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27"/>
  </p:notesMasterIdLst>
  <p:sldIdLst>
    <p:sldId id="262" r:id="rId2"/>
    <p:sldId id="266" r:id="rId3"/>
    <p:sldId id="291" r:id="rId4"/>
    <p:sldId id="292" r:id="rId5"/>
    <p:sldId id="269" r:id="rId6"/>
    <p:sldId id="261" r:id="rId7"/>
    <p:sldId id="265" r:id="rId8"/>
    <p:sldId id="263" r:id="rId9"/>
    <p:sldId id="285" r:id="rId10"/>
    <p:sldId id="6155" r:id="rId11"/>
    <p:sldId id="273" r:id="rId12"/>
    <p:sldId id="277" r:id="rId13"/>
    <p:sldId id="287" r:id="rId14"/>
    <p:sldId id="274" r:id="rId15"/>
    <p:sldId id="275" r:id="rId16"/>
    <p:sldId id="276" r:id="rId17"/>
    <p:sldId id="280" r:id="rId18"/>
    <p:sldId id="264" r:id="rId19"/>
    <p:sldId id="278" r:id="rId20"/>
    <p:sldId id="282" r:id="rId21"/>
    <p:sldId id="279" r:id="rId22"/>
    <p:sldId id="281" r:id="rId23"/>
    <p:sldId id="289" r:id="rId24"/>
    <p:sldId id="283" r:id="rId25"/>
    <p:sldId id="284" r:id="rId26"/>
  </p:sldIdLst>
  <p:sldSz cx="9144000" cy="5143500" type="screen16x9"/>
  <p:notesSz cx="6797675" cy="9872663"/>
  <p:custDataLst>
    <p:tags r:id="rId28"/>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Netbenefit" id="{0BA87508-44E0-44FF-B3D2-8EF01C08C3E7}">
          <p14:sldIdLst>
            <p14:sldId id="262"/>
            <p14:sldId id="266"/>
            <p14:sldId id="291"/>
          </p14:sldIdLst>
        </p14:section>
        <p14:section name="Cas clinique" id="{ECC6AA25-A34E-4DF4-8ACD-8A18950685F9}">
          <p14:sldIdLst>
            <p14:sldId id="292"/>
            <p14:sldId id="269"/>
            <p14:sldId id="261"/>
            <p14:sldId id="265"/>
            <p14:sldId id="263"/>
            <p14:sldId id="285"/>
            <p14:sldId id="6155"/>
            <p14:sldId id="273"/>
            <p14:sldId id="277"/>
            <p14:sldId id="287"/>
            <p14:sldId id="274"/>
            <p14:sldId id="275"/>
            <p14:sldId id="276"/>
            <p14:sldId id="280"/>
            <p14:sldId id="264"/>
            <p14:sldId id="278"/>
            <p14:sldId id="282"/>
            <p14:sldId id="279"/>
            <p14:sldId id="281"/>
            <p14:sldId id="289"/>
            <p14:sldId id="283"/>
            <p14:sldId id="284"/>
          </p14:sldIdLst>
        </p14:section>
      </p14:sectionLst>
    </p:ext>
    <p:ext uri="{EFAFB233-063F-42B5-8137-9DF3F51BA10A}">
      <p15:sldGuideLst xmlns:p15="http://schemas.microsoft.com/office/powerpoint/2012/main">
        <p15:guide id="3" orient="horz" pos="4247">
          <p15:clr>
            <a:srgbClr val="A4A3A4"/>
          </p15:clr>
        </p15:guide>
        <p15:guide id="4" orient="horz" pos="3929">
          <p15:clr>
            <a:srgbClr val="A4A3A4"/>
          </p15:clr>
        </p15:guide>
        <p15:guide id="5" orient="horz" pos="3498">
          <p15:clr>
            <a:srgbClr val="A4A3A4"/>
          </p15:clr>
        </p15:guide>
        <p15:guide id="8" pos="2880">
          <p15:clr>
            <a:srgbClr val="A4A3A4"/>
          </p15:clr>
        </p15:guide>
        <p15:guide id="9" pos="385" userDrawn="1">
          <p15:clr>
            <a:srgbClr val="A4A3A4"/>
          </p15:clr>
        </p15:guide>
        <p15:guide id="10" pos="5579" userDrawn="1">
          <p15:clr>
            <a:srgbClr val="A4A3A4"/>
          </p15:clr>
        </p15:guide>
        <p15:guide id="11" pos="2993" userDrawn="1">
          <p15:clr>
            <a:srgbClr val="A4A3A4"/>
          </p15:clr>
        </p15:guide>
        <p15:guide id="14" orient="horz" pos="3162" userDrawn="1">
          <p15:clr>
            <a:srgbClr val="A4A3A4"/>
          </p15:clr>
        </p15:guide>
        <p15:guide id="15" orient="horz" pos="169" userDrawn="1">
          <p15:clr>
            <a:srgbClr val="A4A3A4"/>
          </p15:clr>
        </p15:guide>
        <p15:guide id="16" pos="2767" userDrawn="1">
          <p15:clr>
            <a:srgbClr val="A4A3A4"/>
          </p15:clr>
        </p15:guide>
        <p15:guide id="17" orient="horz" pos="2935" userDrawn="1">
          <p15:clr>
            <a:srgbClr val="A4A3A4"/>
          </p15:clr>
        </p15:guide>
        <p15:guide id="18" orient="horz" pos="804" userDrawn="1">
          <p15:clr>
            <a:srgbClr val="A4A3A4"/>
          </p15:clr>
        </p15:guide>
        <p15:guide id="19" orient="horz" pos="2368"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1AC"/>
    <a:srgbClr val="B3B2B5"/>
    <a:srgbClr val="605F62"/>
    <a:srgbClr val="8A8C8E"/>
    <a:srgbClr val="6689CC"/>
    <a:srgbClr val="D5D4D2"/>
    <a:srgbClr val="809ED5"/>
    <a:srgbClr val="2B4981"/>
    <a:srgbClr val="439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2517" autoAdjust="0"/>
  </p:normalViewPr>
  <p:slideViewPr>
    <p:cSldViewPr snapToGrid="0">
      <p:cViewPr varScale="1">
        <p:scale>
          <a:sx n="143" d="100"/>
          <a:sy n="143" d="100"/>
        </p:scale>
        <p:origin x="138" y="228"/>
      </p:cViewPr>
      <p:guideLst>
        <p:guide orient="horz" pos="4247"/>
        <p:guide orient="horz" pos="3929"/>
        <p:guide orient="horz" pos="3498"/>
        <p:guide pos="2880"/>
        <p:guide pos="385"/>
        <p:guide pos="5579"/>
        <p:guide pos="2993"/>
        <p:guide orient="horz" pos="3162"/>
        <p:guide orient="horz" pos="169"/>
        <p:guide pos="2767"/>
        <p:guide orient="horz" pos="2935"/>
        <p:guide orient="horz" pos="804"/>
        <p:guide orient="horz" pos="2368"/>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200" b="0" i="0"/>
              <a:t>Risque Garfield-AF– résultats sur 2 ans</a:t>
            </a:r>
            <a:r>
              <a:rPr lang="fr-FR" sz="1200" b="0" i="0" baseline="30000"/>
              <a:t>4</a:t>
            </a:r>
            <a:r>
              <a:rPr lang="fr-FR" sz="1200" b="0" i="0"/>
              <a:t> (%)</a:t>
            </a:r>
            <a:r>
              <a:rPr lang="fr-FR" sz="1200" b="0" i="0" baseline="0"/>
              <a:t> </a:t>
            </a:r>
          </a:p>
          <a:p>
            <a:pPr>
              <a:defRPr/>
            </a:pPr>
            <a:r>
              <a:rPr lang="fr-FR" sz="1200" b="0" i="0" baseline="0"/>
              <a:t>calculé pour M. Meier</a:t>
            </a:r>
          </a:p>
        </c:rich>
      </c:tx>
      <c:layout>
        <c:manualLayout>
          <c:xMode val="edge"/>
          <c:yMode val="edge"/>
          <c:x val="0.1219889680419511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7696645888987829E-2"/>
          <c:y val="0.31833410601143564"/>
          <c:w val="0.93088948253685566"/>
          <c:h val="0.48898933704218822"/>
        </c:manualLayout>
      </c:layout>
      <c:barChart>
        <c:barDir val="col"/>
        <c:grouping val="clustered"/>
        <c:varyColors val="0"/>
        <c:ser>
          <c:idx val="0"/>
          <c:order val="0"/>
          <c:tx>
            <c:strRef>
              <c:f>Tabelle1!$B$1</c:f>
              <c:strCache>
                <c:ptCount val="1"/>
                <c:pt idx="0">
                  <c:v>Anticoagulant non oral</c:v>
                </c:pt>
              </c:strCache>
            </c:strRef>
          </c:tx>
          <c:spPr>
            <a:solidFill>
              <a:srgbClr val="605F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Mortalité</c:v>
                </c:pt>
                <c:pt idx="1">
                  <c:v>AVC ischémique/ES</c:v>
                </c:pt>
                <c:pt idx="2">
                  <c:v>Saignement majeur (y compris AVC hémorragique)</c:v>
                </c:pt>
              </c:strCache>
            </c:strRef>
          </c:cat>
          <c:val>
            <c:numRef>
              <c:f>Tabelle1!$B$2:$B$4</c:f>
              <c:numCache>
                <c:formatCode>General</c:formatCode>
                <c:ptCount val="3"/>
                <c:pt idx="0">
                  <c:v>11.5</c:v>
                </c:pt>
                <c:pt idx="1">
                  <c:v>13.1</c:v>
                </c:pt>
                <c:pt idx="2">
                  <c:v>1.8</c:v>
                </c:pt>
              </c:numCache>
            </c:numRef>
          </c:val>
          <c:extLst>
            <c:ext xmlns:c16="http://schemas.microsoft.com/office/drawing/2014/chart" uri="{C3380CC4-5D6E-409C-BE32-E72D297353CC}">
              <c16:uniqueId val="{00000000-1D45-F040-A33D-73F8FE0124E2}"/>
            </c:ext>
          </c:extLst>
        </c:ser>
        <c:ser>
          <c:idx val="1"/>
          <c:order val="1"/>
          <c:tx>
            <c:strRef>
              <c:f>Tabelle1!$C$1</c:f>
              <c:strCache>
                <c:ptCount val="1"/>
                <c:pt idx="0">
                  <c:v>VKA</c:v>
                </c:pt>
              </c:strCache>
            </c:strRef>
          </c:tx>
          <c:spPr>
            <a:solidFill>
              <a:srgbClr val="8A8C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Mortalité</c:v>
                </c:pt>
                <c:pt idx="1">
                  <c:v>AVC ischémique/ES</c:v>
                </c:pt>
                <c:pt idx="2">
                  <c:v>Saignement majeur (y compris AVC hémorragique)</c:v>
                </c:pt>
              </c:strCache>
            </c:strRef>
          </c:cat>
          <c:val>
            <c:numRef>
              <c:f>Tabelle1!$C$2:$C$4</c:f>
              <c:numCache>
                <c:formatCode>General</c:formatCode>
                <c:ptCount val="3"/>
                <c:pt idx="0">
                  <c:v>9.6999999999999993</c:v>
                </c:pt>
                <c:pt idx="1">
                  <c:v>9.4</c:v>
                </c:pt>
                <c:pt idx="2">
                  <c:v>3.4</c:v>
                </c:pt>
              </c:numCache>
            </c:numRef>
          </c:val>
          <c:extLst>
            <c:ext xmlns:c16="http://schemas.microsoft.com/office/drawing/2014/chart" uri="{C3380CC4-5D6E-409C-BE32-E72D297353CC}">
              <c16:uniqueId val="{00000001-1D45-F040-A33D-73F8FE0124E2}"/>
            </c:ext>
          </c:extLst>
        </c:ser>
        <c:ser>
          <c:idx val="2"/>
          <c:order val="2"/>
          <c:tx>
            <c:strRef>
              <c:f>Tabelle1!$D$1</c:f>
              <c:strCache>
                <c:ptCount val="1"/>
                <c:pt idx="0">
                  <c:v>NOAC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Mortalité</c:v>
                </c:pt>
                <c:pt idx="1">
                  <c:v>AVC ischémique/ES</c:v>
                </c:pt>
                <c:pt idx="2">
                  <c:v>Saignement majeur (y compris AVC hémorragique)</c:v>
                </c:pt>
              </c:strCache>
            </c:strRef>
          </c:cat>
          <c:val>
            <c:numRef>
              <c:f>Tabelle1!$D$2:$D$4</c:f>
              <c:numCache>
                <c:formatCode>General</c:formatCode>
                <c:ptCount val="3"/>
                <c:pt idx="0">
                  <c:v>7.8</c:v>
                </c:pt>
                <c:pt idx="1">
                  <c:v>7.6</c:v>
                </c:pt>
                <c:pt idx="2">
                  <c:v>2.2999999999999998</c:v>
                </c:pt>
              </c:numCache>
            </c:numRef>
          </c:val>
          <c:extLst>
            <c:ext xmlns:c16="http://schemas.microsoft.com/office/drawing/2014/chart" uri="{C3380CC4-5D6E-409C-BE32-E72D297353CC}">
              <c16:uniqueId val="{00000002-1D45-F040-A33D-73F8FE0124E2}"/>
            </c:ext>
          </c:extLst>
        </c:ser>
        <c:dLbls>
          <c:dLblPos val="outEnd"/>
          <c:showLegendKey val="0"/>
          <c:showVal val="1"/>
          <c:showCatName val="0"/>
          <c:showSerName val="0"/>
          <c:showPercent val="0"/>
          <c:showBubbleSize val="0"/>
        </c:dLbls>
        <c:gapWidth val="150"/>
        <c:overlap val="-25"/>
        <c:axId val="138347424"/>
        <c:axId val="179748992"/>
      </c:barChart>
      <c:catAx>
        <c:axId val="1383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9748992"/>
        <c:crosses val="autoZero"/>
        <c:auto val="1"/>
        <c:lblAlgn val="ctr"/>
        <c:lblOffset val="100"/>
        <c:noMultiLvlLbl val="0"/>
      </c:catAx>
      <c:valAx>
        <c:axId val="179748992"/>
        <c:scaling>
          <c:orientation val="minMax"/>
        </c:scaling>
        <c:delete val="1"/>
        <c:axPos val="l"/>
        <c:numFmt formatCode="General" sourceLinked="1"/>
        <c:majorTickMark val="none"/>
        <c:minorTickMark val="none"/>
        <c:tickLblPos val="nextTo"/>
        <c:crossAx val="138347424"/>
        <c:crosses val="autoZero"/>
        <c:crossBetween val="between"/>
      </c:valAx>
      <c:spPr>
        <a:noFill/>
        <a:ln>
          <a:noFill/>
        </a:ln>
        <a:effectLst/>
      </c:spPr>
    </c:plotArea>
    <c:legend>
      <c:legendPos val="b"/>
      <c:layout>
        <c:manualLayout>
          <c:xMode val="edge"/>
          <c:yMode val="edge"/>
          <c:x val="0.20557831206094787"/>
          <c:y val="0.18576765569463766"/>
          <c:w val="0.58884312852478482"/>
          <c:h val="7.82564518621542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c:f>
              <c:strCache>
                <c:ptCount val="1"/>
                <c:pt idx="0">
                  <c:v>Total</c:v>
                </c:pt>
              </c:strCache>
            </c:strRef>
          </c:cat>
          <c:val>
            <c:numRef>
              <c:f>Sheet1!$B$2:$B$2</c:f>
              <c:numCache>
                <c:formatCode>General</c:formatCode>
                <c:ptCount val="1"/>
                <c:pt idx="0">
                  <c:v>2.2999999999999998</c:v>
                </c:pt>
              </c:numCache>
            </c:numRef>
          </c:val>
          <c:extLst>
            <c:ext xmlns:c16="http://schemas.microsoft.com/office/drawing/2014/chart" uri="{C3380CC4-5D6E-409C-BE32-E72D297353CC}">
              <c16:uniqueId val="{00000000-2262-4F74-8148-35AF474DBFF1}"/>
            </c:ext>
          </c:extLst>
        </c:ser>
        <c:dLbls>
          <c:showLegendKey val="0"/>
          <c:showVal val="0"/>
          <c:showCatName val="0"/>
          <c:showSerName val="0"/>
          <c:showPercent val="0"/>
          <c:showBubbleSize val="0"/>
        </c:dLbls>
        <c:gapWidth val="100"/>
        <c:overlap val="-19"/>
        <c:axId val="467306424"/>
        <c:axId val="467304072"/>
      </c:barChart>
      <c:catAx>
        <c:axId val="467306424"/>
        <c:scaling>
          <c:orientation val="minMax"/>
        </c:scaling>
        <c:delete val="0"/>
        <c:axPos val="b"/>
        <c:numFmt formatCode="General" sourceLinked="1"/>
        <c:majorTickMark val="out"/>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4072"/>
        <c:crosses val="autoZero"/>
        <c:auto val="1"/>
        <c:lblAlgn val="ctr"/>
        <c:lblOffset val="100"/>
        <c:noMultiLvlLbl val="0"/>
      </c:catAx>
      <c:valAx>
        <c:axId val="467304072"/>
        <c:scaling>
          <c:orientation val="minMax"/>
          <c:max val="3"/>
        </c:scaling>
        <c:delete val="0"/>
        <c:axPos val="l"/>
        <c:numFmt formatCode="General" sourceLinked="1"/>
        <c:majorTickMark val="out"/>
        <c:minorTickMark val="none"/>
        <c:tickLblPos val="nextTo"/>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0765113090025E-2"/>
          <c:y val="7.937917740603613E-2"/>
          <c:w val="0.93517779323654149"/>
          <c:h val="0.72740856550547672"/>
        </c:manualLayout>
      </c:layout>
      <c:scatterChart>
        <c:scatterStyle val="lineMarker"/>
        <c:varyColors val="0"/>
        <c:ser>
          <c:idx val="0"/>
          <c:order val="0"/>
          <c:tx>
            <c:strRef>
              <c:f>Sheet1!$B$1</c:f>
              <c:strCache>
                <c:ptCount val="1"/>
                <c:pt idx="0">
                  <c:v>HR (95% CI)</c:v>
                </c:pt>
              </c:strCache>
            </c:strRef>
          </c:tx>
          <c:spPr>
            <a:ln w="25400" cap="rnd">
              <a:noFill/>
              <a:round/>
            </a:ln>
            <a:effectLst/>
          </c:spPr>
          <c:marker>
            <c:symbol val="diamond"/>
            <c:size val="11"/>
            <c:spPr>
              <a:solidFill>
                <a:srgbClr val="3961AC"/>
              </a:solidFill>
              <a:ln w="9525">
                <a:noFill/>
              </a:ln>
              <a:effectLst/>
            </c:spPr>
          </c:marker>
          <c:errBars>
            <c:errDir val="y"/>
            <c:errBarType val="both"/>
            <c:errValType val="cust"/>
            <c:noEndCap val="0"/>
            <c:plus>
              <c:numRef>
                <c:f>Sheet1!$F$2:$F$6</c:f>
                <c:numCache>
                  <c:formatCode>General</c:formatCode>
                  <c:ptCount val="5"/>
                  <c:pt idx="0">
                    <c:v>0.19999999999999996</c:v>
                  </c:pt>
                  <c:pt idx="1">
                    <c:v>0.24</c:v>
                  </c:pt>
                  <c:pt idx="2">
                    <c:v>0.30000000000000004</c:v>
                  </c:pt>
                  <c:pt idx="3">
                    <c:v>0.35000000000000009</c:v>
                  </c:pt>
                  <c:pt idx="4">
                    <c:v>0.47999999999999976</c:v>
                  </c:pt>
                </c:numCache>
              </c:numRef>
            </c:plus>
            <c:minus>
              <c:numRef>
                <c:f>Sheet1!$F$2:$F$6</c:f>
                <c:numCache>
                  <c:formatCode>General</c:formatCode>
                  <c:ptCount val="5"/>
                  <c:pt idx="0">
                    <c:v>0.19999999999999996</c:v>
                  </c:pt>
                  <c:pt idx="1">
                    <c:v>0.24</c:v>
                  </c:pt>
                  <c:pt idx="2">
                    <c:v>0.30000000000000004</c:v>
                  </c:pt>
                  <c:pt idx="3">
                    <c:v>0.35000000000000009</c:v>
                  </c:pt>
                  <c:pt idx="4">
                    <c:v>0.47999999999999976</c:v>
                  </c:pt>
                </c:numCache>
              </c:numRef>
            </c:minus>
            <c:spPr>
              <a:noFill/>
              <a:ln w="28575" cap="flat" cmpd="sng" algn="ctr">
                <a:solidFill>
                  <a:srgbClr val="3961AC"/>
                </a:solidFill>
                <a:round/>
              </a:ln>
              <a:effectLst/>
            </c:spPr>
          </c:errBars>
          <c:xVal>
            <c:strRef>
              <c:f>Sheet1!$A$2:$A$6</c:f>
              <c:strCache>
                <c:ptCount val="5"/>
                <c:pt idx="0">
                  <c:v>Diabetes</c:v>
                </c:pt>
                <c:pt idx="1">
                  <c:v>Vascular disease</c:v>
                </c:pt>
                <c:pt idx="2">
                  <c:v>Renal disease</c:v>
                </c:pt>
                <c:pt idx="3">
                  <c:v>Stroke/TIA/SE</c:v>
                </c:pt>
                <c:pt idx="4">
                  <c:v>Age &gt;= 75</c:v>
                </c:pt>
              </c:strCache>
            </c:strRef>
          </c:xVal>
          <c:yVal>
            <c:numRef>
              <c:f>Sheet1!$B$2:$B$6</c:f>
              <c:numCache>
                <c:formatCode>General</c:formatCode>
                <c:ptCount val="5"/>
                <c:pt idx="0">
                  <c:v>1.23</c:v>
                </c:pt>
                <c:pt idx="1">
                  <c:v>1.35</c:v>
                </c:pt>
                <c:pt idx="2">
                  <c:v>1.62</c:v>
                </c:pt>
                <c:pt idx="3">
                  <c:v>2.14</c:v>
                </c:pt>
                <c:pt idx="4">
                  <c:v>2.3199999999999998</c:v>
                </c:pt>
              </c:numCache>
            </c:numRef>
          </c:yVal>
          <c:smooth val="0"/>
          <c:extLst>
            <c:ext xmlns:c16="http://schemas.microsoft.com/office/drawing/2014/chart" uri="{C3380CC4-5D6E-409C-BE32-E72D297353CC}">
              <c16:uniqueId val="{00000000-5D89-401F-8B27-CEB989DA22D9}"/>
            </c:ext>
          </c:extLst>
        </c:ser>
        <c:dLbls>
          <c:showLegendKey val="0"/>
          <c:showVal val="0"/>
          <c:showCatName val="0"/>
          <c:showSerName val="0"/>
          <c:showPercent val="0"/>
          <c:showBubbleSize val="0"/>
        </c:dLbls>
        <c:axId val="467312696"/>
        <c:axId val="467306816"/>
      </c:scatterChart>
      <c:valAx>
        <c:axId val="467312696"/>
        <c:scaling>
          <c:orientation val="minMax"/>
        </c:scaling>
        <c:delete val="0"/>
        <c:axPos val="b"/>
        <c:majorTickMark val="none"/>
        <c:minorTickMark val="none"/>
        <c:tickLblPos val="none"/>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06816"/>
        <c:crossesAt val="0"/>
        <c:crossBetween val="midCat"/>
      </c:valAx>
      <c:valAx>
        <c:axId val="467306816"/>
        <c:scaling>
          <c:orientation val="minMax"/>
          <c:max val="3"/>
          <c:min val="0.5"/>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12696"/>
        <c:crosses val="autoZero"/>
        <c:crossBetween val="midCat"/>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51300498874368E-2"/>
          <c:y val="0.22646676014813219"/>
          <c:w val="0.90184418987679349"/>
          <c:h val="0.43180296983425015"/>
        </c:manualLayout>
      </c:layout>
      <c:barChart>
        <c:barDir val="col"/>
        <c:grouping val="clustered"/>
        <c:varyColors val="0"/>
        <c:ser>
          <c:idx val="0"/>
          <c:order val="0"/>
          <c:tx>
            <c:strRef>
              <c:f>Sheet1!$B$1</c:f>
              <c:strCache>
                <c:ptCount val="1"/>
                <c:pt idx="0">
                  <c:v>Warfarin</c:v>
                </c:pt>
              </c:strCache>
            </c:strRef>
          </c:tx>
          <c:spPr>
            <a:solidFill>
              <a:srgbClr val="B3B2B5"/>
            </a:solidFill>
            <a:ln>
              <a:noFill/>
            </a:ln>
          </c:spPr>
          <c:invertIfNegative val="0"/>
          <c:dLbls>
            <c:dLbl>
              <c:idx val="0"/>
              <c:layout>
                <c:manualLayout>
                  <c:x val="0"/>
                  <c:y val="0.11455576336567742"/>
                </c:manualLayout>
              </c:layout>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20-0045-9B0C-9752C9048146}"/>
                </c:ext>
              </c:extLst>
            </c:dLbl>
            <c:dLbl>
              <c:idx val="1"/>
              <c:layout>
                <c:manualLayout>
                  <c:x val="-1.5337423312884561E-3"/>
                  <c:y val="0.11896175426435729"/>
                </c:manualLayout>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3.44</c:v>
                </c:pt>
                <c:pt idx="1">
                  <c:v>2.16</c:v>
                </c:pt>
              </c:numCache>
            </c:numRef>
          </c:val>
          <c:extLst>
            <c:ext xmlns:c16="http://schemas.microsoft.com/office/drawing/2014/chart" uri="{C3380CC4-5D6E-409C-BE32-E72D297353CC}">
              <c16:uniqueId val="{00000000-AA20-0045-9B0C-9752C9048146}"/>
            </c:ext>
          </c:extLst>
        </c:ser>
        <c:ser>
          <c:idx val="1"/>
          <c:order val="1"/>
          <c:tx>
            <c:strRef>
              <c:f>Sheet1!$C$1</c:f>
              <c:strCache>
                <c:ptCount val="1"/>
                <c:pt idx="0">
                  <c:v>Rivaroxaban</c:v>
                </c:pt>
              </c:strCache>
            </c:strRef>
          </c:tx>
          <c:spPr>
            <a:solidFill>
              <a:schemeClr val="bg2"/>
            </a:solidFill>
            <a:ln>
              <a:noFill/>
            </a:ln>
          </c:spPr>
          <c:invertIfNegative val="0"/>
          <c:dLbls>
            <c:dLbl>
              <c:idx val="0"/>
              <c:layout>
                <c:manualLayout>
                  <c:x val="0"/>
                  <c:y val="0.12336774516303728"/>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20-0045-9B0C-9752C9048146}"/>
                </c:ext>
              </c:extLst>
            </c:dLbl>
            <c:dLbl>
              <c:idx val="1"/>
              <c:layout>
                <c:manualLayout>
                  <c:x val="0"/>
                  <c:y val="0.11896175426435729"/>
                </c:manualLayout>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General</c:formatCode>
                <c:ptCount val="2"/>
                <c:pt idx="0">
                  <c:v>2.95</c:v>
                </c:pt>
                <c:pt idx="1">
                  <c:v>1.92</c:v>
                </c:pt>
              </c:numCache>
            </c:numRef>
          </c:val>
          <c:extLst>
            <c:ext xmlns:c16="http://schemas.microsoft.com/office/drawing/2014/chart" uri="{C3380CC4-5D6E-409C-BE32-E72D297353CC}">
              <c16:uniqueId val="{00000001-AA20-0045-9B0C-9752C9048146}"/>
            </c:ext>
          </c:extLst>
        </c:ser>
        <c:dLbls>
          <c:dLblPos val="outEnd"/>
          <c:showLegendKey val="0"/>
          <c:showVal val="1"/>
          <c:showCatName val="0"/>
          <c:showSerName val="0"/>
          <c:showPercent val="0"/>
          <c:showBubbleSize val="0"/>
        </c:dLbls>
        <c:gapWidth val="126"/>
        <c:axId val="48542464"/>
        <c:axId val="48544000"/>
      </c:barChart>
      <c:catAx>
        <c:axId val="48542464"/>
        <c:scaling>
          <c:orientation val="minMax"/>
        </c:scaling>
        <c:delete val="0"/>
        <c:axPos val="b"/>
        <c:numFmt formatCode="General" sourceLinked="0"/>
        <c:majorTickMark val="out"/>
        <c:minorTickMark val="none"/>
        <c:tickLblPos val="nextTo"/>
        <c:spPr>
          <a:ln w="12700" cap="sq">
            <a:solidFill>
              <a:srgbClr val="B3B2B5"/>
            </a:solidFill>
          </a:ln>
        </c:spPr>
        <c:txPr>
          <a:bodyPr/>
          <a:lstStyle/>
          <a:p>
            <a:pPr>
              <a:defRPr lang="de-DE"/>
            </a:pPr>
            <a:endParaRPr lang="de-DE"/>
          </a:p>
        </c:txPr>
        <c:crossAx val="48544000"/>
        <c:crosses val="autoZero"/>
        <c:auto val="1"/>
        <c:lblAlgn val="ctr"/>
        <c:lblOffset val="100"/>
        <c:noMultiLvlLbl val="0"/>
      </c:catAx>
      <c:valAx>
        <c:axId val="48544000"/>
        <c:scaling>
          <c:orientation val="minMax"/>
          <c:max val="4"/>
          <c:min val="0"/>
        </c:scaling>
        <c:delete val="0"/>
        <c:axPos val="l"/>
        <c:title>
          <c:tx>
            <c:rich>
              <a:bodyPr rot="-5400000" vert="horz"/>
              <a:lstStyle/>
              <a:p>
                <a:pPr>
                  <a:defRPr lang="de-DE" sz="1200">
                    <a:solidFill>
                      <a:schemeClr val="tx1">
                        <a:lumMod val="65000"/>
                        <a:lumOff val="35000"/>
                      </a:schemeClr>
                    </a:solidFill>
                  </a:defRPr>
                </a:pPr>
                <a:r>
                  <a:rPr lang="fr-FR" sz="1200" b="1">
                    <a:solidFill>
                      <a:schemeClr val="tx1">
                        <a:lumMod val="65000"/>
                        <a:lumOff val="35000"/>
                      </a:schemeClr>
                    </a:solidFill>
                  </a:rPr>
                  <a:t>Événements (% par an)</a:t>
                </a:r>
              </a:p>
            </c:rich>
          </c:tx>
          <c:layout>
            <c:manualLayout>
              <c:xMode val="edge"/>
              <c:yMode val="edge"/>
              <c:x val="1.0759021303318681E-2"/>
              <c:y val="0.1961536740239776"/>
            </c:manualLayout>
          </c:layout>
          <c:overlay val="0"/>
        </c:title>
        <c:numFmt formatCode="#,##0" sourceLinked="0"/>
        <c:majorTickMark val="out"/>
        <c:minorTickMark val="none"/>
        <c:tickLblPos val="nextTo"/>
        <c:spPr>
          <a:noFill/>
          <a:ln w="12700" cap="sq">
            <a:solidFill>
              <a:srgbClr val="B3B2B5"/>
            </a:solidFill>
          </a:ln>
        </c:spPr>
        <c:txPr>
          <a:bodyPr/>
          <a:lstStyle/>
          <a:p>
            <a:pPr>
              <a:defRPr lang="de-DE" sz="1200" baseline="0">
                <a:solidFill>
                  <a:schemeClr val="tx1">
                    <a:lumMod val="65000"/>
                    <a:lumOff val="35000"/>
                  </a:schemeClr>
                </a:solidFill>
              </a:defRPr>
            </a:pPr>
            <a:endParaRPr lang="de-DE"/>
          </a:p>
        </c:txPr>
        <c:crossAx val="48542464"/>
        <c:crosses val="autoZero"/>
        <c:crossBetween val="between"/>
        <c:majorUnit val="1"/>
      </c:valAx>
      <c:spPr>
        <a:noFill/>
        <a:ln>
          <a:noFill/>
        </a:ln>
      </c:spPr>
    </c:plotArea>
    <c:plotVisOnly val="1"/>
    <c:dispBlanksAs val="gap"/>
    <c:showDLblsOverMax val="0"/>
  </c:chart>
  <c:spPr>
    <a:noFill/>
  </c:spPr>
  <c:txPr>
    <a:bodyPr/>
    <a:lstStyle/>
    <a:p>
      <a:pPr>
        <a:defRPr sz="1800"/>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9474378432891E-2"/>
          <c:y val="0.15797123022089146"/>
          <c:w val="0.82466870848260043"/>
          <c:h val="0.71763827762778765"/>
        </c:manualLayout>
      </c:layout>
      <c:scatterChart>
        <c:scatterStyle val="lineMarker"/>
        <c:varyColors val="0"/>
        <c:ser>
          <c:idx val="0"/>
          <c:order val="0"/>
          <c:tx>
            <c:strRef>
              <c:f>Sheet1!$A$3:$A$8</c:f>
              <c:strCache>
                <c:ptCount val="6"/>
                <c:pt idx="0">
                  <c:v>Net clinical benefit</c:v>
                </c:pt>
                <c:pt idx="1">
                  <c:v>All-cause mortality</c:v>
                </c:pt>
                <c:pt idx="2">
                  <c:v>Stroke, TIA, SE</c:v>
                </c:pt>
                <c:pt idx="3">
                  <c:v>Major bleeding</c:v>
                </c:pt>
                <c:pt idx="4">
                  <c:v>CKD 5</c:v>
                </c:pt>
                <c:pt idx="5">
                  <c:v>Initiation of chronic RRT</c:v>
                </c:pt>
              </c:strCache>
            </c:strRef>
          </c:tx>
          <c:spPr>
            <a:ln w="28575">
              <a:noFill/>
            </a:ln>
          </c:spPr>
          <c:marker>
            <c:symbol val="diamond"/>
            <c:size val="10"/>
            <c:spPr>
              <a:solidFill>
                <a:schemeClr val="bg2"/>
              </a:solidFill>
              <a:ln>
                <a:solidFill>
                  <a:schemeClr val="tx1">
                    <a:lumMod val="85000"/>
                    <a:lumOff val="15000"/>
                  </a:schemeClr>
                </a:solidFill>
              </a:ln>
            </c:spPr>
          </c:marker>
          <c:dPt>
            <c:idx val="0"/>
            <c:marker>
              <c:spPr>
                <a:solidFill>
                  <a:schemeClr val="bg2"/>
                </a:solidFill>
                <a:ln>
                  <a:solidFill>
                    <a:schemeClr val="bg2"/>
                  </a:solidFill>
                </a:ln>
              </c:spPr>
            </c:marker>
            <c:bubble3D val="0"/>
            <c:extLst>
              <c:ext xmlns:c16="http://schemas.microsoft.com/office/drawing/2014/chart" uri="{C3380CC4-5D6E-409C-BE32-E72D297353CC}">
                <c16:uniqueId val="{00000000-D8FC-42B8-AF41-07F3B00A0DE6}"/>
              </c:ext>
            </c:extLst>
          </c:dPt>
          <c:dPt>
            <c:idx val="1"/>
            <c:marker>
              <c:spPr>
                <a:solidFill>
                  <a:schemeClr val="bg2"/>
                </a:solidFill>
                <a:ln>
                  <a:solidFill>
                    <a:schemeClr val="bg2"/>
                  </a:solidFill>
                </a:ln>
              </c:spPr>
            </c:marker>
            <c:bubble3D val="0"/>
            <c:extLst>
              <c:ext xmlns:c16="http://schemas.microsoft.com/office/drawing/2014/chart" uri="{C3380CC4-5D6E-409C-BE32-E72D297353CC}">
                <c16:uniqueId val="{00000001-D8FC-42B8-AF41-07F3B00A0DE6}"/>
              </c:ext>
            </c:extLst>
          </c:dPt>
          <c:dPt>
            <c:idx val="2"/>
            <c:marker>
              <c:spPr>
                <a:solidFill>
                  <a:schemeClr val="bg2"/>
                </a:solidFill>
                <a:ln>
                  <a:solidFill>
                    <a:schemeClr val="bg2"/>
                  </a:solidFill>
                </a:ln>
              </c:spPr>
            </c:marker>
            <c:bubble3D val="0"/>
            <c:extLst>
              <c:ext xmlns:c16="http://schemas.microsoft.com/office/drawing/2014/chart" uri="{C3380CC4-5D6E-409C-BE32-E72D297353CC}">
                <c16:uniqueId val="{00000002-D8FC-42B8-AF41-07F3B00A0DE6}"/>
              </c:ext>
            </c:extLst>
          </c:dPt>
          <c:dPt>
            <c:idx val="3"/>
            <c:marker>
              <c:spPr>
                <a:solidFill>
                  <a:schemeClr val="bg2"/>
                </a:solidFill>
                <a:ln>
                  <a:solidFill>
                    <a:schemeClr val="bg2"/>
                  </a:solidFill>
                </a:ln>
              </c:spPr>
            </c:marker>
            <c:bubble3D val="0"/>
            <c:extLst>
              <c:ext xmlns:c16="http://schemas.microsoft.com/office/drawing/2014/chart" uri="{C3380CC4-5D6E-409C-BE32-E72D297353CC}">
                <c16:uniqueId val="{00000003-D8FC-42B8-AF41-07F3B00A0DE6}"/>
              </c:ext>
            </c:extLst>
          </c:dPt>
          <c:dPt>
            <c:idx val="4"/>
            <c:marker>
              <c:spPr>
                <a:solidFill>
                  <a:schemeClr val="bg2"/>
                </a:solidFill>
                <a:ln>
                  <a:solidFill>
                    <a:schemeClr val="bg2"/>
                  </a:solidFill>
                </a:ln>
              </c:spPr>
            </c:marker>
            <c:bubble3D val="0"/>
            <c:extLst>
              <c:ext xmlns:c16="http://schemas.microsoft.com/office/drawing/2014/chart" uri="{C3380CC4-5D6E-409C-BE32-E72D297353CC}">
                <c16:uniqueId val="{00000004-D8FC-42B8-AF41-07F3B00A0DE6}"/>
              </c:ext>
            </c:extLst>
          </c:dPt>
          <c:dPt>
            <c:idx val="5"/>
            <c:marker>
              <c:spPr>
                <a:solidFill>
                  <a:schemeClr val="bg2"/>
                </a:solidFill>
                <a:ln>
                  <a:solidFill>
                    <a:schemeClr val="bg2"/>
                  </a:solidFill>
                </a:ln>
              </c:spPr>
            </c:marker>
            <c:bubble3D val="0"/>
            <c:extLst>
              <c:ext xmlns:c16="http://schemas.microsoft.com/office/drawing/2014/chart" uri="{C3380CC4-5D6E-409C-BE32-E72D297353CC}">
                <c16:uniqueId val="{00000005-D8FC-42B8-AF41-07F3B00A0DE6}"/>
              </c:ext>
            </c:extLst>
          </c:dPt>
          <c:errBars>
            <c:errDir val="y"/>
            <c:errBarType val="plus"/>
            <c:errValType val="percentage"/>
            <c:noEndCap val="1"/>
            <c:val val="5"/>
            <c:spPr>
              <a:ln>
                <a:noFill/>
              </a:ln>
            </c:spPr>
          </c:errBars>
          <c:errBars>
            <c:errDir val="x"/>
            <c:errBarType val="both"/>
            <c:errValType val="cust"/>
            <c:noEndCap val="0"/>
            <c:plus>
              <c:numRef>
                <c:f>Sheet1!$G$3:$G$8</c:f>
                <c:numCache>
                  <c:formatCode>General</c:formatCode>
                  <c:ptCount val="6"/>
                  <c:pt idx="0">
                    <c:v>0.27999999999999992</c:v>
                  </c:pt>
                  <c:pt idx="1">
                    <c:v>0.35000000000000009</c:v>
                  </c:pt>
                  <c:pt idx="2">
                    <c:v>0.81</c:v>
                  </c:pt>
                  <c:pt idx="3">
                    <c:v>0.76</c:v>
                  </c:pt>
                  <c:pt idx="4">
                    <c:v>0.30999999999999994</c:v>
                  </c:pt>
                  <c:pt idx="5">
                    <c:v>0.55000000000000004</c:v>
                  </c:pt>
                </c:numCache>
              </c:numRef>
            </c:plus>
            <c:minus>
              <c:numRef>
                <c:f>Sheet1!$F$3:$F$8</c:f>
                <c:numCache>
                  <c:formatCode>General</c:formatCode>
                  <c:ptCount val="6"/>
                  <c:pt idx="0">
                    <c:v>0.21000000000000008</c:v>
                  </c:pt>
                  <c:pt idx="1">
                    <c:v>0.24</c:v>
                  </c:pt>
                  <c:pt idx="2">
                    <c:v>0.16999999999999998</c:v>
                  </c:pt>
                  <c:pt idx="3">
                    <c:v>0.36999999999999994</c:v>
                  </c:pt>
                  <c:pt idx="4">
                    <c:v>0.18000000000000002</c:v>
                  </c:pt>
                  <c:pt idx="5">
                    <c:v>7.0000000000000007E-2</c:v>
                  </c:pt>
                </c:numCache>
              </c:numRef>
            </c:minus>
            <c:spPr>
              <a:ln w="12700">
                <a:solidFill>
                  <a:schemeClr val="bg2"/>
                </a:solidFill>
              </a:ln>
            </c:spPr>
          </c:errBars>
          <c:xVal>
            <c:numRef>
              <c:f>Sheet1!$C$3:$C$8</c:f>
              <c:numCache>
                <c:formatCode>General</c:formatCode>
                <c:ptCount val="6"/>
                <c:pt idx="0">
                  <c:v>0.68</c:v>
                </c:pt>
                <c:pt idx="1">
                  <c:v>0.72</c:v>
                </c:pt>
                <c:pt idx="2">
                  <c:v>0.22</c:v>
                </c:pt>
                <c:pt idx="3">
                  <c:v>0.7</c:v>
                </c:pt>
                <c:pt idx="4">
                  <c:v>0.4</c:v>
                </c:pt>
                <c:pt idx="5">
                  <c:v>0.08</c:v>
                </c:pt>
              </c:numCache>
            </c:numRef>
          </c:xVal>
          <c:yVal>
            <c:numRef>
              <c:f>Sheet1!$B$3:$B$8</c:f>
              <c:numCache>
                <c:formatCode>General</c:formatCode>
                <c:ptCount val="6"/>
                <c:pt idx="0">
                  <c:v>7</c:v>
                </c:pt>
                <c:pt idx="1">
                  <c:v>6</c:v>
                </c:pt>
                <c:pt idx="2">
                  <c:v>5</c:v>
                </c:pt>
                <c:pt idx="3">
                  <c:v>4</c:v>
                </c:pt>
                <c:pt idx="4">
                  <c:v>2</c:v>
                </c:pt>
                <c:pt idx="5">
                  <c:v>1</c:v>
                </c:pt>
              </c:numCache>
            </c:numRef>
          </c:yVal>
          <c:smooth val="0"/>
          <c:extLst>
            <c:ext xmlns:c16="http://schemas.microsoft.com/office/drawing/2014/chart" uri="{C3380CC4-5D6E-409C-BE32-E72D297353CC}">
              <c16:uniqueId val="{00000006-D8FC-42B8-AF41-07F3B00A0DE6}"/>
            </c:ext>
          </c:extLst>
        </c:ser>
        <c:dLbls>
          <c:showLegendKey val="0"/>
          <c:showVal val="0"/>
          <c:showCatName val="0"/>
          <c:showSerName val="0"/>
          <c:showPercent val="0"/>
          <c:showBubbleSize val="0"/>
        </c:dLbls>
        <c:axId val="43336064"/>
        <c:axId val="43337600"/>
      </c:scatterChart>
      <c:valAx>
        <c:axId val="43336064"/>
        <c:scaling>
          <c:orientation val="minMax"/>
          <c:max val="2"/>
          <c:min val="0"/>
        </c:scaling>
        <c:delete val="0"/>
        <c:axPos val="b"/>
        <c:numFmt formatCode="General" sourceLinked="1"/>
        <c:majorTickMark val="out"/>
        <c:minorTickMark val="none"/>
        <c:tickLblPos val="nextTo"/>
        <c:spPr>
          <a:ln w="12700">
            <a:solidFill>
              <a:schemeClr val="tx1"/>
            </a:solidFill>
          </a:ln>
        </c:spPr>
        <c:txPr>
          <a:bodyPr/>
          <a:lstStyle/>
          <a:p>
            <a:pPr>
              <a:defRPr sz="1000">
                <a:solidFill>
                  <a:schemeClr val="tx1">
                    <a:lumMod val="65000"/>
                    <a:lumOff val="35000"/>
                  </a:schemeClr>
                </a:solidFill>
              </a:defRPr>
            </a:pPr>
            <a:endParaRPr lang="de-DE"/>
          </a:p>
        </c:txPr>
        <c:crossAx val="43337600"/>
        <c:crosses val="autoZero"/>
        <c:crossBetween val="midCat"/>
        <c:majorUnit val="0.5"/>
      </c:valAx>
      <c:valAx>
        <c:axId val="43337600"/>
        <c:scaling>
          <c:orientation val="minMax"/>
          <c:max val="7.5"/>
          <c:min val="0.5"/>
        </c:scaling>
        <c:delete val="0"/>
        <c:axPos val="l"/>
        <c:numFmt formatCode="General" sourceLinked="1"/>
        <c:majorTickMark val="none"/>
        <c:minorTickMark val="none"/>
        <c:tickLblPos val="none"/>
        <c:spPr>
          <a:ln w="12700">
            <a:solidFill>
              <a:schemeClr val="tx1"/>
            </a:solidFill>
            <a:prstDash val="dash"/>
          </a:ln>
        </c:spPr>
        <c:crossAx val="43336064"/>
        <c:crossesAt val="1"/>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65648261304297"/>
          <c:y val="5.0947749773651123E-2"/>
          <c:w val="0.73625610287975674"/>
          <c:h val="0.7873892524702587"/>
        </c:manualLayout>
      </c:layout>
      <c:scatterChart>
        <c:scatterStyle val="lineMarker"/>
        <c:varyColors val="0"/>
        <c:ser>
          <c:idx val="0"/>
          <c:order val="0"/>
          <c:tx>
            <c:strRef>
              <c:f>Sheet1!$A$3:$A$7</c:f>
              <c:strCache>
                <c:ptCount val="5"/>
                <c:pt idx="0">
                  <c:v>&gt;=30% decline in eGFR</c:v>
                </c:pt>
                <c:pt idx="1">
                  <c:v>Doubling of creatinine</c:v>
                </c:pt>
                <c:pt idx="2">
                  <c:v>Acute kidney injury</c:v>
                </c:pt>
                <c:pt idx="3">
                  <c:v>Kidney failure</c:v>
                </c:pt>
              </c:strCache>
            </c:strRef>
          </c:tx>
          <c:spPr>
            <a:ln w="28575">
              <a:noFill/>
            </a:ln>
          </c:spPr>
          <c:marker>
            <c:symbol val="diamond"/>
            <c:size val="10"/>
            <c:spPr>
              <a:solidFill>
                <a:schemeClr val="bg2"/>
              </a:solidFill>
              <a:ln>
                <a:solidFill>
                  <a:schemeClr val="bg2"/>
                </a:solidFill>
              </a:ln>
            </c:spPr>
          </c:marker>
          <c:dPt>
            <c:idx val="0"/>
            <c:bubble3D val="0"/>
            <c:extLst>
              <c:ext xmlns:c16="http://schemas.microsoft.com/office/drawing/2014/chart" uri="{C3380CC4-5D6E-409C-BE32-E72D297353CC}">
                <c16:uniqueId val="{00000000-B65B-4048-951E-2FC810793B0B}"/>
              </c:ext>
            </c:extLst>
          </c:dPt>
          <c:dPt>
            <c:idx val="1"/>
            <c:bubble3D val="0"/>
            <c:extLst>
              <c:ext xmlns:c16="http://schemas.microsoft.com/office/drawing/2014/chart" uri="{C3380CC4-5D6E-409C-BE32-E72D297353CC}">
                <c16:uniqueId val="{00000001-B65B-4048-951E-2FC810793B0B}"/>
              </c:ext>
            </c:extLst>
          </c:dPt>
          <c:dPt>
            <c:idx val="2"/>
            <c:bubble3D val="0"/>
            <c:extLst>
              <c:ext xmlns:c16="http://schemas.microsoft.com/office/drawing/2014/chart" uri="{C3380CC4-5D6E-409C-BE32-E72D297353CC}">
                <c16:uniqueId val="{00000002-B65B-4048-951E-2FC810793B0B}"/>
              </c:ext>
            </c:extLst>
          </c:dPt>
          <c:dPt>
            <c:idx val="3"/>
            <c:bubble3D val="0"/>
            <c:extLst>
              <c:ext xmlns:c16="http://schemas.microsoft.com/office/drawing/2014/chart" uri="{C3380CC4-5D6E-409C-BE32-E72D297353CC}">
                <c16:uniqueId val="{00000003-B65B-4048-951E-2FC810793B0B}"/>
              </c:ext>
            </c:extLst>
          </c:dPt>
          <c:dPt>
            <c:idx val="5"/>
            <c:bubble3D val="0"/>
            <c:extLst>
              <c:ext xmlns:c16="http://schemas.microsoft.com/office/drawing/2014/chart" uri="{C3380CC4-5D6E-409C-BE32-E72D297353CC}">
                <c16:uniqueId val="{00000004-B65B-4048-951E-2FC810793B0B}"/>
              </c:ext>
            </c:extLst>
          </c:dPt>
          <c:dPt>
            <c:idx val="6"/>
            <c:bubble3D val="0"/>
            <c:extLst>
              <c:ext xmlns:c16="http://schemas.microsoft.com/office/drawing/2014/chart" uri="{C3380CC4-5D6E-409C-BE32-E72D297353CC}">
                <c16:uniqueId val="{00000005-B65B-4048-951E-2FC810793B0B}"/>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0.14000000000000001</c:v>
                  </c:pt>
                  <c:pt idx="1">
                    <c:v>0.28999999999999998</c:v>
                  </c:pt>
                  <c:pt idx="2">
                    <c:v>0.15000000000000002</c:v>
                  </c:pt>
                  <c:pt idx="3">
                    <c:v>0.51999999999999991</c:v>
                  </c:pt>
                  <c:pt idx="4">
                    <c:v>0</c:v>
                  </c:pt>
                </c:numCache>
              </c:numRef>
            </c:plus>
            <c:minus>
              <c:numRef>
                <c:f>Sheet1!$F$3:$F$7</c:f>
                <c:numCache>
                  <c:formatCode>General</c:formatCode>
                  <c:ptCount val="5"/>
                  <c:pt idx="0">
                    <c:v>0.10999999999999999</c:v>
                  </c:pt>
                  <c:pt idx="1">
                    <c:v>0.18</c:v>
                  </c:pt>
                  <c:pt idx="2">
                    <c:v>0.12</c:v>
                  </c:pt>
                  <c:pt idx="3">
                    <c:v>0.28000000000000003</c:v>
                  </c:pt>
                  <c:pt idx="4">
                    <c:v>0</c:v>
                  </c:pt>
                </c:numCache>
              </c:numRef>
            </c:minus>
            <c:spPr>
              <a:ln w="19050">
                <a:solidFill>
                  <a:schemeClr val="bg2"/>
                </a:solidFill>
              </a:ln>
            </c:spPr>
          </c:errBars>
          <c:xVal>
            <c:numRef>
              <c:f>Sheet1!$C$3:$C$7</c:f>
              <c:numCache>
                <c:formatCode>General</c:formatCode>
                <c:ptCount val="5"/>
                <c:pt idx="0">
                  <c:v>0.73</c:v>
                </c:pt>
                <c:pt idx="1">
                  <c:v>0.46</c:v>
                </c:pt>
                <c:pt idx="2">
                  <c:v>0.69</c:v>
                </c:pt>
                <c:pt idx="3">
                  <c:v>0.63</c:v>
                </c:pt>
              </c:numCache>
            </c:numRef>
          </c:xVal>
          <c:yVal>
            <c:numRef>
              <c:f>Sheet1!$B$3:$B$7</c:f>
              <c:numCache>
                <c:formatCode>General</c:formatCode>
                <c:ptCount val="5"/>
                <c:pt idx="0">
                  <c:v>4.5</c:v>
                </c:pt>
                <c:pt idx="1">
                  <c:v>3.45</c:v>
                </c:pt>
                <c:pt idx="2">
                  <c:v>2.35</c:v>
                </c:pt>
                <c:pt idx="3">
                  <c:v>1.25</c:v>
                </c:pt>
              </c:numCache>
            </c:numRef>
          </c:yVal>
          <c:smooth val="0"/>
          <c:extLst>
            <c:ext xmlns:c16="http://schemas.microsoft.com/office/drawing/2014/chart" uri="{C3380CC4-5D6E-409C-BE32-E72D297353CC}">
              <c16:uniqueId val="{00000006-B65B-4048-951E-2FC810793B0B}"/>
            </c:ext>
          </c:extLst>
        </c:ser>
        <c:dLbls>
          <c:showLegendKey val="0"/>
          <c:showVal val="0"/>
          <c:showCatName val="0"/>
          <c:showSerName val="0"/>
          <c:showPercent val="0"/>
          <c:showBubbleSize val="0"/>
        </c:dLbls>
        <c:axId val="37443456"/>
        <c:axId val="37444992"/>
      </c:scatterChart>
      <c:valAx>
        <c:axId val="37443456"/>
        <c:scaling>
          <c:logBase val="10"/>
          <c:orientation val="minMax"/>
          <c:max val="10"/>
          <c:min val="0.1"/>
        </c:scaling>
        <c:delete val="0"/>
        <c:axPos val="b"/>
        <c:numFmt formatCode="General" sourceLinked="1"/>
        <c:majorTickMark val="out"/>
        <c:minorTickMark val="none"/>
        <c:tickLblPos val="nextTo"/>
        <c:spPr>
          <a:ln w="12700">
            <a:solidFill>
              <a:srgbClr val="000000">
                <a:lumMod val="65000"/>
                <a:lumOff val="35000"/>
              </a:srgbClr>
            </a:solidFill>
          </a:ln>
        </c:spPr>
        <c:txPr>
          <a:bodyPr/>
          <a:lstStyle/>
          <a:p>
            <a:pPr>
              <a:defRPr sz="1000">
                <a:solidFill>
                  <a:schemeClr val="tx1">
                    <a:lumMod val="65000"/>
                    <a:lumOff val="35000"/>
                  </a:schemeClr>
                </a:solidFill>
              </a:defRPr>
            </a:pPr>
            <a:endParaRPr lang="de-DE"/>
          </a:p>
        </c:txPr>
        <c:crossAx val="37444992"/>
        <c:crosses val="autoZero"/>
        <c:crossBetween val="midCat"/>
      </c:valAx>
      <c:valAx>
        <c:axId val="37444992"/>
        <c:scaling>
          <c:orientation val="minMax"/>
          <c:max val="5.5"/>
          <c:min val="0.5"/>
        </c:scaling>
        <c:delete val="0"/>
        <c:axPos val="l"/>
        <c:numFmt formatCode="General" sourceLinked="1"/>
        <c:majorTickMark val="none"/>
        <c:minorTickMark val="none"/>
        <c:tickLblPos val="none"/>
        <c:spPr>
          <a:ln w="12700">
            <a:solidFill>
              <a:srgbClr val="000000">
                <a:lumMod val="65000"/>
                <a:lumOff val="35000"/>
              </a:srgbClr>
            </a:solidFill>
            <a:prstDash val="dash"/>
          </a:ln>
        </c:spPr>
        <c:crossAx val="37443456"/>
        <c:crossesAt val="1"/>
        <c:crossBetween val="midCat"/>
      </c:valAx>
    </c:plotArea>
    <c:plotVisOnly val="1"/>
    <c:dispBlanksAs val="gap"/>
    <c:showDLblsOverMax val="0"/>
  </c:chart>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VKA</c:v>
                </c:pt>
              </c:strCache>
            </c:strRef>
          </c:tx>
          <c:spPr>
            <a:solidFill>
              <a:srgbClr val="B3B2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Saignements majeurs</c:v>
                </c:pt>
                <c:pt idx="1">
                  <c:v>Saignements dans un organe critique</c:v>
                </c:pt>
                <c:pt idx="2">
                  <c:v>HIC</c:v>
                </c:pt>
                <c:pt idx="3">
                  <c:v>Saignements fatals</c:v>
                </c:pt>
              </c:strCache>
            </c:strRef>
          </c:cat>
          <c:val>
            <c:numRef>
              <c:f>Tabelle1!$B$2:$B$5</c:f>
              <c:numCache>
                <c:formatCode>General</c:formatCode>
                <c:ptCount val="4"/>
                <c:pt idx="0">
                  <c:v>4.7</c:v>
                </c:pt>
                <c:pt idx="1">
                  <c:v>1.4</c:v>
                </c:pt>
                <c:pt idx="2">
                  <c:v>0.9</c:v>
                </c:pt>
                <c:pt idx="3">
                  <c:v>0.7</c:v>
                </c:pt>
              </c:numCache>
            </c:numRef>
          </c:val>
          <c:extLst>
            <c:ext xmlns:c16="http://schemas.microsoft.com/office/drawing/2014/chart" uri="{C3380CC4-5D6E-409C-BE32-E72D297353CC}">
              <c16:uniqueId val="{00000000-7387-4C6A-A212-4EE30243C366}"/>
            </c:ext>
          </c:extLst>
        </c:ser>
        <c:ser>
          <c:idx val="1"/>
          <c:order val="1"/>
          <c:tx>
            <c:strRef>
              <c:f>Tabelle1!$C$1</c:f>
              <c:strCache>
                <c:ptCount val="1"/>
                <c:pt idx="0">
                  <c:v>Rivaroxaban</c:v>
                </c:pt>
              </c:strCache>
            </c:strRef>
          </c:tx>
          <c:spPr>
            <a:solidFill>
              <a:srgbClr val="3961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Saignements majeurs</c:v>
                </c:pt>
                <c:pt idx="1">
                  <c:v>Saignements dans un organe critique</c:v>
                </c:pt>
                <c:pt idx="2">
                  <c:v>HIC</c:v>
                </c:pt>
                <c:pt idx="3">
                  <c:v>Saignements fatals</c:v>
                </c:pt>
              </c:strCache>
            </c:strRef>
          </c:cat>
          <c:val>
            <c:numRef>
              <c:f>Tabelle1!$C$2:$C$5</c:f>
              <c:numCache>
                <c:formatCode>General</c:formatCode>
                <c:ptCount val="4"/>
                <c:pt idx="0">
                  <c:v>4.5</c:v>
                </c:pt>
                <c:pt idx="1">
                  <c:v>0.8</c:v>
                </c:pt>
                <c:pt idx="2">
                  <c:v>0.7</c:v>
                </c:pt>
                <c:pt idx="3">
                  <c:v>0.3</c:v>
                </c:pt>
              </c:numCache>
            </c:numRef>
          </c:val>
          <c:extLst>
            <c:ext xmlns:c16="http://schemas.microsoft.com/office/drawing/2014/chart" uri="{C3380CC4-5D6E-409C-BE32-E72D297353CC}">
              <c16:uniqueId val="{00000001-7387-4C6A-A212-4EE30243C366}"/>
            </c:ext>
          </c:extLst>
        </c:ser>
        <c:dLbls>
          <c:dLblPos val="outEnd"/>
          <c:showLegendKey val="0"/>
          <c:showVal val="1"/>
          <c:showCatName val="0"/>
          <c:showSerName val="0"/>
          <c:showPercent val="0"/>
          <c:showBubbleSize val="0"/>
        </c:dLbls>
        <c:gapWidth val="150"/>
        <c:axId val="396937967"/>
        <c:axId val="396939615"/>
      </c:barChart>
      <c:catAx>
        <c:axId val="39693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96939615"/>
        <c:crosses val="autoZero"/>
        <c:auto val="1"/>
        <c:lblAlgn val="ctr"/>
        <c:lblOffset val="100"/>
        <c:noMultiLvlLbl val="0"/>
      </c:catAx>
      <c:valAx>
        <c:axId val="396939615"/>
        <c:scaling>
          <c:orientation val="minMax"/>
        </c:scaling>
        <c:delete val="1"/>
        <c:axPos val="l"/>
        <c:numFmt formatCode="General" sourceLinked="1"/>
        <c:majorTickMark val="none"/>
        <c:minorTickMark val="none"/>
        <c:tickLblPos val="nextTo"/>
        <c:crossAx val="3969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9343039989471E-2"/>
          <c:y val="6.2647253274917603E-2"/>
          <c:w val="0.72506630420684814"/>
          <c:h val="0.79133086770742622"/>
        </c:manualLayout>
      </c:layout>
      <c:lineChart>
        <c:grouping val="standard"/>
        <c:varyColors val="0"/>
        <c:ser>
          <c:idx val="0"/>
          <c:order val="0"/>
          <c:tx>
            <c:strRef>
              <c:f>Sheet1!$B$1</c:f>
              <c:strCache>
                <c:ptCount val="1"/>
                <c:pt idx="0">
                  <c:v>≥1 modifiable risk factor</c:v>
                </c:pt>
              </c:strCache>
            </c:strRef>
          </c:tx>
          <c:spPr>
            <a:ln w="28575">
              <a:solidFill>
                <a:schemeClr val="bg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1147-481C-8E42-5535BDB9E241}"/>
            </c:ext>
          </c:extLst>
        </c:ser>
        <c:ser>
          <c:idx val="1"/>
          <c:order val="1"/>
          <c:tx>
            <c:strRef>
              <c:f>Sheet1!$C$1</c:f>
              <c:strCache>
                <c:ptCount val="1"/>
                <c:pt idx="0">
                  <c:v>No modifiable risk factor</c:v>
                </c:pt>
              </c:strCache>
            </c:strRef>
          </c:tx>
          <c:spPr>
            <a:ln w="28575">
              <a:solidFill>
                <a:schemeClr val="tx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Sheet1!$C$2:$C$14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1147-481C-8E42-5535BDB9E241}"/>
            </c:ext>
          </c:extLst>
        </c:ser>
        <c:dLbls>
          <c:showLegendKey val="0"/>
          <c:showVal val="0"/>
          <c:showCatName val="0"/>
          <c:showSerName val="0"/>
          <c:showPercent val="0"/>
          <c:showBubbleSize val="0"/>
        </c:dLbls>
        <c:smooth val="0"/>
        <c:axId val="248521088"/>
        <c:axId val="248524160"/>
      </c:lineChart>
      <c:catAx>
        <c:axId val="248521088"/>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4160"/>
        <c:crosses val="autoZero"/>
        <c:auto val="0"/>
        <c:lblAlgn val="ctr"/>
        <c:lblOffset val="100"/>
        <c:tickLblSkip val="1"/>
        <c:tickMarkSkip val="1"/>
        <c:noMultiLvlLbl val="0"/>
      </c:catAx>
      <c:valAx>
        <c:axId val="248524160"/>
        <c:scaling>
          <c:orientation val="minMax"/>
          <c:max val="5.000000000000001E-2"/>
        </c:scaling>
        <c:delete val="0"/>
        <c:axPos val="l"/>
        <c:numFmt formatCode="#,##0.00"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1088"/>
        <c:crosses val="autoZero"/>
        <c:crossBetween val="midCat"/>
        <c:majorUnit val="1.0000000000000007E-2"/>
      </c:valAx>
      <c:spPr>
        <a:ln w="28575"/>
      </c:spPr>
    </c:plotArea>
    <c:plotVisOnly val="1"/>
    <c:dispBlanksAs val="gap"/>
    <c:showDLblsOverMax val="0"/>
  </c:chart>
  <c:txPr>
    <a:bodyPr/>
    <a:lstStyle/>
    <a:p>
      <a:pPr>
        <a:defRPr sz="1800" smtId="4294967295"/>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Frequency of dose</c:v>
                </c:pt>
              </c:strCache>
            </c:strRef>
          </c:tx>
          <c:spPr>
            <a:solidFill>
              <a:schemeClr val="accent1"/>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42.8</c:v>
                </c:pt>
              </c:numCache>
            </c:numRef>
          </c:val>
          <c:extLst>
            <c:ext xmlns:c16="http://schemas.microsoft.com/office/drawing/2014/chart" uri="{C3380CC4-5D6E-409C-BE32-E72D297353CC}">
              <c16:uniqueId val="{00000000-ACC4-436F-888F-23C08A697034}"/>
            </c:ext>
          </c:extLst>
        </c:ser>
        <c:ser>
          <c:idx val="1"/>
          <c:order val="1"/>
          <c:tx>
            <c:strRef>
              <c:f>Sheet1!$C$1</c:f>
              <c:strCache>
                <c:ptCount val="1"/>
                <c:pt idx="0">
                  <c:v>Timing around meals</c:v>
                </c:pt>
              </c:strCache>
            </c:strRef>
          </c:tx>
          <c:spPr>
            <a:solidFill>
              <a:srgbClr val="8A8C8E"/>
            </a:solidFill>
            <a:ln>
              <a:noFill/>
            </a:ln>
            <a:effectLst/>
          </c:spPr>
          <c:invertIfNegative val="0"/>
          <c:dLbls>
            <c:delete val="1"/>
          </c:dLbls>
          <c:cat>
            <c:numRef>
              <c:f>Sheet1!$A$2</c:f>
              <c:numCache>
                <c:formatCode>General</c:formatCode>
                <c:ptCount val="1"/>
              </c:numCache>
            </c:numRef>
          </c:cat>
          <c:val>
            <c:numRef>
              <c:f>Sheet1!$C$2</c:f>
              <c:numCache>
                <c:formatCode>General</c:formatCode>
                <c:ptCount val="1"/>
                <c:pt idx="0">
                  <c:v>21.5</c:v>
                </c:pt>
              </c:numCache>
            </c:numRef>
          </c:val>
          <c:extLst>
            <c:ext xmlns:c16="http://schemas.microsoft.com/office/drawing/2014/chart" uri="{C3380CC4-5D6E-409C-BE32-E72D297353CC}">
              <c16:uniqueId val="{00000001-ACC4-436F-888F-23C08A697034}"/>
            </c:ext>
          </c:extLst>
        </c:ser>
        <c:ser>
          <c:idx val="2"/>
          <c:order val="2"/>
          <c:tx>
            <c:strRef>
              <c:f>Sheet1!$D$1</c:f>
              <c:strCache>
                <c:ptCount val="1"/>
                <c:pt idx="0">
                  <c:v>Size of pills</c:v>
                </c:pt>
              </c:strCache>
            </c:strRef>
          </c:tx>
          <c:spPr>
            <a:solidFill>
              <a:srgbClr val="6689CC"/>
            </a:solidFill>
            <a:ln>
              <a:noFill/>
            </a:ln>
            <a:effectLst/>
          </c:spPr>
          <c:invertIfNegative val="0"/>
          <c:dLbls>
            <c:delete val="1"/>
          </c:dLbls>
          <c:cat>
            <c:numRef>
              <c:f>Sheet1!$A$2</c:f>
              <c:numCache>
                <c:formatCode>General</c:formatCode>
                <c:ptCount val="1"/>
              </c:numCache>
            </c:numRef>
          </c:cat>
          <c:val>
            <c:numRef>
              <c:f>Sheet1!$D$2</c:f>
              <c:numCache>
                <c:formatCode>General</c:formatCode>
                <c:ptCount val="1"/>
                <c:pt idx="0">
                  <c:v>10.6</c:v>
                </c:pt>
              </c:numCache>
            </c:numRef>
          </c:val>
          <c:extLst>
            <c:ext xmlns:c16="http://schemas.microsoft.com/office/drawing/2014/chart" uri="{C3380CC4-5D6E-409C-BE32-E72D297353CC}">
              <c16:uniqueId val="{00000002-ACC4-436F-888F-23C08A697034}"/>
            </c:ext>
          </c:extLst>
        </c:ser>
        <c:ser>
          <c:idx val="3"/>
          <c:order val="3"/>
          <c:tx>
            <c:strRef>
              <c:f>Sheet1!$E$1</c:f>
              <c:strCache>
                <c:ptCount val="1"/>
                <c:pt idx="0">
                  <c:v>Distance from doctor2</c:v>
                </c:pt>
              </c:strCache>
            </c:strRef>
          </c:tx>
          <c:spPr>
            <a:solidFill>
              <a:srgbClr val="3961AC"/>
            </a:solidFill>
            <a:ln>
              <a:noFill/>
            </a:ln>
            <a:effectLst/>
          </c:spPr>
          <c:invertIfNegative val="0"/>
          <c:dLbls>
            <c:delete val="1"/>
          </c:dLbls>
          <c:cat>
            <c:numRef>
              <c:f>Sheet1!$A$2</c:f>
              <c:numCache>
                <c:formatCode>General</c:formatCode>
                <c:ptCount val="1"/>
              </c:numCache>
            </c:numRef>
          </c:cat>
          <c:val>
            <c:numRef>
              <c:f>Sheet1!$E$2</c:f>
              <c:numCache>
                <c:formatCode>General</c:formatCode>
                <c:ptCount val="1"/>
                <c:pt idx="0">
                  <c:v>25</c:v>
                </c:pt>
              </c:numCache>
            </c:numRef>
          </c:val>
          <c:extLst>
            <c:ext xmlns:c16="http://schemas.microsoft.com/office/drawing/2014/chart" uri="{C3380CC4-5D6E-409C-BE32-E72D297353CC}">
              <c16:uniqueId val="{00000003-ACC4-436F-888F-23C08A697034}"/>
            </c:ext>
          </c:extLst>
        </c:ser>
        <c:dLbls>
          <c:dLblPos val="ctr"/>
          <c:showLegendKey val="0"/>
          <c:showVal val="1"/>
          <c:showCatName val="0"/>
          <c:showSerName val="0"/>
          <c:showPercent val="0"/>
          <c:showBubbleSize val="0"/>
        </c:dLbls>
        <c:gapWidth val="150"/>
        <c:overlap val="100"/>
        <c:axId val="1756335823"/>
        <c:axId val="1940903423"/>
      </c:barChart>
      <c:catAx>
        <c:axId val="1756335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40903423"/>
        <c:crosses val="autoZero"/>
        <c:auto val="1"/>
        <c:lblAlgn val="ctr"/>
        <c:lblOffset val="100"/>
        <c:noMultiLvlLbl val="0"/>
      </c:catAx>
      <c:valAx>
        <c:axId val="194090342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fr-FR" sz="1200" b="1">
                    <a:solidFill>
                      <a:schemeClr val="tx1">
                        <a:lumMod val="65000"/>
                        <a:lumOff val="35000"/>
                      </a:schemeClr>
                    </a:solidFill>
                  </a:rPr>
                  <a:t>Importance relative (%)</a:t>
                </a:r>
              </a:p>
            </c:rich>
          </c:tx>
          <c:layout>
            <c:manualLayout>
              <c:xMode val="edge"/>
              <c:yMode val="edge"/>
              <c:x val="5.6161763567819753E-2"/>
              <c:y val="0.170987037761066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56335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0.20492</cdr:x>
      <cdr:y>0</cdr:y>
    </cdr:from>
    <cdr:to>
      <cdr:x>0.812</cdr:x>
      <cdr:y>0.81985</cdr:y>
    </cdr:to>
    <cdr:sp macro="" textlink="">
      <cdr:nvSpPr>
        <cdr:cNvPr id="6" name="TextBox 5"/>
        <cdr:cNvSpPr txBox="1"/>
      </cdr:nvSpPr>
      <cdr:spPr>
        <a:xfrm xmlns:a="http://schemas.openxmlformats.org/drawingml/2006/main">
          <a:off x="1722898" y="0"/>
          <a:ext cx="5104119" cy="3981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0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‹Nr.›</a:t>
            </a:fld>
            <a:endParaRPr lang="en-GB"/>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a:p>
        </p:txBody>
      </p:sp>
    </p:spTree>
    <p:extLst>
      <p:ext uri="{BB962C8B-B14F-4D97-AF65-F5344CB8AC3E}">
        <p14:creationId xmlns:p14="http://schemas.microsoft.com/office/powerpoint/2010/main" val="250840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 </a:t>
            </a:r>
          </a:p>
          <a:p>
            <a:r>
              <a:rPr lang="en-GB" dirty="0"/>
              <a:t>CI, confidence interval; CKD, chronic kidney disease; PMSA, propensity score matched analysis; SE, systemic embolism; TIA, transient ischemic attack.</a:t>
            </a:r>
          </a:p>
        </p:txBody>
      </p:sp>
      <p:sp>
        <p:nvSpPr>
          <p:cNvPr id="4" name="Slide Number Placeholder 3"/>
          <p:cNvSpPr>
            <a:spLocks noGrp="1"/>
          </p:cNvSpPr>
          <p:nvPr>
            <p:ph type="sldNum" sz="quarter" idx="5"/>
          </p:nvPr>
        </p:nvSpPr>
        <p:spPr/>
        <p:txBody>
          <a:bodyPr/>
          <a:lstStyle/>
          <a:p>
            <a:fld id="{4FE12A04-9E3C-4CA4-8E37-57D068AB06B1}" type="slidenum">
              <a:rPr lang="en-GB" smtClean="0"/>
              <a:pPr/>
              <a:t>10</a:t>
            </a:fld>
            <a:endParaRPr lang="en-GB" dirty="0"/>
          </a:p>
        </p:txBody>
      </p:sp>
    </p:spTree>
    <p:extLst>
      <p:ext uri="{BB962C8B-B14F-4D97-AF65-F5344CB8AC3E}">
        <p14:creationId xmlns:p14="http://schemas.microsoft.com/office/powerpoint/2010/main" val="425179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11</a:t>
            </a:fld>
            <a:endParaRPr lang="en-GB"/>
          </a:p>
        </p:txBody>
      </p:sp>
    </p:spTree>
    <p:extLst>
      <p:ext uri="{BB962C8B-B14F-4D97-AF65-F5344CB8AC3E}">
        <p14:creationId xmlns:p14="http://schemas.microsoft.com/office/powerpoint/2010/main" val="29308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12</a:t>
            </a:fld>
            <a:endParaRPr lang="en-GB"/>
          </a:p>
        </p:txBody>
      </p:sp>
    </p:spTree>
    <p:extLst>
      <p:ext uri="{BB962C8B-B14F-4D97-AF65-F5344CB8AC3E}">
        <p14:creationId xmlns:p14="http://schemas.microsoft.com/office/powerpoint/2010/main" val="88364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13</a:t>
            </a:fld>
            <a:endParaRPr lang="en-GB"/>
          </a:p>
        </p:txBody>
      </p:sp>
    </p:spTree>
    <p:extLst>
      <p:ext uri="{BB962C8B-B14F-4D97-AF65-F5344CB8AC3E}">
        <p14:creationId xmlns:p14="http://schemas.microsoft.com/office/powerpoint/2010/main" val="323694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14</a:t>
            </a:fld>
            <a:endParaRPr lang="en-GB"/>
          </a:p>
        </p:txBody>
      </p:sp>
    </p:spTree>
    <p:extLst>
      <p:ext uri="{BB962C8B-B14F-4D97-AF65-F5344CB8AC3E}">
        <p14:creationId xmlns:p14="http://schemas.microsoft.com/office/powerpoint/2010/main" val="345665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15</a:t>
            </a:fld>
            <a:endParaRPr lang="en-GB"/>
          </a:p>
        </p:txBody>
      </p:sp>
    </p:spTree>
    <p:extLst>
      <p:ext uri="{BB962C8B-B14F-4D97-AF65-F5344CB8AC3E}">
        <p14:creationId xmlns:p14="http://schemas.microsoft.com/office/powerpoint/2010/main" val="335865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16</a:t>
            </a:fld>
            <a:endParaRPr lang="en-GB"/>
          </a:p>
        </p:txBody>
      </p:sp>
    </p:spTree>
    <p:extLst>
      <p:ext uri="{BB962C8B-B14F-4D97-AF65-F5344CB8AC3E}">
        <p14:creationId xmlns:p14="http://schemas.microsoft.com/office/powerpoint/2010/main" val="277344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17</a:t>
            </a:fld>
            <a:endParaRPr lang="en-GB"/>
          </a:p>
        </p:txBody>
      </p:sp>
    </p:spTree>
    <p:extLst>
      <p:ext uri="{BB962C8B-B14F-4D97-AF65-F5344CB8AC3E}">
        <p14:creationId xmlns:p14="http://schemas.microsoft.com/office/powerpoint/2010/main" val="204056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18</a:t>
            </a:fld>
            <a:endParaRPr lang="en-GB"/>
          </a:p>
        </p:txBody>
      </p:sp>
    </p:spTree>
    <p:extLst>
      <p:ext uri="{BB962C8B-B14F-4D97-AF65-F5344CB8AC3E}">
        <p14:creationId xmlns:p14="http://schemas.microsoft.com/office/powerpoint/2010/main" val="321867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19</a:t>
            </a:fld>
            <a:endParaRPr lang="en-GB"/>
          </a:p>
        </p:txBody>
      </p:sp>
    </p:spTree>
    <p:extLst>
      <p:ext uri="{BB962C8B-B14F-4D97-AF65-F5344CB8AC3E}">
        <p14:creationId xmlns:p14="http://schemas.microsoft.com/office/powerpoint/2010/main" val="299567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a:p>
        </p:txBody>
      </p:sp>
    </p:spTree>
    <p:extLst>
      <p:ext uri="{BB962C8B-B14F-4D97-AF65-F5344CB8AC3E}">
        <p14:creationId xmlns:p14="http://schemas.microsoft.com/office/powerpoint/2010/main" val="42857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20</a:t>
            </a:fld>
            <a:endParaRPr lang="en-GB"/>
          </a:p>
        </p:txBody>
      </p:sp>
    </p:spTree>
    <p:extLst>
      <p:ext uri="{BB962C8B-B14F-4D97-AF65-F5344CB8AC3E}">
        <p14:creationId xmlns:p14="http://schemas.microsoft.com/office/powerpoint/2010/main" val="29777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21</a:t>
            </a:fld>
            <a:endParaRPr lang="en-GB"/>
          </a:p>
        </p:txBody>
      </p:sp>
    </p:spTree>
    <p:extLst>
      <p:ext uri="{BB962C8B-B14F-4D97-AF65-F5344CB8AC3E}">
        <p14:creationId xmlns:p14="http://schemas.microsoft.com/office/powerpoint/2010/main" val="137572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22</a:t>
            </a:fld>
            <a:endParaRPr lang="en-GB"/>
          </a:p>
        </p:txBody>
      </p:sp>
    </p:spTree>
    <p:extLst>
      <p:ext uri="{BB962C8B-B14F-4D97-AF65-F5344CB8AC3E}">
        <p14:creationId xmlns:p14="http://schemas.microsoft.com/office/powerpoint/2010/main" val="422347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23</a:t>
            </a:fld>
            <a:endParaRPr lang="en-GB"/>
          </a:p>
        </p:txBody>
      </p:sp>
    </p:spTree>
    <p:extLst>
      <p:ext uri="{BB962C8B-B14F-4D97-AF65-F5344CB8AC3E}">
        <p14:creationId xmlns:p14="http://schemas.microsoft.com/office/powerpoint/2010/main" val="43100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24</a:t>
            </a:fld>
            <a:endParaRPr lang="en-GB"/>
          </a:p>
        </p:txBody>
      </p:sp>
    </p:spTree>
    <p:extLst>
      <p:ext uri="{BB962C8B-B14F-4D97-AF65-F5344CB8AC3E}">
        <p14:creationId xmlns:p14="http://schemas.microsoft.com/office/powerpoint/2010/main" val="257989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25</a:t>
            </a:fld>
            <a:endParaRPr lang="en-GB"/>
          </a:p>
        </p:txBody>
      </p:sp>
    </p:spTree>
    <p:extLst>
      <p:ext uri="{BB962C8B-B14F-4D97-AF65-F5344CB8AC3E}">
        <p14:creationId xmlns:p14="http://schemas.microsoft.com/office/powerpoint/2010/main" val="558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a:p>
        </p:txBody>
      </p:sp>
      <p:sp>
        <p:nvSpPr>
          <p:cNvPr id="4" name="Slide Number Placeholder 3"/>
          <p:cNvSpPr>
            <a:spLocks noGrp="1"/>
          </p:cNvSpPr>
          <p:nvPr>
            <p:ph type="sldNum" sz="quarter" idx="10"/>
          </p:nvPr>
        </p:nvSpPr>
        <p:spPr/>
        <p:txBody>
          <a:bodyPr/>
          <a:lstStyle/>
          <a:p>
            <a:fld id="{4FE12A04-9E3C-4CA4-8E37-57D068AB06B1}" type="slidenum">
              <a:rPr lang="en-GB" smtClean="0"/>
              <a:pPr/>
              <a:t>3</a:t>
            </a:fld>
            <a:endParaRPr lang="en-GB"/>
          </a:p>
        </p:txBody>
      </p:sp>
    </p:spTree>
    <p:extLst>
      <p:ext uri="{BB962C8B-B14F-4D97-AF65-F5344CB8AC3E}">
        <p14:creationId xmlns:p14="http://schemas.microsoft.com/office/powerpoint/2010/main" val="315666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4</a:t>
            </a:fld>
            <a:endParaRPr lang="en-GB"/>
          </a:p>
        </p:txBody>
      </p:sp>
    </p:spTree>
    <p:extLst>
      <p:ext uri="{BB962C8B-B14F-4D97-AF65-F5344CB8AC3E}">
        <p14:creationId xmlns:p14="http://schemas.microsoft.com/office/powerpoint/2010/main" val="31791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5</a:t>
            </a:fld>
            <a:endParaRPr lang="en-GB"/>
          </a:p>
        </p:txBody>
      </p:sp>
    </p:spTree>
    <p:extLst>
      <p:ext uri="{BB962C8B-B14F-4D97-AF65-F5344CB8AC3E}">
        <p14:creationId xmlns:p14="http://schemas.microsoft.com/office/powerpoint/2010/main" val="35102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6</a:t>
            </a:fld>
            <a:endParaRPr lang="en-GB"/>
          </a:p>
        </p:txBody>
      </p:sp>
    </p:spTree>
    <p:extLst>
      <p:ext uri="{BB962C8B-B14F-4D97-AF65-F5344CB8AC3E}">
        <p14:creationId xmlns:p14="http://schemas.microsoft.com/office/powerpoint/2010/main" val="42566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7</a:t>
            </a:fld>
            <a:endParaRPr lang="en-GB"/>
          </a:p>
        </p:txBody>
      </p:sp>
    </p:spTree>
    <p:extLst>
      <p:ext uri="{BB962C8B-B14F-4D97-AF65-F5344CB8AC3E}">
        <p14:creationId xmlns:p14="http://schemas.microsoft.com/office/powerpoint/2010/main" val="38616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a:p>
        </p:txBody>
      </p:sp>
    </p:spTree>
    <p:extLst>
      <p:ext uri="{BB962C8B-B14F-4D97-AF65-F5344CB8AC3E}">
        <p14:creationId xmlns:p14="http://schemas.microsoft.com/office/powerpoint/2010/main" val="205525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9</a:t>
            </a:fld>
            <a:endParaRPr lang="en-GB"/>
          </a:p>
        </p:txBody>
      </p:sp>
    </p:spTree>
    <p:extLst>
      <p:ext uri="{BB962C8B-B14F-4D97-AF65-F5344CB8AC3E}">
        <p14:creationId xmlns:p14="http://schemas.microsoft.com/office/powerpoint/2010/main" val="427117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6">
            <a:extLst>
              <a:ext uri="{FF2B5EF4-FFF2-40B4-BE49-F238E27FC236}">
                <a16:creationId xmlns:a16="http://schemas.microsoft.com/office/drawing/2014/main" id="{89AAEF17-D87A-4DE4-90CC-8B4DD65F392E}"/>
              </a:ext>
            </a:extLst>
          </p:cNvPr>
          <p:cNvSpPr/>
          <p:nvPr userDrawn="1"/>
        </p:nvSpPr>
        <p:spPr>
          <a:xfrm rot="16200000">
            <a:off x="8451182" y="4450682"/>
            <a:ext cx="1200970" cy="184666"/>
          </a:xfrm>
          <a:prstGeom prst="rect">
            <a:avLst/>
          </a:prstGeom>
        </p:spPr>
        <p:txBody>
          <a:bodyPr wrap="none">
            <a:spAutoFit/>
          </a:bodyPr>
          <a:lstStyle/>
          <a:p>
            <a:r>
              <a:rPr lang="de-DE" sz="600" b="0" i="0" dirty="0">
                <a:solidFill>
                  <a:srgbClr val="666666"/>
                </a:solidFill>
                <a:effectLst/>
                <a:latin typeface="Arial" panose="020B0604020202020204" pitchFamily="34" charset="0"/>
              </a:rPr>
              <a:t>PP-XAR-CH-0516-2_08.2022</a:t>
            </a:r>
            <a:endParaRPr lang="de-DE" sz="600" dirty="0"/>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endParaRPr lang="en-GB"/>
          </a:p>
        </p:txBody>
      </p:sp>
      <p:sp>
        <p:nvSpPr>
          <p:cNvPr id="4" name="Rectangle 6">
            <a:extLst>
              <a:ext uri="{FF2B5EF4-FFF2-40B4-BE49-F238E27FC236}">
                <a16:creationId xmlns:a16="http://schemas.microsoft.com/office/drawing/2014/main" id="{E9CD1BF2-01E7-48CD-A35B-854664500B62}"/>
              </a:ext>
            </a:extLst>
          </p:cNvPr>
          <p:cNvSpPr/>
          <p:nvPr userDrawn="1"/>
        </p:nvSpPr>
        <p:spPr>
          <a:xfrm rot="16200000">
            <a:off x="8451182" y="4450682"/>
            <a:ext cx="1200970" cy="184666"/>
          </a:xfrm>
          <a:prstGeom prst="rect">
            <a:avLst/>
          </a:prstGeom>
        </p:spPr>
        <p:txBody>
          <a:bodyPr wrap="none">
            <a:spAutoFit/>
          </a:bodyPr>
          <a:lstStyle/>
          <a:p>
            <a:r>
              <a:rPr lang="de-DE" sz="600" b="0" i="0" dirty="0">
                <a:solidFill>
                  <a:srgbClr val="666666"/>
                </a:solidFill>
                <a:effectLst/>
                <a:latin typeface="Arial" panose="020B0604020202020204" pitchFamily="34" charset="0"/>
              </a:rPr>
              <a:t>PP-XAR-CH-0516-2_08.2022</a:t>
            </a:r>
            <a:endParaRPr lang="de-DE" sz="600" dirty="0"/>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10" name="Title 9"/>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dirty="0"/>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dirty="0"/>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dirty="0"/>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dirty="0"/>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a:extLst>
              <a:ext uri="{FF2B5EF4-FFF2-40B4-BE49-F238E27FC236}">
                <a16:creationId xmlns:a16="http://schemas.microsoft.com/office/drawing/2014/main" id="{2F34ED36-EA78-463F-84E6-8B4F9915A446}"/>
              </a:ext>
            </a:extLst>
          </p:cNvPr>
          <p:cNvSpPr/>
          <p:nvPr userDrawn="1"/>
        </p:nvSpPr>
        <p:spPr>
          <a:xfrm rot="16200000">
            <a:off x="8451182" y="4450682"/>
            <a:ext cx="1200970" cy="184666"/>
          </a:xfrm>
          <a:prstGeom prst="rect">
            <a:avLst/>
          </a:prstGeom>
        </p:spPr>
        <p:txBody>
          <a:bodyPr wrap="none">
            <a:spAutoFit/>
          </a:bodyPr>
          <a:lstStyle/>
          <a:p>
            <a:r>
              <a:rPr lang="de-DE" sz="600" b="0" i="0" dirty="0">
                <a:solidFill>
                  <a:srgbClr val="666666"/>
                </a:solidFill>
                <a:effectLst/>
                <a:latin typeface="Arial" panose="020B0604020202020204" pitchFamily="34" charset="0"/>
              </a:rPr>
              <a:t>PP-XAR-CH-0516-2_08.2022</a:t>
            </a:r>
            <a:endParaRPr lang="de-DE" sz="600" dirty="0"/>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7.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27.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29.png"/><Relationship Id="rId9" Type="http://schemas.openxmlformats.org/officeDocument/2006/relationships/image" Target="../media/image17.sv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7.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7.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jpe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8">
            <a:extLst>
              <a:ext uri="{FF2B5EF4-FFF2-40B4-BE49-F238E27FC236}">
                <a16:creationId xmlns:a16="http://schemas.microsoft.com/office/drawing/2014/main" id="{D4748E2E-069B-AB41-AE36-076C3B201260}"/>
              </a:ext>
            </a:extLst>
          </p:cNvPr>
          <p:cNvSpPr>
            <a:spLocks noChangeShapeType="1"/>
          </p:cNvSpPr>
          <p:nvPr/>
        </p:nvSpPr>
        <p:spPr bwMode="auto">
          <a:xfrm flipV="1">
            <a:off x="611188" y="2566988"/>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10" name="Title 2">
            <a:extLst>
              <a:ext uri="{FF2B5EF4-FFF2-40B4-BE49-F238E27FC236}">
                <a16:creationId xmlns:a16="http://schemas.microsoft.com/office/drawing/2014/main" id="{EE2AE12B-50AB-D342-8CDD-6C65FEF352A6}"/>
              </a:ext>
            </a:extLst>
          </p:cNvPr>
          <p:cNvSpPr txBox="1">
            <a:spLocks/>
          </p:cNvSpPr>
          <p:nvPr/>
        </p:nvSpPr>
        <p:spPr>
          <a:xfrm>
            <a:off x="612776" y="1491622"/>
            <a:ext cx="8339200" cy="984885"/>
          </a:xfrm>
          <a:prstGeom prst="rect">
            <a:avLst/>
          </a:prstGeom>
        </p:spPr>
        <p:txBody>
          <a:bodyPr vert="horz" wrap="square" lIns="0" tIns="0" rIns="0" bIns="0" rtlCol="0" anchor="b">
            <a:spAutoFit/>
          </a:bodyPr>
          <a:lstStyle>
            <a:lvl1pPr algn="l" rtl="0" eaLnBrk="1" fontAlgn="base" hangingPunct="1">
              <a:spcBef>
                <a:spcPct val="0"/>
              </a:spcBef>
              <a:spcAft>
                <a:spcPct val="0"/>
              </a:spcAft>
              <a:defRPr sz="32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defRPr/>
            </a:pPr>
            <a:r>
              <a:rPr lang="fr-FR" b="1" dirty="0">
                <a:solidFill>
                  <a:srgbClr val="3961AC"/>
                </a:solidFill>
              </a:rPr>
              <a:t>Présentation clinique de patients </a:t>
            </a:r>
            <a:br>
              <a:rPr lang="fr-FR" b="1" dirty="0">
                <a:solidFill>
                  <a:srgbClr val="3961AC"/>
                </a:solidFill>
              </a:rPr>
            </a:br>
            <a:r>
              <a:rPr lang="fr-FR" b="1" dirty="0">
                <a:solidFill>
                  <a:srgbClr val="3961AC"/>
                </a:solidFill>
              </a:rPr>
              <a:t>avec FANV</a:t>
            </a:r>
          </a:p>
        </p:txBody>
      </p:sp>
      <p:sp>
        <p:nvSpPr>
          <p:cNvPr id="11" name="Rectangle 40">
            <a:extLst>
              <a:ext uri="{FF2B5EF4-FFF2-40B4-BE49-F238E27FC236}">
                <a16:creationId xmlns:a16="http://schemas.microsoft.com/office/drawing/2014/main" id="{73F53FA0-A043-D146-803F-6E364D973D8E}"/>
              </a:ext>
            </a:extLst>
          </p:cNvPr>
          <p:cNvSpPr txBox="1">
            <a:spLocks noChangeArrowheads="1"/>
          </p:cNvSpPr>
          <p:nvPr/>
        </p:nvSpPr>
        <p:spPr>
          <a:xfrm>
            <a:off x="612776" y="2707482"/>
            <a:ext cx="8423720" cy="27699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sz="28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800" dirty="0"/>
              <a:t>Prise en charge des patients avec FANV et atteints d'insuffisance rénale</a:t>
            </a:r>
          </a:p>
        </p:txBody>
      </p:sp>
    </p:spTree>
    <p:extLst>
      <p:ext uri="{BB962C8B-B14F-4D97-AF65-F5344CB8AC3E}">
        <p14:creationId xmlns:p14="http://schemas.microsoft.com/office/powerpoint/2010/main" val="1124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361F8092-904A-4371-8D85-77E62F3F8C46}"/>
              </a:ext>
            </a:extLst>
          </p:cNvPr>
          <p:cNvSpPr>
            <a:spLocks noGrp="1"/>
          </p:cNvSpPr>
          <p:nvPr>
            <p:ph type="title"/>
          </p:nvPr>
        </p:nvSpPr>
        <p:spPr>
          <a:xfrm>
            <a:off x="436902" y="149008"/>
            <a:ext cx="8629277" cy="615553"/>
          </a:xfrm>
        </p:spPr>
        <p:txBody>
          <a:bodyPr/>
          <a:lstStyle/>
          <a:p>
            <a:pPr lvl="0"/>
            <a:r>
              <a:rPr lang="fr-FR" sz="2000" dirty="0"/>
              <a:t>Des données réelles chez des patients avec FANV et atteints d’insuffisance rénale soulignent le bon profil d'efficacité et de sécurité du Rivaroxaban</a:t>
            </a:r>
          </a:p>
        </p:txBody>
      </p:sp>
      <p:sp>
        <p:nvSpPr>
          <p:cNvPr id="64" name="Content Placeholder 63">
            <a:extLst>
              <a:ext uri="{FF2B5EF4-FFF2-40B4-BE49-F238E27FC236}">
                <a16:creationId xmlns:a16="http://schemas.microsoft.com/office/drawing/2014/main" id="{133AE73B-5EF5-491F-9F0D-15BD13654D53}"/>
              </a:ext>
            </a:extLst>
          </p:cNvPr>
          <p:cNvSpPr>
            <a:spLocks noGrp="1"/>
          </p:cNvSpPr>
          <p:nvPr>
            <p:ph type="subTitle" sz="quarter" idx="1"/>
          </p:nvPr>
        </p:nvSpPr>
        <p:spPr>
          <a:xfrm>
            <a:off x="611188" y="848281"/>
            <a:ext cx="8418512" cy="431879"/>
          </a:xfrm>
        </p:spPr>
        <p:txBody>
          <a:bodyPr/>
          <a:lstStyle/>
          <a:p>
            <a:pPr marL="0" indent="0">
              <a:buNone/>
            </a:pPr>
            <a:r>
              <a:rPr lang="fr-FR" sz="1300" b="0" dirty="0"/>
              <a:t>XARENO était une étude de registre multicentrique, prospective et non interventionnelle menée en Suisse, en Allemagne, en Autriche, en France, en Belgique et au Luxembourg.</a:t>
            </a:r>
          </a:p>
          <a:p>
            <a:pPr marL="0" indent="0">
              <a:buNone/>
            </a:pPr>
            <a:r>
              <a:rPr lang="fr-FR" sz="1300" b="0" dirty="0"/>
              <a:t>Rapports incidence/risque (IIR) et intervalles de confiance à 95% (IC) après 1 an de suivi </a:t>
            </a:r>
            <a:r>
              <a:rPr lang="fr-FR" sz="1300" b="0" dirty="0" err="1"/>
              <a:t>rivaroxaban</a:t>
            </a:r>
            <a:r>
              <a:rPr lang="fr-FR" sz="1300" b="0" dirty="0"/>
              <a:t> vs AVK* :</a:t>
            </a:r>
            <a:endParaRPr lang="de-CH" sz="1300" b="0" dirty="0"/>
          </a:p>
        </p:txBody>
      </p:sp>
      <p:sp>
        <p:nvSpPr>
          <p:cNvPr id="8" name="Rectangle 7">
            <a:extLst>
              <a:ext uri="{FF2B5EF4-FFF2-40B4-BE49-F238E27FC236}">
                <a16:creationId xmlns:a16="http://schemas.microsoft.com/office/drawing/2014/main" id="{0E12760C-1555-4DFE-A7F9-C58197F15B8C}"/>
              </a:ext>
            </a:extLst>
          </p:cNvPr>
          <p:cNvSpPr/>
          <p:nvPr/>
        </p:nvSpPr>
        <p:spPr bwMode="auto">
          <a:xfrm>
            <a:off x="664204" y="1920095"/>
            <a:ext cx="8176956" cy="1931924"/>
          </a:xfrm>
          <a:prstGeom prst="rect">
            <a:avLst/>
          </a:prstGeom>
          <a:no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de-CH" sz="1200" dirty="0">
              <a:solidFill>
                <a:srgbClr val="000000">
                  <a:lumMod val="65000"/>
                  <a:lumOff val="35000"/>
                </a:srgbClr>
              </a:solidFill>
              <a:latin typeface="Arial"/>
            </a:endParaRPr>
          </a:p>
        </p:txBody>
      </p:sp>
      <p:sp>
        <p:nvSpPr>
          <p:cNvPr id="9" name="Rectangle: Rounded Corners 8">
            <a:extLst>
              <a:ext uri="{FF2B5EF4-FFF2-40B4-BE49-F238E27FC236}">
                <a16:creationId xmlns:a16="http://schemas.microsoft.com/office/drawing/2014/main" id="{2386B70A-A71B-4713-A46A-0CD5F40A49EB}"/>
              </a:ext>
            </a:extLst>
          </p:cNvPr>
          <p:cNvSpPr/>
          <p:nvPr/>
        </p:nvSpPr>
        <p:spPr bwMode="auto">
          <a:xfrm>
            <a:off x="1034779" y="1609981"/>
            <a:ext cx="7858396" cy="438404"/>
          </a:xfrm>
          <a:prstGeom prst="roundRect">
            <a:avLst>
              <a:gd name="adj" fmla="val 50000"/>
            </a:avLst>
          </a:prstGeom>
          <a:solidFill>
            <a:schemeClr val="bg2"/>
          </a:solid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de-CH" sz="1200" dirty="0">
              <a:solidFill>
                <a:srgbClr val="000000">
                  <a:lumMod val="65000"/>
                  <a:lumOff val="35000"/>
                </a:srgbClr>
              </a:solidFill>
              <a:latin typeface="Arial"/>
            </a:endParaRPr>
          </a:p>
        </p:txBody>
      </p:sp>
      <p:sp>
        <p:nvSpPr>
          <p:cNvPr id="13" name="Rectangle 12">
            <a:extLst>
              <a:ext uri="{FF2B5EF4-FFF2-40B4-BE49-F238E27FC236}">
                <a16:creationId xmlns:a16="http://schemas.microsoft.com/office/drawing/2014/main" id="{02FD0094-8F98-4EDC-BF71-B1830365B1F7}"/>
              </a:ext>
            </a:extLst>
          </p:cNvPr>
          <p:cNvSpPr/>
          <p:nvPr/>
        </p:nvSpPr>
        <p:spPr>
          <a:xfrm>
            <a:off x="7308304" y="1690684"/>
            <a:ext cx="1598938" cy="276999"/>
          </a:xfrm>
          <a:prstGeom prst="rect">
            <a:avLst/>
          </a:prstGeom>
        </p:spPr>
        <p:txBody>
          <a:bodyPr wrap="square">
            <a:spAutoFit/>
          </a:bodyPr>
          <a:lstStyle/>
          <a:p>
            <a:pPr algn="ctr" defTabSz="685766">
              <a:defRPr/>
            </a:pPr>
            <a:r>
              <a:rPr lang="de-CH" sz="1200" b="1" dirty="0">
                <a:solidFill>
                  <a:srgbClr val="FFFFFF"/>
                </a:solidFill>
                <a:latin typeface="Arial"/>
              </a:rPr>
              <a:t>IRR (95% CI)</a:t>
            </a:r>
            <a:endParaRPr lang="de-CH" sz="1200" b="1" baseline="30000" dirty="0">
              <a:solidFill>
                <a:srgbClr val="FFFFFF"/>
              </a:solidFill>
              <a:latin typeface="Arial"/>
            </a:endParaRPr>
          </a:p>
        </p:txBody>
      </p:sp>
      <p:grpSp>
        <p:nvGrpSpPr>
          <p:cNvPr id="14" name="Group 13">
            <a:extLst>
              <a:ext uri="{FF2B5EF4-FFF2-40B4-BE49-F238E27FC236}">
                <a16:creationId xmlns:a16="http://schemas.microsoft.com/office/drawing/2014/main" id="{2B8038A2-4E94-406F-88DD-CE4B39A95B51}"/>
              </a:ext>
            </a:extLst>
          </p:cNvPr>
          <p:cNvGrpSpPr/>
          <p:nvPr/>
        </p:nvGrpSpPr>
        <p:grpSpPr>
          <a:xfrm>
            <a:off x="1034779" y="4116915"/>
            <a:ext cx="7924740" cy="338930"/>
            <a:chOff x="982600" y="3987776"/>
            <a:chExt cx="7924740" cy="382452"/>
          </a:xfrm>
        </p:grpSpPr>
        <p:grpSp>
          <p:nvGrpSpPr>
            <p:cNvPr id="15" name="Group 14">
              <a:extLst>
                <a:ext uri="{FF2B5EF4-FFF2-40B4-BE49-F238E27FC236}">
                  <a16:creationId xmlns:a16="http://schemas.microsoft.com/office/drawing/2014/main" id="{E747F913-3F15-4E78-AC82-2B82A60A970F}"/>
                </a:ext>
              </a:extLst>
            </p:cNvPr>
            <p:cNvGrpSpPr/>
            <p:nvPr/>
          </p:nvGrpSpPr>
          <p:grpSpPr>
            <a:xfrm>
              <a:off x="982600" y="3987776"/>
              <a:ext cx="7858396" cy="378083"/>
              <a:chOff x="13000078" y="-1644955"/>
              <a:chExt cx="9198056" cy="504111"/>
            </a:xfrm>
            <a:solidFill>
              <a:schemeClr val="accent2"/>
            </a:solidFill>
          </p:grpSpPr>
          <p:sp>
            <p:nvSpPr>
              <p:cNvPr id="19" name="Rectangle: Rounded Corners 18">
                <a:extLst>
                  <a:ext uri="{FF2B5EF4-FFF2-40B4-BE49-F238E27FC236}">
                    <a16:creationId xmlns:a16="http://schemas.microsoft.com/office/drawing/2014/main" id="{CF2C06FE-B920-4192-8F5B-3E18F85D628E}"/>
                  </a:ext>
                </a:extLst>
              </p:cNvPr>
              <p:cNvSpPr/>
              <p:nvPr/>
            </p:nvSpPr>
            <p:spPr>
              <a:xfrm>
                <a:off x="13009663" y="-1644844"/>
                <a:ext cx="9188471" cy="504000"/>
              </a:xfrm>
              <a:prstGeom prst="roundRect">
                <a:avLst>
                  <a:gd name="adj" fmla="val 50000"/>
                </a:avLst>
              </a:prstGeom>
              <a:grp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20" name="Rectangle: Rounded Corners 19">
                <a:extLst>
                  <a:ext uri="{FF2B5EF4-FFF2-40B4-BE49-F238E27FC236}">
                    <a16:creationId xmlns:a16="http://schemas.microsoft.com/office/drawing/2014/main" id="{62E283C5-1CEE-406A-A273-E4287760CD26}"/>
                  </a:ext>
                </a:extLst>
              </p:cNvPr>
              <p:cNvSpPr/>
              <p:nvPr/>
            </p:nvSpPr>
            <p:spPr>
              <a:xfrm>
                <a:off x="13000078" y="-1644955"/>
                <a:ext cx="2480877" cy="504000"/>
              </a:xfrm>
              <a:prstGeom prst="roundRect">
                <a:avLst>
                  <a:gd name="adj" fmla="val 50000"/>
                </a:avLst>
              </a:prstGeom>
              <a:solidFill>
                <a:schemeClr val="bg2"/>
              </a:solidFill>
            </p:spPr>
            <p:txBody>
              <a:bodyPr wrap="square" anchor="ctr">
                <a:noAutofit/>
              </a:bodyPr>
              <a:lstStyle/>
              <a:p>
                <a:pPr defTabSz="685766">
                  <a:defRPr/>
                </a:pPr>
                <a:r>
                  <a:rPr lang="fr-FR" sz="900" b="1" dirty="0">
                    <a:solidFill>
                      <a:srgbClr val="FFFFFF"/>
                    </a:solidFill>
                    <a:latin typeface="Arial"/>
                  </a:rPr>
                  <a:t>Introduction d'un traitement de substitution rénale</a:t>
                </a:r>
                <a:endParaRPr lang="de-CH" sz="900" b="1" dirty="0">
                  <a:solidFill>
                    <a:srgbClr val="FFFFFF"/>
                  </a:solidFill>
                  <a:latin typeface="Arial"/>
                </a:endParaRPr>
              </a:p>
            </p:txBody>
          </p:sp>
        </p:grpSp>
        <p:sp>
          <p:nvSpPr>
            <p:cNvPr id="18" name="TextBox 17">
              <a:extLst>
                <a:ext uri="{FF2B5EF4-FFF2-40B4-BE49-F238E27FC236}">
                  <a16:creationId xmlns:a16="http://schemas.microsoft.com/office/drawing/2014/main" id="{7D1C0661-80D2-4CB5-80C4-E0258A8F1477}"/>
                </a:ext>
              </a:extLst>
            </p:cNvPr>
            <p:cNvSpPr txBox="1"/>
            <p:nvPr/>
          </p:nvSpPr>
          <p:spPr>
            <a:xfrm>
              <a:off x="7204176" y="4022929"/>
              <a:ext cx="1703164" cy="347299"/>
            </a:xfrm>
            <a:prstGeom prst="rect">
              <a:avLst/>
            </a:prstGeom>
            <a:noFill/>
          </p:spPr>
          <p:txBody>
            <a:bodyPr wrap="square">
              <a:spAutoFit/>
            </a:bodyPr>
            <a:lstStyle/>
            <a:p>
              <a:pPr lvl="0" algn="ctr" fontAlgn="auto">
                <a:spcBef>
                  <a:spcPts val="0"/>
                </a:spcBef>
                <a:spcAft>
                  <a:spcPts val="0"/>
                </a:spcAft>
                <a:defRPr/>
              </a:pPr>
              <a:r>
                <a:rPr lang="de-CH" sz="1400" b="1" dirty="0">
                  <a:solidFill>
                    <a:schemeClr val="bg2"/>
                  </a:solidFill>
                </a:rPr>
                <a:t>0.08 (0.01–0.63)</a:t>
              </a:r>
            </a:p>
          </p:txBody>
        </p:sp>
      </p:grpSp>
      <p:grpSp>
        <p:nvGrpSpPr>
          <p:cNvPr id="21" name="Group 20">
            <a:extLst>
              <a:ext uri="{FF2B5EF4-FFF2-40B4-BE49-F238E27FC236}">
                <a16:creationId xmlns:a16="http://schemas.microsoft.com/office/drawing/2014/main" id="{8736AB16-4113-4670-AF39-A7D823AB75F1}"/>
              </a:ext>
            </a:extLst>
          </p:cNvPr>
          <p:cNvGrpSpPr/>
          <p:nvPr/>
        </p:nvGrpSpPr>
        <p:grpSpPr>
          <a:xfrm>
            <a:off x="1042971" y="2108284"/>
            <a:ext cx="7916548" cy="344977"/>
            <a:chOff x="1042971" y="1993824"/>
            <a:chExt cx="7916548" cy="392300"/>
          </a:xfrm>
        </p:grpSpPr>
        <p:grpSp>
          <p:nvGrpSpPr>
            <p:cNvPr id="22" name="Group 21">
              <a:extLst>
                <a:ext uri="{FF2B5EF4-FFF2-40B4-BE49-F238E27FC236}">
                  <a16:creationId xmlns:a16="http://schemas.microsoft.com/office/drawing/2014/main" id="{7DF5E764-D638-4110-9418-74E288E0ABA6}"/>
                </a:ext>
              </a:extLst>
            </p:cNvPr>
            <p:cNvGrpSpPr/>
            <p:nvPr/>
          </p:nvGrpSpPr>
          <p:grpSpPr>
            <a:xfrm>
              <a:off x="1042971" y="1993824"/>
              <a:ext cx="7850204" cy="378084"/>
              <a:chOff x="991106" y="2129087"/>
              <a:chExt cx="7495817" cy="378084"/>
            </a:xfrm>
          </p:grpSpPr>
          <p:sp>
            <p:nvSpPr>
              <p:cNvPr id="26" name="Rectangle: Rounded Corners 25">
                <a:extLst>
                  <a:ext uri="{FF2B5EF4-FFF2-40B4-BE49-F238E27FC236}">
                    <a16:creationId xmlns:a16="http://schemas.microsoft.com/office/drawing/2014/main" id="{96074EE4-55E1-4D04-A7CA-E23DAA7D2E35}"/>
                  </a:ext>
                </a:extLst>
              </p:cNvPr>
              <p:cNvSpPr/>
              <p:nvPr/>
            </p:nvSpPr>
            <p:spPr>
              <a:xfrm>
                <a:off x="991106" y="2129171"/>
                <a:ext cx="7495817" cy="378000"/>
              </a:xfrm>
              <a:prstGeom prst="roundRect">
                <a:avLst>
                  <a:gd name="adj" fmla="val 50000"/>
                </a:avLst>
              </a:prstGeom>
              <a:solidFill>
                <a:schemeClr val="accent2"/>
              </a:solidFill>
            </p:spPr>
            <p:txBody>
              <a:bodyPr wrap="square" anchor="ctr">
                <a:noAutofit/>
              </a:bodyPr>
              <a:lstStyle/>
              <a:p>
                <a:pPr defTabSz="685766">
                  <a:defRPr/>
                </a:pPr>
                <a:endParaRPr lang="de-CH" sz="1600" dirty="0">
                  <a:solidFill>
                    <a:schemeClr val="tx1">
                      <a:lumMod val="65000"/>
                      <a:lumOff val="35000"/>
                    </a:schemeClr>
                  </a:solidFill>
                  <a:latin typeface="Arial"/>
                </a:endParaRPr>
              </a:p>
            </p:txBody>
          </p:sp>
          <p:sp>
            <p:nvSpPr>
              <p:cNvPr id="27" name="Rectangle: Rounded Corners 26">
                <a:extLst>
                  <a:ext uri="{FF2B5EF4-FFF2-40B4-BE49-F238E27FC236}">
                    <a16:creationId xmlns:a16="http://schemas.microsoft.com/office/drawing/2014/main" id="{1BAE5AFA-DC78-42ED-BFDE-F6E89A31A3A8}"/>
                  </a:ext>
                </a:extLst>
              </p:cNvPr>
              <p:cNvSpPr/>
              <p:nvPr/>
            </p:nvSpPr>
            <p:spPr>
              <a:xfrm>
                <a:off x="991107" y="2129087"/>
                <a:ext cx="1972348" cy="378000"/>
              </a:xfrm>
              <a:prstGeom prst="roundRect">
                <a:avLst>
                  <a:gd name="adj" fmla="val 50000"/>
                </a:avLst>
              </a:prstGeom>
              <a:solidFill>
                <a:schemeClr val="bg2"/>
              </a:solidFill>
            </p:spPr>
            <p:txBody>
              <a:bodyPr wrap="square" anchor="ctr">
                <a:noAutofit/>
              </a:bodyPr>
              <a:lstStyle/>
              <a:p>
                <a:pPr defTabSz="685766">
                  <a:defRPr/>
                </a:pPr>
                <a:r>
                  <a:rPr lang="de-CH" sz="1100" b="1" dirty="0" err="1">
                    <a:solidFill>
                      <a:srgbClr val="FFFFFF"/>
                    </a:solidFill>
                  </a:rPr>
                  <a:t>Bénéfice</a:t>
                </a:r>
                <a:r>
                  <a:rPr lang="de-CH" sz="1100" b="1" dirty="0">
                    <a:solidFill>
                      <a:srgbClr val="FFFFFF"/>
                    </a:solidFill>
                  </a:rPr>
                  <a:t> </a:t>
                </a:r>
                <a:r>
                  <a:rPr lang="de-CH" sz="1100" b="1" dirty="0" err="1">
                    <a:solidFill>
                      <a:srgbClr val="FFFFFF"/>
                    </a:solidFill>
                  </a:rPr>
                  <a:t>net</a:t>
                </a:r>
                <a:r>
                  <a:rPr lang="de-CH" sz="1100" b="1" baseline="30000" dirty="0">
                    <a:solidFill>
                      <a:srgbClr val="FFFFFF"/>
                    </a:solidFill>
                  </a:rPr>
                  <a:t>#</a:t>
                </a:r>
              </a:p>
            </p:txBody>
          </p:sp>
        </p:grpSp>
        <p:sp>
          <p:nvSpPr>
            <p:cNvPr id="25" name="TextBox 24">
              <a:extLst>
                <a:ext uri="{FF2B5EF4-FFF2-40B4-BE49-F238E27FC236}">
                  <a16:creationId xmlns:a16="http://schemas.microsoft.com/office/drawing/2014/main" id="{30976ED1-2381-481D-962D-699524B55BC8}"/>
                </a:ext>
              </a:extLst>
            </p:cNvPr>
            <p:cNvSpPr txBox="1"/>
            <p:nvPr/>
          </p:nvSpPr>
          <p:spPr>
            <a:xfrm>
              <a:off x="7256355" y="2023367"/>
              <a:ext cx="1703164" cy="362757"/>
            </a:xfrm>
            <a:prstGeom prst="rect">
              <a:avLst/>
            </a:prstGeom>
            <a:noFill/>
          </p:spPr>
          <p:txBody>
            <a:bodyPr wrap="square">
              <a:spAutoFit/>
            </a:bodyPr>
            <a:lstStyle/>
            <a:p>
              <a:pPr algn="ctr" defTabSz="914378" fontAlgn="auto">
                <a:lnSpc>
                  <a:spcPct val="115000"/>
                </a:lnSpc>
                <a:spcBef>
                  <a:spcPts val="0"/>
                </a:spcBef>
                <a:spcAft>
                  <a:spcPts val="0"/>
                </a:spcAft>
                <a:defRPr/>
              </a:pPr>
              <a:r>
                <a:rPr lang="de-CH" sz="1400" b="1" dirty="0">
                  <a:solidFill>
                    <a:schemeClr val="bg2"/>
                  </a:solidFill>
                  <a:latin typeface="Arial"/>
                </a:rPr>
                <a:t>0.68 (0.47–0.96)</a:t>
              </a:r>
            </a:p>
          </p:txBody>
        </p:sp>
      </p:grpSp>
      <p:grpSp>
        <p:nvGrpSpPr>
          <p:cNvPr id="28" name="Group 27">
            <a:extLst>
              <a:ext uri="{FF2B5EF4-FFF2-40B4-BE49-F238E27FC236}">
                <a16:creationId xmlns:a16="http://schemas.microsoft.com/office/drawing/2014/main" id="{B0D88817-E961-408C-83A8-B96654059230}"/>
              </a:ext>
            </a:extLst>
          </p:cNvPr>
          <p:cNvGrpSpPr/>
          <p:nvPr/>
        </p:nvGrpSpPr>
        <p:grpSpPr>
          <a:xfrm>
            <a:off x="1042971" y="2457924"/>
            <a:ext cx="7916548" cy="338690"/>
            <a:chOff x="1042971" y="2392512"/>
            <a:chExt cx="7916548" cy="385151"/>
          </a:xfrm>
        </p:grpSpPr>
        <p:grpSp>
          <p:nvGrpSpPr>
            <p:cNvPr id="29" name="Group 28">
              <a:extLst>
                <a:ext uri="{FF2B5EF4-FFF2-40B4-BE49-F238E27FC236}">
                  <a16:creationId xmlns:a16="http://schemas.microsoft.com/office/drawing/2014/main" id="{58FD3F4E-1DB3-4337-B451-551E3626D82C}"/>
                </a:ext>
              </a:extLst>
            </p:cNvPr>
            <p:cNvGrpSpPr/>
            <p:nvPr/>
          </p:nvGrpSpPr>
          <p:grpSpPr>
            <a:xfrm>
              <a:off x="1042971" y="2392512"/>
              <a:ext cx="7850202" cy="378083"/>
              <a:chOff x="13009666" y="-1644955"/>
              <a:chExt cx="9188465" cy="504111"/>
            </a:xfrm>
            <a:solidFill>
              <a:schemeClr val="bg2"/>
            </a:solidFill>
          </p:grpSpPr>
          <p:sp>
            <p:nvSpPr>
              <p:cNvPr id="33" name="Rectangle: Rounded Corners 32">
                <a:extLst>
                  <a:ext uri="{FF2B5EF4-FFF2-40B4-BE49-F238E27FC236}">
                    <a16:creationId xmlns:a16="http://schemas.microsoft.com/office/drawing/2014/main" id="{CCA473EA-E006-4EDD-97FD-3F372380E7E6}"/>
                  </a:ext>
                </a:extLst>
              </p:cNvPr>
              <p:cNvSpPr/>
              <p:nvPr/>
            </p:nvSpPr>
            <p:spPr>
              <a:xfrm>
                <a:off x="13019249" y="-1644844"/>
                <a:ext cx="9178882" cy="504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34" name="Rectangle: Rounded Corners 33">
                <a:extLst>
                  <a:ext uri="{FF2B5EF4-FFF2-40B4-BE49-F238E27FC236}">
                    <a16:creationId xmlns:a16="http://schemas.microsoft.com/office/drawing/2014/main" id="{A2FDF021-6D80-451E-BC29-15BC522900D0}"/>
                  </a:ext>
                </a:extLst>
              </p:cNvPr>
              <p:cNvSpPr/>
              <p:nvPr/>
            </p:nvSpPr>
            <p:spPr>
              <a:xfrm>
                <a:off x="13009666" y="-1644955"/>
                <a:ext cx="2417730" cy="504000"/>
              </a:xfrm>
              <a:prstGeom prst="roundRect">
                <a:avLst>
                  <a:gd name="adj" fmla="val 50000"/>
                </a:avLst>
              </a:prstGeom>
              <a:solidFill>
                <a:schemeClr val="bg2"/>
              </a:solidFill>
            </p:spPr>
            <p:txBody>
              <a:bodyPr wrap="square" anchor="ctr">
                <a:noAutofit/>
              </a:bodyPr>
              <a:lstStyle/>
              <a:p>
                <a:pPr defTabSz="685766">
                  <a:defRPr/>
                </a:pPr>
                <a:r>
                  <a:rPr lang="de-CH" sz="1100" b="1" dirty="0" err="1">
                    <a:solidFill>
                      <a:srgbClr val="FFFFFF"/>
                    </a:solidFill>
                    <a:latin typeface="Arial"/>
                  </a:rPr>
                  <a:t>Mortalité</a:t>
                </a:r>
                <a:endParaRPr lang="de-CH" sz="1100" b="1" dirty="0">
                  <a:solidFill>
                    <a:srgbClr val="FFFFFF"/>
                  </a:solidFill>
                  <a:latin typeface="Arial"/>
                </a:endParaRPr>
              </a:p>
            </p:txBody>
          </p:sp>
        </p:grpSp>
        <p:sp>
          <p:nvSpPr>
            <p:cNvPr id="32" name="TextBox 31">
              <a:extLst>
                <a:ext uri="{FF2B5EF4-FFF2-40B4-BE49-F238E27FC236}">
                  <a16:creationId xmlns:a16="http://schemas.microsoft.com/office/drawing/2014/main" id="{F81A5CDE-BFCB-4D1F-AD21-7569DFB6A40A}"/>
                </a:ext>
              </a:extLst>
            </p:cNvPr>
            <p:cNvSpPr txBox="1"/>
            <p:nvPr/>
          </p:nvSpPr>
          <p:spPr>
            <a:xfrm>
              <a:off x="7256355" y="2427666"/>
              <a:ext cx="1703164" cy="349997"/>
            </a:xfrm>
            <a:prstGeom prst="rect">
              <a:avLst/>
            </a:prstGeom>
            <a:noFill/>
          </p:spPr>
          <p:txBody>
            <a:bodyPr wrap="square">
              <a:spAutoFit/>
            </a:bodyPr>
            <a:lstStyle/>
            <a:p>
              <a:pPr lvl="0" algn="ctr" fontAlgn="auto">
                <a:spcBef>
                  <a:spcPts val="0"/>
                </a:spcBef>
                <a:spcAft>
                  <a:spcPts val="0"/>
                </a:spcAft>
                <a:defRPr/>
              </a:pPr>
              <a:r>
                <a:rPr lang="de-CH" sz="1400" dirty="0"/>
                <a:t>0.72 (0.48–1.07)</a:t>
              </a:r>
            </a:p>
          </p:txBody>
        </p:sp>
      </p:grpSp>
      <p:grpSp>
        <p:nvGrpSpPr>
          <p:cNvPr id="35" name="Group 34">
            <a:extLst>
              <a:ext uri="{FF2B5EF4-FFF2-40B4-BE49-F238E27FC236}">
                <a16:creationId xmlns:a16="http://schemas.microsoft.com/office/drawing/2014/main" id="{D0D338DD-B404-4642-9AB1-3C8960688C39}"/>
              </a:ext>
            </a:extLst>
          </p:cNvPr>
          <p:cNvGrpSpPr/>
          <p:nvPr/>
        </p:nvGrpSpPr>
        <p:grpSpPr>
          <a:xfrm>
            <a:off x="1034779" y="3759753"/>
            <a:ext cx="7924740" cy="338929"/>
            <a:chOff x="1034779" y="3588575"/>
            <a:chExt cx="7924740" cy="382451"/>
          </a:xfrm>
        </p:grpSpPr>
        <p:grpSp>
          <p:nvGrpSpPr>
            <p:cNvPr id="36" name="Group 35">
              <a:extLst>
                <a:ext uri="{FF2B5EF4-FFF2-40B4-BE49-F238E27FC236}">
                  <a16:creationId xmlns:a16="http://schemas.microsoft.com/office/drawing/2014/main" id="{CC0D5E74-3974-4A19-9E20-2304F0042389}"/>
                </a:ext>
              </a:extLst>
            </p:cNvPr>
            <p:cNvGrpSpPr/>
            <p:nvPr/>
          </p:nvGrpSpPr>
          <p:grpSpPr>
            <a:xfrm>
              <a:off x="1034779" y="3588575"/>
              <a:ext cx="7858396" cy="378080"/>
              <a:chOff x="13000078" y="-1644950"/>
              <a:chExt cx="9198056" cy="504106"/>
            </a:xfrm>
            <a:solidFill>
              <a:schemeClr val="bg2"/>
            </a:solidFill>
          </p:grpSpPr>
          <p:sp>
            <p:nvSpPr>
              <p:cNvPr id="40" name="Rectangle: Rounded Corners 39">
                <a:extLst>
                  <a:ext uri="{FF2B5EF4-FFF2-40B4-BE49-F238E27FC236}">
                    <a16:creationId xmlns:a16="http://schemas.microsoft.com/office/drawing/2014/main" id="{2C868FAD-BD3C-4808-B670-A2A5C321E7CF}"/>
                  </a:ext>
                </a:extLst>
              </p:cNvPr>
              <p:cNvSpPr/>
              <p:nvPr/>
            </p:nvSpPr>
            <p:spPr>
              <a:xfrm>
                <a:off x="13000078" y="-1644844"/>
                <a:ext cx="9198056" cy="504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41" name="Rectangle: Rounded Corners 40">
                <a:extLst>
                  <a:ext uri="{FF2B5EF4-FFF2-40B4-BE49-F238E27FC236}">
                    <a16:creationId xmlns:a16="http://schemas.microsoft.com/office/drawing/2014/main" id="{B970FE4F-FF72-44B8-A3D4-36ED98543C79}"/>
                  </a:ext>
                </a:extLst>
              </p:cNvPr>
              <p:cNvSpPr/>
              <p:nvPr/>
            </p:nvSpPr>
            <p:spPr>
              <a:xfrm>
                <a:off x="13000080" y="-1644950"/>
                <a:ext cx="2417730"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CKD </a:t>
                </a:r>
                <a:r>
                  <a:rPr lang="de-CH" sz="1100" b="1" dirty="0" err="1">
                    <a:solidFill>
                      <a:srgbClr val="FFFFFF"/>
                    </a:solidFill>
                    <a:latin typeface="Arial"/>
                  </a:rPr>
                  <a:t>stage</a:t>
                </a:r>
                <a:r>
                  <a:rPr lang="de-CH" sz="1100" b="1" dirty="0">
                    <a:solidFill>
                      <a:srgbClr val="FFFFFF"/>
                    </a:solidFill>
                    <a:latin typeface="Arial"/>
                  </a:rPr>
                  <a:t> V</a:t>
                </a:r>
                <a:r>
                  <a:rPr lang="de-CH" sz="1100" baseline="30000" dirty="0">
                    <a:solidFill>
                      <a:srgbClr val="FFFFFF"/>
                    </a:solidFill>
                    <a:latin typeface="Arial"/>
                  </a:rPr>
                  <a:t>+</a:t>
                </a:r>
              </a:p>
            </p:txBody>
          </p:sp>
        </p:grpSp>
        <p:sp>
          <p:nvSpPr>
            <p:cNvPr id="39" name="TextBox 38">
              <a:extLst>
                <a:ext uri="{FF2B5EF4-FFF2-40B4-BE49-F238E27FC236}">
                  <a16:creationId xmlns:a16="http://schemas.microsoft.com/office/drawing/2014/main" id="{F93CE8CB-2692-4DD6-9005-079CE69865DC}"/>
                </a:ext>
              </a:extLst>
            </p:cNvPr>
            <p:cNvSpPr txBox="1"/>
            <p:nvPr/>
          </p:nvSpPr>
          <p:spPr>
            <a:xfrm>
              <a:off x="7256355" y="3623727"/>
              <a:ext cx="1703164" cy="347299"/>
            </a:xfrm>
            <a:prstGeom prst="rect">
              <a:avLst/>
            </a:prstGeom>
            <a:noFill/>
          </p:spPr>
          <p:txBody>
            <a:bodyPr wrap="square">
              <a:spAutoFit/>
            </a:bodyPr>
            <a:lstStyle/>
            <a:p>
              <a:pPr lvl="0" algn="ctr" fontAlgn="auto">
                <a:spcBef>
                  <a:spcPts val="0"/>
                </a:spcBef>
                <a:spcAft>
                  <a:spcPts val="0"/>
                </a:spcAft>
                <a:defRPr/>
              </a:pPr>
              <a:r>
                <a:rPr lang="de-CH" sz="1400" b="1" dirty="0">
                  <a:solidFill>
                    <a:schemeClr val="bg2"/>
                  </a:solidFill>
                </a:rPr>
                <a:t>0.40 (0.22–0.71)</a:t>
              </a:r>
            </a:p>
          </p:txBody>
        </p:sp>
      </p:grpSp>
      <p:grpSp>
        <p:nvGrpSpPr>
          <p:cNvPr id="42" name="Group 41">
            <a:extLst>
              <a:ext uri="{FF2B5EF4-FFF2-40B4-BE49-F238E27FC236}">
                <a16:creationId xmlns:a16="http://schemas.microsoft.com/office/drawing/2014/main" id="{FA9BC3EF-7A55-46EF-A847-4EE27E858D28}"/>
              </a:ext>
            </a:extLst>
          </p:cNvPr>
          <p:cNvGrpSpPr/>
          <p:nvPr/>
        </p:nvGrpSpPr>
        <p:grpSpPr>
          <a:xfrm>
            <a:off x="1042970" y="2807563"/>
            <a:ext cx="7916549" cy="338690"/>
            <a:chOff x="1042970" y="2791199"/>
            <a:chExt cx="7916549" cy="385151"/>
          </a:xfrm>
        </p:grpSpPr>
        <p:grpSp>
          <p:nvGrpSpPr>
            <p:cNvPr id="43" name="Group 42">
              <a:extLst>
                <a:ext uri="{FF2B5EF4-FFF2-40B4-BE49-F238E27FC236}">
                  <a16:creationId xmlns:a16="http://schemas.microsoft.com/office/drawing/2014/main" id="{31DA06E2-9218-459C-A75A-003715EAA314}"/>
                </a:ext>
              </a:extLst>
            </p:cNvPr>
            <p:cNvGrpSpPr/>
            <p:nvPr/>
          </p:nvGrpSpPr>
          <p:grpSpPr>
            <a:xfrm>
              <a:off x="1042970" y="2791199"/>
              <a:ext cx="7850205" cy="378083"/>
              <a:chOff x="13000078" y="-1644955"/>
              <a:chExt cx="9188469" cy="504111"/>
            </a:xfrm>
            <a:solidFill>
              <a:schemeClr val="accent2"/>
            </a:solidFill>
          </p:grpSpPr>
          <p:sp>
            <p:nvSpPr>
              <p:cNvPr id="47" name="Rectangle: Rounded Corners 46">
                <a:extLst>
                  <a:ext uri="{FF2B5EF4-FFF2-40B4-BE49-F238E27FC236}">
                    <a16:creationId xmlns:a16="http://schemas.microsoft.com/office/drawing/2014/main" id="{A1E0F468-4831-4937-B8EA-698D8E7F2261}"/>
                  </a:ext>
                </a:extLst>
              </p:cNvPr>
              <p:cNvSpPr/>
              <p:nvPr/>
            </p:nvSpPr>
            <p:spPr>
              <a:xfrm>
                <a:off x="13000078" y="-1644844"/>
                <a:ext cx="9188469" cy="504000"/>
              </a:xfrm>
              <a:prstGeom prst="roundRect">
                <a:avLst>
                  <a:gd name="adj" fmla="val 50000"/>
                </a:avLst>
              </a:prstGeom>
              <a:grpFill/>
            </p:spPr>
            <p:txBody>
              <a:bodyPr wrap="square" anchor="ctr">
                <a:noAutofit/>
              </a:bodyPr>
              <a:lstStyle/>
              <a:p>
                <a:pPr algn="ctr" defTabSz="685766">
                  <a:defRPr/>
                </a:pPr>
                <a:endParaRPr lang="de-CH" sz="1200" dirty="0">
                  <a:solidFill>
                    <a:schemeClr val="tx1">
                      <a:lumMod val="65000"/>
                      <a:lumOff val="35000"/>
                    </a:schemeClr>
                  </a:solidFill>
                  <a:latin typeface="Arial"/>
                  <a:ea typeface="Calibri"/>
                  <a:cs typeface="Times New Roman"/>
                </a:endParaRPr>
              </a:p>
            </p:txBody>
          </p:sp>
          <p:sp>
            <p:nvSpPr>
              <p:cNvPr id="48" name="Rectangle: Rounded Corners 47">
                <a:extLst>
                  <a:ext uri="{FF2B5EF4-FFF2-40B4-BE49-F238E27FC236}">
                    <a16:creationId xmlns:a16="http://schemas.microsoft.com/office/drawing/2014/main" id="{47FF9077-DB50-4553-91D4-EFBEAB8B3B0D}"/>
                  </a:ext>
                </a:extLst>
              </p:cNvPr>
              <p:cNvSpPr/>
              <p:nvPr/>
            </p:nvSpPr>
            <p:spPr>
              <a:xfrm>
                <a:off x="13000079" y="-1644955"/>
                <a:ext cx="2408143"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AVC, AIT, SE</a:t>
                </a:r>
              </a:p>
            </p:txBody>
          </p:sp>
        </p:grpSp>
        <p:sp>
          <p:nvSpPr>
            <p:cNvPr id="46" name="TextBox 45">
              <a:extLst>
                <a:ext uri="{FF2B5EF4-FFF2-40B4-BE49-F238E27FC236}">
                  <a16:creationId xmlns:a16="http://schemas.microsoft.com/office/drawing/2014/main" id="{3585EB26-3A76-43EB-8D41-5DCD0AA4A8C1}"/>
                </a:ext>
              </a:extLst>
            </p:cNvPr>
            <p:cNvSpPr txBox="1"/>
            <p:nvPr/>
          </p:nvSpPr>
          <p:spPr>
            <a:xfrm>
              <a:off x="7256355" y="2826353"/>
              <a:ext cx="1703164" cy="349997"/>
            </a:xfrm>
            <a:prstGeom prst="rect">
              <a:avLst/>
            </a:prstGeom>
            <a:noFill/>
          </p:spPr>
          <p:txBody>
            <a:bodyPr wrap="square">
              <a:spAutoFit/>
            </a:bodyPr>
            <a:lstStyle/>
            <a:p>
              <a:pPr lvl="0" algn="ctr" fontAlgn="auto">
                <a:spcBef>
                  <a:spcPts val="0"/>
                </a:spcBef>
                <a:spcAft>
                  <a:spcPts val="0"/>
                </a:spcAft>
                <a:defRPr/>
              </a:pPr>
              <a:r>
                <a:rPr lang="de-CH" sz="1400" dirty="0"/>
                <a:t>0.22 (0.05–1.03)</a:t>
              </a:r>
            </a:p>
          </p:txBody>
        </p:sp>
      </p:grpSp>
      <p:grpSp>
        <p:nvGrpSpPr>
          <p:cNvPr id="49" name="Group 48">
            <a:extLst>
              <a:ext uri="{FF2B5EF4-FFF2-40B4-BE49-F238E27FC236}">
                <a16:creationId xmlns:a16="http://schemas.microsoft.com/office/drawing/2014/main" id="{29891705-E734-409E-9A09-F697EF3C7B3B}"/>
              </a:ext>
            </a:extLst>
          </p:cNvPr>
          <p:cNvGrpSpPr/>
          <p:nvPr/>
        </p:nvGrpSpPr>
        <p:grpSpPr>
          <a:xfrm>
            <a:off x="1042969" y="3157211"/>
            <a:ext cx="7916550" cy="338691"/>
            <a:chOff x="1042969" y="3189886"/>
            <a:chExt cx="7916550" cy="385151"/>
          </a:xfrm>
        </p:grpSpPr>
        <p:grpSp>
          <p:nvGrpSpPr>
            <p:cNvPr id="50" name="Group 49">
              <a:extLst>
                <a:ext uri="{FF2B5EF4-FFF2-40B4-BE49-F238E27FC236}">
                  <a16:creationId xmlns:a16="http://schemas.microsoft.com/office/drawing/2014/main" id="{FDCFB103-44A8-4D71-BF3A-2966981C5CE5}"/>
                </a:ext>
              </a:extLst>
            </p:cNvPr>
            <p:cNvGrpSpPr/>
            <p:nvPr/>
          </p:nvGrpSpPr>
          <p:grpSpPr>
            <a:xfrm>
              <a:off x="1042969" y="3189886"/>
              <a:ext cx="7850205" cy="378084"/>
              <a:chOff x="983684" y="2129087"/>
              <a:chExt cx="7503245" cy="378084"/>
            </a:xfrm>
          </p:grpSpPr>
          <p:sp>
            <p:nvSpPr>
              <p:cNvPr id="54" name="Rectangle: Rounded Corners 53">
                <a:extLst>
                  <a:ext uri="{FF2B5EF4-FFF2-40B4-BE49-F238E27FC236}">
                    <a16:creationId xmlns:a16="http://schemas.microsoft.com/office/drawing/2014/main" id="{175386B8-3668-4C4A-9432-53F06C00E503}"/>
                  </a:ext>
                </a:extLst>
              </p:cNvPr>
              <p:cNvSpPr/>
              <p:nvPr/>
            </p:nvSpPr>
            <p:spPr>
              <a:xfrm>
                <a:off x="983684" y="2129171"/>
                <a:ext cx="7503245" cy="378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ndParaRPr>
              </a:p>
            </p:txBody>
          </p:sp>
          <p:sp>
            <p:nvSpPr>
              <p:cNvPr id="55" name="Rectangle: Rounded Corners 54">
                <a:extLst>
                  <a:ext uri="{FF2B5EF4-FFF2-40B4-BE49-F238E27FC236}">
                    <a16:creationId xmlns:a16="http://schemas.microsoft.com/office/drawing/2014/main" id="{A166AE7B-2461-406D-929F-34355372A295}"/>
                  </a:ext>
                </a:extLst>
              </p:cNvPr>
              <p:cNvSpPr/>
              <p:nvPr/>
            </p:nvSpPr>
            <p:spPr>
              <a:xfrm>
                <a:off x="991513" y="2129087"/>
                <a:ext cx="1966476" cy="378000"/>
              </a:xfrm>
              <a:prstGeom prst="roundRect">
                <a:avLst>
                  <a:gd name="adj" fmla="val 50000"/>
                </a:avLst>
              </a:prstGeom>
              <a:solidFill>
                <a:schemeClr val="bg2"/>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100" b="1" dirty="0" err="1">
                    <a:solidFill>
                      <a:schemeClr val="bg1"/>
                    </a:solidFill>
                  </a:rPr>
                  <a:t>Hémorragie</a:t>
                </a:r>
                <a:r>
                  <a:rPr lang="de-CH" sz="1100" b="1" dirty="0">
                    <a:solidFill>
                      <a:schemeClr val="bg1"/>
                    </a:solidFill>
                  </a:rPr>
                  <a:t> grave</a:t>
                </a:r>
              </a:p>
            </p:txBody>
          </p:sp>
        </p:grpSp>
        <p:sp>
          <p:nvSpPr>
            <p:cNvPr id="53" name="TextBox 52">
              <a:extLst>
                <a:ext uri="{FF2B5EF4-FFF2-40B4-BE49-F238E27FC236}">
                  <a16:creationId xmlns:a16="http://schemas.microsoft.com/office/drawing/2014/main" id="{5C56F9F8-66EE-48B3-9B48-81D01D8C7059}"/>
                </a:ext>
              </a:extLst>
            </p:cNvPr>
            <p:cNvSpPr txBox="1"/>
            <p:nvPr/>
          </p:nvSpPr>
          <p:spPr>
            <a:xfrm>
              <a:off x="7256355" y="3225040"/>
              <a:ext cx="1703164" cy="349997"/>
            </a:xfrm>
            <a:prstGeom prst="rect">
              <a:avLst/>
            </a:prstGeom>
            <a:noFill/>
          </p:spPr>
          <p:txBody>
            <a:bodyPr wrap="square">
              <a:spAutoFit/>
            </a:bodyPr>
            <a:lstStyle/>
            <a:p>
              <a:pPr lvl="0" algn="ctr" fontAlgn="auto">
                <a:spcBef>
                  <a:spcPts val="0"/>
                </a:spcBef>
                <a:spcAft>
                  <a:spcPts val="0"/>
                </a:spcAft>
                <a:defRPr/>
              </a:pPr>
              <a:r>
                <a:rPr lang="de-CH" sz="1400" dirty="0"/>
                <a:t>0.70 (0.33–1.46)</a:t>
              </a:r>
            </a:p>
          </p:txBody>
        </p:sp>
      </p:grpSp>
      <p:graphicFrame>
        <p:nvGraphicFramePr>
          <p:cNvPr id="56" name="Chart 55">
            <a:extLst>
              <a:ext uri="{FF2B5EF4-FFF2-40B4-BE49-F238E27FC236}">
                <a16:creationId xmlns:a16="http://schemas.microsoft.com/office/drawing/2014/main" id="{7381E672-C546-4F70-8C9F-2C09659321C9}"/>
              </a:ext>
            </a:extLst>
          </p:cNvPr>
          <p:cNvGraphicFramePr/>
          <p:nvPr/>
        </p:nvGraphicFramePr>
        <p:xfrm>
          <a:off x="3186838" y="1607993"/>
          <a:ext cx="4043196" cy="3271697"/>
        </p:xfrm>
        <a:graphic>
          <a:graphicData uri="http://schemas.openxmlformats.org/drawingml/2006/chart">
            <c:chart xmlns:c="http://schemas.openxmlformats.org/drawingml/2006/chart" xmlns:r="http://schemas.openxmlformats.org/officeDocument/2006/relationships" r:id="rId3"/>
          </a:graphicData>
        </a:graphic>
      </p:graphicFrame>
      <p:grpSp>
        <p:nvGrpSpPr>
          <p:cNvPr id="57" name="Group 56">
            <a:extLst>
              <a:ext uri="{FF2B5EF4-FFF2-40B4-BE49-F238E27FC236}">
                <a16:creationId xmlns:a16="http://schemas.microsoft.com/office/drawing/2014/main" id="{CC296AF2-7372-4C51-A82B-CC30F167D2FB}"/>
              </a:ext>
            </a:extLst>
          </p:cNvPr>
          <p:cNvGrpSpPr/>
          <p:nvPr/>
        </p:nvGrpSpPr>
        <p:grpSpPr>
          <a:xfrm>
            <a:off x="3950006" y="4738135"/>
            <a:ext cx="2467283" cy="405365"/>
            <a:chOff x="4848641" y="4623674"/>
            <a:chExt cx="2467283" cy="405365"/>
          </a:xfrm>
        </p:grpSpPr>
        <p:sp>
          <p:nvSpPr>
            <p:cNvPr id="58" name="TextBox 37">
              <a:extLst>
                <a:ext uri="{FF2B5EF4-FFF2-40B4-BE49-F238E27FC236}">
                  <a16:creationId xmlns:a16="http://schemas.microsoft.com/office/drawing/2014/main" id="{3EE16948-4313-4373-AAF1-386C0CA3DF5F}"/>
                </a:ext>
              </a:extLst>
            </p:cNvPr>
            <p:cNvSpPr txBox="1">
              <a:spLocks noChangeArrowheads="1"/>
            </p:cNvSpPr>
            <p:nvPr/>
          </p:nvSpPr>
          <p:spPr bwMode="auto">
            <a:xfrm>
              <a:off x="4880085" y="4659707"/>
              <a:ext cx="1181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de-CH" altLang="en-US" sz="1000" b="1" dirty="0">
                  <a:solidFill>
                    <a:schemeClr val="tx1">
                      <a:lumMod val="65000"/>
                      <a:lumOff val="35000"/>
                    </a:schemeClr>
                  </a:solidFill>
                </a:rPr>
                <a:t>Rivaroxaban </a:t>
              </a:r>
              <a:r>
                <a:rPr lang="de-CH" altLang="en-US" sz="1000" b="1" dirty="0" err="1">
                  <a:solidFill>
                    <a:schemeClr val="tx1">
                      <a:lumMod val="65000"/>
                      <a:lumOff val="35000"/>
                    </a:schemeClr>
                  </a:solidFill>
                </a:rPr>
                <a:t>préférable</a:t>
              </a:r>
              <a:r>
                <a:rPr lang="de-CH" altLang="en-US" sz="1000" b="1" dirty="0">
                  <a:solidFill>
                    <a:schemeClr val="tx1">
                      <a:lumMod val="65000"/>
                      <a:lumOff val="35000"/>
                    </a:schemeClr>
                  </a:solidFill>
                </a:rPr>
                <a:t> </a:t>
              </a:r>
            </a:p>
          </p:txBody>
        </p:sp>
        <p:sp>
          <p:nvSpPr>
            <p:cNvPr id="59" name="TextBox 38">
              <a:extLst>
                <a:ext uri="{FF2B5EF4-FFF2-40B4-BE49-F238E27FC236}">
                  <a16:creationId xmlns:a16="http://schemas.microsoft.com/office/drawing/2014/main" id="{2B63DCAE-C3F4-44D4-B511-521A58E620CE}"/>
                </a:ext>
              </a:extLst>
            </p:cNvPr>
            <p:cNvSpPr txBox="1">
              <a:spLocks noChangeArrowheads="1"/>
            </p:cNvSpPr>
            <p:nvPr/>
          </p:nvSpPr>
          <p:spPr bwMode="auto">
            <a:xfrm>
              <a:off x="6330901" y="4659707"/>
              <a:ext cx="816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de-CH" altLang="en-US" sz="1000" b="1" dirty="0">
                  <a:solidFill>
                    <a:schemeClr val="tx1">
                      <a:lumMod val="65000"/>
                      <a:lumOff val="35000"/>
                    </a:schemeClr>
                  </a:solidFill>
                </a:rPr>
                <a:t> AVK </a:t>
              </a:r>
              <a:r>
                <a:rPr lang="de-CH" altLang="en-US" sz="1000" b="1" dirty="0" err="1">
                  <a:solidFill>
                    <a:schemeClr val="tx1">
                      <a:lumMod val="65000"/>
                      <a:lumOff val="35000"/>
                    </a:schemeClr>
                  </a:solidFill>
                </a:rPr>
                <a:t>préférable</a:t>
              </a:r>
              <a:endParaRPr lang="de-CH" altLang="en-US" sz="1000" b="1" dirty="0">
                <a:solidFill>
                  <a:schemeClr val="tx1">
                    <a:lumMod val="65000"/>
                    <a:lumOff val="35000"/>
                  </a:schemeClr>
                </a:solidFill>
              </a:endParaRPr>
            </a:p>
          </p:txBody>
        </p:sp>
        <p:cxnSp>
          <p:nvCxnSpPr>
            <p:cNvPr id="60" name="Straight Arrow Connector 59">
              <a:extLst>
                <a:ext uri="{FF2B5EF4-FFF2-40B4-BE49-F238E27FC236}">
                  <a16:creationId xmlns:a16="http://schemas.microsoft.com/office/drawing/2014/main" id="{A6FEA88D-DED5-4F58-946C-0133C7FBAB4A}"/>
                </a:ext>
              </a:extLst>
            </p:cNvPr>
            <p:cNvCxnSpPr/>
            <p:nvPr/>
          </p:nvCxnSpPr>
          <p:spPr bwMode="auto">
            <a:xfrm>
              <a:off x="6161031" y="4623674"/>
              <a:ext cx="1154893"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Straight Arrow Connector 60">
              <a:extLst>
                <a:ext uri="{FF2B5EF4-FFF2-40B4-BE49-F238E27FC236}">
                  <a16:creationId xmlns:a16="http://schemas.microsoft.com/office/drawing/2014/main" id="{CFEDC5B8-DC09-4339-995F-E91F6F3CC5DA}"/>
                </a:ext>
              </a:extLst>
            </p:cNvPr>
            <p:cNvCxnSpPr/>
            <p:nvPr/>
          </p:nvCxnSpPr>
          <p:spPr bwMode="auto">
            <a:xfrm flipH="1">
              <a:off x="4848641" y="4623674"/>
              <a:ext cx="1163519"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2" name="TextBox 61">
            <a:extLst>
              <a:ext uri="{FF2B5EF4-FFF2-40B4-BE49-F238E27FC236}">
                <a16:creationId xmlns:a16="http://schemas.microsoft.com/office/drawing/2014/main" id="{370650DE-17F3-4367-B4D5-14138CADCF50}"/>
              </a:ext>
            </a:extLst>
          </p:cNvPr>
          <p:cNvSpPr txBox="1"/>
          <p:nvPr/>
        </p:nvSpPr>
        <p:spPr>
          <a:xfrm>
            <a:off x="106732" y="4665732"/>
            <a:ext cx="3686095" cy="353943"/>
          </a:xfrm>
          <a:prstGeom prst="rect">
            <a:avLst/>
          </a:prstGeom>
          <a:noFill/>
        </p:spPr>
        <p:txBody>
          <a:bodyPr wrap="square" lIns="0" tIns="0" rIns="0" bIns="0" rtlCol="0" anchor="b" anchorCtr="0">
            <a:spAutoFit/>
          </a:bodyPr>
          <a:lstStyle/>
          <a:p>
            <a:r>
              <a:rPr lang="en-GB" sz="800" dirty="0">
                <a:solidFill>
                  <a:schemeClr val="tx1">
                    <a:lumMod val="65000"/>
                    <a:lumOff val="35000"/>
                  </a:schemeClr>
                </a:solidFill>
              </a:rPr>
              <a:t>*</a:t>
            </a:r>
            <a:r>
              <a:rPr lang="en-GB" sz="600" dirty="0">
                <a:solidFill>
                  <a:schemeClr val="tx1">
                    <a:lumMod val="65000"/>
                    <a:lumOff val="35000"/>
                  </a:schemeClr>
                </a:solidFill>
              </a:rPr>
              <a:t>PSMA propensity score matched analysis; .#</a:t>
            </a:r>
            <a:r>
              <a:rPr lang="de-DE" sz="600" dirty="0">
                <a:solidFill>
                  <a:schemeClr val="tx1">
                    <a:lumMod val="65000"/>
                    <a:lumOff val="35000"/>
                  </a:schemeClr>
                </a:solidFill>
              </a:rPr>
              <a:t> </a:t>
            </a:r>
            <a:r>
              <a:rPr lang="fr-FR" sz="600" dirty="0">
                <a:solidFill>
                  <a:schemeClr val="tx1">
                    <a:lumMod val="65000"/>
                    <a:lumOff val="35000"/>
                  </a:schemeClr>
                </a:solidFill>
              </a:rPr>
              <a:t>Bénéfice clinique net (AVC et autres événements thromboemboliques, hémorragies graves et mortalité globale).</a:t>
            </a:r>
          </a:p>
          <a:p>
            <a:r>
              <a:rPr lang="fr-FR" sz="600" baseline="30000" dirty="0">
                <a:solidFill>
                  <a:schemeClr val="tx1">
                    <a:lumMod val="65000"/>
                    <a:lumOff val="35000"/>
                  </a:schemeClr>
                </a:solidFill>
              </a:rPr>
              <a:t>+</a:t>
            </a:r>
            <a:r>
              <a:rPr lang="fr-FR" sz="600" dirty="0">
                <a:solidFill>
                  <a:schemeClr val="tx1">
                    <a:lumMod val="65000"/>
                    <a:lumOff val="35000"/>
                  </a:schemeClr>
                </a:solidFill>
              </a:rPr>
              <a:t> Maladie rénale chronique, stade 5 - urémie chronique, maladie rénale terminale </a:t>
            </a:r>
            <a:r>
              <a:rPr lang="fr-FR" sz="600" dirty="0" err="1">
                <a:solidFill>
                  <a:schemeClr val="tx1">
                    <a:lumMod val="65000"/>
                    <a:lumOff val="35000"/>
                  </a:schemeClr>
                </a:solidFill>
              </a:rPr>
              <a:t>ClCr</a:t>
            </a:r>
            <a:r>
              <a:rPr lang="fr-FR" sz="600" dirty="0">
                <a:solidFill>
                  <a:schemeClr val="tx1">
                    <a:lumMod val="65000"/>
                    <a:lumOff val="35000"/>
                  </a:schemeClr>
                </a:solidFill>
              </a:rPr>
              <a:t> &lt; 15ml/min/1.73 m</a:t>
            </a:r>
            <a:r>
              <a:rPr lang="fr-FR" sz="600" baseline="30000" dirty="0">
                <a:solidFill>
                  <a:schemeClr val="tx1">
                    <a:lumMod val="65000"/>
                    <a:lumOff val="35000"/>
                  </a:schemeClr>
                </a:solidFill>
              </a:rPr>
              <a:t>2</a:t>
            </a:r>
            <a:endParaRPr lang="en-GB" sz="600" baseline="30000" dirty="0">
              <a:solidFill>
                <a:schemeClr val="tx1">
                  <a:lumMod val="65000"/>
                  <a:lumOff val="35000"/>
                </a:schemeClr>
              </a:solidFill>
            </a:endParaRPr>
          </a:p>
        </p:txBody>
      </p:sp>
      <p:sp>
        <p:nvSpPr>
          <p:cNvPr id="10" name="Rectangle 9">
            <a:extLst>
              <a:ext uri="{FF2B5EF4-FFF2-40B4-BE49-F238E27FC236}">
                <a16:creationId xmlns:a16="http://schemas.microsoft.com/office/drawing/2014/main" id="{8FA773AE-3C1C-4AB4-9E67-567B80DDF2AE}"/>
              </a:ext>
            </a:extLst>
          </p:cNvPr>
          <p:cNvSpPr/>
          <p:nvPr/>
        </p:nvSpPr>
        <p:spPr>
          <a:xfrm>
            <a:off x="1758464" y="1584357"/>
            <a:ext cx="2085090" cy="276999"/>
          </a:xfrm>
          <a:prstGeom prst="rect">
            <a:avLst/>
          </a:prstGeom>
        </p:spPr>
        <p:txBody>
          <a:bodyPr wrap="square">
            <a:spAutoFit/>
          </a:bodyPr>
          <a:lstStyle/>
          <a:p>
            <a:pPr algn="ctr" defTabSz="685766">
              <a:defRPr/>
            </a:pPr>
            <a:r>
              <a:rPr lang="de-CH" sz="1200" b="1" dirty="0">
                <a:solidFill>
                  <a:srgbClr val="FFFFFF"/>
                </a:solidFill>
                <a:latin typeface="Arial"/>
              </a:rPr>
              <a:t>N=1’461</a:t>
            </a:r>
          </a:p>
        </p:txBody>
      </p:sp>
      <p:sp>
        <p:nvSpPr>
          <p:cNvPr id="2" name="Rectangle 1">
            <a:extLst>
              <a:ext uri="{FF2B5EF4-FFF2-40B4-BE49-F238E27FC236}">
                <a16:creationId xmlns:a16="http://schemas.microsoft.com/office/drawing/2014/main" id="{5B746ABB-7679-45A6-A3CB-88F1EC23DDF8}"/>
              </a:ext>
            </a:extLst>
          </p:cNvPr>
          <p:cNvSpPr/>
          <p:nvPr/>
        </p:nvSpPr>
        <p:spPr bwMode="auto">
          <a:xfrm>
            <a:off x="302840" y="3755383"/>
            <a:ext cx="8590335" cy="696514"/>
          </a:xfrm>
          <a:prstGeom prst="rect">
            <a:avLst/>
          </a:prstGeom>
          <a:noFill/>
          <a:ln w="19050" algn="ctr">
            <a:solidFill>
              <a:schemeClr val="bg2"/>
            </a:solidFill>
            <a:prstDash val="sysDot"/>
            <a:miter lim="800000"/>
            <a:headEnd/>
            <a:tailEnd/>
          </a:ln>
          <a:effectLst/>
        </p:spPr>
        <p:txBody>
          <a:bodyPr wrap="square" lIns="0" tIns="0" rIns="0" bIns="0" rtlCol="0" anchor="ctr">
            <a:noAutofit/>
          </a:bodyPr>
          <a:lstStyle/>
          <a:p>
            <a:pPr algn="ctr"/>
            <a:endParaRPr lang="en-GB" sz="1600" dirty="0">
              <a:solidFill>
                <a:schemeClr val="tx1">
                  <a:lumMod val="65000"/>
                  <a:lumOff val="35000"/>
                </a:schemeClr>
              </a:solidFill>
            </a:endParaRPr>
          </a:p>
        </p:txBody>
      </p:sp>
      <p:sp>
        <p:nvSpPr>
          <p:cNvPr id="51" name="Freeform: Shape 50">
            <a:extLst>
              <a:ext uri="{FF2B5EF4-FFF2-40B4-BE49-F238E27FC236}">
                <a16:creationId xmlns:a16="http://schemas.microsoft.com/office/drawing/2014/main" id="{FCEFED08-8BF6-450A-94ED-0C63B838C84A}"/>
              </a:ext>
            </a:extLst>
          </p:cNvPr>
          <p:cNvSpPr/>
          <p:nvPr/>
        </p:nvSpPr>
        <p:spPr>
          <a:xfrm>
            <a:off x="366173" y="3869499"/>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de-CH" dirty="0"/>
          </a:p>
        </p:txBody>
      </p:sp>
      <p:sp>
        <p:nvSpPr>
          <p:cNvPr id="52" name="Freeform: Shape 51">
            <a:extLst>
              <a:ext uri="{FF2B5EF4-FFF2-40B4-BE49-F238E27FC236}">
                <a16:creationId xmlns:a16="http://schemas.microsoft.com/office/drawing/2014/main" id="{84A08403-A4BE-47F4-BE06-7FDE7EF13236}"/>
              </a:ext>
            </a:extLst>
          </p:cNvPr>
          <p:cNvSpPr/>
          <p:nvPr/>
        </p:nvSpPr>
        <p:spPr>
          <a:xfrm flipH="1">
            <a:off x="690525" y="3869499"/>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de-CH" dirty="0"/>
          </a:p>
        </p:txBody>
      </p:sp>
      <p:sp>
        <p:nvSpPr>
          <p:cNvPr id="66" name="Rectangle 9">
            <a:extLst>
              <a:ext uri="{FF2B5EF4-FFF2-40B4-BE49-F238E27FC236}">
                <a16:creationId xmlns:a16="http://schemas.microsoft.com/office/drawing/2014/main" id="{A4B6A342-D28A-4ABA-84A6-2A41C8E0A061}"/>
              </a:ext>
            </a:extLst>
          </p:cNvPr>
          <p:cNvSpPr/>
          <p:nvPr/>
        </p:nvSpPr>
        <p:spPr>
          <a:xfrm>
            <a:off x="1156993" y="1594990"/>
            <a:ext cx="2755787" cy="461665"/>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fr-FR" sz="1200" b="1" baseline="0" dirty="0">
                <a:solidFill>
                  <a:srgbClr val="FFFFFF"/>
                </a:solidFill>
              </a:rPr>
              <a:t>Patients</a:t>
            </a:r>
            <a:r>
              <a:rPr lang="fr-FR" sz="1200" b="1" dirty="0">
                <a:solidFill>
                  <a:srgbClr val="FFFFFF"/>
                </a:solidFill>
              </a:rPr>
              <a:t> FANV</a:t>
            </a:r>
            <a:endParaRPr lang="fr-FR" sz="1200" b="1" baseline="30000" dirty="0">
              <a:solidFill>
                <a:srgbClr val="FFFFFF"/>
              </a:solidFill>
            </a:endParaRPr>
          </a:p>
          <a:p>
            <a:pPr defTabSz="685766">
              <a:spcBef>
                <a:spcPts val="0"/>
              </a:spcBef>
              <a:defRPr/>
            </a:pPr>
            <a:r>
              <a:rPr kumimoji="0" lang="de-CH" sz="1200" b="0" i="0" u="none" strike="noStrike" kern="1200" cap="none" spc="0" normalizeH="0" baseline="0" dirty="0">
                <a:ln>
                  <a:noFill/>
                </a:ln>
                <a:solidFill>
                  <a:srgbClr val="FFFFFF"/>
                </a:solidFill>
                <a:effectLst/>
                <a:uLnTx/>
                <a:uFillTx/>
              </a:rPr>
              <a:t>eGFR/</a:t>
            </a:r>
            <a:r>
              <a:rPr kumimoji="0" lang="de-CH" sz="1200" b="0" i="0" u="none" strike="noStrike" kern="1200" cap="none" spc="0" normalizeH="0" baseline="0" dirty="0" err="1">
                <a:ln>
                  <a:noFill/>
                </a:ln>
                <a:solidFill>
                  <a:srgbClr val="FFFFFF"/>
                </a:solidFill>
                <a:effectLst/>
                <a:uLnTx/>
                <a:uFillTx/>
              </a:rPr>
              <a:t>CrCl</a:t>
            </a:r>
            <a:r>
              <a:rPr kumimoji="0" lang="de-CH" sz="1200" b="0" i="0" u="none" strike="noStrike" kern="1200" cap="none" spc="0" normalizeH="0" baseline="0" dirty="0">
                <a:ln>
                  <a:noFill/>
                </a:ln>
                <a:solidFill>
                  <a:srgbClr val="FFFFFF"/>
                </a:solidFill>
                <a:effectLst/>
                <a:uLnTx/>
                <a:uFillTx/>
              </a:rPr>
              <a:t> 15–49 ml/min/1.73 m</a:t>
            </a:r>
            <a:r>
              <a:rPr kumimoji="0" lang="de-CH" sz="1200" b="0" i="0" u="none" strike="noStrike" kern="1200" cap="none" spc="0" normalizeH="0" baseline="30000" dirty="0">
                <a:ln>
                  <a:noFill/>
                </a:ln>
                <a:solidFill>
                  <a:srgbClr val="FFFFFF"/>
                </a:solidFill>
                <a:effectLst/>
                <a:uLnTx/>
                <a:uFillTx/>
              </a:rPr>
              <a:t>2</a:t>
            </a:r>
            <a:endParaRPr lang="de-CH" sz="1200" b="1" dirty="0">
              <a:solidFill>
                <a:srgbClr val="FFFFFF"/>
              </a:solidFill>
              <a:latin typeface="Arial"/>
            </a:endParaRPr>
          </a:p>
        </p:txBody>
      </p:sp>
    </p:spTree>
    <p:extLst>
      <p:ext uri="{BB962C8B-B14F-4D97-AF65-F5344CB8AC3E}">
        <p14:creationId xmlns:p14="http://schemas.microsoft.com/office/powerpoint/2010/main" val="51653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385763" y="272310"/>
            <a:ext cx="8601075"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200" dirty="0"/>
              <a:t>La protection de vos patients avec FANV et atteints d’insuffisance rénale s'observe aussi sur les paramètres rénaux</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a:spcBef>
                <a:spcPts val="0"/>
              </a:spcBef>
            </a:pPr>
            <a:r>
              <a:rPr lang="fr-FR" sz="700" dirty="0">
                <a:solidFill>
                  <a:srgbClr val="B3B2B5"/>
                </a:solidFill>
                <a:cs typeface="Arial" charset="0"/>
              </a:rPr>
              <a:t>* Défini comme une hospitalisation ou une visite au service des urgences avec un code de diagnostic d’IRA de stade 1 ou 2.</a:t>
            </a:r>
          </a:p>
          <a:p>
            <a:pPr>
              <a:spcBef>
                <a:spcPts val="0"/>
              </a:spcBef>
            </a:pPr>
            <a:r>
              <a:rPr lang="fr-FR" sz="700" dirty="0">
                <a:solidFill>
                  <a:srgbClr val="B3B2B5"/>
                </a:solidFill>
                <a:cs typeface="Arial" charset="0"/>
              </a:rPr>
              <a:t>†Défini comme un </a:t>
            </a:r>
            <a:r>
              <a:rPr lang="fr-FR" sz="700" dirty="0" err="1">
                <a:solidFill>
                  <a:srgbClr val="B3B2B5"/>
                </a:solidFill>
                <a:cs typeface="Arial" charset="0"/>
              </a:rPr>
              <a:t>DFGe</a:t>
            </a:r>
            <a:r>
              <a:rPr lang="fr-FR" sz="700" dirty="0">
                <a:solidFill>
                  <a:srgbClr val="B3B2B5"/>
                </a:solidFill>
                <a:cs typeface="Arial" charset="0"/>
              </a:rPr>
              <a:t> &lt;15 ml/min/1,73 m2, ayant subi une transplantation rénale ou subissant une dialyse à long terme. </a:t>
            </a:r>
            <a:br>
              <a:rPr lang="fr-FR" sz="700" dirty="0">
                <a:solidFill>
                  <a:srgbClr val="B3B2B5"/>
                </a:solidFill>
                <a:cs typeface="Arial" charset="0"/>
              </a:rPr>
            </a:br>
            <a:r>
              <a:rPr lang="fr-FR" sz="700" dirty="0" err="1">
                <a:solidFill>
                  <a:srgbClr val="B3B2B5"/>
                </a:solidFill>
                <a:cs typeface="Arial" charset="0"/>
              </a:rPr>
              <a:t>DFGe</a:t>
            </a:r>
            <a:r>
              <a:rPr lang="fr-FR" sz="700" dirty="0">
                <a:solidFill>
                  <a:srgbClr val="B3B2B5"/>
                </a:solidFill>
                <a:cs typeface="Arial" charset="0"/>
              </a:rPr>
              <a:t> : débit de filtration glomérulaire estimé ; RR, rapport de risque ; FANV : fibrillation atriale non valvulaire</a:t>
            </a:r>
          </a:p>
        </p:txBody>
      </p:sp>
      <p:sp>
        <p:nvSpPr>
          <p:cNvPr id="64" name="Rectangle 126">
            <a:extLst>
              <a:ext uri="{FF2B5EF4-FFF2-40B4-BE49-F238E27FC236}">
                <a16:creationId xmlns:a16="http://schemas.microsoft.com/office/drawing/2014/main" id="{CF5FE23B-9098-421E-8349-BD03A19993C0}"/>
              </a:ext>
            </a:extLst>
          </p:cNvPr>
          <p:cNvSpPr/>
          <p:nvPr/>
        </p:nvSpPr>
        <p:spPr>
          <a:xfrm>
            <a:off x="4518256" y="1101716"/>
            <a:ext cx="1279881"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100" b="1" i="0" u="none" strike="noStrike" cap="none" normalizeH="0" baseline="0" noProof="0">
                <a:ln>
                  <a:noFill/>
                </a:ln>
                <a:solidFill>
                  <a:srgbClr val="FFFFFF"/>
                </a:solidFill>
                <a:uLnTx/>
                <a:uFillTx/>
                <a:latin typeface="Arial" charset="0"/>
                <a:ea typeface="+mn-ea"/>
                <a:cs typeface="+mn-cs"/>
              </a:rPr>
              <a:t>HR (IC à 95 %)</a:t>
            </a:r>
          </a:p>
        </p:txBody>
      </p:sp>
      <p:sp>
        <p:nvSpPr>
          <p:cNvPr id="65" name="Rectangle 127">
            <a:extLst>
              <a:ext uri="{FF2B5EF4-FFF2-40B4-BE49-F238E27FC236}">
                <a16:creationId xmlns:a16="http://schemas.microsoft.com/office/drawing/2014/main" id="{A8AFF6ED-6AE5-48D9-B975-69F05D8EA60B}"/>
              </a:ext>
            </a:extLst>
          </p:cNvPr>
          <p:cNvSpPr/>
          <p:nvPr/>
        </p:nvSpPr>
        <p:spPr>
          <a:xfrm>
            <a:off x="3217256" y="1101716"/>
            <a:ext cx="1151665"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100" b="1" i="0" u="none" strike="noStrike" cap="none" normalizeH="0" baseline="0" noProof="0">
                <a:ln>
                  <a:noFill/>
                </a:ln>
                <a:solidFill>
                  <a:srgbClr val="FFFFFF"/>
                </a:solidFill>
                <a:uLnTx/>
                <a:uFillTx/>
                <a:latin typeface="Arial" charset="0"/>
                <a:ea typeface="+mn-ea"/>
                <a:cs typeface="+mn-cs"/>
              </a:rPr>
              <a:t>Événements (n)</a:t>
            </a:r>
          </a:p>
        </p:txBody>
      </p:sp>
      <p:sp>
        <p:nvSpPr>
          <p:cNvPr id="66" name="Rectangle 128">
            <a:extLst>
              <a:ext uri="{FF2B5EF4-FFF2-40B4-BE49-F238E27FC236}">
                <a16:creationId xmlns:a16="http://schemas.microsoft.com/office/drawing/2014/main" id="{FD48BA2C-09EF-4CA3-820A-BAA5A41A4B64}"/>
              </a:ext>
            </a:extLst>
          </p:cNvPr>
          <p:cNvSpPr/>
          <p:nvPr/>
        </p:nvSpPr>
        <p:spPr>
          <a:xfrm>
            <a:off x="828386" y="1101716"/>
            <a:ext cx="2592288" cy="261610"/>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100" b="1" i="0" u="none" strike="noStrike" cap="none" normalizeH="0" baseline="0" noProof="0">
                <a:ln>
                  <a:noFill/>
                </a:ln>
                <a:solidFill>
                  <a:srgbClr val="FFFFFF"/>
                </a:solidFill>
                <a:uLnTx/>
                <a:uFillTx/>
                <a:latin typeface="Arial" charset="0"/>
                <a:ea typeface="+mn-ea"/>
                <a:cs typeface="+mn-cs"/>
              </a:rPr>
              <a:t>Patients</a:t>
            </a:r>
            <a:r>
              <a:rPr kumimoji="0" lang="fr-FR" sz="1100" b="1" i="0" u="none" strike="noStrike" cap="none" normalizeH="0" noProof="0">
                <a:ln>
                  <a:noFill/>
                </a:ln>
                <a:solidFill>
                  <a:srgbClr val="FFFFFF"/>
                </a:solidFill>
                <a:uLnTx/>
                <a:uFillTx/>
                <a:latin typeface="Arial" charset="0"/>
                <a:ea typeface="+mn-ea"/>
                <a:cs typeface="+mn-cs"/>
              </a:rPr>
              <a:t> FA</a:t>
            </a:r>
            <a:r>
              <a:rPr kumimoji="0" lang="fr-FR" sz="1100" b="1" i="0" u="none" strike="noStrike" cap="none" normalizeH="0" baseline="30000" noProof="0">
                <a:ln>
                  <a:noFill/>
                </a:ln>
                <a:solidFill>
                  <a:srgbClr val="FFFFFF"/>
                </a:solidFill>
                <a:uLnTx/>
                <a:uFillTx/>
                <a:latin typeface="Arial" charset="0"/>
                <a:ea typeface="+mn-ea"/>
                <a:cs typeface="+mn-cs"/>
              </a:rPr>
              <a:t>1</a:t>
            </a:r>
          </a:p>
        </p:txBody>
      </p:sp>
      <p:sp>
        <p:nvSpPr>
          <p:cNvPr id="82" name="Rectangle 27">
            <a:extLst>
              <a:ext uri="{FF2B5EF4-FFF2-40B4-BE49-F238E27FC236}">
                <a16:creationId xmlns:a16="http://schemas.microsoft.com/office/drawing/2014/main" id="{A0FB57D2-78D4-41BA-9B89-30B77848F010}"/>
              </a:ext>
            </a:extLst>
          </p:cNvPr>
          <p:cNvSpPr/>
          <p:nvPr/>
        </p:nvSpPr>
        <p:spPr bwMode="auto">
          <a:xfrm>
            <a:off x="611189" y="1283874"/>
            <a:ext cx="7616020" cy="3091556"/>
          </a:xfrm>
          <a:prstGeom prst="rect">
            <a:avLst/>
          </a:prstGeom>
          <a:no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8" name="Rectangle 6">
            <a:extLst>
              <a:ext uri="{FF2B5EF4-FFF2-40B4-BE49-F238E27FC236}">
                <a16:creationId xmlns:a16="http://schemas.microsoft.com/office/drawing/2014/main" id="{44DE489E-1E2B-46E0-AE79-3419019E27A9}"/>
              </a:ext>
            </a:extLst>
          </p:cNvPr>
          <p:cNvSpPr>
            <a:spLocks noChangeArrowheads="1"/>
          </p:cNvSpPr>
          <p:nvPr/>
        </p:nvSpPr>
        <p:spPr bwMode="auto">
          <a:xfrm flipH="1">
            <a:off x="759631" y="3930027"/>
            <a:ext cx="4092132" cy="546496"/>
          </a:xfrm>
          <a:prstGeom prst="roundRect">
            <a:avLst/>
          </a:prstGeom>
          <a:solidFill>
            <a:schemeClr val="bg2"/>
          </a:solidFill>
          <a:ln w="15875">
            <a:solidFill>
              <a:schemeClr val="bg2"/>
            </a:solidFill>
            <a:round/>
            <a:headEnd/>
            <a:tailEnd/>
          </a:ln>
        </p:spPr>
        <p:txBody>
          <a:bodyPr lIns="20250" rIns="2025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fr-FR" sz="1200" b="1" i="0" u="none" strike="noStrike" cap="none" normalizeH="0" baseline="0" noProof="0">
                <a:ln>
                  <a:noFill/>
                </a:ln>
                <a:solidFill>
                  <a:srgbClr val="FFFFFF"/>
                </a:solidFill>
                <a:uLnTx/>
                <a:uFillTx/>
                <a:latin typeface="Arial"/>
                <a:ea typeface="+mn-ea"/>
                <a:cs typeface="+mn-cs"/>
              </a:rPr>
              <a:t> </a:t>
            </a:r>
            <a:r>
              <a:rPr lang="fr-FR" sz="1200" b="1">
                <a:solidFill>
                  <a:srgbClr val="FFFFFF"/>
                </a:solidFill>
                <a:latin typeface="Arial"/>
                <a:ea typeface="+mn-ea"/>
                <a:cs typeface="+mn-cs"/>
              </a:rPr>
              <a:t>Cité dans la mise à jour </a:t>
            </a:r>
            <a:br>
              <a:rPr lang="fr-FR" sz="1200" b="1">
                <a:solidFill>
                  <a:srgbClr val="FFFFFF"/>
                </a:solidFill>
                <a:latin typeface="Arial"/>
                <a:ea typeface="+mn-ea"/>
                <a:cs typeface="+mn-cs"/>
              </a:rPr>
            </a:br>
            <a:r>
              <a:rPr lang="fr-FR" sz="1200" b="1">
                <a:solidFill>
                  <a:srgbClr val="FFFFFF"/>
                </a:solidFill>
                <a:latin typeface="Arial"/>
                <a:ea typeface="+mn-ea"/>
                <a:cs typeface="+mn-cs"/>
              </a:rPr>
              <a:t> des directives 2019</a:t>
            </a:r>
            <a:r>
              <a:rPr lang="fr-FR" sz="1200" b="1" baseline="30000">
                <a:solidFill>
                  <a:srgbClr val="FFFFFF"/>
                </a:solidFill>
                <a:latin typeface="Arial"/>
                <a:ea typeface="+mn-ea"/>
                <a:cs typeface="+mn-cs"/>
              </a:rPr>
              <a:t>18</a:t>
            </a:r>
          </a:p>
        </p:txBody>
      </p:sp>
      <p:grpSp>
        <p:nvGrpSpPr>
          <p:cNvPr id="3" name="Gruppieren 2">
            <a:extLst>
              <a:ext uri="{FF2B5EF4-FFF2-40B4-BE49-F238E27FC236}">
                <a16:creationId xmlns:a16="http://schemas.microsoft.com/office/drawing/2014/main" id="{0D3D071D-A798-4A2C-9C9B-73FFD0BA46B3}"/>
              </a:ext>
            </a:extLst>
          </p:cNvPr>
          <p:cNvGrpSpPr/>
          <p:nvPr/>
        </p:nvGrpSpPr>
        <p:grpSpPr>
          <a:xfrm>
            <a:off x="707063" y="1301292"/>
            <a:ext cx="7474456" cy="2930574"/>
            <a:chOff x="707063" y="1500395"/>
            <a:chExt cx="7474456" cy="2930574"/>
          </a:xfrm>
        </p:grpSpPr>
        <p:grpSp>
          <p:nvGrpSpPr>
            <p:cNvPr id="67" name="Group 11">
              <a:extLst>
                <a:ext uri="{FF2B5EF4-FFF2-40B4-BE49-F238E27FC236}">
                  <a16:creationId xmlns:a16="http://schemas.microsoft.com/office/drawing/2014/main" id="{5316E245-99FF-4F82-84A8-D82AF0419EDF}"/>
                </a:ext>
              </a:extLst>
            </p:cNvPr>
            <p:cNvGrpSpPr/>
            <p:nvPr/>
          </p:nvGrpSpPr>
          <p:grpSpPr>
            <a:xfrm>
              <a:off x="710177" y="3316786"/>
              <a:ext cx="7337236" cy="378083"/>
              <a:chOff x="12504711" y="-1644955"/>
              <a:chExt cx="9684570" cy="504111"/>
            </a:xfrm>
          </p:grpSpPr>
          <p:sp>
            <p:nvSpPr>
              <p:cNvPr id="68" name="Rectangle: Rounded Corners 12">
                <a:extLst>
                  <a:ext uri="{FF2B5EF4-FFF2-40B4-BE49-F238E27FC236}">
                    <a16:creationId xmlns:a16="http://schemas.microsoft.com/office/drawing/2014/main" id="{367843A1-B6E2-4F1F-AE74-E0EEAE66839F}"/>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Rectangle: Rounded Corners 13">
                <a:extLst>
                  <a:ext uri="{FF2B5EF4-FFF2-40B4-BE49-F238E27FC236}">
                    <a16:creationId xmlns:a16="http://schemas.microsoft.com/office/drawing/2014/main" id="{208E243A-B337-41A3-9CD7-9D896F7AC2E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0" name="Group 14">
              <a:extLst>
                <a:ext uri="{FF2B5EF4-FFF2-40B4-BE49-F238E27FC236}">
                  <a16:creationId xmlns:a16="http://schemas.microsoft.com/office/drawing/2014/main" id="{0AF7A820-3073-407E-A856-E4622B22758E}"/>
                </a:ext>
              </a:extLst>
            </p:cNvPr>
            <p:cNvGrpSpPr/>
            <p:nvPr/>
          </p:nvGrpSpPr>
          <p:grpSpPr>
            <a:xfrm>
              <a:off x="709139" y="2830732"/>
              <a:ext cx="7337236" cy="378083"/>
              <a:chOff x="12504711" y="-1644955"/>
              <a:chExt cx="9684570" cy="504111"/>
            </a:xfrm>
          </p:grpSpPr>
          <p:sp>
            <p:nvSpPr>
              <p:cNvPr id="71" name="Rectangle: Rounded Corners 15">
                <a:extLst>
                  <a:ext uri="{FF2B5EF4-FFF2-40B4-BE49-F238E27FC236}">
                    <a16:creationId xmlns:a16="http://schemas.microsoft.com/office/drawing/2014/main" id="{DC25F426-B13D-4D7A-9411-80BF71708594}"/>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2" name="Rectangle: Rounded Corners 16">
                <a:extLst>
                  <a:ext uri="{FF2B5EF4-FFF2-40B4-BE49-F238E27FC236}">
                    <a16:creationId xmlns:a16="http://schemas.microsoft.com/office/drawing/2014/main" id="{4E9599F4-81E9-4E4A-BC7D-243BFA715755}"/>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3" name="Group 17">
              <a:extLst>
                <a:ext uri="{FF2B5EF4-FFF2-40B4-BE49-F238E27FC236}">
                  <a16:creationId xmlns:a16="http://schemas.microsoft.com/office/drawing/2014/main" id="{8C7949CB-58FF-4F95-BD6C-86AD367FC32C}"/>
                </a:ext>
              </a:extLst>
            </p:cNvPr>
            <p:cNvGrpSpPr/>
            <p:nvPr/>
          </p:nvGrpSpPr>
          <p:grpSpPr>
            <a:xfrm>
              <a:off x="708101" y="2344678"/>
              <a:ext cx="7337236" cy="378083"/>
              <a:chOff x="12504711" y="-1644955"/>
              <a:chExt cx="9684570" cy="504111"/>
            </a:xfrm>
          </p:grpSpPr>
          <p:sp>
            <p:nvSpPr>
              <p:cNvPr id="74" name="Rectangle: Rounded Corners 18">
                <a:extLst>
                  <a:ext uri="{FF2B5EF4-FFF2-40B4-BE49-F238E27FC236}">
                    <a16:creationId xmlns:a16="http://schemas.microsoft.com/office/drawing/2014/main" id="{3C21F066-C5B7-443B-A572-4224454085FA}"/>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 name="Rectangle: Rounded Corners 19">
                <a:extLst>
                  <a:ext uri="{FF2B5EF4-FFF2-40B4-BE49-F238E27FC236}">
                    <a16:creationId xmlns:a16="http://schemas.microsoft.com/office/drawing/2014/main" id="{93737AC7-9F38-4EC5-9AE8-6BD151137832}"/>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6" name="Group 20">
              <a:extLst>
                <a:ext uri="{FF2B5EF4-FFF2-40B4-BE49-F238E27FC236}">
                  <a16:creationId xmlns:a16="http://schemas.microsoft.com/office/drawing/2014/main" id="{EF1CE5FF-78F7-439D-BC7C-83651B9FB2D7}"/>
                </a:ext>
              </a:extLst>
            </p:cNvPr>
            <p:cNvGrpSpPr/>
            <p:nvPr/>
          </p:nvGrpSpPr>
          <p:grpSpPr>
            <a:xfrm>
              <a:off x="707063" y="1876109"/>
              <a:ext cx="7337236" cy="378083"/>
              <a:chOff x="12504711" y="-1644955"/>
              <a:chExt cx="9684570" cy="504111"/>
            </a:xfrm>
          </p:grpSpPr>
          <p:sp>
            <p:nvSpPr>
              <p:cNvPr id="77" name="Rectangle: Rounded Corners 21">
                <a:extLst>
                  <a:ext uri="{FF2B5EF4-FFF2-40B4-BE49-F238E27FC236}">
                    <a16:creationId xmlns:a16="http://schemas.microsoft.com/office/drawing/2014/main" id="{543C04D9-D315-4F32-B5C6-8113D89B85C8}"/>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8" name="Rectangle: Rounded Corners 22">
                <a:extLst>
                  <a:ext uri="{FF2B5EF4-FFF2-40B4-BE49-F238E27FC236}">
                    <a16:creationId xmlns:a16="http://schemas.microsoft.com/office/drawing/2014/main" id="{E772BEB0-AACE-4CE2-A688-5F7D911A863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80" name="TextBox 25">
              <a:extLst>
                <a:ext uri="{FF2B5EF4-FFF2-40B4-BE49-F238E27FC236}">
                  <a16:creationId xmlns:a16="http://schemas.microsoft.com/office/drawing/2014/main" id="{84658CFE-76A7-493C-A08E-5E3C356DF0EE}"/>
                </a:ext>
              </a:extLst>
            </p:cNvPr>
            <p:cNvSpPr txBox="1"/>
            <p:nvPr/>
          </p:nvSpPr>
          <p:spPr>
            <a:xfrm>
              <a:off x="5848897" y="4025109"/>
              <a:ext cx="1115174"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000" b="1" dirty="0">
                  <a:solidFill>
                    <a:schemeClr val="tx1">
                      <a:lumMod val="65000"/>
                      <a:lumOff val="35000"/>
                    </a:schemeClr>
                  </a:solidFill>
                </a:rPr>
                <a:t>préférence </a:t>
              </a:r>
              <a:r>
                <a:rPr kumimoji="0" lang="fr-FR" sz="1000" b="1" i="0" u="none" strike="noStrike" cap="none" normalizeH="0" baseline="0" noProof="0" dirty="0" err="1">
                  <a:ln>
                    <a:noFill/>
                  </a:ln>
                  <a:solidFill>
                    <a:schemeClr val="tx1">
                      <a:lumMod val="65000"/>
                      <a:lumOff val="35000"/>
                    </a:schemeClr>
                  </a:solidFill>
                  <a:uLnTx/>
                  <a:uFillTx/>
                  <a:latin typeface="Arial" charset="0"/>
                  <a:ea typeface="+mn-ea"/>
                  <a:cs typeface="+mn-cs"/>
                </a:rPr>
                <a:t>rivaroxaban</a:t>
              </a:r>
              <a:endParaRPr kumimoji="0" lang="fr-FR" sz="1000" b="1" i="0" u="none" strike="noStrike" cap="none" normalizeH="0" baseline="0" noProof="0" dirty="0">
                <a:ln>
                  <a:noFill/>
                </a:ln>
                <a:solidFill>
                  <a:schemeClr val="tx1">
                    <a:lumMod val="65000"/>
                    <a:lumOff val="35000"/>
                  </a:schemeClr>
                </a:solidFill>
                <a:uLnTx/>
                <a:uFillTx/>
                <a:latin typeface="Arial" charset="0"/>
                <a:ea typeface="+mn-ea"/>
                <a:cs typeface="+mn-cs"/>
              </a:endParaRPr>
            </a:p>
          </p:txBody>
        </p:sp>
        <p:sp>
          <p:nvSpPr>
            <p:cNvPr id="81" name="TextBox 26">
              <a:extLst>
                <a:ext uri="{FF2B5EF4-FFF2-40B4-BE49-F238E27FC236}">
                  <a16:creationId xmlns:a16="http://schemas.microsoft.com/office/drawing/2014/main" id="{4BE01D17-164D-4947-98E3-70BB24442CA0}"/>
                </a:ext>
              </a:extLst>
            </p:cNvPr>
            <p:cNvSpPr txBox="1"/>
            <p:nvPr/>
          </p:nvSpPr>
          <p:spPr>
            <a:xfrm>
              <a:off x="6850993" y="4052307"/>
              <a:ext cx="924469" cy="378662"/>
            </a:xfrm>
            <a:prstGeom prst="rect">
              <a:avLst/>
            </a:prstGeom>
            <a:noFill/>
          </p:spPr>
          <p:txBody>
            <a:bodyPr wrap="square" lIns="67500" tIns="35100" rIns="67500" bIns="35100" rtlCol="0" anchor="ctr">
              <a:spAutoFit/>
            </a:bodyPr>
            <a:lstStyle/>
            <a:p>
              <a:pPr lvl="0" algn="ctr">
                <a:defRPr/>
              </a:pPr>
              <a:r>
                <a:rPr lang="fr-FR" sz="1000" b="1" dirty="0">
                  <a:solidFill>
                    <a:schemeClr val="tx1">
                      <a:lumMod val="65000"/>
                      <a:lumOff val="35000"/>
                    </a:schemeClr>
                  </a:solidFill>
                </a:rPr>
                <a:t>préférence AVK</a:t>
              </a:r>
            </a:p>
          </p:txBody>
        </p:sp>
        <p:graphicFrame>
          <p:nvGraphicFramePr>
            <p:cNvPr id="34" name="Content Placeholder 3">
              <a:extLst>
                <a:ext uri="{FF2B5EF4-FFF2-40B4-BE49-F238E27FC236}">
                  <a16:creationId xmlns:a16="http://schemas.microsoft.com/office/drawing/2014/main" id="{E10BBC3D-1220-4C16-9AD9-61863783C232}"/>
                </a:ext>
              </a:extLst>
            </p:cNvPr>
            <p:cNvGraphicFramePr>
              <a:graphicFrameLocks/>
            </p:cNvGraphicFramePr>
            <p:nvPr>
              <p:extLst>
                <p:ext uri="{D42A27DB-BD31-4B8C-83A1-F6EECF244321}">
                  <p14:modId xmlns:p14="http://schemas.microsoft.com/office/powerpoint/2010/main" val="3343038070"/>
                </p:ext>
              </p:extLst>
            </p:nvPr>
          </p:nvGraphicFramePr>
          <p:xfrm>
            <a:off x="798312" y="1813081"/>
            <a:ext cx="5346819" cy="1932272"/>
          </p:xfrm>
          <a:graphic>
            <a:graphicData uri="http://schemas.openxmlformats.org/drawingml/2006/table">
              <a:tbl>
                <a:tblPr firstRow="1" bandRow="1">
                  <a:tableStyleId>{2D5ABB26-0587-4C30-8999-92F81FD0307C}</a:tableStyleId>
                </a:tblPr>
                <a:tblGrid>
                  <a:gridCol w="2270909">
                    <a:extLst>
                      <a:ext uri="{9D8B030D-6E8A-4147-A177-3AD203B41FA5}">
                        <a16:colId xmlns:a16="http://schemas.microsoft.com/office/drawing/2014/main" val="20000"/>
                      </a:ext>
                    </a:extLst>
                  </a:gridCol>
                  <a:gridCol w="964734">
                    <a:extLst>
                      <a:ext uri="{9D8B030D-6E8A-4147-A177-3AD203B41FA5}">
                        <a16:colId xmlns:a16="http://schemas.microsoft.com/office/drawing/2014/main" val="20001"/>
                      </a:ext>
                    </a:extLst>
                  </a:gridCol>
                  <a:gridCol w="1812022">
                    <a:extLst>
                      <a:ext uri="{9D8B030D-6E8A-4147-A177-3AD203B41FA5}">
                        <a16:colId xmlns:a16="http://schemas.microsoft.com/office/drawing/2014/main" val="20002"/>
                      </a:ext>
                    </a:extLst>
                  </a:gridCol>
                  <a:gridCol w="299154">
                    <a:extLst>
                      <a:ext uri="{9D8B030D-6E8A-4147-A177-3AD203B41FA5}">
                        <a16:colId xmlns:a16="http://schemas.microsoft.com/office/drawing/2014/main" val="20004"/>
                      </a:ext>
                    </a:extLst>
                  </a:gridCol>
                </a:tblGrid>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fr-FR" sz="1200" b="1" noProof="0" dirty="0">
                            <a:solidFill>
                              <a:schemeClr val="bg1"/>
                            </a:solidFill>
                          </a:rPr>
                          <a:t>Diminution de ≥30% du </a:t>
                        </a:r>
                        <a:r>
                          <a:rPr lang="fr-FR" sz="1200" b="1" noProof="0" dirty="0" err="1">
                            <a:solidFill>
                              <a:schemeClr val="bg1"/>
                            </a:solidFill>
                          </a:rPr>
                          <a:t>DFGe</a:t>
                        </a:r>
                        <a:endParaRPr lang="fr-FR" sz="1200" b="1" noProof="0" dirty="0">
                          <a:solidFill>
                            <a:schemeClr val="bg1"/>
                          </a:solidFill>
                        </a:endParaRPr>
                      </a:p>
                    </a:txBody>
                    <a:tcPr marL="68580" marR="68580" marT="34290" marB="34290" anchor="ctr"/>
                  </a:tc>
                  <a:tc>
                    <a:txBody>
                      <a:bodyPr/>
                      <a:lstStyle/>
                      <a:p>
                        <a:pPr algn="ctr"/>
                        <a:r>
                          <a:rPr lang="fr-FR" sz="1200">
                            <a:solidFill>
                              <a:schemeClr val="tx1">
                                <a:lumMod val="65000"/>
                                <a:lumOff val="35000"/>
                              </a:schemeClr>
                            </a:solidFill>
                          </a:rPr>
                          <a:t>208</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fr-FR" sz="1200">
                            <a:solidFill>
                              <a:schemeClr val="tx1">
                                <a:lumMod val="65000"/>
                                <a:lumOff val="35000"/>
                              </a:schemeClr>
                            </a:solidFill>
                          </a:rPr>
                          <a:t>0.73 (0.62</a:t>
                        </a:r>
                        <a:r>
                          <a:rPr lang="fr-FR" sz="1350" b="0" i="0">
                            <a:solidFill>
                              <a:schemeClr val="tx1">
                                <a:lumMod val="65000"/>
                                <a:lumOff val="35000"/>
                              </a:schemeClr>
                            </a:solidFill>
                            <a:latin typeface="+mn-lt"/>
                            <a:ea typeface="+mn-ea"/>
                            <a:cs typeface="+mn-cs"/>
                          </a:rPr>
                          <a:t>–</a:t>
                        </a:r>
                        <a:r>
                          <a:rPr lang="fr-FR" sz="1200">
                            <a:solidFill>
                              <a:schemeClr val="tx1">
                                <a:lumMod val="65000"/>
                                <a:lumOff val="35000"/>
                              </a:schemeClr>
                            </a:solidFill>
                          </a:rPr>
                          <a:t>0.87)</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1"/>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fr-FR" sz="1200" b="1" baseline="0" noProof="0">
                            <a:solidFill>
                              <a:schemeClr val="bg1"/>
                            </a:solidFill>
                          </a:rPr>
                          <a:t>Doublement de la créatinine</a:t>
                        </a:r>
                      </a:p>
                    </a:txBody>
                    <a:tcPr marL="68580" marR="68580" marT="34290" marB="34290" anchor="ctr"/>
                  </a:tc>
                  <a:tc>
                    <a:txBody>
                      <a:bodyPr/>
                      <a:lstStyle/>
                      <a:p>
                        <a:pPr algn="ctr"/>
                        <a:r>
                          <a:rPr lang="fr-FR" sz="1200">
                            <a:solidFill>
                              <a:schemeClr val="tx1">
                                <a:lumMod val="65000"/>
                                <a:lumOff val="35000"/>
                              </a:schemeClr>
                            </a:solidFill>
                          </a:rPr>
                          <a:t>21</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fr-FR" sz="1200">
                            <a:solidFill>
                              <a:schemeClr val="tx1">
                                <a:lumMod val="65000"/>
                                <a:lumOff val="35000"/>
                              </a:schemeClr>
                            </a:solidFill>
                          </a:rPr>
                          <a:t>0.46 (0.28</a:t>
                        </a:r>
                        <a:r>
                          <a:rPr lang="fr-FR" sz="1350" b="0" i="0">
                            <a:solidFill>
                              <a:schemeClr val="tx1">
                                <a:lumMod val="65000"/>
                                <a:lumOff val="35000"/>
                              </a:schemeClr>
                            </a:solidFill>
                            <a:latin typeface="+mn-lt"/>
                            <a:ea typeface="+mn-ea"/>
                            <a:cs typeface="+mn-cs"/>
                          </a:rPr>
                          <a:t>–</a:t>
                        </a:r>
                        <a:r>
                          <a:rPr lang="fr-FR" sz="1200">
                            <a:solidFill>
                              <a:schemeClr val="tx1">
                                <a:lumMod val="65000"/>
                                <a:lumOff val="35000"/>
                              </a:schemeClr>
                            </a:solidFill>
                          </a:rPr>
                          <a:t>0.75)</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2"/>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fr-FR" sz="1200" b="1" noProof="0">
                            <a:solidFill>
                              <a:schemeClr val="bg1"/>
                            </a:solidFill>
                          </a:rPr>
                          <a:t>Insuffisance rénale aiguë*</a:t>
                        </a:r>
                      </a:p>
                    </a:txBody>
                    <a:tcPr marL="68580" marR="68580" marT="34290" marB="34290" anchor="ctr"/>
                  </a:tc>
                  <a:tc>
                    <a:txBody>
                      <a:bodyPr/>
                      <a:lstStyle/>
                      <a:p>
                        <a:pPr algn="ctr"/>
                        <a:r>
                          <a:rPr lang="fr-FR" sz="1200">
                            <a:solidFill>
                              <a:schemeClr val="tx1">
                                <a:lumMod val="65000"/>
                                <a:lumOff val="35000"/>
                              </a:schemeClr>
                            </a:solidFill>
                          </a:rPr>
                          <a:t>145</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fr-FR" sz="1200">
                            <a:solidFill>
                              <a:schemeClr val="tx1">
                                <a:lumMod val="65000"/>
                                <a:lumOff val="35000"/>
                              </a:schemeClr>
                            </a:solidFill>
                          </a:rPr>
                          <a:t>0.69 (0.57</a:t>
                        </a:r>
                        <a:r>
                          <a:rPr lang="fr-FR" sz="1350" b="0" i="0">
                            <a:solidFill>
                              <a:schemeClr val="tx1">
                                <a:lumMod val="65000"/>
                                <a:lumOff val="35000"/>
                              </a:schemeClr>
                            </a:solidFill>
                            <a:latin typeface="+mn-lt"/>
                            <a:ea typeface="+mn-ea"/>
                            <a:cs typeface="+mn-cs"/>
                          </a:rPr>
                          <a:t>–</a:t>
                        </a:r>
                        <a:r>
                          <a:rPr lang="fr-FR" sz="1200">
                            <a:solidFill>
                              <a:schemeClr val="tx1">
                                <a:lumMod val="65000"/>
                                <a:lumOff val="35000"/>
                              </a:schemeClr>
                            </a:solidFill>
                          </a:rPr>
                          <a:t>0.84)</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3"/>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fr-FR" sz="1200" b="1" noProof="0">
                            <a:solidFill>
                              <a:schemeClr val="bg1"/>
                            </a:solidFill>
                          </a:rPr>
                          <a:t>Défaillance rénale</a:t>
                        </a:r>
                        <a:r>
                          <a:rPr lang="fr-FR" sz="1200" b="1" baseline="30000" noProof="0">
                            <a:solidFill>
                              <a:schemeClr val="bg1"/>
                            </a:solidFill>
                          </a:rPr>
                          <a:t>†</a:t>
                        </a:r>
                      </a:p>
                    </a:txBody>
                    <a:tcPr marL="68580" marR="68580" marT="34290" marB="34290" anchor="ctr"/>
                  </a:tc>
                  <a:tc>
                    <a:txBody>
                      <a:bodyPr/>
                      <a:lstStyle/>
                      <a:p>
                        <a:pPr algn="ctr"/>
                        <a:r>
                          <a:rPr lang="fr-FR" sz="1200">
                            <a:solidFill>
                              <a:schemeClr val="tx1">
                                <a:lumMod val="65000"/>
                                <a:lumOff val="35000"/>
                              </a:schemeClr>
                            </a:solidFill>
                          </a:rPr>
                          <a:t>14</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fr-FR" sz="1200">
                            <a:solidFill>
                              <a:schemeClr val="tx1">
                                <a:lumMod val="65000"/>
                                <a:lumOff val="35000"/>
                              </a:schemeClr>
                            </a:solidFill>
                          </a:rPr>
                          <a:t>0.63 (0.35</a:t>
                        </a:r>
                        <a:r>
                          <a:rPr lang="fr-FR" sz="1350" b="0" i="0">
                            <a:solidFill>
                              <a:schemeClr val="tx1">
                                <a:lumMod val="65000"/>
                                <a:lumOff val="35000"/>
                              </a:schemeClr>
                            </a:solidFill>
                            <a:latin typeface="+mn-lt"/>
                            <a:ea typeface="+mn-ea"/>
                            <a:cs typeface="+mn-cs"/>
                          </a:rPr>
                          <a:t>–</a:t>
                        </a:r>
                        <a:r>
                          <a:rPr lang="fr-FR" sz="1200">
                            <a:solidFill>
                              <a:schemeClr val="tx1">
                                <a:lumMod val="65000"/>
                                <a:lumOff val="35000"/>
                              </a:schemeClr>
                            </a:solidFill>
                          </a:rPr>
                          <a:t>1.15)</a:t>
                        </a:r>
                      </a:p>
                    </a:txBody>
                    <a:tcPr marL="68580" marR="68580" marT="34290" marB="34290" anchor="ctr"/>
                  </a:tc>
                  <a:tc>
                    <a:txBody>
                      <a:bodyPr/>
                      <a:lstStyle/>
                      <a:p>
                        <a:pPr algn="l" rtl="0"/>
                        <a:endParaRPr lang="en-GB" sz="1200" dirty="0"/>
                      </a:p>
                    </a:txBody>
                    <a:tcPr marL="68580" marR="68580" marT="34290" marB="34290" anchor="ctr"/>
                  </a:tc>
                  <a:extLst>
                    <a:ext uri="{0D108BD9-81ED-4DB2-BD59-A6C34878D82A}">
                      <a16:rowId xmlns:a16="http://schemas.microsoft.com/office/drawing/2014/main" val="10004"/>
                    </a:ext>
                  </a:extLst>
                </a:tr>
              </a:tbl>
            </a:graphicData>
          </a:graphic>
        </p:graphicFrame>
        <p:graphicFrame>
          <p:nvGraphicFramePr>
            <p:cNvPr id="38" name="Chart 19">
              <a:extLst>
                <a:ext uri="{FF2B5EF4-FFF2-40B4-BE49-F238E27FC236}">
                  <a16:creationId xmlns:a16="http://schemas.microsoft.com/office/drawing/2014/main" id="{572693FC-78FB-4037-A6DF-E75E249E71BF}"/>
                </a:ext>
              </a:extLst>
            </p:cNvPr>
            <p:cNvGraphicFramePr/>
            <p:nvPr>
              <p:extLst>
                <p:ext uri="{D42A27DB-BD31-4B8C-83A1-F6EECF244321}">
                  <p14:modId xmlns:p14="http://schemas.microsoft.com/office/powerpoint/2010/main" val="3510994844"/>
                </p:ext>
              </p:extLst>
            </p:nvPr>
          </p:nvGraphicFramePr>
          <p:xfrm>
            <a:off x="5481219" y="1500395"/>
            <a:ext cx="2700300" cy="2807141"/>
          </p:xfrm>
          <a:graphic>
            <a:graphicData uri="http://schemas.openxmlformats.org/drawingml/2006/chart">
              <c:chart xmlns:c="http://schemas.openxmlformats.org/drawingml/2006/chart" xmlns:r="http://schemas.openxmlformats.org/officeDocument/2006/relationships" r:id="rId3"/>
            </a:graphicData>
          </a:graphic>
        </p:graphicFrame>
      </p:grpSp>
      <p:sp>
        <p:nvSpPr>
          <p:cNvPr id="83" name="Rectangle: Rounded Corners 28">
            <a:extLst>
              <a:ext uri="{FF2B5EF4-FFF2-40B4-BE49-F238E27FC236}">
                <a16:creationId xmlns:a16="http://schemas.microsoft.com/office/drawing/2014/main" id="{9017D099-44AD-45AF-9370-A37D539F4025}"/>
              </a:ext>
            </a:extLst>
          </p:cNvPr>
          <p:cNvSpPr/>
          <p:nvPr/>
        </p:nvSpPr>
        <p:spPr bwMode="auto">
          <a:xfrm>
            <a:off x="611187" y="1081168"/>
            <a:ext cx="7616021" cy="280330"/>
          </a:xfrm>
          <a:prstGeom prst="roundRect">
            <a:avLst>
              <a:gd name="adj" fmla="val 22818"/>
            </a:avLst>
          </a:prstGeom>
          <a:solidFill>
            <a:schemeClr val="bg2"/>
          </a:solid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4" name="Rectangle 29">
            <a:extLst>
              <a:ext uri="{FF2B5EF4-FFF2-40B4-BE49-F238E27FC236}">
                <a16:creationId xmlns:a16="http://schemas.microsoft.com/office/drawing/2014/main" id="{3556CF64-8CE7-4108-AA11-0F717429F121}"/>
              </a:ext>
            </a:extLst>
          </p:cNvPr>
          <p:cNvSpPr/>
          <p:nvPr/>
        </p:nvSpPr>
        <p:spPr>
          <a:xfrm>
            <a:off x="3403178" y="1082666"/>
            <a:ext cx="1348210"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lang="fr-FR" sz="1200" b="1" dirty="0">
                <a:solidFill>
                  <a:srgbClr val="FFFFFF"/>
                </a:solidFill>
              </a:rPr>
              <a:t>E</a:t>
            </a:r>
            <a:r>
              <a:rPr kumimoji="0" lang="fr-FR" sz="1200" b="1" i="0" u="none" strike="noStrike" cap="none" normalizeH="0" baseline="0" noProof="0" dirty="0" err="1">
                <a:ln>
                  <a:noFill/>
                </a:ln>
                <a:solidFill>
                  <a:srgbClr val="FFFFFF"/>
                </a:solidFill>
                <a:uLnTx/>
                <a:uFillTx/>
                <a:latin typeface="Arial" charset="0"/>
                <a:ea typeface="+mn-ea"/>
                <a:cs typeface="+mn-cs"/>
              </a:rPr>
              <a:t>vénements</a:t>
            </a:r>
            <a:r>
              <a:rPr kumimoji="0" lang="fr-FR" sz="1200" b="1" i="0" u="none" strike="noStrike" cap="none" normalizeH="0" baseline="0" noProof="0" dirty="0">
                <a:ln>
                  <a:noFill/>
                </a:ln>
                <a:solidFill>
                  <a:srgbClr val="FFFFFF"/>
                </a:solidFill>
                <a:uLnTx/>
                <a:uFillTx/>
                <a:latin typeface="Arial" charset="0"/>
                <a:ea typeface="+mn-ea"/>
                <a:cs typeface="+mn-cs"/>
              </a:rPr>
              <a:t> (n)</a:t>
            </a:r>
          </a:p>
        </p:txBody>
      </p:sp>
      <p:sp>
        <p:nvSpPr>
          <p:cNvPr id="85" name="Rectangle 31">
            <a:extLst>
              <a:ext uri="{FF2B5EF4-FFF2-40B4-BE49-F238E27FC236}">
                <a16:creationId xmlns:a16="http://schemas.microsoft.com/office/drawing/2014/main" id="{1B4738BB-C04A-4B49-BC3B-6A955F411EA3}"/>
              </a:ext>
            </a:extLst>
          </p:cNvPr>
          <p:cNvSpPr/>
          <p:nvPr/>
        </p:nvSpPr>
        <p:spPr>
          <a:xfrm>
            <a:off x="751472" y="1082666"/>
            <a:ext cx="2877834" cy="276999"/>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fr-FR" sz="1200" b="1" baseline="0" dirty="0">
                <a:solidFill>
                  <a:srgbClr val="FFFFFF"/>
                </a:solidFill>
              </a:rPr>
              <a:t>Patients</a:t>
            </a:r>
            <a:r>
              <a:rPr lang="fr-FR" sz="1200" b="1" dirty="0">
                <a:solidFill>
                  <a:srgbClr val="FFFFFF"/>
                </a:solidFill>
              </a:rPr>
              <a:t> FANV</a:t>
            </a:r>
            <a:r>
              <a:rPr lang="fr-FR" sz="1200" b="1" baseline="30000" dirty="0">
                <a:solidFill>
                  <a:srgbClr val="FFFFFF"/>
                </a:solidFill>
              </a:rPr>
              <a:t>17</a:t>
            </a:r>
          </a:p>
        </p:txBody>
      </p:sp>
      <p:sp>
        <p:nvSpPr>
          <p:cNvPr id="33" name="Rectangle 29">
            <a:extLst>
              <a:ext uri="{FF2B5EF4-FFF2-40B4-BE49-F238E27FC236}">
                <a16:creationId xmlns:a16="http://schemas.microsoft.com/office/drawing/2014/main" id="{64EF1256-A062-4E08-A902-8166830A3F6D}"/>
              </a:ext>
            </a:extLst>
          </p:cNvPr>
          <p:cNvSpPr/>
          <p:nvPr/>
        </p:nvSpPr>
        <p:spPr>
          <a:xfrm>
            <a:off x="5055207" y="1080822"/>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fr-FR" sz="1200" b="1" i="0" u="none" strike="noStrike" cap="none" normalizeH="0" baseline="0" noProof="0">
                <a:ln>
                  <a:noFill/>
                </a:ln>
                <a:solidFill>
                  <a:srgbClr val="FFFFFF"/>
                </a:solidFill>
                <a:uLnTx/>
                <a:uFillTx/>
                <a:latin typeface="Arial" charset="0"/>
                <a:ea typeface="+mn-ea"/>
                <a:cs typeface="+mn-cs"/>
              </a:rPr>
              <a:t>HR (IC à 95 %)</a:t>
            </a:r>
          </a:p>
        </p:txBody>
      </p:sp>
      <p:sp>
        <p:nvSpPr>
          <p:cNvPr id="40" name="Rectangle 35">
            <a:extLst>
              <a:ext uri="{FF2B5EF4-FFF2-40B4-BE49-F238E27FC236}">
                <a16:creationId xmlns:a16="http://schemas.microsoft.com/office/drawing/2014/main" id="{D7668DF6-6905-4542-B758-84B29229900F}"/>
              </a:ext>
            </a:extLst>
          </p:cNvPr>
          <p:cNvSpPr/>
          <p:nvPr/>
        </p:nvSpPr>
        <p:spPr>
          <a:xfrm>
            <a:off x="670741" y="1382477"/>
            <a:ext cx="1967781" cy="276999"/>
          </a:xfrm>
          <a:prstGeom prst="rect">
            <a:avLst/>
          </a:prstGeom>
        </p:spPr>
        <p:txBody>
          <a:bodyPr wrap="square">
            <a:spAutoFit/>
          </a:bodyPr>
          <a:lstStyle/>
          <a:p>
            <a:pPr>
              <a:spcAft>
                <a:spcPts val="450"/>
              </a:spcAft>
            </a:pPr>
            <a:r>
              <a:rPr lang="fr-FR" sz="1200" b="1" dirty="0">
                <a:solidFill>
                  <a:schemeClr val="tx1">
                    <a:lumMod val="65000"/>
                    <a:lumOff val="35000"/>
                  </a:schemeClr>
                </a:solidFill>
              </a:rPr>
              <a:t>(N=6670)</a:t>
            </a:r>
          </a:p>
        </p:txBody>
      </p:sp>
      <p:grpSp>
        <p:nvGrpSpPr>
          <p:cNvPr id="42" name="Group 10">
            <a:extLst>
              <a:ext uri="{FF2B5EF4-FFF2-40B4-BE49-F238E27FC236}">
                <a16:creationId xmlns:a16="http://schemas.microsoft.com/office/drawing/2014/main" id="{7DB8C9AE-0C06-4C14-839D-659A40BFAC16}"/>
              </a:ext>
            </a:extLst>
          </p:cNvPr>
          <p:cNvGrpSpPr/>
          <p:nvPr/>
        </p:nvGrpSpPr>
        <p:grpSpPr>
          <a:xfrm>
            <a:off x="2779278" y="4023801"/>
            <a:ext cx="1918528" cy="322431"/>
            <a:chOff x="2567608" y="7596391"/>
            <a:chExt cx="3816424" cy="641394"/>
          </a:xfrm>
        </p:grpSpPr>
        <p:sp>
          <p:nvSpPr>
            <p:cNvPr id="43" name="Rectangle: Rounded Corners 48">
              <a:extLst>
                <a:ext uri="{FF2B5EF4-FFF2-40B4-BE49-F238E27FC236}">
                  <a16:creationId xmlns:a16="http://schemas.microsoft.com/office/drawing/2014/main" id="{CF93D574-D428-4ECA-BDF5-82913E332E42}"/>
                </a:ext>
              </a:extLst>
            </p:cNvPr>
            <p:cNvSpPr/>
            <p:nvPr/>
          </p:nvSpPr>
          <p:spPr>
            <a:xfrm>
              <a:off x="2567608" y="7596391"/>
              <a:ext cx="3816424" cy="641394"/>
            </a:xfrm>
            <a:prstGeom prst="roundRect">
              <a:avLst>
                <a:gd name="adj" fmla="val 50000"/>
              </a:avLst>
            </a:prstGeom>
            <a:solidFill>
              <a:schemeClr val="bg1"/>
            </a:solidFill>
          </p:spPr>
          <p:txBody>
            <a:bodyPr wrap="square" anchor="ctr">
              <a:noAutofit/>
            </a:bodyPr>
            <a:lstStyle/>
            <a:p>
              <a:pPr algn="ctr" fontAlgn="base">
                <a:spcBef>
                  <a:spcPct val="50000"/>
                </a:spcBef>
                <a:spcAft>
                  <a:spcPct val="0"/>
                </a:spcAft>
              </a:pPr>
              <a:endParaRPr lang="en-GB" sz="1200" b="1">
                <a:solidFill>
                  <a:schemeClr val="bg1"/>
                </a:solidFill>
              </a:endParaRPr>
            </a:p>
          </p:txBody>
        </p:sp>
        <p:pic>
          <p:nvPicPr>
            <p:cNvPr id="44" name="Picture 2" descr="Image result for AHA logo">
              <a:extLst>
                <a:ext uri="{FF2B5EF4-FFF2-40B4-BE49-F238E27FC236}">
                  <a16:creationId xmlns:a16="http://schemas.microsoft.com/office/drawing/2014/main" id="{3944D4B8-772B-4E8C-9B0D-A63CDBEFBB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92956" y="7605917"/>
              <a:ext cx="982952" cy="598444"/>
            </a:xfrm>
            <a:prstGeom prst="roundRect">
              <a:avLst>
                <a:gd name="adj" fmla="val 29400"/>
              </a:avLst>
            </a:prstGeom>
            <a:noFill/>
            <a:extLst>
              <a:ext uri="{909E8E84-426E-40DD-AFC4-6F175D3DCCD1}">
                <a14:hiddenFill xmlns:a14="http://schemas.microsoft.com/office/drawing/2010/main">
                  <a:solidFill>
                    <a:srgbClr val="FFFFFF"/>
                  </a:solidFill>
                </a14:hiddenFill>
              </a:ext>
            </a:extLst>
          </p:spPr>
        </p:pic>
        <p:pic>
          <p:nvPicPr>
            <p:cNvPr id="45" name="Picture 4" descr="American College of Cardiology">
              <a:extLst>
                <a:ext uri="{FF2B5EF4-FFF2-40B4-BE49-F238E27FC236}">
                  <a16:creationId xmlns:a16="http://schemas.microsoft.com/office/drawing/2014/main" id="{5FA568DC-B283-4607-A356-508155DEF1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076" y="7725304"/>
              <a:ext cx="1315692" cy="4052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heart rhythm society logo">
              <a:extLst>
                <a:ext uri="{FF2B5EF4-FFF2-40B4-BE49-F238E27FC236}">
                  <a16:creationId xmlns:a16="http://schemas.microsoft.com/office/drawing/2014/main" id="{6206CF52-C374-455A-ABF8-D794EDB519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235" y="7739546"/>
              <a:ext cx="1050920" cy="376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534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220727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Ce que la sécurité signifie pour vos patients avec FANV</a:t>
            </a:r>
          </a:p>
        </p:txBody>
      </p:sp>
      <p:pic>
        <p:nvPicPr>
          <p:cNvPr id="32" name="Grafik 31" descr="Medizin">
            <a:extLst>
              <a:ext uri="{FF2B5EF4-FFF2-40B4-BE49-F238E27FC236}">
                <a16:creationId xmlns:a16="http://schemas.microsoft.com/office/drawing/2014/main" id="{91C95448-624A-4842-B978-086AB46FD9C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3" name="Ellipse 45">
            <a:hlinkClick r:id="" action="ppaction://noaction"/>
            <a:extLst>
              <a:ext uri="{FF2B5EF4-FFF2-40B4-BE49-F238E27FC236}">
                <a16:creationId xmlns:a16="http://schemas.microsoft.com/office/drawing/2014/main" id="{8142872E-7A0C-4E0D-ABD9-5A8FAA117160}"/>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4" name="Grafik 33" descr="Tageskalender">
            <a:extLst>
              <a:ext uri="{FF2B5EF4-FFF2-40B4-BE49-F238E27FC236}">
                <a16:creationId xmlns:a16="http://schemas.microsoft.com/office/drawing/2014/main" id="{2BF77DF6-9229-4780-AFBD-D2D0E6B5452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5" name="Ellipse 47">
            <a:hlinkClick r:id="" action="ppaction://noaction"/>
            <a:extLst>
              <a:ext uri="{FF2B5EF4-FFF2-40B4-BE49-F238E27FC236}">
                <a16:creationId xmlns:a16="http://schemas.microsoft.com/office/drawing/2014/main" id="{E38616BE-F503-43AF-AF86-9C7637EB380C}"/>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6" name="Line 44">
            <a:extLst>
              <a:ext uri="{FF2B5EF4-FFF2-40B4-BE49-F238E27FC236}">
                <a16:creationId xmlns:a16="http://schemas.microsoft.com/office/drawing/2014/main" id="{081F7997-4830-47AF-8632-3E9AB7BCACF1}"/>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D8CED8B5-8EE6-43B0-893F-C063C7BAC80D}"/>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D9F844CB-1BBA-4F2E-9D4B-59D8BF3F66D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Line 44">
            <a:extLst>
              <a:ext uri="{FF2B5EF4-FFF2-40B4-BE49-F238E27FC236}">
                <a16:creationId xmlns:a16="http://schemas.microsoft.com/office/drawing/2014/main" id="{FB515EB6-0F1C-460B-8ADD-746444615FCF}"/>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40" name="Grafik 39" descr="Gehirn im Kopf">
            <a:extLst>
              <a:ext uri="{FF2B5EF4-FFF2-40B4-BE49-F238E27FC236}">
                <a16:creationId xmlns:a16="http://schemas.microsoft.com/office/drawing/2014/main" id="{F85F51E2-9AAC-450D-9FAF-F43210CC76F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1" name="Ellipse 43">
            <a:extLst>
              <a:ext uri="{FF2B5EF4-FFF2-40B4-BE49-F238E27FC236}">
                <a16:creationId xmlns:a16="http://schemas.microsoft.com/office/drawing/2014/main" id="{7CE4338A-D46E-4571-A9E2-22DC53BCB59B}"/>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2" name="Grafik 41" descr="Infusion">
            <a:extLst>
              <a:ext uri="{FF2B5EF4-FFF2-40B4-BE49-F238E27FC236}">
                <a16:creationId xmlns:a16="http://schemas.microsoft.com/office/drawing/2014/main" id="{7802F975-8E93-40B5-B9E3-C6B13B57D10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3" name="Ellipse 44">
            <a:extLst>
              <a:ext uri="{FF2B5EF4-FFF2-40B4-BE49-F238E27FC236}">
                <a16:creationId xmlns:a16="http://schemas.microsoft.com/office/drawing/2014/main" id="{ABC13736-2183-4B0C-9422-F747994609EA}"/>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5" name="Grafik 44" descr="Waage der Justitia">
            <a:hlinkClick r:id="" action="ppaction://noaction"/>
            <a:extLst>
              <a:ext uri="{FF2B5EF4-FFF2-40B4-BE49-F238E27FC236}">
                <a16:creationId xmlns:a16="http://schemas.microsoft.com/office/drawing/2014/main" id="{8522EB3A-41F6-40AB-A4D4-CD6613C92D1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6" name="Textfeld 45">
            <a:extLst>
              <a:ext uri="{FF2B5EF4-FFF2-40B4-BE49-F238E27FC236}">
                <a16:creationId xmlns:a16="http://schemas.microsoft.com/office/drawing/2014/main" id="{597E6442-5658-4753-8925-94739EEBB152}"/>
              </a:ext>
            </a:extLst>
          </p:cNvPr>
          <p:cNvSpPr txBox="1"/>
          <p:nvPr/>
        </p:nvSpPr>
        <p:spPr>
          <a:xfrm>
            <a:off x="887903" y="3474618"/>
            <a:ext cx="1086686"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i="0" u="none" strike="noStrike" cap="none" normalizeH="0" baseline="0" noProof="0" dirty="0">
                <a:ln>
                  <a:noFill/>
                </a:ln>
                <a:solidFill>
                  <a:schemeClr val="tx1">
                    <a:lumMod val="65000"/>
                    <a:lumOff val="35000"/>
                  </a:schemeClr>
                </a:solidFill>
                <a:uLnTx/>
                <a:uFillTx/>
                <a:latin typeface="Arial" charset="0"/>
                <a:ea typeface="+mn-ea"/>
                <a:cs typeface="+mn-cs"/>
              </a:rPr>
              <a:t>Aucun AVC</a:t>
            </a:r>
          </a:p>
        </p:txBody>
      </p:sp>
      <p:sp>
        <p:nvSpPr>
          <p:cNvPr id="47" name="Textfeld 46">
            <a:extLst>
              <a:ext uri="{FF2B5EF4-FFF2-40B4-BE49-F238E27FC236}">
                <a16:creationId xmlns:a16="http://schemas.microsoft.com/office/drawing/2014/main" id="{6A606B0D-848C-4679-953A-4E1D22C39A41}"/>
              </a:ext>
            </a:extLst>
          </p:cNvPr>
          <p:cNvSpPr txBox="1"/>
          <p:nvPr/>
        </p:nvSpPr>
        <p:spPr>
          <a:xfrm>
            <a:off x="7003067" y="3459230"/>
            <a:ext cx="1823233"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rgbClr val="000000">
                    <a:lumMod val="65000"/>
                    <a:lumOff val="35000"/>
                  </a:srgbClr>
                </a:solidFill>
              </a:rPr>
              <a:t>Traitement simple</a:t>
            </a:r>
            <a:br>
              <a:rPr lang="fr-FR" sz="1400">
                <a:solidFill>
                  <a:srgbClr val="000000">
                    <a:lumMod val="65000"/>
                    <a:lumOff val="35000"/>
                  </a:srgbClr>
                </a:solidFill>
              </a:rPr>
            </a:br>
            <a:r>
              <a:rPr lang="fr-FR" sz="1400">
                <a:solidFill>
                  <a:srgbClr val="000000">
                    <a:lumMod val="65000"/>
                    <a:lumOff val="35000"/>
                  </a:srgbClr>
                </a:solidFill>
              </a:rPr>
              <a:t>soutenant l’adhésion</a:t>
            </a:r>
          </a:p>
        </p:txBody>
      </p:sp>
      <p:sp>
        <p:nvSpPr>
          <p:cNvPr id="48" name="Textfeld 47">
            <a:extLst>
              <a:ext uri="{FF2B5EF4-FFF2-40B4-BE49-F238E27FC236}">
                <a16:creationId xmlns:a16="http://schemas.microsoft.com/office/drawing/2014/main" id="{6009F3AC-4A4A-4E49-A858-5FC2EDF60DC3}"/>
              </a:ext>
            </a:extLst>
          </p:cNvPr>
          <p:cNvSpPr txBox="1"/>
          <p:nvPr/>
        </p:nvSpPr>
        <p:spPr>
          <a:xfrm>
            <a:off x="2524821" y="3459230"/>
            <a:ext cx="1781556"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a:solidFill>
                  <a:srgbClr val="3961AC"/>
                </a:solidFill>
              </a:rPr>
              <a:t>Aucun saignement</a:t>
            </a:r>
            <a:br>
              <a:rPr lang="fr-FR" sz="1400" b="1">
                <a:solidFill>
                  <a:srgbClr val="3961AC"/>
                </a:solidFill>
              </a:rPr>
            </a:br>
            <a:r>
              <a:rPr lang="fr-FR" sz="1400" b="1">
                <a:solidFill>
                  <a:srgbClr val="3961AC"/>
                </a:solidFill>
              </a:rPr>
              <a:t>critique</a:t>
            </a:r>
          </a:p>
        </p:txBody>
      </p:sp>
      <p:sp>
        <p:nvSpPr>
          <p:cNvPr id="49" name="Textfeld 48">
            <a:extLst>
              <a:ext uri="{FF2B5EF4-FFF2-40B4-BE49-F238E27FC236}">
                <a16:creationId xmlns:a16="http://schemas.microsoft.com/office/drawing/2014/main" id="{5F3472F5-D048-4633-B84D-FB738C011129}"/>
              </a:ext>
            </a:extLst>
          </p:cNvPr>
          <p:cNvSpPr txBox="1"/>
          <p:nvPr/>
        </p:nvSpPr>
        <p:spPr>
          <a:xfrm>
            <a:off x="4995246" y="3459030"/>
            <a:ext cx="1395232"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0" i="0" u="none" strike="noStrike" cap="none" normalizeH="0" baseline="0" noProof="0">
                <a:ln>
                  <a:noFill/>
                </a:ln>
                <a:solidFill>
                  <a:srgbClr val="000000">
                    <a:lumMod val="65000"/>
                    <a:lumOff val="35000"/>
                  </a:srgbClr>
                </a:solidFill>
                <a:uLnTx/>
                <a:uFillTx/>
                <a:latin typeface="Arial" charset="0"/>
                <a:ea typeface="+mn-ea"/>
                <a:cs typeface="+mn-cs"/>
              </a:rPr>
              <a:t>Dosage correct</a:t>
            </a:r>
          </a:p>
        </p:txBody>
      </p:sp>
      <p:sp>
        <p:nvSpPr>
          <p:cNvPr id="25" name="Abgerundetes Rechteck 76">
            <a:extLst>
              <a:ext uri="{FF2B5EF4-FFF2-40B4-BE49-F238E27FC236}">
                <a16:creationId xmlns:a16="http://schemas.microsoft.com/office/drawing/2014/main" id="{96F15EEE-864F-45E5-91B9-A7736523C5B9}"/>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fr-FR" sz="1400" dirty="0">
                <a:solidFill>
                  <a:srgbClr val="000000">
                    <a:lumMod val="65000"/>
                    <a:lumOff val="35000"/>
                  </a:srgbClr>
                </a:solidFill>
              </a:rPr>
              <a:t> Bénéfice net</a:t>
            </a:r>
          </a:p>
        </p:txBody>
      </p:sp>
    </p:spTree>
    <p:extLst>
      <p:ext uri="{BB962C8B-B14F-4D97-AF65-F5344CB8AC3E}">
        <p14:creationId xmlns:p14="http://schemas.microsoft.com/office/powerpoint/2010/main" val="8891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383110"/>
            <a:ext cx="8274053" cy="4985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1800" dirty="0"/>
              <a:t>Le </a:t>
            </a:r>
            <a:r>
              <a:rPr lang="fr-FR" sz="1800" dirty="0" err="1"/>
              <a:t>rivaroxaban</a:t>
            </a:r>
            <a:r>
              <a:rPr lang="fr-FR" sz="1800" dirty="0"/>
              <a:t> a démontré une innocuité constante par rapport aux AVK chez les patients avec FANV et atteints d’insuffisance rénale modérée.</a:t>
            </a:r>
          </a:p>
        </p:txBody>
      </p:sp>
      <p:grpSp>
        <p:nvGrpSpPr>
          <p:cNvPr id="48" name="Group 13">
            <a:extLst>
              <a:ext uri="{FF2B5EF4-FFF2-40B4-BE49-F238E27FC236}">
                <a16:creationId xmlns:a16="http://schemas.microsoft.com/office/drawing/2014/main" id="{BD97C696-1DCB-4A50-BE52-FB4321F8F73C}"/>
              </a:ext>
            </a:extLst>
          </p:cNvPr>
          <p:cNvGrpSpPr/>
          <p:nvPr/>
        </p:nvGrpSpPr>
        <p:grpSpPr>
          <a:xfrm>
            <a:off x="6906278" y="1645650"/>
            <a:ext cx="1927217" cy="279180"/>
            <a:chOff x="336318" y="2322671"/>
            <a:chExt cx="1927217" cy="372239"/>
          </a:xfrm>
        </p:grpSpPr>
        <p:sp>
          <p:nvSpPr>
            <p:cNvPr id="49" name="Rectangle 14">
              <a:extLst>
                <a:ext uri="{FF2B5EF4-FFF2-40B4-BE49-F238E27FC236}">
                  <a16:creationId xmlns:a16="http://schemas.microsoft.com/office/drawing/2014/main" id="{781AF918-CFDE-4C81-983F-67028A73DDF6}"/>
                </a:ext>
              </a:extLst>
            </p:cNvPr>
            <p:cNvSpPr/>
            <p:nvPr/>
          </p:nvSpPr>
          <p:spPr bwMode="auto">
            <a:xfrm>
              <a:off x="336318"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FCADE23B-9D13-43F5-BF68-E06325661C70}"/>
                </a:ext>
              </a:extLst>
            </p:cNvPr>
            <p:cNvSpPr txBox="1"/>
            <p:nvPr/>
          </p:nvSpPr>
          <p:spPr>
            <a:xfrm>
              <a:off x="467570" y="2322671"/>
              <a:ext cx="489534" cy="372239"/>
            </a:xfrm>
            <a:prstGeom prst="rect">
              <a:avLst/>
            </a:prstGeom>
            <a:noFill/>
          </p:spPr>
          <p:txBody>
            <a:bodyPr wrap="none" lIns="90000" tIns="46800" rIns="90000" bIns="46800" rtlCol="0" anchor="ctr">
              <a:spAutoFit/>
            </a:bodyPr>
            <a:lstStyle/>
            <a:p>
              <a:r>
                <a:rPr lang="fr-FR" sz="1200">
                  <a:solidFill>
                    <a:srgbClr val="000000">
                      <a:lumMod val="65000"/>
                      <a:lumOff val="35000"/>
                    </a:srgbClr>
                  </a:solidFill>
                </a:rPr>
                <a:t>AVK</a:t>
              </a:r>
            </a:p>
          </p:txBody>
        </p:sp>
        <p:sp>
          <p:nvSpPr>
            <p:cNvPr id="51" name="Rectangle 20">
              <a:extLst>
                <a:ext uri="{FF2B5EF4-FFF2-40B4-BE49-F238E27FC236}">
                  <a16:creationId xmlns:a16="http://schemas.microsoft.com/office/drawing/2014/main" id="{C4ED70DE-56D8-422B-A4AB-2772254CB36D}"/>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0AF00CE0-73A0-4A7F-B3B5-502E2A634CC1}"/>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fr-FR" sz="1200">
                  <a:solidFill>
                    <a:srgbClr val="000000">
                      <a:lumMod val="65000"/>
                      <a:lumOff val="35000"/>
                    </a:srgbClr>
                  </a:solidFill>
                </a:rPr>
                <a:t>Rivaroxaban</a:t>
              </a:r>
            </a:p>
          </p:txBody>
        </p:sp>
      </p:grpSp>
      <p:sp>
        <p:nvSpPr>
          <p:cNvPr id="23" name="Abgerundetes Rechteck 31">
            <a:extLst>
              <a:ext uri="{FF2B5EF4-FFF2-40B4-BE49-F238E27FC236}">
                <a16:creationId xmlns:a16="http://schemas.microsoft.com/office/drawing/2014/main" id="{45D3840A-F471-4D7D-B1EE-26D9E7FB23F9}"/>
              </a:ext>
            </a:extLst>
          </p:cNvPr>
          <p:cNvSpPr>
            <a:spLocks noChangeArrowheads="1"/>
          </p:cNvSpPr>
          <p:nvPr/>
        </p:nvSpPr>
        <p:spPr bwMode="auto">
          <a:xfrm>
            <a:off x="611188" y="4293641"/>
            <a:ext cx="8245475" cy="468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fr-FR" sz="1200">
                <a:solidFill>
                  <a:srgbClr val="000000">
                    <a:lumMod val="65000"/>
                    <a:lumOff val="35000"/>
                  </a:srgbClr>
                </a:solidFill>
              </a:rPr>
              <a:t>Les résultats en matière d’innocuité et d’efficacité appuient l’administration de Rivaroxaban comme alternative aux AVK pour la prévention des AVC chez les patients présentant une insuffisance rénale modérée (ClCr 30–49 ml/min).</a:t>
            </a:r>
            <a:r>
              <a:rPr lang="fr-FR" sz="1200" baseline="30000">
                <a:solidFill>
                  <a:srgbClr val="000000">
                    <a:lumMod val="65000"/>
                    <a:lumOff val="35000"/>
                  </a:srgbClr>
                </a:solidFill>
              </a:rPr>
              <a:t>7</a:t>
            </a:r>
            <a:r>
              <a:rPr lang="fr-FR" sz="1200">
                <a:solidFill>
                  <a:srgbClr val="000000">
                    <a:lumMod val="65000"/>
                    <a:lumOff val="35000"/>
                  </a:srgbClr>
                </a:solidFill>
              </a:rPr>
              <a:t> </a:t>
            </a:r>
          </a:p>
        </p:txBody>
      </p:sp>
      <p:sp>
        <p:nvSpPr>
          <p:cNvPr id="25" name="Content Placeholder 8">
            <a:extLst>
              <a:ext uri="{FF2B5EF4-FFF2-40B4-BE49-F238E27FC236}">
                <a16:creationId xmlns:a16="http://schemas.microsoft.com/office/drawing/2014/main" id="{89F38EA5-EAED-4FD0-AB2D-E3D4096E3382}"/>
              </a:ext>
            </a:extLst>
          </p:cNvPr>
          <p:cNvSpPr txBox="1">
            <a:spLocks/>
          </p:cNvSpPr>
          <p:nvPr/>
        </p:nvSpPr>
        <p:spPr>
          <a:xfrm>
            <a:off x="863600" y="2684985"/>
            <a:ext cx="8280400" cy="1870075"/>
          </a:xfrm>
          <a:prstGeom prst="rect">
            <a:avLst/>
          </a:prstGeom>
        </p:spPr>
        <p:txBody>
          <a:bodyPr vert="horz" lIns="0" tIns="0" rIns="0" bIns="0" rtlCol="0">
            <a:noAutofit/>
          </a:bodyPr>
          <a:lst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endParaRPr lang="en-GB" kern="0"/>
          </a:p>
          <a:p>
            <a:endParaRPr lang="en-GB" kern="0"/>
          </a:p>
          <a:p>
            <a:endParaRPr lang="en-GB" kern="0"/>
          </a:p>
          <a:p>
            <a:endParaRPr lang="en-GB" kern="0"/>
          </a:p>
          <a:p>
            <a:endParaRPr lang="en-GB" kern="0"/>
          </a:p>
          <a:p>
            <a:endParaRPr lang="en-GB" kern="0"/>
          </a:p>
          <a:p>
            <a:endParaRPr lang="en-GB" kern="0"/>
          </a:p>
          <a:p>
            <a:endParaRPr lang="en-GB" kern="0"/>
          </a:p>
        </p:txBody>
      </p:sp>
      <p:grpSp>
        <p:nvGrpSpPr>
          <p:cNvPr id="27" name="Group 2">
            <a:extLst>
              <a:ext uri="{FF2B5EF4-FFF2-40B4-BE49-F238E27FC236}">
                <a16:creationId xmlns:a16="http://schemas.microsoft.com/office/drawing/2014/main" id="{D9D8A34E-80CA-4D4A-A955-5B84EBACC78A}"/>
              </a:ext>
            </a:extLst>
          </p:cNvPr>
          <p:cNvGrpSpPr/>
          <p:nvPr/>
        </p:nvGrpSpPr>
        <p:grpSpPr>
          <a:xfrm>
            <a:off x="558488" y="1591517"/>
            <a:ext cx="6679665" cy="2242232"/>
            <a:chOff x="691225" y="1694079"/>
            <a:chExt cx="6679665" cy="2360700"/>
          </a:xfrm>
        </p:grpSpPr>
        <p:sp>
          <p:nvSpPr>
            <p:cNvPr id="28" name="TextBox 53">
              <a:extLst>
                <a:ext uri="{FF2B5EF4-FFF2-40B4-BE49-F238E27FC236}">
                  <a16:creationId xmlns:a16="http://schemas.microsoft.com/office/drawing/2014/main" id="{05A703D4-14BE-48ED-BD87-D59037E6FE13}"/>
                </a:ext>
              </a:extLst>
            </p:cNvPr>
            <p:cNvSpPr txBox="1"/>
            <p:nvPr/>
          </p:nvSpPr>
          <p:spPr>
            <a:xfrm rot="16200000">
              <a:off x="6956" y="2906664"/>
              <a:ext cx="1832384" cy="463846"/>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200" b="1" i="0" u="none" strike="noStrike" cap="none" normalizeH="0" baseline="0" noProof="0" dirty="0">
                  <a:ln>
                    <a:noFill/>
                  </a:ln>
                  <a:solidFill>
                    <a:schemeClr val="tx1">
                      <a:lumMod val="65000"/>
                      <a:lumOff val="35000"/>
                    </a:schemeClr>
                  </a:solidFill>
                  <a:uLnTx/>
                  <a:uFillTx/>
                  <a:latin typeface="Arial" charset="0"/>
                  <a:ea typeface="+mn-ea"/>
                  <a:cs typeface="+mn-cs"/>
                </a:rPr>
                <a:t>Taux d’événements</a:t>
              </a:r>
              <a:br>
                <a:rPr kumimoji="0" lang="fr-FR" sz="1200" b="1"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200" b="1" i="0" u="none" strike="noStrike" cap="none" normalizeH="0" baseline="0" noProof="0" dirty="0">
                  <a:ln>
                    <a:noFill/>
                  </a:ln>
                  <a:solidFill>
                    <a:schemeClr val="tx1">
                      <a:lumMod val="65000"/>
                      <a:lumOff val="35000"/>
                    </a:schemeClr>
                  </a:solidFill>
                  <a:uLnTx/>
                  <a:uFillTx/>
                  <a:latin typeface="Arial" charset="0"/>
                  <a:ea typeface="+mn-ea"/>
                  <a:cs typeface="+mn-cs"/>
                </a:rPr>
                <a:t>(% par an)</a:t>
              </a:r>
            </a:p>
          </p:txBody>
        </p:sp>
        <p:grpSp>
          <p:nvGrpSpPr>
            <p:cNvPr id="29" name="Group 3">
              <a:extLst>
                <a:ext uri="{FF2B5EF4-FFF2-40B4-BE49-F238E27FC236}">
                  <a16:creationId xmlns:a16="http://schemas.microsoft.com/office/drawing/2014/main" id="{C01CBE7B-2A57-4488-90B0-16F022A4D1A4}"/>
                </a:ext>
              </a:extLst>
            </p:cNvPr>
            <p:cNvGrpSpPr/>
            <p:nvPr/>
          </p:nvGrpSpPr>
          <p:grpSpPr>
            <a:xfrm>
              <a:off x="865415" y="1694079"/>
              <a:ext cx="6505475" cy="1579494"/>
              <a:chOff x="865415" y="1724746"/>
              <a:chExt cx="6505475" cy="2105992"/>
            </a:xfrm>
          </p:grpSpPr>
          <p:grpSp>
            <p:nvGrpSpPr>
              <p:cNvPr id="63" name="Group 15">
                <a:extLst>
                  <a:ext uri="{FF2B5EF4-FFF2-40B4-BE49-F238E27FC236}">
                    <a16:creationId xmlns:a16="http://schemas.microsoft.com/office/drawing/2014/main" id="{657A86C9-1E65-4CEF-B128-0849671CF899}"/>
                  </a:ext>
                </a:extLst>
              </p:cNvPr>
              <p:cNvGrpSpPr/>
              <p:nvPr/>
            </p:nvGrpSpPr>
            <p:grpSpPr>
              <a:xfrm>
                <a:off x="2411760" y="2825366"/>
                <a:ext cx="4959130" cy="1005372"/>
                <a:chOff x="1383645" y="2560173"/>
                <a:chExt cx="4959130" cy="1005372"/>
              </a:xfrm>
            </p:grpSpPr>
            <p:sp>
              <p:nvSpPr>
                <p:cNvPr id="65" name="TextBox 12">
                  <a:extLst>
                    <a:ext uri="{FF2B5EF4-FFF2-40B4-BE49-F238E27FC236}">
                      <a16:creationId xmlns:a16="http://schemas.microsoft.com/office/drawing/2014/main" id="{3F58D2CD-684C-4DCD-8E67-86F5B7358CB4}"/>
                    </a:ext>
                  </a:extLst>
                </p:cNvPr>
                <p:cNvSpPr txBox="1"/>
                <p:nvPr/>
              </p:nvSpPr>
              <p:spPr>
                <a:xfrm>
                  <a:off x="1383645" y="2560173"/>
                  <a:ext cx="179078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RR=0.55 </a:t>
                  </a:r>
                  <a:b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(IC à 95 % 0.30–1.00)</a:t>
                  </a:r>
                </a:p>
              </p:txBody>
            </p:sp>
            <p:sp>
              <p:nvSpPr>
                <p:cNvPr id="66" name="TextBox 12">
                  <a:extLst>
                    <a:ext uri="{FF2B5EF4-FFF2-40B4-BE49-F238E27FC236}">
                      <a16:creationId xmlns:a16="http://schemas.microsoft.com/office/drawing/2014/main" id="{60CD57CB-0D88-4FF2-9A7E-E5F7F7B73917}"/>
                    </a:ext>
                  </a:extLst>
                </p:cNvPr>
                <p:cNvSpPr txBox="1"/>
                <p:nvPr/>
              </p:nvSpPr>
              <p:spPr>
                <a:xfrm>
                  <a:off x="2967820" y="2778553"/>
                  <a:ext cx="179078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RR=0.81 </a:t>
                  </a:r>
                  <a:b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(IC à 95 % 0.41–1.60)</a:t>
                  </a:r>
                </a:p>
              </p:txBody>
            </p:sp>
            <p:sp>
              <p:nvSpPr>
                <p:cNvPr id="67" name="TextBox 12">
                  <a:extLst>
                    <a:ext uri="{FF2B5EF4-FFF2-40B4-BE49-F238E27FC236}">
                      <a16:creationId xmlns:a16="http://schemas.microsoft.com/office/drawing/2014/main" id="{4C24A376-D928-4065-90D4-48E463A86FAB}"/>
                    </a:ext>
                  </a:extLst>
                </p:cNvPr>
                <p:cNvSpPr txBox="1"/>
                <p:nvPr/>
              </p:nvSpPr>
              <p:spPr>
                <a:xfrm>
                  <a:off x="4551997" y="2917469"/>
                  <a:ext cx="1790778"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RR=0.39 </a:t>
                  </a:r>
                  <a:b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(IC à 95 % 0.15–0.99)</a:t>
                  </a:r>
                </a:p>
              </p:txBody>
            </p:sp>
          </p:grpSp>
          <p:sp>
            <p:nvSpPr>
              <p:cNvPr id="64" name="TextBox 12">
                <a:extLst>
                  <a:ext uri="{FF2B5EF4-FFF2-40B4-BE49-F238E27FC236}">
                    <a16:creationId xmlns:a16="http://schemas.microsoft.com/office/drawing/2014/main" id="{81F0EF30-CB7E-4580-A238-722B656AA094}"/>
                  </a:ext>
                </a:extLst>
              </p:cNvPr>
              <p:cNvSpPr txBox="1"/>
              <p:nvPr/>
            </p:nvSpPr>
            <p:spPr>
              <a:xfrm>
                <a:off x="865415" y="1724746"/>
                <a:ext cx="1790781"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RR=0.95 </a:t>
                </a:r>
                <a:b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fr-FR"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(IC à 95 % 0.72–1.26)</a:t>
                </a:r>
              </a:p>
            </p:txBody>
          </p:sp>
        </p:grpSp>
      </p:grpSp>
      <p:sp>
        <p:nvSpPr>
          <p:cNvPr id="74" name="Subtitle 1">
            <a:extLst>
              <a:ext uri="{FF2B5EF4-FFF2-40B4-BE49-F238E27FC236}">
                <a16:creationId xmlns:a16="http://schemas.microsoft.com/office/drawing/2014/main" id="{DBDBBECF-298F-4C46-BACB-A6143728ECE6}"/>
              </a:ext>
            </a:extLst>
          </p:cNvPr>
          <p:cNvSpPr>
            <a:spLocks noGrp="1"/>
          </p:cNvSpPr>
          <p:nvPr>
            <p:ph type="subTitle" sz="quarter" idx="1"/>
          </p:nvPr>
        </p:nvSpPr>
        <p:spPr>
          <a:xfrm>
            <a:off x="612776" y="1110805"/>
            <a:ext cx="8280400" cy="689420"/>
          </a:xfrm>
        </p:spPr>
        <p:txBody>
          <a:bodyPr/>
          <a:lstStyle/>
          <a:p>
            <a:r>
              <a:rPr lang="fr-FR" sz="1400" b="1" dirty="0"/>
              <a:t>Incidence des principaux paramètres de sécurité dans l'étude ROCKET AF : </a:t>
            </a:r>
            <a:br>
              <a:rPr lang="fr-FR" sz="1400" b="1" dirty="0"/>
            </a:br>
            <a:r>
              <a:rPr lang="fr-FR" sz="1400" b="1" dirty="0"/>
              <a:t>Saignements majeurs et non majeurs cliniquement pertinents</a:t>
            </a:r>
            <a:r>
              <a:rPr lang="fr-FR" sz="1400" b="1" baseline="30000" dirty="0"/>
              <a:t>7</a:t>
            </a:r>
          </a:p>
          <a:p>
            <a:endParaRPr lang="en-US" altLang="en-US" sz="1400" b="1" dirty="0"/>
          </a:p>
        </p:txBody>
      </p:sp>
      <p:sp>
        <p:nvSpPr>
          <p:cNvPr id="40" name="TextBox 3">
            <a:extLst>
              <a:ext uri="{FF2B5EF4-FFF2-40B4-BE49-F238E27FC236}">
                <a16:creationId xmlns:a16="http://schemas.microsoft.com/office/drawing/2014/main" id="{9886690B-FBB0-F441-900E-D287788685FC}"/>
              </a:ext>
            </a:extLst>
          </p:cNvPr>
          <p:cNvSpPr txBox="1"/>
          <p:nvPr/>
        </p:nvSpPr>
        <p:spPr>
          <a:xfrm>
            <a:off x="619123" y="4803563"/>
            <a:ext cx="8274051" cy="215444"/>
          </a:xfrm>
          <a:prstGeom prst="rect">
            <a:avLst/>
          </a:prstGeom>
          <a:noFill/>
        </p:spPr>
        <p:txBody>
          <a:bodyPr wrap="square" lIns="0" tIns="0" rIns="0" bIns="0" rtlCol="0" anchor="b" anchorCtr="0">
            <a:spAutoFit/>
          </a:bodyPr>
          <a:lstStyle>
            <a:defPPr>
              <a:defRPr lang="en-US"/>
            </a:defPPr>
            <a:lvl1pPr>
              <a:defRPr sz="700">
                <a:solidFill>
                  <a:srgbClr val="B3B2B5"/>
                </a:solidFill>
                <a:cs typeface="Arial" charset="0"/>
              </a:defRPr>
            </a:lvl1pPr>
          </a:lstStyle>
          <a:p>
            <a:br>
              <a:rPr lang="fr-FR" dirty="0"/>
            </a:br>
            <a:r>
              <a:rPr lang="fr-FR" dirty="0"/>
              <a:t>IC : intervalle de confiance ; GI  gastro-intestinal ; RR : rapport de risque ; HIC : hémorragie intracrânienne ; FANV : fibrillation atriale non valvulaire</a:t>
            </a:r>
          </a:p>
        </p:txBody>
      </p:sp>
      <p:graphicFrame>
        <p:nvGraphicFramePr>
          <p:cNvPr id="34" name="Diagramm 33">
            <a:extLst>
              <a:ext uri="{FF2B5EF4-FFF2-40B4-BE49-F238E27FC236}">
                <a16:creationId xmlns:a16="http://schemas.microsoft.com/office/drawing/2014/main" id="{81AD79E4-D015-4CFB-AED1-B0DF63B822D4}"/>
              </a:ext>
            </a:extLst>
          </p:cNvPr>
          <p:cNvGraphicFramePr/>
          <p:nvPr>
            <p:extLst>
              <p:ext uri="{D42A27DB-BD31-4B8C-83A1-F6EECF244321}">
                <p14:modId xmlns:p14="http://schemas.microsoft.com/office/powerpoint/2010/main" val="4205579253"/>
              </p:ext>
            </p:extLst>
          </p:nvPr>
        </p:nvGraphicFramePr>
        <p:xfrm>
          <a:off x="762339" y="2046343"/>
          <a:ext cx="6490996" cy="2099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3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Il est capital de gérer le risque de saignement modifiable </a:t>
            </a:r>
            <a:br>
              <a:rPr lang="fr-FR" sz="2400" dirty="0"/>
            </a:br>
            <a:r>
              <a:rPr lang="fr-FR" sz="2400" dirty="0"/>
              <a:t>pour chaque patient avec FANV</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0"/>
              </a:spcBef>
              <a:spcAft>
                <a:spcPts val="200"/>
              </a:spcAft>
            </a:pPr>
            <a:r>
              <a:rPr lang="fr-FR" sz="700" dirty="0">
                <a:solidFill>
                  <a:srgbClr val="B3B2B5"/>
                </a:solidFill>
                <a:cs typeface="Arial" charset="0"/>
              </a:rPr>
              <a:t>* A l’exclusion de patients porteurs de valves cardiaques mécaniques ou atteints de sténose mitrale modérée à sévère.</a:t>
            </a:r>
          </a:p>
          <a:p>
            <a:pPr>
              <a:spcBef>
                <a:spcPts val="0"/>
              </a:spcBef>
              <a:spcAft>
                <a:spcPts val="200"/>
              </a:spcAft>
            </a:pPr>
            <a:r>
              <a:rPr lang="fr-FR" sz="700" dirty="0">
                <a:solidFill>
                  <a:srgbClr val="B3B2B5"/>
                </a:solidFill>
                <a:cs typeface="Arial" charset="0"/>
              </a:rPr>
              <a:t>FANV : fibrillation atriale non valvulaire, ESC : </a:t>
            </a:r>
            <a:r>
              <a:rPr lang="fr-FR" sz="700" dirty="0" err="1">
                <a:solidFill>
                  <a:srgbClr val="B3B2B5"/>
                </a:solidFill>
                <a:cs typeface="Arial" charset="0"/>
              </a:rPr>
              <a:t>European</a:t>
            </a:r>
            <a:r>
              <a:rPr lang="fr-FR" sz="700" dirty="0">
                <a:solidFill>
                  <a:srgbClr val="B3B2B5"/>
                </a:solidFill>
                <a:cs typeface="Arial" charset="0"/>
              </a:rPr>
              <a:t> Society of </a:t>
            </a:r>
            <a:r>
              <a:rPr lang="fr-FR" sz="700" dirty="0" err="1">
                <a:solidFill>
                  <a:srgbClr val="B3B2B5"/>
                </a:solidFill>
                <a:cs typeface="Arial" charset="0"/>
              </a:rPr>
              <a:t>Cardiology</a:t>
            </a:r>
            <a:r>
              <a:rPr lang="fr-FR" sz="700" dirty="0">
                <a:solidFill>
                  <a:srgbClr val="B3B2B5"/>
                </a:solidFill>
                <a:cs typeface="Arial" charset="0"/>
              </a:rPr>
              <a:t>; HAS-BLED, hypertension, fonction rénale/hépatique anormale, AVC, antécédents de saignement ou prédisposition, RNI labile, personnes âgées (&gt;65 ans), prise concomitante de médicaments/d’alcool; ACO : anticoagulant oral</a:t>
            </a:r>
          </a:p>
        </p:txBody>
      </p:sp>
      <p:sp>
        <p:nvSpPr>
          <p:cNvPr id="32" name="Subtitle 1">
            <a:extLst>
              <a:ext uri="{FF2B5EF4-FFF2-40B4-BE49-F238E27FC236}">
                <a16:creationId xmlns:a16="http://schemas.microsoft.com/office/drawing/2014/main" id="{4A91BA2A-EB0D-4F7A-8F07-F2A3C9147BC2}"/>
              </a:ext>
            </a:extLst>
          </p:cNvPr>
          <p:cNvSpPr txBox="1">
            <a:spLocks/>
          </p:cNvSpPr>
          <p:nvPr/>
        </p:nvSpPr>
        <p:spPr>
          <a:xfrm>
            <a:off x="612776" y="1228789"/>
            <a:ext cx="8280400" cy="6894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dirty="0" err="1"/>
              <a:t>Recommendations</a:t>
            </a:r>
            <a:r>
              <a:rPr lang="fr-FR" sz="1400" b="1" dirty="0"/>
              <a:t> ESC 2020 :</a:t>
            </a:r>
            <a:r>
              <a:rPr lang="fr-FR" sz="1400" b="1" baseline="30000" dirty="0"/>
              <a:t>3</a:t>
            </a:r>
          </a:p>
          <a:p>
            <a:r>
              <a:rPr lang="fr-FR" sz="1400" dirty="0"/>
              <a:t>Les risques de saignements modifiables entrent en synergie avec les risques de saignement non modifiables / en partie modifiables et sont de ce fait des facteurs clés de saignement à considérer</a:t>
            </a:r>
          </a:p>
        </p:txBody>
      </p:sp>
      <p:graphicFrame>
        <p:nvGraphicFramePr>
          <p:cNvPr id="33" name="Content Placeholder 4">
            <a:extLst>
              <a:ext uri="{FF2B5EF4-FFF2-40B4-BE49-F238E27FC236}">
                <a16:creationId xmlns:a16="http://schemas.microsoft.com/office/drawing/2014/main" id="{0D3A96B8-849B-4398-AEDF-FA39CB2F120D}"/>
              </a:ext>
            </a:extLst>
          </p:cNvPr>
          <p:cNvGraphicFramePr>
            <a:graphicFrameLocks/>
          </p:cNvGraphicFramePr>
          <p:nvPr>
            <p:extLst>
              <p:ext uri="{D42A27DB-BD31-4B8C-83A1-F6EECF244321}">
                <p14:modId xmlns:p14="http://schemas.microsoft.com/office/powerpoint/2010/main" val="1009517228"/>
              </p:ext>
            </p:extLst>
          </p:nvPr>
        </p:nvGraphicFramePr>
        <p:xfrm>
          <a:off x="619122" y="2008738"/>
          <a:ext cx="8237541" cy="2606040"/>
        </p:xfrm>
        <a:graphic>
          <a:graphicData uri="http://schemas.openxmlformats.org/drawingml/2006/table">
            <a:tbl>
              <a:tblPr firstRow="1" bandRow="1">
                <a:tableStyleId>{9D7B26C5-4107-4FEC-AEDC-1716B250A1EF}</a:tableStyleId>
              </a:tblPr>
              <a:tblGrid>
                <a:gridCol w="6335361">
                  <a:extLst>
                    <a:ext uri="{9D8B030D-6E8A-4147-A177-3AD203B41FA5}">
                      <a16:colId xmlns:a16="http://schemas.microsoft.com/office/drawing/2014/main" val="158057105"/>
                    </a:ext>
                  </a:extLst>
                </a:gridCol>
                <a:gridCol w="951090">
                  <a:extLst>
                    <a:ext uri="{9D8B030D-6E8A-4147-A177-3AD203B41FA5}">
                      <a16:colId xmlns:a16="http://schemas.microsoft.com/office/drawing/2014/main" val="375632211"/>
                    </a:ext>
                  </a:extLst>
                </a:gridCol>
                <a:gridCol w="951090">
                  <a:extLst>
                    <a:ext uri="{9D8B030D-6E8A-4147-A177-3AD203B41FA5}">
                      <a16:colId xmlns:a16="http://schemas.microsoft.com/office/drawing/2014/main" val="2424362976"/>
                    </a:ext>
                  </a:extLst>
                </a:gridCol>
              </a:tblGrid>
              <a:tr h="167751">
                <a:tc>
                  <a:txBody>
                    <a:bodyPr/>
                    <a:lstStyle/>
                    <a:p>
                      <a:r>
                        <a:rPr lang="fr-FR" sz="1100" cap="all" baseline="0" dirty="0">
                          <a:solidFill>
                            <a:schemeClr val="bg1"/>
                          </a:solidFill>
                        </a:rPr>
                        <a:t>Recommandation</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fr-FR" sz="1100" cap="all" baseline="0">
                          <a:solidFill>
                            <a:schemeClr val="bg1"/>
                          </a:solidFill>
                        </a:rPr>
                        <a:t>Class</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fr-FR" sz="1100" cap="all" baseline="0">
                          <a:solidFill>
                            <a:schemeClr val="bg1"/>
                          </a:solidFill>
                        </a:rPr>
                        <a:t>Niveau</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tx1">
                              <a:lumMod val="65000"/>
                              <a:lumOff val="35000"/>
                            </a:schemeClr>
                          </a:solidFill>
                        </a:rPr>
                        <a:t>Pour évaluer le risque de saignement, il est recommandé de procéder à une évaluation formellement structurée du risque de saignement, basée sur le score de risque chez tous les patients souffrant de FANV, et d’identifier les patients susceptibles d’être exposés à un risque élevé de saignement et pour lesquels il faudrait prévoir d’effectuer un examen et un suivi cliniques précoces et plus fréquents.</a:t>
                      </a:r>
                    </a:p>
                  </a:txBody>
                  <a:tcPr>
                    <a:lnT w="12700" cmpd="sng">
                      <a:noFill/>
                    </a:lnT>
                    <a:solidFill>
                      <a:schemeClr val="bg1">
                        <a:lumMod val="95000"/>
                      </a:schemeClr>
                    </a:solidFill>
                  </a:tcPr>
                </a:tc>
                <a:tc>
                  <a:txBody>
                    <a:bodyPr/>
                    <a:lstStyle/>
                    <a:p>
                      <a:pPr algn="ctr"/>
                      <a:r>
                        <a:rPr lang="fr-FR" sz="1100" baseline="0">
                          <a:solidFill>
                            <a:schemeClr val="tx1"/>
                          </a:solidFill>
                        </a:rPr>
                        <a:t>I</a:t>
                      </a:r>
                    </a:p>
                  </a:txBody>
                  <a:tcPr>
                    <a:lnT w="12700" cmpd="sng">
                      <a:noFill/>
                    </a:lnT>
                    <a:solidFill>
                      <a:srgbClr val="00B050">
                        <a:alpha val="60000"/>
                      </a:srgbClr>
                    </a:solidFill>
                  </a:tcPr>
                </a:tc>
                <a:tc>
                  <a:txBody>
                    <a:bodyPr/>
                    <a:lstStyle/>
                    <a:p>
                      <a:pPr algn="ctr"/>
                      <a:r>
                        <a:rPr lang="fr-FR" sz="1100" baseline="0">
                          <a:solidFill>
                            <a:schemeClr val="bg1"/>
                          </a:solidFill>
                        </a:rPr>
                        <a:t>R</a:t>
                      </a:r>
                    </a:p>
                  </a:txBody>
                  <a:tcPr>
                    <a:lnT w="12700" cmpd="sng">
                      <a:noFill/>
                    </a:lnT>
                    <a:solidFill>
                      <a:schemeClr val="bg2"/>
                    </a:solidFill>
                  </a:tcPr>
                </a:tc>
                <a:extLst>
                  <a:ext uri="{0D108BD9-81ED-4DB2-BD59-A6C34878D82A}">
                    <a16:rowId xmlns:a16="http://schemas.microsoft.com/office/drawing/2014/main" val="2718226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tx1">
                              <a:lumMod val="65000"/>
                              <a:lumOff val="35000"/>
                            </a:schemeClr>
                          </a:solidFill>
                        </a:rPr>
                        <a:t>Afin d’obtenir une évaluation formelle du risque de saignement basée sur le score de risque , le score HAS-BLED doit être envisagé afin d’aider à traiter les facteurs de risque de saignement  modifiables et d’identifier les patients exposés à un risque de saignement élevé (score HAS-BLED ≥3) qui doivent se soumettre à un examen et un suivi clinique plus précoces et plus fréquents.</a:t>
                      </a:r>
                    </a:p>
                  </a:txBody>
                  <a:tcPr/>
                </a:tc>
                <a:tc>
                  <a:txBody>
                    <a:bodyPr/>
                    <a:lstStyle/>
                    <a:p>
                      <a:pPr algn="ctr"/>
                      <a:r>
                        <a:rPr lang="fr-FR" sz="1100" baseline="0">
                          <a:solidFill>
                            <a:schemeClr val="tx1"/>
                          </a:solidFill>
                        </a:rPr>
                        <a:t>IIa</a:t>
                      </a:r>
                    </a:p>
                  </a:txBody>
                  <a:tcPr>
                    <a:solidFill>
                      <a:srgbClr val="FFFF00">
                        <a:alpha val="60000"/>
                      </a:srgbClr>
                    </a:solidFill>
                  </a:tcPr>
                </a:tc>
                <a:tc>
                  <a:txBody>
                    <a:bodyPr/>
                    <a:lstStyle/>
                    <a:p>
                      <a:pPr algn="ctr"/>
                      <a:r>
                        <a:rPr lang="fr-FR" sz="1100" baseline="0">
                          <a:solidFill>
                            <a:schemeClr val="bg1"/>
                          </a:solidFill>
                        </a:rPr>
                        <a:t>R</a:t>
                      </a:r>
                    </a:p>
                  </a:txBody>
                  <a:tcPr>
                    <a:solidFill>
                      <a:schemeClr val="bg2"/>
                    </a:solidFill>
                  </a:tcPr>
                </a:tc>
                <a:extLst>
                  <a:ext uri="{0D108BD9-81ED-4DB2-BD59-A6C34878D82A}">
                    <a16:rowId xmlns:a16="http://schemas.microsoft.com/office/drawing/2014/main" val="1163352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solidFill>
                            <a:schemeClr val="tx1">
                              <a:lumMod val="65000"/>
                              <a:lumOff val="35000"/>
                            </a:schemeClr>
                          </a:solidFill>
                        </a:rPr>
                        <a:t>Le réexamen des risques d’AVC et de saignements à intervalles réguliers est recommandé pour renseigner des décisions thérapeutiques et prendre en compte les facteurs de risque de saignement potentiellement modifiables.</a:t>
                      </a:r>
                    </a:p>
                  </a:txBody>
                  <a:tcPr>
                    <a:lnB>
                      <a:noFill/>
                    </a:lnB>
                    <a:solidFill>
                      <a:schemeClr val="bg1">
                        <a:lumMod val="95000"/>
                      </a:schemeClr>
                    </a:solidFill>
                  </a:tcPr>
                </a:tc>
                <a:tc>
                  <a:txBody>
                    <a:bodyPr/>
                    <a:lstStyle/>
                    <a:p>
                      <a:pPr algn="ctr"/>
                      <a:r>
                        <a:rPr lang="fr-FR" sz="1100" baseline="0">
                          <a:solidFill>
                            <a:schemeClr val="tx1"/>
                          </a:solidFill>
                        </a:rPr>
                        <a:t>I</a:t>
                      </a:r>
                    </a:p>
                  </a:txBody>
                  <a:tcPr>
                    <a:lnB>
                      <a:noFill/>
                    </a:lnB>
                    <a:solidFill>
                      <a:srgbClr val="00B050">
                        <a:alpha val="60000"/>
                      </a:srgbClr>
                    </a:solidFill>
                  </a:tcPr>
                </a:tc>
                <a:tc>
                  <a:txBody>
                    <a:bodyPr/>
                    <a:lstStyle/>
                    <a:p>
                      <a:pPr algn="ctr"/>
                      <a:r>
                        <a:rPr lang="fr-FR" sz="1100" baseline="0">
                          <a:solidFill>
                            <a:schemeClr val="bg1"/>
                          </a:solidFill>
                        </a:rPr>
                        <a:t>R</a:t>
                      </a:r>
                    </a:p>
                  </a:txBody>
                  <a:tcPr>
                    <a:lnB>
                      <a:noFill/>
                    </a:lnB>
                    <a:solidFill>
                      <a:schemeClr val="bg2"/>
                    </a:solidFill>
                  </a:tcPr>
                </a:tc>
                <a:extLst>
                  <a:ext uri="{0D108BD9-81ED-4DB2-BD59-A6C34878D82A}">
                    <a16:rowId xmlns:a16="http://schemas.microsoft.com/office/drawing/2014/main" val="1186717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tx1">
                              <a:lumMod val="65000"/>
                              <a:lumOff val="35000"/>
                            </a:schemeClr>
                          </a:solidFill>
                        </a:rPr>
                        <a:t>Le risque de saignement estimé, en l’absence de contre-indications absolues aux ACO, ne doit pas en soi inciter à décider de prévenir les AVC en utilisant des ACO.</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fr-FR" sz="1100" baseline="0">
                          <a:solidFill>
                            <a:schemeClr val="tx1"/>
                          </a:solidFill>
                        </a:rPr>
                        <a:t>III</a:t>
                      </a:r>
                    </a:p>
                  </a:txBody>
                  <a:tcPr>
                    <a:lnL>
                      <a:noFill/>
                    </a:lnL>
                    <a:lnR>
                      <a:noFill/>
                    </a:lnR>
                    <a:lnT>
                      <a:noFill/>
                    </a:lnT>
                    <a:lnB w="12700" cmpd="sng">
                      <a:noFill/>
                    </a:lnB>
                    <a:lnTlToBr w="12700" cmpd="sng">
                      <a:noFill/>
                      <a:prstDash val="solid"/>
                    </a:lnTlToBr>
                    <a:lnBlToTr w="12700" cmpd="sng">
                      <a:noFill/>
                      <a:prstDash val="solid"/>
                    </a:lnBlToTr>
                    <a:solidFill>
                      <a:srgbClr val="FF0000">
                        <a:alpha val="60000"/>
                      </a:srgbClr>
                    </a:solidFill>
                  </a:tcPr>
                </a:tc>
                <a:tc>
                  <a:txBody>
                    <a:bodyPr/>
                    <a:lstStyle/>
                    <a:p>
                      <a:pPr algn="ctr"/>
                      <a:r>
                        <a:rPr lang="fr-FR" sz="1100" baseline="0" dirty="0">
                          <a:solidFill>
                            <a:schemeClr val="bg1"/>
                          </a:solidFill>
                        </a:rPr>
                        <a:t>R</a:t>
                      </a:r>
                    </a:p>
                  </a:txBody>
                  <a:tcPr>
                    <a:lnL>
                      <a:noFill/>
                    </a:lnL>
                    <a:lnR>
                      <a:noFill/>
                    </a:lnR>
                    <a:lnT>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035659"/>
                  </a:ext>
                </a:extLst>
              </a:tr>
            </a:tbl>
          </a:graphicData>
        </a:graphic>
      </p:graphicFrame>
    </p:spTree>
    <p:extLst>
      <p:ext uri="{BB962C8B-B14F-4D97-AF65-F5344CB8AC3E}">
        <p14:creationId xmlns:p14="http://schemas.microsoft.com/office/powerpoint/2010/main" val="357863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Il est important de gérer les facteurs de risque de saignement modifiables chez vos patients avec FANV</a:t>
            </a:r>
            <a:r>
              <a:rPr lang="fr-FR" sz="2400" baseline="30000" dirty="0"/>
              <a:t>3</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0"/>
              </a:spcBef>
              <a:spcAft>
                <a:spcPts val="200"/>
              </a:spcAft>
            </a:pPr>
            <a:r>
              <a:rPr lang="fr-FR" sz="700">
                <a:solidFill>
                  <a:srgbClr val="B3B2B5"/>
                </a:solidFill>
                <a:cs typeface="Arial" charset="0"/>
              </a:rPr>
              <a:t>* Pour patients traités par AVK.</a:t>
            </a:r>
          </a:p>
          <a:p>
            <a:pPr>
              <a:spcBef>
                <a:spcPts val="0"/>
              </a:spcBef>
              <a:spcAft>
                <a:spcPts val="200"/>
              </a:spcAft>
            </a:pPr>
            <a:r>
              <a:rPr lang="fr-FR" sz="700">
                <a:solidFill>
                  <a:srgbClr val="B3B2B5"/>
                </a:solidFill>
                <a:cs typeface="Arial" charset="0"/>
              </a:rPr>
              <a:t>CKD-EPI : collaboration sur l’épidémiologie de l’insuffisance rénale chronique ; cTnT-hs : troponine hypersensible ; ClCr : clairance de la créatinine ; GDF : facteur 15 de croissance et de différenciation ; RIN : rapport international normalisé ; AINS : anti-inflammatoire non stéroïdien ; ACO : anticoagulant oral ; PAS : pression artérielle systolique ; TTR : temps dans la zone cible ; AVK : antagoniste de la vitamine K.</a:t>
            </a:r>
          </a:p>
        </p:txBody>
      </p:sp>
      <p:graphicFrame>
        <p:nvGraphicFramePr>
          <p:cNvPr id="7" name="Content Placeholder 7">
            <a:extLst>
              <a:ext uri="{FF2B5EF4-FFF2-40B4-BE49-F238E27FC236}">
                <a16:creationId xmlns:a16="http://schemas.microsoft.com/office/drawing/2014/main" id="{70BF7FDD-4887-4F43-AD25-F728D9098313}"/>
              </a:ext>
            </a:extLst>
          </p:cNvPr>
          <p:cNvGraphicFramePr>
            <a:graphicFrameLocks/>
          </p:cNvGraphicFramePr>
          <p:nvPr>
            <p:extLst>
              <p:ext uri="{D42A27DB-BD31-4B8C-83A1-F6EECF244321}">
                <p14:modId xmlns:p14="http://schemas.microsoft.com/office/powerpoint/2010/main" val="3618410038"/>
              </p:ext>
            </p:extLst>
          </p:nvPr>
        </p:nvGraphicFramePr>
        <p:xfrm>
          <a:off x="611188" y="1276349"/>
          <a:ext cx="8245476" cy="3237900"/>
        </p:xfrm>
        <a:graphic>
          <a:graphicData uri="http://schemas.openxmlformats.org/drawingml/2006/table">
            <a:tbl>
              <a:tblPr firstRow="1" bandRow="1">
                <a:tableStyleId>{F2DE63D5-997A-4646-A377-4702673A728D}</a:tableStyleId>
              </a:tblPr>
              <a:tblGrid>
                <a:gridCol w="2061369">
                  <a:extLst>
                    <a:ext uri="{9D8B030D-6E8A-4147-A177-3AD203B41FA5}">
                      <a16:colId xmlns:a16="http://schemas.microsoft.com/office/drawing/2014/main" val="1655931714"/>
                    </a:ext>
                  </a:extLst>
                </a:gridCol>
                <a:gridCol w="2061369">
                  <a:extLst>
                    <a:ext uri="{9D8B030D-6E8A-4147-A177-3AD203B41FA5}">
                      <a16:colId xmlns:a16="http://schemas.microsoft.com/office/drawing/2014/main" val="2560883444"/>
                    </a:ext>
                  </a:extLst>
                </a:gridCol>
                <a:gridCol w="2061369">
                  <a:extLst>
                    <a:ext uri="{9D8B030D-6E8A-4147-A177-3AD203B41FA5}">
                      <a16:colId xmlns:a16="http://schemas.microsoft.com/office/drawing/2014/main" val="1311150582"/>
                    </a:ext>
                  </a:extLst>
                </a:gridCol>
                <a:gridCol w="2061369">
                  <a:extLst>
                    <a:ext uri="{9D8B030D-6E8A-4147-A177-3AD203B41FA5}">
                      <a16:colId xmlns:a16="http://schemas.microsoft.com/office/drawing/2014/main" val="1270102338"/>
                    </a:ext>
                  </a:extLst>
                </a:gridCol>
              </a:tblGrid>
              <a:tr h="441360">
                <a:tc>
                  <a:txBody>
                    <a:bodyPr/>
                    <a:lstStyle/>
                    <a:p>
                      <a:pPr algn="l"/>
                      <a:r>
                        <a:rPr lang="fr-FR" sz="1100" cap="all" baseline="0"/>
                        <a:t>Non modifiables</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100" cap="all" baseline="0"/>
                        <a:t>Potentiellement modifiables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100" cap="all" baseline="0"/>
                        <a:t>Modifiables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100" cap="all" baseline="0"/>
                        <a:t>Marqueurs biologiques</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2261973">
                <a:tc>
                  <a:txBody>
                    <a:bodyPr/>
                    <a:lstStyle/>
                    <a:p>
                      <a:pPr marL="176213" indent="-176213" algn="l" rtl="0" eaLnBrk="1" fontAlgn="base"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Âge &gt;65 ans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Antécédent de saignement majeur</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Insuffisance rénale sévère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Dysfonctionnement hépatique sévère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Tumeur maligne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Facteurs génétiques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Antécédent d’AVC, maladie des petits vaisseaux, etc.</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Diabète sucré</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fr-FR" sz="1000">
                          <a:solidFill>
                            <a:schemeClr val="tx1">
                              <a:lumMod val="65000"/>
                              <a:lumOff val="35000"/>
                            </a:schemeClr>
                          </a:solidFill>
                          <a:latin typeface="+mn-lt"/>
                          <a:ea typeface="+mn-ea"/>
                          <a:cs typeface="+mn-cs"/>
                        </a:rPr>
                        <a:t>Déficience cognitive/démence</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a:solidFill>
                            <a:schemeClr val="tx1">
                              <a:lumMod val="65000"/>
                              <a:lumOff val="35000"/>
                            </a:schemeClr>
                          </a:solidFill>
                          <a:latin typeface="+mn-lt"/>
                          <a:ea typeface="+mn-ea"/>
                          <a:cs typeface="+mn-cs"/>
                        </a:rPr>
                        <a:t>Fragilité extrême ± risque excessif de chutes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a:solidFill>
                            <a:schemeClr val="tx1">
                              <a:lumMod val="65000"/>
                              <a:lumOff val="35000"/>
                            </a:schemeClr>
                          </a:solidFill>
                          <a:latin typeface="+mn-lt"/>
                          <a:ea typeface="+mn-ea"/>
                          <a:cs typeface="+mn-cs"/>
                        </a:rPr>
                        <a:t>Anémie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a:solidFill>
                            <a:schemeClr val="tx1">
                              <a:lumMod val="65000"/>
                              <a:lumOff val="35000"/>
                            </a:schemeClr>
                          </a:solidFill>
                          <a:latin typeface="+mn-lt"/>
                          <a:ea typeface="+mn-ea"/>
                          <a:cs typeface="+mn-cs"/>
                        </a:rPr>
                        <a:t>Diminution de la numération ou de la fonction plaquettaire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a:solidFill>
                            <a:schemeClr val="tx1">
                              <a:lumMod val="65000"/>
                              <a:lumOff val="35000"/>
                            </a:schemeClr>
                          </a:solidFill>
                          <a:latin typeface="+mn-lt"/>
                          <a:ea typeface="+mn-ea"/>
                          <a:cs typeface="+mn-cs"/>
                        </a:rPr>
                        <a:t>Insuffisance rénale </a:t>
                      </a:r>
                      <a:br>
                        <a:rPr lang="fr-FR" sz="1000">
                          <a:solidFill>
                            <a:schemeClr val="tx1">
                              <a:lumMod val="65000"/>
                              <a:lumOff val="35000"/>
                            </a:schemeClr>
                          </a:solidFill>
                          <a:latin typeface="+mn-lt"/>
                          <a:ea typeface="+mn-ea"/>
                          <a:cs typeface="+mn-cs"/>
                        </a:rPr>
                      </a:br>
                      <a:r>
                        <a:rPr lang="fr-FR" sz="1000">
                          <a:solidFill>
                            <a:schemeClr val="tx1">
                              <a:lumMod val="65000"/>
                              <a:lumOff val="35000"/>
                            </a:schemeClr>
                          </a:solidFill>
                          <a:latin typeface="+mn-lt"/>
                          <a:ea typeface="+mn-ea"/>
                          <a:cs typeface="+mn-cs"/>
                        </a:rPr>
                        <a:t>(ClCr &lt;60 ml/min)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a:solidFill>
                            <a:schemeClr val="tx1">
                              <a:lumMod val="65000"/>
                              <a:lumOff val="35000"/>
                            </a:schemeClr>
                          </a:solidFill>
                          <a:latin typeface="+mn-lt"/>
                          <a:ea typeface="+mn-ea"/>
                          <a:cs typeface="+mn-cs"/>
                        </a:rPr>
                        <a:t>Stratégie de gestion des AVK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Hypertension/PAS élevée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antiagrégants plaquettaires/AINS concomitants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Consommation d’alcool excessive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Non-observance </a:t>
                      </a:r>
                      <a:r>
                        <a:rPr lang="fr-FR" sz="1000" dirty="0" err="1">
                          <a:solidFill>
                            <a:schemeClr val="tx1">
                              <a:lumMod val="65000"/>
                              <a:lumOff val="35000"/>
                            </a:schemeClr>
                          </a:solidFill>
                          <a:latin typeface="+mn-lt"/>
                          <a:ea typeface="+mn-ea"/>
                          <a:cs typeface="+mn-cs"/>
                        </a:rPr>
                        <a:t>théapeutique</a:t>
                      </a:r>
                      <a:r>
                        <a:rPr lang="fr-FR" sz="1000" dirty="0">
                          <a:solidFill>
                            <a:schemeClr val="tx1">
                              <a:lumMod val="65000"/>
                              <a:lumOff val="35000"/>
                            </a:schemeClr>
                          </a:solidFill>
                          <a:latin typeface="+mn-lt"/>
                          <a:ea typeface="+mn-ea"/>
                          <a:cs typeface="+mn-cs"/>
                        </a:rPr>
                        <a:t> aux ACO</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Passe-temps/occupations dangereuses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Traitement de transition par héparine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Contrôle NRI (cible 2.0–3.0),  cible TTR &gt;70 %*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Choix approprié et dosage correct des ACO</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GDF-15</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err="1">
                          <a:solidFill>
                            <a:schemeClr val="tx1">
                              <a:lumMod val="65000"/>
                              <a:lumOff val="35000"/>
                            </a:schemeClr>
                          </a:solidFill>
                          <a:latin typeface="+mn-lt"/>
                          <a:ea typeface="+mn-ea"/>
                          <a:cs typeface="+mn-cs"/>
                        </a:rPr>
                        <a:t>Cystatine</a:t>
                      </a:r>
                      <a:r>
                        <a:rPr lang="fr-FR" sz="1000" dirty="0">
                          <a:solidFill>
                            <a:schemeClr val="tx1">
                              <a:lumMod val="65000"/>
                              <a:lumOff val="35000"/>
                            </a:schemeClr>
                          </a:solidFill>
                          <a:latin typeface="+mn-lt"/>
                          <a:ea typeface="+mn-ea"/>
                          <a:cs typeface="+mn-cs"/>
                        </a:rPr>
                        <a:t> C/CKD-EPI</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err="1">
                          <a:solidFill>
                            <a:schemeClr val="tx1">
                              <a:lumMod val="65000"/>
                              <a:lumOff val="35000"/>
                            </a:schemeClr>
                          </a:solidFill>
                          <a:latin typeface="+mn-lt"/>
                          <a:ea typeface="+mn-ea"/>
                          <a:cs typeface="+mn-cs"/>
                        </a:rPr>
                        <a:t>cTnT-hs</a:t>
                      </a:r>
                      <a:endParaRPr lang="fr-FR" sz="1000" dirty="0">
                        <a:solidFill>
                          <a:schemeClr val="tx1">
                            <a:lumMod val="65000"/>
                            <a:lumOff val="35000"/>
                          </a:schemeClr>
                        </a:solidFill>
                        <a:latin typeface="+mn-lt"/>
                        <a:ea typeface="+mn-ea"/>
                        <a:cs typeface="+mn-cs"/>
                      </a:endParaRP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fr-FR" sz="1000" dirty="0">
                          <a:solidFill>
                            <a:schemeClr val="tx1">
                              <a:lumMod val="65000"/>
                              <a:lumOff val="35000"/>
                            </a:schemeClr>
                          </a:solidFill>
                          <a:latin typeface="+mn-lt"/>
                          <a:ea typeface="+mn-ea"/>
                          <a:cs typeface="+mn-cs"/>
                        </a:rPr>
                        <a:t>Facteur de </a:t>
                      </a:r>
                      <a:r>
                        <a:rPr lang="fr-FR" sz="1000" dirty="0" err="1">
                          <a:solidFill>
                            <a:schemeClr val="tx1">
                              <a:lumMod val="65000"/>
                              <a:lumOff val="35000"/>
                            </a:schemeClr>
                          </a:solidFill>
                          <a:latin typeface="+mn-lt"/>
                          <a:ea typeface="+mn-ea"/>
                          <a:cs typeface="+mn-cs"/>
                        </a:rPr>
                        <a:t>Willebrand</a:t>
                      </a:r>
                      <a:br>
                        <a:rPr lang="fr-FR" sz="1000" dirty="0">
                          <a:solidFill>
                            <a:schemeClr val="tx1">
                              <a:lumMod val="65000"/>
                              <a:lumOff val="35000"/>
                            </a:schemeClr>
                          </a:solidFill>
                          <a:latin typeface="+mn-lt"/>
                          <a:ea typeface="+mn-ea"/>
                          <a:cs typeface="+mn-cs"/>
                        </a:rPr>
                      </a:br>
                      <a:r>
                        <a:rPr lang="fr-FR" sz="1000" dirty="0">
                          <a:solidFill>
                            <a:schemeClr val="tx1">
                              <a:lumMod val="65000"/>
                              <a:lumOff val="35000"/>
                            </a:schemeClr>
                          </a:solidFill>
                          <a:latin typeface="+mn-lt"/>
                          <a:ea typeface="+mn-ea"/>
                          <a:cs typeface="+mn-cs"/>
                        </a:rPr>
                        <a:t>(+ autres marqueurs de coagulation)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9" name="Rechteck 8">
            <a:extLst>
              <a:ext uri="{FF2B5EF4-FFF2-40B4-BE49-F238E27FC236}">
                <a16:creationId xmlns:a16="http://schemas.microsoft.com/office/drawing/2014/main" id="{C0BFA7B4-D902-41C4-8E86-FC45005852DA}"/>
              </a:ext>
            </a:extLst>
          </p:cNvPr>
          <p:cNvSpPr/>
          <p:nvPr/>
        </p:nvSpPr>
        <p:spPr bwMode="auto">
          <a:xfrm>
            <a:off x="4733925" y="1733428"/>
            <a:ext cx="2053737" cy="2791679"/>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1" name="Rechteck 10">
            <a:extLst>
              <a:ext uri="{FF2B5EF4-FFF2-40B4-BE49-F238E27FC236}">
                <a16:creationId xmlns:a16="http://schemas.microsoft.com/office/drawing/2014/main" id="{3F985E0A-D3EB-4D75-B9A1-68BB33AFE0B2}"/>
              </a:ext>
            </a:extLst>
          </p:cNvPr>
          <p:cNvSpPr/>
          <p:nvPr/>
        </p:nvSpPr>
        <p:spPr bwMode="auto">
          <a:xfrm>
            <a:off x="2686457" y="2625707"/>
            <a:ext cx="1840050" cy="354678"/>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Tree>
    <p:extLst>
      <p:ext uri="{BB962C8B-B14F-4D97-AF65-F5344CB8AC3E}">
        <p14:creationId xmlns:p14="http://schemas.microsoft.com/office/powerpoint/2010/main" val="164789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327710"/>
            <a:ext cx="8274053" cy="5539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000" dirty="0"/>
              <a:t>Et si vos patients avec FANV arrivaient à mieux gérer certains facteurs de risque de saignement modifiables ?</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0"/>
              </a:spcAft>
              <a:buFont typeface="Arial" panose="020B0604020202020204" pitchFamily="34" charset="0"/>
              <a:buChar char="•"/>
            </a:pPr>
            <a:r>
              <a:rPr lang="fr-FR" sz="700">
                <a:solidFill>
                  <a:srgbClr val="B3B2B5"/>
                </a:solidFill>
                <a:cs typeface="Arial" charset="0"/>
              </a:rPr>
              <a:t>Conformément à la définition du saignement majeur de l’International Society on Thrombosis and Haemostasis (ISTH). </a:t>
            </a:r>
          </a:p>
          <a:p>
            <a:pPr marL="88900" indent="-88900">
              <a:spcBef>
                <a:spcPts val="0"/>
              </a:spcBef>
              <a:spcAft>
                <a:spcPts val="0"/>
              </a:spcAft>
            </a:pPr>
            <a:r>
              <a:rPr lang="fr-FR" sz="700">
                <a:solidFill>
                  <a:srgbClr val="B3B2B5"/>
                </a:solidFill>
                <a:cs typeface="Arial" charset="0"/>
              </a:rPr>
              <a:t>†	Versus patients n’ayant aucun facteur de risque modifiable. </a:t>
            </a:r>
          </a:p>
        </p:txBody>
      </p:sp>
      <p:sp>
        <p:nvSpPr>
          <p:cNvPr id="9" name="Subtitle 1">
            <a:extLst>
              <a:ext uri="{FF2B5EF4-FFF2-40B4-BE49-F238E27FC236}">
                <a16:creationId xmlns:a16="http://schemas.microsoft.com/office/drawing/2014/main" id="{1A154217-499B-4C49-8F66-1AF001E9DC65}"/>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dirty="0"/>
              <a:t>Registre prospectif XANTUS dans le monde réel :</a:t>
            </a:r>
            <a:r>
              <a:rPr lang="fr-FR" sz="1400" b="1" baseline="30000" dirty="0"/>
              <a:t>20</a:t>
            </a:r>
            <a:r>
              <a:rPr lang="fr-FR" sz="1400" b="1" dirty="0"/>
              <a:t> </a:t>
            </a:r>
            <a:br>
              <a:rPr lang="fr-FR" sz="1400" b="1" dirty="0"/>
            </a:br>
            <a:r>
              <a:rPr lang="fr-FR" sz="1400" b="1" dirty="0"/>
              <a:t>patients avec FANV sous Rivaroxaban (n=6784)</a:t>
            </a:r>
          </a:p>
        </p:txBody>
      </p:sp>
      <p:grpSp>
        <p:nvGrpSpPr>
          <p:cNvPr id="10" name="Group 40">
            <a:extLst>
              <a:ext uri="{FF2B5EF4-FFF2-40B4-BE49-F238E27FC236}">
                <a16:creationId xmlns:a16="http://schemas.microsoft.com/office/drawing/2014/main" id="{61802F63-ACDA-4860-8F65-DA83A53A77E5}"/>
              </a:ext>
            </a:extLst>
          </p:cNvPr>
          <p:cNvGrpSpPr/>
          <p:nvPr/>
        </p:nvGrpSpPr>
        <p:grpSpPr>
          <a:xfrm>
            <a:off x="603925" y="1595129"/>
            <a:ext cx="6377622" cy="3069823"/>
            <a:chOff x="3762359" y="1120725"/>
            <a:chExt cx="5788039" cy="3069823"/>
          </a:xfrm>
        </p:grpSpPr>
        <p:grpSp>
          <p:nvGrpSpPr>
            <p:cNvPr id="11" name="Group 29">
              <a:extLst>
                <a:ext uri="{FF2B5EF4-FFF2-40B4-BE49-F238E27FC236}">
                  <a16:creationId xmlns:a16="http://schemas.microsoft.com/office/drawing/2014/main" id="{3280AFBD-A428-40D2-A5F4-5E2417E40A7C}"/>
                </a:ext>
              </a:extLst>
            </p:cNvPr>
            <p:cNvGrpSpPr/>
            <p:nvPr/>
          </p:nvGrpSpPr>
          <p:grpSpPr>
            <a:xfrm>
              <a:off x="3762359" y="1120725"/>
              <a:ext cx="5788039" cy="3069823"/>
              <a:chOff x="4241472" y="935882"/>
              <a:chExt cx="5383249" cy="3226649"/>
            </a:xfrm>
          </p:grpSpPr>
          <p:grpSp>
            <p:nvGrpSpPr>
              <p:cNvPr id="17" name="Group 28">
                <a:extLst>
                  <a:ext uri="{FF2B5EF4-FFF2-40B4-BE49-F238E27FC236}">
                    <a16:creationId xmlns:a16="http://schemas.microsoft.com/office/drawing/2014/main" id="{52B124EB-BF85-4E3F-8057-886F16027160}"/>
                  </a:ext>
                </a:extLst>
              </p:cNvPr>
              <p:cNvGrpSpPr/>
              <p:nvPr/>
            </p:nvGrpSpPr>
            <p:grpSpPr>
              <a:xfrm>
                <a:off x="4241472" y="1108807"/>
                <a:ext cx="4480414" cy="3053724"/>
                <a:chOff x="4241472" y="1108807"/>
                <a:chExt cx="4480414" cy="3053724"/>
              </a:xfrm>
            </p:grpSpPr>
            <p:sp>
              <p:nvSpPr>
                <p:cNvPr id="19" name="TextBox 9">
                  <a:extLst>
                    <a:ext uri="{FF2B5EF4-FFF2-40B4-BE49-F238E27FC236}">
                      <a16:creationId xmlns:a16="http://schemas.microsoft.com/office/drawing/2014/main" id="{EE467FAA-8178-43D7-86E1-568DE4688D45}"/>
                    </a:ext>
                  </a:extLst>
                </p:cNvPr>
                <p:cNvSpPr txBox="1"/>
                <p:nvPr/>
              </p:nvSpPr>
              <p:spPr>
                <a:xfrm rot="16200000">
                  <a:off x="3167703" y="2201844"/>
                  <a:ext cx="2400905" cy="253367"/>
                </a:xfrm>
                <a:prstGeom prst="rect">
                  <a:avLst/>
                </a:prstGeom>
                <a:noFill/>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lang="de-DE" sz="800" b="1" i="0" u="none" strike="noStrike" kern="1200" normalizeH="0" baseline="0" noProof="0">
                      <a:solidFill>
                        <a:srgbClr val="000000">
                          <a:lumMod val="65000"/>
                          <a:lumOff val="35000"/>
                        </a:srgbClr>
                      </a:solidFill>
                      <a:uLnTx/>
                      <a:uFillTx/>
                      <a:latin typeface="+mn-lt"/>
                      <a:ea typeface="+mn-ea"/>
                      <a:cs typeface="+mn-cs"/>
                    </a:defRPr>
                  </a:pPr>
                  <a:r>
                    <a:rPr lang="fr-FR" sz="1200" b="1">
                      <a:solidFill>
                        <a:schemeClr val="tx1">
                          <a:lumMod val="65000"/>
                          <a:lumOff val="35000"/>
                        </a:schemeClr>
                      </a:solidFill>
                      <a:cs typeface="Arial" pitchFamily="34" charset="0"/>
                    </a:rPr>
                    <a:t>Probabilité cumulée</a:t>
                  </a:r>
                  <a:br>
                    <a:rPr lang="fr-FR" sz="1200" b="1">
                      <a:solidFill>
                        <a:schemeClr val="tx1">
                          <a:lumMod val="65000"/>
                          <a:lumOff val="35000"/>
                        </a:schemeClr>
                      </a:solidFill>
                      <a:cs typeface="Arial" pitchFamily="34" charset="0"/>
                    </a:rPr>
                  </a:br>
                  <a:r>
                    <a:rPr lang="fr-FR" sz="1200" b="1">
                      <a:solidFill>
                        <a:schemeClr val="tx1">
                          <a:lumMod val="65000"/>
                          <a:lumOff val="35000"/>
                        </a:schemeClr>
                      </a:solidFill>
                      <a:cs typeface="Arial" pitchFamily="34" charset="0"/>
                    </a:rPr>
                    <a:t>de saignements majeurs (%)</a:t>
                  </a:r>
                </a:p>
              </p:txBody>
            </p:sp>
            <p:sp>
              <p:nvSpPr>
                <p:cNvPr id="20" name="TextBox 9">
                  <a:extLst>
                    <a:ext uri="{FF2B5EF4-FFF2-40B4-BE49-F238E27FC236}">
                      <a16:creationId xmlns:a16="http://schemas.microsoft.com/office/drawing/2014/main" id="{FFD05264-651C-489B-9789-DB682616CE83}"/>
                    </a:ext>
                  </a:extLst>
                </p:cNvPr>
                <p:cNvSpPr txBox="1"/>
                <p:nvPr/>
              </p:nvSpPr>
              <p:spPr>
                <a:xfrm>
                  <a:off x="4924979" y="3968431"/>
                  <a:ext cx="3796907" cy="194100"/>
                </a:xfrm>
                <a:prstGeom prst="rect">
                  <a:avLst/>
                </a:prstGeom>
                <a:noFill/>
              </p:spPr>
              <p:txBody>
                <a:bodyPr wrap="square" lIns="0" tIns="0" rIns="0" bIns="0" anchor="b">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b="0" i="0" normalizeH="0" noProof="0">
                      <a:uLnTx/>
                      <a:uFillTx/>
                      <a:latin typeface="Arial" pitchFamily="34" charset="0"/>
                      <a:ea typeface="+mn-ea"/>
                      <a:cs typeface="+mn-cs"/>
                    </a:defRPr>
                  </a:pPr>
                  <a:r>
                    <a:rPr lang="fr-FR" sz="1200" b="1">
                      <a:solidFill>
                        <a:schemeClr val="tx1">
                          <a:lumMod val="65000"/>
                          <a:lumOff val="35000"/>
                        </a:schemeClr>
                      </a:solidFill>
                      <a:cs typeface="Arial" pitchFamily="34" charset="0"/>
                    </a:rPr>
                    <a:t>Durée (jours)</a:t>
                  </a:r>
                </a:p>
              </p:txBody>
            </p:sp>
            <p:grpSp>
              <p:nvGrpSpPr>
                <p:cNvPr id="21" name="Group 25">
                  <a:extLst>
                    <a:ext uri="{FF2B5EF4-FFF2-40B4-BE49-F238E27FC236}">
                      <a16:creationId xmlns:a16="http://schemas.microsoft.com/office/drawing/2014/main" id="{2CF65EE8-044A-4C1B-BA3B-261F76C7C13B}"/>
                    </a:ext>
                  </a:extLst>
                </p:cNvPr>
                <p:cNvGrpSpPr/>
                <p:nvPr/>
              </p:nvGrpSpPr>
              <p:grpSpPr>
                <a:xfrm>
                  <a:off x="4988478" y="1108807"/>
                  <a:ext cx="3716290" cy="2490903"/>
                  <a:chOff x="5293467" y="1074420"/>
                  <a:chExt cx="2947667" cy="1975721"/>
                </a:xfrm>
              </p:grpSpPr>
              <p:pic>
                <p:nvPicPr>
                  <p:cNvPr id="22" name="Picture 22">
                    <a:extLst>
                      <a:ext uri="{FF2B5EF4-FFF2-40B4-BE49-F238E27FC236}">
                        <a16:creationId xmlns:a16="http://schemas.microsoft.com/office/drawing/2014/main" id="{77388E47-CAD5-4097-8EB8-C10654A594A7}"/>
                      </a:ext>
                    </a:extLst>
                  </p:cNvPr>
                  <p:cNvPicPr>
                    <a:picLocks noChangeAspect="1"/>
                  </p:cNvPicPr>
                  <p:nvPr/>
                </p:nvPicPr>
                <p:blipFill rotWithShape="1">
                  <a:blip r:embed="rId3">
                    <a:duotone>
                      <a:schemeClr val="bg2">
                        <a:shade val="45000"/>
                        <a:satMod val="135000"/>
                      </a:schemeClr>
                      <a:prstClr val="white"/>
                    </a:duotone>
                  </a:blip>
                  <a:srcRect l="292" r="351"/>
                  <a:stretch/>
                </p:blipFill>
                <p:spPr>
                  <a:xfrm>
                    <a:off x="5293467" y="1075181"/>
                    <a:ext cx="2947667" cy="1974960"/>
                  </a:xfrm>
                  <a:prstGeom prst="rect">
                    <a:avLst/>
                  </a:prstGeom>
                </p:spPr>
              </p:pic>
              <p:sp>
                <p:nvSpPr>
                  <p:cNvPr id="23" name="Rectangle 24">
                    <a:extLst>
                      <a:ext uri="{FF2B5EF4-FFF2-40B4-BE49-F238E27FC236}">
                        <a16:creationId xmlns:a16="http://schemas.microsoft.com/office/drawing/2014/main" id="{23E469D7-F899-463E-A997-17DF678BFE10}"/>
                      </a:ext>
                    </a:extLst>
                  </p:cNvPr>
                  <p:cNvSpPr/>
                  <p:nvPr/>
                </p:nvSpPr>
                <p:spPr bwMode="auto">
                  <a:xfrm>
                    <a:off x="5440680" y="1074420"/>
                    <a:ext cx="1805940" cy="297180"/>
                  </a:xfrm>
                  <a:prstGeom prst="rect">
                    <a:avLst/>
                  </a:prstGeom>
                  <a:solidFill>
                    <a:schemeClr val="bg1"/>
                  </a:solidFill>
                  <a:ln w="19050" algn="ctr">
                    <a:no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grpSp>
          </p:grpSp>
          <p:graphicFrame>
            <p:nvGraphicFramePr>
              <p:cNvPr id="18" name="Content Placeholder 7">
                <a:extLst>
                  <a:ext uri="{FF2B5EF4-FFF2-40B4-BE49-F238E27FC236}">
                    <a16:creationId xmlns:a16="http://schemas.microsoft.com/office/drawing/2014/main" id="{CDDA48E6-01C4-4174-9988-87020CE95634}"/>
                  </a:ext>
                </a:extLst>
              </p:cNvPr>
              <p:cNvGraphicFramePr/>
              <p:nvPr>
                <p:extLst>
                  <p:ext uri="{D42A27DB-BD31-4B8C-83A1-F6EECF244321}">
                    <p14:modId xmlns:p14="http://schemas.microsoft.com/office/powerpoint/2010/main" val="1535002022"/>
                  </p:ext>
                </p:extLst>
              </p:nvPr>
            </p:nvGraphicFramePr>
            <p:xfrm>
              <a:off x="4504118" y="935882"/>
              <a:ext cx="5120603" cy="3128115"/>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33">
              <a:extLst>
                <a:ext uri="{FF2B5EF4-FFF2-40B4-BE49-F238E27FC236}">
                  <a16:creationId xmlns:a16="http://schemas.microsoft.com/office/drawing/2014/main" id="{A6486055-69FA-4398-B5CC-46BEEBD3B986}"/>
                </a:ext>
              </a:extLst>
            </p:cNvPr>
            <p:cNvSpPr txBox="1"/>
            <p:nvPr/>
          </p:nvSpPr>
          <p:spPr>
            <a:xfrm>
              <a:off x="5146675" y="1333351"/>
              <a:ext cx="1828042" cy="463846"/>
            </a:xfrm>
            <a:prstGeom prst="rect">
              <a:avLst/>
            </a:prstGeom>
            <a:noFill/>
          </p:spPr>
          <p:txBody>
            <a:bodyPr wrap="square" lIns="90000" tIns="46800" rIns="90000" bIns="46800" rtlCol="0" anchor="ctr">
              <a:spAutoFit/>
            </a:bodyPr>
            <a:lstStyle/>
            <a:p>
              <a:r>
                <a:rPr lang="fr-FR" sz="1200">
                  <a:solidFill>
                    <a:schemeClr val="tx1">
                      <a:lumMod val="65000"/>
                      <a:lumOff val="35000"/>
                    </a:schemeClr>
                  </a:solidFill>
                </a:rPr>
                <a:t>Aucun facteur de risque modifiable</a:t>
              </a:r>
              <a:br>
                <a:rPr lang="fr-FR" sz="1200">
                  <a:solidFill>
                    <a:schemeClr val="tx1">
                      <a:lumMod val="65000"/>
                      <a:lumOff val="35000"/>
                    </a:schemeClr>
                  </a:solidFill>
                </a:rPr>
              </a:br>
              <a:r>
                <a:rPr lang="fr-FR" sz="1200">
                  <a:solidFill>
                    <a:schemeClr val="tx1">
                      <a:lumMod val="65000"/>
                      <a:lumOff val="35000"/>
                    </a:schemeClr>
                  </a:solidFill>
                </a:rPr>
                <a:t>≥1 facteur de risque modifiable</a:t>
              </a:r>
            </a:p>
          </p:txBody>
        </p:sp>
        <p:cxnSp>
          <p:nvCxnSpPr>
            <p:cNvPr id="14" name="Straight Connector 34">
              <a:extLst>
                <a:ext uri="{FF2B5EF4-FFF2-40B4-BE49-F238E27FC236}">
                  <a16:creationId xmlns:a16="http://schemas.microsoft.com/office/drawing/2014/main" id="{804F36D8-6A17-4A69-A1FD-608BF121D35B}"/>
                </a:ext>
              </a:extLst>
            </p:cNvPr>
            <p:cNvCxnSpPr>
              <a:cxnSpLocks/>
            </p:cNvCxnSpPr>
            <p:nvPr/>
          </p:nvCxnSpPr>
          <p:spPr bwMode="auto">
            <a:xfrm>
              <a:off x="4785046" y="1468722"/>
              <a:ext cx="360000"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Connector 35">
              <a:extLst>
                <a:ext uri="{FF2B5EF4-FFF2-40B4-BE49-F238E27FC236}">
                  <a16:creationId xmlns:a16="http://schemas.microsoft.com/office/drawing/2014/main" id="{CCD3BAD7-8F36-4E13-99B7-5638CF071503}"/>
                </a:ext>
              </a:extLst>
            </p:cNvPr>
            <p:cNvCxnSpPr>
              <a:cxnSpLocks/>
            </p:cNvCxnSpPr>
            <p:nvPr/>
          </p:nvCxnSpPr>
          <p:spPr bwMode="auto">
            <a:xfrm>
              <a:off x="4791904" y="1654650"/>
              <a:ext cx="360000" cy="0"/>
            </a:xfrm>
            <a:prstGeom prst="line">
              <a:avLst/>
            </a:prstGeom>
            <a:noFill/>
            <a:ln w="19050" cap="flat" cmpd="sng" algn="ctr">
              <a:solidFill>
                <a:srgbClr val="3961AC"/>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Rectangle: Rounded Corners 18">
            <a:extLst>
              <a:ext uri="{FF2B5EF4-FFF2-40B4-BE49-F238E27FC236}">
                <a16:creationId xmlns:a16="http://schemas.microsoft.com/office/drawing/2014/main" id="{B660C40D-BAC7-4F46-9372-6389A985380B}"/>
              </a:ext>
            </a:extLst>
          </p:cNvPr>
          <p:cNvSpPr/>
          <p:nvPr/>
        </p:nvSpPr>
        <p:spPr>
          <a:xfrm>
            <a:off x="6275037" y="1283724"/>
            <a:ext cx="2567775" cy="1946173"/>
          </a:xfrm>
          <a:prstGeom prst="roundRect">
            <a:avLst>
              <a:gd name="adj" fmla="val 12063"/>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a:spcBef>
                <a:spcPts val="0"/>
              </a:spcBef>
              <a:defRPr kumimoji="0" b="0" i="0" normalizeH="0" noProof="0">
                <a:uLnTx/>
                <a:uFillTx/>
                <a:latin typeface="Arial" pitchFamily="34" charset="0"/>
                <a:ea typeface="+mn-ea"/>
                <a:cs typeface="+mn-cs"/>
              </a:defRPr>
            </a:pPr>
            <a:endParaRPr lang="en-GB" sz="1200" b="1" dirty="0">
              <a:solidFill>
                <a:schemeClr val="tx1">
                  <a:lumMod val="65000"/>
                  <a:lumOff val="35000"/>
                </a:schemeClr>
              </a:solidFill>
            </a:endParaRPr>
          </a:p>
          <a:p>
            <a:pPr algn="ctr">
              <a:spcBef>
                <a:spcPts val="0"/>
              </a:spcBef>
              <a:spcAft>
                <a:spcPts val="600"/>
              </a:spcAft>
              <a:defRPr kumimoji="0" b="0" i="0" normalizeH="0" noProof="0">
                <a:uLnTx/>
                <a:uFillTx/>
                <a:latin typeface="Arial" pitchFamily="34" charset="0"/>
                <a:ea typeface="+mn-ea"/>
                <a:cs typeface="+mn-cs"/>
              </a:defRPr>
            </a:pPr>
            <a:r>
              <a:rPr lang="fr-FR" sz="1200" b="1" dirty="0">
                <a:solidFill>
                  <a:schemeClr val="tx1">
                    <a:lumMod val="65000"/>
                    <a:lumOff val="35000"/>
                  </a:schemeClr>
                </a:solidFill>
              </a:rPr>
              <a:t>Facteurs de risque modifiables associés à des saignements majeurs*</a:t>
            </a:r>
            <a:r>
              <a:rPr lang="fr-FR" sz="1200" b="1" baseline="30000" dirty="0">
                <a:solidFill>
                  <a:schemeClr val="tx1">
                    <a:lumMod val="65000"/>
                    <a:lumOff val="35000"/>
                  </a:schemeClr>
                </a:solidFill>
              </a:rPr>
              <a:t> </a:t>
            </a:r>
            <a:r>
              <a:rPr lang="fr-FR" sz="1200" dirty="0">
                <a:solidFill>
                  <a:schemeClr val="tx1">
                    <a:lumMod val="65000"/>
                    <a:lumOff val="35000"/>
                  </a:schemeClr>
                </a:solidFill>
              </a:rPr>
              <a:t> </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fr-FR" sz="1200" dirty="0">
                <a:solidFill>
                  <a:schemeClr val="tx1">
                    <a:lumMod val="65000"/>
                    <a:lumOff val="35000"/>
                  </a:schemeClr>
                </a:solidFill>
              </a:rPr>
              <a:t>Hypertension non contrôlée</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fr-FR" sz="1200" dirty="0">
                <a:solidFill>
                  <a:schemeClr val="tx1">
                    <a:lumMod val="65000"/>
                    <a:lumOff val="35000"/>
                  </a:schemeClr>
                </a:solidFill>
              </a:rPr>
              <a:t>Forte consommation d’alcool</a:t>
            </a:r>
            <a:endParaRPr lang="fr-FR" sz="1200" dirty="0">
              <a:solidFill>
                <a:schemeClr val="tx1">
                  <a:lumMod val="65000"/>
                  <a:lumOff val="35000"/>
                </a:schemeClr>
              </a:solidFill>
              <a:latin typeface="+mn-lt"/>
            </a:endParaRP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fr-FR" sz="1200" dirty="0">
                <a:solidFill>
                  <a:schemeClr val="tx1">
                    <a:lumMod val="65000"/>
                    <a:lumOff val="35000"/>
                  </a:schemeClr>
                </a:solidFill>
                <a:latin typeface="+mn-lt"/>
              </a:rPr>
              <a:t>antiagrégants plaquettaires, AINS ou paracétamol en traitement concomitant</a:t>
            </a:r>
          </a:p>
          <a:p>
            <a:pPr marL="176213" indent="-176213">
              <a:spcBef>
                <a:spcPts val="0"/>
              </a:spcBef>
              <a:defRPr kumimoji="0" b="0" i="0" normalizeH="0" noProof="0">
                <a:uLnTx/>
                <a:uFillTx/>
                <a:latin typeface="Arial" pitchFamily="34" charset="0"/>
                <a:ea typeface="+mn-ea"/>
                <a:cs typeface="+mn-cs"/>
              </a:defRPr>
            </a:pPr>
            <a:endParaRPr lang="en-GB" sz="1200" dirty="0">
              <a:solidFill>
                <a:schemeClr val="tx1">
                  <a:lumMod val="65000"/>
                  <a:lumOff val="35000"/>
                </a:schemeClr>
              </a:solidFill>
            </a:endParaRPr>
          </a:p>
        </p:txBody>
      </p:sp>
      <p:sp>
        <p:nvSpPr>
          <p:cNvPr id="25" name="Rectangle: Rounded Corners 41">
            <a:extLst>
              <a:ext uri="{FF2B5EF4-FFF2-40B4-BE49-F238E27FC236}">
                <a16:creationId xmlns:a16="http://schemas.microsoft.com/office/drawing/2014/main" id="{F78AA9BE-4705-4FC6-BECB-5E8E4F8C718E}"/>
              </a:ext>
            </a:extLst>
          </p:cNvPr>
          <p:cNvSpPr/>
          <p:nvPr/>
        </p:nvSpPr>
        <p:spPr>
          <a:xfrm>
            <a:off x="6274812" y="3421469"/>
            <a:ext cx="2567775" cy="913414"/>
          </a:xfrm>
          <a:prstGeom prst="roundRect">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spcBef>
                <a:spcPts val="0"/>
              </a:spcBef>
              <a:defRPr kumimoji="0" b="0" i="0" normalizeH="0" noProof="0">
                <a:uLnTx/>
                <a:uFillTx/>
                <a:latin typeface="Arial" pitchFamily="34" charset="0"/>
                <a:ea typeface="+mn-ea"/>
                <a:cs typeface="+mn-cs"/>
              </a:defRPr>
            </a:pPr>
            <a:r>
              <a:rPr lang="fr-FR" sz="1200">
                <a:solidFill>
                  <a:schemeClr val="tx1">
                    <a:lumMod val="65000"/>
                    <a:lumOff val="35000"/>
                  </a:schemeClr>
                </a:solidFill>
              </a:rPr>
              <a:t>Patients avec ≥1 de ces</a:t>
            </a:r>
            <a:br>
              <a:rPr lang="fr-FR" sz="1200">
                <a:solidFill>
                  <a:schemeClr val="tx1">
                    <a:lumMod val="65000"/>
                    <a:lumOff val="35000"/>
                  </a:schemeClr>
                </a:solidFill>
              </a:rPr>
            </a:br>
            <a:r>
              <a:rPr lang="fr-FR" sz="1200">
                <a:solidFill>
                  <a:schemeClr val="tx1">
                    <a:lumMod val="65000"/>
                    <a:lumOff val="35000"/>
                  </a:schemeClr>
                </a:solidFill>
              </a:rPr>
              <a:t>facteurs de risque ont un</a:t>
            </a:r>
            <a:br>
              <a:rPr lang="fr-FR" sz="1200" b="1">
                <a:solidFill>
                  <a:schemeClr val="bg2"/>
                </a:solidFill>
              </a:rPr>
            </a:br>
            <a:r>
              <a:rPr lang="fr-FR" sz="1200" b="1">
                <a:solidFill>
                  <a:schemeClr val="bg2"/>
                </a:solidFill>
              </a:rPr>
              <a:t>risque 2 fois plus élevé</a:t>
            </a:r>
            <a:br>
              <a:rPr lang="fr-FR" sz="1200" b="1">
                <a:solidFill>
                  <a:schemeClr val="bg2"/>
                </a:solidFill>
              </a:rPr>
            </a:br>
            <a:r>
              <a:rPr lang="fr-FR" sz="1200">
                <a:solidFill>
                  <a:schemeClr val="tx1">
                    <a:lumMod val="65000"/>
                    <a:lumOff val="35000"/>
                  </a:schemeClr>
                </a:solidFill>
              </a:rPr>
              <a:t>de saignement majeur</a:t>
            </a:r>
            <a:r>
              <a:rPr lang="fr-FR" sz="1200" baseline="30000">
                <a:solidFill>
                  <a:schemeClr val="tx1">
                    <a:lumMod val="65000"/>
                    <a:lumOff val="35000"/>
                  </a:schemeClr>
                </a:solidFill>
                <a:latin typeface="Univers" panose="020B0503020202020204" pitchFamily="34" charset="0"/>
              </a:rPr>
              <a:t>†</a:t>
            </a:r>
          </a:p>
        </p:txBody>
      </p:sp>
    </p:spTree>
    <p:extLst>
      <p:ext uri="{BB962C8B-B14F-4D97-AF65-F5344CB8AC3E}">
        <p14:creationId xmlns:p14="http://schemas.microsoft.com/office/powerpoint/2010/main" val="278886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4517766"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Ce que la sécurité signifie pour vos patients avec FANV</a:t>
            </a:r>
          </a:p>
        </p:txBody>
      </p:sp>
      <p:pic>
        <p:nvPicPr>
          <p:cNvPr id="26" name="Grafik 25" descr="Waage der Justitia">
            <a:hlinkClick r:id="" action="ppaction://noaction"/>
            <a:extLst>
              <a:ext uri="{FF2B5EF4-FFF2-40B4-BE49-F238E27FC236}">
                <a16:creationId xmlns:a16="http://schemas.microsoft.com/office/drawing/2014/main" id="{03FC00F5-A935-4D80-9C04-9E6051E864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749" y="4192976"/>
            <a:ext cx="789441" cy="789441"/>
          </a:xfrm>
          <a:prstGeom prst="rect">
            <a:avLst/>
          </a:prstGeom>
        </p:spPr>
      </p:pic>
      <p:pic>
        <p:nvPicPr>
          <p:cNvPr id="32" name="Grafik 31" descr="Medizin">
            <a:extLst>
              <a:ext uri="{FF2B5EF4-FFF2-40B4-BE49-F238E27FC236}">
                <a16:creationId xmlns:a16="http://schemas.microsoft.com/office/drawing/2014/main" id="{A1DBE8B1-6709-49B8-99DD-D758B8A1BC5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83751" y="2182232"/>
            <a:ext cx="914400" cy="914400"/>
          </a:xfrm>
          <a:prstGeom prst="rect">
            <a:avLst/>
          </a:prstGeom>
        </p:spPr>
      </p:pic>
      <p:sp>
        <p:nvSpPr>
          <p:cNvPr id="33" name="Ellipse 45">
            <a:hlinkClick r:id="" action="ppaction://noaction"/>
            <a:extLst>
              <a:ext uri="{FF2B5EF4-FFF2-40B4-BE49-F238E27FC236}">
                <a16:creationId xmlns:a16="http://schemas.microsoft.com/office/drawing/2014/main" id="{A8416566-B8E7-4CB3-B6A7-E663EE4BAE40}"/>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4" name="Grafik 33" descr="Tageskalender">
            <a:extLst>
              <a:ext uri="{FF2B5EF4-FFF2-40B4-BE49-F238E27FC236}">
                <a16:creationId xmlns:a16="http://schemas.microsoft.com/office/drawing/2014/main" id="{7F2F6BD7-FA4C-4140-B535-A6E4FDB0F3F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399883" y="2118855"/>
            <a:ext cx="914400" cy="914400"/>
          </a:xfrm>
          <a:prstGeom prst="rect">
            <a:avLst/>
          </a:prstGeom>
        </p:spPr>
      </p:pic>
      <p:sp>
        <p:nvSpPr>
          <p:cNvPr id="35" name="Ellipse 47">
            <a:hlinkClick r:id="" action="ppaction://noaction"/>
            <a:extLst>
              <a:ext uri="{FF2B5EF4-FFF2-40B4-BE49-F238E27FC236}">
                <a16:creationId xmlns:a16="http://schemas.microsoft.com/office/drawing/2014/main" id="{E39026E7-D97F-44ED-97B2-670D35A5C2D5}"/>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6" name="Line 44">
            <a:extLst>
              <a:ext uri="{FF2B5EF4-FFF2-40B4-BE49-F238E27FC236}">
                <a16:creationId xmlns:a16="http://schemas.microsoft.com/office/drawing/2014/main" id="{88A1776E-C0EC-4E7F-8434-8663FA3F3986}"/>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C3F0A671-D3B5-481C-A314-80A69EA0DE49}"/>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C562560B-F8D5-44A3-90F6-D64A4C631335}"/>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Line 44">
            <a:extLst>
              <a:ext uri="{FF2B5EF4-FFF2-40B4-BE49-F238E27FC236}">
                <a16:creationId xmlns:a16="http://schemas.microsoft.com/office/drawing/2014/main" id="{47DF2179-D04A-4ACD-A472-254398C36A52}"/>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40" name="Grafik 39" descr="Gehirn im Kopf">
            <a:extLst>
              <a:ext uri="{FF2B5EF4-FFF2-40B4-BE49-F238E27FC236}">
                <a16:creationId xmlns:a16="http://schemas.microsoft.com/office/drawing/2014/main" id="{1A5BB19F-74F4-4584-B2CA-1262EC49287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71901" y="2202967"/>
            <a:ext cx="914400" cy="914400"/>
          </a:xfrm>
          <a:prstGeom prst="rect">
            <a:avLst/>
          </a:prstGeom>
        </p:spPr>
      </p:pic>
      <p:sp>
        <p:nvSpPr>
          <p:cNvPr id="41" name="Ellipse 43">
            <a:extLst>
              <a:ext uri="{FF2B5EF4-FFF2-40B4-BE49-F238E27FC236}">
                <a16:creationId xmlns:a16="http://schemas.microsoft.com/office/drawing/2014/main" id="{8E806FE0-F6E0-4BF6-A359-F88C4537782D}"/>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2" name="Grafik 41" descr="Infusion">
            <a:extLst>
              <a:ext uri="{FF2B5EF4-FFF2-40B4-BE49-F238E27FC236}">
                <a16:creationId xmlns:a16="http://schemas.microsoft.com/office/drawing/2014/main" id="{0F525A17-4BD8-4E39-8AE3-87C3F0449130}"/>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917763" y="2207980"/>
            <a:ext cx="914400" cy="914400"/>
          </a:xfrm>
          <a:prstGeom prst="rect">
            <a:avLst/>
          </a:prstGeom>
        </p:spPr>
      </p:pic>
      <p:sp>
        <p:nvSpPr>
          <p:cNvPr id="43" name="Ellipse 44">
            <a:extLst>
              <a:ext uri="{FF2B5EF4-FFF2-40B4-BE49-F238E27FC236}">
                <a16:creationId xmlns:a16="http://schemas.microsoft.com/office/drawing/2014/main" id="{99264247-875A-4982-A44B-B697EA5EE776}"/>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5" name="Grafik 44" descr="Waage der Justitia">
            <a:hlinkClick r:id="" action="ppaction://noaction"/>
            <a:extLst>
              <a:ext uri="{FF2B5EF4-FFF2-40B4-BE49-F238E27FC236}">
                <a16:creationId xmlns:a16="http://schemas.microsoft.com/office/drawing/2014/main" id="{18E2920F-9AD5-4EAE-BC63-70DCEA70491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6749" y="4192976"/>
            <a:ext cx="789441" cy="789441"/>
          </a:xfrm>
          <a:prstGeom prst="rect">
            <a:avLst/>
          </a:prstGeom>
        </p:spPr>
      </p:pic>
      <p:sp>
        <p:nvSpPr>
          <p:cNvPr id="46" name="Textfeld 45">
            <a:extLst>
              <a:ext uri="{FF2B5EF4-FFF2-40B4-BE49-F238E27FC236}">
                <a16:creationId xmlns:a16="http://schemas.microsoft.com/office/drawing/2014/main" id="{820D5A89-6F05-4631-9A99-9795F0BC6023}"/>
              </a:ext>
            </a:extLst>
          </p:cNvPr>
          <p:cNvSpPr txBox="1"/>
          <p:nvPr/>
        </p:nvSpPr>
        <p:spPr>
          <a:xfrm>
            <a:off x="887903" y="3474618"/>
            <a:ext cx="1086686"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i="0" u="none" strike="noStrike" cap="none" normalizeH="0" baseline="0" noProof="0" dirty="0">
                <a:ln>
                  <a:noFill/>
                </a:ln>
                <a:solidFill>
                  <a:schemeClr val="tx1">
                    <a:lumMod val="65000"/>
                    <a:lumOff val="35000"/>
                  </a:schemeClr>
                </a:solidFill>
                <a:uLnTx/>
                <a:uFillTx/>
                <a:latin typeface="Arial" charset="0"/>
                <a:ea typeface="+mn-ea"/>
                <a:cs typeface="+mn-cs"/>
              </a:rPr>
              <a:t>Aucun AVC</a:t>
            </a:r>
          </a:p>
        </p:txBody>
      </p:sp>
      <p:sp>
        <p:nvSpPr>
          <p:cNvPr id="47" name="Textfeld 46">
            <a:extLst>
              <a:ext uri="{FF2B5EF4-FFF2-40B4-BE49-F238E27FC236}">
                <a16:creationId xmlns:a16="http://schemas.microsoft.com/office/drawing/2014/main" id="{FF98954F-9367-4573-8E58-CE90F7D96C22}"/>
              </a:ext>
            </a:extLst>
          </p:cNvPr>
          <p:cNvSpPr txBox="1"/>
          <p:nvPr/>
        </p:nvSpPr>
        <p:spPr>
          <a:xfrm>
            <a:off x="7003067" y="3459230"/>
            <a:ext cx="1823233"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rgbClr val="000000">
                    <a:lumMod val="65000"/>
                    <a:lumOff val="35000"/>
                  </a:srgbClr>
                </a:solidFill>
              </a:rPr>
              <a:t>Traitement simple</a:t>
            </a:r>
            <a:br>
              <a:rPr lang="fr-FR" sz="1400">
                <a:solidFill>
                  <a:srgbClr val="000000">
                    <a:lumMod val="65000"/>
                    <a:lumOff val="35000"/>
                  </a:srgbClr>
                </a:solidFill>
              </a:rPr>
            </a:br>
            <a:r>
              <a:rPr lang="fr-FR" sz="1400">
                <a:solidFill>
                  <a:srgbClr val="000000">
                    <a:lumMod val="65000"/>
                    <a:lumOff val="35000"/>
                  </a:srgbClr>
                </a:solidFill>
              </a:rPr>
              <a:t>soutenant l’adhésion</a:t>
            </a:r>
          </a:p>
        </p:txBody>
      </p:sp>
      <p:sp>
        <p:nvSpPr>
          <p:cNvPr id="48" name="Textfeld 47">
            <a:extLst>
              <a:ext uri="{FF2B5EF4-FFF2-40B4-BE49-F238E27FC236}">
                <a16:creationId xmlns:a16="http://schemas.microsoft.com/office/drawing/2014/main" id="{938643B2-6E1F-454A-9435-90DA02E20BA2}"/>
              </a:ext>
            </a:extLst>
          </p:cNvPr>
          <p:cNvSpPr txBox="1"/>
          <p:nvPr/>
        </p:nvSpPr>
        <p:spPr>
          <a:xfrm>
            <a:off x="2583331" y="3459230"/>
            <a:ext cx="166453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chemeClr val="tx1">
                    <a:lumMod val="65000"/>
                    <a:lumOff val="35000"/>
                  </a:schemeClr>
                </a:solidFill>
              </a:rPr>
              <a:t>Aucun saignement</a:t>
            </a:r>
            <a:br>
              <a:rPr lang="fr-FR" sz="1400">
                <a:solidFill>
                  <a:schemeClr val="tx1">
                    <a:lumMod val="65000"/>
                    <a:lumOff val="35000"/>
                  </a:schemeClr>
                </a:solidFill>
              </a:rPr>
            </a:br>
            <a:r>
              <a:rPr lang="fr-FR" sz="1400">
                <a:solidFill>
                  <a:schemeClr val="tx1">
                    <a:lumMod val="65000"/>
                    <a:lumOff val="35000"/>
                  </a:schemeClr>
                </a:solidFill>
              </a:rPr>
              <a:t>critique</a:t>
            </a:r>
          </a:p>
        </p:txBody>
      </p:sp>
      <p:sp>
        <p:nvSpPr>
          <p:cNvPr id="49" name="Textfeld 48">
            <a:extLst>
              <a:ext uri="{FF2B5EF4-FFF2-40B4-BE49-F238E27FC236}">
                <a16:creationId xmlns:a16="http://schemas.microsoft.com/office/drawing/2014/main" id="{FB9D3093-1815-43E3-86A0-F13E258F883F}"/>
              </a:ext>
            </a:extLst>
          </p:cNvPr>
          <p:cNvSpPr txBox="1"/>
          <p:nvPr/>
        </p:nvSpPr>
        <p:spPr>
          <a:xfrm>
            <a:off x="4950362" y="3459030"/>
            <a:ext cx="1485000"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cap="none" normalizeH="0" baseline="0" noProof="0">
                <a:ln>
                  <a:noFill/>
                </a:ln>
                <a:solidFill>
                  <a:srgbClr val="3961AC"/>
                </a:solidFill>
                <a:uLnTx/>
                <a:uFillTx/>
                <a:latin typeface="Arial" charset="0"/>
                <a:ea typeface="+mn-ea"/>
                <a:cs typeface="+mn-cs"/>
              </a:rPr>
              <a:t>Dosage correct</a:t>
            </a:r>
          </a:p>
        </p:txBody>
      </p:sp>
      <p:sp>
        <p:nvSpPr>
          <p:cNvPr id="27" name="Abgerundetes Rechteck 76">
            <a:extLst>
              <a:ext uri="{FF2B5EF4-FFF2-40B4-BE49-F238E27FC236}">
                <a16:creationId xmlns:a16="http://schemas.microsoft.com/office/drawing/2014/main" id="{6D2809C8-917A-4060-9FAF-9153C630AC22}"/>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fr-FR" sz="1400" dirty="0">
                <a:solidFill>
                  <a:srgbClr val="000000">
                    <a:lumMod val="65000"/>
                    <a:lumOff val="35000"/>
                  </a:srgbClr>
                </a:solidFill>
              </a:rPr>
              <a:t> Bénéfice net</a:t>
            </a:r>
          </a:p>
        </p:txBody>
      </p:sp>
    </p:spTree>
    <p:extLst>
      <p:ext uri="{BB962C8B-B14F-4D97-AF65-F5344CB8AC3E}">
        <p14:creationId xmlns:p14="http://schemas.microsoft.com/office/powerpoint/2010/main" val="166907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1" name="Egyenes összekötő 217">
            <a:extLst>
              <a:ext uri="{FF2B5EF4-FFF2-40B4-BE49-F238E27FC236}">
                <a16:creationId xmlns:a16="http://schemas.microsoft.com/office/drawing/2014/main" id="{A53D26A0-9657-457A-B55B-7AFD35AA1638}"/>
              </a:ext>
            </a:extLst>
          </p:cNvPr>
          <p:cNvCxnSpPr/>
          <p:nvPr/>
        </p:nvCxnSpPr>
        <p:spPr bwMode="auto">
          <a:xfrm>
            <a:off x="7914099" y="3228147"/>
            <a:ext cx="0" cy="13771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2" name="Line 38">
            <a:extLst>
              <a:ext uri="{FF2B5EF4-FFF2-40B4-BE49-F238E27FC236}">
                <a16:creationId xmlns:a16="http://schemas.microsoft.com/office/drawing/2014/main" id="{5393F48E-846B-4430-866C-C7D204CF437D}"/>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Titel 1">
            <a:extLst>
              <a:ext uri="{FF2B5EF4-FFF2-40B4-BE49-F238E27FC236}">
                <a16:creationId xmlns:a16="http://schemas.microsoft.com/office/drawing/2014/main" id="{9F8F1CD3-F546-4A09-A012-7815F23EBA0C}"/>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La bonne dose pour le bon patient : schémas de dosage des NACO pour la prévention de l'AVC en cas de FANV</a:t>
            </a:r>
          </a:p>
        </p:txBody>
      </p:sp>
      <p:sp>
        <p:nvSpPr>
          <p:cNvPr id="374" name="TextBox 3">
            <a:extLst>
              <a:ext uri="{FF2B5EF4-FFF2-40B4-BE49-F238E27FC236}">
                <a16:creationId xmlns:a16="http://schemas.microsoft.com/office/drawing/2014/main" id="{015FF51F-AD3F-48E5-BFA7-318CB4263AC7}"/>
              </a:ext>
            </a:extLst>
          </p:cNvPr>
          <p:cNvSpPr txBox="1"/>
          <p:nvPr/>
        </p:nvSpPr>
        <p:spPr>
          <a:xfrm>
            <a:off x="619123" y="4679559"/>
            <a:ext cx="8274051" cy="377026"/>
          </a:xfrm>
          <a:prstGeom prst="rect">
            <a:avLst/>
          </a:prstGeom>
          <a:noFill/>
        </p:spPr>
        <p:txBody>
          <a:bodyPr wrap="square" lIns="0" tIns="0" rIns="0" bIns="0" rtlCol="0" anchor="b" anchorCtr="0">
            <a:spAutoFit/>
          </a:bodyPr>
          <a:lstStyle/>
          <a:p>
            <a:pPr marL="85725" lvl="1" indent="-77788">
              <a:tabLst>
                <a:tab pos="80963" algn="l"/>
              </a:tabLst>
            </a:pPr>
            <a:r>
              <a:rPr lang="fr-FR" sz="700">
                <a:solidFill>
                  <a:srgbClr val="B3B2B5"/>
                </a:solidFill>
                <a:cs typeface="Arial" charset="0"/>
              </a:rPr>
              <a:t>*	Pour tous les nouveaux anticoagulants oraux, il n'existe que des observations limitées chez les patients dont la ClCr est comprise entre 15 et 29 ml/min. Le risque de saignement peut augmenter en conséquence. Le Rivaroxaban doit par conséquent être administré avec prudence chez les patients dont la ClCr est comprise entre 15 et 29 ml/min. Contre-indiqué avec CrCl &lt;15 ml/min.</a:t>
            </a:r>
            <a:r>
              <a:rPr lang="fr-FR" sz="700" baseline="30000">
                <a:solidFill>
                  <a:srgbClr val="B3B2B5"/>
                </a:solidFill>
                <a:cs typeface="Arial" charset="0"/>
              </a:rPr>
              <a:t>17</a:t>
            </a:r>
          </a:p>
          <a:p>
            <a:pPr>
              <a:tabLst>
                <a:tab pos="80963" algn="l"/>
              </a:tabLst>
            </a:pPr>
            <a:r>
              <a:rPr lang="fr-FR" sz="700">
                <a:solidFill>
                  <a:srgbClr val="B3B2B5"/>
                </a:solidFill>
                <a:cs typeface="Arial" charset="0"/>
              </a:rPr>
              <a:t>Bid : deux fois par jour ; ClCr : clairance de la créatinine ; NOAC : anticoagulant oral non antagoniste de la vitamine K ; od  une fois par jour ; TE : thromboembolique. </a:t>
            </a:r>
          </a:p>
        </p:txBody>
      </p:sp>
      <p:sp>
        <p:nvSpPr>
          <p:cNvPr id="375" name="Rechteck 11">
            <a:extLst>
              <a:ext uri="{FF2B5EF4-FFF2-40B4-BE49-F238E27FC236}">
                <a16:creationId xmlns:a16="http://schemas.microsoft.com/office/drawing/2014/main" id="{3C7402CF-7955-4EF3-A01C-9774CB4F8F8A}"/>
              </a:ext>
            </a:extLst>
          </p:cNvPr>
          <p:cNvSpPr>
            <a:spLocks noChangeArrowheads="1"/>
          </p:cNvSpPr>
          <p:nvPr/>
        </p:nvSpPr>
        <p:spPr>
          <a:xfrm>
            <a:off x="618562"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noProof="0">
                <a:ln>
                  <a:noFill/>
                </a:ln>
                <a:solidFill>
                  <a:srgbClr val="3961AC"/>
                </a:solidFill>
                <a:uLnTx/>
                <a:uFillTx/>
                <a:latin typeface="Arial"/>
                <a:ea typeface="ＭＳ Ｐゴシック" charset="0"/>
                <a:cs typeface="+mn-cs"/>
              </a:rPr>
              <a:t>Rivaroxaban</a:t>
            </a:r>
            <a:r>
              <a:rPr lang="fr-FR" sz="1200" b="1" baseline="30000">
                <a:solidFill>
                  <a:srgbClr val="3961AC"/>
                </a:solidFill>
                <a:latin typeface="Arial"/>
                <a:ea typeface="ＭＳ Ｐゴシック" charset="0"/>
              </a:rPr>
              <a:t>21</a:t>
            </a:r>
            <a:r>
              <a:rPr kumimoji="0" lang="fr-FR" sz="1200" b="1" i="0" u="none" strike="noStrike" cap="none" normalizeH="0" baseline="0" noProof="0">
                <a:ln>
                  <a:noFill/>
                </a:ln>
                <a:solidFill>
                  <a:srgbClr val="3961AC"/>
                </a:solidFill>
                <a:uLnTx/>
                <a:uFillTx/>
                <a:latin typeface="Arial"/>
                <a:ea typeface="ＭＳ Ｐゴシック" charset="0"/>
                <a:cs typeface="+mn-cs"/>
              </a:rPr>
              <a:t>*</a:t>
            </a:r>
          </a:p>
        </p:txBody>
      </p:sp>
      <p:sp>
        <p:nvSpPr>
          <p:cNvPr id="376" name="Rechteck 11">
            <a:extLst>
              <a:ext uri="{FF2B5EF4-FFF2-40B4-BE49-F238E27FC236}">
                <a16:creationId xmlns:a16="http://schemas.microsoft.com/office/drawing/2014/main" id="{16B7053C-724C-4B77-A634-C524905EDCD1}"/>
              </a:ext>
            </a:extLst>
          </p:cNvPr>
          <p:cNvSpPr>
            <a:spLocks noChangeArrowheads="1"/>
          </p:cNvSpPr>
          <p:nvPr/>
        </p:nvSpPr>
        <p:spPr>
          <a:xfrm>
            <a:off x="4831787"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noProof="0">
                <a:ln>
                  <a:noFill/>
                </a:ln>
                <a:solidFill>
                  <a:srgbClr val="000000">
                    <a:lumMod val="65000"/>
                    <a:lumOff val="35000"/>
                  </a:srgbClr>
                </a:solidFill>
                <a:uLnTx/>
                <a:uFillTx/>
                <a:latin typeface="Arial"/>
                <a:ea typeface="ＭＳ Ｐゴシック" charset="0"/>
                <a:cs typeface="+mn-cs"/>
              </a:rPr>
              <a:t>Apixaban</a:t>
            </a:r>
            <a:r>
              <a:rPr kumimoji="0" lang="fr-FR" sz="1200" b="1" i="0" u="none" strike="noStrike" cap="none" normalizeH="0" baseline="30000" noProof="0">
                <a:ln>
                  <a:noFill/>
                </a:ln>
                <a:solidFill>
                  <a:srgbClr val="000000">
                    <a:lumMod val="65000"/>
                    <a:lumOff val="35000"/>
                  </a:srgbClr>
                </a:solidFill>
                <a:uLnTx/>
                <a:uFillTx/>
                <a:latin typeface="Arial"/>
                <a:ea typeface="ＭＳ Ｐゴシック" charset="0"/>
              </a:rPr>
              <a:t>22</a:t>
            </a:r>
            <a:endParaRPr lang="fr-FR" sz="1200" b="1" baseline="30000">
              <a:solidFill>
                <a:srgbClr val="000000">
                  <a:lumMod val="65000"/>
                  <a:lumOff val="35000"/>
                </a:srgbClr>
              </a:solidFill>
              <a:latin typeface="Arial"/>
              <a:ea typeface="ＭＳ Ｐゴシック" charset="0"/>
              <a:cs typeface="+mn-cs"/>
            </a:endParaRPr>
          </a:p>
        </p:txBody>
      </p:sp>
      <p:sp>
        <p:nvSpPr>
          <p:cNvPr id="377" name="Rechteck 11">
            <a:extLst>
              <a:ext uri="{FF2B5EF4-FFF2-40B4-BE49-F238E27FC236}">
                <a16:creationId xmlns:a16="http://schemas.microsoft.com/office/drawing/2014/main" id="{733F214C-95BE-4617-9D97-9AEE4685FC40}"/>
              </a:ext>
            </a:extLst>
          </p:cNvPr>
          <p:cNvSpPr>
            <a:spLocks noChangeArrowheads="1"/>
          </p:cNvSpPr>
          <p:nvPr/>
        </p:nvSpPr>
        <p:spPr>
          <a:xfrm>
            <a:off x="618562"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noProof="0">
                <a:ln>
                  <a:noFill/>
                </a:ln>
                <a:solidFill>
                  <a:srgbClr val="000000">
                    <a:lumMod val="65000"/>
                    <a:lumOff val="35000"/>
                  </a:srgbClr>
                </a:solidFill>
                <a:uLnTx/>
                <a:uFillTx/>
                <a:latin typeface="Arial"/>
                <a:ea typeface="ＭＳ Ｐゴシック" charset="0"/>
                <a:cs typeface="+mn-cs"/>
              </a:rPr>
              <a:t>Dabigatran</a:t>
            </a:r>
            <a:r>
              <a:rPr kumimoji="0" lang="fr-FR" sz="1200" b="1" i="0" u="none" strike="noStrike" cap="none" normalizeH="0" baseline="30000" noProof="0">
                <a:ln>
                  <a:noFill/>
                </a:ln>
                <a:solidFill>
                  <a:srgbClr val="000000">
                    <a:lumMod val="65000"/>
                    <a:lumOff val="35000"/>
                  </a:srgbClr>
                </a:solidFill>
                <a:uLnTx/>
                <a:uFillTx/>
                <a:latin typeface="Arial"/>
                <a:ea typeface="ＭＳ Ｐゴシック" charset="0"/>
              </a:rPr>
              <a:t>23</a:t>
            </a:r>
            <a:endParaRPr lang="fr-FR" sz="1200" b="1" baseline="30000">
              <a:solidFill>
                <a:srgbClr val="000000">
                  <a:lumMod val="65000"/>
                  <a:lumOff val="35000"/>
                </a:srgbClr>
              </a:solidFill>
              <a:latin typeface="Arial"/>
              <a:ea typeface="ＭＳ Ｐゴシック" charset="0"/>
              <a:cs typeface="+mn-cs"/>
            </a:endParaRPr>
          </a:p>
        </p:txBody>
      </p:sp>
      <p:sp>
        <p:nvSpPr>
          <p:cNvPr id="378" name="Rechteck 11">
            <a:extLst>
              <a:ext uri="{FF2B5EF4-FFF2-40B4-BE49-F238E27FC236}">
                <a16:creationId xmlns:a16="http://schemas.microsoft.com/office/drawing/2014/main" id="{07B5D61D-799F-44C0-95BC-6CD129213A58}"/>
              </a:ext>
            </a:extLst>
          </p:cNvPr>
          <p:cNvSpPr>
            <a:spLocks noChangeArrowheads="1"/>
          </p:cNvSpPr>
          <p:nvPr/>
        </p:nvSpPr>
        <p:spPr>
          <a:xfrm>
            <a:off x="4831787"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noProof="0">
                <a:ln>
                  <a:noFill/>
                </a:ln>
                <a:solidFill>
                  <a:srgbClr val="000000">
                    <a:lumMod val="65000"/>
                    <a:lumOff val="35000"/>
                  </a:srgbClr>
                </a:solidFill>
                <a:uLnTx/>
                <a:uFillTx/>
                <a:latin typeface="Arial"/>
                <a:ea typeface="ＭＳ Ｐゴシック" charset="0"/>
                <a:cs typeface="+mn-cs"/>
              </a:rPr>
              <a:t>Edoxaban</a:t>
            </a:r>
            <a:r>
              <a:rPr lang="fr-FR" sz="1200" b="1" baseline="30000">
                <a:solidFill>
                  <a:srgbClr val="000000">
                    <a:lumMod val="65000"/>
                    <a:lumOff val="35000"/>
                  </a:srgbClr>
                </a:solidFill>
                <a:latin typeface="Arial"/>
                <a:ea typeface="ＭＳ Ｐゴシック" charset="0"/>
                <a:cs typeface="+mn-cs"/>
              </a:rPr>
              <a:t>24</a:t>
            </a:r>
          </a:p>
        </p:txBody>
      </p:sp>
      <p:sp>
        <p:nvSpPr>
          <p:cNvPr id="379" name="Lekerekített téglalap 10">
            <a:extLst>
              <a:ext uri="{FF2B5EF4-FFF2-40B4-BE49-F238E27FC236}">
                <a16:creationId xmlns:a16="http://schemas.microsoft.com/office/drawing/2014/main" id="{B6605BB4-1115-4BA5-94F6-F2FAAF699FD7}"/>
              </a:ext>
            </a:extLst>
          </p:cNvPr>
          <p:cNvSpPr/>
          <p:nvPr/>
        </p:nvSpPr>
        <p:spPr bwMode="auto">
          <a:xfrm>
            <a:off x="641422"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380" name="Lekerekített téglalap 14">
            <a:extLst>
              <a:ext uri="{FF2B5EF4-FFF2-40B4-BE49-F238E27FC236}">
                <a16:creationId xmlns:a16="http://schemas.microsoft.com/office/drawing/2014/main" id="{7DC01888-E316-4C1B-94AF-570E75895D33}"/>
              </a:ext>
            </a:extLst>
          </p:cNvPr>
          <p:cNvSpPr/>
          <p:nvPr/>
        </p:nvSpPr>
        <p:spPr bwMode="auto">
          <a:xfrm>
            <a:off x="641422" y="1935784"/>
            <a:ext cx="900000" cy="275420"/>
          </a:xfrm>
          <a:prstGeom prst="roundRect">
            <a:avLst/>
          </a:prstGeom>
          <a:noFill/>
          <a:ln w="12700" algn="ctr">
            <a:solidFill>
              <a:schemeClr val="bg2"/>
            </a:solidFill>
            <a:miter lim="800000"/>
            <a:headEnd/>
            <a:tailEnd/>
          </a:ln>
          <a:effectLst/>
        </p:spPr>
        <p:txBody>
          <a:bodyPr wrap="square" lIns="0" tIns="0" rIns="0" bIns="0" rtlCol="0" anchor="ctr">
            <a:noAutofit/>
          </a:bodyPr>
          <a:lstStyle/>
          <a:p>
            <a:pPr lvl="0" algn="ctr" fontAlgn="auto">
              <a:spcBef>
                <a:spcPts val="0"/>
              </a:spcBef>
              <a:spcAft>
                <a:spcPts val="0"/>
              </a:spcAft>
              <a:defRPr/>
            </a:pPr>
            <a:r>
              <a:rPr lang="fr-FR" sz="750" dirty="0">
                <a:solidFill>
                  <a:srgbClr val="000000">
                    <a:lumMod val="65000"/>
                    <a:lumOff val="35000"/>
                  </a:srgbClr>
                </a:solidFill>
              </a:rPr>
              <a:t>Contre-indiqué</a:t>
            </a:r>
          </a:p>
        </p:txBody>
      </p:sp>
      <p:sp>
        <p:nvSpPr>
          <p:cNvPr id="381" name="Lekerekített téglalap 9">
            <a:extLst>
              <a:ext uri="{FF2B5EF4-FFF2-40B4-BE49-F238E27FC236}">
                <a16:creationId xmlns:a16="http://schemas.microsoft.com/office/drawing/2014/main" id="{53107BE2-24DF-425B-964B-360EDEC2040D}"/>
              </a:ext>
            </a:extLst>
          </p:cNvPr>
          <p:cNvSpPr/>
          <p:nvPr/>
        </p:nvSpPr>
        <p:spPr bwMode="auto">
          <a:xfrm>
            <a:off x="2171828" y="1053845"/>
            <a:ext cx="900000" cy="172137"/>
          </a:xfrm>
          <a:prstGeom prst="roundRect">
            <a:avLst/>
          </a:prstGeom>
          <a:noFill/>
          <a:ln w="12700" cap="sq"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Estimer CrCl</a:t>
            </a:r>
          </a:p>
        </p:txBody>
      </p:sp>
      <p:sp>
        <p:nvSpPr>
          <p:cNvPr id="382" name="Lekerekített téglalap 11">
            <a:extLst>
              <a:ext uri="{FF2B5EF4-FFF2-40B4-BE49-F238E27FC236}">
                <a16:creationId xmlns:a16="http://schemas.microsoft.com/office/drawing/2014/main" id="{0778D3CE-2109-48FD-9706-30EC6601AEFF}"/>
              </a:ext>
            </a:extLst>
          </p:cNvPr>
          <p:cNvSpPr/>
          <p:nvPr/>
        </p:nvSpPr>
        <p:spPr bwMode="auto">
          <a:xfrm>
            <a:off x="2171828"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15–49 ml/min*</a:t>
            </a:r>
          </a:p>
        </p:txBody>
      </p:sp>
      <p:sp>
        <p:nvSpPr>
          <p:cNvPr id="383" name="Lekerekített téglalap 15">
            <a:extLst>
              <a:ext uri="{FF2B5EF4-FFF2-40B4-BE49-F238E27FC236}">
                <a16:creationId xmlns:a16="http://schemas.microsoft.com/office/drawing/2014/main" id="{4542DA34-788C-4CA8-B462-49C109CFCABC}"/>
              </a:ext>
            </a:extLst>
          </p:cNvPr>
          <p:cNvSpPr/>
          <p:nvPr/>
        </p:nvSpPr>
        <p:spPr bwMode="auto">
          <a:xfrm>
            <a:off x="2171828" y="1935784"/>
            <a:ext cx="900000" cy="275420"/>
          </a:xfrm>
          <a:prstGeom prst="roundRect">
            <a:avLst/>
          </a:prstGeom>
          <a:solidFill>
            <a:srgbClr val="3961AC">
              <a:alpha val="60000"/>
            </a:srgbClr>
          </a:solidFill>
          <a:ln w="12700" algn="ctr">
            <a:solidFill>
              <a:srgbClr val="3961AC">
                <a:alpha val="60000"/>
              </a:srgbClr>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FFFFFF"/>
                </a:solidFill>
                <a:uLnTx/>
                <a:uFillTx/>
                <a:latin typeface="Arial" charset="0"/>
                <a:ea typeface="+mn-ea"/>
                <a:cs typeface="+mn-cs"/>
              </a:rPr>
              <a:t>15 mg od</a:t>
            </a:r>
          </a:p>
        </p:txBody>
      </p:sp>
      <p:sp>
        <p:nvSpPr>
          <p:cNvPr id="384" name="Lekerekített téglalap 13">
            <a:extLst>
              <a:ext uri="{FF2B5EF4-FFF2-40B4-BE49-F238E27FC236}">
                <a16:creationId xmlns:a16="http://schemas.microsoft.com/office/drawing/2014/main" id="{0A730CB5-3DC7-4E27-9184-DB3145B8B69A}"/>
              </a:ext>
            </a:extLst>
          </p:cNvPr>
          <p:cNvSpPr/>
          <p:nvPr/>
        </p:nvSpPr>
        <p:spPr bwMode="auto">
          <a:xfrm>
            <a:off x="3702234"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≥50 ml/min</a:t>
            </a:r>
          </a:p>
        </p:txBody>
      </p:sp>
      <p:sp>
        <p:nvSpPr>
          <p:cNvPr id="385" name="Lekerekített téglalap 16">
            <a:extLst>
              <a:ext uri="{FF2B5EF4-FFF2-40B4-BE49-F238E27FC236}">
                <a16:creationId xmlns:a16="http://schemas.microsoft.com/office/drawing/2014/main" id="{2E6A0883-C8FD-40DA-9900-CD419759F721}"/>
              </a:ext>
            </a:extLst>
          </p:cNvPr>
          <p:cNvSpPr/>
          <p:nvPr/>
        </p:nvSpPr>
        <p:spPr bwMode="auto">
          <a:xfrm>
            <a:off x="3702234" y="1935784"/>
            <a:ext cx="900000" cy="275420"/>
          </a:xfrm>
          <a:prstGeom prst="roundRect">
            <a:avLst/>
          </a:prstGeom>
          <a:solidFill>
            <a:schemeClr val="bg2"/>
          </a:solid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FFFFFF"/>
                </a:solidFill>
                <a:uLnTx/>
                <a:uFillTx/>
                <a:latin typeface="Arial" charset="0"/>
                <a:ea typeface="+mn-ea"/>
                <a:cs typeface="+mn-cs"/>
              </a:rPr>
              <a:t>20 mg od</a:t>
            </a:r>
          </a:p>
        </p:txBody>
      </p:sp>
      <p:cxnSp>
        <p:nvCxnSpPr>
          <p:cNvPr id="386" name="Egyenes összekötő 100">
            <a:extLst>
              <a:ext uri="{FF2B5EF4-FFF2-40B4-BE49-F238E27FC236}">
                <a16:creationId xmlns:a16="http://schemas.microsoft.com/office/drawing/2014/main" id="{D4E0BABF-9B18-41BE-83B5-95AA2995C688}"/>
              </a:ext>
            </a:extLst>
          </p:cNvPr>
          <p:cNvCxnSpPr/>
          <p:nvPr/>
        </p:nvCxnSpPr>
        <p:spPr bwMode="auto">
          <a:xfrm>
            <a:off x="2621828" y="1225982"/>
            <a:ext cx="0" cy="34203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7" name="Egyenes összekötő 102">
            <a:extLst>
              <a:ext uri="{FF2B5EF4-FFF2-40B4-BE49-F238E27FC236}">
                <a16:creationId xmlns:a16="http://schemas.microsoft.com/office/drawing/2014/main" id="{D1E9C92B-A4D9-48CD-9053-21279C65F4EB}"/>
              </a:ext>
            </a:extLst>
          </p:cNvPr>
          <p:cNvCxnSpPr/>
          <p:nvPr/>
        </p:nvCxnSpPr>
        <p:spPr bwMode="auto">
          <a:xfrm>
            <a:off x="2621828"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8" name="Egyenes összekötő 104">
            <a:extLst>
              <a:ext uri="{FF2B5EF4-FFF2-40B4-BE49-F238E27FC236}">
                <a16:creationId xmlns:a16="http://schemas.microsoft.com/office/drawing/2014/main" id="{BA2446E3-133E-47E8-A3F1-E18A199BD556}"/>
              </a:ext>
            </a:extLst>
          </p:cNvPr>
          <p:cNvCxnSpPr/>
          <p:nvPr/>
        </p:nvCxnSpPr>
        <p:spPr bwMode="auto">
          <a:xfrm>
            <a:off x="1091422" y="1395626"/>
            <a:ext cx="3060812" cy="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9" name="Egyenes összekötő 106">
            <a:extLst>
              <a:ext uri="{FF2B5EF4-FFF2-40B4-BE49-F238E27FC236}">
                <a16:creationId xmlns:a16="http://schemas.microsoft.com/office/drawing/2014/main" id="{9AC8AFCF-31AE-451C-BC60-C3BC8C8CAAA5}"/>
              </a:ext>
            </a:extLst>
          </p:cNvPr>
          <p:cNvCxnSpPr/>
          <p:nvPr/>
        </p:nvCxnSpPr>
        <p:spPr bwMode="auto">
          <a:xfrm flipH="1">
            <a:off x="1091422" y="1398814"/>
            <a:ext cx="850" cy="16692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0" name="Egyenes összekötő 110">
            <a:extLst>
              <a:ext uri="{FF2B5EF4-FFF2-40B4-BE49-F238E27FC236}">
                <a16:creationId xmlns:a16="http://schemas.microsoft.com/office/drawing/2014/main" id="{6A8919B3-71A8-45DA-A3E5-F29E284B1D15}"/>
              </a:ext>
            </a:extLst>
          </p:cNvPr>
          <p:cNvCxnSpPr/>
          <p:nvPr/>
        </p:nvCxnSpPr>
        <p:spPr bwMode="auto">
          <a:xfrm>
            <a:off x="4152234" y="1396537"/>
            <a:ext cx="0" cy="171474"/>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1" name="Egyenes összekötő 112">
            <a:extLst>
              <a:ext uri="{FF2B5EF4-FFF2-40B4-BE49-F238E27FC236}">
                <a16:creationId xmlns:a16="http://schemas.microsoft.com/office/drawing/2014/main" id="{52B37DAC-5DE1-4957-AE27-6D09379671B2}"/>
              </a:ext>
            </a:extLst>
          </p:cNvPr>
          <p:cNvCxnSpPr/>
          <p:nvPr/>
        </p:nvCxnSpPr>
        <p:spPr bwMode="auto">
          <a:xfrm>
            <a:off x="1091422"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2" name="Egyenes összekötő 114">
            <a:extLst>
              <a:ext uri="{FF2B5EF4-FFF2-40B4-BE49-F238E27FC236}">
                <a16:creationId xmlns:a16="http://schemas.microsoft.com/office/drawing/2014/main" id="{BBAE09D6-17D0-4B20-8C95-0483167E0DD2}"/>
              </a:ext>
            </a:extLst>
          </p:cNvPr>
          <p:cNvCxnSpPr/>
          <p:nvPr/>
        </p:nvCxnSpPr>
        <p:spPr bwMode="auto">
          <a:xfrm>
            <a:off x="4152234"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3" name="Egyenes összekötő 198">
            <a:extLst>
              <a:ext uri="{FF2B5EF4-FFF2-40B4-BE49-F238E27FC236}">
                <a16:creationId xmlns:a16="http://schemas.microsoft.com/office/drawing/2014/main" id="{016F586E-2202-4F46-8CB9-288A3031B724}"/>
              </a:ext>
            </a:extLst>
          </p:cNvPr>
          <p:cNvCxnSpPr/>
          <p:nvPr/>
        </p:nvCxnSpPr>
        <p:spPr bwMode="auto">
          <a:xfrm>
            <a:off x="5221359" y="1324618"/>
            <a:ext cx="24003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4" name="Lekerekített téglalap 69">
            <a:extLst>
              <a:ext uri="{FF2B5EF4-FFF2-40B4-BE49-F238E27FC236}">
                <a16:creationId xmlns:a16="http://schemas.microsoft.com/office/drawing/2014/main" id="{83E49360-E3C8-45AD-9300-F0989F0221B4}"/>
              </a:ext>
            </a:extLst>
          </p:cNvPr>
          <p:cNvSpPr/>
          <p:nvPr/>
        </p:nvSpPr>
        <p:spPr bwMode="auto">
          <a:xfrm>
            <a:off x="6716053" y="2359302"/>
            <a:ext cx="720000"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2.5 mg 2 fois/jour</a:t>
            </a:r>
          </a:p>
        </p:txBody>
      </p:sp>
      <p:sp>
        <p:nvSpPr>
          <p:cNvPr id="395" name="Lekerekített téglalap 70">
            <a:extLst>
              <a:ext uri="{FF2B5EF4-FFF2-40B4-BE49-F238E27FC236}">
                <a16:creationId xmlns:a16="http://schemas.microsoft.com/office/drawing/2014/main" id="{0CEA4647-9D7D-429C-AECD-B2C4D654A8EF}"/>
              </a:ext>
            </a:extLst>
          </p:cNvPr>
          <p:cNvSpPr/>
          <p:nvPr/>
        </p:nvSpPr>
        <p:spPr bwMode="auto">
          <a:xfrm>
            <a:off x="7714369" y="2359302"/>
            <a:ext cx="72000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5 mg 2 fois/jour</a:t>
            </a:r>
          </a:p>
        </p:txBody>
      </p:sp>
      <p:cxnSp>
        <p:nvCxnSpPr>
          <p:cNvPr id="396" name="Egyenes összekötő 200">
            <a:extLst>
              <a:ext uri="{FF2B5EF4-FFF2-40B4-BE49-F238E27FC236}">
                <a16:creationId xmlns:a16="http://schemas.microsoft.com/office/drawing/2014/main" id="{704A885E-260F-4464-89A6-59384838CF9E}"/>
              </a:ext>
            </a:extLst>
          </p:cNvPr>
          <p:cNvCxnSpPr/>
          <p:nvPr/>
        </p:nvCxnSpPr>
        <p:spPr bwMode="auto">
          <a:xfrm>
            <a:off x="5228520" y="1324618"/>
            <a:ext cx="0" cy="1093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7" name="Egyenes összekötő 202">
            <a:extLst>
              <a:ext uri="{FF2B5EF4-FFF2-40B4-BE49-F238E27FC236}">
                <a16:creationId xmlns:a16="http://schemas.microsoft.com/office/drawing/2014/main" id="{5B828F95-8F5C-46DE-AD95-4B8466C519F7}"/>
              </a:ext>
            </a:extLst>
          </p:cNvPr>
          <p:cNvCxnSpPr/>
          <p:nvPr/>
        </p:nvCxnSpPr>
        <p:spPr bwMode="auto">
          <a:xfrm>
            <a:off x="7614495" y="1271034"/>
            <a:ext cx="0" cy="111584"/>
          </a:xfrm>
          <a:prstGeom prst="line">
            <a:avLst/>
          </a:prstGeom>
          <a:noFill/>
          <a:ln w="1270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8" name="Egyenes összekötő 206">
            <a:extLst>
              <a:ext uri="{FF2B5EF4-FFF2-40B4-BE49-F238E27FC236}">
                <a16:creationId xmlns:a16="http://schemas.microsoft.com/office/drawing/2014/main" id="{A7F48CE9-494F-438C-9038-5E72F1ED619C}"/>
              </a:ext>
            </a:extLst>
          </p:cNvPr>
          <p:cNvCxnSpPr/>
          <p:nvPr/>
        </p:nvCxnSpPr>
        <p:spPr bwMode="auto">
          <a:xfrm>
            <a:off x="5222969" y="1602438"/>
            <a:ext cx="0" cy="96396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9" name="Egyenes összekötő 207">
            <a:extLst>
              <a:ext uri="{FF2B5EF4-FFF2-40B4-BE49-F238E27FC236}">
                <a16:creationId xmlns:a16="http://schemas.microsoft.com/office/drawing/2014/main" id="{2274D075-0040-4A5D-8077-58C6055DF7D5}"/>
              </a:ext>
            </a:extLst>
          </p:cNvPr>
          <p:cNvCxnSpPr/>
          <p:nvPr/>
        </p:nvCxnSpPr>
        <p:spPr bwMode="auto">
          <a:xfrm>
            <a:off x="6581869" y="145442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0" name="Egyenes összekötő 209">
            <a:extLst>
              <a:ext uri="{FF2B5EF4-FFF2-40B4-BE49-F238E27FC236}">
                <a16:creationId xmlns:a16="http://schemas.microsoft.com/office/drawing/2014/main" id="{4CB8C2A9-5FB1-48EF-862F-62C46E77F5C5}"/>
              </a:ext>
            </a:extLst>
          </p:cNvPr>
          <p:cNvCxnSpPr/>
          <p:nvPr/>
        </p:nvCxnSpPr>
        <p:spPr bwMode="auto">
          <a:xfrm>
            <a:off x="6568057" y="1552919"/>
            <a:ext cx="13812" cy="33675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1" name="Egyenes összekötő 210">
            <a:extLst>
              <a:ext uri="{FF2B5EF4-FFF2-40B4-BE49-F238E27FC236}">
                <a16:creationId xmlns:a16="http://schemas.microsoft.com/office/drawing/2014/main" id="{C7541633-0CB8-4F03-9C83-0C52F2F26DDB}"/>
              </a:ext>
            </a:extLst>
          </p:cNvPr>
          <p:cNvCxnSpPr/>
          <p:nvPr/>
        </p:nvCxnSpPr>
        <p:spPr bwMode="auto">
          <a:xfrm>
            <a:off x="6581869"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2" name="Egyenes összekötő 211">
            <a:extLst>
              <a:ext uri="{FF2B5EF4-FFF2-40B4-BE49-F238E27FC236}">
                <a16:creationId xmlns:a16="http://schemas.microsoft.com/office/drawing/2014/main" id="{5E0BF7DB-AAAE-4C64-B58F-072588EBD965}"/>
              </a:ext>
            </a:extLst>
          </p:cNvPr>
          <p:cNvCxnSpPr>
            <a:cxnSpLocks/>
          </p:cNvCxnSpPr>
          <p:nvPr/>
        </p:nvCxnSpPr>
        <p:spPr bwMode="auto">
          <a:xfrm>
            <a:off x="6584704" y="1461631"/>
            <a:ext cx="198374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3" name="Egyenes összekötő 215">
            <a:extLst>
              <a:ext uri="{FF2B5EF4-FFF2-40B4-BE49-F238E27FC236}">
                <a16:creationId xmlns:a16="http://schemas.microsoft.com/office/drawing/2014/main" id="{BD992564-2054-460D-A85C-23973D237D1C}"/>
              </a:ext>
            </a:extLst>
          </p:cNvPr>
          <p:cNvCxnSpPr>
            <a:cxnSpLocks/>
          </p:cNvCxnSpPr>
          <p:nvPr/>
        </p:nvCxnSpPr>
        <p:spPr bwMode="auto">
          <a:xfrm>
            <a:off x="8563409" y="1458097"/>
            <a:ext cx="0" cy="8844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4" name="Egyenes összekötő 216">
            <a:extLst>
              <a:ext uri="{FF2B5EF4-FFF2-40B4-BE49-F238E27FC236}">
                <a16:creationId xmlns:a16="http://schemas.microsoft.com/office/drawing/2014/main" id="{A6D1121E-5F26-4133-B610-C43474584C38}"/>
              </a:ext>
            </a:extLst>
          </p:cNvPr>
          <p:cNvCxnSpPr/>
          <p:nvPr/>
        </p:nvCxnSpPr>
        <p:spPr bwMode="auto">
          <a:xfrm>
            <a:off x="7578819" y="14088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5" name="Egyenes összekötő 217">
            <a:extLst>
              <a:ext uri="{FF2B5EF4-FFF2-40B4-BE49-F238E27FC236}">
                <a16:creationId xmlns:a16="http://schemas.microsoft.com/office/drawing/2014/main" id="{ABBBA88F-6E19-4408-B13B-E8514F8B1A35}"/>
              </a:ext>
            </a:extLst>
          </p:cNvPr>
          <p:cNvCxnSpPr/>
          <p:nvPr/>
        </p:nvCxnSpPr>
        <p:spPr bwMode="auto">
          <a:xfrm>
            <a:off x="7568908" y="1544681"/>
            <a:ext cx="9911" cy="31203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6" name="Egyenes összekötő 220">
            <a:extLst>
              <a:ext uri="{FF2B5EF4-FFF2-40B4-BE49-F238E27FC236}">
                <a16:creationId xmlns:a16="http://schemas.microsoft.com/office/drawing/2014/main" id="{D262F3B7-C67C-4CBE-9F40-A89691CF028B}"/>
              </a:ext>
            </a:extLst>
          </p:cNvPr>
          <p:cNvCxnSpPr>
            <a:cxnSpLocks/>
            <a:stCxn id="419" idx="2"/>
            <a:endCxn id="422" idx="0"/>
          </p:cNvCxnSpPr>
          <p:nvPr/>
        </p:nvCxnSpPr>
        <p:spPr bwMode="auto">
          <a:xfrm flipH="1">
            <a:off x="8563409" y="1786253"/>
            <a:ext cx="3600" cy="710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7" name="Egyenes összekötő 221">
            <a:extLst>
              <a:ext uri="{FF2B5EF4-FFF2-40B4-BE49-F238E27FC236}">
                <a16:creationId xmlns:a16="http://schemas.microsoft.com/office/drawing/2014/main" id="{158E43ED-43F2-4205-81EC-753C28F80051}"/>
              </a:ext>
            </a:extLst>
          </p:cNvPr>
          <p:cNvCxnSpPr/>
          <p:nvPr/>
        </p:nvCxnSpPr>
        <p:spPr bwMode="auto">
          <a:xfrm>
            <a:off x="7577231"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8" name="Egyenes összekötő 222">
            <a:extLst>
              <a:ext uri="{FF2B5EF4-FFF2-40B4-BE49-F238E27FC236}">
                <a16:creationId xmlns:a16="http://schemas.microsoft.com/office/drawing/2014/main" id="{EF473639-3CDD-4723-A225-05E508DA938E}"/>
              </a:ext>
            </a:extLst>
          </p:cNvPr>
          <p:cNvCxnSpPr>
            <a:cxnSpLocks/>
          </p:cNvCxnSpPr>
          <p:nvPr/>
        </p:nvCxnSpPr>
        <p:spPr bwMode="auto">
          <a:xfrm>
            <a:off x="8563409" y="2029390"/>
            <a:ext cx="0" cy="2952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9" name="Egyenes összekötő 223">
            <a:extLst>
              <a:ext uri="{FF2B5EF4-FFF2-40B4-BE49-F238E27FC236}">
                <a16:creationId xmlns:a16="http://schemas.microsoft.com/office/drawing/2014/main" id="{EE498349-BB0E-4260-9BBB-29843BCB8FAD}"/>
              </a:ext>
            </a:extLst>
          </p:cNvPr>
          <p:cNvCxnSpPr/>
          <p:nvPr/>
        </p:nvCxnSpPr>
        <p:spPr bwMode="auto">
          <a:xfrm>
            <a:off x="7086693" y="2291689"/>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0" name="Egyenes összekötő 225">
            <a:extLst>
              <a:ext uri="{FF2B5EF4-FFF2-40B4-BE49-F238E27FC236}">
                <a16:creationId xmlns:a16="http://schemas.microsoft.com/office/drawing/2014/main" id="{AF4E115B-0105-4C24-81CA-EEDCA01E5DA7}"/>
              </a:ext>
            </a:extLst>
          </p:cNvPr>
          <p:cNvCxnSpPr/>
          <p:nvPr/>
        </p:nvCxnSpPr>
        <p:spPr bwMode="auto">
          <a:xfrm>
            <a:off x="8097000" y="229044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1" name="Egyenes összekötő 226">
            <a:extLst>
              <a:ext uri="{FF2B5EF4-FFF2-40B4-BE49-F238E27FC236}">
                <a16:creationId xmlns:a16="http://schemas.microsoft.com/office/drawing/2014/main" id="{822C6DD8-6D3B-4712-8FA6-E5BDCE64BCB2}"/>
              </a:ext>
            </a:extLst>
          </p:cNvPr>
          <p:cNvCxnSpPr>
            <a:cxnSpLocks/>
          </p:cNvCxnSpPr>
          <p:nvPr/>
        </p:nvCxnSpPr>
        <p:spPr bwMode="auto">
          <a:xfrm>
            <a:off x="6586609" y="2061688"/>
            <a:ext cx="19768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2" name="Egyenes összekötő 227">
            <a:extLst>
              <a:ext uri="{FF2B5EF4-FFF2-40B4-BE49-F238E27FC236}">
                <a16:creationId xmlns:a16="http://schemas.microsoft.com/office/drawing/2014/main" id="{D173C18B-E8A7-41D9-9F71-913367876F36}"/>
              </a:ext>
            </a:extLst>
          </p:cNvPr>
          <p:cNvCxnSpPr/>
          <p:nvPr/>
        </p:nvCxnSpPr>
        <p:spPr bwMode="auto">
          <a:xfrm>
            <a:off x="7086693"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3" name="Egyenes összekötő 228">
            <a:extLst>
              <a:ext uri="{FF2B5EF4-FFF2-40B4-BE49-F238E27FC236}">
                <a16:creationId xmlns:a16="http://schemas.microsoft.com/office/drawing/2014/main" id="{7BBAB19E-3570-4131-AFAD-D90D53663690}"/>
              </a:ext>
            </a:extLst>
          </p:cNvPr>
          <p:cNvCxnSpPr/>
          <p:nvPr/>
        </p:nvCxnSpPr>
        <p:spPr bwMode="auto">
          <a:xfrm>
            <a:off x="8093962"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4" name="Lekerekített téglalap 53">
            <a:extLst>
              <a:ext uri="{FF2B5EF4-FFF2-40B4-BE49-F238E27FC236}">
                <a16:creationId xmlns:a16="http://schemas.microsoft.com/office/drawing/2014/main" id="{FE5262B0-3ACA-47CD-B397-8991B6C668F7}"/>
              </a:ext>
            </a:extLst>
          </p:cNvPr>
          <p:cNvSpPr/>
          <p:nvPr/>
        </p:nvSpPr>
        <p:spPr bwMode="auto">
          <a:xfrm>
            <a:off x="5816053" y="1055708"/>
            <a:ext cx="90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Estimer CrCl</a:t>
            </a:r>
          </a:p>
        </p:txBody>
      </p:sp>
      <p:sp>
        <p:nvSpPr>
          <p:cNvPr id="415" name="Lekerekített téglalap 54">
            <a:extLst>
              <a:ext uri="{FF2B5EF4-FFF2-40B4-BE49-F238E27FC236}">
                <a16:creationId xmlns:a16="http://schemas.microsoft.com/office/drawing/2014/main" id="{07792FAE-C8FA-4F11-B29D-35E4D59A1407}"/>
              </a:ext>
            </a:extLst>
          </p:cNvPr>
          <p:cNvSpPr/>
          <p:nvPr/>
        </p:nvSpPr>
        <p:spPr bwMode="auto">
          <a:xfrm>
            <a:off x="4854646" y="143155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416" name="Lekerekített téglalap 56">
            <a:extLst>
              <a:ext uri="{FF2B5EF4-FFF2-40B4-BE49-F238E27FC236}">
                <a16:creationId xmlns:a16="http://schemas.microsoft.com/office/drawing/2014/main" id="{F8540A64-4A87-4EF8-9137-264EF2FEDD85}"/>
              </a:ext>
            </a:extLst>
          </p:cNvPr>
          <p:cNvSpPr/>
          <p:nvPr/>
        </p:nvSpPr>
        <p:spPr bwMode="auto">
          <a:xfrm>
            <a:off x="7208908" y="123951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a:t>
            </a:r>
            <a:r>
              <a:rPr lang="fr-FR" sz="750">
                <a:solidFill>
                  <a:srgbClr val="000000">
                    <a:lumMod val="65000"/>
                    <a:lumOff val="35000"/>
                  </a:srgbClr>
                </a:solidFill>
              </a:rPr>
              <a:t>15</a:t>
            </a: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 ml/min</a:t>
            </a:r>
          </a:p>
        </p:txBody>
      </p:sp>
      <p:sp>
        <p:nvSpPr>
          <p:cNvPr id="417" name="Lekerekített téglalap 57">
            <a:extLst>
              <a:ext uri="{FF2B5EF4-FFF2-40B4-BE49-F238E27FC236}">
                <a16:creationId xmlns:a16="http://schemas.microsoft.com/office/drawing/2014/main" id="{162064FE-F7F9-4E4F-B0CB-1552E7B2E28A}"/>
              </a:ext>
            </a:extLst>
          </p:cNvPr>
          <p:cNvSpPr/>
          <p:nvPr/>
        </p:nvSpPr>
        <p:spPr bwMode="auto">
          <a:xfrm>
            <a:off x="6179257" y="1519967"/>
            <a:ext cx="792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Contrôle de l’âge</a:t>
            </a:r>
          </a:p>
        </p:txBody>
      </p:sp>
      <p:sp>
        <p:nvSpPr>
          <p:cNvPr id="418" name="Lekerekített téglalap 58">
            <a:extLst>
              <a:ext uri="{FF2B5EF4-FFF2-40B4-BE49-F238E27FC236}">
                <a16:creationId xmlns:a16="http://schemas.microsoft.com/office/drawing/2014/main" id="{030FEDD4-E064-46D9-991C-891F0B459CFE}"/>
              </a:ext>
            </a:extLst>
          </p:cNvPr>
          <p:cNvSpPr/>
          <p:nvPr/>
        </p:nvSpPr>
        <p:spPr bwMode="auto">
          <a:xfrm>
            <a:off x="7180108" y="1519967"/>
            <a:ext cx="792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Contrôle du poids</a:t>
            </a:r>
          </a:p>
        </p:txBody>
      </p:sp>
      <p:sp>
        <p:nvSpPr>
          <p:cNvPr id="419" name="Lekerekített téglalap 59">
            <a:extLst>
              <a:ext uri="{FF2B5EF4-FFF2-40B4-BE49-F238E27FC236}">
                <a16:creationId xmlns:a16="http://schemas.microsoft.com/office/drawing/2014/main" id="{6DB7D51A-D705-497C-ACCB-7A795D90F65D}"/>
              </a:ext>
            </a:extLst>
          </p:cNvPr>
          <p:cNvSpPr/>
          <p:nvPr/>
        </p:nvSpPr>
        <p:spPr bwMode="auto">
          <a:xfrm>
            <a:off x="8153009" y="1530066"/>
            <a:ext cx="828000" cy="25618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Contrôle du </a:t>
            </a:r>
            <a:b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b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sérum</a:t>
            </a:r>
            <a:r>
              <a:rPr lang="fr-FR" sz="750">
                <a:solidFill>
                  <a:srgbClr val="000000">
                    <a:lumMod val="65000"/>
                    <a:lumOff val="35000"/>
                  </a:srgbClr>
                </a:solidFill>
              </a:rPr>
              <a:t> </a:t>
            </a: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créatinine</a:t>
            </a:r>
          </a:p>
        </p:txBody>
      </p:sp>
      <p:sp>
        <p:nvSpPr>
          <p:cNvPr id="420" name="Lekerekített téglalap 60">
            <a:extLst>
              <a:ext uri="{FF2B5EF4-FFF2-40B4-BE49-F238E27FC236}">
                <a16:creationId xmlns:a16="http://schemas.microsoft.com/office/drawing/2014/main" id="{29DD4E46-2B7D-4E9E-BB29-A632C829CB53}"/>
              </a:ext>
            </a:extLst>
          </p:cNvPr>
          <p:cNvSpPr/>
          <p:nvPr/>
        </p:nvSpPr>
        <p:spPr bwMode="auto">
          <a:xfrm>
            <a:off x="6214407" y="1863629"/>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≥80 ans</a:t>
            </a:r>
          </a:p>
        </p:txBody>
      </p:sp>
      <p:sp>
        <p:nvSpPr>
          <p:cNvPr id="421" name="Lekerekített téglalap 61">
            <a:extLst>
              <a:ext uri="{FF2B5EF4-FFF2-40B4-BE49-F238E27FC236}">
                <a16:creationId xmlns:a16="http://schemas.microsoft.com/office/drawing/2014/main" id="{C2280A23-1B11-49E1-AFEF-31F6612D0BAD}"/>
              </a:ext>
            </a:extLst>
          </p:cNvPr>
          <p:cNvSpPr/>
          <p:nvPr/>
        </p:nvSpPr>
        <p:spPr bwMode="auto">
          <a:xfrm>
            <a:off x="7208908" y="1855391"/>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≤60 kg</a:t>
            </a:r>
          </a:p>
        </p:txBody>
      </p:sp>
      <p:sp>
        <p:nvSpPr>
          <p:cNvPr id="422" name="Lekerekített téglalap 64">
            <a:extLst>
              <a:ext uri="{FF2B5EF4-FFF2-40B4-BE49-F238E27FC236}">
                <a16:creationId xmlns:a16="http://schemas.microsoft.com/office/drawing/2014/main" id="{179E90A0-8BC4-4E4C-A41E-4AA9F3259592}"/>
              </a:ext>
            </a:extLst>
          </p:cNvPr>
          <p:cNvSpPr/>
          <p:nvPr/>
        </p:nvSpPr>
        <p:spPr bwMode="auto">
          <a:xfrm>
            <a:off x="8203409" y="1857253"/>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≥133 µmol/I</a:t>
            </a:r>
          </a:p>
        </p:txBody>
      </p:sp>
      <p:sp>
        <p:nvSpPr>
          <p:cNvPr id="423" name="Lekerekített téglalap 65">
            <a:extLst>
              <a:ext uri="{FF2B5EF4-FFF2-40B4-BE49-F238E27FC236}">
                <a16:creationId xmlns:a16="http://schemas.microsoft.com/office/drawing/2014/main" id="{257B3C7B-E11B-475A-8E03-BA0EFE109140}"/>
              </a:ext>
            </a:extLst>
          </p:cNvPr>
          <p:cNvSpPr/>
          <p:nvPr/>
        </p:nvSpPr>
        <p:spPr bwMode="auto">
          <a:xfrm>
            <a:off x="6716053"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si ≥2 facteurs</a:t>
            </a:r>
          </a:p>
        </p:txBody>
      </p:sp>
      <p:sp>
        <p:nvSpPr>
          <p:cNvPr id="424" name="Lekerekített téglalap 66">
            <a:extLst>
              <a:ext uri="{FF2B5EF4-FFF2-40B4-BE49-F238E27FC236}">
                <a16:creationId xmlns:a16="http://schemas.microsoft.com/office/drawing/2014/main" id="{CBC64500-B146-4CC9-BDE4-F39682B2C8ED}"/>
              </a:ext>
            </a:extLst>
          </p:cNvPr>
          <p:cNvSpPr/>
          <p:nvPr/>
        </p:nvSpPr>
        <p:spPr bwMode="auto">
          <a:xfrm>
            <a:off x="7714369"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si ≤1 facteur</a:t>
            </a:r>
          </a:p>
        </p:txBody>
      </p:sp>
      <p:sp>
        <p:nvSpPr>
          <p:cNvPr id="425" name="Lekerekített téglalap 67">
            <a:extLst>
              <a:ext uri="{FF2B5EF4-FFF2-40B4-BE49-F238E27FC236}">
                <a16:creationId xmlns:a16="http://schemas.microsoft.com/office/drawing/2014/main" id="{31A02C72-3F38-4BDF-BDAF-E085C99DFAE6}"/>
              </a:ext>
            </a:extLst>
          </p:cNvPr>
          <p:cNvSpPr/>
          <p:nvPr/>
        </p:nvSpPr>
        <p:spPr bwMode="auto">
          <a:xfrm>
            <a:off x="4854647" y="2363405"/>
            <a:ext cx="72000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recommandé</a:t>
            </a:r>
          </a:p>
        </p:txBody>
      </p:sp>
      <p:sp>
        <p:nvSpPr>
          <p:cNvPr id="426" name="Lekerekített téglalap 31">
            <a:extLst>
              <a:ext uri="{FF2B5EF4-FFF2-40B4-BE49-F238E27FC236}">
                <a16:creationId xmlns:a16="http://schemas.microsoft.com/office/drawing/2014/main" id="{E55EDC05-98D3-47AA-B8EC-663BFC3D9BEA}"/>
              </a:ext>
            </a:extLst>
          </p:cNvPr>
          <p:cNvSpPr/>
          <p:nvPr/>
        </p:nvSpPr>
        <p:spPr bwMode="auto">
          <a:xfrm>
            <a:off x="2660759" y="2805014"/>
            <a:ext cx="677247" cy="1721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Estimer CrCl</a:t>
            </a:r>
          </a:p>
        </p:txBody>
      </p:sp>
      <p:sp>
        <p:nvSpPr>
          <p:cNvPr id="427" name="Lekerekített téglalap 37">
            <a:extLst>
              <a:ext uri="{FF2B5EF4-FFF2-40B4-BE49-F238E27FC236}">
                <a16:creationId xmlns:a16="http://schemas.microsoft.com/office/drawing/2014/main" id="{AA638A0E-BB4A-4AA9-A7E4-56A6909525F9}"/>
              </a:ext>
            </a:extLst>
          </p:cNvPr>
          <p:cNvSpPr/>
          <p:nvPr/>
        </p:nvSpPr>
        <p:spPr bwMode="auto">
          <a:xfrm>
            <a:off x="1700480" y="3858769"/>
            <a:ext cx="864000" cy="394673"/>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Faible risque TE </a:t>
            </a:r>
            <a:b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b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et risque de saignement élevé</a:t>
            </a:r>
          </a:p>
        </p:txBody>
      </p:sp>
      <p:sp>
        <p:nvSpPr>
          <p:cNvPr id="428" name="Lekerekített téglalap 38">
            <a:extLst>
              <a:ext uri="{FF2B5EF4-FFF2-40B4-BE49-F238E27FC236}">
                <a16:creationId xmlns:a16="http://schemas.microsoft.com/office/drawing/2014/main" id="{9556B76E-8853-4A2A-A792-1100C991A6FD}"/>
              </a:ext>
            </a:extLst>
          </p:cNvPr>
          <p:cNvSpPr/>
          <p:nvPr/>
        </p:nvSpPr>
        <p:spPr bwMode="auto">
          <a:xfrm>
            <a:off x="2843731" y="3351368"/>
            <a:ext cx="489287"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Âge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&lt;75 years</a:t>
            </a:r>
          </a:p>
        </p:txBody>
      </p:sp>
      <p:sp>
        <p:nvSpPr>
          <p:cNvPr id="429" name="Lekerekített téglalap 39">
            <a:extLst>
              <a:ext uri="{FF2B5EF4-FFF2-40B4-BE49-F238E27FC236}">
                <a16:creationId xmlns:a16="http://schemas.microsoft.com/office/drawing/2014/main" id="{7592C6EA-1F5F-4793-A257-F412E9A1A7AF}"/>
              </a:ext>
            </a:extLst>
          </p:cNvPr>
          <p:cNvSpPr/>
          <p:nvPr/>
        </p:nvSpPr>
        <p:spPr bwMode="auto">
          <a:xfrm>
            <a:off x="3455974" y="3351368"/>
            <a:ext cx="698130"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Âge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75–80 ans</a:t>
            </a:r>
          </a:p>
        </p:txBody>
      </p:sp>
      <p:sp>
        <p:nvSpPr>
          <p:cNvPr id="430" name="Lekerekített téglalap 41">
            <a:extLst>
              <a:ext uri="{FF2B5EF4-FFF2-40B4-BE49-F238E27FC236}">
                <a16:creationId xmlns:a16="http://schemas.microsoft.com/office/drawing/2014/main" id="{D52282DF-1852-4A50-9028-70FC6997975D}"/>
              </a:ext>
            </a:extLst>
          </p:cNvPr>
          <p:cNvSpPr/>
          <p:nvPr/>
        </p:nvSpPr>
        <p:spPr bwMode="auto">
          <a:xfrm>
            <a:off x="4208485" y="3497208"/>
            <a:ext cx="648000" cy="60376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Âge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≥80 ans </a:t>
            </a:r>
            <a:b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b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et/ou prise concomitante </a:t>
            </a:r>
            <a:b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b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de vérapamil</a:t>
            </a:r>
          </a:p>
        </p:txBody>
      </p:sp>
      <p:sp>
        <p:nvSpPr>
          <p:cNvPr id="431" name="Lekerekített téglalap 42">
            <a:extLst>
              <a:ext uri="{FF2B5EF4-FFF2-40B4-BE49-F238E27FC236}">
                <a16:creationId xmlns:a16="http://schemas.microsoft.com/office/drawing/2014/main" id="{7C51C9FD-0EB7-48C3-B87A-6187332C674F}"/>
              </a:ext>
            </a:extLst>
          </p:cNvPr>
          <p:cNvSpPr/>
          <p:nvPr/>
        </p:nvSpPr>
        <p:spPr bwMode="auto">
          <a:xfrm>
            <a:off x="607156" y="4288689"/>
            <a:ext cx="752701" cy="280375"/>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dirty="0">
                <a:ln>
                  <a:noFill/>
                </a:ln>
                <a:solidFill>
                  <a:srgbClr val="000000">
                    <a:lumMod val="65000"/>
                    <a:lumOff val="35000"/>
                  </a:srgbClr>
                </a:solidFill>
                <a:uLnTx/>
                <a:uFillTx/>
                <a:latin typeface="Arial" charset="0"/>
                <a:ea typeface="+mn-ea"/>
                <a:cs typeface="+mn-cs"/>
              </a:rPr>
              <a:t>Contre-indiqué</a:t>
            </a:r>
          </a:p>
        </p:txBody>
      </p:sp>
      <p:sp>
        <p:nvSpPr>
          <p:cNvPr id="432" name="Lekerekített téglalap 43">
            <a:extLst>
              <a:ext uri="{FF2B5EF4-FFF2-40B4-BE49-F238E27FC236}">
                <a16:creationId xmlns:a16="http://schemas.microsoft.com/office/drawing/2014/main" id="{9164E721-D806-4D15-BE31-B41E20BB22A6}"/>
              </a:ext>
            </a:extLst>
          </p:cNvPr>
          <p:cNvSpPr/>
          <p:nvPr/>
        </p:nvSpPr>
        <p:spPr bwMode="auto">
          <a:xfrm>
            <a:off x="3156727" y="3696224"/>
            <a:ext cx="828000" cy="550839"/>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Faible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risque TE et risque de saignement élevé</a:t>
            </a:r>
          </a:p>
        </p:txBody>
      </p:sp>
      <p:sp>
        <p:nvSpPr>
          <p:cNvPr id="433" name="Lekerekített téglalap 45">
            <a:extLst>
              <a:ext uri="{FF2B5EF4-FFF2-40B4-BE49-F238E27FC236}">
                <a16:creationId xmlns:a16="http://schemas.microsoft.com/office/drawing/2014/main" id="{8BADFC7D-5847-4368-9F3C-EAAA72DFE05E}"/>
              </a:ext>
            </a:extLst>
          </p:cNvPr>
          <p:cNvSpPr/>
          <p:nvPr/>
        </p:nvSpPr>
        <p:spPr bwMode="auto">
          <a:xfrm>
            <a:off x="1912152"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434" name="Lekerekített téglalap 46">
            <a:extLst>
              <a:ext uri="{FF2B5EF4-FFF2-40B4-BE49-F238E27FC236}">
                <a16:creationId xmlns:a16="http://schemas.microsoft.com/office/drawing/2014/main" id="{A9348ECB-CC41-4F44-95F4-8741E159B055}"/>
              </a:ext>
            </a:extLst>
          </p:cNvPr>
          <p:cNvSpPr/>
          <p:nvPr/>
        </p:nvSpPr>
        <p:spPr bwMode="auto">
          <a:xfrm>
            <a:off x="2392979"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435" name="Lekerekített téglalap 47">
            <a:extLst>
              <a:ext uri="{FF2B5EF4-FFF2-40B4-BE49-F238E27FC236}">
                <a16:creationId xmlns:a16="http://schemas.microsoft.com/office/drawing/2014/main" id="{92951733-4382-402A-8547-47A37FB945EF}"/>
              </a:ext>
            </a:extLst>
          </p:cNvPr>
          <p:cNvSpPr/>
          <p:nvPr/>
        </p:nvSpPr>
        <p:spPr bwMode="auto">
          <a:xfrm>
            <a:off x="2868344"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436" name="Lekerekített téglalap 49">
            <a:extLst>
              <a:ext uri="{FF2B5EF4-FFF2-40B4-BE49-F238E27FC236}">
                <a16:creationId xmlns:a16="http://schemas.microsoft.com/office/drawing/2014/main" id="{C087719D-6E3D-4B04-A30D-A28ACE3A054C}"/>
              </a:ext>
            </a:extLst>
          </p:cNvPr>
          <p:cNvSpPr/>
          <p:nvPr/>
        </p:nvSpPr>
        <p:spPr bwMode="auto">
          <a:xfrm>
            <a:off x="334376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437" name="Lekerekített téglalap 50">
            <a:extLst>
              <a:ext uri="{FF2B5EF4-FFF2-40B4-BE49-F238E27FC236}">
                <a16:creationId xmlns:a16="http://schemas.microsoft.com/office/drawing/2014/main" id="{864C6412-1AA3-4578-A6D0-E6A52E75BD73}"/>
              </a:ext>
            </a:extLst>
          </p:cNvPr>
          <p:cNvSpPr/>
          <p:nvPr/>
        </p:nvSpPr>
        <p:spPr bwMode="auto">
          <a:xfrm>
            <a:off x="3821566"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438" name="Lekerekített téglalap 51">
            <a:extLst>
              <a:ext uri="{FF2B5EF4-FFF2-40B4-BE49-F238E27FC236}">
                <a16:creationId xmlns:a16="http://schemas.microsoft.com/office/drawing/2014/main" id="{1555BA52-2CE0-400F-B33C-EC39D88673B1}"/>
              </a:ext>
            </a:extLst>
          </p:cNvPr>
          <p:cNvSpPr/>
          <p:nvPr/>
        </p:nvSpPr>
        <p:spPr bwMode="auto">
          <a:xfrm>
            <a:off x="430057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cxnSp>
        <p:nvCxnSpPr>
          <p:cNvPr id="439" name="Egyenes összekötő 119">
            <a:extLst>
              <a:ext uri="{FF2B5EF4-FFF2-40B4-BE49-F238E27FC236}">
                <a16:creationId xmlns:a16="http://schemas.microsoft.com/office/drawing/2014/main" id="{3B2E1743-B55A-411D-BE9E-650D9B757D94}"/>
              </a:ext>
            </a:extLst>
          </p:cNvPr>
          <p:cNvCxnSpPr>
            <a:cxnSpLocks/>
          </p:cNvCxnSpPr>
          <p:nvPr/>
        </p:nvCxnSpPr>
        <p:spPr bwMode="auto">
          <a:xfrm flipV="1">
            <a:off x="977652" y="3043474"/>
            <a:ext cx="282437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 name="Egyenes összekötő 121">
            <a:extLst>
              <a:ext uri="{FF2B5EF4-FFF2-40B4-BE49-F238E27FC236}">
                <a16:creationId xmlns:a16="http://schemas.microsoft.com/office/drawing/2014/main" id="{FB5C9407-1117-4FAB-ABA5-3C86D6EE4045}"/>
              </a:ext>
            </a:extLst>
          </p:cNvPr>
          <p:cNvCxnSpPr>
            <a:cxnSpLocks/>
          </p:cNvCxnSpPr>
          <p:nvPr/>
        </p:nvCxnSpPr>
        <p:spPr bwMode="auto">
          <a:xfrm>
            <a:off x="2999383" y="2977151"/>
            <a:ext cx="0" cy="6471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1" name="Egyenes összekötő 124">
            <a:extLst>
              <a:ext uri="{FF2B5EF4-FFF2-40B4-BE49-F238E27FC236}">
                <a16:creationId xmlns:a16="http://schemas.microsoft.com/office/drawing/2014/main" id="{15AE635E-E995-45FC-920A-0638081CD9BD}"/>
              </a:ext>
            </a:extLst>
          </p:cNvPr>
          <p:cNvCxnSpPr/>
          <p:nvPr/>
        </p:nvCxnSpPr>
        <p:spPr bwMode="auto">
          <a:xfrm flipV="1">
            <a:off x="2132182" y="3043475"/>
            <a:ext cx="0" cy="11234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2" name="Egyenes összekötő 130">
            <a:extLst>
              <a:ext uri="{FF2B5EF4-FFF2-40B4-BE49-F238E27FC236}">
                <a16:creationId xmlns:a16="http://schemas.microsoft.com/office/drawing/2014/main" id="{4323EEDE-F6FA-4B24-BC89-9FA371B702D8}"/>
              </a:ext>
            </a:extLst>
          </p:cNvPr>
          <p:cNvCxnSpPr>
            <a:cxnSpLocks/>
          </p:cNvCxnSpPr>
          <p:nvPr/>
        </p:nvCxnSpPr>
        <p:spPr bwMode="auto">
          <a:xfrm flipV="1">
            <a:off x="3803837" y="3039066"/>
            <a:ext cx="0" cy="11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3" name="Egyenes összekötő 136">
            <a:extLst>
              <a:ext uri="{FF2B5EF4-FFF2-40B4-BE49-F238E27FC236}">
                <a16:creationId xmlns:a16="http://schemas.microsoft.com/office/drawing/2014/main" id="{94178B9D-FBB3-4E8B-81F5-3D4AEC0F5E51}"/>
              </a:ext>
            </a:extLst>
          </p:cNvPr>
          <p:cNvCxnSpPr>
            <a:cxnSpLocks/>
          </p:cNvCxnSpPr>
          <p:nvPr/>
        </p:nvCxnSpPr>
        <p:spPr bwMode="auto">
          <a:xfrm>
            <a:off x="2132182" y="3262596"/>
            <a:ext cx="1" cy="59617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4" name="Egyenes összekötő 145">
            <a:extLst>
              <a:ext uri="{FF2B5EF4-FFF2-40B4-BE49-F238E27FC236}">
                <a16:creationId xmlns:a16="http://schemas.microsoft.com/office/drawing/2014/main" id="{2474C7BE-0BBF-439B-84BA-2DFF3C1F2D8E}"/>
              </a:ext>
            </a:extLst>
          </p:cNvPr>
          <p:cNvCxnSpPr>
            <a:cxnSpLocks/>
          </p:cNvCxnSpPr>
          <p:nvPr/>
        </p:nvCxnSpPr>
        <p:spPr bwMode="auto">
          <a:xfrm flipH="1">
            <a:off x="3088374" y="3307111"/>
            <a:ext cx="1430564" cy="318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5" name="Egyenes összekötő 150">
            <a:extLst>
              <a:ext uri="{FF2B5EF4-FFF2-40B4-BE49-F238E27FC236}">
                <a16:creationId xmlns:a16="http://schemas.microsoft.com/office/drawing/2014/main" id="{422566D1-BFA7-4125-8AE0-7E2911227251}"/>
              </a:ext>
            </a:extLst>
          </p:cNvPr>
          <p:cNvCxnSpPr/>
          <p:nvPr/>
        </p:nvCxnSpPr>
        <p:spPr bwMode="auto">
          <a:xfrm flipH="1">
            <a:off x="3805039" y="3244440"/>
            <a:ext cx="261" cy="10692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6" name="Egyenes összekötő 154">
            <a:extLst>
              <a:ext uri="{FF2B5EF4-FFF2-40B4-BE49-F238E27FC236}">
                <a16:creationId xmlns:a16="http://schemas.microsoft.com/office/drawing/2014/main" id="{FE8318AC-564E-468D-A2CE-3D02D3A0546E}"/>
              </a:ext>
            </a:extLst>
          </p:cNvPr>
          <p:cNvCxnSpPr>
            <a:cxnSpLocks/>
          </p:cNvCxnSpPr>
          <p:nvPr/>
        </p:nvCxnSpPr>
        <p:spPr bwMode="auto">
          <a:xfrm>
            <a:off x="4520604" y="3302000"/>
            <a:ext cx="0" cy="1952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7" name="Egyenes összekötő 157">
            <a:extLst>
              <a:ext uri="{FF2B5EF4-FFF2-40B4-BE49-F238E27FC236}">
                <a16:creationId xmlns:a16="http://schemas.microsoft.com/office/drawing/2014/main" id="{6901EE7B-1650-4B22-8BD0-0D1017ADC287}"/>
              </a:ext>
            </a:extLst>
          </p:cNvPr>
          <p:cNvCxnSpPr>
            <a:cxnSpLocks/>
          </p:cNvCxnSpPr>
          <p:nvPr/>
        </p:nvCxnSpPr>
        <p:spPr bwMode="auto">
          <a:xfrm>
            <a:off x="3088375" y="3307567"/>
            <a:ext cx="0" cy="4380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8" name="Egyenes összekötő 168">
            <a:extLst>
              <a:ext uri="{FF2B5EF4-FFF2-40B4-BE49-F238E27FC236}">
                <a16:creationId xmlns:a16="http://schemas.microsoft.com/office/drawing/2014/main" id="{9703C91A-401F-4DA3-B313-D57A230DEBC4}"/>
              </a:ext>
            </a:extLst>
          </p:cNvPr>
          <p:cNvCxnSpPr>
            <a:cxnSpLocks/>
          </p:cNvCxnSpPr>
          <p:nvPr/>
        </p:nvCxnSpPr>
        <p:spPr bwMode="auto">
          <a:xfrm flipV="1">
            <a:off x="2132183" y="4253442"/>
            <a:ext cx="0" cy="4020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9" name="Egyenes összekötő 169">
            <a:extLst>
              <a:ext uri="{FF2B5EF4-FFF2-40B4-BE49-F238E27FC236}">
                <a16:creationId xmlns:a16="http://schemas.microsoft.com/office/drawing/2014/main" id="{78226A4F-EF49-4B60-9B47-8B3DC5EE603D}"/>
              </a:ext>
            </a:extLst>
          </p:cNvPr>
          <p:cNvCxnSpPr>
            <a:cxnSpLocks/>
          </p:cNvCxnSpPr>
          <p:nvPr/>
        </p:nvCxnSpPr>
        <p:spPr bwMode="auto">
          <a:xfrm flipV="1">
            <a:off x="2607500" y="3302000"/>
            <a:ext cx="0" cy="10700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0" name="Egyenes összekötő 170">
            <a:extLst>
              <a:ext uri="{FF2B5EF4-FFF2-40B4-BE49-F238E27FC236}">
                <a16:creationId xmlns:a16="http://schemas.microsoft.com/office/drawing/2014/main" id="{63413DC9-FD9B-4097-8403-4A527FC8AAFE}"/>
              </a:ext>
            </a:extLst>
          </p:cNvPr>
          <p:cNvCxnSpPr>
            <a:cxnSpLocks/>
          </p:cNvCxnSpPr>
          <p:nvPr/>
        </p:nvCxnSpPr>
        <p:spPr bwMode="auto">
          <a:xfrm flipV="1">
            <a:off x="3088374" y="3628880"/>
            <a:ext cx="0" cy="73271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1" name="Egyenes összekötő 174">
            <a:extLst>
              <a:ext uri="{FF2B5EF4-FFF2-40B4-BE49-F238E27FC236}">
                <a16:creationId xmlns:a16="http://schemas.microsoft.com/office/drawing/2014/main" id="{7BAC5548-2578-45EC-825F-4656C45AB597}"/>
              </a:ext>
            </a:extLst>
          </p:cNvPr>
          <p:cNvCxnSpPr>
            <a:cxnSpLocks/>
          </p:cNvCxnSpPr>
          <p:nvPr/>
        </p:nvCxnSpPr>
        <p:spPr bwMode="auto">
          <a:xfrm>
            <a:off x="3801603" y="3665194"/>
            <a:ext cx="24616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2" name="Egyenes összekötő 176">
            <a:extLst>
              <a:ext uri="{FF2B5EF4-FFF2-40B4-BE49-F238E27FC236}">
                <a16:creationId xmlns:a16="http://schemas.microsoft.com/office/drawing/2014/main" id="{AB4850D7-6E08-400D-8FB3-C7745CD5F436}"/>
              </a:ext>
            </a:extLst>
          </p:cNvPr>
          <p:cNvCxnSpPr>
            <a:cxnSpLocks/>
          </p:cNvCxnSpPr>
          <p:nvPr/>
        </p:nvCxnSpPr>
        <p:spPr bwMode="auto">
          <a:xfrm flipV="1">
            <a:off x="4044862" y="3664990"/>
            <a:ext cx="0" cy="69237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3" name="Egyenes összekötő 182">
            <a:extLst>
              <a:ext uri="{FF2B5EF4-FFF2-40B4-BE49-F238E27FC236}">
                <a16:creationId xmlns:a16="http://schemas.microsoft.com/office/drawing/2014/main" id="{1E43F4A8-AA73-4A29-B377-A64769C956F6}"/>
              </a:ext>
            </a:extLst>
          </p:cNvPr>
          <p:cNvCxnSpPr>
            <a:cxnSpLocks/>
          </p:cNvCxnSpPr>
          <p:nvPr/>
        </p:nvCxnSpPr>
        <p:spPr bwMode="auto">
          <a:xfrm>
            <a:off x="3805039" y="3626787"/>
            <a:ext cx="0" cy="694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4" name="Egyenes összekötő 190">
            <a:extLst>
              <a:ext uri="{FF2B5EF4-FFF2-40B4-BE49-F238E27FC236}">
                <a16:creationId xmlns:a16="http://schemas.microsoft.com/office/drawing/2014/main" id="{2C7B5927-0E09-470D-AE01-7FAB7EFA8896}"/>
              </a:ext>
            </a:extLst>
          </p:cNvPr>
          <p:cNvCxnSpPr>
            <a:cxnSpLocks/>
          </p:cNvCxnSpPr>
          <p:nvPr/>
        </p:nvCxnSpPr>
        <p:spPr bwMode="auto">
          <a:xfrm flipH="1" flipV="1">
            <a:off x="983367" y="3272183"/>
            <a:ext cx="140" cy="101650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5" name="Egyenes összekötő 192">
            <a:extLst>
              <a:ext uri="{FF2B5EF4-FFF2-40B4-BE49-F238E27FC236}">
                <a16:creationId xmlns:a16="http://schemas.microsoft.com/office/drawing/2014/main" id="{244954A3-DD43-4662-8A4C-32C9CB04A4FD}"/>
              </a:ext>
            </a:extLst>
          </p:cNvPr>
          <p:cNvCxnSpPr>
            <a:cxnSpLocks/>
          </p:cNvCxnSpPr>
          <p:nvPr/>
        </p:nvCxnSpPr>
        <p:spPr bwMode="auto">
          <a:xfrm>
            <a:off x="3563794" y="4247063"/>
            <a:ext cx="0" cy="4658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6" name="Egyenes összekötő 176">
            <a:extLst>
              <a:ext uri="{FF2B5EF4-FFF2-40B4-BE49-F238E27FC236}">
                <a16:creationId xmlns:a16="http://schemas.microsoft.com/office/drawing/2014/main" id="{7E42B04F-1628-48DD-8FBA-5159399DA4A7}"/>
              </a:ext>
            </a:extLst>
          </p:cNvPr>
          <p:cNvCxnSpPr>
            <a:cxnSpLocks/>
          </p:cNvCxnSpPr>
          <p:nvPr/>
        </p:nvCxnSpPr>
        <p:spPr bwMode="auto">
          <a:xfrm flipV="1">
            <a:off x="4520604" y="4100975"/>
            <a:ext cx="0" cy="1926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7" name="Egyenes összekötő 174">
            <a:extLst>
              <a:ext uri="{FF2B5EF4-FFF2-40B4-BE49-F238E27FC236}">
                <a16:creationId xmlns:a16="http://schemas.microsoft.com/office/drawing/2014/main" id="{BFF03A5B-EF9B-4D48-91EA-F357CDDBA5FD}"/>
              </a:ext>
            </a:extLst>
          </p:cNvPr>
          <p:cNvCxnSpPr>
            <a:cxnSpLocks/>
          </p:cNvCxnSpPr>
          <p:nvPr/>
        </p:nvCxnSpPr>
        <p:spPr bwMode="auto">
          <a:xfrm flipV="1">
            <a:off x="3088144" y="3666459"/>
            <a:ext cx="2520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8" name="Egyenes összekötő 182">
            <a:extLst>
              <a:ext uri="{FF2B5EF4-FFF2-40B4-BE49-F238E27FC236}">
                <a16:creationId xmlns:a16="http://schemas.microsoft.com/office/drawing/2014/main" id="{D3C9E5BB-B360-4EA3-9556-8DF133A217DC}"/>
              </a:ext>
            </a:extLst>
          </p:cNvPr>
          <p:cNvCxnSpPr>
            <a:cxnSpLocks/>
          </p:cNvCxnSpPr>
          <p:nvPr/>
        </p:nvCxnSpPr>
        <p:spPr bwMode="auto">
          <a:xfrm>
            <a:off x="3336284" y="3667816"/>
            <a:ext cx="0" cy="2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9" name="Egyenes összekötő 138">
            <a:extLst>
              <a:ext uri="{FF2B5EF4-FFF2-40B4-BE49-F238E27FC236}">
                <a16:creationId xmlns:a16="http://schemas.microsoft.com/office/drawing/2014/main" id="{BC2BA148-460D-48B5-BAC7-9A26878D371D}"/>
              </a:ext>
            </a:extLst>
          </p:cNvPr>
          <p:cNvCxnSpPr>
            <a:cxnSpLocks/>
          </p:cNvCxnSpPr>
          <p:nvPr/>
        </p:nvCxnSpPr>
        <p:spPr bwMode="auto">
          <a:xfrm flipH="1">
            <a:off x="1656188" y="3300477"/>
            <a:ext cx="951312" cy="1524"/>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0" name="Lekerekített téglalap 41">
            <a:extLst>
              <a:ext uri="{FF2B5EF4-FFF2-40B4-BE49-F238E27FC236}">
                <a16:creationId xmlns:a16="http://schemas.microsoft.com/office/drawing/2014/main" id="{750537CE-FF38-4DFD-980E-FD5547ED8CC2}"/>
              </a:ext>
            </a:extLst>
          </p:cNvPr>
          <p:cNvSpPr/>
          <p:nvPr/>
        </p:nvSpPr>
        <p:spPr bwMode="auto">
          <a:xfrm>
            <a:off x="1269508" y="3343469"/>
            <a:ext cx="773358" cy="4627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≥80 ans et/ou vérapamil en concomitance</a:t>
            </a:r>
          </a:p>
        </p:txBody>
      </p:sp>
      <p:sp>
        <p:nvSpPr>
          <p:cNvPr id="461" name="Lekerekített téglalap 51">
            <a:extLst>
              <a:ext uri="{FF2B5EF4-FFF2-40B4-BE49-F238E27FC236}">
                <a16:creationId xmlns:a16="http://schemas.microsoft.com/office/drawing/2014/main" id="{D8A89079-CD22-4D34-814E-2EC6AAABB314}"/>
              </a:ext>
            </a:extLst>
          </p:cNvPr>
          <p:cNvSpPr/>
          <p:nvPr/>
        </p:nvSpPr>
        <p:spPr bwMode="auto">
          <a:xfrm>
            <a:off x="1429719" y="4288689"/>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cxnSp>
        <p:nvCxnSpPr>
          <p:cNvPr id="462" name="Egyenes összekötő 176">
            <a:extLst>
              <a:ext uri="{FF2B5EF4-FFF2-40B4-BE49-F238E27FC236}">
                <a16:creationId xmlns:a16="http://schemas.microsoft.com/office/drawing/2014/main" id="{77079FE3-3E85-4125-A51C-2D39DA8F01AA}"/>
              </a:ext>
            </a:extLst>
          </p:cNvPr>
          <p:cNvCxnSpPr>
            <a:cxnSpLocks/>
          </p:cNvCxnSpPr>
          <p:nvPr/>
        </p:nvCxnSpPr>
        <p:spPr bwMode="auto">
          <a:xfrm flipV="1">
            <a:off x="1649750" y="3806206"/>
            <a:ext cx="6437" cy="48248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3" name="Egyenes összekötő 176">
            <a:extLst>
              <a:ext uri="{FF2B5EF4-FFF2-40B4-BE49-F238E27FC236}">
                <a16:creationId xmlns:a16="http://schemas.microsoft.com/office/drawing/2014/main" id="{8175B9B8-B704-4327-95CB-923B4D168046}"/>
              </a:ext>
            </a:extLst>
          </p:cNvPr>
          <p:cNvCxnSpPr>
            <a:cxnSpLocks/>
          </p:cNvCxnSpPr>
          <p:nvPr/>
        </p:nvCxnSpPr>
        <p:spPr bwMode="auto">
          <a:xfrm>
            <a:off x="1656187" y="3268412"/>
            <a:ext cx="0" cy="7505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4" name="Egyenes összekötő 124">
            <a:extLst>
              <a:ext uri="{FF2B5EF4-FFF2-40B4-BE49-F238E27FC236}">
                <a16:creationId xmlns:a16="http://schemas.microsoft.com/office/drawing/2014/main" id="{C5F362CA-A163-4ED7-9A41-04E85F46C4DB}"/>
              </a:ext>
            </a:extLst>
          </p:cNvPr>
          <p:cNvCxnSpPr>
            <a:cxnSpLocks/>
          </p:cNvCxnSpPr>
          <p:nvPr/>
        </p:nvCxnSpPr>
        <p:spPr bwMode="auto">
          <a:xfrm flipV="1">
            <a:off x="983367" y="3047873"/>
            <a:ext cx="0" cy="1116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5" name="Lekerekített téglalap 34">
            <a:extLst>
              <a:ext uri="{FF2B5EF4-FFF2-40B4-BE49-F238E27FC236}">
                <a16:creationId xmlns:a16="http://schemas.microsoft.com/office/drawing/2014/main" id="{45876183-B5F2-4CEA-A20D-001E6EE612AE}"/>
              </a:ext>
            </a:extLst>
          </p:cNvPr>
          <p:cNvSpPr/>
          <p:nvPr/>
        </p:nvSpPr>
        <p:spPr bwMode="auto">
          <a:xfrm>
            <a:off x="3319547" y="3090459"/>
            <a:ext cx="90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&gt;50 ml/min</a:t>
            </a:r>
          </a:p>
        </p:txBody>
      </p:sp>
      <p:sp>
        <p:nvSpPr>
          <p:cNvPr id="466" name="Lekerekített téglalap 33">
            <a:extLst>
              <a:ext uri="{FF2B5EF4-FFF2-40B4-BE49-F238E27FC236}">
                <a16:creationId xmlns:a16="http://schemas.microsoft.com/office/drawing/2014/main" id="{C025C13E-FB35-4915-BFFD-6082627D2F9C}"/>
              </a:ext>
            </a:extLst>
          </p:cNvPr>
          <p:cNvSpPr/>
          <p:nvPr/>
        </p:nvSpPr>
        <p:spPr bwMode="auto">
          <a:xfrm>
            <a:off x="1637182" y="3090459"/>
            <a:ext cx="99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30–50 ml/min</a:t>
            </a:r>
          </a:p>
        </p:txBody>
      </p:sp>
      <p:sp>
        <p:nvSpPr>
          <p:cNvPr id="467" name="Lekerekített téglalap 32">
            <a:extLst>
              <a:ext uri="{FF2B5EF4-FFF2-40B4-BE49-F238E27FC236}">
                <a16:creationId xmlns:a16="http://schemas.microsoft.com/office/drawing/2014/main" id="{B286B912-5612-438F-97F2-3783AA5A8633}"/>
              </a:ext>
            </a:extLst>
          </p:cNvPr>
          <p:cNvSpPr/>
          <p:nvPr/>
        </p:nvSpPr>
        <p:spPr bwMode="auto">
          <a:xfrm>
            <a:off x="618562" y="3100046"/>
            <a:ext cx="72961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&lt;30 ml/min</a:t>
            </a:r>
          </a:p>
        </p:txBody>
      </p:sp>
      <p:cxnSp>
        <p:nvCxnSpPr>
          <p:cNvPr id="468" name="Egyenes összekötő 245">
            <a:extLst>
              <a:ext uri="{FF2B5EF4-FFF2-40B4-BE49-F238E27FC236}">
                <a16:creationId xmlns:a16="http://schemas.microsoft.com/office/drawing/2014/main" id="{DC6F52A6-F357-4188-B840-9DD6621B9239}"/>
              </a:ext>
            </a:extLst>
          </p:cNvPr>
          <p:cNvCxnSpPr/>
          <p:nvPr/>
        </p:nvCxnSpPr>
        <p:spPr bwMode="auto">
          <a:xfrm>
            <a:off x="5658874" y="3036664"/>
            <a:ext cx="225107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9" name="Egyenes összekötő 234">
            <a:extLst>
              <a:ext uri="{FF2B5EF4-FFF2-40B4-BE49-F238E27FC236}">
                <a16:creationId xmlns:a16="http://schemas.microsoft.com/office/drawing/2014/main" id="{B8C3B03C-0755-43E9-ADDE-7F07759254F1}"/>
              </a:ext>
            </a:extLst>
          </p:cNvPr>
          <p:cNvCxnSpPr/>
          <p:nvPr/>
        </p:nvCxnSpPr>
        <p:spPr bwMode="auto">
          <a:xfrm>
            <a:off x="6788856" y="2908077"/>
            <a:ext cx="0" cy="34083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0" name="Egyenes összekötő 235">
            <a:extLst>
              <a:ext uri="{FF2B5EF4-FFF2-40B4-BE49-F238E27FC236}">
                <a16:creationId xmlns:a16="http://schemas.microsoft.com/office/drawing/2014/main" id="{4B32796B-7A30-414D-AF15-939EA1E70B43}"/>
              </a:ext>
            </a:extLst>
          </p:cNvPr>
          <p:cNvCxnSpPr/>
          <p:nvPr/>
        </p:nvCxnSpPr>
        <p:spPr bwMode="auto">
          <a:xfrm>
            <a:off x="5663318" y="3031502"/>
            <a:ext cx="0" cy="1721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1" name="Egyenes összekötő 237">
            <a:extLst>
              <a:ext uri="{FF2B5EF4-FFF2-40B4-BE49-F238E27FC236}">
                <a16:creationId xmlns:a16="http://schemas.microsoft.com/office/drawing/2014/main" id="{090D022D-35A0-4433-96E2-5BA74FEA198B}"/>
              </a:ext>
            </a:extLst>
          </p:cNvPr>
          <p:cNvCxnSpPr/>
          <p:nvPr/>
        </p:nvCxnSpPr>
        <p:spPr bwMode="auto">
          <a:xfrm>
            <a:off x="7908044" y="3036664"/>
            <a:ext cx="0" cy="13784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2" name="Egyenes összekötő 247">
            <a:extLst>
              <a:ext uri="{FF2B5EF4-FFF2-40B4-BE49-F238E27FC236}">
                <a16:creationId xmlns:a16="http://schemas.microsoft.com/office/drawing/2014/main" id="{79AD1917-4F13-4AC0-A9DB-F60EC7832ECA}"/>
              </a:ext>
            </a:extLst>
          </p:cNvPr>
          <p:cNvCxnSpPr/>
          <p:nvPr/>
        </p:nvCxnSpPr>
        <p:spPr bwMode="auto">
          <a:xfrm>
            <a:off x="5661731" y="3137190"/>
            <a:ext cx="3175"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3" name="Egyenes összekötő 250">
            <a:extLst>
              <a:ext uri="{FF2B5EF4-FFF2-40B4-BE49-F238E27FC236}">
                <a16:creationId xmlns:a16="http://schemas.microsoft.com/office/drawing/2014/main" id="{D35F4BA1-80B3-4FCE-9307-182428AA8BCB}"/>
              </a:ext>
            </a:extLst>
          </p:cNvPr>
          <p:cNvCxnSpPr/>
          <p:nvPr/>
        </p:nvCxnSpPr>
        <p:spPr bwMode="auto">
          <a:xfrm flipH="1">
            <a:off x="6786079" y="3132058"/>
            <a:ext cx="2777"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4" name="Egyenes összekötő 253">
            <a:extLst>
              <a:ext uri="{FF2B5EF4-FFF2-40B4-BE49-F238E27FC236}">
                <a16:creationId xmlns:a16="http://schemas.microsoft.com/office/drawing/2014/main" id="{CF7427C7-ADE2-4F59-95E4-F1CF3CF818F1}"/>
              </a:ext>
            </a:extLst>
          </p:cNvPr>
          <p:cNvCxnSpPr/>
          <p:nvPr/>
        </p:nvCxnSpPr>
        <p:spPr bwMode="auto">
          <a:xfrm>
            <a:off x="7906456" y="3344546"/>
            <a:ext cx="0" cy="12448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5" name="Egyenes összekötő 255">
            <a:extLst>
              <a:ext uri="{FF2B5EF4-FFF2-40B4-BE49-F238E27FC236}">
                <a16:creationId xmlns:a16="http://schemas.microsoft.com/office/drawing/2014/main" id="{D02BB81E-DB7D-4D2E-8DC4-4F4ABDF6533B}"/>
              </a:ext>
            </a:extLst>
          </p:cNvPr>
          <p:cNvCxnSpPr/>
          <p:nvPr/>
        </p:nvCxnSpPr>
        <p:spPr bwMode="auto">
          <a:xfrm>
            <a:off x="7592449" y="3682771"/>
            <a:ext cx="70485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6" name="Egyenes összekötő 258">
            <a:extLst>
              <a:ext uri="{FF2B5EF4-FFF2-40B4-BE49-F238E27FC236}">
                <a16:creationId xmlns:a16="http://schemas.microsoft.com/office/drawing/2014/main" id="{DE8803EF-E84D-4A8A-B2E2-D7120D6B6DB6}"/>
              </a:ext>
            </a:extLst>
          </p:cNvPr>
          <p:cNvCxnSpPr/>
          <p:nvPr/>
        </p:nvCxnSpPr>
        <p:spPr bwMode="auto">
          <a:xfrm>
            <a:off x="7906456" y="3584698"/>
            <a:ext cx="0" cy="10202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7" name="Egyenes összekötő 260">
            <a:extLst>
              <a:ext uri="{FF2B5EF4-FFF2-40B4-BE49-F238E27FC236}">
                <a16:creationId xmlns:a16="http://schemas.microsoft.com/office/drawing/2014/main" id="{75D5E0F2-169F-4558-A451-4C3A80A9942A}"/>
              </a:ext>
            </a:extLst>
          </p:cNvPr>
          <p:cNvCxnSpPr/>
          <p:nvPr/>
        </p:nvCxnSpPr>
        <p:spPr bwMode="auto">
          <a:xfrm>
            <a:off x="7597687"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8" name="Egyenes összekötő 263">
            <a:extLst>
              <a:ext uri="{FF2B5EF4-FFF2-40B4-BE49-F238E27FC236}">
                <a16:creationId xmlns:a16="http://schemas.microsoft.com/office/drawing/2014/main" id="{9F296A41-0234-46BA-9BDE-9481A3D4A89F}"/>
              </a:ext>
            </a:extLst>
          </p:cNvPr>
          <p:cNvCxnSpPr/>
          <p:nvPr/>
        </p:nvCxnSpPr>
        <p:spPr bwMode="auto">
          <a:xfrm>
            <a:off x="8296188" y="3832177"/>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9" name="Egyenes összekötő 264">
            <a:extLst>
              <a:ext uri="{FF2B5EF4-FFF2-40B4-BE49-F238E27FC236}">
                <a16:creationId xmlns:a16="http://schemas.microsoft.com/office/drawing/2014/main" id="{FDB87929-87D5-4A72-900F-75881C0D4AE5}"/>
              </a:ext>
            </a:extLst>
          </p:cNvPr>
          <p:cNvCxnSpPr/>
          <p:nvPr/>
        </p:nvCxnSpPr>
        <p:spPr bwMode="auto">
          <a:xfrm>
            <a:off x="7600862" y="389066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0" name="Egyenes összekötő 265">
            <a:extLst>
              <a:ext uri="{FF2B5EF4-FFF2-40B4-BE49-F238E27FC236}">
                <a16:creationId xmlns:a16="http://schemas.microsoft.com/office/drawing/2014/main" id="{CB743CD6-2F27-4A06-9EA1-6189D8719130}"/>
              </a:ext>
            </a:extLst>
          </p:cNvPr>
          <p:cNvCxnSpPr/>
          <p:nvPr/>
        </p:nvCxnSpPr>
        <p:spPr bwMode="auto">
          <a:xfrm>
            <a:off x="8286662" y="388620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 name="Lekerekített téglalap 18">
            <a:extLst>
              <a:ext uri="{FF2B5EF4-FFF2-40B4-BE49-F238E27FC236}">
                <a16:creationId xmlns:a16="http://schemas.microsoft.com/office/drawing/2014/main" id="{5BC995FD-860A-40DC-BBEC-A7DDF06BC353}"/>
              </a:ext>
            </a:extLst>
          </p:cNvPr>
          <p:cNvSpPr/>
          <p:nvPr/>
        </p:nvSpPr>
        <p:spPr bwMode="auto">
          <a:xfrm>
            <a:off x="6419048" y="2810904"/>
            <a:ext cx="739616"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Estimer CrCl</a:t>
            </a:r>
          </a:p>
        </p:txBody>
      </p:sp>
      <p:sp>
        <p:nvSpPr>
          <p:cNvPr id="482" name="Lekerekített téglalap 19">
            <a:extLst>
              <a:ext uri="{FF2B5EF4-FFF2-40B4-BE49-F238E27FC236}">
                <a16:creationId xmlns:a16="http://schemas.microsoft.com/office/drawing/2014/main" id="{6C1C28C7-E229-4F39-8798-59491A4F04F1}"/>
              </a:ext>
            </a:extLst>
          </p:cNvPr>
          <p:cNvSpPr/>
          <p:nvPr/>
        </p:nvSpPr>
        <p:spPr bwMode="auto">
          <a:xfrm>
            <a:off x="5361377" y="3092403"/>
            <a:ext cx="611822"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483" name="Lekerekített téglalap 20">
            <a:extLst>
              <a:ext uri="{FF2B5EF4-FFF2-40B4-BE49-F238E27FC236}">
                <a16:creationId xmlns:a16="http://schemas.microsoft.com/office/drawing/2014/main" id="{70BB03D2-E3E8-472F-BCDD-5D2770757685}"/>
              </a:ext>
            </a:extLst>
          </p:cNvPr>
          <p:cNvSpPr/>
          <p:nvPr/>
        </p:nvSpPr>
        <p:spPr bwMode="auto">
          <a:xfrm>
            <a:off x="6411031" y="3088985"/>
            <a:ext cx="7556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15–50 ml/min</a:t>
            </a:r>
          </a:p>
        </p:txBody>
      </p:sp>
      <p:sp>
        <p:nvSpPr>
          <p:cNvPr id="484" name="Lekerekített téglalap 21">
            <a:extLst>
              <a:ext uri="{FF2B5EF4-FFF2-40B4-BE49-F238E27FC236}">
                <a16:creationId xmlns:a16="http://schemas.microsoft.com/office/drawing/2014/main" id="{CE883C80-74B9-4B77-BDC0-61D6DDBBC330}"/>
              </a:ext>
            </a:extLst>
          </p:cNvPr>
          <p:cNvSpPr/>
          <p:nvPr/>
        </p:nvSpPr>
        <p:spPr bwMode="auto">
          <a:xfrm>
            <a:off x="7592450" y="3085947"/>
            <a:ext cx="5905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&gt;50 ml/min</a:t>
            </a:r>
          </a:p>
        </p:txBody>
      </p:sp>
      <p:sp>
        <p:nvSpPr>
          <p:cNvPr id="485" name="Lekerekített téglalap 22">
            <a:extLst>
              <a:ext uri="{FF2B5EF4-FFF2-40B4-BE49-F238E27FC236}">
                <a16:creationId xmlns:a16="http://schemas.microsoft.com/office/drawing/2014/main" id="{1EFB745B-012A-4516-9D50-40E741BE2282}"/>
              </a:ext>
            </a:extLst>
          </p:cNvPr>
          <p:cNvSpPr/>
          <p:nvPr/>
        </p:nvSpPr>
        <p:spPr bwMode="auto">
          <a:xfrm>
            <a:off x="5297876" y="3746369"/>
            <a:ext cx="734059"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recommandé</a:t>
            </a:r>
          </a:p>
        </p:txBody>
      </p:sp>
      <p:sp>
        <p:nvSpPr>
          <p:cNvPr id="486" name="Lekerekített téglalap 23">
            <a:extLst>
              <a:ext uri="{FF2B5EF4-FFF2-40B4-BE49-F238E27FC236}">
                <a16:creationId xmlns:a16="http://schemas.microsoft.com/office/drawing/2014/main" id="{259A589B-B59A-4408-A971-0B48A705DE0E}"/>
              </a:ext>
            </a:extLst>
          </p:cNvPr>
          <p:cNvSpPr/>
          <p:nvPr/>
        </p:nvSpPr>
        <p:spPr bwMode="auto">
          <a:xfrm>
            <a:off x="6502107" y="3741237"/>
            <a:ext cx="597600"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30 mg od</a:t>
            </a:r>
          </a:p>
        </p:txBody>
      </p:sp>
      <p:sp>
        <p:nvSpPr>
          <p:cNvPr id="487" name="Lekerekített téglalap 27">
            <a:extLst>
              <a:ext uri="{FF2B5EF4-FFF2-40B4-BE49-F238E27FC236}">
                <a16:creationId xmlns:a16="http://schemas.microsoft.com/office/drawing/2014/main" id="{9F559C34-EABC-4177-805E-EFABAADD6F7C}"/>
              </a:ext>
            </a:extLst>
          </p:cNvPr>
          <p:cNvSpPr/>
          <p:nvPr/>
        </p:nvSpPr>
        <p:spPr bwMode="auto">
          <a:xfrm>
            <a:off x="7582925" y="3348944"/>
            <a:ext cx="59055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60 mg od</a:t>
            </a:r>
          </a:p>
        </p:txBody>
      </p:sp>
      <p:sp>
        <p:nvSpPr>
          <p:cNvPr id="488" name="Lekerekített téglalap 28">
            <a:extLst>
              <a:ext uri="{FF2B5EF4-FFF2-40B4-BE49-F238E27FC236}">
                <a16:creationId xmlns:a16="http://schemas.microsoft.com/office/drawing/2014/main" id="{F948232C-2163-4427-AC3A-EF230F532E74}"/>
              </a:ext>
            </a:extLst>
          </p:cNvPr>
          <p:cNvSpPr/>
          <p:nvPr/>
        </p:nvSpPr>
        <p:spPr bwMode="auto">
          <a:xfrm>
            <a:off x="7286141" y="3745569"/>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≤60 kg</a:t>
            </a:r>
          </a:p>
        </p:txBody>
      </p:sp>
      <p:sp>
        <p:nvSpPr>
          <p:cNvPr id="489" name="Lekerekített téglalap 29">
            <a:extLst>
              <a:ext uri="{FF2B5EF4-FFF2-40B4-BE49-F238E27FC236}">
                <a16:creationId xmlns:a16="http://schemas.microsoft.com/office/drawing/2014/main" id="{E89E9FCB-92FE-4F28-8490-D3B2C4B7A9B0}"/>
              </a:ext>
            </a:extLst>
          </p:cNvPr>
          <p:cNvSpPr/>
          <p:nvPr/>
        </p:nvSpPr>
        <p:spPr bwMode="auto">
          <a:xfrm>
            <a:off x="7979800" y="3742532"/>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P-gp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rgbClr val="000000">
                    <a:lumMod val="65000"/>
                    <a:lumOff val="35000"/>
                  </a:srgbClr>
                </a:solidFill>
                <a:uLnTx/>
                <a:uFillTx/>
                <a:latin typeface="Arial" charset="0"/>
                <a:ea typeface="+mn-ea"/>
                <a:cs typeface="+mn-cs"/>
              </a:rPr>
              <a:t>inhibiteurs</a:t>
            </a:r>
          </a:p>
        </p:txBody>
      </p:sp>
      <p:cxnSp>
        <p:nvCxnSpPr>
          <p:cNvPr id="490" name="Egyenes összekötő 260">
            <a:extLst>
              <a:ext uri="{FF2B5EF4-FFF2-40B4-BE49-F238E27FC236}">
                <a16:creationId xmlns:a16="http://schemas.microsoft.com/office/drawing/2014/main" id="{B385844E-5CC8-4088-AE3E-DD70EC98C129}"/>
              </a:ext>
            </a:extLst>
          </p:cNvPr>
          <p:cNvCxnSpPr/>
          <p:nvPr/>
        </p:nvCxnSpPr>
        <p:spPr bwMode="auto">
          <a:xfrm>
            <a:off x="8297983"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1" name="Lekerekített téglalap 25">
            <a:extLst>
              <a:ext uri="{FF2B5EF4-FFF2-40B4-BE49-F238E27FC236}">
                <a16:creationId xmlns:a16="http://schemas.microsoft.com/office/drawing/2014/main" id="{AAFA7D21-9389-4820-973B-F2CB4207D649}"/>
              </a:ext>
            </a:extLst>
          </p:cNvPr>
          <p:cNvSpPr/>
          <p:nvPr/>
        </p:nvSpPr>
        <p:spPr bwMode="auto">
          <a:xfrm>
            <a:off x="7283046"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30 mg od</a:t>
            </a:r>
          </a:p>
        </p:txBody>
      </p:sp>
      <p:sp>
        <p:nvSpPr>
          <p:cNvPr id="492" name="Lekerekített téglalap 26">
            <a:extLst>
              <a:ext uri="{FF2B5EF4-FFF2-40B4-BE49-F238E27FC236}">
                <a16:creationId xmlns:a16="http://schemas.microsoft.com/office/drawing/2014/main" id="{9D74933E-7924-45EC-A998-11856E6665E1}"/>
              </a:ext>
            </a:extLst>
          </p:cNvPr>
          <p:cNvSpPr/>
          <p:nvPr/>
        </p:nvSpPr>
        <p:spPr bwMode="auto">
          <a:xfrm>
            <a:off x="7979958"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50" b="0" i="0" u="none" strike="noStrike" cap="none" normalizeH="0" baseline="0" noProof="0">
                <a:ln>
                  <a:noFill/>
                </a:ln>
                <a:solidFill>
                  <a:schemeClr val="tx1">
                    <a:lumMod val="65000"/>
                    <a:lumOff val="35000"/>
                  </a:schemeClr>
                </a:solidFill>
                <a:uLnTx/>
                <a:uFillTx/>
                <a:latin typeface="Arial" charset="0"/>
                <a:ea typeface="+mn-ea"/>
                <a:cs typeface="+mn-cs"/>
              </a:rPr>
              <a:t>30 mg od</a:t>
            </a:r>
          </a:p>
        </p:txBody>
      </p:sp>
      <p:cxnSp>
        <p:nvCxnSpPr>
          <p:cNvPr id="494" name="Egyenes összekötő 209">
            <a:extLst>
              <a:ext uri="{FF2B5EF4-FFF2-40B4-BE49-F238E27FC236}">
                <a16:creationId xmlns:a16="http://schemas.microsoft.com/office/drawing/2014/main" id="{77F957BC-F370-491B-925B-53AF034A8FF2}"/>
              </a:ext>
            </a:extLst>
          </p:cNvPr>
          <p:cNvCxnSpPr>
            <a:stCxn id="414" idx="2"/>
          </p:cNvCxnSpPr>
          <p:nvPr/>
        </p:nvCxnSpPr>
        <p:spPr bwMode="auto">
          <a:xfrm>
            <a:off x="6266053" y="1227845"/>
            <a:ext cx="0" cy="929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61520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Un sous-dosage inapproprié a été associé à </a:t>
            </a:r>
            <a:br>
              <a:rPr lang="fr-FR" sz="2400" dirty="0"/>
            </a:br>
            <a:r>
              <a:rPr lang="fr-FR" sz="2400" dirty="0"/>
              <a:t>des taux d’AVC plus élevés sous l’apixaban</a:t>
            </a:r>
            <a:r>
              <a:rPr lang="fr-FR" sz="2400" baseline="30000" dirty="0"/>
              <a:t>25</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marL="88900" indent="-88900">
              <a:spcBef>
                <a:spcPts val="0"/>
              </a:spcBef>
              <a:spcAft>
                <a:spcPts val="200"/>
              </a:spcAft>
            </a:pPr>
            <a:r>
              <a:rPr lang="fr-FR" sz="700" dirty="0">
                <a:solidFill>
                  <a:srgbClr val="B3B2B5"/>
                </a:solidFill>
                <a:cs typeface="Arial" charset="0"/>
              </a:rPr>
              <a:t>Les résultats ne sont pas destinés à une comparaison directe entre </a:t>
            </a:r>
            <a:r>
              <a:rPr lang="fr-FR" sz="700" dirty="0" err="1">
                <a:solidFill>
                  <a:srgbClr val="B3B2B5"/>
                </a:solidFill>
                <a:cs typeface="Arial" charset="0"/>
              </a:rPr>
              <a:t>NACOs</a:t>
            </a:r>
            <a:r>
              <a:rPr lang="fr-FR" sz="700" dirty="0">
                <a:solidFill>
                  <a:srgbClr val="B3B2B5"/>
                </a:solidFill>
                <a:cs typeface="Arial" charset="0"/>
              </a:rPr>
              <a:t>.</a:t>
            </a:r>
          </a:p>
          <a:p>
            <a:pPr marL="88900" indent="-88900">
              <a:spcBef>
                <a:spcPts val="0"/>
              </a:spcBef>
              <a:spcAft>
                <a:spcPts val="200"/>
              </a:spcAft>
            </a:pPr>
            <a:r>
              <a:rPr lang="fr-FR" sz="700" dirty="0">
                <a:solidFill>
                  <a:srgbClr val="B3B2B5"/>
                </a:solidFill>
                <a:cs typeface="Arial" charset="0"/>
              </a:rPr>
              <a:t>NACO : nouvel anticoagulant oral (non antagoniste de la vitamine K);  FANV : fibrillation auriculaire non valvulaire ; ES : embolie systémique.</a:t>
            </a:r>
          </a:p>
        </p:txBody>
      </p:sp>
      <p:sp>
        <p:nvSpPr>
          <p:cNvPr id="13" name="Rectangle: Rounded Corners 18">
            <a:extLst>
              <a:ext uri="{FF2B5EF4-FFF2-40B4-BE49-F238E27FC236}">
                <a16:creationId xmlns:a16="http://schemas.microsoft.com/office/drawing/2014/main" id="{3FF3922B-21E1-4BF6-9E62-3B4438EDA54D}"/>
              </a:ext>
            </a:extLst>
          </p:cNvPr>
          <p:cNvSpPr/>
          <p:nvPr/>
        </p:nvSpPr>
        <p:spPr>
          <a:xfrm>
            <a:off x="6288888" y="1989528"/>
            <a:ext cx="2567775" cy="1081033"/>
          </a:xfrm>
          <a:prstGeom prst="roundRect">
            <a:avLst>
              <a:gd name="adj" fmla="val 12063"/>
            </a:avLst>
          </a:prstGeom>
          <a:solidFill>
            <a:schemeClr val="bg1"/>
          </a:solidFill>
          <a:ln w="19050">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fr-FR" sz="1200" dirty="0">
                <a:solidFill>
                  <a:schemeClr val="tx1">
                    <a:lumMod val="65000"/>
                    <a:lumOff val="35000"/>
                  </a:schemeClr>
                </a:solidFill>
                <a:latin typeface="+mn-lt"/>
              </a:rPr>
              <a:t>Patients avec FANV sans indication rénale de réduction </a:t>
            </a:r>
            <a:br>
              <a:rPr lang="fr-FR" sz="1200" dirty="0">
                <a:solidFill>
                  <a:schemeClr val="tx1">
                    <a:lumMod val="65000"/>
                    <a:lumOff val="35000"/>
                  </a:schemeClr>
                </a:solidFill>
                <a:latin typeface="+mn-lt"/>
              </a:rPr>
            </a:br>
            <a:r>
              <a:rPr lang="fr-FR" sz="1200" dirty="0">
                <a:solidFill>
                  <a:schemeClr val="tx1">
                    <a:lumMod val="65000"/>
                    <a:lumOff val="35000"/>
                  </a:schemeClr>
                </a:solidFill>
                <a:latin typeface="+mn-lt"/>
              </a:rPr>
              <a:t>de la dose </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fr-FR" sz="1200" dirty="0">
                <a:solidFill>
                  <a:schemeClr val="tx1">
                    <a:lumMod val="65000"/>
                    <a:lumOff val="35000"/>
                  </a:schemeClr>
                </a:solidFill>
                <a:latin typeface="+mn-lt"/>
              </a:rPr>
              <a:t>Risques relatifs d’une dose </a:t>
            </a:r>
            <a:br>
              <a:rPr lang="fr-FR" sz="1200" dirty="0">
                <a:solidFill>
                  <a:schemeClr val="tx1">
                    <a:lumMod val="65000"/>
                    <a:lumOff val="35000"/>
                  </a:schemeClr>
                </a:solidFill>
                <a:latin typeface="+mn-lt"/>
              </a:rPr>
            </a:br>
            <a:r>
              <a:rPr lang="fr-FR" sz="1200" dirty="0">
                <a:solidFill>
                  <a:schemeClr val="tx1">
                    <a:lumMod val="65000"/>
                    <a:lumOff val="35000"/>
                  </a:schemeClr>
                </a:solidFill>
                <a:latin typeface="+mn-lt"/>
              </a:rPr>
              <a:t>de NACO standard vs réduite</a:t>
            </a:r>
          </a:p>
        </p:txBody>
      </p:sp>
      <p:grpSp>
        <p:nvGrpSpPr>
          <p:cNvPr id="14" name="Group 2">
            <a:extLst>
              <a:ext uri="{FF2B5EF4-FFF2-40B4-BE49-F238E27FC236}">
                <a16:creationId xmlns:a16="http://schemas.microsoft.com/office/drawing/2014/main" id="{B8950DEC-751C-4750-9A4B-019056830E75}"/>
              </a:ext>
            </a:extLst>
          </p:cNvPr>
          <p:cNvGrpSpPr/>
          <p:nvPr/>
        </p:nvGrpSpPr>
        <p:grpSpPr>
          <a:xfrm>
            <a:off x="551127" y="1222142"/>
            <a:ext cx="4050369" cy="2964430"/>
            <a:chOff x="850091" y="1615934"/>
            <a:chExt cx="5400492" cy="3952571"/>
          </a:xfrm>
        </p:grpSpPr>
        <p:sp>
          <p:nvSpPr>
            <p:cNvPr id="16" name="Freeform: Shape 5">
              <a:extLst>
                <a:ext uri="{FF2B5EF4-FFF2-40B4-BE49-F238E27FC236}">
                  <a16:creationId xmlns:a16="http://schemas.microsoft.com/office/drawing/2014/main" id="{F44F8CFC-A9AC-4AE6-8E5C-5091068EE72F}"/>
                </a:ext>
              </a:extLst>
            </p:cNvPr>
            <p:cNvSpPr/>
            <p:nvPr/>
          </p:nvSpPr>
          <p:spPr bwMode="auto">
            <a:xfrm>
              <a:off x="1812357" y="1779793"/>
              <a:ext cx="0" cy="3467100"/>
            </a:xfrm>
            <a:custGeom>
              <a:avLst/>
              <a:gdLst>
                <a:gd name="connsiteX0" fmla="*/ 0 w 0"/>
                <a:gd name="connsiteY0" fmla="*/ 0 h 3467100"/>
                <a:gd name="connsiteX1" fmla="*/ 0 w 0"/>
                <a:gd name="connsiteY1" fmla="*/ 3467100 h 3467100"/>
              </a:gdLst>
              <a:ahLst/>
              <a:cxnLst>
                <a:cxn ang="0">
                  <a:pos x="connsiteX0" y="connsiteY0"/>
                </a:cxn>
                <a:cxn ang="0">
                  <a:pos x="connsiteX1" y="connsiteY1"/>
                </a:cxn>
              </a:cxnLst>
              <a:rect l="l" t="t" r="r" b="b"/>
              <a:pathLst>
                <a:path h="3467100">
                  <a:moveTo>
                    <a:pt x="0" y="0"/>
                  </a:moveTo>
                  <a:lnTo>
                    <a:pt x="0" y="3467100"/>
                  </a:lnTo>
                </a:path>
              </a:pathLst>
            </a:custGeom>
            <a:noFill/>
            <a:ln w="12700" algn="ctr">
              <a:solidFill>
                <a:schemeClr val="tx1">
                  <a:lumMod val="65000"/>
                  <a:lumOff val="35000"/>
                </a:schemeClr>
              </a:solidFill>
              <a:miter lim="800000"/>
              <a:headEnd/>
              <a:tailEnd/>
            </a:ln>
            <a:effec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7" name="Rectangle 8">
              <a:extLst>
                <a:ext uri="{FF2B5EF4-FFF2-40B4-BE49-F238E27FC236}">
                  <a16:creationId xmlns:a16="http://schemas.microsoft.com/office/drawing/2014/main" id="{C1D57A23-4A6B-458E-97A8-48E2D6EBCA9B}"/>
                </a:ext>
              </a:extLst>
            </p:cNvPr>
            <p:cNvSpPr/>
            <p:nvPr/>
          </p:nvSpPr>
          <p:spPr bwMode="auto">
            <a:xfrm>
              <a:off x="2127660" y="1887743"/>
              <a:ext cx="472954" cy="265509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8" name="Rectangle 9">
              <a:extLst>
                <a:ext uri="{FF2B5EF4-FFF2-40B4-BE49-F238E27FC236}">
                  <a16:creationId xmlns:a16="http://schemas.microsoft.com/office/drawing/2014/main" id="{F3FEC11F-C8B3-4D05-B5EE-C461136891A7}"/>
                </a:ext>
              </a:extLst>
            </p:cNvPr>
            <p:cNvSpPr/>
            <p:nvPr/>
          </p:nvSpPr>
          <p:spPr bwMode="auto">
            <a:xfrm>
              <a:off x="2694862" y="4357893"/>
              <a:ext cx="472954" cy="190024"/>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9" name="Rectangle 10">
              <a:extLst>
                <a:ext uri="{FF2B5EF4-FFF2-40B4-BE49-F238E27FC236}">
                  <a16:creationId xmlns:a16="http://schemas.microsoft.com/office/drawing/2014/main" id="{66D891F6-D2BC-448A-B676-1D0A0E475346}"/>
                </a:ext>
              </a:extLst>
            </p:cNvPr>
            <p:cNvSpPr/>
            <p:nvPr/>
          </p:nvSpPr>
          <p:spPr bwMode="auto">
            <a:xfrm>
              <a:off x="3559160" y="4550774"/>
              <a:ext cx="472954" cy="80169"/>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0" name="Rectangle 11">
              <a:extLst>
                <a:ext uri="{FF2B5EF4-FFF2-40B4-BE49-F238E27FC236}">
                  <a16:creationId xmlns:a16="http://schemas.microsoft.com/office/drawing/2014/main" id="{DB446B7A-7763-42C4-8B9F-ACD0C1F9ECAD}"/>
                </a:ext>
              </a:extLst>
            </p:cNvPr>
            <p:cNvSpPr/>
            <p:nvPr/>
          </p:nvSpPr>
          <p:spPr bwMode="auto">
            <a:xfrm>
              <a:off x="4128932" y="4542837"/>
              <a:ext cx="472954" cy="74613"/>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1" name="Rectangle 12">
              <a:extLst>
                <a:ext uri="{FF2B5EF4-FFF2-40B4-BE49-F238E27FC236}">
                  <a16:creationId xmlns:a16="http://schemas.microsoft.com/office/drawing/2014/main" id="{7085365A-988D-439E-A123-2148B8F064B2}"/>
                </a:ext>
              </a:extLst>
            </p:cNvPr>
            <p:cNvSpPr/>
            <p:nvPr/>
          </p:nvSpPr>
          <p:spPr bwMode="auto">
            <a:xfrm>
              <a:off x="4994301" y="4547599"/>
              <a:ext cx="472954" cy="22304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2" name="Rectangle 13">
              <a:extLst>
                <a:ext uri="{FF2B5EF4-FFF2-40B4-BE49-F238E27FC236}">
                  <a16:creationId xmlns:a16="http://schemas.microsoft.com/office/drawing/2014/main" id="{D2E90816-6D29-4A40-815F-6D57E51ECEC4}"/>
                </a:ext>
              </a:extLst>
            </p:cNvPr>
            <p:cNvSpPr/>
            <p:nvPr/>
          </p:nvSpPr>
          <p:spPr bwMode="auto">
            <a:xfrm>
              <a:off x="5555505" y="4481717"/>
              <a:ext cx="472954" cy="61120"/>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cxnSp>
          <p:nvCxnSpPr>
            <p:cNvPr id="23" name="Straight Connector 16">
              <a:extLst>
                <a:ext uri="{FF2B5EF4-FFF2-40B4-BE49-F238E27FC236}">
                  <a16:creationId xmlns:a16="http://schemas.microsoft.com/office/drawing/2014/main" id="{A7ED4BBE-35C7-4ED0-925C-2EE854E2DAB2}"/>
                </a:ext>
              </a:extLst>
            </p:cNvPr>
            <p:cNvCxnSpPr/>
            <p:nvPr/>
          </p:nvCxnSpPr>
          <p:spPr bwMode="auto">
            <a:xfrm>
              <a:off x="1664770" y="1786143"/>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17">
              <a:extLst>
                <a:ext uri="{FF2B5EF4-FFF2-40B4-BE49-F238E27FC236}">
                  <a16:creationId xmlns:a16="http://schemas.microsoft.com/office/drawing/2014/main" id="{84CF22A2-0A19-4E9B-8199-E02D6008E1CD}"/>
                </a:ext>
              </a:extLst>
            </p:cNvPr>
            <p:cNvCxnSpPr/>
            <p:nvPr/>
          </p:nvCxnSpPr>
          <p:spPr bwMode="auto">
            <a:xfrm>
              <a:off x="1664770" y="213118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18">
              <a:extLst>
                <a:ext uri="{FF2B5EF4-FFF2-40B4-BE49-F238E27FC236}">
                  <a16:creationId xmlns:a16="http://schemas.microsoft.com/office/drawing/2014/main" id="{FA486EB3-C13F-4BFD-9219-51C584ABE4EE}"/>
                </a:ext>
              </a:extLst>
            </p:cNvPr>
            <p:cNvCxnSpPr/>
            <p:nvPr/>
          </p:nvCxnSpPr>
          <p:spPr bwMode="auto">
            <a:xfrm>
              <a:off x="1664770" y="2476229"/>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9">
              <a:extLst>
                <a:ext uri="{FF2B5EF4-FFF2-40B4-BE49-F238E27FC236}">
                  <a16:creationId xmlns:a16="http://schemas.microsoft.com/office/drawing/2014/main" id="{F1D4AAD3-A07E-4D2E-8568-27AB91A781AF}"/>
                </a:ext>
              </a:extLst>
            </p:cNvPr>
            <p:cNvCxnSpPr/>
            <p:nvPr/>
          </p:nvCxnSpPr>
          <p:spPr bwMode="auto">
            <a:xfrm>
              <a:off x="1664770" y="2821272"/>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0">
              <a:extLst>
                <a:ext uri="{FF2B5EF4-FFF2-40B4-BE49-F238E27FC236}">
                  <a16:creationId xmlns:a16="http://schemas.microsoft.com/office/drawing/2014/main" id="{63884A6E-E077-4940-9F78-8A6956639EE6}"/>
                </a:ext>
              </a:extLst>
            </p:cNvPr>
            <p:cNvCxnSpPr/>
            <p:nvPr/>
          </p:nvCxnSpPr>
          <p:spPr bwMode="auto">
            <a:xfrm>
              <a:off x="1664770" y="3166315"/>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1">
              <a:extLst>
                <a:ext uri="{FF2B5EF4-FFF2-40B4-BE49-F238E27FC236}">
                  <a16:creationId xmlns:a16="http://schemas.microsoft.com/office/drawing/2014/main" id="{72DEC236-6464-4E47-B48A-80FB1A5BC072}"/>
                </a:ext>
              </a:extLst>
            </p:cNvPr>
            <p:cNvCxnSpPr/>
            <p:nvPr/>
          </p:nvCxnSpPr>
          <p:spPr bwMode="auto">
            <a:xfrm>
              <a:off x="1664770" y="3511358"/>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Connector 22">
              <a:extLst>
                <a:ext uri="{FF2B5EF4-FFF2-40B4-BE49-F238E27FC236}">
                  <a16:creationId xmlns:a16="http://schemas.microsoft.com/office/drawing/2014/main" id="{C286DE7D-2050-4E36-BBAD-931A44AC0F28}"/>
                </a:ext>
              </a:extLst>
            </p:cNvPr>
            <p:cNvCxnSpPr/>
            <p:nvPr/>
          </p:nvCxnSpPr>
          <p:spPr bwMode="auto">
            <a:xfrm>
              <a:off x="1664770" y="3856401"/>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23">
              <a:extLst>
                <a:ext uri="{FF2B5EF4-FFF2-40B4-BE49-F238E27FC236}">
                  <a16:creationId xmlns:a16="http://schemas.microsoft.com/office/drawing/2014/main" id="{62C0ABB2-43B0-475A-B501-4FEDFF8E51BF}"/>
                </a:ext>
              </a:extLst>
            </p:cNvPr>
            <p:cNvCxnSpPr/>
            <p:nvPr/>
          </p:nvCxnSpPr>
          <p:spPr bwMode="auto">
            <a:xfrm>
              <a:off x="1664770" y="4201444"/>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24">
              <a:extLst>
                <a:ext uri="{FF2B5EF4-FFF2-40B4-BE49-F238E27FC236}">
                  <a16:creationId xmlns:a16="http://schemas.microsoft.com/office/drawing/2014/main" id="{CB29717A-4DE9-439C-874D-0A328955B027}"/>
                </a:ext>
              </a:extLst>
            </p:cNvPr>
            <p:cNvCxnSpPr/>
            <p:nvPr/>
          </p:nvCxnSpPr>
          <p:spPr bwMode="auto">
            <a:xfrm>
              <a:off x="1664770" y="4546487"/>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25">
              <a:extLst>
                <a:ext uri="{FF2B5EF4-FFF2-40B4-BE49-F238E27FC236}">
                  <a16:creationId xmlns:a16="http://schemas.microsoft.com/office/drawing/2014/main" id="{26BBB9E9-69AF-4D7E-8B2C-84A0B9FAB619}"/>
                </a:ext>
              </a:extLst>
            </p:cNvPr>
            <p:cNvCxnSpPr/>
            <p:nvPr/>
          </p:nvCxnSpPr>
          <p:spPr bwMode="auto">
            <a:xfrm>
              <a:off x="1664770" y="4891530"/>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26">
              <a:extLst>
                <a:ext uri="{FF2B5EF4-FFF2-40B4-BE49-F238E27FC236}">
                  <a16:creationId xmlns:a16="http://schemas.microsoft.com/office/drawing/2014/main" id="{5BAB52D3-B445-448E-8F5F-CBED665F5C5D}"/>
                </a:ext>
              </a:extLst>
            </p:cNvPr>
            <p:cNvCxnSpPr/>
            <p:nvPr/>
          </p:nvCxnSpPr>
          <p:spPr bwMode="auto">
            <a:xfrm>
              <a:off x="1664770" y="523657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TextBox 27">
              <a:extLst>
                <a:ext uri="{FF2B5EF4-FFF2-40B4-BE49-F238E27FC236}">
                  <a16:creationId xmlns:a16="http://schemas.microsoft.com/office/drawing/2014/main" id="{A57A98AA-F6FC-44A4-B56F-C7979E676562}"/>
                </a:ext>
              </a:extLst>
            </p:cNvPr>
            <p:cNvSpPr txBox="1"/>
            <p:nvPr/>
          </p:nvSpPr>
          <p:spPr>
            <a:xfrm>
              <a:off x="1233005" y="1615934"/>
              <a:ext cx="466024"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5.0</a:t>
              </a:r>
            </a:p>
          </p:txBody>
        </p:sp>
        <p:sp>
          <p:nvSpPr>
            <p:cNvPr id="36" name="TextBox 28">
              <a:extLst>
                <a:ext uri="{FF2B5EF4-FFF2-40B4-BE49-F238E27FC236}">
                  <a16:creationId xmlns:a16="http://schemas.microsoft.com/office/drawing/2014/main" id="{3A648C31-A6CA-4488-9232-C67BAD7C13DB}"/>
                </a:ext>
              </a:extLst>
            </p:cNvPr>
            <p:cNvSpPr txBox="1"/>
            <p:nvPr/>
          </p:nvSpPr>
          <p:spPr>
            <a:xfrm>
              <a:off x="1233005" y="1960976"/>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4,5</a:t>
              </a:r>
            </a:p>
          </p:txBody>
        </p:sp>
        <p:sp>
          <p:nvSpPr>
            <p:cNvPr id="37" name="TextBox 29">
              <a:extLst>
                <a:ext uri="{FF2B5EF4-FFF2-40B4-BE49-F238E27FC236}">
                  <a16:creationId xmlns:a16="http://schemas.microsoft.com/office/drawing/2014/main" id="{278578B7-0990-4497-BF4E-7B37BA9ECC79}"/>
                </a:ext>
              </a:extLst>
            </p:cNvPr>
            <p:cNvSpPr txBox="1"/>
            <p:nvPr/>
          </p:nvSpPr>
          <p:spPr>
            <a:xfrm>
              <a:off x="1233005" y="23060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4.0</a:t>
              </a:r>
            </a:p>
          </p:txBody>
        </p:sp>
        <p:sp>
          <p:nvSpPr>
            <p:cNvPr id="38" name="TextBox 30">
              <a:extLst>
                <a:ext uri="{FF2B5EF4-FFF2-40B4-BE49-F238E27FC236}">
                  <a16:creationId xmlns:a16="http://schemas.microsoft.com/office/drawing/2014/main" id="{15B287AC-0A0C-487C-B115-DD4D41672972}"/>
                </a:ext>
              </a:extLst>
            </p:cNvPr>
            <p:cNvSpPr txBox="1"/>
            <p:nvPr/>
          </p:nvSpPr>
          <p:spPr>
            <a:xfrm>
              <a:off x="1233005" y="2651061"/>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3.5</a:t>
              </a:r>
            </a:p>
          </p:txBody>
        </p:sp>
        <p:sp>
          <p:nvSpPr>
            <p:cNvPr id="39" name="TextBox 31">
              <a:extLst>
                <a:ext uri="{FF2B5EF4-FFF2-40B4-BE49-F238E27FC236}">
                  <a16:creationId xmlns:a16="http://schemas.microsoft.com/office/drawing/2014/main" id="{FA943E6E-0CAA-4A7C-BCCE-C8C11E7FD112}"/>
                </a:ext>
              </a:extLst>
            </p:cNvPr>
            <p:cNvSpPr txBox="1"/>
            <p:nvPr/>
          </p:nvSpPr>
          <p:spPr>
            <a:xfrm>
              <a:off x="1233005" y="2996105"/>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3.0</a:t>
              </a:r>
            </a:p>
          </p:txBody>
        </p:sp>
        <p:sp>
          <p:nvSpPr>
            <p:cNvPr id="40" name="TextBox 32">
              <a:extLst>
                <a:ext uri="{FF2B5EF4-FFF2-40B4-BE49-F238E27FC236}">
                  <a16:creationId xmlns:a16="http://schemas.microsoft.com/office/drawing/2014/main" id="{084D2BC1-3107-48DC-A63C-F9D859A08E0A}"/>
                </a:ext>
              </a:extLst>
            </p:cNvPr>
            <p:cNvSpPr txBox="1"/>
            <p:nvPr/>
          </p:nvSpPr>
          <p:spPr>
            <a:xfrm>
              <a:off x="1233005" y="334114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2,5</a:t>
              </a:r>
            </a:p>
          </p:txBody>
        </p:sp>
        <p:sp>
          <p:nvSpPr>
            <p:cNvPr id="41" name="TextBox 33">
              <a:extLst>
                <a:ext uri="{FF2B5EF4-FFF2-40B4-BE49-F238E27FC236}">
                  <a16:creationId xmlns:a16="http://schemas.microsoft.com/office/drawing/2014/main" id="{321753F5-DE40-42BF-B16C-CF2C3762B438}"/>
                </a:ext>
              </a:extLst>
            </p:cNvPr>
            <p:cNvSpPr txBox="1"/>
            <p:nvPr/>
          </p:nvSpPr>
          <p:spPr>
            <a:xfrm>
              <a:off x="1233005" y="3686192"/>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2,0</a:t>
              </a:r>
            </a:p>
          </p:txBody>
        </p:sp>
        <p:sp>
          <p:nvSpPr>
            <p:cNvPr id="42" name="TextBox 34">
              <a:extLst>
                <a:ext uri="{FF2B5EF4-FFF2-40B4-BE49-F238E27FC236}">
                  <a16:creationId xmlns:a16="http://schemas.microsoft.com/office/drawing/2014/main" id="{E7E29C45-4454-43F3-A879-73F65C620AB0}"/>
                </a:ext>
              </a:extLst>
            </p:cNvPr>
            <p:cNvSpPr txBox="1"/>
            <p:nvPr/>
          </p:nvSpPr>
          <p:spPr>
            <a:xfrm>
              <a:off x="1233005" y="4031234"/>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1,5</a:t>
              </a:r>
            </a:p>
          </p:txBody>
        </p:sp>
        <p:sp>
          <p:nvSpPr>
            <p:cNvPr id="43" name="TextBox 35">
              <a:extLst>
                <a:ext uri="{FF2B5EF4-FFF2-40B4-BE49-F238E27FC236}">
                  <a16:creationId xmlns:a16="http://schemas.microsoft.com/office/drawing/2014/main" id="{B4E28005-DEB5-4503-B447-09AD5B6980FC}"/>
                </a:ext>
              </a:extLst>
            </p:cNvPr>
            <p:cNvSpPr txBox="1"/>
            <p:nvPr/>
          </p:nvSpPr>
          <p:spPr>
            <a:xfrm>
              <a:off x="1233005" y="437627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1,0</a:t>
              </a:r>
            </a:p>
          </p:txBody>
        </p:sp>
        <p:sp>
          <p:nvSpPr>
            <p:cNvPr id="44" name="TextBox 36">
              <a:extLst>
                <a:ext uri="{FF2B5EF4-FFF2-40B4-BE49-F238E27FC236}">
                  <a16:creationId xmlns:a16="http://schemas.microsoft.com/office/drawing/2014/main" id="{3697E844-3E18-401F-837D-47DE6CBC29F0}"/>
                </a:ext>
              </a:extLst>
            </p:cNvPr>
            <p:cNvSpPr txBox="1"/>
            <p:nvPr/>
          </p:nvSpPr>
          <p:spPr>
            <a:xfrm>
              <a:off x="1233005" y="47213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0,5</a:t>
              </a:r>
            </a:p>
          </p:txBody>
        </p:sp>
        <p:sp>
          <p:nvSpPr>
            <p:cNvPr id="45" name="TextBox 37">
              <a:extLst>
                <a:ext uri="{FF2B5EF4-FFF2-40B4-BE49-F238E27FC236}">
                  <a16:creationId xmlns:a16="http://schemas.microsoft.com/office/drawing/2014/main" id="{F93A767D-DDF5-42E3-AE20-F44975EEBF38}"/>
                </a:ext>
              </a:extLst>
            </p:cNvPr>
            <p:cNvSpPr txBox="1"/>
            <p:nvPr/>
          </p:nvSpPr>
          <p:spPr>
            <a:xfrm>
              <a:off x="1434157" y="5066364"/>
              <a:ext cx="295037"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0</a:t>
              </a:r>
            </a:p>
          </p:txBody>
        </p:sp>
        <p:sp>
          <p:nvSpPr>
            <p:cNvPr id="46" name="TextBox 43">
              <a:extLst>
                <a:ext uri="{FF2B5EF4-FFF2-40B4-BE49-F238E27FC236}">
                  <a16:creationId xmlns:a16="http://schemas.microsoft.com/office/drawing/2014/main" id="{80879F1F-D527-403D-90E6-EDDA6D24CF7E}"/>
                </a:ext>
              </a:extLst>
            </p:cNvPr>
            <p:cNvSpPr txBox="1"/>
            <p:nvPr/>
          </p:nvSpPr>
          <p:spPr>
            <a:xfrm>
              <a:off x="2025037" y="5227771"/>
              <a:ext cx="1032419"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Apixaban</a:t>
              </a:r>
            </a:p>
          </p:txBody>
        </p:sp>
        <p:sp>
          <p:nvSpPr>
            <p:cNvPr id="47" name="TextBox 44">
              <a:extLst>
                <a:ext uri="{FF2B5EF4-FFF2-40B4-BE49-F238E27FC236}">
                  <a16:creationId xmlns:a16="http://schemas.microsoft.com/office/drawing/2014/main" id="{5FF4FE3B-DD2D-4CE8-8566-8129E2511355}"/>
                </a:ext>
              </a:extLst>
            </p:cNvPr>
            <p:cNvSpPr txBox="1"/>
            <p:nvPr/>
          </p:nvSpPr>
          <p:spPr>
            <a:xfrm rot="16200000">
              <a:off x="337538" y="3366064"/>
              <a:ext cx="1365842"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1" i="0" u="none" strike="noStrike" cap="none" normalizeH="0" baseline="0" noProof="0">
                  <a:ln>
                    <a:noFill/>
                  </a:ln>
                  <a:solidFill>
                    <a:schemeClr val="tx1">
                      <a:lumMod val="65000"/>
                      <a:lumOff val="35000"/>
                    </a:schemeClr>
                  </a:solidFill>
                  <a:uLnTx/>
                  <a:uFillTx/>
                  <a:latin typeface="Arial" charset="0"/>
                  <a:ea typeface="+mn-ea"/>
                  <a:cs typeface="+mn-cs"/>
                </a:rPr>
                <a:t>Risque relatif</a:t>
              </a:r>
            </a:p>
          </p:txBody>
        </p:sp>
        <p:sp>
          <p:nvSpPr>
            <p:cNvPr id="48" name="TextBox 45">
              <a:extLst>
                <a:ext uri="{FF2B5EF4-FFF2-40B4-BE49-F238E27FC236}">
                  <a16:creationId xmlns:a16="http://schemas.microsoft.com/office/drawing/2014/main" id="{C94F7344-9A5A-43BD-B20B-8B140AC35FCC}"/>
                </a:ext>
              </a:extLst>
            </p:cNvPr>
            <p:cNvSpPr txBox="1"/>
            <p:nvPr/>
          </p:nvSpPr>
          <p:spPr>
            <a:xfrm>
              <a:off x="4739382" y="5227769"/>
              <a:ext cx="1327371"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rgbClr val="3961AC"/>
                  </a:solidFill>
                  <a:uLnTx/>
                  <a:uFillTx/>
                  <a:latin typeface="Arial" charset="0"/>
                  <a:ea typeface="+mn-ea"/>
                  <a:cs typeface="+mn-cs"/>
                </a:rPr>
                <a:t>Rivaroxaban</a:t>
              </a:r>
            </a:p>
          </p:txBody>
        </p:sp>
        <p:grpSp>
          <p:nvGrpSpPr>
            <p:cNvPr id="49" name="Group 52">
              <a:extLst>
                <a:ext uri="{FF2B5EF4-FFF2-40B4-BE49-F238E27FC236}">
                  <a16:creationId xmlns:a16="http://schemas.microsoft.com/office/drawing/2014/main" id="{C34F7E50-1EB6-46B4-A9CF-0E6130921A9B}"/>
                </a:ext>
              </a:extLst>
            </p:cNvPr>
            <p:cNvGrpSpPr/>
            <p:nvPr/>
          </p:nvGrpSpPr>
          <p:grpSpPr>
            <a:xfrm>
              <a:off x="2807528" y="2872706"/>
              <a:ext cx="242873" cy="2063750"/>
              <a:chOff x="4953950" y="3023313"/>
              <a:chExt cx="180000" cy="2063750"/>
            </a:xfrm>
          </p:grpSpPr>
          <p:cxnSp>
            <p:nvCxnSpPr>
              <p:cNvPr id="75" name="Straight Connector 47">
                <a:extLst>
                  <a:ext uri="{FF2B5EF4-FFF2-40B4-BE49-F238E27FC236}">
                    <a16:creationId xmlns:a16="http://schemas.microsoft.com/office/drawing/2014/main" id="{26D1259C-B313-42DF-BF8C-502124489B13}"/>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Straight Connector 49">
                <a:extLst>
                  <a:ext uri="{FF2B5EF4-FFF2-40B4-BE49-F238E27FC236}">
                    <a16:creationId xmlns:a16="http://schemas.microsoft.com/office/drawing/2014/main" id="{0744AA94-AC0C-4C29-8E1F-9EF540CB0161}"/>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Straight Connector 51">
                <a:extLst>
                  <a:ext uri="{FF2B5EF4-FFF2-40B4-BE49-F238E27FC236}">
                    <a16:creationId xmlns:a16="http://schemas.microsoft.com/office/drawing/2014/main" id="{61A042BD-001F-45BB-A262-6273A673E5EE}"/>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0" name="Group 53">
              <a:extLst>
                <a:ext uri="{FF2B5EF4-FFF2-40B4-BE49-F238E27FC236}">
                  <a16:creationId xmlns:a16="http://schemas.microsoft.com/office/drawing/2014/main" id="{1D7BFCE6-7389-4130-ADEF-CDDB58492C45}"/>
                </a:ext>
              </a:extLst>
            </p:cNvPr>
            <p:cNvGrpSpPr/>
            <p:nvPr/>
          </p:nvGrpSpPr>
          <p:grpSpPr>
            <a:xfrm>
              <a:off x="3664328" y="3285456"/>
              <a:ext cx="242873" cy="1758237"/>
              <a:chOff x="4953950" y="3023313"/>
              <a:chExt cx="180000" cy="2063750"/>
            </a:xfrm>
          </p:grpSpPr>
          <p:cxnSp>
            <p:nvCxnSpPr>
              <p:cNvPr id="72" name="Straight Connector 54">
                <a:extLst>
                  <a:ext uri="{FF2B5EF4-FFF2-40B4-BE49-F238E27FC236}">
                    <a16:creationId xmlns:a16="http://schemas.microsoft.com/office/drawing/2014/main" id="{956D324B-3195-4DAF-A86A-09E7BCAE278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Straight Connector 55">
                <a:extLst>
                  <a:ext uri="{FF2B5EF4-FFF2-40B4-BE49-F238E27FC236}">
                    <a16:creationId xmlns:a16="http://schemas.microsoft.com/office/drawing/2014/main" id="{01F140E2-2455-4BD4-8DDC-E4529C829ACA}"/>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56">
                <a:extLst>
                  <a:ext uri="{FF2B5EF4-FFF2-40B4-BE49-F238E27FC236}">
                    <a16:creationId xmlns:a16="http://schemas.microsoft.com/office/drawing/2014/main" id="{804A3DED-5E9E-4C24-8396-6593DED351F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1" name="Group 57">
              <a:extLst>
                <a:ext uri="{FF2B5EF4-FFF2-40B4-BE49-F238E27FC236}">
                  <a16:creationId xmlns:a16="http://schemas.microsoft.com/office/drawing/2014/main" id="{584D37B5-F05C-406A-A1CA-5338C2E0C2F5}"/>
                </a:ext>
              </a:extLst>
            </p:cNvPr>
            <p:cNvGrpSpPr/>
            <p:nvPr/>
          </p:nvGrpSpPr>
          <p:grpSpPr>
            <a:xfrm>
              <a:off x="4246952" y="3971256"/>
              <a:ext cx="242873" cy="996237"/>
              <a:chOff x="4953950" y="3023313"/>
              <a:chExt cx="180000" cy="2063750"/>
            </a:xfrm>
          </p:grpSpPr>
          <p:cxnSp>
            <p:nvCxnSpPr>
              <p:cNvPr id="69" name="Straight Connector 58">
                <a:extLst>
                  <a:ext uri="{FF2B5EF4-FFF2-40B4-BE49-F238E27FC236}">
                    <a16:creationId xmlns:a16="http://schemas.microsoft.com/office/drawing/2014/main" id="{B885F829-015A-46F4-AFE8-354D30CE623B}"/>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59">
                <a:extLst>
                  <a:ext uri="{FF2B5EF4-FFF2-40B4-BE49-F238E27FC236}">
                    <a16:creationId xmlns:a16="http://schemas.microsoft.com/office/drawing/2014/main" id="{DBBCD43F-30B6-4B20-82E8-30AE0201D750}"/>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Straight Connector 60">
                <a:extLst>
                  <a:ext uri="{FF2B5EF4-FFF2-40B4-BE49-F238E27FC236}">
                    <a16:creationId xmlns:a16="http://schemas.microsoft.com/office/drawing/2014/main" id="{8007FE0E-6B71-4F2B-89E1-D4F303D2275B}"/>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2" name="Group 61">
              <a:extLst>
                <a:ext uri="{FF2B5EF4-FFF2-40B4-BE49-F238E27FC236}">
                  <a16:creationId xmlns:a16="http://schemas.microsoft.com/office/drawing/2014/main" id="{5F089150-1B57-4B71-A415-3E3E4D0D2431}"/>
                </a:ext>
              </a:extLst>
            </p:cNvPr>
            <p:cNvGrpSpPr/>
            <p:nvPr/>
          </p:nvGrpSpPr>
          <p:grpSpPr>
            <a:xfrm>
              <a:off x="5112321" y="3825206"/>
              <a:ext cx="242873" cy="1250237"/>
              <a:chOff x="4953950" y="3023313"/>
              <a:chExt cx="180000" cy="2063750"/>
            </a:xfrm>
          </p:grpSpPr>
          <p:cxnSp>
            <p:nvCxnSpPr>
              <p:cNvPr id="66" name="Straight Connector 62">
                <a:extLst>
                  <a:ext uri="{FF2B5EF4-FFF2-40B4-BE49-F238E27FC236}">
                    <a16:creationId xmlns:a16="http://schemas.microsoft.com/office/drawing/2014/main" id="{13BA89D2-BC17-49BD-B438-822696983EE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3">
                <a:extLst>
                  <a:ext uri="{FF2B5EF4-FFF2-40B4-BE49-F238E27FC236}">
                    <a16:creationId xmlns:a16="http://schemas.microsoft.com/office/drawing/2014/main" id="{99F8CD17-C358-4256-A9CB-3BDBF127DBE7}"/>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Straight Connector 64">
                <a:extLst>
                  <a:ext uri="{FF2B5EF4-FFF2-40B4-BE49-F238E27FC236}">
                    <a16:creationId xmlns:a16="http://schemas.microsoft.com/office/drawing/2014/main" id="{66619756-862F-4592-9FF7-05A8871019B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3" name="Group 65">
              <a:extLst>
                <a:ext uri="{FF2B5EF4-FFF2-40B4-BE49-F238E27FC236}">
                  <a16:creationId xmlns:a16="http://schemas.microsoft.com/office/drawing/2014/main" id="{E240797D-C670-4332-AF99-7ADE8BFE95F0}"/>
                </a:ext>
              </a:extLst>
            </p:cNvPr>
            <p:cNvGrpSpPr/>
            <p:nvPr/>
          </p:nvGrpSpPr>
          <p:grpSpPr>
            <a:xfrm>
              <a:off x="5677809" y="3977606"/>
              <a:ext cx="242873" cy="812087"/>
              <a:chOff x="4953950" y="3023313"/>
              <a:chExt cx="180000" cy="2063750"/>
            </a:xfrm>
          </p:grpSpPr>
          <p:cxnSp>
            <p:nvCxnSpPr>
              <p:cNvPr id="63" name="Straight Connector 66">
                <a:extLst>
                  <a:ext uri="{FF2B5EF4-FFF2-40B4-BE49-F238E27FC236}">
                    <a16:creationId xmlns:a16="http://schemas.microsoft.com/office/drawing/2014/main" id="{64986B79-887F-44F2-A449-764DE201D357}"/>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Straight Connector 67">
                <a:extLst>
                  <a:ext uri="{FF2B5EF4-FFF2-40B4-BE49-F238E27FC236}">
                    <a16:creationId xmlns:a16="http://schemas.microsoft.com/office/drawing/2014/main" id="{068851E8-D6E6-4BFF-A9DE-1A1914ABD8A9}"/>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Straight Connector 68">
                <a:extLst>
                  <a:ext uri="{FF2B5EF4-FFF2-40B4-BE49-F238E27FC236}">
                    <a16:creationId xmlns:a16="http://schemas.microsoft.com/office/drawing/2014/main" id="{43BBBC4D-05B8-4103-B57E-F9D6C3B7FDFA}"/>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4" name="Straight Connector 7">
              <a:extLst>
                <a:ext uri="{FF2B5EF4-FFF2-40B4-BE49-F238E27FC236}">
                  <a16:creationId xmlns:a16="http://schemas.microsoft.com/office/drawing/2014/main" id="{ED3E2860-0782-4A14-BED3-DFA1452EFF5A}"/>
                </a:ext>
              </a:extLst>
            </p:cNvPr>
            <p:cNvCxnSpPr/>
            <p:nvPr/>
          </p:nvCxnSpPr>
          <p:spPr bwMode="auto">
            <a:xfrm flipH="1">
              <a:off x="1812357" y="4543631"/>
              <a:ext cx="4438226"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Box 71">
              <a:extLst>
                <a:ext uri="{FF2B5EF4-FFF2-40B4-BE49-F238E27FC236}">
                  <a16:creationId xmlns:a16="http://schemas.microsoft.com/office/drawing/2014/main" id="{19EDA3A6-1DC1-4CA4-B305-9F73D81371D6}"/>
                </a:ext>
              </a:extLst>
            </p:cNvPr>
            <p:cNvSpPr txBox="1"/>
            <p:nvPr/>
          </p:nvSpPr>
          <p:spPr>
            <a:xfrm>
              <a:off x="3385014" y="5227769"/>
              <a:ext cx="1179895"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200" b="0" i="0" u="none" strike="noStrike" cap="none" normalizeH="0" baseline="0" noProof="0">
                  <a:ln>
                    <a:noFill/>
                  </a:ln>
                  <a:solidFill>
                    <a:schemeClr val="tx1">
                      <a:lumMod val="65000"/>
                      <a:lumOff val="35000"/>
                    </a:schemeClr>
                  </a:solidFill>
                  <a:uLnTx/>
                  <a:uFillTx/>
                  <a:latin typeface="Arial" charset="0"/>
                  <a:ea typeface="+mn-ea"/>
                  <a:cs typeface="+mn-cs"/>
                </a:rPr>
                <a:t>Dabigatran</a:t>
              </a:r>
            </a:p>
          </p:txBody>
        </p:sp>
        <p:grpSp>
          <p:nvGrpSpPr>
            <p:cNvPr id="56" name="Group 84">
              <a:extLst>
                <a:ext uri="{FF2B5EF4-FFF2-40B4-BE49-F238E27FC236}">
                  <a16:creationId xmlns:a16="http://schemas.microsoft.com/office/drawing/2014/main" id="{F0B9EAF8-8AC2-4E81-9355-240C3F4C0F4C}"/>
                </a:ext>
              </a:extLst>
            </p:cNvPr>
            <p:cNvGrpSpPr/>
            <p:nvPr/>
          </p:nvGrpSpPr>
          <p:grpSpPr>
            <a:xfrm>
              <a:off x="2245982" y="1692481"/>
              <a:ext cx="242873" cy="2630909"/>
              <a:chOff x="4537772" y="1843088"/>
              <a:chExt cx="180000" cy="2630909"/>
            </a:xfrm>
          </p:grpSpPr>
          <p:grpSp>
            <p:nvGrpSpPr>
              <p:cNvPr id="57" name="Group 74">
                <a:extLst>
                  <a:ext uri="{FF2B5EF4-FFF2-40B4-BE49-F238E27FC236}">
                    <a16:creationId xmlns:a16="http://schemas.microsoft.com/office/drawing/2014/main" id="{64E27F23-7B5E-4C94-B90A-2F2C2EF2E84F}"/>
                  </a:ext>
                </a:extLst>
              </p:cNvPr>
              <p:cNvGrpSpPr/>
              <p:nvPr/>
            </p:nvGrpSpPr>
            <p:grpSpPr>
              <a:xfrm>
                <a:off x="4537772" y="1966912"/>
                <a:ext cx="180000" cy="2507085"/>
                <a:chOff x="4953950" y="3042731"/>
                <a:chExt cx="180000" cy="2044332"/>
              </a:xfrm>
            </p:grpSpPr>
            <p:cxnSp>
              <p:nvCxnSpPr>
                <p:cNvPr id="61" name="Straight Connector 75">
                  <a:extLst>
                    <a:ext uri="{FF2B5EF4-FFF2-40B4-BE49-F238E27FC236}">
                      <a16:creationId xmlns:a16="http://schemas.microsoft.com/office/drawing/2014/main" id="{55307C40-4EF5-45EE-BAC7-885A216895A2}"/>
                    </a:ext>
                  </a:extLst>
                </p:cNvPr>
                <p:cNvCxnSpPr/>
                <p:nvPr/>
              </p:nvCxnSpPr>
              <p:spPr bwMode="auto">
                <a:xfrm>
                  <a:off x="5043950" y="3042731"/>
                  <a:ext cx="0" cy="2043619"/>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Straight Connector 77">
                  <a:extLst>
                    <a:ext uri="{FF2B5EF4-FFF2-40B4-BE49-F238E27FC236}">
                      <a16:creationId xmlns:a16="http://schemas.microsoft.com/office/drawing/2014/main" id="{FFDEA7F2-2C4A-43DA-99AA-3F8806768C43}"/>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8" name="Straight Connector 80">
                <a:extLst>
                  <a:ext uri="{FF2B5EF4-FFF2-40B4-BE49-F238E27FC236}">
                    <a16:creationId xmlns:a16="http://schemas.microsoft.com/office/drawing/2014/main" id="{E2694FDF-0E5B-41A3-92CA-AB00B80934B3}"/>
                  </a:ext>
                </a:extLst>
              </p:cNvPr>
              <p:cNvCxnSpPr/>
              <p:nvPr/>
            </p:nvCxnSpPr>
            <p:spPr bwMode="auto">
              <a:xfrm>
                <a:off x="4537772" y="1961277"/>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Straight Connector 81">
                <a:extLst>
                  <a:ext uri="{FF2B5EF4-FFF2-40B4-BE49-F238E27FC236}">
                    <a16:creationId xmlns:a16="http://schemas.microsoft.com/office/drawing/2014/main" id="{5972DBF5-03E3-4082-A088-CB29E0C10FDB}"/>
                  </a:ext>
                </a:extLst>
              </p:cNvPr>
              <p:cNvCxnSpPr/>
              <p:nvPr/>
            </p:nvCxnSpPr>
            <p:spPr bwMode="auto">
              <a:xfrm>
                <a:off x="4537772" y="1923179"/>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83">
                <a:extLst>
                  <a:ext uri="{FF2B5EF4-FFF2-40B4-BE49-F238E27FC236}">
                    <a16:creationId xmlns:a16="http://schemas.microsoft.com/office/drawing/2014/main" id="{4D94FB3E-62AC-4DC2-9CD4-25DDEFA5CB6A}"/>
                  </a:ext>
                </a:extLst>
              </p:cNvPr>
              <p:cNvCxnSpPr/>
              <p:nvPr/>
            </p:nvCxnSpPr>
            <p:spPr bwMode="auto">
              <a:xfrm flipV="1">
                <a:off x="4627772" y="1843088"/>
                <a:ext cx="0" cy="7620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78" name="Group 13">
            <a:extLst>
              <a:ext uri="{FF2B5EF4-FFF2-40B4-BE49-F238E27FC236}">
                <a16:creationId xmlns:a16="http://schemas.microsoft.com/office/drawing/2014/main" id="{B1795FB7-DA9F-4A00-A318-DE5BBC7352F4}"/>
              </a:ext>
            </a:extLst>
          </p:cNvPr>
          <p:cNvGrpSpPr/>
          <p:nvPr/>
        </p:nvGrpSpPr>
        <p:grpSpPr>
          <a:xfrm>
            <a:off x="3464081" y="1198518"/>
            <a:ext cx="1316490" cy="500406"/>
            <a:chOff x="58925" y="2322671"/>
            <a:chExt cx="1316490" cy="667205"/>
          </a:xfrm>
        </p:grpSpPr>
        <p:sp>
          <p:nvSpPr>
            <p:cNvPr id="79" name="Rectangle 14">
              <a:extLst>
                <a:ext uri="{FF2B5EF4-FFF2-40B4-BE49-F238E27FC236}">
                  <a16:creationId xmlns:a16="http://schemas.microsoft.com/office/drawing/2014/main" id="{3AF1BCF6-3574-41C8-B9CB-39DD16F3446D}"/>
                </a:ext>
              </a:extLst>
            </p:cNvPr>
            <p:cNvSpPr/>
            <p:nvPr/>
          </p:nvSpPr>
          <p:spPr bwMode="auto">
            <a:xfrm>
              <a:off x="62939"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0" name="TextBox 15">
              <a:extLst>
                <a:ext uri="{FF2B5EF4-FFF2-40B4-BE49-F238E27FC236}">
                  <a16:creationId xmlns:a16="http://schemas.microsoft.com/office/drawing/2014/main" id="{EF829EC9-20A2-48C9-B9AD-297C56FBD59E}"/>
                </a:ext>
              </a:extLst>
            </p:cNvPr>
            <p:cNvSpPr txBox="1"/>
            <p:nvPr/>
          </p:nvSpPr>
          <p:spPr>
            <a:xfrm>
              <a:off x="194191" y="2322671"/>
              <a:ext cx="874255" cy="372239"/>
            </a:xfrm>
            <a:prstGeom prst="rect">
              <a:avLst/>
            </a:prstGeom>
            <a:noFill/>
          </p:spPr>
          <p:txBody>
            <a:bodyPr wrap="none" lIns="90000" tIns="46800" rIns="90000" bIns="46800" rtlCol="0" anchor="ctr">
              <a:spAutoFit/>
            </a:bodyPr>
            <a:lstStyle/>
            <a:p>
              <a:r>
                <a:rPr lang="fr-FR" sz="1200" dirty="0">
                  <a:solidFill>
                    <a:srgbClr val="000000">
                      <a:lumMod val="65000"/>
                      <a:lumOff val="35000"/>
                    </a:srgbClr>
                  </a:solidFill>
                </a:rPr>
                <a:t>AVC/ES</a:t>
              </a:r>
            </a:p>
          </p:txBody>
        </p:sp>
        <p:sp>
          <p:nvSpPr>
            <p:cNvPr id="81" name="Rectangle 20">
              <a:extLst>
                <a:ext uri="{FF2B5EF4-FFF2-40B4-BE49-F238E27FC236}">
                  <a16:creationId xmlns:a16="http://schemas.microsoft.com/office/drawing/2014/main" id="{703A6783-85FD-47FE-9DFB-39799F1D7774}"/>
                </a:ext>
              </a:extLst>
            </p:cNvPr>
            <p:cNvSpPr/>
            <p:nvPr/>
          </p:nvSpPr>
          <p:spPr bwMode="auto">
            <a:xfrm>
              <a:off x="58925" y="2730004"/>
              <a:ext cx="108000" cy="143999"/>
            </a:xfrm>
            <a:prstGeom prst="rect">
              <a:avLst/>
            </a:prstGeom>
            <a:solidFill>
              <a:srgbClr val="809ED5"/>
            </a:solidFill>
            <a:ln w="19050" algn="ctr">
              <a:solidFill>
                <a:srgbClr val="809ED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2" name="TextBox 23">
              <a:extLst>
                <a:ext uri="{FF2B5EF4-FFF2-40B4-BE49-F238E27FC236}">
                  <a16:creationId xmlns:a16="http://schemas.microsoft.com/office/drawing/2014/main" id="{7EA807FC-26D5-4B4E-93FD-3FFAF4F993DE}"/>
                </a:ext>
              </a:extLst>
            </p:cNvPr>
            <p:cNvSpPr txBox="1"/>
            <p:nvPr/>
          </p:nvSpPr>
          <p:spPr>
            <a:xfrm>
              <a:off x="190177" y="2617638"/>
              <a:ext cx="1185238" cy="372238"/>
            </a:xfrm>
            <a:prstGeom prst="rect">
              <a:avLst/>
            </a:prstGeom>
            <a:noFill/>
          </p:spPr>
          <p:txBody>
            <a:bodyPr wrap="none" lIns="90000" tIns="46800" rIns="90000" bIns="46800" rtlCol="0" anchor="ctr">
              <a:spAutoFit/>
            </a:bodyPr>
            <a:lstStyle/>
            <a:p>
              <a:r>
                <a:rPr lang="fr-FR" sz="1200">
                  <a:solidFill>
                    <a:srgbClr val="000000">
                      <a:lumMod val="65000"/>
                      <a:lumOff val="35000"/>
                    </a:srgbClr>
                  </a:solidFill>
                </a:rPr>
                <a:t>Hémorragie majeure</a:t>
              </a:r>
            </a:p>
          </p:txBody>
        </p:sp>
      </p:grpSp>
    </p:spTree>
    <p:extLst>
      <p:ext uri="{BB962C8B-B14F-4D97-AF65-F5344CB8AC3E}">
        <p14:creationId xmlns:p14="http://schemas.microsoft.com/office/powerpoint/2010/main" val="412518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94F83BAF-AAF3-4B41-A48A-9269BCB9CC66}"/>
              </a:ext>
            </a:extLst>
          </p:cNvPr>
          <p:cNvSpPr>
            <a:spLocks noGrp="1"/>
          </p:cNvSpPr>
          <p:nvPr>
            <p:ph type="subTitle" sz="quarter" idx="1"/>
          </p:nvPr>
        </p:nvSpPr>
        <p:spPr/>
        <p:txBody>
          <a:bodyPr/>
          <a:lstStyle/>
          <a:p>
            <a:endParaRPr lang="de-DE"/>
          </a:p>
        </p:txBody>
      </p:sp>
      <p:sp>
        <p:nvSpPr>
          <p:cNvPr id="17" name="Line 38">
            <a:extLst>
              <a:ext uri="{FF2B5EF4-FFF2-40B4-BE49-F238E27FC236}">
                <a16:creationId xmlns:a16="http://schemas.microsoft.com/office/drawing/2014/main" id="{D2DFBE8A-5CAB-47DF-B265-04775F56D20F}"/>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itel 1">
            <a:extLst>
              <a:ext uri="{FF2B5EF4-FFF2-40B4-BE49-F238E27FC236}">
                <a16:creationId xmlns:a16="http://schemas.microsoft.com/office/drawing/2014/main" id="{248808D5-0C74-47C9-8E73-7DA761CD598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Nous </a:t>
            </a:r>
            <a:r>
              <a:rPr lang="fr-FR" sz="2400" dirty="0" err="1"/>
              <a:t>anticoagulons</a:t>
            </a:r>
            <a:r>
              <a:rPr lang="fr-FR" sz="2400" dirty="0"/>
              <a:t> les patients </a:t>
            </a:r>
            <a:r>
              <a:rPr lang="fr-FR" sz="2400" dirty="0" err="1"/>
              <a:t>acev</a:t>
            </a:r>
            <a:r>
              <a:rPr lang="fr-FR" sz="2400" dirty="0"/>
              <a:t> FANV </a:t>
            </a:r>
            <a:br>
              <a:rPr lang="fr-FR" sz="2400" dirty="0"/>
            </a:br>
            <a:r>
              <a:rPr lang="fr-FR" sz="2400" dirty="0"/>
              <a:t>pour prévenir les AVC, mais pouvons-nous faire plus ?</a:t>
            </a:r>
          </a:p>
        </p:txBody>
      </p:sp>
      <p:sp>
        <p:nvSpPr>
          <p:cNvPr id="25" name="Subtitle 1">
            <a:extLst>
              <a:ext uri="{FF2B5EF4-FFF2-40B4-BE49-F238E27FC236}">
                <a16:creationId xmlns:a16="http://schemas.microsoft.com/office/drawing/2014/main" id="{244B0A3B-AF5D-4776-AFA4-BDA97E5D7E60}"/>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kern="0"/>
              <a:t>À l’échelle mondiale :</a:t>
            </a:r>
          </a:p>
        </p:txBody>
      </p:sp>
      <p:pic>
        <p:nvPicPr>
          <p:cNvPr id="26" name="Picture 4" descr="Image result for bayer stroke">
            <a:extLst>
              <a:ext uri="{FF2B5EF4-FFF2-40B4-BE49-F238E27FC236}">
                <a16:creationId xmlns:a16="http://schemas.microsoft.com/office/drawing/2014/main" id="{352A0693-0CEB-4680-A04B-7AC5671538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07965"/>
            <a:ext cx="3082850" cy="231213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8">
            <a:extLst>
              <a:ext uri="{FF2B5EF4-FFF2-40B4-BE49-F238E27FC236}">
                <a16:creationId xmlns:a16="http://schemas.microsoft.com/office/drawing/2014/main" id="{02CB8702-6667-4276-8AC4-741FCFD6DCFC}"/>
              </a:ext>
            </a:extLst>
          </p:cNvPr>
          <p:cNvSpPr/>
          <p:nvPr/>
        </p:nvSpPr>
        <p:spPr>
          <a:xfrm>
            <a:off x="3082851" y="1607965"/>
            <a:ext cx="6061149" cy="2312137"/>
          </a:xfrm>
          <a:prstGeom prst="rect">
            <a:avLst/>
          </a:prstGeom>
          <a:solidFill>
            <a:srgbClr val="05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9">
            <a:extLst>
              <a:ext uri="{FF2B5EF4-FFF2-40B4-BE49-F238E27FC236}">
                <a16:creationId xmlns:a16="http://schemas.microsoft.com/office/drawing/2014/main" id="{FFA5A48F-423A-494E-A049-697E32E71237}"/>
              </a:ext>
            </a:extLst>
          </p:cNvPr>
          <p:cNvGrpSpPr/>
          <p:nvPr/>
        </p:nvGrpSpPr>
        <p:grpSpPr>
          <a:xfrm>
            <a:off x="2819868" y="1885657"/>
            <a:ext cx="6073308" cy="1810597"/>
            <a:chOff x="3929141" y="1804826"/>
            <a:chExt cx="6073308" cy="1810597"/>
          </a:xfrm>
        </p:grpSpPr>
        <p:sp>
          <p:nvSpPr>
            <p:cNvPr id="29" name="TextBox 20">
              <a:extLst>
                <a:ext uri="{FF2B5EF4-FFF2-40B4-BE49-F238E27FC236}">
                  <a16:creationId xmlns:a16="http://schemas.microsoft.com/office/drawing/2014/main" id="{42586E2A-1D38-4611-8BE3-73AE4C2304AA}"/>
                </a:ext>
              </a:extLst>
            </p:cNvPr>
            <p:cNvSpPr txBox="1"/>
            <p:nvPr/>
          </p:nvSpPr>
          <p:spPr>
            <a:xfrm>
              <a:off x="3929141" y="1804826"/>
              <a:ext cx="6073307" cy="461665"/>
            </a:xfrm>
            <a:prstGeom prst="rect">
              <a:avLst/>
            </a:prstGeom>
            <a:noFill/>
            <a:ln>
              <a:noFill/>
            </a:ln>
          </p:spPr>
          <p:txBody>
            <a:bodyPr wrap="square" rtlCol="0">
              <a:spAutoFit/>
            </a:bodyPr>
            <a:lstStyle/>
            <a:p>
              <a:r>
                <a:rPr lang="fr-FR">
                  <a:solidFill>
                    <a:schemeClr val="bg1"/>
                  </a:solidFill>
                  <a:latin typeface="Arial" panose="020B0604020202020204" pitchFamily="34" charset="0"/>
                  <a:cs typeface="Arial" panose="020B0604020202020204" pitchFamily="34" charset="0"/>
                </a:rPr>
                <a:t>Toutes les </a:t>
              </a:r>
              <a:r>
                <a:rPr lang="fr-FR" sz="2400" b="1">
                  <a:solidFill>
                    <a:schemeClr val="bg1"/>
                  </a:solidFill>
                  <a:latin typeface="Arial" panose="020B0604020202020204" pitchFamily="34" charset="0"/>
                  <a:cs typeface="Arial" panose="020B0604020202020204" pitchFamily="34" charset="0"/>
                </a:rPr>
                <a:t>2</a:t>
              </a:r>
              <a:r>
                <a:rPr lang="fr-FR">
                  <a:solidFill>
                    <a:schemeClr val="bg1"/>
                  </a:solidFill>
                  <a:latin typeface="Arial" panose="020B0604020202020204" pitchFamily="34" charset="0"/>
                  <a:cs typeface="Arial" panose="020B0604020202020204" pitchFamily="34" charset="0"/>
                </a:rPr>
                <a:t> secondes, quelqu’un fait un AVC.</a:t>
              </a:r>
              <a:r>
                <a:rPr lang="fr-FR" baseline="30000">
                  <a:solidFill>
                    <a:schemeClr val="bg1"/>
                  </a:solidFill>
                  <a:latin typeface="Arial" panose="020B0604020202020204" pitchFamily="34" charset="0"/>
                  <a:cs typeface="Arial" panose="020B0604020202020204" pitchFamily="34" charset="0"/>
                </a:rPr>
                <a:t>1</a:t>
              </a:r>
            </a:p>
          </p:txBody>
        </p:sp>
        <p:sp>
          <p:nvSpPr>
            <p:cNvPr id="30" name="TextBox 21">
              <a:extLst>
                <a:ext uri="{FF2B5EF4-FFF2-40B4-BE49-F238E27FC236}">
                  <a16:creationId xmlns:a16="http://schemas.microsoft.com/office/drawing/2014/main" id="{E3233942-4243-4C64-9FC4-3078C4647806}"/>
                </a:ext>
              </a:extLst>
            </p:cNvPr>
            <p:cNvSpPr txBox="1"/>
            <p:nvPr/>
          </p:nvSpPr>
          <p:spPr>
            <a:xfrm>
              <a:off x="4569536" y="2479292"/>
              <a:ext cx="5432912" cy="461665"/>
            </a:xfrm>
            <a:prstGeom prst="rect">
              <a:avLst/>
            </a:prstGeom>
            <a:noFill/>
          </p:spPr>
          <p:txBody>
            <a:bodyPr wrap="square" rtlCol="0">
              <a:spAutoFit/>
            </a:bodyPr>
            <a:lstStyle/>
            <a:p>
              <a:r>
                <a:rPr lang="fr-FR">
                  <a:solidFill>
                    <a:schemeClr val="bg1"/>
                  </a:solidFill>
                  <a:latin typeface="Arial" panose="020B0604020202020204" pitchFamily="34" charset="0"/>
                  <a:cs typeface="Arial" panose="020B0604020202020204" pitchFamily="34" charset="0"/>
                </a:rPr>
                <a:t>Toutes les </a:t>
              </a:r>
              <a:r>
                <a:rPr lang="fr-FR" sz="2400" b="1">
                  <a:solidFill>
                    <a:schemeClr val="bg1"/>
                  </a:solidFill>
                  <a:latin typeface="Arial" panose="020B0604020202020204" pitchFamily="34" charset="0"/>
                  <a:cs typeface="Arial" panose="020B0604020202020204" pitchFamily="34" charset="0"/>
                </a:rPr>
                <a:t>5</a:t>
              </a:r>
              <a:r>
                <a:rPr lang="fr-FR">
                  <a:solidFill>
                    <a:schemeClr val="bg1"/>
                  </a:solidFill>
                  <a:latin typeface="Arial" panose="020B0604020202020204" pitchFamily="34" charset="0"/>
                  <a:cs typeface="Arial" panose="020B0604020202020204" pitchFamily="34" charset="0"/>
                </a:rPr>
                <a:t> secondes, quelqu’un meurt d’un AVC.</a:t>
              </a:r>
              <a:r>
                <a:rPr lang="fr-FR" baseline="30000">
                  <a:solidFill>
                    <a:schemeClr val="bg1"/>
                  </a:solidFill>
                  <a:latin typeface="Arial" panose="020B0604020202020204" pitchFamily="34" charset="0"/>
                  <a:cs typeface="Arial" panose="020B0604020202020204" pitchFamily="34" charset="0"/>
                </a:rPr>
                <a:t>1</a:t>
              </a:r>
            </a:p>
          </p:txBody>
        </p:sp>
        <p:sp>
          <p:nvSpPr>
            <p:cNvPr id="31" name="TextBox 22">
              <a:extLst>
                <a:ext uri="{FF2B5EF4-FFF2-40B4-BE49-F238E27FC236}">
                  <a16:creationId xmlns:a16="http://schemas.microsoft.com/office/drawing/2014/main" id="{66751297-D348-49EE-88E6-CEB437567AEF}"/>
                </a:ext>
              </a:extLst>
            </p:cNvPr>
            <p:cNvSpPr txBox="1"/>
            <p:nvPr/>
          </p:nvSpPr>
          <p:spPr>
            <a:xfrm>
              <a:off x="5284373" y="3153758"/>
              <a:ext cx="4718076" cy="461665"/>
            </a:xfrm>
            <a:prstGeom prst="rect">
              <a:avLst/>
            </a:prstGeom>
            <a:noFill/>
          </p:spPr>
          <p:txBody>
            <a:bodyPr wrap="square" rtlCol="0">
              <a:spAutoFit/>
            </a:bodyPr>
            <a:lstStyle/>
            <a:p>
              <a:r>
                <a:rPr lang="fr-FR" sz="2400" b="1">
                  <a:solidFill>
                    <a:schemeClr val="bg1"/>
                  </a:solidFill>
                  <a:latin typeface="Arial" panose="020B0604020202020204" pitchFamily="34" charset="0"/>
                  <a:cs typeface="Arial" panose="020B0604020202020204" pitchFamily="34" charset="0"/>
                </a:rPr>
                <a:t>1</a:t>
              </a:r>
              <a:r>
                <a:rPr lang="fr-FR">
                  <a:solidFill>
                    <a:schemeClr val="bg1"/>
                  </a:solidFill>
                  <a:latin typeface="Arial" panose="020B0604020202020204" pitchFamily="34" charset="0"/>
                  <a:cs typeface="Arial" panose="020B0604020202020204" pitchFamily="34" charset="0"/>
                </a:rPr>
                <a:t> personne sur </a:t>
              </a:r>
              <a:r>
                <a:rPr lang="fr-FR" sz="2400" b="1">
                  <a:solidFill>
                    <a:schemeClr val="bg1"/>
                  </a:solidFill>
                  <a:latin typeface="Arial" panose="020B0604020202020204" pitchFamily="34" charset="0"/>
                  <a:cs typeface="Arial" panose="020B0604020202020204" pitchFamily="34" charset="0"/>
                </a:rPr>
                <a:t>4</a:t>
              </a:r>
              <a:r>
                <a:rPr lang="fr-FR">
                  <a:solidFill>
                    <a:schemeClr val="bg1"/>
                  </a:solidFill>
                  <a:latin typeface="Arial" panose="020B0604020202020204" pitchFamily="34" charset="0"/>
                  <a:cs typeface="Arial" panose="020B0604020202020204" pitchFamily="34" charset="0"/>
                </a:rPr>
                <a:t> sera victime d’un AVC.</a:t>
              </a:r>
              <a:r>
                <a:rPr lang="fr-FR" baseline="30000">
                  <a:solidFill>
                    <a:schemeClr val="bg1"/>
                  </a:solidFill>
                  <a:latin typeface="Arial" panose="020B0604020202020204" pitchFamily="34" charset="0"/>
                  <a:cs typeface="Arial" panose="020B0604020202020204" pitchFamily="34" charset="0"/>
                </a:rPr>
                <a:t>2</a:t>
              </a:r>
            </a:p>
          </p:txBody>
        </p:sp>
      </p:grpSp>
      <p:sp>
        <p:nvSpPr>
          <p:cNvPr id="32" name="Abgerundetes Rechteck 76">
            <a:extLst>
              <a:ext uri="{FF2B5EF4-FFF2-40B4-BE49-F238E27FC236}">
                <a16:creationId xmlns:a16="http://schemas.microsoft.com/office/drawing/2014/main" id="{85D389EC-9B79-408D-9925-F040094225C2}"/>
              </a:ext>
            </a:extLst>
          </p:cNvPr>
          <p:cNvSpPr>
            <a:spLocks noChangeArrowheads="1"/>
          </p:cNvSpPr>
          <p:nvPr/>
        </p:nvSpPr>
        <p:spPr bwMode="auto">
          <a:xfrm>
            <a:off x="611189" y="39600000"/>
            <a:ext cx="8245474"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fr-FR" sz="1400">
                <a:solidFill>
                  <a:schemeClr val="tx1">
                    <a:lumMod val="65000"/>
                    <a:lumOff val="35000"/>
                  </a:schemeClr>
                </a:solidFill>
              </a:rPr>
              <a:t>Cependant, près de </a:t>
            </a:r>
            <a:r>
              <a:rPr lang="fr-FR" sz="1400" b="1">
                <a:solidFill>
                  <a:schemeClr val="tx1">
                    <a:lumMod val="65000"/>
                    <a:lumOff val="35000"/>
                  </a:schemeClr>
                </a:solidFill>
              </a:rPr>
              <a:t>80 % </a:t>
            </a:r>
            <a:r>
              <a:rPr lang="fr-FR" sz="1400">
                <a:solidFill>
                  <a:schemeClr val="tx1">
                    <a:lumMod val="65000"/>
                    <a:lumOff val="35000"/>
                  </a:schemeClr>
                </a:solidFill>
              </a:rPr>
              <a:t>des AVC peuvent être évités.</a:t>
            </a:r>
            <a:r>
              <a:rPr lang="fr-FR" sz="1400" baseline="30000">
                <a:solidFill>
                  <a:schemeClr val="tx1">
                    <a:lumMod val="65000"/>
                    <a:lumOff val="35000"/>
                  </a:schemeClr>
                </a:solidFill>
              </a:rPr>
              <a:t>1</a:t>
            </a:r>
          </a:p>
        </p:txBody>
      </p:sp>
      <p:sp>
        <p:nvSpPr>
          <p:cNvPr id="34" name="TextBox 3">
            <a:extLst>
              <a:ext uri="{FF2B5EF4-FFF2-40B4-BE49-F238E27FC236}">
                <a16:creationId xmlns:a16="http://schemas.microsoft.com/office/drawing/2014/main" id="{B85788E4-B798-48C1-A521-167FC54505A0}"/>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fontAlgn="auto">
              <a:spcBef>
                <a:spcPts val="0"/>
              </a:spcBef>
              <a:spcAft>
                <a:spcPts val="0"/>
              </a:spcAft>
              <a:defRPr/>
            </a:pPr>
            <a:r>
              <a:rPr lang="fr-FR" sz="700" dirty="0">
                <a:solidFill>
                  <a:srgbClr val="B3B2B5"/>
                </a:solidFill>
              </a:rPr>
              <a:t>FANV : fibrillation atriale non </a:t>
            </a:r>
            <a:r>
              <a:rPr lang="fr-FR" sz="700" dirty="0" err="1">
                <a:solidFill>
                  <a:srgbClr val="B3B2B5"/>
                </a:solidFill>
              </a:rPr>
              <a:t>valvuvaire</a:t>
            </a:r>
            <a:endParaRPr lang="fr-FR" sz="700" dirty="0">
              <a:solidFill>
                <a:srgbClr val="B3B2B5"/>
              </a:solidFill>
            </a:endParaRPr>
          </a:p>
        </p:txBody>
      </p:sp>
      <p:sp>
        <p:nvSpPr>
          <p:cNvPr id="35" name="Abgerundetes Rechteck 76">
            <a:extLst>
              <a:ext uri="{FF2B5EF4-FFF2-40B4-BE49-F238E27FC236}">
                <a16:creationId xmlns:a16="http://schemas.microsoft.com/office/drawing/2014/main" id="{4154445D-99D4-4EE7-818C-55D30AACE7C3}"/>
              </a:ext>
            </a:extLst>
          </p:cNvPr>
          <p:cNvSpPr>
            <a:spLocks noChangeArrowheads="1"/>
          </p:cNvSpPr>
          <p:nvPr/>
        </p:nvSpPr>
        <p:spPr bwMode="auto">
          <a:xfrm>
            <a:off x="619123" y="4248000"/>
            <a:ext cx="8237539"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fr-FR" sz="1400">
                <a:solidFill>
                  <a:schemeClr val="tx1">
                    <a:lumMod val="65000"/>
                    <a:lumOff val="35000"/>
                  </a:schemeClr>
                </a:solidFill>
              </a:rPr>
              <a:t>Cependant, près de </a:t>
            </a:r>
            <a:r>
              <a:rPr lang="fr-FR" sz="1400" b="1">
                <a:solidFill>
                  <a:schemeClr val="tx1">
                    <a:lumMod val="65000"/>
                    <a:lumOff val="35000"/>
                  </a:schemeClr>
                </a:solidFill>
              </a:rPr>
              <a:t>80 % </a:t>
            </a:r>
            <a:r>
              <a:rPr lang="fr-FR" sz="1400">
                <a:solidFill>
                  <a:schemeClr val="tx1">
                    <a:lumMod val="65000"/>
                    <a:lumOff val="35000"/>
                  </a:schemeClr>
                </a:solidFill>
              </a:rPr>
              <a:t>des AVC peuvent être évités.</a:t>
            </a:r>
            <a:r>
              <a:rPr lang="fr-FR" sz="1400" baseline="30000">
                <a:solidFill>
                  <a:schemeClr val="tx1">
                    <a:lumMod val="65000"/>
                    <a:lumOff val="35000"/>
                  </a:schemeClr>
                </a:solidFill>
              </a:rPr>
              <a:t>1</a:t>
            </a:r>
          </a:p>
        </p:txBody>
      </p:sp>
    </p:spTree>
    <p:extLst>
      <p:ext uri="{BB962C8B-B14F-4D97-AF65-F5344CB8AC3E}">
        <p14:creationId xmlns:p14="http://schemas.microsoft.com/office/powerpoint/2010/main" val="200695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Ce que la sécurité signifie pour votre patient avec FANV</a:t>
            </a:r>
          </a:p>
        </p:txBody>
      </p:sp>
      <p:sp>
        <p:nvSpPr>
          <p:cNvPr id="24" name="Ellipse 43">
            <a:extLst>
              <a:ext uri="{FF2B5EF4-FFF2-40B4-BE49-F238E27FC236}">
                <a16:creationId xmlns:a16="http://schemas.microsoft.com/office/drawing/2014/main" id="{8570CB5E-950A-4DB4-A0D3-657545D8428D}"/>
              </a:ext>
            </a:extLst>
          </p:cNvPr>
          <p:cNvSpPr/>
          <p:nvPr/>
        </p:nvSpPr>
        <p:spPr bwMode="auto">
          <a:xfrm>
            <a:off x="666365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1" name="Grafik 30" descr="Medizin">
            <a:extLst>
              <a:ext uri="{FF2B5EF4-FFF2-40B4-BE49-F238E27FC236}">
                <a16:creationId xmlns:a16="http://schemas.microsoft.com/office/drawing/2014/main" id="{088EAC05-587F-4C8F-8D6C-3F1CC409BFB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2" name="Ellipse 45">
            <a:hlinkClick r:id="" action="ppaction://noaction"/>
            <a:extLst>
              <a:ext uri="{FF2B5EF4-FFF2-40B4-BE49-F238E27FC236}">
                <a16:creationId xmlns:a16="http://schemas.microsoft.com/office/drawing/2014/main" id="{963A068D-CCF8-4CC9-9E9D-B8A991B980BB}"/>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3" name="Grafik 32" descr="Tageskalender">
            <a:extLst>
              <a:ext uri="{FF2B5EF4-FFF2-40B4-BE49-F238E27FC236}">
                <a16:creationId xmlns:a16="http://schemas.microsoft.com/office/drawing/2014/main" id="{727B6F79-6F86-4E5D-AE3E-629B4D4F29F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4" name="Ellipse 47">
            <a:hlinkClick r:id="" action="ppaction://noaction"/>
            <a:extLst>
              <a:ext uri="{FF2B5EF4-FFF2-40B4-BE49-F238E27FC236}">
                <a16:creationId xmlns:a16="http://schemas.microsoft.com/office/drawing/2014/main" id="{658E00EA-A062-4C8B-B555-490074D30BDD}"/>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5" name="Line 44">
            <a:extLst>
              <a:ext uri="{FF2B5EF4-FFF2-40B4-BE49-F238E27FC236}">
                <a16:creationId xmlns:a16="http://schemas.microsoft.com/office/drawing/2014/main" id="{58BA45D3-38FA-4D65-AB68-817114B4AA72}"/>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6" name="Line 44">
            <a:extLst>
              <a:ext uri="{FF2B5EF4-FFF2-40B4-BE49-F238E27FC236}">
                <a16:creationId xmlns:a16="http://schemas.microsoft.com/office/drawing/2014/main" id="{C52673DB-FD31-403B-A04D-FE3299B52E2B}"/>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20E7974B-06CA-4057-8770-79B16FDC66CF}"/>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CB045F3A-07C1-4084-815B-E5A152C2EC38}"/>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39" name="Grafik 38" descr="Gehirn im Kopf">
            <a:extLst>
              <a:ext uri="{FF2B5EF4-FFF2-40B4-BE49-F238E27FC236}">
                <a16:creationId xmlns:a16="http://schemas.microsoft.com/office/drawing/2014/main" id="{D323D73B-D2FC-4C04-8EC1-758EDE58944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0" name="Ellipse 43">
            <a:extLst>
              <a:ext uri="{FF2B5EF4-FFF2-40B4-BE49-F238E27FC236}">
                <a16:creationId xmlns:a16="http://schemas.microsoft.com/office/drawing/2014/main" id="{AE97F077-149E-4286-ADB3-C1ABA6AF343F}"/>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1" name="Grafik 40" descr="Infusion">
            <a:extLst>
              <a:ext uri="{FF2B5EF4-FFF2-40B4-BE49-F238E27FC236}">
                <a16:creationId xmlns:a16="http://schemas.microsoft.com/office/drawing/2014/main" id="{337FB1EC-F3F3-4291-83EA-46F477E684C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2" name="Ellipse 44">
            <a:extLst>
              <a:ext uri="{FF2B5EF4-FFF2-40B4-BE49-F238E27FC236}">
                <a16:creationId xmlns:a16="http://schemas.microsoft.com/office/drawing/2014/main" id="{FBF4998A-FD22-483B-8CD3-85B22FCA8D0C}"/>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4" name="Grafik 43" descr="Waage der Justitia">
            <a:hlinkClick r:id="" action="ppaction://noaction"/>
            <a:extLst>
              <a:ext uri="{FF2B5EF4-FFF2-40B4-BE49-F238E27FC236}">
                <a16:creationId xmlns:a16="http://schemas.microsoft.com/office/drawing/2014/main" id="{E6F0C92C-25D5-4078-BB1B-8059AC95E38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5" name="Textfeld 44">
            <a:extLst>
              <a:ext uri="{FF2B5EF4-FFF2-40B4-BE49-F238E27FC236}">
                <a16:creationId xmlns:a16="http://schemas.microsoft.com/office/drawing/2014/main" id="{A347E9B0-A03E-4ECA-A1C0-FBA58372E3E3}"/>
              </a:ext>
            </a:extLst>
          </p:cNvPr>
          <p:cNvSpPr txBox="1"/>
          <p:nvPr/>
        </p:nvSpPr>
        <p:spPr>
          <a:xfrm>
            <a:off x="887903" y="3474618"/>
            <a:ext cx="1086686"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i="0" u="none" strike="noStrike" cap="none" normalizeH="0" baseline="0" noProof="0" dirty="0">
                <a:ln>
                  <a:noFill/>
                </a:ln>
                <a:solidFill>
                  <a:schemeClr val="tx1">
                    <a:lumMod val="65000"/>
                    <a:lumOff val="35000"/>
                  </a:schemeClr>
                </a:solidFill>
                <a:uLnTx/>
                <a:uFillTx/>
                <a:latin typeface="Arial" charset="0"/>
                <a:ea typeface="+mn-ea"/>
                <a:cs typeface="+mn-cs"/>
              </a:rPr>
              <a:t>Aucun AVC</a:t>
            </a:r>
          </a:p>
        </p:txBody>
      </p:sp>
      <p:sp>
        <p:nvSpPr>
          <p:cNvPr id="46" name="Textfeld 45">
            <a:extLst>
              <a:ext uri="{FF2B5EF4-FFF2-40B4-BE49-F238E27FC236}">
                <a16:creationId xmlns:a16="http://schemas.microsoft.com/office/drawing/2014/main" id="{6C81566E-7E5D-4B8D-9816-4FBA076F0975}"/>
              </a:ext>
            </a:extLst>
          </p:cNvPr>
          <p:cNvSpPr txBox="1"/>
          <p:nvPr/>
        </p:nvSpPr>
        <p:spPr>
          <a:xfrm>
            <a:off x="6930932" y="3459230"/>
            <a:ext cx="1967504"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b="1">
                <a:solidFill>
                  <a:srgbClr val="3961AC"/>
                </a:solidFill>
              </a:rPr>
              <a:t>Traitement simple</a:t>
            </a:r>
            <a:br>
              <a:rPr lang="fr-FR" sz="1400" b="1">
                <a:solidFill>
                  <a:srgbClr val="3961AC"/>
                </a:solidFill>
              </a:rPr>
            </a:br>
            <a:r>
              <a:rPr lang="fr-FR" sz="1400" b="1">
                <a:solidFill>
                  <a:srgbClr val="3961AC"/>
                </a:solidFill>
              </a:rPr>
              <a:t>soutenant l’adhésion</a:t>
            </a:r>
          </a:p>
        </p:txBody>
      </p:sp>
      <p:sp>
        <p:nvSpPr>
          <p:cNvPr id="47" name="Textfeld 46">
            <a:extLst>
              <a:ext uri="{FF2B5EF4-FFF2-40B4-BE49-F238E27FC236}">
                <a16:creationId xmlns:a16="http://schemas.microsoft.com/office/drawing/2014/main" id="{DFA8DF3C-1B08-4623-90BA-3A332EC87C81}"/>
              </a:ext>
            </a:extLst>
          </p:cNvPr>
          <p:cNvSpPr txBox="1"/>
          <p:nvPr/>
        </p:nvSpPr>
        <p:spPr>
          <a:xfrm>
            <a:off x="2583331" y="3459230"/>
            <a:ext cx="166453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chemeClr val="tx1">
                    <a:lumMod val="65000"/>
                    <a:lumOff val="35000"/>
                  </a:schemeClr>
                </a:solidFill>
              </a:rPr>
              <a:t>Aucun saignement</a:t>
            </a:r>
            <a:br>
              <a:rPr lang="fr-FR" sz="1400">
                <a:solidFill>
                  <a:schemeClr val="tx1">
                    <a:lumMod val="65000"/>
                    <a:lumOff val="35000"/>
                  </a:schemeClr>
                </a:solidFill>
              </a:rPr>
            </a:br>
            <a:r>
              <a:rPr lang="fr-FR" sz="1400">
                <a:solidFill>
                  <a:schemeClr val="tx1">
                    <a:lumMod val="65000"/>
                    <a:lumOff val="35000"/>
                  </a:schemeClr>
                </a:solidFill>
              </a:rPr>
              <a:t>critique</a:t>
            </a:r>
          </a:p>
        </p:txBody>
      </p:sp>
      <p:sp>
        <p:nvSpPr>
          <p:cNvPr id="48" name="Textfeld 47">
            <a:extLst>
              <a:ext uri="{FF2B5EF4-FFF2-40B4-BE49-F238E27FC236}">
                <a16:creationId xmlns:a16="http://schemas.microsoft.com/office/drawing/2014/main" id="{378ED59A-311F-405E-8AE2-9725D149E3C4}"/>
              </a:ext>
            </a:extLst>
          </p:cNvPr>
          <p:cNvSpPr txBox="1"/>
          <p:nvPr/>
        </p:nvSpPr>
        <p:spPr>
          <a:xfrm>
            <a:off x="4995246" y="3459030"/>
            <a:ext cx="1395232"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0" i="0" u="none" strike="noStrike" cap="none" normalizeH="0" baseline="0" noProof="0">
                <a:ln>
                  <a:noFill/>
                </a:ln>
                <a:solidFill>
                  <a:srgbClr val="000000">
                    <a:lumMod val="65000"/>
                    <a:lumOff val="35000"/>
                  </a:srgbClr>
                </a:solidFill>
                <a:uLnTx/>
                <a:uFillTx/>
                <a:latin typeface="Arial" charset="0"/>
                <a:ea typeface="+mn-ea"/>
                <a:cs typeface="+mn-cs"/>
              </a:rPr>
              <a:t>Dosage correct</a:t>
            </a:r>
          </a:p>
        </p:txBody>
      </p:sp>
      <p:sp>
        <p:nvSpPr>
          <p:cNvPr id="25" name="Abgerundetes Rechteck 76">
            <a:extLst>
              <a:ext uri="{FF2B5EF4-FFF2-40B4-BE49-F238E27FC236}">
                <a16:creationId xmlns:a16="http://schemas.microsoft.com/office/drawing/2014/main" id="{27B36A5E-9E46-46BB-86A6-2DC89310A35E}"/>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fr-FR" sz="1400" dirty="0">
                <a:solidFill>
                  <a:srgbClr val="000000">
                    <a:lumMod val="65000"/>
                    <a:lumOff val="35000"/>
                  </a:srgbClr>
                </a:solidFill>
              </a:rPr>
              <a:t> Bénéfice net</a:t>
            </a:r>
          </a:p>
        </p:txBody>
      </p:sp>
    </p:spTree>
    <p:extLst>
      <p:ext uri="{BB962C8B-B14F-4D97-AF65-F5344CB8AC3E}">
        <p14:creationId xmlns:p14="http://schemas.microsoft.com/office/powerpoint/2010/main" val="286968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ine 38">
            <a:extLst>
              <a:ext uri="{FF2B5EF4-FFF2-40B4-BE49-F238E27FC236}">
                <a16:creationId xmlns:a16="http://schemas.microsoft.com/office/drawing/2014/main" id="{A1024517-08ED-42DE-A943-E3BA952BC8F7}"/>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Titel 1">
            <a:extLst>
              <a:ext uri="{FF2B5EF4-FFF2-40B4-BE49-F238E27FC236}">
                <a16:creationId xmlns:a16="http://schemas.microsoft.com/office/drawing/2014/main" id="{ACE4D1D0-9EC4-445C-A88F-332FC95E9D12}"/>
              </a:ext>
            </a:extLst>
          </p:cNvPr>
          <p:cNvSpPr txBox="1">
            <a:spLocks/>
          </p:cNvSpPr>
          <p:nvPr/>
        </p:nvSpPr>
        <p:spPr>
          <a:xfrm>
            <a:off x="619123" y="383110"/>
            <a:ext cx="8274053" cy="4985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1800"/>
              <a:t>Le schéma d'administration du Rivaroxaban à raison d'une seule prise quotidienne favorise l'observance du traitement chez vos patients</a:t>
            </a:r>
          </a:p>
        </p:txBody>
      </p:sp>
      <p:sp>
        <p:nvSpPr>
          <p:cNvPr id="168" name="Subtitle 1">
            <a:extLst>
              <a:ext uri="{FF2B5EF4-FFF2-40B4-BE49-F238E27FC236}">
                <a16:creationId xmlns:a16="http://schemas.microsoft.com/office/drawing/2014/main" id="{50A8C9B3-B067-43E3-9B61-6DD650F576B6}"/>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a:t>Adhésion au traitement</a:t>
            </a:r>
            <a:r>
              <a:rPr lang="fr-FR" sz="1400" b="1" baseline="30000"/>
              <a:t>26</a:t>
            </a:r>
            <a:br>
              <a:rPr lang="fr-FR" sz="1400" b="1"/>
            </a:br>
            <a:r>
              <a:rPr lang="fr-FR" sz="1400"/>
              <a:t>Enquête auto-déclarée auprès des patients (n=266)</a:t>
            </a:r>
          </a:p>
        </p:txBody>
      </p:sp>
      <p:sp>
        <p:nvSpPr>
          <p:cNvPr id="169" name="TextBox 73">
            <a:extLst>
              <a:ext uri="{FF2B5EF4-FFF2-40B4-BE49-F238E27FC236}">
                <a16:creationId xmlns:a16="http://schemas.microsoft.com/office/drawing/2014/main" id="{CEF2823E-FBE1-4CEA-AC30-6C4663FBC513}"/>
              </a:ext>
            </a:extLst>
          </p:cNvPr>
          <p:cNvSpPr txBox="1"/>
          <p:nvPr/>
        </p:nvSpPr>
        <p:spPr>
          <a:xfrm>
            <a:off x="967372" y="1827216"/>
            <a:ext cx="2207336" cy="169277"/>
          </a:xfrm>
          <a:prstGeom prst="rect">
            <a:avLst/>
          </a:prstGeom>
          <a:noFill/>
        </p:spPr>
        <p:txBody>
          <a:bodyPr wrap="none" lIns="0" tIns="0" rIns="0" bIns="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fontAlgn="base">
              <a:spcBef>
                <a:spcPct val="50000"/>
              </a:spcBef>
              <a:spcAft>
                <a:spcPct val="0"/>
              </a:spcAft>
              <a:buNone/>
              <a:defRPr kumimoji="0" b="0" i="0" normalizeH="0" noProof="0">
                <a:uLnTx/>
                <a:uFillTx/>
                <a:latin typeface="Arial" pitchFamily="34" charset="0"/>
                <a:ea typeface="+mn-ea"/>
                <a:cs typeface="+mn-cs"/>
              </a:defRPr>
            </a:pPr>
            <a:r>
              <a:rPr kumimoji="0" lang="fr-FR" sz="1100" b="0" i="0" normalizeH="0" noProof="0" dirty="0">
                <a:solidFill>
                  <a:schemeClr val="tx1">
                    <a:lumMod val="65000"/>
                    <a:lumOff val="35000"/>
                  </a:schemeClr>
                </a:solidFill>
                <a:uLnTx/>
                <a:uFillTx/>
                <a:latin typeface="Arial" pitchFamily="34" charset="0"/>
                <a:ea typeface="+mn-ea"/>
                <a:cs typeface="+mn-cs"/>
              </a:rPr>
              <a:t>Prendre des ACO </a:t>
            </a:r>
            <a:r>
              <a:rPr kumimoji="0" lang="fr-FR" sz="1100" b="1" i="0" normalizeH="0" noProof="0" dirty="0">
                <a:solidFill>
                  <a:schemeClr val="tx1">
                    <a:lumMod val="65000"/>
                    <a:lumOff val="35000"/>
                  </a:schemeClr>
                </a:solidFill>
                <a:uLnTx/>
                <a:uFillTx/>
                <a:latin typeface="Arial" pitchFamily="34" charset="0"/>
                <a:ea typeface="+mn-ea"/>
                <a:cs typeface="+mn-cs"/>
              </a:rPr>
              <a:t>une fois</a:t>
            </a:r>
            <a:r>
              <a:rPr kumimoji="0" lang="fr-FR" sz="1100" b="0" i="0" normalizeH="0" noProof="0" dirty="0">
                <a:solidFill>
                  <a:schemeClr val="tx1">
                    <a:lumMod val="65000"/>
                    <a:lumOff val="35000"/>
                  </a:schemeClr>
                </a:solidFill>
                <a:uLnTx/>
                <a:uFillTx/>
                <a:latin typeface="Arial" pitchFamily="34" charset="0"/>
                <a:ea typeface="+mn-ea"/>
                <a:cs typeface="+mn-cs"/>
              </a:rPr>
              <a:t> par jour</a:t>
            </a:r>
          </a:p>
        </p:txBody>
      </p:sp>
      <p:sp>
        <p:nvSpPr>
          <p:cNvPr id="170" name="TextBox 67">
            <a:extLst>
              <a:ext uri="{FF2B5EF4-FFF2-40B4-BE49-F238E27FC236}">
                <a16:creationId xmlns:a16="http://schemas.microsoft.com/office/drawing/2014/main" id="{643EC321-A0CB-4FFD-ABAC-085A8050B1D7}"/>
              </a:ext>
            </a:extLst>
          </p:cNvPr>
          <p:cNvSpPr txBox="1"/>
          <p:nvPr/>
        </p:nvSpPr>
        <p:spPr>
          <a:xfrm>
            <a:off x="4399642" y="1826653"/>
            <a:ext cx="3503385" cy="169277"/>
          </a:xfrm>
          <a:prstGeom prst="rect">
            <a:avLst/>
          </a:prstGeom>
          <a:noFill/>
        </p:spPr>
        <p:txBody>
          <a:bodyPr wrap="square" lIns="0" tIns="0" rIns="0" bIns="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fontAlgn="base">
              <a:spcBef>
                <a:spcPct val="50000"/>
              </a:spcBef>
              <a:spcAft>
                <a:spcPct val="0"/>
              </a:spcAft>
              <a:buNone/>
              <a:defRPr kumimoji="0" b="0" i="0" normalizeH="0" noProof="0">
                <a:uLnTx/>
                <a:uFillTx/>
                <a:latin typeface="Arial" pitchFamily="34" charset="0"/>
                <a:ea typeface="+mn-ea"/>
                <a:cs typeface="+mn-cs"/>
              </a:defRPr>
            </a:pPr>
            <a:r>
              <a:rPr kumimoji="0" lang="fr-FR" sz="1100" b="0" i="0" normalizeH="0" noProof="0" dirty="0">
                <a:solidFill>
                  <a:schemeClr val="tx1">
                    <a:lumMod val="65000"/>
                    <a:lumOff val="35000"/>
                  </a:schemeClr>
                </a:solidFill>
                <a:uLnTx/>
                <a:uFillTx/>
                <a:latin typeface="Arial" pitchFamily="34" charset="0"/>
                <a:ea typeface="+mn-ea"/>
                <a:cs typeface="+mn-cs"/>
              </a:rPr>
              <a:t>Prendre </a:t>
            </a:r>
            <a:r>
              <a:rPr kumimoji="0" lang="fr-FR" sz="1100" b="0" i="0" normalizeH="0" noProof="0" dirty="0" err="1">
                <a:solidFill>
                  <a:schemeClr val="tx1">
                    <a:lumMod val="65000"/>
                    <a:lumOff val="35000"/>
                  </a:schemeClr>
                </a:solidFill>
                <a:uLnTx/>
                <a:uFillTx/>
                <a:latin typeface="Arial" pitchFamily="34" charset="0"/>
                <a:ea typeface="+mn-ea"/>
                <a:cs typeface="+mn-cs"/>
              </a:rPr>
              <a:t>ds</a:t>
            </a:r>
            <a:r>
              <a:rPr kumimoji="0" lang="fr-FR" sz="1100" b="0" i="0" normalizeH="0" noProof="0" dirty="0">
                <a:solidFill>
                  <a:schemeClr val="tx1">
                    <a:lumMod val="65000"/>
                    <a:lumOff val="35000"/>
                  </a:schemeClr>
                </a:solidFill>
                <a:uLnTx/>
                <a:uFillTx/>
                <a:latin typeface="Arial" pitchFamily="34" charset="0"/>
                <a:ea typeface="+mn-ea"/>
                <a:cs typeface="+mn-cs"/>
              </a:rPr>
              <a:t> ACO </a:t>
            </a:r>
            <a:r>
              <a:rPr kumimoji="0" lang="fr-FR" sz="1100" b="1" i="0" normalizeH="0" noProof="0" dirty="0">
                <a:solidFill>
                  <a:schemeClr val="tx1">
                    <a:lumMod val="65000"/>
                    <a:lumOff val="35000"/>
                  </a:schemeClr>
                </a:solidFill>
                <a:uLnTx/>
                <a:uFillTx/>
                <a:latin typeface="Arial" pitchFamily="34" charset="0"/>
                <a:ea typeface="+mn-ea"/>
                <a:cs typeface="+mn-cs"/>
              </a:rPr>
              <a:t>deux fois</a:t>
            </a:r>
            <a:r>
              <a:rPr kumimoji="0" lang="fr-FR" sz="1100" b="0" i="0" normalizeH="0" noProof="0" dirty="0">
                <a:solidFill>
                  <a:schemeClr val="tx1">
                    <a:lumMod val="65000"/>
                    <a:lumOff val="35000"/>
                  </a:schemeClr>
                </a:solidFill>
                <a:uLnTx/>
                <a:uFillTx/>
                <a:latin typeface="Arial" pitchFamily="34" charset="0"/>
                <a:ea typeface="+mn-ea"/>
                <a:cs typeface="+mn-cs"/>
              </a:rPr>
              <a:t> par jour</a:t>
            </a:r>
          </a:p>
        </p:txBody>
      </p:sp>
      <p:grpSp>
        <p:nvGrpSpPr>
          <p:cNvPr id="171" name="Group 23">
            <a:extLst>
              <a:ext uri="{FF2B5EF4-FFF2-40B4-BE49-F238E27FC236}">
                <a16:creationId xmlns:a16="http://schemas.microsoft.com/office/drawing/2014/main" id="{95AC1D11-6904-4979-88CB-98CCAA90F173}"/>
              </a:ext>
            </a:extLst>
          </p:cNvPr>
          <p:cNvGrpSpPr/>
          <p:nvPr/>
        </p:nvGrpSpPr>
        <p:grpSpPr>
          <a:xfrm>
            <a:off x="965406" y="2146084"/>
            <a:ext cx="2480754" cy="348936"/>
            <a:chOff x="618615" y="2456126"/>
            <a:chExt cx="3307672" cy="465248"/>
          </a:xfrm>
        </p:grpSpPr>
        <p:sp>
          <p:nvSpPr>
            <p:cNvPr id="172" name="Rectangle 80">
              <a:extLst>
                <a:ext uri="{FF2B5EF4-FFF2-40B4-BE49-F238E27FC236}">
                  <a16:creationId xmlns:a16="http://schemas.microsoft.com/office/drawing/2014/main" id="{1BBD40B1-50F8-4A99-8F78-16E6313CDCF8}"/>
                </a:ext>
              </a:extLst>
            </p:cNvPr>
            <p:cNvSpPr/>
            <p:nvPr/>
          </p:nvSpPr>
          <p:spPr bwMode="auto">
            <a:xfrm>
              <a:off x="618615" y="2456126"/>
              <a:ext cx="3307672" cy="465247"/>
            </a:xfrm>
            <a:prstGeom prst="rect">
              <a:avLst/>
            </a:prstGeom>
            <a:solidFill>
              <a:schemeClr val="tx2">
                <a:lumMod val="20000"/>
                <a:lumOff val="80000"/>
              </a:scheme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73" name="Rectangle 30">
              <a:extLst>
                <a:ext uri="{FF2B5EF4-FFF2-40B4-BE49-F238E27FC236}">
                  <a16:creationId xmlns:a16="http://schemas.microsoft.com/office/drawing/2014/main" id="{D4AA849E-5BF7-4B38-9C99-B51D2DE09F30}"/>
                </a:ext>
              </a:extLst>
            </p:cNvPr>
            <p:cNvSpPr/>
            <p:nvPr/>
          </p:nvSpPr>
          <p:spPr bwMode="auto">
            <a:xfrm>
              <a:off x="817073" y="2456127"/>
              <a:ext cx="3109214" cy="465247"/>
            </a:xfrm>
            <a:prstGeom prst="rect">
              <a:avLst/>
            </a:prstGeom>
            <a:solidFill>
              <a:schemeClr val="bg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rgbClr val="FFFFFF"/>
                  </a:solidFill>
                  <a:uLnTx/>
                  <a:uFillTx/>
                  <a:latin typeface="Arial" pitchFamily="34" charset="0"/>
                  <a:ea typeface="+mn-ea"/>
                  <a:cs typeface="+mn-cs"/>
                </a:rPr>
                <a:t>94 %</a:t>
              </a:r>
            </a:p>
          </p:txBody>
        </p:sp>
      </p:grpSp>
      <p:grpSp>
        <p:nvGrpSpPr>
          <p:cNvPr id="174" name="Group 14342">
            <a:extLst>
              <a:ext uri="{FF2B5EF4-FFF2-40B4-BE49-F238E27FC236}">
                <a16:creationId xmlns:a16="http://schemas.microsoft.com/office/drawing/2014/main" id="{1A831343-E60E-4BBD-9E0A-7E0424E18D9C}"/>
              </a:ext>
            </a:extLst>
          </p:cNvPr>
          <p:cNvGrpSpPr/>
          <p:nvPr/>
        </p:nvGrpSpPr>
        <p:grpSpPr>
          <a:xfrm>
            <a:off x="4403492" y="2146084"/>
            <a:ext cx="2480756" cy="348935"/>
            <a:chOff x="5202730" y="2456125"/>
            <a:chExt cx="3307674" cy="465247"/>
          </a:xfrm>
        </p:grpSpPr>
        <p:sp>
          <p:nvSpPr>
            <p:cNvPr id="175" name="Rectangle 81">
              <a:extLst>
                <a:ext uri="{FF2B5EF4-FFF2-40B4-BE49-F238E27FC236}">
                  <a16:creationId xmlns:a16="http://schemas.microsoft.com/office/drawing/2014/main" id="{51576517-930C-4F68-A6E1-2C770426CA32}"/>
                </a:ext>
              </a:extLst>
            </p:cNvPr>
            <p:cNvSpPr/>
            <p:nvPr/>
          </p:nvSpPr>
          <p:spPr bwMode="auto">
            <a:xfrm>
              <a:off x="5202732" y="245612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76" name="Rectangle 32">
              <a:extLst>
                <a:ext uri="{FF2B5EF4-FFF2-40B4-BE49-F238E27FC236}">
                  <a16:creationId xmlns:a16="http://schemas.microsoft.com/office/drawing/2014/main" id="{C2973D57-BB52-47A3-8EE7-067995CFD656}"/>
                </a:ext>
              </a:extLst>
            </p:cNvPr>
            <p:cNvSpPr/>
            <p:nvPr/>
          </p:nvSpPr>
          <p:spPr bwMode="auto">
            <a:xfrm>
              <a:off x="5202730" y="2456125"/>
              <a:ext cx="264614" cy="465247"/>
            </a:xfrm>
            <a:prstGeom prst="rect">
              <a:avLst/>
            </a:prstGeom>
            <a:solidFill>
              <a:schemeClr val="bg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77" name="Rectangle 105">
              <a:extLst>
                <a:ext uri="{FF2B5EF4-FFF2-40B4-BE49-F238E27FC236}">
                  <a16:creationId xmlns:a16="http://schemas.microsoft.com/office/drawing/2014/main" id="{71E974C5-C402-4963-8B0D-987FD7A05870}"/>
                </a:ext>
              </a:extLst>
            </p:cNvPr>
            <p:cNvSpPr/>
            <p:nvPr/>
          </p:nvSpPr>
          <p:spPr>
            <a:xfrm>
              <a:off x="5467345" y="2501764"/>
              <a:ext cx="810309" cy="369332"/>
            </a:xfrm>
            <a:prstGeom prst="rect">
              <a:avLst/>
            </a:prstGeom>
          </p:spPr>
          <p:txBody>
            <a:bodyPr wrap="squar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6 %</a:t>
              </a:r>
            </a:p>
          </p:txBody>
        </p:sp>
      </p:grpSp>
      <p:sp>
        <p:nvSpPr>
          <p:cNvPr id="178" name="Rounded Rectangle 110">
            <a:extLst>
              <a:ext uri="{FF2B5EF4-FFF2-40B4-BE49-F238E27FC236}">
                <a16:creationId xmlns:a16="http://schemas.microsoft.com/office/drawing/2014/main" id="{AB383047-2C0A-4BB9-AD9B-D450013B8944}"/>
              </a:ext>
            </a:extLst>
          </p:cNvPr>
          <p:cNvSpPr/>
          <p:nvPr/>
        </p:nvSpPr>
        <p:spPr bwMode="auto">
          <a:xfrm>
            <a:off x="3378192" y="2031705"/>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79" name="Rectangle 111">
            <a:extLst>
              <a:ext uri="{FF2B5EF4-FFF2-40B4-BE49-F238E27FC236}">
                <a16:creationId xmlns:a16="http://schemas.microsoft.com/office/drawing/2014/main" id="{DF685108-C260-42A6-A099-F23243F8D3B1}"/>
              </a:ext>
            </a:extLst>
          </p:cNvPr>
          <p:cNvSpPr/>
          <p:nvPr/>
        </p:nvSpPr>
        <p:spPr bwMode="auto">
          <a:xfrm>
            <a:off x="3444391" y="2011644"/>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80" name="Rectangle 11">
            <a:extLst>
              <a:ext uri="{FF2B5EF4-FFF2-40B4-BE49-F238E27FC236}">
                <a16:creationId xmlns:a16="http://schemas.microsoft.com/office/drawing/2014/main" id="{E920FB8F-7E94-4C73-A1EB-E53548D046AA}"/>
              </a:ext>
            </a:extLst>
          </p:cNvPr>
          <p:cNvSpPr/>
          <p:nvPr/>
        </p:nvSpPr>
        <p:spPr>
          <a:xfrm>
            <a:off x="3444391" y="2147458"/>
            <a:ext cx="958245" cy="347561"/>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1100" b="1" i="0" normalizeH="0" noProof="0">
                <a:solidFill>
                  <a:schemeClr val="bg2"/>
                </a:solidFill>
                <a:uLnTx/>
                <a:uFillTx/>
                <a:latin typeface="Arial" pitchFamily="34" charset="0"/>
                <a:ea typeface="+mn-ea"/>
                <a:cs typeface="+mn-cs"/>
              </a:rPr>
              <a:t>Rivaroxaban</a:t>
            </a:r>
          </a:p>
        </p:txBody>
      </p:sp>
      <p:grpSp>
        <p:nvGrpSpPr>
          <p:cNvPr id="181" name="Group 24">
            <a:extLst>
              <a:ext uri="{FF2B5EF4-FFF2-40B4-BE49-F238E27FC236}">
                <a16:creationId xmlns:a16="http://schemas.microsoft.com/office/drawing/2014/main" id="{C31B73B5-FCBA-42BF-8157-6981D5DDACB0}"/>
              </a:ext>
            </a:extLst>
          </p:cNvPr>
          <p:cNvGrpSpPr/>
          <p:nvPr/>
        </p:nvGrpSpPr>
        <p:grpSpPr>
          <a:xfrm>
            <a:off x="965406" y="2700705"/>
            <a:ext cx="2480753" cy="348936"/>
            <a:chOff x="618615" y="3254613"/>
            <a:chExt cx="3307672" cy="465248"/>
          </a:xfrm>
        </p:grpSpPr>
        <p:sp>
          <p:nvSpPr>
            <p:cNvPr id="182" name="Rectangle 89">
              <a:extLst>
                <a:ext uri="{FF2B5EF4-FFF2-40B4-BE49-F238E27FC236}">
                  <a16:creationId xmlns:a16="http://schemas.microsoft.com/office/drawing/2014/main" id="{59AB2079-4CB9-4C69-8C06-CC29DD5BE2A1}"/>
                </a:ext>
              </a:extLst>
            </p:cNvPr>
            <p:cNvSpPr/>
            <p:nvPr/>
          </p:nvSpPr>
          <p:spPr bwMode="auto">
            <a:xfrm>
              <a:off x="618615" y="3254613"/>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83" name="Rectangle 90">
              <a:extLst>
                <a:ext uri="{FF2B5EF4-FFF2-40B4-BE49-F238E27FC236}">
                  <a16:creationId xmlns:a16="http://schemas.microsoft.com/office/drawing/2014/main" id="{ABB47944-757F-4F76-B990-E88AEB1947E7}"/>
                </a:ext>
              </a:extLst>
            </p:cNvPr>
            <p:cNvSpPr/>
            <p:nvPr/>
          </p:nvSpPr>
          <p:spPr bwMode="auto">
            <a:xfrm>
              <a:off x="3031513" y="3254614"/>
              <a:ext cx="894773"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FFFFFF"/>
                </a:solidFill>
                <a:cs typeface="Times New Roman" pitchFamily="18" charset="0"/>
              </a:endParaRPr>
            </a:p>
          </p:txBody>
        </p:sp>
        <p:sp>
          <p:nvSpPr>
            <p:cNvPr id="184" name="Rectangle 8">
              <a:extLst>
                <a:ext uri="{FF2B5EF4-FFF2-40B4-BE49-F238E27FC236}">
                  <a16:creationId xmlns:a16="http://schemas.microsoft.com/office/drawing/2014/main" id="{2CB5F16D-B27E-4420-A0D6-D4A1F278280A}"/>
                </a:ext>
              </a:extLst>
            </p:cNvPr>
            <p:cNvSpPr/>
            <p:nvPr/>
          </p:nvSpPr>
          <p:spPr>
            <a:xfrm>
              <a:off x="2378834" y="3313993"/>
              <a:ext cx="654454"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27 %</a:t>
              </a:r>
            </a:p>
          </p:txBody>
        </p:sp>
      </p:grpSp>
      <p:grpSp>
        <p:nvGrpSpPr>
          <p:cNvPr id="185" name="Group 14341">
            <a:extLst>
              <a:ext uri="{FF2B5EF4-FFF2-40B4-BE49-F238E27FC236}">
                <a16:creationId xmlns:a16="http://schemas.microsoft.com/office/drawing/2014/main" id="{BB1C5C65-DB6C-418F-BD14-01C4AEF54F9A}"/>
              </a:ext>
            </a:extLst>
          </p:cNvPr>
          <p:cNvGrpSpPr/>
          <p:nvPr/>
        </p:nvGrpSpPr>
        <p:grpSpPr>
          <a:xfrm>
            <a:off x="4403492" y="2700706"/>
            <a:ext cx="2480756" cy="348935"/>
            <a:chOff x="5202730" y="3254612"/>
            <a:chExt cx="3307674" cy="465247"/>
          </a:xfrm>
        </p:grpSpPr>
        <p:sp>
          <p:nvSpPr>
            <p:cNvPr id="186" name="Rectangle 91">
              <a:extLst>
                <a:ext uri="{FF2B5EF4-FFF2-40B4-BE49-F238E27FC236}">
                  <a16:creationId xmlns:a16="http://schemas.microsoft.com/office/drawing/2014/main" id="{087BF9F1-282A-4F71-AF5D-AD57768F66AB}"/>
                </a:ext>
              </a:extLst>
            </p:cNvPr>
            <p:cNvSpPr/>
            <p:nvPr/>
          </p:nvSpPr>
          <p:spPr bwMode="auto">
            <a:xfrm>
              <a:off x="5202732" y="3254612"/>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87" name="Rectangle 92">
              <a:extLst>
                <a:ext uri="{FF2B5EF4-FFF2-40B4-BE49-F238E27FC236}">
                  <a16:creationId xmlns:a16="http://schemas.microsoft.com/office/drawing/2014/main" id="{873F76CF-F7B8-40B5-B274-42CB30D436F9}"/>
                </a:ext>
              </a:extLst>
            </p:cNvPr>
            <p:cNvSpPr/>
            <p:nvPr/>
          </p:nvSpPr>
          <p:spPr bwMode="auto">
            <a:xfrm>
              <a:off x="5202730" y="3254612"/>
              <a:ext cx="2417536"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88" name="Rectangle 106">
              <a:extLst>
                <a:ext uri="{FF2B5EF4-FFF2-40B4-BE49-F238E27FC236}">
                  <a16:creationId xmlns:a16="http://schemas.microsoft.com/office/drawing/2014/main" id="{25C864D9-F1DF-4078-B53C-12BCA3D7640F}"/>
                </a:ext>
              </a:extLst>
            </p:cNvPr>
            <p:cNvSpPr/>
            <p:nvPr/>
          </p:nvSpPr>
          <p:spPr>
            <a:xfrm>
              <a:off x="7622320" y="3303452"/>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73 %</a:t>
              </a:r>
            </a:p>
          </p:txBody>
        </p:sp>
      </p:grpSp>
      <p:sp>
        <p:nvSpPr>
          <p:cNvPr id="189" name="Rounded Rectangle 113">
            <a:extLst>
              <a:ext uri="{FF2B5EF4-FFF2-40B4-BE49-F238E27FC236}">
                <a16:creationId xmlns:a16="http://schemas.microsoft.com/office/drawing/2014/main" id="{79123366-045C-4CA6-9F59-37D63A6B3086}"/>
              </a:ext>
            </a:extLst>
          </p:cNvPr>
          <p:cNvSpPr/>
          <p:nvPr/>
        </p:nvSpPr>
        <p:spPr bwMode="auto">
          <a:xfrm>
            <a:off x="3378192" y="2637576"/>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90" name="Rectangle 114">
            <a:extLst>
              <a:ext uri="{FF2B5EF4-FFF2-40B4-BE49-F238E27FC236}">
                <a16:creationId xmlns:a16="http://schemas.microsoft.com/office/drawing/2014/main" id="{4E577F57-5EF9-44F5-B3A8-EC15E240901C}"/>
              </a:ext>
            </a:extLst>
          </p:cNvPr>
          <p:cNvSpPr/>
          <p:nvPr/>
        </p:nvSpPr>
        <p:spPr bwMode="auto">
          <a:xfrm>
            <a:off x="3444391" y="2617516"/>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91" name="Rectangle 93">
            <a:extLst>
              <a:ext uri="{FF2B5EF4-FFF2-40B4-BE49-F238E27FC236}">
                <a16:creationId xmlns:a16="http://schemas.microsoft.com/office/drawing/2014/main" id="{D6E534DF-E7D0-454D-8A90-1FF6C82E31F8}"/>
              </a:ext>
            </a:extLst>
          </p:cNvPr>
          <p:cNvSpPr/>
          <p:nvPr/>
        </p:nvSpPr>
        <p:spPr>
          <a:xfrm>
            <a:off x="3447014" y="2698719"/>
            <a:ext cx="954937" cy="341928"/>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1100" b="1" i="0" normalizeH="0" noProof="0">
                <a:solidFill>
                  <a:schemeClr val="tx2"/>
                </a:solidFill>
                <a:uLnTx/>
                <a:uFillTx/>
                <a:latin typeface="Arial" pitchFamily="34" charset="0"/>
                <a:ea typeface="+mn-ea"/>
                <a:cs typeface="+mn-cs"/>
              </a:rPr>
              <a:t>Dabigatran</a:t>
            </a:r>
          </a:p>
        </p:txBody>
      </p:sp>
      <p:grpSp>
        <p:nvGrpSpPr>
          <p:cNvPr id="192" name="Group 25">
            <a:extLst>
              <a:ext uri="{FF2B5EF4-FFF2-40B4-BE49-F238E27FC236}">
                <a16:creationId xmlns:a16="http://schemas.microsoft.com/office/drawing/2014/main" id="{36074F31-D5EA-4C8E-A554-FB914EEDCD85}"/>
              </a:ext>
            </a:extLst>
          </p:cNvPr>
          <p:cNvGrpSpPr/>
          <p:nvPr/>
        </p:nvGrpSpPr>
        <p:grpSpPr>
          <a:xfrm>
            <a:off x="965406" y="3265837"/>
            <a:ext cx="2480754" cy="348936"/>
            <a:chOff x="618615" y="4067115"/>
            <a:chExt cx="3307672" cy="465248"/>
          </a:xfrm>
        </p:grpSpPr>
        <p:sp>
          <p:nvSpPr>
            <p:cNvPr id="193" name="Rectangle 94">
              <a:extLst>
                <a:ext uri="{FF2B5EF4-FFF2-40B4-BE49-F238E27FC236}">
                  <a16:creationId xmlns:a16="http://schemas.microsoft.com/office/drawing/2014/main" id="{662219F9-1163-4F8B-8EC0-086051C33A66}"/>
                </a:ext>
              </a:extLst>
            </p:cNvPr>
            <p:cNvSpPr/>
            <p:nvPr/>
          </p:nvSpPr>
          <p:spPr bwMode="auto">
            <a:xfrm>
              <a:off x="618615" y="40671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94" name="Rectangle 95">
              <a:extLst>
                <a:ext uri="{FF2B5EF4-FFF2-40B4-BE49-F238E27FC236}">
                  <a16:creationId xmlns:a16="http://schemas.microsoft.com/office/drawing/2014/main" id="{7F5EB0A3-28E9-4C24-A2CE-6FED649ACB37}"/>
                </a:ext>
              </a:extLst>
            </p:cNvPr>
            <p:cNvSpPr/>
            <p:nvPr/>
          </p:nvSpPr>
          <p:spPr bwMode="auto">
            <a:xfrm>
              <a:off x="2929399" y="4067116"/>
              <a:ext cx="996887"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b="1">
                <a:solidFill>
                  <a:srgbClr val="FFFFFF"/>
                </a:solidFill>
                <a:cs typeface="Times New Roman" pitchFamily="18" charset="0"/>
              </a:endParaRPr>
            </a:p>
          </p:txBody>
        </p:sp>
        <p:sp>
          <p:nvSpPr>
            <p:cNvPr id="195" name="Rectangle 104">
              <a:extLst>
                <a:ext uri="{FF2B5EF4-FFF2-40B4-BE49-F238E27FC236}">
                  <a16:creationId xmlns:a16="http://schemas.microsoft.com/office/drawing/2014/main" id="{01F21FC2-2D96-49F6-B1EC-CDD8E67938B3}"/>
                </a:ext>
              </a:extLst>
            </p:cNvPr>
            <p:cNvSpPr/>
            <p:nvPr/>
          </p:nvSpPr>
          <p:spPr>
            <a:xfrm>
              <a:off x="2270916" y="4128095"/>
              <a:ext cx="654453"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30 %</a:t>
              </a:r>
            </a:p>
          </p:txBody>
        </p:sp>
      </p:grpSp>
      <p:grpSp>
        <p:nvGrpSpPr>
          <p:cNvPr id="196" name="Group 14339">
            <a:extLst>
              <a:ext uri="{FF2B5EF4-FFF2-40B4-BE49-F238E27FC236}">
                <a16:creationId xmlns:a16="http://schemas.microsoft.com/office/drawing/2014/main" id="{D8562FEF-84EA-4BC3-8AA6-F3F2C766993E}"/>
              </a:ext>
            </a:extLst>
          </p:cNvPr>
          <p:cNvGrpSpPr/>
          <p:nvPr/>
        </p:nvGrpSpPr>
        <p:grpSpPr>
          <a:xfrm>
            <a:off x="4403492" y="3265838"/>
            <a:ext cx="2480756" cy="348935"/>
            <a:chOff x="5202730" y="4067114"/>
            <a:chExt cx="3307674" cy="465247"/>
          </a:xfrm>
        </p:grpSpPr>
        <p:sp>
          <p:nvSpPr>
            <p:cNvPr id="197" name="Rectangle 96">
              <a:extLst>
                <a:ext uri="{FF2B5EF4-FFF2-40B4-BE49-F238E27FC236}">
                  <a16:creationId xmlns:a16="http://schemas.microsoft.com/office/drawing/2014/main" id="{9105B2D9-0A08-4964-8EA8-EABE4610638A}"/>
                </a:ext>
              </a:extLst>
            </p:cNvPr>
            <p:cNvSpPr/>
            <p:nvPr/>
          </p:nvSpPr>
          <p:spPr bwMode="auto">
            <a:xfrm>
              <a:off x="5202732" y="4067114"/>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98" name="Rectangle 97">
              <a:extLst>
                <a:ext uri="{FF2B5EF4-FFF2-40B4-BE49-F238E27FC236}">
                  <a16:creationId xmlns:a16="http://schemas.microsoft.com/office/drawing/2014/main" id="{AF1149FF-3EA9-4283-B253-97D90BA6CFA5}"/>
                </a:ext>
              </a:extLst>
            </p:cNvPr>
            <p:cNvSpPr/>
            <p:nvPr/>
          </p:nvSpPr>
          <p:spPr bwMode="auto">
            <a:xfrm>
              <a:off x="5202730" y="4067114"/>
              <a:ext cx="2315422"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99" name="Rectangle 107">
              <a:extLst>
                <a:ext uri="{FF2B5EF4-FFF2-40B4-BE49-F238E27FC236}">
                  <a16:creationId xmlns:a16="http://schemas.microsoft.com/office/drawing/2014/main" id="{F877FDB2-6F26-4F2A-9717-DA1BF98DE71A}"/>
                </a:ext>
              </a:extLst>
            </p:cNvPr>
            <p:cNvSpPr/>
            <p:nvPr/>
          </p:nvSpPr>
          <p:spPr>
            <a:xfrm>
              <a:off x="7520984" y="411902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70 %</a:t>
              </a:r>
            </a:p>
          </p:txBody>
        </p:sp>
      </p:grpSp>
      <p:sp>
        <p:nvSpPr>
          <p:cNvPr id="200" name="Rounded Rectangle 116">
            <a:extLst>
              <a:ext uri="{FF2B5EF4-FFF2-40B4-BE49-F238E27FC236}">
                <a16:creationId xmlns:a16="http://schemas.microsoft.com/office/drawing/2014/main" id="{184E8468-E02C-4E73-A54B-D31ADDE526F5}"/>
              </a:ext>
            </a:extLst>
          </p:cNvPr>
          <p:cNvSpPr/>
          <p:nvPr/>
        </p:nvSpPr>
        <p:spPr bwMode="auto">
          <a:xfrm>
            <a:off x="3378192" y="3154962"/>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01" name="Rectangle 117">
            <a:extLst>
              <a:ext uri="{FF2B5EF4-FFF2-40B4-BE49-F238E27FC236}">
                <a16:creationId xmlns:a16="http://schemas.microsoft.com/office/drawing/2014/main" id="{B3BBC676-FEE4-467C-BE6C-868454CE362C}"/>
              </a:ext>
            </a:extLst>
          </p:cNvPr>
          <p:cNvSpPr/>
          <p:nvPr/>
        </p:nvSpPr>
        <p:spPr bwMode="auto">
          <a:xfrm>
            <a:off x="3444391" y="3134901"/>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1"/>
              </a:solidFill>
            </a:endParaRPr>
          </a:p>
        </p:txBody>
      </p:sp>
      <p:sp>
        <p:nvSpPr>
          <p:cNvPr id="202" name="Rectangle 98">
            <a:extLst>
              <a:ext uri="{FF2B5EF4-FFF2-40B4-BE49-F238E27FC236}">
                <a16:creationId xmlns:a16="http://schemas.microsoft.com/office/drawing/2014/main" id="{DA10F4DD-D5E0-4EBD-BFEB-E0619B92A63C}"/>
              </a:ext>
            </a:extLst>
          </p:cNvPr>
          <p:cNvSpPr/>
          <p:nvPr/>
        </p:nvSpPr>
        <p:spPr>
          <a:xfrm>
            <a:off x="3449182" y="3272094"/>
            <a:ext cx="979378" cy="348934"/>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1100" b="1" i="0" normalizeH="0" noProof="0">
                <a:solidFill>
                  <a:srgbClr val="605F62"/>
                </a:solidFill>
                <a:uLnTx/>
                <a:uFillTx/>
                <a:latin typeface="Arial" pitchFamily="34" charset="0"/>
                <a:ea typeface="+mn-ea"/>
                <a:cs typeface="+mn-cs"/>
              </a:rPr>
              <a:t>Apixaban</a:t>
            </a:r>
          </a:p>
        </p:txBody>
      </p:sp>
      <p:grpSp>
        <p:nvGrpSpPr>
          <p:cNvPr id="203" name="Group 14335">
            <a:extLst>
              <a:ext uri="{FF2B5EF4-FFF2-40B4-BE49-F238E27FC236}">
                <a16:creationId xmlns:a16="http://schemas.microsoft.com/office/drawing/2014/main" id="{202A20C3-D3CC-49D0-B508-9991819A205A}"/>
              </a:ext>
            </a:extLst>
          </p:cNvPr>
          <p:cNvGrpSpPr/>
          <p:nvPr/>
        </p:nvGrpSpPr>
        <p:grpSpPr>
          <a:xfrm>
            <a:off x="965406" y="3830969"/>
            <a:ext cx="2480754" cy="348936"/>
            <a:chOff x="618615" y="4879616"/>
            <a:chExt cx="3307672" cy="465248"/>
          </a:xfrm>
        </p:grpSpPr>
        <p:sp>
          <p:nvSpPr>
            <p:cNvPr id="204" name="Rectangle 99">
              <a:extLst>
                <a:ext uri="{FF2B5EF4-FFF2-40B4-BE49-F238E27FC236}">
                  <a16:creationId xmlns:a16="http://schemas.microsoft.com/office/drawing/2014/main" id="{3F7D99EC-3E46-4676-8D57-D73B9AED2A88}"/>
                </a:ext>
              </a:extLst>
            </p:cNvPr>
            <p:cNvSpPr/>
            <p:nvPr/>
          </p:nvSpPr>
          <p:spPr bwMode="auto">
            <a:xfrm>
              <a:off x="618615" y="4879616"/>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05" name="Rectangle 100">
              <a:extLst>
                <a:ext uri="{FF2B5EF4-FFF2-40B4-BE49-F238E27FC236}">
                  <a16:creationId xmlns:a16="http://schemas.microsoft.com/office/drawing/2014/main" id="{17E55F80-8027-4D08-86CE-F2A9451E7D13}"/>
                </a:ext>
              </a:extLst>
            </p:cNvPr>
            <p:cNvSpPr/>
            <p:nvPr/>
          </p:nvSpPr>
          <p:spPr bwMode="auto">
            <a:xfrm>
              <a:off x="1078581" y="4879617"/>
              <a:ext cx="2847706" cy="465247"/>
            </a:xfrm>
            <a:prstGeom prst="rect">
              <a:avLst/>
            </a:prstGeom>
            <a:solidFill>
              <a:srgbClr val="605F6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rgbClr val="FFFFFF"/>
                  </a:solidFill>
                  <a:uLnTx/>
                  <a:uFillTx/>
                  <a:latin typeface="Arial" pitchFamily="34" charset="0"/>
                  <a:ea typeface="+mn-ea"/>
                  <a:cs typeface="+mn-cs"/>
                </a:rPr>
                <a:t>86 %</a:t>
              </a:r>
            </a:p>
          </p:txBody>
        </p:sp>
      </p:grpSp>
      <p:grpSp>
        <p:nvGrpSpPr>
          <p:cNvPr id="206" name="Group 14336">
            <a:extLst>
              <a:ext uri="{FF2B5EF4-FFF2-40B4-BE49-F238E27FC236}">
                <a16:creationId xmlns:a16="http://schemas.microsoft.com/office/drawing/2014/main" id="{511D4F30-8131-4072-8F53-8CC7C2083831}"/>
              </a:ext>
            </a:extLst>
          </p:cNvPr>
          <p:cNvGrpSpPr/>
          <p:nvPr/>
        </p:nvGrpSpPr>
        <p:grpSpPr>
          <a:xfrm>
            <a:off x="4403492" y="3830970"/>
            <a:ext cx="2480756" cy="348935"/>
            <a:chOff x="5202730" y="4879615"/>
            <a:chExt cx="3307674" cy="465247"/>
          </a:xfrm>
        </p:grpSpPr>
        <p:sp>
          <p:nvSpPr>
            <p:cNvPr id="207" name="Rectangle 101">
              <a:extLst>
                <a:ext uri="{FF2B5EF4-FFF2-40B4-BE49-F238E27FC236}">
                  <a16:creationId xmlns:a16="http://schemas.microsoft.com/office/drawing/2014/main" id="{0E35105D-8C0E-4CDF-8E05-9761BA6309EC}"/>
                </a:ext>
              </a:extLst>
            </p:cNvPr>
            <p:cNvSpPr/>
            <p:nvPr/>
          </p:nvSpPr>
          <p:spPr bwMode="auto">
            <a:xfrm>
              <a:off x="5202732" y="48796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08" name="Rectangle 108">
              <a:extLst>
                <a:ext uri="{FF2B5EF4-FFF2-40B4-BE49-F238E27FC236}">
                  <a16:creationId xmlns:a16="http://schemas.microsoft.com/office/drawing/2014/main" id="{756C2FA9-253D-48B8-8F1D-758A156739FF}"/>
                </a:ext>
              </a:extLst>
            </p:cNvPr>
            <p:cNvSpPr/>
            <p:nvPr/>
          </p:nvSpPr>
          <p:spPr>
            <a:xfrm>
              <a:off x="5670166" y="492845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fr-FR" sz="1200" b="1" i="0" normalizeH="0" noProof="0">
                  <a:solidFill>
                    <a:schemeClr val="tx1">
                      <a:lumMod val="65000"/>
                      <a:lumOff val="35000"/>
                    </a:schemeClr>
                  </a:solidFill>
                  <a:uLnTx/>
                  <a:uFillTx/>
                  <a:latin typeface="Arial" pitchFamily="34" charset="0"/>
                  <a:ea typeface="+mn-ea"/>
                  <a:cs typeface="+mn-cs"/>
                </a:rPr>
                <a:t>14 %</a:t>
              </a:r>
            </a:p>
          </p:txBody>
        </p:sp>
        <p:sp>
          <p:nvSpPr>
            <p:cNvPr id="209" name="Rectangle 102">
              <a:extLst>
                <a:ext uri="{FF2B5EF4-FFF2-40B4-BE49-F238E27FC236}">
                  <a16:creationId xmlns:a16="http://schemas.microsoft.com/office/drawing/2014/main" id="{5466B0B6-C707-4332-9678-51A775C7A272}"/>
                </a:ext>
              </a:extLst>
            </p:cNvPr>
            <p:cNvSpPr/>
            <p:nvPr/>
          </p:nvSpPr>
          <p:spPr bwMode="auto">
            <a:xfrm>
              <a:off x="5202730" y="4879615"/>
              <a:ext cx="458221" cy="465247"/>
            </a:xfrm>
            <a:prstGeom prst="rect">
              <a:avLst/>
            </a:prstGeom>
            <a:solidFill>
              <a:srgbClr val="605F6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grpSp>
      <p:sp>
        <p:nvSpPr>
          <p:cNvPr id="210" name="Rounded Rectangle 119">
            <a:extLst>
              <a:ext uri="{FF2B5EF4-FFF2-40B4-BE49-F238E27FC236}">
                <a16:creationId xmlns:a16="http://schemas.microsoft.com/office/drawing/2014/main" id="{FDCA401A-B880-44D9-B65B-A07C81D3777E}"/>
              </a:ext>
            </a:extLst>
          </p:cNvPr>
          <p:cNvSpPr/>
          <p:nvPr/>
        </p:nvSpPr>
        <p:spPr bwMode="auto">
          <a:xfrm>
            <a:off x="3378192" y="3716589"/>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11" name="Rectangle 120">
            <a:extLst>
              <a:ext uri="{FF2B5EF4-FFF2-40B4-BE49-F238E27FC236}">
                <a16:creationId xmlns:a16="http://schemas.microsoft.com/office/drawing/2014/main" id="{2E536B4F-AA45-4938-B2BD-3DF3D4F717E2}"/>
              </a:ext>
            </a:extLst>
          </p:cNvPr>
          <p:cNvSpPr/>
          <p:nvPr/>
        </p:nvSpPr>
        <p:spPr bwMode="auto">
          <a:xfrm>
            <a:off x="3444391" y="3696529"/>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4"/>
              </a:solidFill>
            </a:endParaRPr>
          </a:p>
        </p:txBody>
      </p:sp>
      <p:sp>
        <p:nvSpPr>
          <p:cNvPr id="212" name="Rectangle 103">
            <a:extLst>
              <a:ext uri="{FF2B5EF4-FFF2-40B4-BE49-F238E27FC236}">
                <a16:creationId xmlns:a16="http://schemas.microsoft.com/office/drawing/2014/main" id="{0EC40DF1-67FC-4244-A403-BD60DB555BA3}"/>
              </a:ext>
            </a:extLst>
          </p:cNvPr>
          <p:cNvSpPr/>
          <p:nvPr/>
        </p:nvSpPr>
        <p:spPr>
          <a:xfrm>
            <a:off x="3444391" y="3851031"/>
            <a:ext cx="952189" cy="355705"/>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1100" b="1" i="0" normalizeH="0" noProof="0">
                <a:solidFill>
                  <a:srgbClr val="605F62"/>
                </a:solidFill>
                <a:uLnTx/>
                <a:uFillTx/>
                <a:latin typeface="Arial" pitchFamily="34" charset="0"/>
                <a:ea typeface="+mn-ea"/>
                <a:cs typeface="+mn-cs"/>
              </a:rPr>
              <a:t>Warfarine</a:t>
            </a:r>
          </a:p>
        </p:txBody>
      </p:sp>
      <p:sp>
        <p:nvSpPr>
          <p:cNvPr id="213" name="TextBox 2">
            <a:extLst>
              <a:ext uri="{FF2B5EF4-FFF2-40B4-BE49-F238E27FC236}">
                <a16:creationId xmlns:a16="http://schemas.microsoft.com/office/drawing/2014/main" id="{7CDE9DC9-0D44-4E05-95B3-59F0D989744C}"/>
              </a:ext>
            </a:extLst>
          </p:cNvPr>
          <p:cNvSpPr txBox="1"/>
          <p:nvPr/>
        </p:nvSpPr>
        <p:spPr>
          <a:xfrm>
            <a:off x="618077" y="2016368"/>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3600" b="1" i="0" normalizeH="0" noProof="0">
                <a:solidFill>
                  <a:schemeClr val="bg2"/>
                </a:solidFill>
                <a:uLnTx/>
                <a:uFillTx/>
                <a:sym typeface="Wingdings" panose="05000000000000000000" pitchFamily="2" charset="2"/>
              </a:rPr>
              <a:t></a:t>
            </a:r>
          </a:p>
        </p:txBody>
      </p:sp>
      <p:sp>
        <p:nvSpPr>
          <p:cNvPr id="214" name="TextBox 50">
            <a:extLst>
              <a:ext uri="{FF2B5EF4-FFF2-40B4-BE49-F238E27FC236}">
                <a16:creationId xmlns:a16="http://schemas.microsoft.com/office/drawing/2014/main" id="{C4B8CF84-DCBC-4D49-A909-CF599950F557}"/>
              </a:ext>
            </a:extLst>
          </p:cNvPr>
          <p:cNvSpPr txBox="1"/>
          <p:nvPr/>
        </p:nvSpPr>
        <p:spPr>
          <a:xfrm>
            <a:off x="6880356" y="2560835"/>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3600" b="1" i="0" normalizeH="0" noProof="0">
                <a:solidFill>
                  <a:schemeClr val="tx2"/>
                </a:solidFill>
                <a:uLnTx/>
                <a:uFillTx/>
                <a:sym typeface="Wingdings" panose="05000000000000000000" pitchFamily="2" charset="2"/>
              </a:rPr>
              <a:t></a:t>
            </a:r>
          </a:p>
        </p:txBody>
      </p:sp>
      <p:sp>
        <p:nvSpPr>
          <p:cNvPr id="215" name="TextBox 51">
            <a:extLst>
              <a:ext uri="{FF2B5EF4-FFF2-40B4-BE49-F238E27FC236}">
                <a16:creationId xmlns:a16="http://schemas.microsoft.com/office/drawing/2014/main" id="{EA3C739B-83A5-4054-8759-A790375DB3A6}"/>
              </a:ext>
            </a:extLst>
          </p:cNvPr>
          <p:cNvSpPr txBox="1"/>
          <p:nvPr/>
        </p:nvSpPr>
        <p:spPr>
          <a:xfrm>
            <a:off x="6880356" y="310789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3600" b="1" i="0" normalizeH="0" noProof="0">
                <a:solidFill>
                  <a:srgbClr val="D5D4D2"/>
                </a:solidFill>
                <a:uLnTx/>
                <a:uFillTx/>
                <a:sym typeface="Wingdings" panose="05000000000000000000" pitchFamily="2" charset="2"/>
              </a:rPr>
              <a:t></a:t>
            </a:r>
          </a:p>
        </p:txBody>
      </p:sp>
      <p:sp>
        <p:nvSpPr>
          <p:cNvPr id="216" name="TextBox 52">
            <a:extLst>
              <a:ext uri="{FF2B5EF4-FFF2-40B4-BE49-F238E27FC236}">
                <a16:creationId xmlns:a16="http://schemas.microsoft.com/office/drawing/2014/main" id="{AD4AA7F6-4B93-40FF-9C68-E3941BA38B60}"/>
              </a:ext>
            </a:extLst>
          </p:cNvPr>
          <p:cNvSpPr txBox="1"/>
          <p:nvPr/>
        </p:nvSpPr>
        <p:spPr>
          <a:xfrm>
            <a:off x="622269" y="369986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3600" b="1" i="0" normalizeH="0" noProof="0">
                <a:solidFill>
                  <a:srgbClr val="605F62"/>
                </a:solidFill>
                <a:uLnTx/>
                <a:uFillTx/>
                <a:sym typeface="Wingdings" panose="05000000000000000000" pitchFamily="2" charset="2"/>
              </a:rPr>
              <a:t></a:t>
            </a:r>
          </a:p>
        </p:txBody>
      </p:sp>
      <p:grpSp>
        <p:nvGrpSpPr>
          <p:cNvPr id="217" name="Group 3">
            <a:extLst>
              <a:ext uri="{FF2B5EF4-FFF2-40B4-BE49-F238E27FC236}">
                <a16:creationId xmlns:a16="http://schemas.microsoft.com/office/drawing/2014/main" id="{A02B9EEA-C5FD-4F2C-925F-0BC517F82889}"/>
              </a:ext>
            </a:extLst>
          </p:cNvPr>
          <p:cNvGrpSpPr/>
          <p:nvPr/>
        </p:nvGrpSpPr>
        <p:grpSpPr>
          <a:xfrm>
            <a:off x="7222325" y="4085147"/>
            <a:ext cx="2883474" cy="542362"/>
            <a:chOff x="1951935" y="4133789"/>
            <a:chExt cx="2883474" cy="1008007"/>
          </a:xfrm>
        </p:grpSpPr>
        <p:sp>
          <p:nvSpPr>
            <p:cNvPr id="218" name="TextBox 53">
              <a:extLst>
                <a:ext uri="{FF2B5EF4-FFF2-40B4-BE49-F238E27FC236}">
                  <a16:creationId xmlns:a16="http://schemas.microsoft.com/office/drawing/2014/main" id="{14EBFEA7-B18A-4346-A078-D64408A3A3C3}"/>
                </a:ext>
              </a:extLst>
            </p:cNvPr>
            <p:cNvSpPr txBox="1"/>
            <p:nvPr/>
          </p:nvSpPr>
          <p:spPr>
            <a:xfrm>
              <a:off x="1951935" y="4133789"/>
              <a:ext cx="531833" cy="890682"/>
            </a:xfrm>
            <a:prstGeom prst="rect">
              <a:avLst/>
            </a:prstGeom>
            <a:noFill/>
          </p:spPr>
          <p:txBody>
            <a:bodyPr wrap="square" lIns="90000" tIns="46800" rIns="90000" bIns="46800" rtlCol="0" anchor="ctr">
              <a:sp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fr-FR" sz="2500" b="1" i="0" normalizeH="0" noProof="0">
                  <a:solidFill>
                    <a:schemeClr val="tx1">
                      <a:lumMod val="65000"/>
                      <a:lumOff val="35000"/>
                    </a:schemeClr>
                  </a:solidFill>
                  <a:uLnTx/>
                  <a:uFillTx/>
                  <a:sym typeface="Wingdings" panose="05000000000000000000" pitchFamily="2" charset="2"/>
                </a:rPr>
                <a:t></a:t>
              </a:r>
            </a:p>
          </p:txBody>
        </p:sp>
        <p:sp>
          <p:nvSpPr>
            <p:cNvPr id="219" name="TextBox 54">
              <a:extLst>
                <a:ext uri="{FF2B5EF4-FFF2-40B4-BE49-F238E27FC236}">
                  <a16:creationId xmlns:a16="http://schemas.microsoft.com/office/drawing/2014/main" id="{3E845C64-6E48-4421-BBEF-A47005A83784}"/>
                </a:ext>
              </a:extLst>
            </p:cNvPr>
            <p:cNvSpPr txBox="1"/>
            <p:nvPr/>
          </p:nvSpPr>
          <p:spPr>
            <a:xfrm>
              <a:off x="2203262" y="4394118"/>
              <a:ext cx="2632147" cy="747678"/>
            </a:xfrm>
            <a:prstGeom prst="rect">
              <a:avLst/>
            </a:prstGeom>
            <a:noFill/>
          </p:spPr>
          <p:txBody>
            <a:bodyPr wrap="square" lIns="90000" tIns="46800" rIns="90000" bIns="46800" rtlCol="0" anchor="ctr">
              <a:spAutoFit/>
            </a:bodyPr>
            <a:lstStyle>
              <a:defPPr>
                <a:defRPr lang="en-US"/>
              </a:def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fr-FR" sz="1000" b="1" i="0" normalizeH="0" noProof="0">
                  <a:solidFill>
                    <a:schemeClr val="tx1">
                      <a:lumMod val="65000"/>
                      <a:lumOff val="35000"/>
                    </a:schemeClr>
                  </a:solidFill>
                  <a:uLnTx/>
                  <a:uFillTx/>
                </a:rPr>
                <a:t> = </a:t>
              </a:r>
              <a:r>
                <a:rPr kumimoji="0" lang="fr-FR" sz="1000" i="0" normalizeH="0" noProof="0">
                  <a:solidFill>
                    <a:schemeClr val="tx1">
                      <a:lumMod val="65000"/>
                      <a:lumOff val="35000"/>
                    </a:schemeClr>
                  </a:solidFill>
                  <a:uLnTx/>
                  <a:uFillTx/>
                </a:rPr>
                <a:t>S</a:t>
              </a:r>
              <a:r>
                <a:rPr kumimoji="0" lang="fr-FR" sz="1000" b="0" i="0" normalizeH="0" noProof="0">
                  <a:solidFill>
                    <a:schemeClr val="tx1">
                      <a:lumMod val="65000"/>
                      <a:lumOff val="35000"/>
                    </a:schemeClr>
                  </a:solidFill>
                  <a:uLnTx/>
                  <a:uFillTx/>
                </a:rPr>
                <a:t>chéma </a:t>
              </a:r>
              <a:br>
                <a:rPr kumimoji="0" lang="fr-FR" sz="1000" b="0" i="0" normalizeH="0" noProof="0">
                  <a:solidFill>
                    <a:schemeClr val="tx1">
                      <a:lumMod val="65000"/>
                      <a:lumOff val="35000"/>
                    </a:schemeClr>
                  </a:solidFill>
                  <a:uLnTx/>
                  <a:uFillTx/>
                </a:rPr>
              </a:br>
              <a:r>
                <a:rPr kumimoji="0" lang="fr-FR" sz="1000" b="0" i="0" normalizeH="0" noProof="0">
                  <a:solidFill>
                    <a:schemeClr val="tx1">
                      <a:lumMod val="65000"/>
                      <a:lumOff val="35000"/>
                    </a:schemeClr>
                  </a:solidFill>
                  <a:uLnTx/>
                  <a:uFillTx/>
                </a:rPr>
                <a:t>    de dosage approuvé</a:t>
              </a:r>
            </a:p>
          </p:txBody>
        </p:sp>
      </p:grpSp>
      <p:sp>
        <p:nvSpPr>
          <p:cNvPr id="220" name="TextBox 3">
            <a:extLst>
              <a:ext uri="{FF2B5EF4-FFF2-40B4-BE49-F238E27FC236}">
                <a16:creationId xmlns:a16="http://schemas.microsoft.com/office/drawing/2014/main" id="{562C588E-9242-4CC3-998A-B77F5B888489}"/>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a:r>
              <a:rPr lang="fr-FR" sz="700">
                <a:solidFill>
                  <a:srgbClr val="B3B2B5"/>
                </a:solidFill>
              </a:rPr>
              <a:t>ACO : anticoagulant oral</a:t>
            </a:r>
          </a:p>
        </p:txBody>
      </p:sp>
    </p:spTree>
    <p:extLst>
      <p:ext uri="{BB962C8B-B14F-4D97-AF65-F5344CB8AC3E}">
        <p14:creationId xmlns:p14="http://schemas.microsoft.com/office/powerpoint/2010/main" val="33116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ppt_x</p:attrName>
                                        </p:attrNameLst>
                                      </p:cBhvr>
                                      <p:tavLst>
                                        <p:tav tm="0">
                                          <p:val>
                                            <p:strVal val="#ppt_x+#ppt_w*1.125000"/>
                                          </p:val>
                                        </p:tav>
                                        <p:tav tm="100000">
                                          <p:val>
                                            <p:strVal val="#ppt_x"/>
                                          </p:val>
                                        </p:tav>
                                      </p:tavLst>
                                    </p:anim>
                                    <p:animEffect transition="in" filter="wipe(left)">
                                      <p:cBhvr>
                                        <p:cTn id="8" dur="500"/>
                                        <p:tgtEl>
                                          <p:spTgt spid="171"/>
                                        </p:tgtEl>
                                      </p:cBhvr>
                                    </p:animEffect>
                                  </p:childTnLst>
                                </p:cTn>
                              </p:par>
                              <p:par>
                                <p:cTn id="9" presetID="12" presetClass="entr" presetSubtype="8" fill="hold" nodeType="withEffect">
                                  <p:stCondLst>
                                    <p:cond delay="0"/>
                                  </p:stCondLst>
                                  <p:childTnLst>
                                    <p:set>
                                      <p:cBhvr>
                                        <p:cTn id="10" dur="1" fill="hold">
                                          <p:stCondLst>
                                            <p:cond delay="0"/>
                                          </p:stCondLst>
                                        </p:cTn>
                                        <p:tgtEl>
                                          <p:spTgt spid="174"/>
                                        </p:tgtEl>
                                        <p:attrNameLst>
                                          <p:attrName>style.visibility</p:attrName>
                                        </p:attrNameLst>
                                      </p:cBhvr>
                                      <p:to>
                                        <p:strVal val="visible"/>
                                      </p:to>
                                    </p:set>
                                    <p:anim calcmode="lin" valueType="num">
                                      <p:cBhvr additive="base">
                                        <p:cTn id="11" dur="500"/>
                                        <p:tgtEl>
                                          <p:spTgt spid="174"/>
                                        </p:tgtEl>
                                        <p:attrNameLst>
                                          <p:attrName>ppt_x</p:attrName>
                                        </p:attrNameLst>
                                      </p:cBhvr>
                                      <p:tavLst>
                                        <p:tav tm="0">
                                          <p:val>
                                            <p:strVal val="#ppt_x-#ppt_w*1.125000"/>
                                          </p:val>
                                        </p:tav>
                                        <p:tav tm="100000">
                                          <p:val>
                                            <p:strVal val="#ppt_x"/>
                                          </p:val>
                                        </p:tav>
                                      </p:tavLst>
                                    </p:anim>
                                    <p:animEffect transition="in" filter="wipe(right)">
                                      <p:cBhvr>
                                        <p:cTn id="12" dur="500"/>
                                        <p:tgtEl>
                                          <p:spTgt spid="174"/>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 calcmode="lin" valueType="num">
                                      <p:cBhvr additive="base">
                                        <p:cTn id="16" dur="500"/>
                                        <p:tgtEl>
                                          <p:spTgt spid="181"/>
                                        </p:tgtEl>
                                        <p:attrNameLst>
                                          <p:attrName>ppt_x</p:attrName>
                                        </p:attrNameLst>
                                      </p:cBhvr>
                                      <p:tavLst>
                                        <p:tav tm="0">
                                          <p:val>
                                            <p:strVal val="#ppt_x+#ppt_w*1.125000"/>
                                          </p:val>
                                        </p:tav>
                                        <p:tav tm="100000">
                                          <p:val>
                                            <p:strVal val="#ppt_x"/>
                                          </p:val>
                                        </p:tav>
                                      </p:tavLst>
                                    </p:anim>
                                    <p:animEffect transition="in" filter="wipe(left)">
                                      <p:cBhvr>
                                        <p:cTn id="17" dur="500"/>
                                        <p:tgtEl>
                                          <p:spTgt spid="181"/>
                                        </p:tgtEl>
                                      </p:cBhvr>
                                    </p:animEffect>
                                  </p:childTnLst>
                                </p:cTn>
                              </p:par>
                              <p:par>
                                <p:cTn id="18" presetID="12" presetClass="entr" presetSubtype="8" fill="hold" nodeType="withEffect">
                                  <p:stCondLst>
                                    <p:cond delay="0"/>
                                  </p:stCondLst>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p:tgtEl>
                                          <p:spTgt spid="185"/>
                                        </p:tgtEl>
                                        <p:attrNameLst>
                                          <p:attrName>ppt_x</p:attrName>
                                        </p:attrNameLst>
                                      </p:cBhvr>
                                      <p:tavLst>
                                        <p:tav tm="0">
                                          <p:val>
                                            <p:strVal val="#ppt_x-#ppt_w*1.125000"/>
                                          </p:val>
                                        </p:tav>
                                        <p:tav tm="100000">
                                          <p:val>
                                            <p:strVal val="#ppt_x"/>
                                          </p:val>
                                        </p:tav>
                                      </p:tavLst>
                                    </p:anim>
                                    <p:animEffect transition="in" filter="wipe(right)">
                                      <p:cBhvr>
                                        <p:cTn id="21" dur="500"/>
                                        <p:tgtEl>
                                          <p:spTgt spid="185"/>
                                        </p:tgtEl>
                                      </p:cBhvr>
                                    </p:animEffect>
                                  </p:childTnLst>
                                </p:cTn>
                              </p:par>
                            </p:childTnLst>
                          </p:cTn>
                        </p:par>
                        <p:par>
                          <p:cTn id="22" fill="hold">
                            <p:stCondLst>
                              <p:cond delay="1000"/>
                            </p:stCondLst>
                            <p:childTnLst>
                              <p:par>
                                <p:cTn id="23" presetID="12" presetClass="entr" presetSubtype="2" fill="hold" nodeType="afterEffect">
                                  <p:stCondLst>
                                    <p:cond delay="0"/>
                                  </p:stCondLst>
                                  <p:childTnLst>
                                    <p:set>
                                      <p:cBhvr>
                                        <p:cTn id="24" dur="1" fill="hold">
                                          <p:stCondLst>
                                            <p:cond delay="0"/>
                                          </p:stCondLst>
                                        </p:cTn>
                                        <p:tgtEl>
                                          <p:spTgt spid="192"/>
                                        </p:tgtEl>
                                        <p:attrNameLst>
                                          <p:attrName>style.visibility</p:attrName>
                                        </p:attrNameLst>
                                      </p:cBhvr>
                                      <p:to>
                                        <p:strVal val="visible"/>
                                      </p:to>
                                    </p:set>
                                    <p:anim calcmode="lin" valueType="num">
                                      <p:cBhvr additive="base">
                                        <p:cTn id="25" dur="500"/>
                                        <p:tgtEl>
                                          <p:spTgt spid="192"/>
                                        </p:tgtEl>
                                        <p:attrNameLst>
                                          <p:attrName>ppt_x</p:attrName>
                                        </p:attrNameLst>
                                      </p:cBhvr>
                                      <p:tavLst>
                                        <p:tav tm="0">
                                          <p:val>
                                            <p:strVal val="#ppt_x+#ppt_w*1.125000"/>
                                          </p:val>
                                        </p:tav>
                                        <p:tav tm="100000">
                                          <p:val>
                                            <p:strVal val="#ppt_x"/>
                                          </p:val>
                                        </p:tav>
                                      </p:tavLst>
                                    </p:anim>
                                    <p:animEffect transition="in" filter="wipe(left)">
                                      <p:cBhvr>
                                        <p:cTn id="26" dur="500"/>
                                        <p:tgtEl>
                                          <p:spTgt spid="192"/>
                                        </p:tgtEl>
                                      </p:cBhvr>
                                    </p:animEffect>
                                  </p:childTnLst>
                                </p:cTn>
                              </p:par>
                              <p:par>
                                <p:cTn id="27" presetID="12" presetClass="entr" presetSubtype="8" fill="hold" nodeType="withEffect">
                                  <p:stCondLst>
                                    <p:cond delay="0"/>
                                  </p:stCondLst>
                                  <p:childTnLst>
                                    <p:set>
                                      <p:cBhvr>
                                        <p:cTn id="28" dur="1" fill="hold">
                                          <p:stCondLst>
                                            <p:cond delay="0"/>
                                          </p:stCondLst>
                                        </p:cTn>
                                        <p:tgtEl>
                                          <p:spTgt spid="196"/>
                                        </p:tgtEl>
                                        <p:attrNameLst>
                                          <p:attrName>style.visibility</p:attrName>
                                        </p:attrNameLst>
                                      </p:cBhvr>
                                      <p:to>
                                        <p:strVal val="visible"/>
                                      </p:to>
                                    </p:set>
                                    <p:anim calcmode="lin" valueType="num">
                                      <p:cBhvr additive="base">
                                        <p:cTn id="29" dur="500"/>
                                        <p:tgtEl>
                                          <p:spTgt spid="196"/>
                                        </p:tgtEl>
                                        <p:attrNameLst>
                                          <p:attrName>ppt_x</p:attrName>
                                        </p:attrNameLst>
                                      </p:cBhvr>
                                      <p:tavLst>
                                        <p:tav tm="0">
                                          <p:val>
                                            <p:strVal val="#ppt_x-#ppt_w*1.125000"/>
                                          </p:val>
                                        </p:tav>
                                        <p:tav tm="100000">
                                          <p:val>
                                            <p:strVal val="#ppt_x"/>
                                          </p:val>
                                        </p:tav>
                                      </p:tavLst>
                                    </p:anim>
                                    <p:animEffect transition="in" filter="wipe(right)">
                                      <p:cBhvr>
                                        <p:cTn id="30" dur="500"/>
                                        <p:tgtEl>
                                          <p:spTgt spid="196"/>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203"/>
                                        </p:tgtEl>
                                        <p:attrNameLst>
                                          <p:attrName>style.visibility</p:attrName>
                                        </p:attrNameLst>
                                      </p:cBhvr>
                                      <p:to>
                                        <p:strVal val="visible"/>
                                      </p:to>
                                    </p:set>
                                    <p:anim calcmode="lin" valueType="num">
                                      <p:cBhvr additive="base">
                                        <p:cTn id="34" dur="500"/>
                                        <p:tgtEl>
                                          <p:spTgt spid="203"/>
                                        </p:tgtEl>
                                        <p:attrNameLst>
                                          <p:attrName>ppt_x</p:attrName>
                                        </p:attrNameLst>
                                      </p:cBhvr>
                                      <p:tavLst>
                                        <p:tav tm="0">
                                          <p:val>
                                            <p:strVal val="#ppt_x+#ppt_w*1.125000"/>
                                          </p:val>
                                        </p:tav>
                                        <p:tav tm="100000">
                                          <p:val>
                                            <p:strVal val="#ppt_x"/>
                                          </p:val>
                                        </p:tav>
                                      </p:tavLst>
                                    </p:anim>
                                    <p:animEffect transition="in" filter="wipe(left)">
                                      <p:cBhvr>
                                        <p:cTn id="35" dur="500"/>
                                        <p:tgtEl>
                                          <p:spTgt spid="203"/>
                                        </p:tgtEl>
                                      </p:cBhvr>
                                    </p:animEffect>
                                  </p:childTnLst>
                                </p:cTn>
                              </p:par>
                              <p:par>
                                <p:cTn id="36" presetID="12" presetClass="entr" presetSubtype="8" fill="hold" nodeType="with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additive="base">
                                        <p:cTn id="38" dur="500"/>
                                        <p:tgtEl>
                                          <p:spTgt spid="206"/>
                                        </p:tgtEl>
                                        <p:attrNameLst>
                                          <p:attrName>ppt_x</p:attrName>
                                        </p:attrNameLst>
                                      </p:cBhvr>
                                      <p:tavLst>
                                        <p:tav tm="0">
                                          <p:val>
                                            <p:strVal val="#ppt_x-#ppt_w*1.125000"/>
                                          </p:val>
                                        </p:tav>
                                        <p:tav tm="100000">
                                          <p:val>
                                            <p:strVal val="#ppt_x"/>
                                          </p:val>
                                        </p:tav>
                                      </p:tavLst>
                                    </p:anim>
                                    <p:animEffect transition="in" filter="wipe(right)">
                                      <p:cBhvr>
                                        <p:cTn id="39"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a:t>Du point de vue du patient, la fréquence de la prise </a:t>
            </a:r>
          </a:p>
          <a:p>
            <a:pPr lvl="0"/>
            <a:r>
              <a:rPr lang="fr-FR" sz="2400"/>
              <a:t>est d’une grande importance</a:t>
            </a:r>
          </a:p>
        </p:txBody>
      </p:sp>
      <p:sp>
        <p:nvSpPr>
          <p:cNvPr id="25" name="TextBox 3">
            <a:extLst>
              <a:ext uri="{FF2B5EF4-FFF2-40B4-BE49-F238E27FC236}">
                <a16:creationId xmlns:a16="http://schemas.microsoft.com/office/drawing/2014/main" id="{0E30E56A-65EA-4E0F-B437-7F8EDEA8E8D5}"/>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200"/>
              </a:spcAft>
            </a:pPr>
            <a:r>
              <a:rPr lang="fr-FR" sz="700" dirty="0">
                <a:solidFill>
                  <a:srgbClr val="B3B2B5"/>
                </a:solidFill>
                <a:cs typeface="Arial" charset="0"/>
              </a:rPr>
              <a:t>*	Méthode des choix discrets chez 758 patients. </a:t>
            </a:r>
            <a:br>
              <a:rPr lang="fr-FR" sz="700" dirty="0">
                <a:solidFill>
                  <a:srgbClr val="B3B2B5"/>
                </a:solidFill>
                <a:cs typeface="Arial" charset="0"/>
              </a:rPr>
            </a:br>
            <a:r>
              <a:rPr lang="fr-FR" sz="700" dirty="0">
                <a:solidFill>
                  <a:srgbClr val="B3B2B5"/>
                </a:solidFill>
                <a:cs typeface="Arial" charset="0"/>
              </a:rPr>
              <a:t>NACO : anticoagulant oral non antagoniste de la vitamine K ;  FANV : fibrillation atriale non valvulaire</a:t>
            </a:r>
          </a:p>
        </p:txBody>
      </p:sp>
      <p:sp>
        <p:nvSpPr>
          <p:cNvPr id="27" name="Rectangle 28">
            <a:extLst>
              <a:ext uri="{FF2B5EF4-FFF2-40B4-BE49-F238E27FC236}">
                <a16:creationId xmlns:a16="http://schemas.microsoft.com/office/drawing/2014/main" id="{FFD80A8B-43D5-4E06-A5B0-D7642A945270}"/>
              </a:ext>
            </a:extLst>
          </p:cNvPr>
          <p:cNvSpPr/>
          <p:nvPr/>
        </p:nvSpPr>
        <p:spPr bwMode="auto">
          <a:xfrm>
            <a:off x="3361694" y="3626843"/>
            <a:ext cx="2433212" cy="783317"/>
          </a:xfrm>
          <a:prstGeom prst="rect">
            <a:avLst/>
          </a:prstGeom>
          <a:noFill/>
          <a:ln w="19050" algn="ctr">
            <a:noFill/>
            <a:miter lim="800000"/>
            <a:headEnd/>
            <a:tailEnd/>
          </a:ln>
          <a:effectLst/>
        </p:spPr>
        <p:txBody>
          <a:bodyPr wrap="square" lIns="0" tIns="0" rIns="0" bIns="0" rtlCol="0" anchor="t" anchorCtr="0">
            <a:noAutofit/>
          </a:bodyPr>
          <a:lstStyle/>
          <a:p>
            <a:pPr algn="ctr" defTabSz="1280065" fontAlgn="auto">
              <a:spcBef>
                <a:spcPts val="0"/>
              </a:spcBef>
              <a:spcAft>
                <a:spcPts val="0"/>
              </a:spcAft>
            </a:pPr>
            <a:r>
              <a:rPr lang="fr-FR" sz="1200" i="1">
                <a:solidFill>
                  <a:srgbClr val="3961AC"/>
                </a:solidFill>
              </a:rPr>
              <a:t>Depuis que mon épouse est décédée, je vis tout seul. Je prends beaucoup de comprimés chaque jour et j’ai du mal à savoir lesquels prendre et à quelle fréquence.</a:t>
            </a:r>
          </a:p>
        </p:txBody>
      </p:sp>
      <p:pic>
        <p:nvPicPr>
          <p:cNvPr id="43" name="Picture 26">
            <a:extLst>
              <a:ext uri="{FF2B5EF4-FFF2-40B4-BE49-F238E27FC236}">
                <a16:creationId xmlns:a16="http://schemas.microsoft.com/office/drawing/2014/main" id="{A690E259-C43A-4D42-9D87-5BA50B13B9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84968" y="1284091"/>
            <a:ext cx="2179398" cy="2179398"/>
          </a:xfrm>
          <a:prstGeom prst="ellipse">
            <a:avLst/>
          </a:prstGeom>
          <a:ln w="28575">
            <a:solidFill>
              <a:schemeClr val="bg2"/>
            </a:solidFill>
          </a:ln>
        </p:spPr>
      </p:pic>
      <p:sp>
        <p:nvSpPr>
          <p:cNvPr id="45" name="TextBox 22">
            <a:extLst>
              <a:ext uri="{FF2B5EF4-FFF2-40B4-BE49-F238E27FC236}">
                <a16:creationId xmlns:a16="http://schemas.microsoft.com/office/drawing/2014/main" id="{4460105A-D6BA-4BDB-ACA4-ABB69D47844A}"/>
              </a:ext>
            </a:extLst>
          </p:cNvPr>
          <p:cNvSpPr txBox="1"/>
          <p:nvPr/>
        </p:nvSpPr>
        <p:spPr>
          <a:xfrm>
            <a:off x="7388938" y="2385988"/>
            <a:ext cx="616172" cy="279180"/>
          </a:xfrm>
          <a:prstGeom prst="rect">
            <a:avLst/>
          </a:prstGeom>
          <a:noFill/>
        </p:spPr>
        <p:txBody>
          <a:bodyPr wrap="none" lIns="90000" tIns="46800" rIns="90000" bIns="46800" rtlCol="0" anchor="ctr">
            <a:spAutoFit/>
          </a:bodyPr>
          <a:lstStyle/>
          <a:p>
            <a:r>
              <a:rPr lang="fr-FR" sz="1200">
                <a:solidFill>
                  <a:schemeClr val="bg1"/>
                </a:solidFill>
              </a:rPr>
              <a:t>10,6 %</a:t>
            </a:r>
          </a:p>
        </p:txBody>
      </p:sp>
      <p:sp>
        <p:nvSpPr>
          <p:cNvPr id="46" name="Flowchart: Off-page Connector 16">
            <a:extLst>
              <a:ext uri="{FF2B5EF4-FFF2-40B4-BE49-F238E27FC236}">
                <a16:creationId xmlns:a16="http://schemas.microsoft.com/office/drawing/2014/main" id="{AD6D133A-EFD5-4A6A-897E-5D6DDC87CEE9}"/>
              </a:ext>
            </a:extLst>
          </p:cNvPr>
          <p:cNvSpPr/>
          <p:nvPr/>
        </p:nvSpPr>
        <p:spPr bwMode="auto">
          <a:xfrm>
            <a:off x="619124" y="2708217"/>
            <a:ext cx="2090472" cy="1701943"/>
          </a:xfrm>
          <a:prstGeom prst="flowChartOffpageConnector">
            <a:avLst/>
          </a:prstGeom>
          <a:solidFill>
            <a:schemeClr val="bg1"/>
          </a:solidFill>
          <a:ln w="28575" algn="ctr">
            <a:solidFill>
              <a:schemeClr val="bg2"/>
            </a:solidFill>
            <a:miter lim="800000"/>
            <a:headEnd/>
            <a:tailEnd/>
          </a:ln>
          <a:effectLst/>
        </p:spPr>
        <p:txBody>
          <a:bodyPr wrap="square" lIns="0" tIns="144000" rIns="0" bIns="0" rtlCol="0" anchor="ctr" anchorCtr="0">
            <a:noAutofit/>
          </a:bodyPr>
          <a:lstStyle/>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r>
              <a:rPr lang="fr-FR" sz="1200" dirty="0">
                <a:solidFill>
                  <a:schemeClr val="tx1">
                    <a:lumMod val="65000"/>
                    <a:lumOff val="35000"/>
                  </a:schemeClr>
                </a:solidFill>
                <a:latin typeface="Arial"/>
              </a:rPr>
              <a:t>La préférence du patient</a:t>
            </a:r>
            <a:br>
              <a:rPr lang="fr-FR" sz="1200" dirty="0">
                <a:solidFill>
                  <a:schemeClr val="tx1">
                    <a:lumMod val="65000"/>
                    <a:lumOff val="35000"/>
                  </a:schemeClr>
                </a:solidFill>
                <a:latin typeface="Arial"/>
              </a:rPr>
            </a:br>
            <a:r>
              <a:rPr lang="fr-FR" sz="1200" dirty="0">
                <a:solidFill>
                  <a:schemeClr val="tx1">
                    <a:lumMod val="65000"/>
                    <a:lumOff val="35000"/>
                  </a:schemeClr>
                </a:solidFill>
                <a:latin typeface="Arial"/>
              </a:rPr>
              <a:t>peut influencer son </a:t>
            </a:r>
            <a:br>
              <a:rPr lang="fr-FR" sz="1200" dirty="0">
                <a:solidFill>
                  <a:schemeClr val="tx1">
                    <a:lumMod val="65000"/>
                    <a:lumOff val="35000"/>
                  </a:schemeClr>
                </a:solidFill>
                <a:latin typeface="Arial"/>
              </a:rPr>
            </a:br>
            <a:r>
              <a:rPr lang="fr-FR" sz="1200" dirty="0">
                <a:solidFill>
                  <a:schemeClr val="tx1">
                    <a:lumMod val="65000"/>
                    <a:lumOff val="35000"/>
                  </a:schemeClr>
                </a:solidFill>
                <a:latin typeface="Arial"/>
              </a:rPr>
              <a:t>adhésion au traitement </a:t>
            </a:r>
            <a:r>
              <a:rPr lang="fr-FR" sz="1200">
                <a:solidFill>
                  <a:schemeClr val="tx1">
                    <a:lumMod val="65000"/>
                    <a:lumOff val="35000"/>
                  </a:schemeClr>
                </a:solidFill>
                <a:latin typeface="Arial"/>
              </a:rPr>
              <a:t>sur </a:t>
            </a:r>
            <a:br>
              <a:rPr lang="fr-FR" sz="1200">
                <a:solidFill>
                  <a:schemeClr val="tx1">
                    <a:lumMod val="65000"/>
                    <a:lumOff val="35000"/>
                  </a:schemeClr>
                </a:solidFill>
                <a:latin typeface="Arial"/>
              </a:rPr>
            </a:br>
            <a:r>
              <a:rPr lang="fr-FR" sz="1200">
                <a:solidFill>
                  <a:schemeClr val="tx1">
                    <a:lumMod val="65000"/>
                    <a:lumOff val="35000"/>
                  </a:schemeClr>
                </a:solidFill>
                <a:latin typeface="Arial"/>
              </a:rPr>
              <a:t>le long terme</a:t>
            </a:r>
            <a:r>
              <a:rPr lang="fr-FR" sz="1200" baseline="30000">
                <a:solidFill>
                  <a:schemeClr val="tx1">
                    <a:lumMod val="65000"/>
                    <a:lumOff val="35000"/>
                  </a:schemeClr>
                </a:solidFill>
                <a:latin typeface="Arial"/>
              </a:rPr>
              <a:t>5</a:t>
            </a:r>
            <a:endParaRPr lang="fr-FR" sz="1200" baseline="30000" dirty="0">
              <a:solidFill>
                <a:schemeClr val="tx1">
                  <a:lumMod val="65000"/>
                  <a:lumOff val="35000"/>
                </a:schemeClr>
              </a:solidFill>
              <a:latin typeface="Arial"/>
            </a:endParaRPr>
          </a:p>
        </p:txBody>
      </p:sp>
      <p:sp>
        <p:nvSpPr>
          <p:cNvPr id="47" name="Flowchart: Off-page Connector 15">
            <a:extLst>
              <a:ext uri="{FF2B5EF4-FFF2-40B4-BE49-F238E27FC236}">
                <a16:creationId xmlns:a16="http://schemas.microsoft.com/office/drawing/2014/main" id="{5CD9ECCD-C9D7-41C3-9576-F6CC86186AF6}"/>
              </a:ext>
            </a:extLst>
          </p:cNvPr>
          <p:cNvSpPr/>
          <p:nvPr/>
        </p:nvSpPr>
        <p:spPr bwMode="auto">
          <a:xfrm>
            <a:off x="619124" y="1297875"/>
            <a:ext cx="2090472" cy="1821713"/>
          </a:xfrm>
          <a:prstGeom prst="flowChartOffpageConnector">
            <a:avLst/>
          </a:prstGeom>
          <a:solidFill>
            <a:schemeClr val="bg1"/>
          </a:solidFill>
          <a:ln w="28575" algn="ctr">
            <a:solidFill>
              <a:schemeClr val="bg2"/>
            </a:solidFill>
            <a:miter lim="800000"/>
            <a:headEnd/>
            <a:tailEnd/>
          </a:ln>
          <a:effectLst/>
        </p:spPr>
        <p:txBody>
          <a:bodyPr wrap="square" lIns="0" tIns="54000" rIns="0" bIns="0" rtlCol="0" anchor="ctr" anchorCtr="0">
            <a:noAutofit/>
          </a:bodyPr>
          <a:lstStyle/>
          <a:p>
            <a:pPr algn="ctr" defTabSz="685783" fontAlgn="auto">
              <a:spcBef>
                <a:spcPts val="0"/>
              </a:spcBef>
              <a:spcAft>
                <a:spcPts val="0"/>
              </a:spcAft>
            </a:pPr>
            <a:r>
              <a:rPr lang="fr-FR" sz="1200" b="1" dirty="0">
                <a:solidFill>
                  <a:srgbClr val="3961AC"/>
                </a:solidFill>
                <a:latin typeface="Arial"/>
              </a:rPr>
              <a:t>Toute mauvaise adhésion </a:t>
            </a:r>
            <a:r>
              <a:rPr lang="fr-FR" sz="1200" dirty="0">
                <a:solidFill>
                  <a:schemeClr val="tx1">
                    <a:lumMod val="65000"/>
                    <a:lumOff val="35000"/>
                  </a:schemeClr>
                </a:solidFill>
                <a:latin typeface="Arial"/>
              </a:rPr>
              <a:t>aux </a:t>
            </a:r>
            <a:r>
              <a:rPr lang="fr-FR" sz="1200" dirty="0" err="1">
                <a:solidFill>
                  <a:schemeClr val="tx1">
                    <a:lumMod val="65000"/>
                    <a:lumOff val="35000"/>
                  </a:schemeClr>
                </a:solidFill>
                <a:latin typeface="Arial"/>
              </a:rPr>
              <a:t>NACOs</a:t>
            </a:r>
            <a:r>
              <a:rPr lang="fr-FR" sz="1200" dirty="0">
                <a:solidFill>
                  <a:schemeClr val="tx1">
                    <a:lumMod val="65000"/>
                    <a:lumOff val="35000"/>
                  </a:schemeClr>
                </a:solidFill>
                <a:latin typeface="Arial"/>
              </a:rPr>
              <a:t> est liée à des </a:t>
            </a:r>
            <a:r>
              <a:rPr lang="fr-FR" sz="1200" b="1" dirty="0">
                <a:solidFill>
                  <a:srgbClr val="3961AC"/>
                </a:solidFill>
                <a:latin typeface="Arial"/>
              </a:rPr>
              <a:t>taux d’AVC élevés, </a:t>
            </a:r>
            <a:r>
              <a:rPr lang="fr-FR" sz="1200" dirty="0">
                <a:solidFill>
                  <a:schemeClr val="tx1">
                    <a:lumMod val="65000"/>
                    <a:lumOff val="35000"/>
                  </a:schemeClr>
                </a:solidFill>
                <a:latin typeface="Arial"/>
              </a:rPr>
              <a:t>notamment chez </a:t>
            </a:r>
            <a:br>
              <a:rPr lang="fr-FR" sz="1200" dirty="0">
                <a:solidFill>
                  <a:schemeClr val="tx1">
                    <a:lumMod val="65000"/>
                    <a:lumOff val="35000"/>
                  </a:schemeClr>
                </a:solidFill>
                <a:latin typeface="Arial"/>
              </a:rPr>
            </a:br>
            <a:r>
              <a:rPr lang="fr-FR" sz="1200" dirty="0">
                <a:solidFill>
                  <a:schemeClr val="tx1">
                    <a:lumMod val="65000"/>
                    <a:lumOff val="35000"/>
                  </a:schemeClr>
                </a:solidFill>
                <a:latin typeface="Arial"/>
              </a:rPr>
              <a:t>ceux dont le score de </a:t>
            </a:r>
            <a:br>
              <a:rPr lang="fr-FR" sz="1200" dirty="0">
                <a:solidFill>
                  <a:schemeClr val="tx1">
                    <a:lumMod val="65000"/>
                    <a:lumOff val="35000"/>
                  </a:schemeClr>
                </a:solidFill>
                <a:latin typeface="Arial"/>
              </a:rPr>
            </a:br>
            <a:r>
              <a:rPr lang="fr-FR" sz="1200" dirty="0">
                <a:solidFill>
                  <a:schemeClr val="tx1">
                    <a:lumMod val="65000"/>
                    <a:lumOff val="35000"/>
                  </a:schemeClr>
                </a:solidFill>
                <a:latin typeface="Arial"/>
              </a:rPr>
              <a:t>risque embolique </a:t>
            </a:r>
            <a:br>
              <a:rPr lang="fr-FR" sz="1200" dirty="0">
                <a:solidFill>
                  <a:schemeClr val="tx1">
                    <a:lumMod val="65000"/>
                    <a:lumOff val="35000"/>
                  </a:schemeClr>
                </a:solidFill>
                <a:latin typeface="Arial"/>
              </a:rPr>
            </a:br>
            <a:r>
              <a:rPr lang="fr-FR" sz="1200" dirty="0">
                <a:solidFill>
                  <a:schemeClr val="tx1">
                    <a:lumMod val="65000"/>
                    <a:lumOff val="35000"/>
                  </a:schemeClr>
                </a:solidFill>
                <a:latin typeface="Arial"/>
              </a:rPr>
              <a:t>(CHA</a:t>
            </a:r>
            <a:r>
              <a:rPr lang="fr-FR" sz="1200" baseline="-25000" dirty="0">
                <a:solidFill>
                  <a:schemeClr val="tx1">
                    <a:lumMod val="65000"/>
                    <a:lumOff val="35000"/>
                  </a:schemeClr>
                </a:solidFill>
                <a:latin typeface="Arial"/>
              </a:rPr>
              <a:t>2</a:t>
            </a:r>
            <a:r>
              <a:rPr lang="fr-FR" sz="1200" dirty="0">
                <a:solidFill>
                  <a:schemeClr val="tx1">
                    <a:lumMod val="65000"/>
                    <a:lumOff val="35000"/>
                  </a:schemeClr>
                </a:solidFill>
                <a:latin typeface="Arial"/>
              </a:rPr>
              <a:t>DS</a:t>
            </a:r>
            <a:r>
              <a:rPr lang="fr-FR" sz="1200" baseline="-25000" dirty="0">
                <a:solidFill>
                  <a:schemeClr val="tx1">
                    <a:lumMod val="65000"/>
                    <a:lumOff val="35000"/>
                  </a:schemeClr>
                </a:solidFill>
                <a:latin typeface="Arial"/>
              </a:rPr>
              <a:t>2</a:t>
            </a:r>
            <a:r>
              <a:rPr lang="fr-FR" sz="1200" dirty="0">
                <a:solidFill>
                  <a:schemeClr val="tx1">
                    <a:lumMod val="65000"/>
                    <a:lumOff val="35000"/>
                  </a:schemeClr>
                </a:solidFill>
                <a:latin typeface="Arial"/>
              </a:rPr>
              <a:t>-VASc) est ≥2</a:t>
            </a:r>
            <a:r>
              <a:rPr lang="fr-FR" sz="1200" baseline="30000" dirty="0">
                <a:solidFill>
                  <a:schemeClr val="tx1">
                    <a:lumMod val="65000"/>
                    <a:lumOff val="35000"/>
                  </a:schemeClr>
                </a:solidFill>
                <a:latin typeface="Arial"/>
              </a:rPr>
              <a:t>27</a:t>
            </a:r>
          </a:p>
        </p:txBody>
      </p:sp>
      <p:grpSp>
        <p:nvGrpSpPr>
          <p:cNvPr id="48" name="Group 12">
            <a:extLst>
              <a:ext uri="{FF2B5EF4-FFF2-40B4-BE49-F238E27FC236}">
                <a16:creationId xmlns:a16="http://schemas.microsoft.com/office/drawing/2014/main" id="{F0C1113A-45F4-4884-B55C-61C0F19B6C58}"/>
              </a:ext>
            </a:extLst>
          </p:cNvPr>
          <p:cNvGrpSpPr/>
          <p:nvPr/>
        </p:nvGrpSpPr>
        <p:grpSpPr>
          <a:xfrm>
            <a:off x="6236976" y="1177146"/>
            <a:ext cx="2863739" cy="3182411"/>
            <a:chOff x="6242300" y="913212"/>
            <a:chExt cx="2863739" cy="3182411"/>
          </a:xfrm>
        </p:grpSpPr>
        <p:sp>
          <p:nvSpPr>
            <p:cNvPr id="49" name="TextBox 3">
              <a:extLst>
                <a:ext uri="{FF2B5EF4-FFF2-40B4-BE49-F238E27FC236}">
                  <a16:creationId xmlns:a16="http://schemas.microsoft.com/office/drawing/2014/main" id="{A9187482-1F76-4A0F-B54D-93F9467A0A52}"/>
                </a:ext>
              </a:extLst>
            </p:cNvPr>
            <p:cNvSpPr txBox="1"/>
            <p:nvPr/>
          </p:nvSpPr>
          <p:spPr>
            <a:xfrm>
              <a:off x="7939310" y="1674793"/>
              <a:ext cx="1166729" cy="405615"/>
            </a:xfrm>
            <a:prstGeom prst="rect">
              <a:avLst/>
            </a:prstGeom>
            <a:noFill/>
          </p:spPr>
          <p:txBody>
            <a:bodyPr wrap="square" lIns="90000" tIns="46800" rIns="90000" bIns="46800" rtlCol="0" anchor="t">
              <a:noAutofit/>
            </a:bodyPr>
            <a:lstStyle/>
            <a:p>
              <a:r>
                <a:rPr lang="fr-FR" sz="1050">
                  <a:solidFill>
                    <a:schemeClr val="tx1">
                      <a:lumMod val="65000"/>
                      <a:lumOff val="35000"/>
                    </a:schemeClr>
                  </a:solidFill>
                </a:rPr>
                <a:t>Distance du médecin</a:t>
              </a:r>
            </a:p>
          </p:txBody>
        </p:sp>
        <p:sp>
          <p:nvSpPr>
            <p:cNvPr id="50" name="TextBox 7">
              <a:extLst>
                <a:ext uri="{FF2B5EF4-FFF2-40B4-BE49-F238E27FC236}">
                  <a16:creationId xmlns:a16="http://schemas.microsoft.com/office/drawing/2014/main" id="{DE5992A0-33B0-446A-BD30-74D0198C08BA}"/>
                </a:ext>
              </a:extLst>
            </p:cNvPr>
            <p:cNvSpPr txBox="1"/>
            <p:nvPr/>
          </p:nvSpPr>
          <p:spPr>
            <a:xfrm>
              <a:off x="6407967" y="913212"/>
              <a:ext cx="2220778" cy="525401"/>
            </a:xfrm>
            <a:prstGeom prst="rect">
              <a:avLst/>
            </a:prstGeom>
            <a:noFill/>
          </p:spPr>
          <p:txBody>
            <a:bodyPr wrap="none" lIns="90000" tIns="46800" rIns="90000" bIns="46800" rtlCol="0" anchor="ctr">
              <a:spAutoFit/>
            </a:bodyPr>
            <a:lstStyle/>
            <a:p>
              <a:r>
                <a:rPr lang="fr-FR" sz="1400" b="1">
                  <a:solidFill>
                    <a:schemeClr val="tx1">
                      <a:lumMod val="65000"/>
                      <a:lumOff val="35000"/>
                    </a:schemeClr>
                  </a:solidFill>
                </a:rPr>
                <a:t>Etude sur la préférence </a:t>
              </a:r>
              <a:br>
                <a:rPr lang="fr-FR" sz="1400" b="1">
                  <a:solidFill>
                    <a:schemeClr val="tx1">
                      <a:lumMod val="65000"/>
                      <a:lumOff val="35000"/>
                    </a:schemeClr>
                  </a:solidFill>
                </a:rPr>
              </a:br>
              <a:r>
                <a:rPr lang="fr-FR" sz="1400" b="1">
                  <a:solidFill>
                    <a:schemeClr val="tx1">
                      <a:lumMod val="65000"/>
                      <a:lumOff val="35000"/>
                    </a:schemeClr>
                  </a:solidFill>
                </a:rPr>
                <a:t>des patients*</a:t>
              </a:r>
              <a:r>
                <a:rPr lang="fr-FR" sz="1400" b="1" baseline="30000">
                  <a:solidFill>
                    <a:schemeClr val="tx1">
                      <a:lumMod val="65000"/>
                      <a:lumOff val="35000"/>
                    </a:schemeClr>
                  </a:solidFill>
                </a:rPr>
                <a:t>28</a:t>
              </a:r>
            </a:p>
          </p:txBody>
        </p:sp>
        <p:graphicFrame>
          <p:nvGraphicFramePr>
            <p:cNvPr id="51" name="Chart 10">
              <a:extLst>
                <a:ext uri="{FF2B5EF4-FFF2-40B4-BE49-F238E27FC236}">
                  <a16:creationId xmlns:a16="http://schemas.microsoft.com/office/drawing/2014/main" id="{F6ED975B-6651-48B6-8FB2-70D33FD520E0}"/>
                </a:ext>
              </a:extLst>
            </p:cNvPr>
            <p:cNvGraphicFramePr/>
            <p:nvPr>
              <p:extLst>
                <p:ext uri="{D42A27DB-BD31-4B8C-83A1-F6EECF244321}">
                  <p14:modId xmlns:p14="http://schemas.microsoft.com/office/powerpoint/2010/main" val="18789275"/>
                </p:ext>
              </p:extLst>
            </p:nvPr>
          </p:nvGraphicFramePr>
          <p:xfrm>
            <a:off x="6242300" y="1430497"/>
            <a:ext cx="2261325" cy="2665126"/>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11">
              <a:extLst>
                <a:ext uri="{FF2B5EF4-FFF2-40B4-BE49-F238E27FC236}">
                  <a16:creationId xmlns:a16="http://schemas.microsoft.com/office/drawing/2014/main" id="{1913739D-B9F7-42F0-A7CA-9FDD5BEA3784}"/>
                </a:ext>
              </a:extLst>
            </p:cNvPr>
            <p:cNvSpPr txBox="1"/>
            <p:nvPr/>
          </p:nvSpPr>
          <p:spPr>
            <a:xfrm>
              <a:off x="7417059" y="1745331"/>
              <a:ext cx="531212" cy="279180"/>
            </a:xfrm>
            <a:prstGeom prst="rect">
              <a:avLst/>
            </a:prstGeom>
            <a:noFill/>
          </p:spPr>
          <p:txBody>
            <a:bodyPr wrap="none" lIns="90000" tIns="46800" rIns="90000" bIns="46800" rtlCol="0" anchor="ctr">
              <a:spAutoFit/>
            </a:bodyPr>
            <a:lstStyle/>
            <a:p>
              <a:r>
                <a:rPr lang="fr-FR" sz="1200">
                  <a:solidFill>
                    <a:schemeClr val="bg1"/>
                  </a:solidFill>
                </a:rPr>
                <a:t>25 %</a:t>
              </a:r>
            </a:p>
          </p:txBody>
        </p:sp>
        <p:sp>
          <p:nvSpPr>
            <p:cNvPr id="53" name="TextBox 23">
              <a:extLst>
                <a:ext uri="{FF2B5EF4-FFF2-40B4-BE49-F238E27FC236}">
                  <a16:creationId xmlns:a16="http://schemas.microsoft.com/office/drawing/2014/main" id="{A7FBA766-2813-481D-957C-276E044C5416}"/>
                </a:ext>
              </a:extLst>
            </p:cNvPr>
            <p:cNvSpPr txBox="1"/>
            <p:nvPr/>
          </p:nvSpPr>
          <p:spPr>
            <a:xfrm>
              <a:off x="7358262" y="2530684"/>
              <a:ext cx="659453" cy="279180"/>
            </a:xfrm>
            <a:prstGeom prst="rect">
              <a:avLst/>
            </a:prstGeom>
            <a:noFill/>
          </p:spPr>
          <p:txBody>
            <a:bodyPr wrap="none" lIns="90000" tIns="46800" rIns="90000" bIns="46800" rtlCol="0" anchor="ctr">
              <a:spAutoFit/>
            </a:bodyPr>
            <a:lstStyle/>
            <a:p>
              <a:r>
                <a:rPr lang="fr-FR" sz="1200">
                  <a:solidFill>
                    <a:schemeClr val="bg1"/>
                  </a:solidFill>
                </a:rPr>
                <a:t>21.5 %</a:t>
              </a:r>
            </a:p>
          </p:txBody>
        </p:sp>
        <p:sp>
          <p:nvSpPr>
            <p:cNvPr id="54" name="TextBox 24">
              <a:extLst>
                <a:ext uri="{FF2B5EF4-FFF2-40B4-BE49-F238E27FC236}">
                  <a16:creationId xmlns:a16="http://schemas.microsoft.com/office/drawing/2014/main" id="{52FCAB9F-117F-4246-9CBC-4EE00AB179A7}"/>
                </a:ext>
              </a:extLst>
            </p:cNvPr>
            <p:cNvSpPr txBox="1"/>
            <p:nvPr/>
          </p:nvSpPr>
          <p:spPr>
            <a:xfrm>
              <a:off x="7364766" y="3274982"/>
              <a:ext cx="659453" cy="279180"/>
            </a:xfrm>
            <a:prstGeom prst="rect">
              <a:avLst/>
            </a:prstGeom>
            <a:noFill/>
          </p:spPr>
          <p:txBody>
            <a:bodyPr wrap="none" lIns="90000" tIns="46800" rIns="90000" bIns="46800" rtlCol="0" anchor="ctr">
              <a:spAutoFit/>
            </a:bodyPr>
            <a:lstStyle/>
            <a:p>
              <a:r>
                <a:rPr lang="fr-FR" sz="1200">
                  <a:solidFill>
                    <a:schemeClr val="bg1"/>
                  </a:solidFill>
                </a:rPr>
                <a:t>42.8 %</a:t>
              </a:r>
            </a:p>
          </p:txBody>
        </p:sp>
        <p:sp>
          <p:nvSpPr>
            <p:cNvPr id="55" name="TextBox 32">
              <a:extLst>
                <a:ext uri="{FF2B5EF4-FFF2-40B4-BE49-F238E27FC236}">
                  <a16:creationId xmlns:a16="http://schemas.microsoft.com/office/drawing/2014/main" id="{A91D3742-EBCA-41C2-9278-B2BB0B48EA28}"/>
                </a:ext>
              </a:extLst>
            </p:cNvPr>
            <p:cNvSpPr txBox="1"/>
            <p:nvPr/>
          </p:nvSpPr>
          <p:spPr>
            <a:xfrm>
              <a:off x="7939310" y="2453419"/>
              <a:ext cx="1166729" cy="265735"/>
            </a:xfrm>
            <a:prstGeom prst="rect">
              <a:avLst/>
            </a:prstGeom>
            <a:noFill/>
          </p:spPr>
          <p:txBody>
            <a:bodyPr wrap="square" lIns="90000" tIns="46800" rIns="90000" bIns="46800" rtlCol="0" anchor="t">
              <a:noAutofit/>
            </a:bodyPr>
            <a:lstStyle/>
            <a:p>
              <a:r>
                <a:rPr lang="fr-FR" sz="1050">
                  <a:solidFill>
                    <a:schemeClr val="tx1">
                      <a:lumMod val="65000"/>
                      <a:lumOff val="35000"/>
                    </a:schemeClr>
                  </a:solidFill>
                </a:rPr>
                <a:t>Taille du comprimé</a:t>
              </a:r>
            </a:p>
          </p:txBody>
        </p:sp>
        <p:sp>
          <p:nvSpPr>
            <p:cNvPr id="56" name="TextBox 33">
              <a:extLst>
                <a:ext uri="{FF2B5EF4-FFF2-40B4-BE49-F238E27FC236}">
                  <a16:creationId xmlns:a16="http://schemas.microsoft.com/office/drawing/2014/main" id="{C58FF14C-DBD7-4D6C-922B-50DE4BF5CF84}"/>
                </a:ext>
              </a:extLst>
            </p:cNvPr>
            <p:cNvSpPr txBox="1"/>
            <p:nvPr/>
          </p:nvSpPr>
          <p:spPr>
            <a:xfrm>
              <a:off x="7939310" y="2087865"/>
              <a:ext cx="1166729" cy="265735"/>
            </a:xfrm>
            <a:prstGeom prst="rect">
              <a:avLst/>
            </a:prstGeom>
            <a:noFill/>
          </p:spPr>
          <p:txBody>
            <a:bodyPr wrap="square" lIns="90000" tIns="46800" rIns="90000" bIns="46800" rtlCol="0" anchor="t">
              <a:noAutofit/>
            </a:bodyPr>
            <a:lstStyle/>
            <a:p>
              <a:r>
                <a:rPr lang="fr-FR" sz="1050">
                  <a:solidFill>
                    <a:schemeClr val="tx1">
                      <a:lumMod val="65000"/>
                      <a:lumOff val="35000"/>
                    </a:schemeClr>
                  </a:solidFill>
                </a:rPr>
                <a:t>Calendrier </a:t>
              </a:r>
              <a:br>
                <a:rPr lang="fr-FR" sz="1050">
                  <a:solidFill>
                    <a:schemeClr val="tx1">
                      <a:lumMod val="65000"/>
                      <a:lumOff val="35000"/>
                    </a:schemeClr>
                  </a:solidFill>
                </a:rPr>
              </a:br>
              <a:r>
                <a:rPr lang="fr-FR" sz="1050">
                  <a:solidFill>
                    <a:schemeClr val="tx1">
                      <a:lumMod val="65000"/>
                      <a:lumOff val="35000"/>
                    </a:schemeClr>
                  </a:solidFill>
                </a:rPr>
                <a:t>des repas</a:t>
              </a:r>
            </a:p>
          </p:txBody>
        </p:sp>
        <p:sp>
          <p:nvSpPr>
            <p:cNvPr id="57" name="TextBox 35">
              <a:extLst>
                <a:ext uri="{FF2B5EF4-FFF2-40B4-BE49-F238E27FC236}">
                  <a16:creationId xmlns:a16="http://schemas.microsoft.com/office/drawing/2014/main" id="{8A8A978E-1FD8-4494-AD78-454EA48C2C13}"/>
                </a:ext>
              </a:extLst>
            </p:cNvPr>
            <p:cNvSpPr txBox="1"/>
            <p:nvPr/>
          </p:nvSpPr>
          <p:spPr>
            <a:xfrm>
              <a:off x="7939310" y="3211482"/>
              <a:ext cx="1166729" cy="265735"/>
            </a:xfrm>
            <a:prstGeom prst="rect">
              <a:avLst/>
            </a:prstGeom>
            <a:noFill/>
          </p:spPr>
          <p:txBody>
            <a:bodyPr wrap="square" lIns="90000" tIns="46800" rIns="90000" bIns="46800" rtlCol="0" anchor="t">
              <a:noAutofit/>
            </a:bodyPr>
            <a:lstStyle/>
            <a:p>
              <a:r>
                <a:rPr lang="fr-FR" sz="1050">
                  <a:solidFill>
                    <a:srgbClr val="3961AC"/>
                  </a:solidFill>
                </a:rPr>
                <a:t>Fréquence </a:t>
              </a:r>
              <a:br>
                <a:rPr lang="fr-FR" sz="1050">
                  <a:solidFill>
                    <a:srgbClr val="3961AC"/>
                  </a:solidFill>
                </a:rPr>
              </a:br>
              <a:r>
                <a:rPr lang="fr-FR" sz="1050">
                  <a:solidFill>
                    <a:srgbClr val="3961AC"/>
                  </a:solidFill>
                </a:rPr>
                <a:t>de la dose</a:t>
              </a:r>
            </a:p>
          </p:txBody>
        </p:sp>
      </p:grpSp>
      <p:sp>
        <p:nvSpPr>
          <p:cNvPr id="60" name="Rectangle: Rounded Corners 31">
            <a:extLst>
              <a:ext uri="{FF2B5EF4-FFF2-40B4-BE49-F238E27FC236}">
                <a16:creationId xmlns:a16="http://schemas.microsoft.com/office/drawing/2014/main" id="{6AA0C2E6-BE65-4BC5-823E-E55430C300DE}"/>
              </a:ext>
            </a:extLst>
          </p:cNvPr>
          <p:cNvSpPr/>
          <p:nvPr/>
        </p:nvSpPr>
        <p:spPr bwMode="auto">
          <a:xfrm>
            <a:off x="7351150" y="3191834"/>
            <a:ext cx="642939" cy="985730"/>
          </a:xfrm>
          <a:prstGeom prst="roundRect">
            <a:avLst>
              <a:gd name="adj" fmla="val 7607"/>
            </a:avLst>
          </a:prstGeom>
          <a:noFill/>
          <a:ln w="28575" algn="ctr">
            <a:solidFill>
              <a:srgbClr val="3961AC"/>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pic>
        <p:nvPicPr>
          <p:cNvPr id="61" name="Picture 29" descr="A close up of a logo&#10;&#10;Description automatically generated">
            <a:extLst>
              <a:ext uri="{FF2B5EF4-FFF2-40B4-BE49-F238E27FC236}">
                <a16:creationId xmlns:a16="http://schemas.microsoft.com/office/drawing/2014/main" id="{A1A9DB19-BE83-4293-A508-FF23328983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245" y="3535529"/>
            <a:ext cx="287279" cy="230618"/>
          </a:xfrm>
          <a:prstGeom prst="rect">
            <a:avLst/>
          </a:prstGeom>
        </p:spPr>
      </p:pic>
      <p:pic>
        <p:nvPicPr>
          <p:cNvPr id="62" name="Picture 30" descr="A close up of a logo&#10;&#10;Description automatically generated">
            <a:extLst>
              <a:ext uri="{FF2B5EF4-FFF2-40B4-BE49-F238E27FC236}">
                <a16:creationId xmlns:a16="http://schemas.microsoft.com/office/drawing/2014/main" id="{6DFFED64-4A7A-49DC-BB21-4FF887F34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765212" y="3549710"/>
            <a:ext cx="287279" cy="230618"/>
          </a:xfrm>
          <a:prstGeom prst="rect">
            <a:avLst/>
          </a:prstGeom>
        </p:spPr>
      </p:pic>
      <p:sp>
        <p:nvSpPr>
          <p:cNvPr id="63" name="TextBox 22">
            <a:extLst>
              <a:ext uri="{FF2B5EF4-FFF2-40B4-BE49-F238E27FC236}">
                <a16:creationId xmlns:a16="http://schemas.microsoft.com/office/drawing/2014/main" id="{6CF92323-ECCE-4A87-9E1A-66F844DF5F4F}"/>
              </a:ext>
            </a:extLst>
          </p:cNvPr>
          <p:cNvSpPr txBox="1"/>
          <p:nvPr/>
        </p:nvSpPr>
        <p:spPr>
          <a:xfrm>
            <a:off x="7349610" y="2413027"/>
            <a:ext cx="659453" cy="279180"/>
          </a:xfrm>
          <a:prstGeom prst="rect">
            <a:avLst/>
          </a:prstGeom>
          <a:noFill/>
        </p:spPr>
        <p:txBody>
          <a:bodyPr wrap="none" lIns="90000" tIns="46800" rIns="90000" bIns="46800" rtlCol="0" anchor="ctr">
            <a:spAutoFit/>
          </a:bodyPr>
          <a:lstStyle/>
          <a:p>
            <a:r>
              <a:rPr lang="en-US" sz="1200">
                <a:solidFill>
                  <a:schemeClr val="bg1"/>
                </a:solidFill>
              </a:rPr>
              <a:t>10.6 %</a:t>
            </a:r>
            <a:endParaRPr lang="en-GB" sz="1200">
              <a:solidFill>
                <a:schemeClr val="bg1"/>
              </a:solidFill>
            </a:endParaRPr>
          </a:p>
        </p:txBody>
      </p:sp>
    </p:spTree>
    <p:extLst>
      <p:ext uri="{BB962C8B-B14F-4D97-AF65-F5344CB8AC3E}">
        <p14:creationId xmlns:p14="http://schemas.microsoft.com/office/powerpoint/2010/main" val="376981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Ce que la sécurité signifie pour le patient avec FANV</a:t>
            </a:r>
          </a:p>
        </p:txBody>
      </p:sp>
      <p:pic>
        <p:nvPicPr>
          <p:cNvPr id="30" name="Grafik 29" descr="Medizin">
            <a:extLst>
              <a:ext uri="{FF2B5EF4-FFF2-40B4-BE49-F238E27FC236}">
                <a16:creationId xmlns:a16="http://schemas.microsoft.com/office/drawing/2014/main" id="{EC132D56-976D-40E5-83D2-972EEA58700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1" name="Ellipse 45">
            <a:hlinkClick r:id="" action="ppaction://noaction"/>
            <a:extLst>
              <a:ext uri="{FF2B5EF4-FFF2-40B4-BE49-F238E27FC236}">
                <a16:creationId xmlns:a16="http://schemas.microsoft.com/office/drawing/2014/main" id="{BB422E02-F6C0-41FC-933F-996D41459B3C}"/>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2" name="Grafik 31" descr="Tageskalender">
            <a:extLst>
              <a:ext uri="{FF2B5EF4-FFF2-40B4-BE49-F238E27FC236}">
                <a16:creationId xmlns:a16="http://schemas.microsoft.com/office/drawing/2014/main" id="{3B46802E-D99E-4AA4-89EB-2973D54DA57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3" name="Ellipse 47">
            <a:hlinkClick r:id="" action="ppaction://noaction"/>
            <a:extLst>
              <a:ext uri="{FF2B5EF4-FFF2-40B4-BE49-F238E27FC236}">
                <a16:creationId xmlns:a16="http://schemas.microsoft.com/office/drawing/2014/main" id="{5F4E053D-6456-42F3-84DE-A62F0AD993B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4" name="Line 44">
            <a:extLst>
              <a:ext uri="{FF2B5EF4-FFF2-40B4-BE49-F238E27FC236}">
                <a16:creationId xmlns:a16="http://schemas.microsoft.com/office/drawing/2014/main" id="{988A75F7-3932-4936-93AF-A1AD43A20E46}"/>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5" name="Line 44">
            <a:extLst>
              <a:ext uri="{FF2B5EF4-FFF2-40B4-BE49-F238E27FC236}">
                <a16:creationId xmlns:a16="http://schemas.microsoft.com/office/drawing/2014/main" id="{AA93F3BC-9A16-4020-81B5-9B36A7771F14}"/>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6" name="Line 44">
            <a:extLst>
              <a:ext uri="{FF2B5EF4-FFF2-40B4-BE49-F238E27FC236}">
                <a16:creationId xmlns:a16="http://schemas.microsoft.com/office/drawing/2014/main" id="{60401484-D62D-4800-89ED-A7D8A1F55126}"/>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CAFA0DA2-F050-4FEC-A36F-9E13AA0C871E}"/>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38" name="Grafik 37" descr="Gehirn im Kopf">
            <a:extLst>
              <a:ext uri="{FF2B5EF4-FFF2-40B4-BE49-F238E27FC236}">
                <a16:creationId xmlns:a16="http://schemas.microsoft.com/office/drawing/2014/main" id="{8D1B0AE4-0506-492D-93FD-D7314D0E045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39" name="Ellipse 43">
            <a:extLst>
              <a:ext uri="{FF2B5EF4-FFF2-40B4-BE49-F238E27FC236}">
                <a16:creationId xmlns:a16="http://schemas.microsoft.com/office/drawing/2014/main" id="{00FF0142-0A2B-419E-BD8C-F08A53C8E7B9}"/>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0" name="Grafik 39" descr="Infusion">
            <a:extLst>
              <a:ext uri="{FF2B5EF4-FFF2-40B4-BE49-F238E27FC236}">
                <a16:creationId xmlns:a16="http://schemas.microsoft.com/office/drawing/2014/main" id="{EF126EFB-35E6-4F74-B54F-8C679B1C13B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1" name="Ellipse 44">
            <a:extLst>
              <a:ext uri="{FF2B5EF4-FFF2-40B4-BE49-F238E27FC236}">
                <a16:creationId xmlns:a16="http://schemas.microsoft.com/office/drawing/2014/main" id="{63E983D9-7E54-435A-9FA5-A696BD4666C6}"/>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3" name="Grafik 42" descr="Waage der Justitia">
            <a:hlinkClick r:id="" action="ppaction://noaction"/>
            <a:extLst>
              <a:ext uri="{FF2B5EF4-FFF2-40B4-BE49-F238E27FC236}">
                <a16:creationId xmlns:a16="http://schemas.microsoft.com/office/drawing/2014/main" id="{3E758F59-4F11-43CC-8FB0-AF43AD5844B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4" name="Textfeld 43">
            <a:extLst>
              <a:ext uri="{FF2B5EF4-FFF2-40B4-BE49-F238E27FC236}">
                <a16:creationId xmlns:a16="http://schemas.microsoft.com/office/drawing/2014/main" id="{D24C46F0-370E-47B8-837E-FC56DDCC3805}"/>
              </a:ext>
            </a:extLst>
          </p:cNvPr>
          <p:cNvSpPr txBox="1"/>
          <p:nvPr/>
        </p:nvSpPr>
        <p:spPr>
          <a:xfrm>
            <a:off x="887903" y="3474618"/>
            <a:ext cx="1086686"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i="0" u="none" strike="noStrike" cap="none" normalizeH="0" baseline="0" noProof="0" dirty="0">
                <a:ln>
                  <a:noFill/>
                </a:ln>
                <a:solidFill>
                  <a:schemeClr val="tx1">
                    <a:lumMod val="65000"/>
                    <a:lumOff val="35000"/>
                  </a:schemeClr>
                </a:solidFill>
                <a:uLnTx/>
                <a:uFillTx/>
                <a:latin typeface="Arial" charset="0"/>
                <a:ea typeface="+mn-ea"/>
                <a:cs typeface="+mn-cs"/>
              </a:rPr>
              <a:t>Aucun AVC</a:t>
            </a:r>
          </a:p>
        </p:txBody>
      </p:sp>
      <p:sp>
        <p:nvSpPr>
          <p:cNvPr id="45" name="Textfeld 44">
            <a:extLst>
              <a:ext uri="{FF2B5EF4-FFF2-40B4-BE49-F238E27FC236}">
                <a16:creationId xmlns:a16="http://schemas.microsoft.com/office/drawing/2014/main" id="{FFC0E36F-8DF2-4110-84B2-7CA54AA43680}"/>
              </a:ext>
            </a:extLst>
          </p:cNvPr>
          <p:cNvSpPr txBox="1"/>
          <p:nvPr/>
        </p:nvSpPr>
        <p:spPr>
          <a:xfrm>
            <a:off x="7003067" y="3459230"/>
            <a:ext cx="1823233"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rgbClr val="000000">
                    <a:lumMod val="65000"/>
                    <a:lumOff val="35000"/>
                  </a:srgbClr>
                </a:solidFill>
              </a:rPr>
              <a:t>Traitement simple</a:t>
            </a:r>
            <a:br>
              <a:rPr lang="fr-FR" sz="1400">
                <a:solidFill>
                  <a:srgbClr val="000000">
                    <a:lumMod val="65000"/>
                    <a:lumOff val="35000"/>
                  </a:srgbClr>
                </a:solidFill>
              </a:rPr>
            </a:br>
            <a:r>
              <a:rPr lang="fr-FR" sz="1400">
                <a:solidFill>
                  <a:srgbClr val="000000">
                    <a:lumMod val="65000"/>
                    <a:lumOff val="35000"/>
                  </a:srgbClr>
                </a:solidFill>
              </a:rPr>
              <a:t>soutenant l’adhésion</a:t>
            </a:r>
          </a:p>
        </p:txBody>
      </p:sp>
      <p:sp>
        <p:nvSpPr>
          <p:cNvPr id="46" name="Textfeld 45">
            <a:extLst>
              <a:ext uri="{FF2B5EF4-FFF2-40B4-BE49-F238E27FC236}">
                <a16:creationId xmlns:a16="http://schemas.microsoft.com/office/drawing/2014/main" id="{98F5B757-61F0-4D99-8BDC-5F58D1E31183}"/>
              </a:ext>
            </a:extLst>
          </p:cNvPr>
          <p:cNvSpPr txBox="1"/>
          <p:nvPr/>
        </p:nvSpPr>
        <p:spPr>
          <a:xfrm>
            <a:off x="2583331" y="3459230"/>
            <a:ext cx="166453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chemeClr val="tx1">
                    <a:lumMod val="65000"/>
                    <a:lumOff val="35000"/>
                  </a:schemeClr>
                </a:solidFill>
              </a:rPr>
              <a:t>Aucun saignement</a:t>
            </a:r>
            <a:br>
              <a:rPr lang="fr-FR" sz="1400">
                <a:solidFill>
                  <a:schemeClr val="tx1">
                    <a:lumMod val="65000"/>
                    <a:lumOff val="35000"/>
                  </a:schemeClr>
                </a:solidFill>
              </a:rPr>
            </a:br>
            <a:r>
              <a:rPr lang="fr-FR" sz="1400">
                <a:solidFill>
                  <a:schemeClr val="tx1">
                    <a:lumMod val="65000"/>
                    <a:lumOff val="35000"/>
                  </a:schemeClr>
                </a:solidFill>
              </a:rPr>
              <a:t>critique</a:t>
            </a:r>
          </a:p>
        </p:txBody>
      </p:sp>
      <p:sp>
        <p:nvSpPr>
          <p:cNvPr id="47" name="Textfeld 46">
            <a:extLst>
              <a:ext uri="{FF2B5EF4-FFF2-40B4-BE49-F238E27FC236}">
                <a16:creationId xmlns:a16="http://schemas.microsoft.com/office/drawing/2014/main" id="{1DF8C5AA-8D23-4705-BA49-A6F5C5B4E9D0}"/>
              </a:ext>
            </a:extLst>
          </p:cNvPr>
          <p:cNvSpPr txBox="1"/>
          <p:nvPr/>
        </p:nvSpPr>
        <p:spPr>
          <a:xfrm>
            <a:off x="4995246" y="3459030"/>
            <a:ext cx="1395232"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0" i="0" u="none" strike="noStrike" cap="none" normalizeH="0" baseline="0" noProof="0">
                <a:ln>
                  <a:noFill/>
                </a:ln>
                <a:solidFill>
                  <a:srgbClr val="000000">
                    <a:lumMod val="65000"/>
                    <a:lumOff val="35000"/>
                  </a:srgbClr>
                </a:solidFill>
                <a:uLnTx/>
                <a:uFillTx/>
                <a:latin typeface="Arial" charset="0"/>
                <a:ea typeface="+mn-ea"/>
                <a:cs typeface="+mn-cs"/>
              </a:rPr>
              <a:t>Dosage correct</a:t>
            </a:r>
          </a:p>
        </p:txBody>
      </p:sp>
      <p:sp>
        <p:nvSpPr>
          <p:cNvPr id="24" name="Abgerundetes Rechteck 76">
            <a:extLst>
              <a:ext uri="{FF2B5EF4-FFF2-40B4-BE49-F238E27FC236}">
                <a16:creationId xmlns:a16="http://schemas.microsoft.com/office/drawing/2014/main" id="{C5016266-5D14-4B84-932B-3E42952F79B0}"/>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fr-FR" sz="1400" dirty="0">
                <a:solidFill>
                  <a:srgbClr val="000000">
                    <a:lumMod val="65000"/>
                    <a:lumOff val="35000"/>
                  </a:srgbClr>
                </a:solidFill>
              </a:rPr>
              <a:t> Bénéfice net</a:t>
            </a:r>
          </a:p>
        </p:txBody>
      </p:sp>
    </p:spTree>
    <p:extLst>
      <p:ext uri="{BB962C8B-B14F-4D97-AF65-F5344CB8AC3E}">
        <p14:creationId xmlns:p14="http://schemas.microsoft.com/office/powerpoint/2010/main" val="207385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a:t>Références</a:t>
            </a:r>
          </a:p>
        </p:txBody>
      </p:sp>
      <p:sp>
        <p:nvSpPr>
          <p:cNvPr id="6" name="Subtitle 1">
            <a:extLst>
              <a:ext uri="{FF2B5EF4-FFF2-40B4-BE49-F238E27FC236}">
                <a16:creationId xmlns:a16="http://schemas.microsoft.com/office/drawing/2014/main" id="{32A17650-ED74-4FD5-BF37-4FCA2EB88B40}"/>
              </a:ext>
            </a:extLst>
          </p:cNvPr>
          <p:cNvSpPr txBox="1">
            <a:spLocks/>
          </p:cNvSpPr>
          <p:nvPr/>
        </p:nvSpPr>
        <p:spPr>
          <a:xfrm>
            <a:off x="612776" y="1260798"/>
            <a:ext cx="8280400" cy="33609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600" dirty="0">
                <a:latin typeface="Arial" panose="020B0604020202020204" pitchFamily="34" charset="0"/>
                <a:cs typeface="Arial" panose="020B0604020202020204" pitchFamily="34" charset="0"/>
              </a:rPr>
              <a:t>1. The Economist Intelligence Unit. 2017. Preventing Stroke: Uneven Progress.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 The GBD 2016 Lifetime Risk of Stroke Collaborators. N Engl J Med 2018;379(25):2429–2437.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3. Hindricks G, et al. 2020 ESC Guidelines for the diagnosis and management of atrial fibrillation developed in collaboration with the European Association for Cardio-Thoracic Surgery (EACTS). Eur Heart J 2020;42(5):373–498.</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4. Fox KAA, et al. Improved risk stratification of patients with atrial fibrillation: an integrated GARFIELD-AF tool for the prediction of mortality, stroke and bleed in patients with and without anticoagulation. BMJ Open 2017;7(12):e017157.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5. Wilke T, et al. Patient Preferences for Oral Anticoagulation Therapy in Atrial Fibrillation: A Systematic Literature Review. Patient 2017;10(1):17–37.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6. Bassand JP, et al. Risk factors for death, stroke, and bleeding in 28,628 patients from the GARFIELD-AF registry: Rationale for comprehensive management of atrial fibrillation. PLoS ONE 2018;13(1):1–17.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7. Fox KAA, et al. </a:t>
            </a:r>
            <a:r>
              <a:rPr lang="en-US" sz="600" dirty="0">
                <a:latin typeface="Arial" panose="020B0604020202020204" pitchFamily="34" charset="0"/>
                <a:cs typeface="Arial" panose="020B0604020202020204" pitchFamily="34" charset="0"/>
              </a:rPr>
              <a:t>Prevention of stroke and systemic embolism </a:t>
            </a:r>
            <a:r>
              <a:rPr lang="en-US" sz="600">
                <a:latin typeface="Arial" panose="020B0604020202020204" pitchFamily="34" charset="0"/>
                <a:cs typeface="Arial" panose="020B0604020202020204" pitchFamily="34" charset="0"/>
              </a:rPr>
              <a:t>with Rivaroxaban </a:t>
            </a:r>
            <a:r>
              <a:rPr lang="en-US" sz="600" dirty="0">
                <a:latin typeface="Arial" panose="020B0604020202020204" pitchFamily="34" charset="0"/>
                <a:cs typeface="Arial" panose="020B0604020202020204" pitchFamily="34" charset="0"/>
              </a:rPr>
              <a:t>compared with warfarin in patients with non-valvular atrial fibrillation and moderate renal impairment.</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2011;32(19):2387–2394;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8. Granger CB, et al. Apixaban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2011;365(11):981‒992.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9. Hohnloser SH, et al. </a:t>
            </a:r>
            <a:r>
              <a:rPr lang="en-US" sz="600" dirty="0">
                <a:latin typeface="Arial" panose="020B0604020202020204" pitchFamily="34" charset="0"/>
                <a:cs typeface="Arial" panose="020B0604020202020204" pitchFamily="34" charset="0"/>
              </a:rPr>
              <a:t>Efficacy </a:t>
            </a:r>
            <a:r>
              <a:rPr lang="en-US" sz="600">
                <a:latin typeface="Arial" panose="020B0604020202020204" pitchFamily="34" charset="0"/>
                <a:cs typeface="Arial" panose="020B0604020202020204" pitchFamily="34" charset="0"/>
              </a:rPr>
              <a:t>of Apixaban </a:t>
            </a:r>
            <a:r>
              <a:rPr lang="en-US" sz="600" dirty="0">
                <a:latin typeface="Arial" panose="020B0604020202020204" pitchFamily="34" charset="0"/>
                <a:cs typeface="Arial" panose="020B0604020202020204" pitchFamily="34" charset="0"/>
              </a:rPr>
              <a:t>when compared with warfarin in relation to renal function in patients with atrial fibrillation: insights from the ARISTOTLE trial.</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2012;33(22):2821–2830.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10. Apixaban FDA medical review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11. </a:t>
            </a:r>
            <a:r>
              <a:rPr lang="en-US" sz="600" dirty="0">
                <a:latin typeface="Arial" panose="020B0604020202020204" pitchFamily="34" charset="0"/>
                <a:cs typeface="Arial" panose="020B0604020202020204" pitchFamily="34" charset="0"/>
              </a:rPr>
              <a:t>Giugliano R, et al. Edoxaban versus warfarin in patients with atrial </a:t>
            </a:r>
            <a:r>
              <a:rPr lang="en-US" sz="600">
                <a:latin typeface="Arial" panose="020B0604020202020204" pitchFamily="34" charset="0"/>
                <a:cs typeface="Arial" panose="020B0604020202020204" pitchFamily="34" charset="0"/>
              </a:rPr>
              <a:t>fibrillation. N </a:t>
            </a:r>
            <a:r>
              <a:rPr lang="en-US" sz="600" dirty="0">
                <a:latin typeface="Arial" panose="020B0604020202020204" pitchFamily="34" charset="0"/>
                <a:cs typeface="Arial" panose="020B0604020202020204" pitchFamily="34" charset="0"/>
              </a:rPr>
              <a:t>Engl J Med 2013;369(22):2093‒2104.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12. Bohula EA, et al. </a:t>
            </a:r>
            <a:r>
              <a:rPr lang="en-US" sz="600" dirty="0">
                <a:latin typeface="Arial" panose="020B0604020202020204" pitchFamily="34" charset="0"/>
                <a:cs typeface="Arial" panose="020B0604020202020204" pitchFamily="34" charset="0"/>
              </a:rPr>
              <a:t>Impact of Renal Function on Outcomes With Edoxaban in the ENGAGE AF-TIMI 48 Trial. </a:t>
            </a:r>
            <a:r>
              <a:rPr lang="da-DK" sz="600" dirty="0">
                <a:latin typeface="Arial" panose="020B0604020202020204" pitchFamily="34" charset="0"/>
                <a:cs typeface="Arial" panose="020B0604020202020204" pitchFamily="34" charset="0"/>
              </a:rPr>
              <a:t>Circulation 2016;134(1):24–36;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13. </a:t>
            </a:r>
            <a:r>
              <a:rPr lang="en-US" sz="600" dirty="0">
                <a:latin typeface="Arial" panose="020B0604020202020204" pitchFamily="34" charset="0"/>
                <a:cs typeface="Arial" panose="020B0604020202020204" pitchFamily="34" charset="0"/>
              </a:rPr>
              <a:t>Connolly SJ, et al. Dabigatran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2009;36(12):1139‒1151.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14. Hijazi Z, et al. fficacy and safety </a:t>
            </a:r>
            <a:r>
              <a:rPr lang="da-DK" sz="600">
                <a:latin typeface="Arial" panose="020B0604020202020204" pitchFamily="34" charset="0"/>
                <a:cs typeface="Arial" panose="020B0604020202020204" pitchFamily="34" charset="0"/>
              </a:rPr>
              <a:t>of Dabigatran </a:t>
            </a:r>
            <a:r>
              <a:rPr lang="da-DK" sz="600" dirty="0">
                <a:latin typeface="Arial" panose="020B0604020202020204" pitchFamily="34" charset="0"/>
                <a:cs typeface="Arial" panose="020B0604020202020204" pitchFamily="34" charset="0"/>
              </a:rPr>
              <a:t>compared with warfarin in relation to baseline renal function in patients with atrial fibrillation: a RE-LY (Randomized Evaluation of Long-term Anticoagulation Therapy) trial </a:t>
            </a:r>
            <a:r>
              <a:rPr lang="da-DK" sz="600" dirty="0" err="1">
                <a:latin typeface="Arial" panose="020B0604020202020204" pitchFamily="34" charset="0"/>
                <a:cs typeface="Arial" panose="020B0604020202020204" pitchFamily="34" charset="0"/>
              </a:rPr>
              <a:t>analysis</a:t>
            </a:r>
            <a:r>
              <a:rPr lang="da-DK" sz="600">
                <a:latin typeface="Arial" panose="020B0604020202020204" pitchFamily="34" charset="0"/>
                <a:cs typeface="Arial" panose="020B0604020202020204" pitchFamily="34" charset="0"/>
              </a:rPr>
              <a:t>.</a:t>
            </a:r>
            <a:r>
              <a:rPr lang="de-CH" sz="600">
                <a:latin typeface="Arial" panose="020B0604020202020204" pitchFamily="34" charset="0"/>
                <a:cs typeface="Arial" panose="020B0604020202020204" pitchFamily="34" charset="0"/>
              </a:rPr>
              <a:t> </a:t>
            </a:r>
            <a:br>
              <a:rPr lang="de-CH" sz="600">
                <a:latin typeface="Arial" panose="020B0604020202020204" pitchFamily="34" charset="0"/>
                <a:cs typeface="Arial" panose="020B0604020202020204" pitchFamily="34" charset="0"/>
              </a:rPr>
            </a:br>
            <a:r>
              <a:rPr lang="de-CH" sz="600">
                <a:latin typeface="Arial" panose="020B0604020202020204" pitchFamily="34" charset="0"/>
                <a:cs typeface="Arial" panose="020B0604020202020204" pitchFamily="34" charset="0"/>
              </a:rPr>
              <a:t>      </a:t>
            </a:r>
            <a:r>
              <a:rPr lang="da-DK" sz="600">
                <a:latin typeface="Arial" panose="020B0604020202020204" pitchFamily="34" charset="0"/>
                <a:cs typeface="Arial" panose="020B0604020202020204" pitchFamily="34" charset="0"/>
              </a:rPr>
              <a:t>Circulation </a:t>
            </a:r>
            <a:r>
              <a:rPr lang="da-DK" sz="600" dirty="0">
                <a:latin typeface="Arial" panose="020B0604020202020204" pitchFamily="34" charset="0"/>
                <a:cs typeface="Arial" panose="020B0604020202020204" pitchFamily="34" charset="0"/>
              </a:rPr>
              <a:t>2014;129(9):961–970.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15. Fordyce CB, et al. </a:t>
            </a:r>
            <a:r>
              <a:rPr lang="en-US" sz="600" dirty="0">
                <a:latin typeface="Arial" panose="020B0604020202020204" pitchFamily="34" charset="0"/>
                <a:cs typeface="Arial" panose="020B0604020202020204" pitchFamily="34" charset="0"/>
              </a:rPr>
              <a:t>On-Treatment Outcomes in Patients With Worsening Renal Function With Rivaroxaban Compared With Warfarin: Insights From ROCKET AF. Circulation 2016;134(1):37–47.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16. </a:t>
            </a:r>
            <a:r>
              <a:rPr lang="en-US" sz="600" dirty="0">
                <a:latin typeface="Arial" panose="020B0604020202020204" pitchFamily="34" charset="0"/>
                <a:cs typeface="Arial" panose="020B0604020202020204" pitchFamily="34" charset="0"/>
              </a:rPr>
              <a:t>Hijazi Z, et al. Efficacy and Safety of Apixaban Compared With Warfarin in Patients With Atrial Fibrillation in Relation to Renal Function Over Time: Insights From the ARISTOTLE  Randomized Clinical Trial. JAMA Cardiol 2016;1(4):451–460.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17. Yao X, et al. </a:t>
            </a:r>
            <a:r>
              <a:rPr lang="en-US" sz="600" dirty="0">
                <a:latin typeface="Arial" panose="020B0604020202020204" pitchFamily="34" charset="0"/>
                <a:cs typeface="Arial" panose="020B0604020202020204" pitchFamily="34" charset="0"/>
              </a:rPr>
              <a:t>Renal Outcomes in Anticoagulated Patients With Atrial Fibrillation.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2017;70(21):2621–2632.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18. January CT et al. 2019 AHA/ACC/HRS Focused Update of the 2014 AHA/ACC/HRS Guideline for the Management of Patients With Atrial Fibrillation: A Report of the American College of Cardiology/American Heart Association Task </a:t>
            </a:r>
            <a:r>
              <a:rPr lang="da-DK" sz="600">
                <a:latin typeface="Arial" panose="020B0604020202020204" pitchFamily="34" charset="0"/>
                <a:cs typeface="Arial" panose="020B0604020202020204" pitchFamily="34" charset="0"/>
              </a:rPr>
              <a:t>Force </a:t>
            </a:r>
            <a:br>
              <a:rPr lang="da-DK" sz="600">
                <a:latin typeface="Arial" panose="020B0604020202020204" pitchFamily="34" charset="0"/>
                <a:cs typeface="Arial" panose="020B0604020202020204" pitchFamily="34" charset="0"/>
              </a:rPr>
            </a:br>
            <a:r>
              <a:rPr lang="da-DK" sz="600">
                <a:latin typeface="Arial" panose="020B0604020202020204" pitchFamily="34" charset="0"/>
                <a:cs typeface="Arial" panose="020B0604020202020204" pitchFamily="34" charset="0"/>
              </a:rPr>
              <a:t>      on </a:t>
            </a:r>
            <a:r>
              <a:rPr lang="da-DK" sz="600" dirty="0">
                <a:latin typeface="Arial" panose="020B0604020202020204" pitchFamily="34" charset="0"/>
                <a:cs typeface="Arial" panose="020B0604020202020204" pitchFamily="34" charset="0"/>
              </a:rPr>
              <a:t>Clinical Practice Guidelines and the Heart Rhythm Society in Collaboration With the Society of Thoracic Surgeons. Circulation 2019; 140(2):e125-e151.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19. Kirchhof P, et al. </a:t>
            </a:r>
            <a:r>
              <a:rPr lang="en-US" sz="600" dirty="0">
                <a:latin typeface="Arial" panose="020B0604020202020204" pitchFamily="34" charset="0"/>
                <a:cs typeface="Arial" panose="020B0604020202020204" pitchFamily="34" charset="0"/>
              </a:rPr>
              <a:t>Global Prospective Safety Analysis of Rivaroxaban.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2018;72(2):141–153.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20. Kirchhof P, et al. Impact of Modifiable Bleeding Risk Factors on Major Bleeding in Patients With Atrial Fibrillation Anticoagulated With Rivaroxaban.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2020;9(5):e009530.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21. Fachinformation Xarelto</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22. Fachinformation Eliquis</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23. Fachinformation Pradaxa</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24. Fachinformation Lixiana</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a:t>
            </a:r>
            <a:r>
              <a:rPr lang="da-DK" sz="600" dirty="0" err="1">
                <a:latin typeface="Arial" panose="020B0604020202020204" pitchFamily="34" charset="0"/>
                <a:cs typeface="Arial" panose="020B0604020202020204" pitchFamily="34" charset="0"/>
              </a:rPr>
              <a:t>www.swissmedicinfo.ch</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25. Yao X, et al. Antagonist Oral Anticoagulant Dosing in Patients With Atrial Fibrillation and Renal Dysfunction. J Am Coll Cardiol 2017;69(23):2779–2790.</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26. Andrade JG, et al. Values and Preferences of Physicians and Patients With Nonvalvular Atrial Fibrillation Who Receive Oral Anticoagulation Therapy for Stroke Prevention.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Can J Cardiol 2016;32(6):747–753.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27. Yao X, et al. Effect of Adherence to Oral Anticoagulants on Risk of Stroke and Major Bleeding Among Patients With Atrial Fibrillation. </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2016;5:e003074.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28. Wilke T et al. Patient Preferences for Nonvitamin K Antagonist Oral Anticoagulants in Stroke Prevention: A Multicountry Discrete Choice Experiment.</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Cardiology Research and Practice 2019;2019:5719624.</a:t>
            </a:r>
            <a:endParaRPr lang="de-CH" sz="600" dirty="0">
              <a:latin typeface="Arial" panose="020B0604020202020204" pitchFamily="34" charset="0"/>
              <a:cs typeface="Arial" panose="020B0604020202020204" pitchFamily="34" charset="0"/>
            </a:endParaRPr>
          </a:p>
          <a:p>
            <a:pPr>
              <a:spcBef>
                <a:spcPts val="0"/>
              </a:spcBef>
              <a:tabLst>
                <a:tab pos="265113" algn="l"/>
                <a:tab pos="1238250" algn="l"/>
              </a:tabLst>
            </a:pPr>
            <a:endParaRPr lang="en-US" altLang="en-US" sz="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25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38">
            <a:extLst>
              <a:ext uri="{FF2B5EF4-FFF2-40B4-BE49-F238E27FC236}">
                <a16:creationId xmlns:a16="http://schemas.microsoft.com/office/drawing/2014/main" id="{32289AC5-426E-4E13-9391-0D2DFE6A70D2}"/>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itel 1">
            <a:extLst>
              <a:ext uri="{FF2B5EF4-FFF2-40B4-BE49-F238E27FC236}">
                <a16:creationId xmlns:a16="http://schemas.microsoft.com/office/drawing/2014/main" id="{21007629-CD64-4C72-AD28-2BA017CA0735}"/>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Xarelto</a:t>
            </a:r>
            <a:r>
              <a:rPr lang="en-US" sz="2400" kern="0" baseline="30000"/>
              <a:t>® </a:t>
            </a:r>
            <a:br>
              <a:rPr lang="en-US" sz="2400" kern="0"/>
            </a:br>
            <a:r>
              <a:rPr lang="en-US" sz="2400" kern="0"/>
              <a:t>Information professionnelle abrégée</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9" name="Subtitle 1">
            <a:extLst>
              <a:ext uri="{FF2B5EF4-FFF2-40B4-BE49-F238E27FC236}">
                <a16:creationId xmlns:a16="http://schemas.microsoft.com/office/drawing/2014/main" id="{CDA555C5-BE92-42BC-B515-0B53F30BA719}"/>
              </a:ext>
            </a:extLst>
          </p:cNvPr>
          <p:cNvSpPr txBox="1">
            <a:spLocks/>
          </p:cNvSpPr>
          <p:nvPr/>
        </p:nvSpPr>
        <p:spPr>
          <a:xfrm>
            <a:off x="612776" y="1250911"/>
            <a:ext cx="8243887" cy="246221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marR="0" algn="l" rtl="0"/>
            <a:r>
              <a:rPr lang="fr-FR" sz="800" b="1" i="0" u="none" strike="noStrike" dirty="0"/>
              <a:t>Information professionnelle abrégée de Xarelto® (</a:t>
            </a:r>
            <a:r>
              <a:rPr lang="fr-FR" sz="800" b="1" i="0" u="none" strike="noStrike" dirty="0" err="1"/>
              <a:t>rivaroxaban</a:t>
            </a:r>
            <a:r>
              <a:rPr lang="fr-FR" sz="800" b="1" i="0" u="none" strike="noStrike" dirty="0"/>
              <a:t>): </a:t>
            </a:r>
            <a:r>
              <a:rPr lang="fr-FR" sz="800" i="0" u="none" strike="noStrike" dirty="0"/>
              <a:t>Inhibiteur direct du facteur Xa C: Comprimés pelliculés contenant 10, 15 et 20 mg de </a:t>
            </a:r>
            <a:r>
              <a:rPr lang="fr-FR" sz="800" i="0" u="none" strike="noStrike" dirty="0" err="1"/>
              <a:t>rivaroxaban</a:t>
            </a:r>
            <a:r>
              <a:rPr lang="fr-FR" sz="800" i="0" u="none" strike="noStrike" dirty="0"/>
              <a:t>; granulés pour suspension buvable de </a:t>
            </a:r>
            <a:r>
              <a:rPr lang="fr-FR" sz="800" i="0" u="none" strike="noStrike" dirty="0" err="1"/>
              <a:t>rivaroxaban</a:t>
            </a:r>
            <a:r>
              <a:rPr lang="fr-FR" sz="800" i="0" u="none" strike="noStrike" dirty="0"/>
              <a:t> (1 mg/ml). I: Adultes: a) Prévention des thromboses lors d’interventions orthopédiques majeures des extrémités inférieures, p.ex. pour une prothèse de hanche ou de genou. b) Traitement de l’embolie pulmonaire (EP) et de la thrombose veineuse profonde (TVP) ainsi que prévention des récidives de TVP et d'EP c) Prévention des accidents vasculaires cérébraux et des embolies systémiques en présence d'une fibrillation auriculaire non valvulaire; Population pédiatrique: traitement des </a:t>
            </a:r>
            <a:r>
              <a:rPr lang="fr-FR" sz="800" i="0" u="none" strike="noStrike" dirty="0" err="1"/>
              <a:t>thromboembolies</a:t>
            </a:r>
            <a:r>
              <a:rPr lang="fr-FR" sz="800" i="0" u="none" strike="noStrike" dirty="0"/>
              <a:t> veineuses (TEV) après une anticoagulation parentérale initiale pour la prévention des récidives de TEV. P: a) 10 mg 1x par jour. b) 15 mg 2x par jour les 21 premiers jours, puis 20 mg 1x par jour ; à partir du mois 7: 20 mg 1x par jour ou 10 mg 1x par jour selon une évaluation individuelle des avantages et des risques c) 20 mg 1x par jour; en cas de </a:t>
            </a:r>
            <a:r>
              <a:rPr lang="fr-FR" sz="800" i="0" u="none" strike="noStrike" dirty="0" err="1"/>
              <a:t>ClCr</a:t>
            </a:r>
            <a:r>
              <a:rPr lang="fr-FR" sz="800" i="0" u="none" strike="noStrike" dirty="0"/>
              <a:t> de 15 à 49 ml/min: 15 mg 1x par jour. Prise de la dose de 15 ou de 20 mg pendant un repas. Population pédiatrique: ajustement de la dose en fonction du poids corporel, après au moins 5 jours de traitement initial par une anticoagulation parentérale. CI: Hypersensibilité aux composants, endocardite bactérienne aiguë, hémorragies cliniquement significatives, hépatopathie/insuffisance hépatique (IH) sévère avec risque hémorragique significativement accru, légère IH avec coagulopathie, insuffisance rénale (IR) nécessitant une dialyse, ulcère gastro-intestinal aigu ou maladie GI ulcéreuse, grossesse, allaitement. MG: Co-médication (voir «IA»), prothèse valvulaire, médicaments influençant l'hémostase. Pr: IR (</a:t>
            </a:r>
            <a:r>
              <a:rPr lang="fr-FR" sz="800" i="0" u="none" strike="noStrike" dirty="0" err="1"/>
              <a:t>ClCr</a:t>
            </a:r>
            <a:r>
              <a:rPr lang="fr-FR" sz="800" i="0" u="none" strike="noStrike" dirty="0"/>
              <a:t> de 15 à 29 ml/min) ou IR en association avec des médicaments faisant augmenter le taux plasmatique de Xarelto®, risque accru d'hémorragies incontrôlées et de diathèse hémorragique, AVC hémorragique récent, hémorragie intracrânienne ou intracérébrale, ulcère GI/maladie GI ulcéreuse récents, hypertension sévère non contrôlée, rétinopathie vasculaire, anomalies vasculaires intrarachidiennes ou intracérébrales, chirurgies cérébrales, spinales ou oculaires récentes, antécédents de bronchiectasie ou d'hémorragie pulmonaire, ponction et anesthésie rachidiennes, l'administration doit être arrêtée au moins 24 h avant le procédé invasif/l'intervention chirurgicale, administration simultanée de médicaments influençant l'hémostase, SAPL, des cas isolés d'agranulocytose et de SJS ont été rapportés. EI fréquents: Hémorragies, anémie, vertige, céphalées, saignements oculaires, hématomes, épistaxis, hémoptysie, nausées, constipation, diarrhées, taux accru d'enzymes hépatiques (ASAT, ALAT), prurit, éruption cutanée, douleurs des extrémités, fièvre, œdème périphérique, asthénie. IA: Inhibiteurs puissants du CYP 3A4 et de la P-gp (ritonavir, </a:t>
            </a:r>
            <a:r>
              <a:rPr lang="fr-FR" sz="800" i="0" u="none" strike="noStrike" dirty="0" err="1"/>
              <a:t>kétoconazole</a:t>
            </a:r>
            <a:r>
              <a:rPr lang="fr-FR" sz="800" i="0" u="none" strike="noStrike" dirty="0"/>
              <a:t>), inducteurs puissants du CYP 3A4 et de la P-gp (rifampicine, carbamazépine, phénobarbital, millepertuis), médicaments influençant l'hémostase. Prés.: 10 et 30 </a:t>
            </a:r>
            <a:r>
              <a:rPr lang="fr-FR" sz="800" i="0" u="none" strike="noStrike" dirty="0" err="1"/>
              <a:t>cpr</a:t>
            </a:r>
            <a:r>
              <a:rPr lang="fr-FR" sz="800" i="0" u="none" strike="noStrike" dirty="0"/>
              <a:t>. </a:t>
            </a:r>
            <a:r>
              <a:rPr lang="fr-FR" sz="800" i="0" u="none" strike="noStrike" dirty="0" err="1"/>
              <a:t>pell</a:t>
            </a:r>
            <a:r>
              <a:rPr lang="fr-FR" sz="800" i="0" u="none" strike="noStrike" dirty="0"/>
              <a:t>. de 10 mg; 14, 28 et 98 </a:t>
            </a:r>
            <a:r>
              <a:rPr lang="fr-FR" sz="800" i="0" u="none" strike="noStrike" dirty="0" err="1"/>
              <a:t>cpr</a:t>
            </a:r>
            <a:r>
              <a:rPr lang="fr-FR" sz="800" i="0" u="none" strike="noStrike" dirty="0"/>
              <a:t>. </a:t>
            </a:r>
            <a:r>
              <a:rPr lang="fr-FR" sz="800" i="0" u="none" strike="noStrike" dirty="0" err="1"/>
              <a:t>pell</a:t>
            </a:r>
            <a:r>
              <a:rPr lang="fr-FR" sz="800" i="0" u="none" strike="noStrike" dirty="0"/>
              <a:t>. de 15 et de 20 mg; boîtes cliniques corr. de 10x 1 </a:t>
            </a:r>
            <a:r>
              <a:rPr lang="fr-FR" sz="800" i="0" u="none" strike="noStrike" dirty="0" err="1"/>
              <a:t>cpr</a:t>
            </a:r>
            <a:r>
              <a:rPr lang="fr-FR" sz="800" i="0" u="none" strike="noStrike" dirty="0"/>
              <a:t>. </a:t>
            </a:r>
            <a:r>
              <a:rPr lang="fr-FR" sz="800" i="0" u="none" strike="noStrike" dirty="0" err="1"/>
              <a:t>pell</a:t>
            </a:r>
            <a:r>
              <a:rPr lang="fr-FR" sz="800" i="0" u="none" strike="noStrike" dirty="0"/>
              <a:t>. (b), admis aux caisses (limitation à prendre en considération); granulés pour suspension buvable (50ml et 100ml). Pour de plus amples informations: voir www.swissmedicinfo.ch. Distribution: Bayer (Schweiz) AG, </a:t>
            </a:r>
            <a:r>
              <a:rPr lang="fr-FR" sz="800" i="0" u="none" strike="noStrike" dirty="0" err="1"/>
              <a:t>Uetlibergstr</a:t>
            </a:r>
            <a:r>
              <a:rPr lang="fr-FR" sz="800" i="0" u="none" strike="noStrike" dirty="0"/>
              <a:t>. 132, 8045 Zurich. MA-M_RIV-CH-0185-1_06.2021</a:t>
            </a:r>
            <a:endParaRPr lang="de-CH" sz="800" i="0" u="none" strike="noStrike" dirty="0"/>
          </a:p>
        </p:txBody>
      </p:sp>
    </p:spTree>
    <p:extLst>
      <p:ext uri="{BB962C8B-B14F-4D97-AF65-F5344CB8AC3E}">
        <p14:creationId xmlns:p14="http://schemas.microsoft.com/office/powerpoint/2010/main" val="3514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a:extLst>
              <a:ext uri="{FF2B5EF4-FFF2-40B4-BE49-F238E27FC236}">
                <a16:creationId xmlns:a16="http://schemas.microsoft.com/office/drawing/2014/main" id="{C59FD640-ED1D-464C-B4C0-62F83B24F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3302" y="-80613"/>
            <a:ext cx="1107331" cy="1107331"/>
          </a:xfrm>
          <a:prstGeom prst="ellipse">
            <a:avLst/>
          </a:prstGeom>
          <a:ln w="28575">
            <a:solidFill>
              <a:srgbClr val="3961AC"/>
            </a:solidFill>
          </a:ln>
        </p:spPr>
      </p:pic>
      <p:sp>
        <p:nvSpPr>
          <p:cNvPr id="33" name="Line 38">
            <a:extLst>
              <a:ext uri="{FF2B5EF4-FFF2-40B4-BE49-F238E27FC236}">
                <a16:creationId xmlns:a16="http://schemas.microsoft.com/office/drawing/2014/main" id="{8F5C9161-7973-41EB-877A-0EA8920F296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itel 1">
            <a:extLst>
              <a:ext uri="{FF2B5EF4-FFF2-40B4-BE49-F238E27FC236}">
                <a16:creationId xmlns:a16="http://schemas.microsoft.com/office/drawing/2014/main" id="{1A781ABE-F829-4D1F-ACEA-8AD38DB981ED}"/>
              </a:ext>
            </a:extLst>
          </p:cNvPr>
          <p:cNvSpPr txBox="1">
            <a:spLocks/>
          </p:cNvSpPr>
          <p:nvPr/>
        </p:nvSpPr>
        <p:spPr>
          <a:xfrm>
            <a:off x="1061884" y="549309"/>
            <a:ext cx="7831292"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Patient avec FANV : vision holistique de la protection</a:t>
            </a:r>
          </a:p>
        </p:txBody>
      </p:sp>
      <p:sp>
        <p:nvSpPr>
          <p:cNvPr id="35" name="TextBox 3">
            <a:extLst>
              <a:ext uri="{FF2B5EF4-FFF2-40B4-BE49-F238E27FC236}">
                <a16:creationId xmlns:a16="http://schemas.microsoft.com/office/drawing/2014/main" id="{3185728F-2168-4C3F-AEB2-4F2C9952C907}"/>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200"/>
              </a:spcBef>
            </a:pPr>
            <a:r>
              <a:rPr lang="fr-FR" sz="700" dirty="0">
                <a:solidFill>
                  <a:srgbClr val="B3B2B5"/>
                </a:solidFill>
                <a:cs typeface="Arial" charset="0"/>
              </a:rPr>
              <a:t>* À l’exception des patients avec vulves cardiaques mécaniques ou sténose mitrale modérée à sévère. </a:t>
            </a:r>
          </a:p>
          <a:p>
            <a:pPr>
              <a:spcBef>
                <a:spcPts val="200"/>
              </a:spcBef>
            </a:pPr>
            <a:r>
              <a:rPr lang="fr-FR" sz="700" dirty="0">
                <a:solidFill>
                  <a:srgbClr val="B3B2B5"/>
                </a:solidFill>
                <a:cs typeface="Arial" charset="0"/>
              </a:rPr>
              <a:t>FANV : fibrillation atriale non valvulaire ; CV : cardiovasculaire ;  AVK : antagonistes de la vitamine K ;  ACO : anticoagulant oral ; AAD : médicament  antiarythmique ; </a:t>
            </a:r>
            <a:r>
              <a:rPr lang="fr-FR" sz="700" dirty="0" err="1">
                <a:solidFill>
                  <a:srgbClr val="B3B2B5"/>
                </a:solidFill>
                <a:cs typeface="Arial" charset="0"/>
              </a:rPr>
              <a:t>QdV</a:t>
            </a:r>
            <a:r>
              <a:rPr lang="fr-FR" sz="700" dirty="0">
                <a:solidFill>
                  <a:srgbClr val="B3B2B5"/>
                </a:solidFill>
                <a:cs typeface="Arial" charset="0"/>
              </a:rPr>
              <a:t> : qualité de vie ; </a:t>
            </a:r>
            <a:br>
              <a:rPr lang="fr-FR" sz="700" dirty="0">
                <a:solidFill>
                  <a:srgbClr val="B3B2B5"/>
                </a:solidFill>
                <a:cs typeface="Arial" charset="0"/>
              </a:rPr>
            </a:br>
            <a:r>
              <a:rPr lang="fr-FR" sz="700" dirty="0">
                <a:solidFill>
                  <a:srgbClr val="B3B2B5"/>
                </a:solidFill>
                <a:cs typeface="Arial" charset="0"/>
              </a:rPr>
              <a:t>NACO : anticoagulant oral non antagoniste de la vitamine K ; ESC : </a:t>
            </a:r>
            <a:r>
              <a:rPr lang="fr-FR" sz="700" dirty="0" err="1">
                <a:solidFill>
                  <a:srgbClr val="B3B2B5"/>
                </a:solidFill>
                <a:cs typeface="Arial" charset="0"/>
              </a:rPr>
              <a:t>European</a:t>
            </a:r>
            <a:r>
              <a:rPr lang="fr-FR" sz="700" dirty="0">
                <a:solidFill>
                  <a:srgbClr val="B3B2B5"/>
                </a:solidFill>
                <a:cs typeface="Arial" charset="0"/>
              </a:rPr>
              <a:t> society of </a:t>
            </a:r>
            <a:r>
              <a:rPr lang="fr-FR" sz="700" dirty="0" err="1">
                <a:solidFill>
                  <a:srgbClr val="B3B2B5"/>
                </a:solidFill>
                <a:cs typeface="Arial" charset="0"/>
              </a:rPr>
              <a:t>cardiology</a:t>
            </a:r>
            <a:r>
              <a:rPr lang="fr-FR" sz="700" dirty="0">
                <a:solidFill>
                  <a:srgbClr val="B3B2B5"/>
                </a:solidFill>
                <a:cs typeface="Arial" charset="0"/>
              </a:rPr>
              <a:t> ; f : féminin, m: masculin</a:t>
            </a:r>
          </a:p>
        </p:txBody>
      </p:sp>
      <p:grpSp>
        <p:nvGrpSpPr>
          <p:cNvPr id="36" name="Gruppieren 35">
            <a:extLst>
              <a:ext uri="{FF2B5EF4-FFF2-40B4-BE49-F238E27FC236}">
                <a16:creationId xmlns:a16="http://schemas.microsoft.com/office/drawing/2014/main" id="{3DC96A07-A2D5-4205-80C7-AAE63AEBE88A}"/>
              </a:ext>
            </a:extLst>
          </p:cNvPr>
          <p:cNvGrpSpPr/>
          <p:nvPr/>
        </p:nvGrpSpPr>
        <p:grpSpPr>
          <a:xfrm>
            <a:off x="458742" y="1728000"/>
            <a:ext cx="8489314" cy="2916000"/>
            <a:chOff x="458742" y="1712549"/>
            <a:chExt cx="8489314" cy="2916000"/>
          </a:xfrm>
        </p:grpSpPr>
        <p:sp>
          <p:nvSpPr>
            <p:cNvPr id="37" name="TextBox 12">
              <a:extLst>
                <a:ext uri="{FF2B5EF4-FFF2-40B4-BE49-F238E27FC236}">
                  <a16:creationId xmlns:a16="http://schemas.microsoft.com/office/drawing/2014/main" id="{6A61F896-3ADF-44E3-A9E8-38929E256819}"/>
                </a:ext>
              </a:extLst>
            </p:cNvPr>
            <p:cNvSpPr txBox="1"/>
            <p:nvPr/>
          </p:nvSpPr>
          <p:spPr>
            <a:xfrm>
              <a:off x="4430518" y="1876452"/>
              <a:ext cx="1618394" cy="747601"/>
            </a:xfrm>
            <a:prstGeom prst="rect">
              <a:avLst/>
            </a:prstGeom>
            <a:noFill/>
          </p:spPr>
          <p:txBody>
            <a:bodyPr wrap="none" lIns="0" tIns="0" rIns="0" bIns="0" rtlCol="0" anchor="ctr" anchorCtr="0">
              <a:norm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cap="none" normalizeH="0" baseline="0" noProof="0">
                  <a:ln>
                    <a:noFill/>
                  </a:ln>
                  <a:solidFill>
                    <a:schemeClr val="tx1">
                      <a:lumMod val="65000"/>
                      <a:lumOff val="35000"/>
                    </a:schemeClr>
                  </a:solidFill>
                  <a:uLnTx/>
                  <a:uFillTx/>
                  <a:latin typeface="Arial" charset="0"/>
                  <a:ea typeface="+mn-ea"/>
                  <a:cs typeface="+mn-cs"/>
                </a:rPr>
                <a:t>B</a:t>
              </a: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etter symptom </a:t>
              </a:r>
              <a:b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control</a:t>
              </a:r>
            </a:p>
          </p:txBody>
        </p:sp>
        <p:sp>
          <p:nvSpPr>
            <p:cNvPr id="38" name="TextBox 17">
              <a:extLst>
                <a:ext uri="{FF2B5EF4-FFF2-40B4-BE49-F238E27FC236}">
                  <a16:creationId xmlns:a16="http://schemas.microsoft.com/office/drawing/2014/main" id="{1C385796-F91B-4E73-8626-4CF19346AEA7}"/>
                </a:ext>
              </a:extLst>
            </p:cNvPr>
            <p:cNvSpPr txBox="1"/>
            <p:nvPr/>
          </p:nvSpPr>
          <p:spPr>
            <a:xfrm>
              <a:off x="7084991" y="1874075"/>
              <a:ext cx="1863065" cy="779076"/>
            </a:xfrm>
            <a:prstGeom prst="rect">
              <a:avLst/>
            </a:prstGeom>
            <a:noFill/>
          </p:spPr>
          <p:txBody>
            <a:bodyPr wrap="none" lIns="0" tIns="0" rIns="0" bIns="0" rtlCol="0" anchor="ctr" anchorCtr="0">
              <a:normAutofit/>
            </a:bodyPr>
            <a:lstStyle>
              <a:defPPr>
                <a:defRPr lang="en-US"/>
              </a:defPPr>
              <a:lvl1pPr algn="ctr">
                <a:defRPr sz="1400" b="1">
                  <a:solidFill>
                    <a:srgbClr val="000000"/>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cap="none" normalizeH="0" baseline="0" noProof="0">
                  <a:ln>
                    <a:noFill/>
                  </a:ln>
                  <a:solidFill>
                    <a:schemeClr val="tx1">
                      <a:lumMod val="65000"/>
                      <a:lumOff val="35000"/>
                    </a:schemeClr>
                  </a:solidFill>
                  <a:uLnTx/>
                  <a:uFillTx/>
                  <a:latin typeface="Arial" charset="0"/>
                  <a:ea typeface="+mn-ea"/>
                  <a:cs typeface="+mn-cs"/>
                </a:rPr>
                <a:t>C</a:t>
              </a: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omorbidités /</a:t>
              </a:r>
              <a:b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gestion du facteur </a:t>
              </a:r>
              <a:b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risque cardiovasculaire</a:t>
              </a:r>
            </a:p>
          </p:txBody>
        </p:sp>
        <p:sp>
          <p:nvSpPr>
            <p:cNvPr id="39" name="Rectangle: Rounded Corners 20">
              <a:extLst>
                <a:ext uri="{FF2B5EF4-FFF2-40B4-BE49-F238E27FC236}">
                  <a16:creationId xmlns:a16="http://schemas.microsoft.com/office/drawing/2014/main" id="{F55D45C7-6B89-4E75-A9C8-86C6739B9068}"/>
                </a:ext>
              </a:extLst>
            </p:cNvPr>
            <p:cNvSpPr/>
            <p:nvPr/>
          </p:nvSpPr>
          <p:spPr bwMode="auto">
            <a:xfrm>
              <a:off x="6141451" y="2756549"/>
              <a:ext cx="2715212" cy="1872000"/>
            </a:xfrm>
            <a:prstGeom prst="roundRect">
              <a:avLst>
                <a:gd name="adj" fmla="val 8614"/>
              </a:avLst>
            </a:prstGeom>
            <a:noFill/>
            <a:ln w="28575" cap="flat" cmpd="sng" algn="ctr">
              <a:solidFill>
                <a:schemeClr val="accent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Comorbidités et facteurs de</a:t>
              </a:r>
              <a:b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risque cardiovasculaire</a:t>
              </a:r>
            </a:p>
            <a:p>
              <a:pPr algn="ctr">
                <a:tabLst>
                  <a:tab pos="55563" algn="l"/>
                </a:tabLst>
                <a:defRPr/>
              </a:pP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Changements du style de vie </a:t>
              </a:r>
              <a:b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(réduction de l’obésité, </a:t>
              </a:r>
              <a:r>
                <a:rPr kumimoji="0" lang="de-CH" sz="1100" b="0" i="0" u="none" strike="noStrike" cap="none" normalizeH="0" baseline="0" noProof="0" dirty="0">
                  <a:ln>
                    <a:noFill/>
                  </a:ln>
                  <a:solidFill>
                    <a:schemeClr val="tx1">
                      <a:lumMod val="65000"/>
                      <a:lumOff val="35000"/>
                    </a:schemeClr>
                  </a:solidFill>
                  <a:uLnTx/>
                  <a:uFillTx/>
                  <a:latin typeface="Arial" charset="0"/>
                  <a:ea typeface="+mn-ea"/>
                  <a:cs typeface="+mn-cs"/>
                </a:rPr>
                <a:t>a</a:t>
              </a:r>
              <a:r>
                <a:rPr lang="de-CH" sz="1100" dirty="0" err="1">
                  <a:solidFill>
                    <a:schemeClr val="tx1">
                      <a:lumMod val="65000"/>
                      <a:lumOff val="35000"/>
                    </a:schemeClr>
                  </a:solidFill>
                </a:rPr>
                <a:t>ctivité</a:t>
              </a:r>
              <a:r>
                <a:rPr lang="de-CH" sz="1100" dirty="0">
                  <a:solidFill>
                    <a:schemeClr val="tx1">
                      <a:lumMod val="65000"/>
                      <a:lumOff val="35000"/>
                    </a:schemeClr>
                  </a:solidFill>
                </a:rPr>
                <a:t> </a:t>
              </a:r>
              <a:r>
                <a:rPr lang="de-CH" sz="1100" dirty="0" err="1">
                  <a:solidFill>
                    <a:schemeClr val="tx1">
                      <a:lumMod val="65000"/>
                      <a:lumOff val="35000"/>
                    </a:schemeClr>
                  </a:solidFill>
                </a:rPr>
                <a:t>physique</a:t>
              </a:r>
              <a:r>
                <a:rPr lang="de-CH" sz="1100" dirty="0">
                  <a:solidFill>
                    <a:schemeClr val="tx1">
                      <a:lumMod val="65000"/>
                      <a:lumOff val="35000"/>
                    </a:schemeClr>
                  </a:solidFill>
                </a:rPr>
                <a:t> </a:t>
              </a:r>
              <a:r>
                <a:rPr lang="de-CH" sz="1100" dirty="0" err="1">
                  <a:solidFill>
                    <a:schemeClr val="tx1">
                      <a:lumMod val="65000"/>
                      <a:lumOff val="35000"/>
                    </a:schemeClr>
                  </a:solidFill>
                </a:rPr>
                <a:t>régulière</a:t>
              </a: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 réduction de </a:t>
              </a:r>
              <a:b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la consommation d’alcool etc.)</a:t>
              </a:r>
            </a:p>
          </p:txBody>
        </p:sp>
        <p:sp>
          <p:nvSpPr>
            <p:cNvPr id="40" name="Rectangle: Rounded Corners 21">
              <a:extLst>
                <a:ext uri="{FF2B5EF4-FFF2-40B4-BE49-F238E27FC236}">
                  <a16:creationId xmlns:a16="http://schemas.microsoft.com/office/drawing/2014/main" id="{218E4677-B36B-455A-BDD3-DAD3104441C1}"/>
                </a:ext>
              </a:extLst>
            </p:cNvPr>
            <p:cNvSpPr/>
            <p:nvPr/>
          </p:nvSpPr>
          <p:spPr bwMode="auto">
            <a:xfrm>
              <a:off x="3471405" y="2756549"/>
              <a:ext cx="2565399" cy="1872000"/>
            </a:xfrm>
            <a:prstGeom prst="roundRect">
              <a:avLst>
                <a:gd name="adj" fmla="val 8140"/>
              </a:avLst>
            </a:prstGeom>
            <a:noFill/>
            <a:ln w="28575" cap="flat" cmpd="sng" algn="ctr">
              <a:solidFill>
                <a:schemeClr val="tx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Evaluer les symptômes,</a:t>
              </a:r>
              <a:b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dirty="0" err="1">
                  <a:ln>
                    <a:noFill/>
                  </a:ln>
                  <a:solidFill>
                    <a:schemeClr val="tx1">
                      <a:lumMod val="65000"/>
                      <a:lumOff val="35000"/>
                    </a:schemeClr>
                  </a:solidFill>
                  <a:uLnTx/>
                  <a:uFillTx/>
                  <a:latin typeface="Arial" charset="0"/>
                  <a:ea typeface="+mn-ea"/>
                  <a:cs typeface="+mn-cs"/>
                </a:rPr>
                <a:t>QdV</a:t>
              </a: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 et les préférences du patient</a:t>
              </a:r>
            </a:p>
            <a:p>
              <a:pPr algn="ctr">
                <a:tabLst>
                  <a:tab pos="55563" algn="l"/>
                </a:tabLst>
                <a:defRPr/>
              </a:pPr>
              <a:r>
                <a:rPr lang="de-CH" sz="1100" dirty="0" err="1">
                  <a:solidFill>
                    <a:schemeClr val="tx1">
                      <a:lumMod val="65000"/>
                      <a:lumOff val="35000"/>
                    </a:schemeClr>
                  </a:solidFill>
                </a:rPr>
                <a:t>Optimiser</a:t>
              </a:r>
              <a:r>
                <a:rPr lang="de-CH" sz="1100" dirty="0">
                  <a:solidFill>
                    <a:schemeClr val="tx1">
                      <a:lumMod val="65000"/>
                      <a:lumOff val="35000"/>
                    </a:schemeClr>
                  </a:solidFill>
                </a:rPr>
                <a:t> le </a:t>
              </a:r>
              <a:r>
                <a:rPr lang="de-CH" sz="1100" dirty="0" err="1">
                  <a:solidFill>
                    <a:schemeClr val="tx1">
                      <a:lumMod val="65000"/>
                      <a:lumOff val="35000"/>
                    </a:schemeClr>
                  </a:solidFill>
                </a:rPr>
                <a:t>contrôle</a:t>
              </a:r>
              <a:r>
                <a:rPr lang="de-CH" sz="1100" dirty="0">
                  <a:solidFill>
                    <a:schemeClr val="tx1">
                      <a:lumMod val="65000"/>
                      <a:lumOff val="35000"/>
                    </a:schemeClr>
                  </a:solidFill>
                </a:rPr>
                <a:t> de la </a:t>
              </a:r>
              <a:r>
                <a:rPr lang="de-CH" sz="1100" dirty="0" err="1">
                  <a:solidFill>
                    <a:schemeClr val="tx1">
                      <a:lumMod val="65000"/>
                      <a:lumOff val="35000"/>
                    </a:schemeClr>
                  </a:solidFill>
                </a:rPr>
                <a:t>fréquence</a:t>
              </a:r>
              <a:endParaRPr lang="de-CH" sz="1100" dirty="0">
                <a:solidFill>
                  <a:schemeClr val="tx1">
                    <a:lumMod val="65000"/>
                    <a:lumOff val="35000"/>
                  </a:schemeClr>
                </a:solidFill>
              </a:endParaRP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Envisager une stratégie de contrôle du rythme cardiaque </a:t>
              </a:r>
              <a:b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(CV, </a:t>
              </a:r>
              <a:r>
                <a:rPr kumimoji="0" lang="fr-FR" sz="1100" b="0" i="0" u="none" strike="noStrike" cap="none" normalizeH="0" baseline="0" noProof="0" dirty="0" err="1">
                  <a:ln>
                    <a:noFill/>
                  </a:ln>
                  <a:solidFill>
                    <a:schemeClr val="tx1">
                      <a:lumMod val="65000"/>
                      <a:lumOff val="35000"/>
                    </a:schemeClr>
                  </a:solidFill>
                  <a:uLnTx/>
                  <a:uFillTx/>
                  <a:latin typeface="Arial" charset="0"/>
                  <a:ea typeface="+mn-ea"/>
                  <a:cs typeface="+mn-cs"/>
                </a:rPr>
                <a:t>antiarythmiques</a:t>
              </a:r>
              <a:r>
                <a:rPr kumimoji="0" lang="fr-FR" sz="1100" b="0" i="0" u="none" strike="noStrike" cap="none" normalizeH="0" baseline="0" noProof="0" dirty="0">
                  <a:ln>
                    <a:noFill/>
                  </a:ln>
                  <a:solidFill>
                    <a:schemeClr val="tx1">
                      <a:lumMod val="65000"/>
                      <a:lumOff val="35000"/>
                    </a:schemeClr>
                  </a:solidFill>
                  <a:uLnTx/>
                  <a:uFillTx/>
                  <a:latin typeface="Arial" charset="0"/>
                  <a:ea typeface="+mn-ea"/>
                  <a:cs typeface="+mn-cs"/>
                </a:rPr>
                <a:t>, ablation)</a:t>
              </a:r>
            </a:p>
          </p:txBody>
        </p:sp>
        <p:sp>
          <p:nvSpPr>
            <p:cNvPr id="41" name="Rectangle: Rounded Corners 22">
              <a:extLst>
                <a:ext uri="{FF2B5EF4-FFF2-40B4-BE49-F238E27FC236}">
                  <a16:creationId xmlns:a16="http://schemas.microsoft.com/office/drawing/2014/main" id="{5A577065-BD67-4F8B-AEFA-582A57D387FB}"/>
                </a:ext>
              </a:extLst>
            </p:cNvPr>
            <p:cNvSpPr/>
            <p:nvPr/>
          </p:nvSpPr>
          <p:spPr bwMode="auto">
            <a:xfrm>
              <a:off x="632024" y="2756549"/>
              <a:ext cx="2734734" cy="1872000"/>
            </a:xfrm>
            <a:prstGeom prst="roundRect">
              <a:avLst>
                <a:gd name="adj" fmla="val 8353"/>
              </a:avLst>
            </a:prstGeom>
            <a:noFill/>
            <a:ln w="2857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Identifier les patients à faible risque qui n’ont pas besoin d’ACO</a:t>
              </a:r>
            </a:p>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fr-FR" sz="1100" b="0" i="0" u="none" strike="noStrike" cap="none" normalizeH="0" noProof="0">
                  <a:ln>
                    <a:noFill/>
                  </a:ln>
                  <a:solidFill>
                    <a:schemeClr val="tx1">
                      <a:lumMod val="65000"/>
                      <a:lumOff val="35000"/>
                    </a:schemeClr>
                  </a:solidFill>
                  <a:uLnTx/>
                  <a:uFillTx/>
                  <a:latin typeface="Arial" charset="0"/>
                  <a:ea typeface="+mn-ea"/>
                  <a:cs typeface="+mn-cs"/>
                </a:rPr>
                <a:t>Envisager la prévention des AVC </a:t>
              </a:r>
              <a:br>
                <a:rPr kumimoji="0" lang="fr-FR" sz="1100" b="0" i="0" u="none" strike="noStrike" cap="none" normalizeH="0" noProof="0">
                  <a:ln>
                    <a:noFill/>
                  </a:ln>
                  <a:solidFill>
                    <a:schemeClr val="tx1">
                      <a:lumMod val="65000"/>
                      <a:lumOff val="35000"/>
                    </a:schemeClr>
                  </a:solidFill>
                  <a:uLnTx/>
                  <a:uFillTx/>
                  <a:latin typeface="Arial" charset="0"/>
                  <a:ea typeface="+mn-ea"/>
                  <a:cs typeface="+mn-cs"/>
                </a:rPr>
              </a:br>
              <a:r>
                <a:rPr kumimoji="0" lang="fr-FR" sz="1100" b="0" i="0" u="none" strike="noStrike" cap="none" normalizeH="0" noProof="0">
                  <a:ln>
                    <a:noFill/>
                  </a:ln>
                  <a:solidFill>
                    <a:schemeClr val="tx1">
                      <a:lumMod val="65000"/>
                      <a:lumOff val="35000"/>
                    </a:schemeClr>
                  </a:solidFill>
                  <a:uLnTx/>
                  <a:uFillTx/>
                  <a:latin typeface="Arial" charset="0"/>
                  <a:ea typeface="+mn-ea"/>
                  <a:cs typeface="+mn-cs"/>
                </a:rPr>
                <a:t>si</a:t>
              </a: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 CHA</a:t>
              </a:r>
              <a:r>
                <a:rPr kumimoji="0" lang="fr-FR" sz="1100" b="0" i="0" u="none" strike="noStrike" cap="none" normalizeH="0" baseline="-25000" noProof="0">
                  <a:ln>
                    <a:noFill/>
                  </a:ln>
                  <a:solidFill>
                    <a:schemeClr val="tx1">
                      <a:lumMod val="65000"/>
                      <a:lumOff val="35000"/>
                    </a:schemeClr>
                  </a:solidFill>
                  <a:uLnTx/>
                  <a:uFillTx/>
                  <a:latin typeface="Arial" charset="0"/>
                  <a:ea typeface="+mn-ea"/>
                  <a:cs typeface="+mn-cs"/>
                </a:rPr>
                <a:t>2</a:t>
              </a: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DS</a:t>
              </a:r>
              <a:r>
                <a:rPr kumimoji="0" lang="fr-FR" sz="1100" b="0" i="0" u="none" strike="noStrike" cap="none" normalizeH="0" baseline="-25000" noProof="0">
                  <a:ln>
                    <a:noFill/>
                  </a:ln>
                  <a:solidFill>
                    <a:schemeClr val="tx1">
                      <a:lumMod val="65000"/>
                      <a:lumOff val="35000"/>
                    </a:schemeClr>
                  </a:solidFill>
                  <a:uLnTx/>
                  <a:uFillTx/>
                  <a:latin typeface="Arial" charset="0"/>
                  <a:ea typeface="+mn-ea"/>
                  <a:cs typeface="+mn-cs"/>
                </a:rPr>
                <a:t>2</a:t>
              </a: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-VASc ≥1(m), 2(f)</a:t>
              </a:r>
            </a:p>
            <a:p>
              <a:pPr marL="0" marR="0" lvl="0" indent="0" defTabSz="914400" rtl="0" eaLnBrk="1" fontAlgn="base" latinLnBrk="0" hangingPunct="1">
                <a:lnSpc>
                  <a:spcPct val="100000"/>
                </a:lnSpc>
                <a:spcBef>
                  <a:spcPts val="0"/>
                </a:spcBef>
                <a:spcAft>
                  <a:spcPts val="600"/>
                </a:spcAft>
                <a:buClrTx/>
                <a:buSzTx/>
                <a:buFontTx/>
                <a:buNone/>
                <a:tabLst>
                  <a:tab pos="55563" algn="l"/>
                </a:tabLst>
                <a:defRPr/>
              </a:pPr>
              <a:r>
                <a:rPr lang="fr-FR" sz="1100">
                  <a:solidFill>
                    <a:schemeClr val="tx1">
                      <a:lumMod val="65000"/>
                      <a:lumOff val="35000"/>
                    </a:schemeClr>
                  </a:solidFill>
                </a:rPr>
                <a:t>E</a:t>
              </a: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valuer le risque de saignement, </a:t>
              </a:r>
              <a:b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traiter les facteurs de risque de saignement modifiables</a:t>
              </a:r>
            </a:p>
            <a:p>
              <a:pPr marL="228600" marR="0" lvl="0" indent="-228600" defTabSz="914400" rtl="0" eaLnBrk="1" fontAlgn="base" latinLnBrk="0" hangingPunct="1">
                <a:lnSpc>
                  <a:spcPct val="100000"/>
                </a:lnSpc>
                <a:spcBef>
                  <a:spcPts val="0"/>
                </a:spcBef>
                <a:spcAft>
                  <a:spcPts val="600"/>
                </a:spcAft>
                <a:buClrTx/>
                <a:buSzTx/>
                <a:buFont typeface="+mj-lt"/>
                <a:buAutoNum type="arabicPeriod" startAt="3"/>
                <a:tabLst>
                  <a:tab pos="55563" algn="l"/>
                </a:tabLst>
                <a:defRPr/>
              </a:pP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Choisir ACO </a:t>
              </a:r>
              <a:b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100" b="0" i="0" u="none" strike="noStrike" cap="none" normalizeH="0" baseline="0" noProof="0">
                  <a:ln>
                    <a:noFill/>
                  </a:ln>
                  <a:solidFill>
                    <a:schemeClr val="tx1">
                      <a:lumMod val="65000"/>
                      <a:lumOff val="35000"/>
                    </a:schemeClr>
                  </a:solidFill>
                  <a:uLnTx/>
                  <a:uFillTx/>
                  <a:latin typeface="Arial" charset="0"/>
                  <a:ea typeface="+mn-ea"/>
                  <a:cs typeface="+mn-cs"/>
                </a:rPr>
                <a:t>(NACO de préférence à AVK*)</a:t>
              </a:r>
            </a:p>
          </p:txBody>
        </p:sp>
        <p:grpSp>
          <p:nvGrpSpPr>
            <p:cNvPr id="42" name="Group 2">
              <a:extLst>
                <a:ext uri="{FF2B5EF4-FFF2-40B4-BE49-F238E27FC236}">
                  <a16:creationId xmlns:a16="http://schemas.microsoft.com/office/drawing/2014/main" id="{CBEFED81-15D5-490C-812F-2BCE2259F7CA}"/>
                </a:ext>
              </a:extLst>
            </p:cNvPr>
            <p:cNvGrpSpPr/>
            <p:nvPr/>
          </p:nvGrpSpPr>
          <p:grpSpPr>
            <a:xfrm>
              <a:off x="458742" y="1712549"/>
              <a:ext cx="1107740" cy="1107738"/>
              <a:chOff x="625713" y="1253251"/>
              <a:chExt cx="1107740" cy="1107738"/>
            </a:xfrm>
          </p:grpSpPr>
          <p:pic>
            <p:nvPicPr>
              <p:cNvPr id="50" name="Graphic 30" descr="Single gear">
                <a:extLst>
                  <a:ext uri="{FF2B5EF4-FFF2-40B4-BE49-F238E27FC236}">
                    <a16:creationId xmlns:a16="http://schemas.microsoft.com/office/drawing/2014/main" id="{6F495B7F-9806-4547-8542-56AEEC6C49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5713" y="1253251"/>
                <a:ext cx="1107740" cy="1107738"/>
              </a:xfrm>
              <a:prstGeom prst="rect">
                <a:avLst/>
              </a:prstGeom>
              <a:effectLst/>
            </p:spPr>
          </p:pic>
          <p:sp>
            <p:nvSpPr>
              <p:cNvPr id="51" name="Oval 31">
                <a:extLst>
                  <a:ext uri="{FF2B5EF4-FFF2-40B4-BE49-F238E27FC236}">
                    <a16:creationId xmlns:a16="http://schemas.microsoft.com/office/drawing/2014/main" id="{9E9900A2-F09A-4939-91E3-8C5C90215862}"/>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cap="none" normalizeH="0" baseline="0" noProof="0">
                    <a:ln>
                      <a:noFill/>
                    </a:ln>
                    <a:solidFill>
                      <a:srgbClr val="3961AC"/>
                    </a:solidFill>
                    <a:uLnTx/>
                    <a:uFillTx/>
                    <a:latin typeface="Arial" charset="0"/>
                    <a:ea typeface="+mn-ea"/>
                    <a:cs typeface="+mn-cs"/>
                  </a:rPr>
                  <a:t>A</a:t>
                </a:r>
              </a:p>
            </p:txBody>
          </p:sp>
        </p:grpSp>
        <p:sp>
          <p:nvSpPr>
            <p:cNvPr id="43" name="TextBox 32">
              <a:extLst>
                <a:ext uri="{FF2B5EF4-FFF2-40B4-BE49-F238E27FC236}">
                  <a16:creationId xmlns:a16="http://schemas.microsoft.com/office/drawing/2014/main" id="{DF6958BE-66AF-4FD8-8D99-9D84D378E5D8}"/>
                </a:ext>
              </a:extLst>
            </p:cNvPr>
            <p:cNvSpPr txBox="1"/>
            <p:nvPr/>
          </p:nvSpPr>
          <p:spPr>
            <a:xfrm>
              <a:off x="1575862" y="1876451"/>
              <a:ext cx="1695818" cy="781459"/>
            </a:xfrm>
            <a:prstGeom prst="rect">
              <a:avLst/>
            </a:prstGeom>
            <a:noFill/>
          </p:spPr>
          <p:txBody>
            <a:bodyPr wrap="none" lIns="0" tIns="0" rIns="0" bIns="0" rtlCol="0"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fr-FR" sz="1400" b="1" i="0" u="none" strike="noStrike" cap="none" normalizeH="0" baseline="0" noProof="0">
                  <a:ln>
                    <a:noFill/>
                  </a:ln>
                  <a:solidFill>
                    <a:schemeClr val="tx1">
                      <a:lumMod val="65000"/>
                      <a:lumOff val="35000"/>
                    </a:schemeClr>
                  </a:solidFill>
                  <a:uLnTx/>
                  <a:uFillTx/>
                  <a:latin typeface="Arial" charset="0"/>
                  <a:ea typeface="+mn-ea"/>
                  <a:cs typeface="+mn-cs"/>
                </a:rPr>
                <a:t>A</a:t>
              </a: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nticoagulation / </a:t>
              </a:r>
              <a:b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fr-FR" sz="1400" b="0" i="0" u="none" strike="noStrike" cap="none" normalizeH="0" baseline="0" noProof="0">
                  <a:ln>
                    <a:noFill/>
                  </a:ln>
                  <a:solidFill>
                    <a:schemeClr val="tx1">
                      <a:lumMod val="65000"/>
                      <a:lumOff val="35000"/>
                    </a:schemeClr>
                  </a:solidFill>
                  <a:uLnTx/>
                  <a:uFillTx/>
                  <a:latin typeface="Arial" charset="0"/>
                  <a:ea typeface="+mn-ea"/>
                  <a:cs typeface="+mn-cs"/>
                </a:rPr>
                <a:t>Prévention de l’AVC</a:t>
              </a:r>
            </a:p>
          </p:txBody>
        </p:sp>
        <p:grpSp>
          <p:nvGrpSpPr>
            <p:cNvPr id="44" name="Group 33">
              <a:extLst>
                <a:ext uri="{FF2B5EF4-FFF2-40B4-BE49-F238E27FC236}">
                  <a16:creationId xmlns:a16="http://schemas.microsoft.com/office/drawing/2014/main" id="{E7F75B08-EA88-44B5-8623-2195283B9829}"/>
                </a:ext>
              </a:extLst>
            </p:cNvPr>
            <p:cNvGrpSpPr/>
            <p:nvPr/>
          </p:nvGrpSpPr>
          <p:grpSpPr>
            <a:xfrm>
              <a:off x="3297229" y="1712549"/>
              <a:ext cx="1107740" cy="1107738"/>
              <a:chOff x="625713" y="1253251"/>
              <a:chExt cx="1107740" cy="1107738"/>
            </a:xfrm>
          </p:grpSpPr>
          <p:pic>
            <p:nvPicPr>
              <p:cNvPr id="48" name="Graphic 35" descr="Single gear">
                <a:extLst>
                  <a:ext uri="{FF2B5EF4-FFF2-40B4-BE49-F238E27FC236}">
                    <a16:creationId xmlns:a16="http://schemas.microsoft.com/office/drawing/2014/main" id="{E6764290-FEED-4569-8C7C-86EE5DCA4C8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5713" y="1253251"/>
                <a:ext cx="1107740" cy="1107738"/>
              </a:xfrm>
              <a:prstGeom prst="rect">
                <a:avLst/>
              </a:prstGeom>
              <a:effectLst/>
            </p:spPr>
          </p:pic>
          <p:sp>
            <p:nvSpPr>
              <p:cNvPr id="49" name="Oval 36">
                <a:extLst>
                  <a:ext uri="{FF2B5EF4-FFF2-40B4-BE49-F238E27FC236}">
                    <a16:creationId xmlns:a16="http://schemas.microsoft.com/office/drawing/2014/main" id="{E4A5946B-DF6D-4A48-B0E2-17EADA91892F}"/>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cap="none" normalizeH="0" baseline="0" noProof="0">
                    <a:ln>
                      <a:noFill/>
                    </a:ln>
                    <a:solidFill>
                      <a:srgbClr val="809ED5"/>
                    </a:solidFill>
                    <a:uLnTx/>
                    <a:uFillTx/>
                    <a:latin typeface="Arial" charset="0"/>
                    <a:ea typeface="+mn-ea"/>
                    <a:cs typeface="+mn-cs"/>
                  </a:rPr>
                  <a:t>B</a:t>
                </a:r>
              </a:p>
            </p:txBody>
          </p:sp>
        </p:grpSp>
        <p:grpSp>
          <p:nvGrpSpPr>
            <p:cNvPr id="45" name="Group 37">
              <a:extLst>
                <a:ext uri="{FF2B5EF4-FFF2-40B4-BE49-F238E27FC236}">
                  <a16:creationId xmlns:a16="http://schemas.microsoft.com/office/drawing/2014/main" id="{E0C6A33E-EA41-4A59-BA78-15D1CB992186}"/>
                </a:ext>
              </a:extLst>
            </p:cNvPr>
            <p:cNvGrpSpPr/>
            <p:nvPr/>
          </p:nvGrpSpPr>
          <p:grpSpPr>
            <a:xfrm>
              <a:off x="5968991" y="1712549"/>
              <a:ext cx="1107740" cy="1107738"/>
              <a:chOff x="625713" y="1253251"/>
              <a:chExt cx="1107740" cy="1107738"/>
            </a:xfrm>
          </p:grpSpPr>
          <p:pic>
            <p:nvPicPr>
              <p:cNvPr id="46" name="Graphic 38" descr="Single gear">
                <a:extLst>
                  <a:ext uri="{FF2B5EF4-FFF2-40B4-BE49-F238E27FC236}">
                    <a16:creationId xmlns:a16="http://schemas.microsoft.com/office/drawing/2014/main" id="{1996068B-1B6B-442E-B33F-C018EE72F60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713" y="1253251"/>
                <a:ext cx="1107740" cy="1107738"/>
              </a:xfrm>
              <a:prstGeom prst="rect">
                <a:avLst/>
              </a:prstGeom>
              <a:effectLst/>
            </p:spPr>
          </p:pic>
          <p:sp>
            <p:nvSpPr>
              <p:cNvPr id="47" name="Oval 39">
                <a:extLst>
                  <a:ext uri="{FF2B5EF4-FFF2-40B4-BE49-F238E27FC236}">
                    <a16:creationId xmlns:a16="http://schemas.microsoft.com/office/drawing/2014/main" id="{81B3D296-56ED-4280-988D-EB1FF993F00B}"/>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2400" b="1" i="0" u="none" strike="noStrike" cap="none" normalizeH="0" baseline="0" noProof="0">
                    <a:ln>
                      <a:noFill/>
                    </a:ln>
                    <a:solidFill>
                      <a:srgbClr val="605F62"/>
                    </a:solidFill>
                    <a:uLnTx/>
                    <a:uFillTx/>
                    <a:latin typeface="Arial" charset="0"/>
                    <a:ea typeface="+mn-ea"/>
                    <a:cs typeface="+mn-cs"/>
                  </a:rPr>
                  <a:t>C</a:t>
                </a:r>
              </a:p>
            </p:txBody>
          </p:sp>
        </p:grpSp>
      </p:grpSp>
      <p:sp>
        <p:nvSpPr>
          <p:cNvPr id="52" name="Rectangle: Rounded Corners 41">
            <a:extLst>
              <a:ext uri="{FF2B5EF4-FFF2-40B4-BE49-F238E27FC236}">
                <a16:creationId xmlns:a16="http://schemas.microsoft.com/office/drawing/2014/main" id="{D8E7E9A8-B439-4F67-9165-34A41D8508D5}"/>
              </a:ext>
            </a:extLst>
          </p:cNvPr>
          <p:cNvSpPr/>
          <p:nvPr/>
        </p:nvSpPr>
        <p:spPr bwMode="auto">
          <a:xfrm>
            <a:off x="619122" y="1284819"/>
            <a:ext cx="8237541" cy="523868"/>
          </a:xfrm>
          <a:prstGeom prst="roundRect">
            <a:avLst>
              <a:gd name="adj" fmla="val 23046"/>
            </a:avLst>
          </a:prstGeom>
          <a:solidFill>
            <a:srgbClr val="3961AC">
              <a:alpha val="50000"/>
            </a:srgbClr>
          </a:solidFill>
          <a:ln w="19050" algn="ctr">
            <a:noFill/>
            <a:miter lim="800000"/>
            <a:headEnd/>
            <a:tailEnd/>
          </a:ln>
          <a:effectLst/>
        </p:spPr>
        <p:txBody>
          <a:bodyPr wrap="square" lIns="81000" tIns="0" rIns="108000" bIns="0" rtlCol="0"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cap="none" normalizeH="0" baseline="0" noProof="0">
                <a:ln>
                  <a:noFill/>
                </a:ln>
                <a:solidFill>
                  <a:srgbClr val="FFFFFF"/>
                </a:solidFill>
                <a:uLnTx/>
                <a:uFillTx/>
                <a:latin typeface="Arial" charset="0"/>
                <a:ea typeface="+mn-ea"/>
                <a:cs typeface="+mn-cs"/>
              </a:rPr>
              <a:t>L’approche Atrial Fibrillation Better Care (ABC) est intégrée </a:t>
            </a:r>
            <a:br>
              <a:rPr kumimoji="0" lang="fr-FR" sz="1400" b="1" i="0" u="none" strike="noStrike" cap="none" normalizeH="0" baseline="0" noProof="0">
                <a:ln>
                  <a:noFill/>
                </a:ln>
                <a:solidFill>
                  <a:srgbClr val="FFFFFF"/>
                </a:solidFill>
                <a:uLnTx/>
                <a:uFillTx/>
                <a:latin typeface="Arial" charset="0"/>
                <a:ea typeface="+mn-ea"/>
                <a:cs typeface="+mn-cs"/>
              </a:rPr>
            </a:br>
            <a:r>
              <a:rPr kumimoji="0" lang="fr-FR" sz="1400" b="1" i="0" u="none" strike="noStrike" cap="none" normalizeH="0" baseline="0" noProof="0">
                <a:ln>
                  <a:noFill/>
                </a:ln>
                <a:solidFill>
                  <a:srgbClr val="FFFFFF"/>
                </a:solidFill>
                <a:uLnTx/>
                <a:uFillTx/>
                <a:latin typeface="Arial" charset="0"/>
                <a:ea typeface="+mn-ea"/>
                <a:cs typeface="+mn-cs"/>
              </a:rPr>
              <a:t>aux lignes directrices de l’ESC 2020</a:t>
            </a:r>
            <a:r>
              <a:rPr kumimoji="0" lang="fr-FR" sz="1400" b="1" i="0" u="none" strike="noStrike" cap="none" normalizeH="0" baseline="30000" noProof="0">
                <a:ln>
                  <a:noFill/>
                </a:ln>
                <a:solidFill>
                  <a:srgbClr val="FFFFFF"/>
                </a:solidFill>
                <a:uLnTx/>
                <a:uFillTx/>
                <a:latin typeface="Arial" charset="0"/>
                <a:ea typeface="+mn-ea"/>
                <a:cs typeface="+mn-cs"/>
              </a:rPr>
              <a:t>3</a:t>
            </a:r>
          </a:p>
        </p:txBody>
      </p:sp>
      <p:grpSp>
        <p:nvGrpSpPr>
          <p:cNvPr id="53" name="Group 42">
            <a:extLst>
              <a:ext uri="{FF2B5EF4-FFF2-40B4-BE49-F238E27FC236}">
                <a16:creationId xmlns:a16="http://schemas.microsoft.com/office/drawing/2014/main" id="{960CD440-B408-4213-B9F2-AFF4DE7B180A}"/>
              </a:ext>
            </a:extLst>
          </p:cNvPr>
          <p:cNvGrpSpPr/>
          <p:nvPr/>
        </p:nvGrpSpPr>
        <p:grpSpPr>
          <a:xfrm>
            <a:off x="6771197" y="1317470"/>
            <a:ext cx="875265" cy="451366"/>
            <a:chOff x="-1382411" y="2588267"/>
            <a:chExt cx="636329" cy="342068"/>
          </a:xfrm>
        </p:grpSpPr>
        <p:sp>
          <p:nvSpPr>
            <p:cNvPr id="54" name="Rectangle: Rounded Corners 43">
              <a:extLst>
                <a:ext uri="{FF2B5EF4-FFF2-40B4-BE49-F238E27FC236}">
                  <a16:creationId xmlns:a16="http://schemas.microsoft.com/office/drawing/2014/main" id="{24D7C6BA-F5D5-40B8-B3EB-3E4C9E060BBF}"/>
                </a:ext>
              </a:extLst>
            </p:cNvPr>
            <p:cNvSpPr/>
            <p:nvPr/>
          </p:nvSpPr>
          <p:spPr>
            <a:xfrm>
              <a:off x="-1382411" y="2588267"/>
              <a:ext cx="636329" cy="342068"/>
            </a:xfrm>
            <a:prstGeom prst="roundRect">
              <a:avLst>
                <a:gd name="adj" fmla="val 50000"/>
              </a:avLst>
            </a:prstGeom>
            <a:solidFill>
              <a:schemeClr val="bg1"/>
            </a:solidFill>
          </p:spPr>
          <p:txBody>
            <a:bodyPr wrap="square" anchor="ctr">
              <a:noAutofit/>
            </a:bodyP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55" name="Picture 44">
              <a:extLst>
                <a:ext uri="{FF2B5EF4-FFF2-40B4-BE49-F238E27FC236}">
                  <a16:creationId xmlns:a16="http://schemas.microsoft.com/office/drawing/2014/main" id="{0D608FC0-2D5D-4DB3-80B5-28EB85464D81}"/>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81539" y="2676460"/>
              <a:ext cx="434582" cy="162843"/>
            </a:xfrm>
            <a:prstGeom prst="rect">
              <a:avLst/>
            </a:prstGeom>
          </p:spPr>
        </p:pic>
      </p:grpSp>
    </p:spTree>
    <p:extLst>
      <p:ext uri="{BB962C8B-B14F-4D97-AF65-F5344CB8AC3E}">
        <p14:creationId xmlns:p14="http://schemas.microsoft.com/office/powerpoint/2010/main" val="73752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Comment protégez-vous vos patients avec FANV </a:t>
            </a:r>
          </a:p>
          <a:p>
            <a:pPr lvl="0"/>
            <a:r>
              <a:rPr lang="fr-FR" sz="2400" dirty="0"/>
              <a:t>comme M. Meier ?</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marL="88900" indent="-88900">
              <a:spcBef>
                <a:spcPts val="0"/>
              </a:spcBef>
            </a:pPr>
            <a:r>
              <a:rPr lang="fr-FR" sz="700">
                <a:solidFill>
                  <a:srgbClr val="B3B2B5"/>
                </a:solidFill>
                <a:cs typeface="Arial" charset="0"/>
              </a:rPr>
              <a:t>*	QxMD est une société indépendante qui travaille avec des chercheurs, des hôpitaux, des universités, des organisations à but non lucratif et d’autres organismes pour diffuser des publications et adapter la recherche clinique à des outils simples à utiliser. Le calculateur utilisé est l’un de ces outils LIEN vers le calculateur :  https://qxmd.com/calculate/calculator_685/garfield-af-risk-calculator </a:t>
            </a:r>
          </a:p>
          <a:p>
            <a:pPr marL="88900" indent="-88900">
              <a:spcBef>
                <a:spcPts val="0"/>
              </a:spcBef>
            </a:pPr>
            <a:r>
              <a:rPr lang="fr-FR" sz="700">
                <a:solidFill>
                  <a:srgbClr val="B3B2B5"/>
                </a:solidFill>
                <a:cs typeface="Arial" charset="0"/>
              </a:rPr>
              <a:t>DFGe : débit de filtration glomérulaire estimé; IMC,  indice de masse corporelle (en angl: BMI)</a:t>
            </a:r>
          </a:p>
        </p:txBody>
      </p:sp>
      <p:pic>
        <p:nvPicPr>
          <p:cNvPr id="31" name="Picture 4">
            <a:extLst>
              <a:ext uri="{FF2B5EF4-FFF2-40B4-BE49-F238E27FC236}">
                <a16:creationId xmlns:a16="http://schemas.microsoft.com/office/drawing/2014/main" id="{B13F2BB7-FEC8-4EF3-AE83-70D2616CC2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2"/>
            <a:ext cx="2816208" cy="3546512"/>
          </a:xfrm>
          <a:prstGeom prst="rect">
            <a:avLst/>
          </a:prstGeom>
        </p:spPr>
      </p:pic>
      <p:sp>
        <p:nvSpPr>
          <p:cNvPr id="32" name="TextBox 6">
            <a:extLst>
              <a:ext uri="{FF2B5EF4-FFF2-40B4-BE49-F238E27FC236}">
                <a16:creationId xmlns:a16="http://schemas.microsoft.com/office/drawing/2014/main" id="{BE886E48-9808-4BBC-B15E-EEC5DBB2DD5C}"/>
              </a:ext>
            </a:extLst>
          </p:cNvPr>
          <p:cNvSpPr txBox="1"/>
          <p:nvPr/>
        </p:nvSpPr>
        <p:spPr>
          <a:xfrm>
            <a:off x="905123" y="1528667"/>
            <a:ext cx="2186869" cy="637753"/>
          </a:xfrm>
          <a:prstGeom prst="rect">
            <a:avLst/>
          </a:prstGeom>
          <a:noFill/>
        </p:spPr>
        <p:txBody>
          <a:bodyPr wrap="square" lIns="67500" tIns="35100" rIns="67500" bIns="35100" rtlCol="0" anchor="t">
            <a:noAutofit/>
          </a:bodyPr>
          <a:lstStyle/>
          <a:p>
            <a:pPr defTabSz="685783" fontAlgn="auto">
              <a:spcBef>
                <a:spcPts val="0"/>
              </a:spcBef>
              <a:spcAft>
                <a:spcPts val="0"/>
              </a:spcAft>
            </a:pPr>
            <a:r>
              <a:rPr lang="fr-FR" sz="2100" dirty="0">
                <a:solidFill>
                  <a:srgbClr val="3961AC"/>
                </a:solidFill>
                <a:latin typeface="Arial Black" panose="020B0A04020102020204" pitchFamily="34" charset="0"/>
              </a:rPr>
              <a:t>        M. Meier</a:t>
            </a:r>
          </a:p>
          <a:p>
            <a:pPr defTabSz="685783" fontAlgn="auto">
              <a:spcBef>
                <a:spcPts val="0"/>
              </a:spcBef>
              <a:spcAft>
                <a:spcPts val="0"/>
              </a:spcAft>
            </a:pPr>
            <a:r>
              <a:rPr lang="fr-FR" sz="1050" b="1" dirty="0">
                <a:solidFill>
                  <a:srgbClr val="3961AC">
                    <a:alpha val="80000"/>
                  </a:srgbClr>
                </a:solidFill>
                <a:latin typeface="Arial"/>
              </a:rPr>
              <a:t>                    73 ans</a:t>
            </a:r>
          </a:p>
          <a:p>
            <a:pPr defTabSz="685783" fontAlgn="auto">
              <a:spcBef>
                <a:spcPts val="0"/>
              </a:spcBef>
              <a:spcAft>
                <a:spcPts val="0"/>
              </a:spcAft>
            </a:pPr>
            <a:endParaRPr lang="en-GB" sz="1200" dirty="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Fibrillation atriale non valvulaire</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Hypertension (148 </a:t>
            </a:r>
            <a:r>
              <a:rPr lang="fr-FR" sz="1050" dirty="0" err="1">
                <a:solidFill>
                  <a:schemeClr val="tx1">
                    <a:lumMod val="65000"/>
                    <a:lumOff val="35000"/>
                  </a:schemeClr>
                </a:solidFill>
                <a:latin typeface="Arial"/>
              </a:rPr>
              <a:t>mmHG</a:t>
            </a:r>
            <a:r>
              <a:rPr lang="fr-FR" sz="1050" dirty="0">
                <a:solidFill>
                  <a:schemeClr val="tx1">
                    <a:lumMod val="65000"/>
                    <a:lumOff val="35000"/>
                  </a:schemeClr>
                </a:solidFill>
                <a:latin typeface="Arial"/>
              </a:rPr>
              <a:t>)</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IMC 28 (81 kg)</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err="1">
                <a:solidFill>
                  <a:schemeClr val="tx1">
                    <a:lumMod val="65000"/>
                    <a:lumOff val="35000"/>
                  </a:schemeClr>
                </a:solidFill>
                <a:latin typeface="Arial"/>
              </a:rPr>
              <a:t>DFGe</a:t>
            </a:r>
            <a:r>
              <a:rPr lang="fr-FR" sz="1050" dirty="0">
                <a:solidFill>
                  <a:schemeClr val="tx1">
                    <a:lumMod val="65000"/>
                    <a:lumOff val="35000"/>
                  </a:schemeClr>
                </a:solidFill>
                <a:latin typeface="Arial"/>
              </a:rPr>
              <a:t>  45 ml/min</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Fréquence cardiaque               70 battements/min</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Fumeur</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maladie coronarienne</a:t>
            </a:r>
          </a:p>
          <a:p>
            <a:pPr marL="214308" indent="-214308" defTabSz="685783" fontAlgn="auto">
              <a:spcBef>
                <a:spcPts val="0"/>
              </a:spcBef>
              <a:spcAft>
                <a:spcPts val="450"/>
              </a:spcAft>
              <a:buClr>
                <a:srgbClr val="3961AC"/>
              </a:buClr>
              <a:buFont typeface="Wingdings" panose="05000000000000000000" pitchFamily="2" charset="2"/>
              <a:buChar char=""/>
            </a:pPr>
            <a:r>
              <a:rPr lang="fr-FR" sz="1050" dirty="0">
                <a:solidFill>
                  <a:schemeClr val="tx1">
                    <a:lumMod val="65000"/>
                    <a:lumOff val="35000"/>
                  </a:schemeClr>
                </a:solidFill>
                <a:latin typeface="Arial"/>
              </a:rPr>
              <a:t>Aucun antécédent de saignement/d’AVC</a:t>
            </a:r>
          </a:p>
        </p:txBody>
      </p:sp>
      <p:pic>
        <p:nvPicPr>
          <p:cNvPr id="33" name="Picture 3">
            <a:extLst>
              <a:ext uri="{FF2B5EF4-FFF2-40B4-BE49-F238E27FC236}">
                <a16:creationId xmlns:a16="http://schemas.microsoft.com/office/drawing/2014/main" id="{4D569DB9-F943-4AD5-AF7F-6B5B46E395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3195" y="1068516"/>
            <a:ext cx="1107331" cy="1107331"/>
          </a:xfrm>
          <a:prstGeom prst="ellipse">
            <a:avLst/>
          </a:prstGeom>
          <a:ln w="28575">
            <a:solidFill>
              <a:srgbClr val="3961AC"/>
            </a:solidFill>
          </a:ln>
        </p:spPr>
      </p:pic>
      <p:sp>
        <p:nvSpPr>
          <p:cNvPr id="35" name="Flowchart: Off-page Connector 51">
            <a:extLst>
              <a:ext uri="{FF2B5EF4-FFF2-40B4-BE49-F238E27FC236}">
                <a16:creationId xmlns:a16="http://schemas.microsoft.com/office/drawing/2014/main" id="{D8B0F1BD-372B-4DDE-9811-246EEB44A0CE}"/>
              </a:ext>
            </a:extLst>
          </p:cNvPr>
          <p:cNvSpPr/>
          <p:nvPr/>
        </p:nvSpPr>
        <p:spPr bwMode="auto">
          <a:xfrm>
            <a:off x="5101264" y="3727816"/>
            <a:ext cx="3747448" cy="770965"/>
          </a:xfrm>
          <a:prstGeom prst="flowChartOffpageConnector">
            <a:avLst/>
          </a:prstGeom>
          <a:solidFill>
            <a:srgbClr val="3961AC"/>
          </a:solidFill>
          <a:ln w="28575" algn="ctr">
            <a:solidFill>
              <a:schemeClr val="bg2"/>
            </a:solidFill>
            <a:miter lim="800000"/>
            <a:headEnd/>
            <a:tailEnd/>
          </a:ln>
          <a:effectLst/>
        </p:spPr>
        <p:txBody>
          <a:bodyPr wrap="square" lIns="0" tIns="54000" rIns="0" bIns="0" rtlCol="0" anchor="ctr">
            <a:noAutofit/>
          </a:bodyPr>
          <a:lstStyle/>
          <a:p>
            <a:pPr algn="ctr" defTabSz="685783" fontAlgn="auto">
              <a:spcBef>
                <a:spcPts val="0"/>
              </a:spcBef>
              <a:spcAft>
                <a:spcPts val="0"/>
              </a:spcAft>
            </a:pPr>
            <a:r>
              <a:rPr lang="fr-FR" sz="1200" dirty="0">
                <a:solidFill>
                  <a:schemeClr val="bg1"/>
                </a:solidFill>
              </a:rPr>
              <a:t>M. Meier a un </a:t>
            </a:r>
          </a:p>
          <a:p>
            <a:pPr algn="ctr" defTabSz="685783" fontAlgn="auto">
              <a:spcBef>
                <a:spcPts val="0"/>
              </a:spcBef>
              <a:spcAft>
                <a:spcPts val="0"/>
              </a:spcAft>
            </a:pPr>
            <a:r>
              <a:rPr lang="fr-FR" sz="1200" dirty="0">
                <a:solidFill>
                  <a:schemeClr val="bg1"/>
                </a:solidFill>
              </a:rPr>
              <a:t>score CHA</a:t>
            </a:r>
            <a:r>
              <a:rPr lang="fr-FR" sz="1200" baseline="-25000" dirty="0">
                <a:solidFill>
                  <a:schemeClr val="bg1"/>
                </a:solidFill>
              </a:rPr>
              <a:t>2</a:t>
            </a:r>
            <a:r>
              <a:rPr lang="fr-FR" sz="1200" dirty="0">
                <a:solidFill>
                  <a:schemeClr val="bg1"/>
                </a:solidFill>
              </a:rPr>
              <a:t>DS</a:t>
            </a:r>
            <a:r>
              <a:rPr lang="fr-FR" sz="1200" baseline="-25000" dirty="0">
                <a:solidFill>
                  <a:schemeClr val="bg1"/>
                </a:solidFill>
              </a:rPr>
              <a:t>2</a:t>
            </a:r>
            <a:r>
              <a:rPr lang="fr-FR" sz="1200" dirty="0">
                <a:solidFill>
                  <a:schemeClr val="bg1"/>
                </a:solidFill>
              </a:rPr>
              <a:t>-VaSc de 3</a:t>
            </a:r>
            <a:r>
              <a:rPr lang="fr-FR" sz="1200" baseline="30000" dirty="0">
                <a:solidFill>
                  <a:schemeClr val="bg1"/>
                </a:solidFill>
                <a:latin typeface="Arial"/>
              </a:rPr>
              <a:t>5</a:t>
            </a:r>
          </a:p>
        </p:txBody>
      </p:sp>
      <p:pic>
        <p:nvPicPr>
          <p:cNvPr id="36" name="Grafik 35">
            <a:extLst>
              <a:ext uri="{FF2B5EF4-FFF2-40B4-BE49-F238E27FC236}">
                <a16:creationId xmlns:a16="http://schemas.microsoft.com/office/drawing/2014/main" id="{06525DF2-F9C6-46E2-ACB2-37B89D7CC6DA}"/>
              </a:ext>
            </a:extLst>
          </p:cNvPr>
          <p:cNvPicPr>
            <a:picLocks noChangeAspect="1"/>
          </p:cNvPicPr>
          <p:nvPr/>
        </p:nvPicPr>
        <p:blipFill>
          <a:blip r:embed="rId5"/>
          <a:stretch>
            <a:fillRect/>
          </a:stretch>
        </p:blipFill>
        <p:spPr>
          <a:xfrm>
            <a:off x="3816793" y="1611714"/>
            <a:ext cx="654107" cy="636332"/>
          </a:xfrm>
          <a:prstGeom prst="rect">
            <a:avLst/>
          </a:prstGeom>
        </p:spPr>
      </p:pic>
      <p:sp>
        <p:nvSpPr>
          <p:cNvPr id="37" name="Pfeil: nach rechts 36">
            <a:extLst>
              <a:ext uri="{FF2B5EF4-FFF2-40B4-BE49-F238E27FC236}">
                <a16:creationId xmlns:a16="http://schemas.microsoft.com/office/drawing/2014/main" id="{5DBCC202-48C1-449D-971D-F7A6B55CD01E}"/>
              </a:ext>
            </a:extLst>
          </p:cNvPr>
          <p:cNvSpPr/>
          <p:nvPr/>
        </p:nvSpPr>
        <p:spPr bwMode="auto">
          <a:xfrm>
            <a:off x="4535772" y="1611713"/>
            <a:ext cx="170329" cy="654423"/>
          </a:xfrm>
          <a:prstGeom prst="rightArrow">
            <a:avLst>
              <a:gd name="adj1" fmla="val 50000"/>
              <a:gd name="adj2" fmla="val 100000"/>
            </a:avLst>
          </a:prstGeom>
          <a:solidFill>
            <a:srgbClr val="439FE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8" name="Textfeld 37">
            <a:extLst>
              <a:ext uri="{FF2B5EF4-FFF2-40B4-BE49-F238E27FC236}">
                <a16:creationId xmlns:a16="http://schemas.microsoft.com/office/drawing/2014/main" id="{02A9B468-717F-4D9C-A3BB-2DE661630143}"/>
              </a:ext>
            </a:extLst>
          </p:cNvPr>
          <p:cNvSpPr txBox="1"/>
          <p:nvPr/>
        </p:nvSpPr>
        <p:spPr>
          <a:xfrm>
            <a:off x="3746878" y="2054539"/>
            <a:ext cx="1066800" cy="710067"/>
          </a:xfrm>
          <a:prstGeom prst="rect">
            <a:avLst/>
          </a:prstGeom>
          <a:noFill/>
        </p:spPr>
        <p:txBody>
          <a:bodyPr wrap="square" lIns="90000" tIns="46800" rIns="90000" bIns="46800" rtlCol="0" anchor="ctr">
            <a:spAutoFit/>
          </a:bodyPr>
          <a:lstStyle/>
          <a:p>
            <a:br>
              <a:rPr lang="fr-FR" sz="1600">
                <a:solidFill>
                  <a:srgbClr val="605F62"/>
                </a:solidFill>
              </a:rPr>
            </a:br>
            <a:r>
              <a:rPr lang="fr-FR" sz="1200">
                <a:solidFill>
                  <a:srgbClr val="605F62"/>
                </a:solidFill>
              </a:rPr>
              <a:t>Calculé par QxMD* </a:t>
            </a:r>
          </a:p>
        </p:txBody>
      </p:sp>
      <p:graphicFrame>
        <p:nvGraphicFramePr>
          <p:cNvPr id="16" name="Diagramm 15">
            <a:extLst>
              <a:ext uri="{FF2B5EF4-FFF2-40B4-BE49-F238E27FC236}">
                <a16:creationId xmlns:a16="http://schemas.microsoft.com/office/drawing/2014/main" id="{EB3806BE-7163-E047-A330-789ECB1CEF61}"/>
              </a:ext>
            </a:extLst>
          </p:cNvPr>
          <p:cNvGraphicFramePr/>
          <p:nvPr>
            <p:extLst>
              <p:ext uri="{D42A27DB-BD31-4B8C-83A1-F6EECF244321}">
                <p14:modId xmlns:p14="http://schemas.microsoft.com/office/powerpoint/2010/main" val="1480821170"/>
              </p:ext>
            </p:extLst>
          </p:nvPr>
        </p:nvGraphicFramePr>
        <p:xfrm>
          <a:off x="4937529" y="1059614"/>
          <a:ext cx="4042800" cy="2588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934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
            <a:extLst>
              <a:ext uri="{FF2B5EF4-FFF2-40B4-BE49-F238E27FC236}">
                <a16:creationId xmlns:a16="http://schemas.microsoft.com/office/drawing/2014/main" id="{FD61D394-FC2D-2844-BA6A-9686B69755D0}"/>
              </a:ext>
            </a:extLst>
          </p:cNvPr>
          <p:cNvSpPr txBox="1"/>
          <p:nvPr/>
        </p:nvSpPr>
        <p:spPr>
          <a:xfrm>
            <a:off x="619123" y="4802669"/>
            <a:ext cx="8274051" cy="253916"/>
          </a:xfrm>
          <a:prstGeom prst="rect">
            <a:avLst/>
          </a:prstGeom>
          <a:noFill/>
        </p:spPr>
        <p:txBody>
          <a:bodyPr wrap="square" lIns="0" tIns="0" rIns="0" bIns="0" rtlCol="0" anchor="b" anchorCtr="0">
            <a:spAutoFit/>
          </a:bodyPr>
          <a:lstStyle/>
          <a:p>
            <a:pPr>
              <a:spcBef>
                <a:spcPts val="300"/>
              </a:spcBef>
            </a:pPr>
            <a:r>
              <a:rPr lang="fr-FR" sz="700" dirty="0">
                <a:solidFill>
                  <a:srgbClr val="B3B2B5"/>
                </a:solidFill>
                <a:cs typeface="Arial" charset="0"/>
              </a:rPr>
              <a:t>* Seule la première occurrence des événement est prise en compte</a:t>
            </a:r>
          </a:p>
          <a:p>
            <a:pPr>
              <a:spcBef>
                <a:spcPts val="300"/>
              </a:spcBef>
            </a:pPr>
            <a:r>
              <a:rPr lang="fr-FR" sz="700" dirty="0">
                <a:solidFill>
                  <a:srgbClr val="B3B2B5"/>
                </a:solidFill>
                <a:cs typeface="Arial" charset="0"/>
              </a:rPr>
              <a:t>FANV : fibrillation atriale non valvulaire ; ES : embolie systémique ; AIT : accident ischémique transitoire</a:t>
            </a:r>
          </a:p>
        </p:txBody>
      </p:sp>
      <p:sp>
        <p:nvSpPr>
          <p:cNvPr id="29" name="TextBox 14">
            <a:extLst>
              <a:ext uri="{FF2B5EF4-FFF2-40B4-BE49-F238E27FC236}">
                <a16:creationId xmlns:a16="http://schemas.microsoft.com/office/drawing/2014/main" id="{905806B7-76E5-4AA0-914F-D1EF1D4CF2AD}"/>
              </a:ext>
            </a:extLst>
          </p:cNvPr>
          <p:cNvSpPr txBox="1"/>
          <p:nvPr/>
        </p:nvSpPr>
        <p:spPr>
          <a:xfrm>
            <a:off x="1326672" y="1190524"/>
            <a:ext cx="1816050"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dirty="0">
                <a:solidFill>
                  <a:schemeClr val="tx1">
                    <a:lumMod val="65000"/>
                    <a:lumOff val="35000"/>
                  </a:schemeClr>
                </a:solidFill>
                <a:latin typeface="Arial"/>
              </a:rPr>
              <a:t>Incidence de l’AVC/ES chez des patients avec FANV*</a:t>
            </a:r>
          </a:p>
        </p:txBody>
      </p:sp>
      <p:sp>
        <p:nvSpPr>
          <p:cNvPr id="32" name="TextBox 33">
            <a:extLst>
              <a:ext uri="{FF2B5EF4-FFF2-40B4-BE49-F238E27FC236}">
                <a16:creationId xmlns:a16="http://schemas.microsoft.com/office/drawing/2014/main" id="{D75827E0-2EFE-4184-BC34-D5D7900139F7}"/>
              </a:ext>
            </a:extLst>
          </p:cNvPr>
          <p:cNvSpPr txBox="1"/>
          <p:nvPr/>
        </p:nvSpPr>
        <p:spPr>
          <a:xfrm>
            <a:off x="3418759" y="1203742"/>
            <a:ext cx="2532769"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dirty="0">
                <a:solidFill>
                  <a:schemeClr val="tx1">
                    <a:lumMod val="65000"/>
                    <a:lumOff val="35000"/>
                  </a:schemeClr>
                </a:solidFill>
                <a:latin typeface="Arial"/>
              </a:rPr>
              <a:t>Augmentation du risque d’AVC/ES en fonction </a:t>
            </a:r>
            <a:br>
              <a:rPr lang="fr-FR" sz="1200" b="1" dirty="0">
                <a:solidFill>
                  <a:schemeClr val="tx1">
                    <a:lumMod val="65000"/>
                    <a:lumOff val="35000"/>
                  </a:schemeClr>
                </a:solidFill>
                <a:latin typeface="Arial"/>
              </a:rPr>
            </a:br>
            <a:r>
              <a:rPr lang="fr-FR" sz="1200" b="1" dirty="0">
                <a:solidFill>
                  <a:schemeClr val="tx1">
                    <a:lumMod val="65000"/>
                    <a:lumOff val="35000"/>
                  </a:schemeClr>
                </a:solidFill>
                <a:latin typeface="Arial"/>
              </a:rPr>
              <a:t>de la comorbidité</a:t>
            </a:r>
          </a:p>
        </p:txBody>
      </p:sp>
      <p:grpSp>
        <p:nvGrpSpPr>
          <p:cNvPr id="33" name="Gruppieren 32">
            <a:extLst>
              <a:ext uri="{FF2B5EF4-FFF2-40B4-BE49-F238E27FC236}">
                <a16:creationId xmlns:a16="http://schemas.microsoft.com/office/drawing/2014/main" id="{858DE2DC-75E8-4975-BE61-47D0204F121D}"/>
              </a:ext>
            </a:extLst>
          </p:cNvPr>
          <p:cNvGrpSpPr/>
          <p:nvPr/>
        </p:nvGrpSpPr>
        <p:grpSpPr>
          <a:xfrm>
            <a:off x="958854" y="1456055"/>
            <a:ext cx="7345130" cy="3273911"/>
            <a:chOff x="958854" y="1384055"/>
            <a:chExt cx="7345130" cy="3273911"/>
          </a:xfrm>
        </p:grpSpPr>
        <p:sp>
          <p:nvSpPr>
            <p:cNvPr id="35" name="TextBox 1">
              <a:extLst>
                <a:ext uri="{FF2B5EF4-FFF2-40B4-BE49-F238E27FC236}">
                  <a16:creationId xmlns:a16="http://schemas.microsoft.com/office/drawing/2014/main" id="{4972D0D3-D19D-480E-AE78-9D4A5DD530D7}"/>
                </a:ext>
              </a:extLst>
            </p:cNvPr>
            <p:cNvSpPr txBox="1"/>
            <p:nvPr/>
          </p:nvSpPr>
          <p:spPr>
            <a:xfrm>
              <a:off x="4860099" y="4013827"/>
              <a:ext cx="907958"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dirty="0" err="1">
                  <a:solidFill>
                    <a:schemeClr val="tx1">
                      <a:lumMod val="65000"/>
                      <a:lumOff val="35000"/>
                    </a:schemeClr>
                  </a:solidFill>
                  <a:latin typeface="Arial"/>
                </a:rPr>
                <a:t>Insuffi-sance</a:t>
              </a:r>
              <a:r>
                <a:rPr lang="fr-FR" sz="1200" dirty="0">
                  <a:solidFill>
                    <a:schemeClr val="tx1">
                      <a:lumMod val="65000"/>
                      <a:lumOff val="35000"/>
                    </a:schemeClr>
                  </a:solidFill>
                  <a:latin typeface="Arial"/>
                </a:rPr>
                <a:t> rénale</a:t>
              </a:r>
            </a:p>
          </p:txBody>
        </p:sp>
        <p:sp>
          <p:nvSpPr>
            <p:cNvPr id="36" name="TextBox 10">
              <a:extLst>
                <a:ext uri="{FF2B5EF4-FFF2-40B4-BE49-F238E27FC236}">
                  <a16:creationId xmlns:a16="http://schemas.microsoft.com/office/drawing/2014/main" id="{D33AC313-3E84-494B-8A9D-98B4E114B969}"/>
                </a:ext>
              </a:extLst>
            </p:cNvPr>
            <p:cNvSpPr txBox="1"/>
            <p:nvPr/>
          </p:nvSpPr>
          <p:spPr>
            <a:xfrm>
              <a:off x="4183611" y="4033083"/>
              <a:ext cx="725630"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a:solidFill>
                    <a:schemeClr val="tx1">
                      <a:lumMod val="65000"/>
                      <a:lumOff val="35000"/>
                    </a:schemeClr>
                  </a:solidFill>
                  <a:latin typeface="Arial"/>
                </a:rPr>
                <a:t>Maladie- vascu-laire</a:t>
              </a:r>
            </a:p>
          </p:txBody>
        </p:sp>
        <p:sp>
          <p:nvSpPr>
            <p:cNvPr id="37" name="TextBox 11">
              <a:extLst>
                <a:ext uri="{FF2B5EF4-FFF2-40B4-BE49-F238E27FC236}">
                  <a16:creationId xmlns:a16="http://schemas.microsoft.com/office/drawing/2014/main" id="{CB5E1284-3523-40FA-B77C-81F180C542AF}"/>
                </a:ext>
              </a:extLst>
            </p:cNvPr>
            <p:cNvSpPr txBox="1"/>
            <p:nvPr/>
          </p:nvSpPr>
          <p:spPr>
            <a:xfrm>
              <a:off x="3347438" y="4211941"/>
              <a:ext cx="793307"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a:solidFill>
                    <a:schemeClr val="tx1">
                      <a:lumMod val="65000"/>
                      <a:lumOff val="35000"/>
                    </a:schemeClr>
                  </a:solidFill>
                  <a:latin typeface="Arial"/>
                </a:rPr>
                <a:t>Diabète</a:t>
              </a:r>
            </a:p>
          </p:txBody>
        </p:sp>
        <p:cxnSp>
          <p:nvCxnSpPr>
            <p:cNvPr id="38" name="Straight Connector 19">
              <a:extLst>
                <a:ext uri="{FF2B5EF4-FFF2-40B4-BE49-F238E27FC236}">
                  <a16:creationId xmlns:a16="http://schemas.microsoft.com/office/drawing/2014/main" id="{F7322855-5A76-44E5-B6C7-600784DC67AA}"/>
                </a:ext>
              </a:extLst>
            </p:cNvPr>
            <p:cNvCxnSpPr>
              <a:cxnSpLocks/>
            </p:cNvCxnSpPr>
            <p:nvPr/>
          </p:nvCxnSpPr>
          <p:spPr bwMode="auto">
            <a:xfrm>
              <a:off x="3090674" y="3483930"/>
              <a:ext cx="4432146" cy="0"/>
            </a:xfrm>
            <a:prstGeom prst="line">
              <a:avLst/>
            </a:prstGeom>
            <a:noFill/>
            <a:ln w="15875"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TextBox 15">
              <a:extLst>
                <a:ext uri="{FF2B5EF4-FFF2-40B4-BE49-F238E27FC236}">
                  <a16:creationId xmlns:a16="http://schemas.microsoft.com/office/drawing/2014/main" id="{974BD62D-551B-4852-A988-73AAC146FA0A}"/>
                </a:ext>
              </a:extLst>
            </p:cNvPr>
            <p:cNvSpPr txBox="1"/>
            <p:nvPr/>
          </p:nvSpPr>
          <p:spPr>
            <a:xfrm>
              <a:off x="5670619" y="2132008"/>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a:solidFill>
                    <a:schemeClr val="tx1">
                      <a:lumMod val="65000"/>
                      <a:lumOff val="35000"/>
                    </a:schemeClr>
                  </a:solidFill>
                  <a:latin typeface="Arial"/>
                </a:rPr>
                <a:t>RR=2.14</a:t>
              </a:r>
            </a:p>
          </p:txBody>
        </p:sp>
        <p:sp>
          <p:nvSpPr>
            <p:cNvPr id="50" name="TextBox 21">
              <a:extLst>
                <a:ext uri="{FF2B5EF4-FFF2-40B4-BE49-F238E27FC236}">
                  <a16:creationId xmlns:a16="http://schemas.microsoft.com/office/drawing/2014/main" id="{6F8B2C6A-E65D-414B-AC21-89225E72D638}"/>
                </a:ext>
              </a:extLst>
            </p:cNvPr>
            <p:cNvSpPr txBox="1"/>
            <p:nvPr/>
          </p:nvSpPr>
          <p:spPr>
            <a:xfrm>
              <a:off x="4937167" y="2537048"/>
              <a:ext cx="801541"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a:solidFill>
                    <a:schemeClr val="tx1">
                      <a:lumMod val="65000"/>
                      <a:lumOff val="35000"/>
                    </a:schemeClr>
                  </a:solidFill>
                  <a:latin typeface="Arial"/>
                </a:rPr>
                <a:t>RR=1.62</a:t>
              </a:r>
            </a:p>
          </p:txBody>
        </p:sp>
        <p:sp>
          <p:nvSpPr>
            <p:cNvPr id="51" name="TextBox 22">
              <a:extLst>
                <a:ext uri="{FF2B5EF4-FFF2-40B4-BE49-F238E27FC236}">
                  <a16:creationId xmlns:a16="http://schemas.microsoft.com/office/drawing/2014/main" id="{7E70543A-C501-4CC6-B049-FBF2D923A89D}"/>
                </a:ext>
              </a:extLst>
            </p:cNvPr>
            <p:cNvSpPr txBox="1"/>
            <p:nvPr/>
          </p:nvSpPr>
          <p:spPr>
            <a:xfrm>
              <a:off x="4203961" y="2807219"/>
              <a:ext cx="82788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a:solidFill>
                    <a:schemeClr val="tx1">
                      <a:lumMod val="65000"/>
                      <a:lumOff val="35000"/>
                    </a:schemeClr>
                  </a:solidFill>
                  <a:latin typeface="Arial"/>
                </a:rPr>
                <a:t>RR=1.35</a:t>
              </a:r>
            </a:p>
          </p:txBody>
        </p:sp>
        <p:sp>
          <p:nvSpPr>
            <p:cNvPr id="52" name="TextBox 23">
              <a:extLst>
                <a:ext uri="{FF2B5EF4-FFF2-40B4-BE49-F238E27FC236}">
                  <a16:creationId xmlns:a16="http://schemas.microsoft.com/office/drawing/2014/main" id="{C4D8B582-F38A-471E-A452-E6AF7784ADC6}"/>
                </a:ext>
              </a:extLst>
            </p:cNvPr>
            <p:cNvSpPr txBox="1"/>
            <p:nvPr/>
          </p:nvSpPr>
          <p:spPr>
            <a:xfrm>
              <a:off x="3314301" y="2970965"/>
              <a:ext cx="1013125"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a:solidFill>
                    <a:schemeClr val="tx1">
                      <a:lumMod val="65000"/>
                      <a:lumOff val="35000"/>
                    </a:schemeClr>
                  </a:solidFill>
                  <a:latin typeface="Arial"/>
                </a:rPr>
                <a:t>RR=1.23</a:t>
              </a:r>
            </a:p>
          </p:txBody>
        </p:sp>
        <p:sp>
          <p:nvSpPr>
            <p:cNvPr id="53" name="TextBox 26">
              <a:extLst>
                <a:ext uri="{FF2B5EF4-FFF2-40B4-BE49-F238E27FC236}">
                  <a16:creationId xmlns:a16="http://schemas.microsoft.com/office/drawing/2014/main" id="{418A7AC8-34B5-40F4-B70D-ECA7C705FCD3}"/>
                </a:ext>
              </a:extLst>
            </p:cNvPr>
            <p:cNvSpPr txBox="1"/>
            <p:nvPr/>
          </p:nvSpPr>
          <p:spPr>
            <a:xfrm>
              <a:off x="7458872" y="3275549"/>
              <a:ext cx="845112"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dirty="0">
                  <a:solidFill>
                    <a:schemeClr val="tx1">
                      <a:lumMod val="65000"/>
                      <a:lumOff val="35000"/>
                    </a:schemeClr>
                  </a:solidFill>
                  <a:latin typeface="Arial"/>
                </a:rPr>
                <a:t>Risque d’AVC/ES</a:t>
              </a:r>
            </a:p>
          </p:txBody>
        </p:sp>
        <p:sp>
          <p:nvSpPr>
            <p:cNvPr id="54" name="Arrow: Up 3">
              <a:extLst>
                <a:ext uri="{FF2B5EF4-FFF2-40B4-BE49-F238E27FC236}">
                  <a16:creationId xmlns:a16="http://schemas.microsoft.com/office/drawing/2014/main" id="{2FCE39C0-2EF0-45EB-9D7A-5DB7635289BD}"/>
                </a:ext>
              </a:extLst>
            </p:cNvPr>
            <p:cNvSpPr/>
            <p:nvPr/>
          </p:nvSpPr>
          <p:spPr bwMode="auto">
            <a:xfrm>
              <a:off x="7807256" y="2079652"/>
              <a:ext cx="149772" cy="1190090"/>
            </a:xfrm>
            <a:prstGeom prst="upArrow">
              <a:avLst/>
            </a:prstGeom>
            <a:gradFill flip="none" rotWithShape="1">
              <a:gsLst>
                <a:gs pos="0">
                  <a:srgbClr val="3961AC"/>
                </a:gs>
                <a:gs pos="100000">
                  <a:schemeClr val="bg1"/>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55" name="Arrow: Up 31">
              <a:extLst>
                <a:ext uri="{FF2B5EF4-FFF2-40B4-BE49-F238E27FC236}">
                  <a16:creationId xmlns:a16="http://schemas.microsoft.com/office/drawing/2014/main" id="{F7F88198-67DB-4D3D-8932-8D1733B2615F}"/>
                </a:ext>
              </a:extLst>
            </p:cNvPr>
            <p:cNvSpPr/>
            <p:nvPr/>
          </p:nvSpPr>
          <p:spPr bwMode="auto">
            <a:xfrm flipV="1">
              <a:off x="7805828" y="3707476"/>
              <a:ext cx="151200" cy="548950"/>
            </a:xfrm>
            <a:prstGeom prst="upArrow">
              <a:avLst/>
            </a:prstGeom>
            <a:gradFill flip="none" rotWithShape="1">
              <a:gsLst>
                <a:gs pos="0">
                  <a:srgbClr val="3961AC"/>
                </a:gs>
                <a:gs pos="52000">
                  <a:schemeClr val="tx2"/>
                </a:gs>
                <a:gs pos="100000">
                  <a:schemeClr val="bg1">
                    <a:shade val="100000"/>
                    <a:satMod val="115000"/>
                  </a:schemeClr>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56" name="TextBox 29">
              <a:extLst>
                <a:ext uri="{FF2B5EF4-FFF2-40B4-BE49-F238E27FC236}">
                  <a16:creationId xmlns:a16="http://schemas.microsoft.com/office/drawing/2014/main" id="{A074C201-DBD3-43CD-A8FF-7DFFD2BC6A93}"/>
                </a:ext>
              </a:extLst>
            </p:cNvPr>
            <p:cNvSpPr txBox="1"/>
            <p:nvPr/>
          </p:nvSpPr>
          <p:spPr>
            <a:xfrm>
              <a:off x="6435999" y="1821688"/>
              <a:ext cx="743355"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a:solidFill>
                    <a:schemeClr val="tx1">
                      <a:lumMod val="65000"/>
                      <a:lumOff val="35000"/>
                    </a:schemeClr>
                  </a:solidFill>
                  <a:latin typeface="Arial"/>
                </a:rPr>
                <a:t>RR=2.32</a:t>
              </a:r>
            </a:p>
          </p:txBody>
        </p:sp>
        <p:sp>
          <p:nvSpPr>
            <p:cNvPr id="57" name="TextBox 13">
              <a:extLst>
                <a:ext uri="{FF2B5EF4-FFF2-40B4-BE49-F238E27FC236}">
                  <a16:creationId xmlns:a16="http://schemas.microsoft.com/office/drawing/2014/main" id="{D613B5CD-FE31-4F74-9685-885ED7D0693E}"/>
                </a:ext>
              </a:extLst>
            </p:cNvPr>
            <p:cNvSpPr txBox="1"/>
            <p:nvPr/>
          </p:nvSpPr>
          <p:spPr>
            <a:xfrm rot="16200000">
              <a:off x="-360297" y="2703206"/>
              <a:ext cx="2893854"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b="1" dirty="0">
                  <a:solidFill>
                    <a:schemeClr val="tx1">
                      <a:lumMod val="65000"/>
                      <a:lumOff val="35000"/>
                    </a:schemeClr>
                  </a:solidFill>
                  <a:latin typeface="Arial"/>
                </a:rPr>
                <a:t>Incidence des AVC/ES* sur 2 ans (%)</a:t>
              </a:r>
            </a:p>
          </p:txBody>
        </p:sp>
        <p:cxnSp>
          <p:nvCxnSpPr>
            <p:cNvPr id="58" name="Straight Connector 4">
              <a:extLst>
                <a:ext uri="{FF2B5EF4-FFF2-40B4-BE49-F238E27FC236}">
                  <a16:creationId xmlns:a16="http://schemas.microsoft.com/office/drawing/2014/main" id="{59A3E602-DE39-4003-AC58-FCCBF2F7D762}"/>
                </a:ext>
              </a:extLst>
            </p:cNvPr>
            <p:cNvCxnSpPr/>
            <p:nvPr/>
          </p:nvCxnSpPr>
          <p:spPr bwMode="auto">
            <a:xfrm flipH="1" flipV="1">
              <a:off x="2193023" y="2371833"/>
              <a:ext cx="845112" cy="1112099"/>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Straight Connector 35">
              <a:extLst>
                <a:ext uri="{FF2B5EF4-FFF2-40B4-BE49-F238E27FC236}">
                  <a16:creationId xmlns:a16="http://schemas.microsoft.com/office/drawing/2014/main" id="{E6F75B2F-4228-4848-A115-2D42AD735FF3}"/>
                </a:ext>
              </a:extLst>
            </p:cNvPr>
            <p:cNvCxnSpPr/>
            <p:nvPr/>
          </p:nvCxnSpPr>
          <p:spPr bwMode="auto">
            <a:xfrm flipH="1">
              <a:off x="1596471" y="2371832"/>
              <a:ext cx="223730" cy="0"/>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Box 1">
              <a:extLst>
                <a:ext uri="{FF2B5EF4-FFF2-40B4-BE49-F238E27FC236}">
                  <a16:creationId xmlns:a16="http://schemas.microsoft.com/office/drawing/2014/main" id="{2A9A0A7C-F453-4291-8740-BEFD8E6DEB53}"/>
                </a:ext>
              </a:extLst>
            </p:cNvPr>
            <p:cNvSpPr txBox="1"/>
            <p:nvPr/>
          </p:nvSpPr>
          <p:spPr>
            <a:xfrm>
              <a:off x="5660773" y="4217218"/>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dirty="0">
                  <a:solidFill>
                    <a:schemeClr val="tx1">
                      <a:lumMod val="65000"/>
                      <a:lumOff val="35000"/>
                    </a:schemeClr>
                  </a:solidFill>
                  <a:latin typeface="Arial"/>
                </a:rPr>
                <a:t>AVC/AIT/ES</a:t>
              </a:r>
            </a:p>
          </p:txBody>
        </p:sp>
        <p:sp>
          <p:nvSpPr>
            <p:cNvPr id="61" name="TextBox 1">
              <a:extLst>
                <a:ext uri="{FF2B5EF4-FFF2-40B4-BE49-F238E27FC236}">
                  <a16:creationId xmlns:a16="http://schemas.microsoft.com/office/drawing/2014/main" id="{277BB0A3-4218-4D84-A461-113810189B3F}"/>
                </a:ext>
              </a:extLst>
            </p:cNvPr>
            <p:cNvSpPr txBox="1"/>
            <p:nvPr/>
          </p:nvSpPr>
          <p:spPr>
            <a:xfrm>
              <a:off x="6435999" y="4210018"/>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fr-FR" sz="1200">
                  <a:solidFill>
                    <a:schemeClr val="tx1">
                      <a:lumMod val="65000"/>
                      <a:lumOff val="35000"/>
                    </a:schemeClr>
                  </a:solidFill>
                  <a:latin typeface="Arial"/>
                </a:rPr>
                <a:t>Âge </a:t>
              </a:r>
              <a:br>
                <a:rPr lang="fr-FR" sz="1200">
                  <a:solidFill>
                    <a:schemeClr val="tx1">
                      <a:lumMod val="65000"/>
                      <a:lumOff val="35000"/>
                    </a:schemeClr>
                  </a:solidFill>
                  <a:latin typeface="Arial"/>
                </a:rPr>
              </a:br>
              <a:r>
                <a:rPr lang="fr-FR" sz="1200">
                  <a:solidFill>
                    <a:schemeClr val="tx1">
                      <a:lumMod val="65000"/>
                      <a:lumOff val="35000"/>
                    </a:schemeClr>
                  </a:solidFill>
                  <a:latin typeface="Arial"/>
                </a:rPr>
                <a:t>≥75 ans</a:t>
              </a:r>
            </a:p>
          </p:txBody>
        </p:sp>
        <p:graphicFrame>
          <p:nvGraphicFramePr>
            <p:cNvPr id="64" name="Content Placeholder 14">
              <a:extLst>
                <a:ext uri="{FF2B5EF4-FFF2-40B4-BE49-F238E27FC236}">
                  <a16:creationId xmlns:a16="http://schemas.microsoft.com/office/drawing/2014/main" id="{7B2E1226-49C9-40F8-89AA-7FE5BEFDFB52}"/>
                </a:ext>
              </a:extLst>
            </p:cNvPr>
            <p:cNvGraphicFramePr>
              <a:graphicFrameLocks/>
            </p:cNvGraphicFramePr>
            <p:nvPr>
              <p:extLst>
                <p:ext uri="{D42A27DB-BD31-4B8C-83A1-F6EECF244321}">
                  <p14:modId xmlns:p14="http://schemas.microsoft.com/office/powerpoint/2010/main" val="2751679280"/>
                </p:ext>
              </p:extLst>
            </p:nvPr>
          </p:nvGraphicFramePr>
          <p:xfrm>
            <a:off x="1244146" y="1716966"/>
            <a:ext cx="1238690" cy="2630244"/>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65" name="Chart 6">
            <a:extLst>
              <a:ext uri="{FF2B5EF4-FFF2-40B4-BE49-F238E27FC236}">
                <a16:creationId xmlns:a16="http://schemas.microsoft.com/office/drawing/2014/main" id="{07CD0BAF-9E90-4F2D-91D0-E3507F257AA4}"/>
              </a:ext>
            </a:extLst>
          </p:cNvPr>
          <p:cNvGraphicFramePr/>
          <p:nvPr>
            <p:extLst>
              <p:ext uri="{D42A27DB-BD31-4B8C-83A1-F6EECF244321}">
                <p14:modId xmlns:p14="http://schemas.microsoft.com/office/powerpoint/2010/main" val="734099021"/>
              </p:ext>
            </p:extLst>
          </p:nvPr>
        </p:nvGraphicFramePr>
        <p:xfrm>
          <a:off x="2868883" y="1884714"/>
          <a:ext cx="4691516" cy="2685706"/>
        </p:xfrm>
        <a:graphic>
          <a:graphicData uri="http://schemas.openxmlformats.org/drawingml/2006/chart">
            <c:chart xmlns:c="http://schemas.openxmlformats.org/drawingml/2006/chart" xmlns:r="http://schemas.openxmlformats.org/officeDocument/2006/relationships" r:id="rId4"/>
          </a:graphicData>
        </a:graphic>
      </p:graphicFrame>
      <p:sp>
        <p:nvSpPr>
          <p:cNvPr id="67" name="Rechteck 66">
            <a:extLst>
              <a:ext uri="{FF2B5EF4-FFF2-40B4-BE49-F238E27FC236}">
                <a16:creationId xmlns:a16="http://schemas.microsoft.com/office/drawing/2014/main" id="{4F0C6B5A-06C7-46C6-9DCB-3EFF182F0999}"/>
              </a:ext>
            </a:extLst>
          </p:cNvPr>
          <p:cNvSpPr/>
          <p:nvPr/>
        </p:nvSpPr>
        <p:spPr bwMode="auto">
          <a:xfrm>
            <a:off x="4965408" y="2477579"/>
            <a:ext cx="745263" cy="2303704"/>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pic>
        <p:nvPicPr>
          <p:cNvPr id="68" name="Picture 3">
            <a:extLst>
              <a:ext uri="{FF2B5EF4-FFF2-40B4-BE49-F238E27FC236}">
                <a16:creationId xmlns:a16="http://schemas.microsoft.com/office/drawing/2014/main" id="{6C234242-F706-444B-AF55-F583693872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34759" y="2208896"/>
            <a:ext cx="336107" cy="340512"/>
          </a:xfrm>
          <a:prstGeom prst="ellipse">
            <a:avLst/>
          </a:prstGeom>
          <a:ln w="28575">
            <a:solidFill>
              <a:srgbClr val="3961AC"/>
            </a:solidFill>
          </a:ln>
        </p:spPr>
      </p:pic>
      <p:sp>
        <p:nvSpPr>
          <p:cNvPr id="28" name="Line 38">
            <a:extLst>
              <a:ext uri="{FF2B5EF4-FFF2-40B4-BE49-F238E27FC236}">
                <a16:creationId xmlns:a16="http://schemas.microsoft.com/office/drawing/2014/main" id="{BA5A0911-8472-4A86-8FB7-ACEB5327512B}"/>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itel 1">
            <a:extLst>
              <a:ext uri="{FF2B5EF4-FFF2-40B4-BE49-F238E27FC236}">
                <a16:creationId xmlns:a16="http://schemas.microsoft.com/office/drawing/2014/main" id="{B9B44B58-C560-4587-9F24-23EE06FD6B94}"/>
              </a:ext>
            </a:extLst>
          </p:cNvPr>
          <p:cNvSpPr txBox="1">
            <a:spLocks/>
          </p:cNvSpPr>
          <p:nvPr/>
        </p:nvSpPr>
        <p:spPr>
          <a:xfrm>
            <a:off x="611188" y="327710"/>
            <a:ext cx="8532812" cy="5539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000" dirty="0"/>
              <a:t>Les patients avec FANV et présentant des </a:t>
            </a:r>
            <a:r>
              <a:rPr lang="fr-FR" sz="2000" dirty="0" err="1"/>
              <a:t>comobordités</a:t>
            </a:r>
            <a:r>
              <a:rPr lang="fr-FR" sz="2000" dirty="0"/>
              <a:t> ont un risque accru d’AVC/ES ils ont besoin d’être protégés</a:t>
            </a:r>
            <a:r>
              <a:rPr lang="fr-FR" sz="2000" baseline="30000" dirty="0"/>
              <a:t>6</a:t>
            </a:r>
          </a:p>
        </p:txBody>
      </p:sp>
    </p:spTree>
    <p:extLst>
      <p:ext uri="{BB962C8B-B14F-4D97-AF65-F5344CB8AC3E}">
        <p14:creationId xmlns:p14="http://schemas.microsoft.com/office/powerpoint/2010/main" val="33740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Ce que la sécurité signifie pour vos patients avec FANV</a:t>
            </a:r>
          </a:p>
        </p:txBody>
      </p:sp>
      <p:sp>
        <p:nvSpPr>
          <p:cNvPr id="25" name="Ellipse 43">
            <a:extLst>
              <a:ext uri="{FF2B5EF4-FFF2-40B4-BE49-F238E27FC236}">
                <a16:creationId xmlns:a16="http://schemas.microsoft.com/office/drawing/2014/main" id="{99EAF958-51DD-4C04-B762-6A84B389152B}"/>
              </a:ext>
            </a:extLst>
          </p:cNvPr>
          <p:cNvSpPr/>
          <p:nvPr/>
        </p:nvSpPr>
        <p:spPr bwMode="auto">
          <a:xfrm>
            <a:off x="218608"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0" name="Grafik 29">
            <a:extLst>
              <a:ext uri="{FF2B5EF4-FFF2-40B4-BE49-F238E27FC236}">
                <a16:creationId xmlns:a16="http://schemas.microsoft.com/office/drawing/2014/main" id="{DF048241-DB2F-4574-8ACD-6D1791726D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0516" y="799008"/>
            <a:ext cx="2987185" cy="1992453"/>
          </a:xfrm>
          <a:prstGeom prst="rect">
            <a:avLst/>
          </a:prstGeom>
          <a:effectLst>
            <a:softEdge rad="635000"/>
          </a:effectLst>
        </p:spPr>
      </p:pic>
      <p:pic>
        <p:nvPicPr>
          <p:cNvPr id="31" name="Grafik 30" descr="Medizin">
            <a:extLst>
              <a:ext uri="{FF2B5EF4-FFF2-40B4-BE49-F238E27FC236}">
                <a16:creationId xmlns:a16="http://schemas.microsoft.com/office/drawing/2014/main" id="{FA171B50-9BD5-40A9-ACBE-01CE63DD53B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2" name="Ellipse 45">
            <a:hlinkClick r:id="" action="ppaction://noaction"/>
            <a:extLst>
              <a:ext uri="{FF2B5EF4-FFF2-40B4-BE49-F238E27FC236}">
                <a16:creationId xmlns:a16="http://schemas.microsoft.com/office/drawing/2014/main" id="{CCFCD383-EB0F-4A27-B11C-871FE74CF5AF}"/>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3" name="Grafik 32" descr="Tageskalender">
            <a:extLst>
              <a:ext uri="{FF2B5EF4-FFF2-40B4-BE49-F238E27FC236}">
                <a16:creationId xmlns:a16="http://schemas.microsoft.com/office/drawing/2014/main" id="{D8420474-99A1-434B-A7F9-0E4E3D0ED2C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4" name="Ellipse 47">
            <a:hlinkClick r:id="" action="ppaction://noaction"/>
            <a:extLst>
              <a:ext uri="{FF2B5EF4-FFF2-40B4-BE49-F238E27FC236}">
                <a16:creationId xmlns:a16="http://schemas.microsoft.com/office/drawing/2014/main" id="{460008F5-C27D-4193-9F6E-8D0104F0D63B}"/>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5" name="Line 44">
            <a:extLst>
              <a:ext uri="{FF2B5EF4-FFF2-40B4-BE49-F238E27FC236}">
                <a16:creationId xmlns:a16="http://schemas.microsoft.com/office/drawing/2014/main" id="{A6A9A994-6F01-41E3-BBF1-41F5F70985FE}"/>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6" name="Line 44">
            <a:extLst>
              <a:ext uri="{FF2B5EF4-FFF2-40B4-BE49-F238E27FC236}">
                <a16:creationId xmlns:a16="http://schemas.microsoft.com/office/drawing/2014/main" id="{2F788E39-F846-4637-A718-98285BBFEFAE}"/>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A4C8BA37-FCCD-416F-A82A-8E4AF531AC20}"/>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3A7A6D18-B4B0-4E17-983A-D313B2B5A062}"/>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39" name="Grafik 38" descr="Gehirn im Kopf">
            <a:extLst>
              <a:ext uri="{FF2B5EF4-FFF2-40B4-BE49-F238E27FC236}">
                <a16:creationId xmlns:a16="http://schemas.microsoft.com/office/drawing/2014/main" id="{5C525721-DFE1-4C71-B905-455C3785EE1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0" name="Ellipse 43">
            <a:extLst>
              <a:ext uri="{FF2B5EF4-FFF2-40B4-BE49-F238E27FC236}">
                <a16:creationId xmlns:a16="http://schemas.microsoft.com/office/drawing/2014/main" id="{05724C07-5762-4585-AE5E-41D9821F0ECC}"/>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1" name="Grafik 40" descr="Infusion">
            <a:extLst>
              <a:ext uri="{FF2B5EF4-FFF2-40B4-BE49-F238E27FC236}">
                <a16:creationId xmlns:a16="http://schemas.microsoft.com/office/drawing/2014/main" id="{28F6AC6F-763A-4D25-AF42-6CCE9B9CACF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2" name="Ellipse 44">
            <a:extLst>
              <a:ext uri="{FF2B5EF4-FFF2-40B4-BE49-F238E27FC236}">
                <a16:creationId xmlns:a16="http://schemas.microsoft.com/office/drawing/2014/main" id="{1E814D69-C7B4-41EE-BF7C-27EAC9240680}"/>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43" name="Abgerundetes Rechteck 76">
            <a:extLst>
              <a:ext uri="{FF2B5EF4-FFF2-40B4-BE49-F238E27FC236}">
                <a16:creationId xmlns:a16="http://schemas.microsoft.com/office/drawing/2014/main" id="{274485FA-947C-4974-9347-ECD0FC7CE0AA}"/>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fr-FR" sz="1400" dirty="0">
                <a:solidFill>
                  <a:srgbClr val="000000">
                    <a:lumMod val="65000"/>
                    <a:lumOff val="35000"/>
                  </a:srgbClr>
                </a:solidFill>
              </a:rPr>
              <a:t> Bénéfice net</a:t>
            </a:r>
          </a:p>
        </p:txBody>
      </p:sp>
      <p:pic>
        <p:nvPicPr>
          <p:cNvPr id="44" name="Grafik 43" descr="Waage der Justitia">
            <a:hlinkClick r:id="" action="ppaction://noaction"/>
            <a:extLst>
              <a:ext uri="{FF2B5EF4-FFF2-40B4-BE49-F238E27FC236}">
                <a16:creationId xmlns:a16="http://schemas.microsoft.com/office/drawing/2014/main" id="{C3283126-4241-4EE8-81B1-BE7B0C52F5C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5" name="Textfeld 44">
            <a:extLst>
              <a:ext uri="{FF2B5EF4-FFF2-40B4-BE49-F238E27FC236}">
                <a16:creationId xmlns:a16="http://schemas.microsoft.com/office/drawing/2014/main" id="{38880A54-6D9E-4B42-A264-8BFE3044CF7E}"/>
              </a:ext>
            </a:extLst>
          </p:cNvPr>
          <p:cNvSpPr txBox="1"/>
          <p:nvPr/>
        </p:nvSpPr>
        <p:spPr>
          <a:xfrm>
            <a:off x="857446" y="3474618"/>
            <a:ext cx="1147600"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1" i="0" u="none" strike="noStrike" cap="none" normalizeH="0" baseline="0" noProof="0" dirty="0">
                <a:ln>
                  <a:noFill/>
                </a:ln>
                <a:solidFill>
                  <a:srgbClr val="3961AC"/>
                </a:solidFill>
                <a:uLnTx/>
                <a:uFillTx/>
                <a:latin typeface="Arial" charset="0"/>
                <a:ea typeface="+mn-ea"/>
                <a:cs typeface="+mn-cs"/>
              </a:rPr>
              <a:t>Aucun AVC</a:t>
            </a:r>
          </a:p>
        </p:txBody>
      </p:sp>
      <p:sp>
        <p:nvSpPr>
          <p:cNvPr id="46" name="Textfeld 45">
            <a:extLst>
              <a:ext uri="{FF2B5EF4-FFF2-40B4-BE49-F238E27FC236}">
                <a16:creationId xmlns:a16="http://schemas.microsoft.com/office/drawing/2014/main" id="{766FEFAE-0800-408C-91BC-51E5214D1497}"/>
              </a:ext>
            </a:extLst>
          </p:cNvPr>
          <p:cNvSpPr txBox="1"/>
          <p:nvPr/>
        </p:nvSpPr>
        <p:spPr>
          <a:xfrm>
            <a:off x="7003067" y="3459230"/>
            <a:ext cx="1823233"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a:solidFill>
                  <a:srgbClr val="000000">
                    <a:lumMod val="65000"/>
                    <a:lumOff val="35000"/>
                  </a:srgbClr>
                </a:solidFill>
              </a:rPr>
              <a:t>Traitement simple</a:t>
            </a:r>
            <a:br>
              <a:rPr lang="fr-FR" sz="1400">
                <a:solidFill>
                  <a:srgbClr val="000000">
                    <a:lumMod val="65000"/>
                    <a:lumOff val="35000"/>
                  </a:srgbClr>
                </a:solidFill>
              </a:rPr>
            </a:br>
            <a:r>
              <a:rPr lang="fr-FR" sz="1400">
                <a:solidFill>
                  <a:srgbClr val="000000">
                    <a:lumMod val="65000"/>
                    <a:lumOff val="35000"/>
                  </a:srgbClr>
                </a:solidFill>
              </a:rPr>
              <a:t>soutenant l’adhésion</a:t>
            </a:r>
          </a:p>
        </p:txBody>
      </p:sp>
      <p:sp>
        <p:nvSpPr>
          <p:cNvPr id="47" name="Textfeld 46">
            <a:extLst>
              <a:ext uri="{FF2B5EF4-FFF2-40B4-BE49-F238E27FC236}">
                <a16:creationId xmlns:a16="http://schemas.microsoft.com/office/drawing/2014/main" id="{3FC8BBE4-102A-483B-BC89-2C4C3B4BD5CA}"/>
              </a:ext>
            </a:extLst>
          </p:cNvPr>
          <p:cNvSpPr txBox="1"/>
          <p:nvPr/>
        </p:nvSpPr>
        <p:spPr>
          <a:xfrm>
            <a:off x="2583331" y="3459230"/>
            <a:ext cx="166453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fr-FR" sz="1400" dirty="0">
                <a:solidFill>
                  <a:schemeClr val="tx1">
                    <a:lumMod val="65000"/>
                    <a:lumOff val="35000"/>
                  </a:schemeClr>
                </a:solidFill>
              </a:rPr>
              <a:t>Aucun saignement</a:t>
            </a:r>
            <a:br>
              <a:rPr lang="fr-FR" sz="1400" dirty="0">
                <a:solidFill>
                  <a:schemeClr val="tx1">
                    <a:lumMod val="65000"/>
                    <a:lumOff val="35000"/>
                  </a:schemeClr>
                </a:solidFill>
              </a:rPr>
            </a:br>
            <a:r>
              <a:rPr lang="fr-FR" sz="1400" dirty="0">
                <a:solidFill>
                  <a:schemeClr val="tx1">
                    <a:lumMod val="65000"/>
                    <a:lumOff val="35000"/>
                  </a:schemeClr>
                </a:solidFill>
              </a:rPr>
              <a:t>critique</a:t>
            </a:r>
          </a:p>
        </p:txBody>
      </p:sp>
      <p:sp>
        <p:nvSpPr>
          <p:cNvPr id="48" name="Textfeld 47">
            <a:extLst>
              <a:ext uri="{FF2B5EF4-FFF2-40B4-BE49-F238E27FC236}">
                <a16:creationId xmlns:a16="http://schemas.microsoft.com/office/drawing/2014/main" id="{BBA86B10-1747-48FD-90CF-50C8780BF466}"/>
              </a:ext>
            </a:extLst>
          </p:cNvPr>
          <p:cNvSpPr txBox="1"/>
          <p:nvPr/>
        </p:nvSpPr>
        <p:spPr>
          <a:xfrm>
            <a:off x="4995246" y="3459030"/>
            <a:ext cx="1395232" cy="309958"/>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400" b="0" i="0" u="none" strike="noStrike" cap="none" normalizeH="0" baseline="0" noProof="0">
                <a:ln>
                  <a:noFill/>
                </a:ln>
                <a:solidFill>
                  <a:srgbClr val="000000">
                    <a:lumMod val="65000"/>
                    <a:lumOff val="35000"/>
                  </a:srgbClr>
                </a:solidFill>
                <a:uLnTx/>
                <a:uFillTx/>
                <a:latin typeface="Arial" charset="0"/>
                <a:ea typeface="+mn-ea"/>
                <a:cs typeface="+mn-cs"/>
              </a:rPr>
              <a:t>Dosage correct</a:t>
            </a:r>
          </a:p>
        </p:txBody>
      </p:sp>
    </p:spTree>
    <p:extLst>
      <p:ext uri="{BB962C8B-B14F-4D97-AF65-F5344CB8AC3E}">
        <p14:creationId xmlns:p14="http://schemas.microsoft.com/office/powerpoint/2010/main" val="202678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72310"/>
            <a:ext cx="8281175"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200" dirty="0"/>
              <a:t>Les patients avec FANV atteints d'insuffisance rénale ont été inclus dans les études de phase III étudiant les </a:t>
            </a:r>
            <a:r>
              <a:rPr lang="fr-FR" sz="2200" dirty="0" err="1"/>
              <a:t>NACOs</a:t>
            </a:r>
            <a:endParaRPr lang="fr-FR" sz="22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410254"/>
            <a:ext cx="8274051" cy="646331"/>
          </a:xfrm>
          <a:prstGeom prst="rect">
            <a:avLst/>
          </a:prstGeom>
          <a:noFill/>
        </p:spPr>
        <p:txBody>
          <a:bodyPr wrap="square" lIns="0" tIns="0" rIns="0" bIns="0" rtlCol="0" anchor="b" anchorCtr="0">
            <a:spAutoFit/>
          </a:bodyPr>
          <a:lstStyle/>
          <a:p>
            <a:r>
              <a:rPr lang="fr-FR" sz="700">
                <a:solidFill>
                  <a:srgbClr val="B3B2B5"/>
                </a:solidFill>
                <a:cs typeface="Arial" charset="0"/>
              </a:rPr>
              <a:t>* ClCr 30–49 ml/min</a:t>
            </a:r>
          </a:p>
          <a:p>
            <a:r>
              <a:rPr lang="fr-FR" sz="700">
                <a:solidFill>
                  <a:srgbClr val="B3B2B5"/>
                </a:solidFill>
                <a:cs typeface="Arial" charset="0"/>
              </a:rPr>
              <a:t># DFGe 25–≤50 ml/min (Cockcroft–Gault) ; ‡ ClCr 30–50 ml/min ; dans le groupe de patients randomisés pour recevoir le traitement par edoxaban à dose plus élevée ou la warfarine ; § DFGe 30–&lt;50 ml/min. 162 patients n’avaient pas de valeurs de ClCr ; ǁ insuffisance rénale définie par des taux sériques de créatine ≥1.5 mg/dl. Pour bénéficier d’une réduction de dose, les patients devaient présenter ≥2 des éléments suivants : âge ≥80 ans, poids ≤60 kg ou créatinine sérique ≥1,5 mg/dl. ; ¶données fournies pour le volet dose ajustée du groupe « dose élevée » (60/30)</a:t>
            </a:r>
          </a:p>
          <a:p>
            <a:r>
              <a:rPr lang="fr-FR" sz="700">
                <a:solidFill>
                  <a:srgbClr val="B3B2B5"/>
                </a:solidFill>
                <a:cs typeface="Arial" charset="0"/>
              </a:rPr>
              <a:t>bid : deux fois par jour; ClCr : clairance de la créatinine ; DFGe : débit de filtration glomérulaire estimé ; NACO : anticoagulant oral sans antagoniste de la vitamine K ; od : une fois par jour</a:t>
            </a:r>
          </a:p>
        </p:txBody>
      </p:sp>
      <p:graphicFrame>
        <p:nvGraphicFramePr>
          <p:cNvPr id="23" name="Group 59">
            <a:extLst>
              <a:ext uri="{FF2B5EF4-FFF2-40B4-BE49-F238E27FC236}">
                <a16:creationId xmlns:a16="http://schemas.microsoft.com/office/drawing/2014/main" id="{945FB128-8A03-4C4A-9287-6AAC9EC18D9E}"/>
              </a:ext>
            </a:extLst>
          </p:cNvPr>
          <p:cNvGraphicFramePr>
            <a:graphicFrameLocks noGrp="1"/>
          </p:cNvGraphicFramePr>
          <p:nvPr>
            <p:extLst>
              <p:ext uri="{D42A27DB-BD31-4B8C-83A1-F6EECF244321}">
                <p14:modId xmlns:p14="http://schemas.microsoft.com/office/powerpoint/2010/main" val="3219126218"/>
              </p:ext>
            </p:extLst>
          </p:nvPr>
        </p:nvGraphicFramePr>
        <p:xfrm>
          <a:off x="612451" y="1280071"/>
          <a:ext cx="8122807" cy="2809431"/>
        </p:xfrm>
        <a:graphic>
          <a:graphicData uri="http://schemas.openxmlformats.org/drawingml/2006/table">
            <a:tbl>
              <a:tblPr/>
              <a:tblGrid>
                <a:gridCol w="2650807">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1368000">
                  <a:extLst>
                    <a:ext uri="{9D8B030D-6E8A-4147-A177-3AD203B41FA5}">
                      <a16:colId xmlns:a16="http://schemas.microsoft.com/office/drawing/2014/main" val="20004"/>
                    </a:ext>
                  </a:extLst>
                </a:gridCol>
              </a:tblGrid>
              <a:tr h="75543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rgbClr val="003F83"/>
                        </a:solidFill>
                        <a:effectLst/>
                        <a:latin typeface="+mn-lt"/>
                        <a:cs typeface="Arial" charset="0"/>
                      </a:endParaRPr>
                    </a:p>
                  </a:txBody>
                  <a:tcPr marL="0" marR="0" marT="33386" marB="3338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100" b="1" i="0" u="none" strike="noStrike" cap="none" baseline="0">
                          <a:ln>
                            <a:noFill/>
                          </a:ln>
                          <a:solidFill>
                            <a:schemeClr val="bg1"/>
                          </a:solidFill>
                          <a:latin typeface="+mn-lt"/>
                        </a:rPr>
                        <a:t>ROCKET AF</a:t>
                      </a:r>
                      <a:r>
                        <a:rPr kumimoji="0" lang="fr-FR" sz="1100" b="1" i="0" u="none" strike="noStrike" cap="none" baseline="30000">
                          <a:ln>
                            <a:noFill/>
                          </a:ln>
                          <a:solidFill>
                            <a:schemeClr val="bg1"/>
                          </a:solidFill>
                          <a:latin typeface="+mn-lt"/>
                        </a:rPr>
                        <a:t>7</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100" b="0" i="0" u="none" strike="noStrike" cap="none" baseline="0">
                          <a:ln>
                            <a:noFill/>
                          </a:ln>
                          <a:solidFill>
                            <a:schemeClr val="bg1"/>
                          </a:solidFill>
                          <a:latin typeface="+mn-lt"/>
                        </a:rPr>
                        <a:t>(n=14’264)</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961AC"/>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fr-FR" sz="1100" b="1" i="0" u="none" strike="noStrike" cap="none" baseline="0">
                          <a:ln>
                            <a:noFill/>
                          </a:ln>
                          <a:solidFill>
                            <a:schemeClr val="bg1"/>
                          </a:solidFill>
                          <a:latin typeface="+mn-lt"/>
                        </a:rPr>
                        <a:t>ARISTOTLE</a:t>
                      </a:r>
                      <a:r>
                        <a:rPr kumimoji="0" lang="fr-FR" sz="1100" b="1" i="0" u="none" strike="noStrike" cap="none" baseline="30000">
                          <a:ln>
                            <a:noFill/>
                          </a:ln>
                          <a:solidFill>
                            <a:schemeClr val="bg1"/>
                          </a:solidFill>
                          <a:latin typeface="+mn-lt"/>
                        </a:rPr>
                        <a:t>8,9</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100" b="0" i="0" u="none" strike="noStrike" cap="none" baseline="0">
                          <a:ln>
                            <a:noFill/>
                          </a:ln>
                          <a:solidFill>
                            <a:schemeClr val="bg1"/>
                          </a:solidFill>
                          <a:latin typeface="+mn-lt"/>
                        </a:rPr>
                        <a:t>n=18’201</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fr-FR" sz="1100" b="1" i="0" u="none" strike="noStrike" cap="none" baseline="0">
                          <a:ln>
                            <a:noFill/>
                          </a:ln>
                          <a:solidFill>
                            <a:schemeClr val="bg1"/>
                          </a:solidFill>
                          <a:latin typeface="+mn-lt"/>
                        </a:rPr>
                        <a:t>ENGAGE AF</a:t>
                      </a:r>
                      <a:r>
                        <a:rPr kumimoji="0" lang="fr-FR" sz="1100" b="1" i="0" u="none" strike="noStrike" cap="none" baseline="30000">
                          <a:ln>
                            <a:noFill/>
                          </a:ln>
                          <a:solidFill>
                            <a:schemeClr val="bg1"/>
                          </a:solidFill>
                          <a:latin typeface="+mn-lt"/>
                        </a:rPr>
                        <a:t>10–12</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100" b="0" i="0" u="none" strike="noStrike" cap="none" baseline="0">
                          <a:ln>
                            <a:noFill/>
                          </a:ln>
                          <a:solidFill>
                            <a:schemeClr val="bg1"/>
                          </a:solidFill>
                          <a:latin typeface="+mn-lt"/>
                        </a:rPr>
                        <a:t>(n=21’105)</a:t>
                      </a:r>
                    </a:p>
                  </a:txBody>
                  <a:tcPr marL="84799" marR="84799" marT="42400" marB="4240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fr-FR" sz="1100" b="1" i="0" u="none" strike="noStrike" cap="none" baseline="0">
                          <a:ln>
                            <a:noFill/>
                          </a:ln>
                          <a:solidFill>
                            <a:schemeClr val="bg1"/>
                          </a:solidFill>
                          <a:latin typeface="+mn-lt"/>
                        </a:rPr>
                        <a:t>RE-LY</a:t>
                      </a:r>
                      <a:r>
                        <a:rPr kumimoji="0" lang="fr-FR" sz="1100" b="1" i="0" u="none" strike="noStrike" cap="none" baseline="30000">
                          <a:ln>
                            <a:noFill/>
                          </a:ln>
                          <a:solidFill>
                            <a:schemeClr val="bg1"/>
                          </a:solidFill>
                          <a:latin typeface="+mn-lt"/>
                        </a:rPr>
                        <a:t>13,14</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100" b="0" i="0" u="none" strike="noStrike" cap="none" baseline="0">
                          <a:ln>
                            <a:noFill/>
                          </a:ln>
                          <a:solidFill>
                            <a:schemeClr val="bg1"/>
                          </a:solidFill>
                          <a:latin typeface="+mn-lt"/>
                        </a:rPr>
                        <a:t>(n=18’113)</a:t>
                      </a:r>
                    </a:p>
                  </a:txBody>
                  <a:tcPr marL="100157" marR="84799" marT="42400" marB="424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924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Dose rénale spécifique étudiée pour garantir l’innocuité (c’est-à-dire dosage basé uniquement sur la fonction rénale).</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fr-FR" sz="1800" b="1">
                          <a:solidFill>
                            <a:schemeClr val="bg2"/>
                          </a:solidFill>
                        </a:rPr>
                        <a: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fr-FR" sz="1800" b="1">
                          <a:solidFill>
                            <a:srgbClr val="7C7A7A"/>
                          </a:solidFill>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fr-FR" sz="1800" b="1" i="0" u="none" strike="noStrike" cap="none" baseline="0" noProof="0">
                          <a:ln>
                            <a:noFill/>
                          </a:ln>
                          <a:solidFill>
                            <a:srgbClr val="7C7A7A"/>
                          </a:solidFill>
                          <a:uLnTx/>
                          <a:uFillTx/>
                          <a:latin typeface="+mn-lt"/>
                          <a:sym typeface="Wingdings"/>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fr-FR" sz="1800" b="1" i="0" u="none" strike="noStrike" cap="none" baseline="0" noProof="0">
                          <a:ln>
                            <a:noFill/>
                          </a:ln>
                          <a:solidFill>
                            <a:srgbClr val="7C7A7A"/>
                          </a:solidFill>
                          <a:uLnTx/>
                          <a:uFillTx/>
                          <a:latin typeface="+mn-lt"/>
                          <a:sym typeface="Wingdings"/>
                        </a:rPr>
                        <a:t>✘</a:t>
                      </a: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Proportion de patients atteints d’insuffisance rénale</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21 %*</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17 %</a:t>
                      </a:r>
                      <a:r>
                        <a:rPr kumimoji="0" lang="fr-FR" sz="1000" b="0" i="0" u="none" strike="noStrike" cap="none" baseline="3000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19 %</a:t>
                      </a:r>
                      <a:r>
                        <a:rPr lang="fr-FR" sz="1000" baseline="30000">
                          <a:solidFill>
                            <a:srgbClr val="000000">
                              <a:lumMod val="65000"/>
                              <a:lumOff val="35000"/>
                            </a:srgbClr>
                          </a:solidFill>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20 %</a:t>
                      </a:r>
                      <a:r>
                        <a:rPr lang="fr-FR" sz="1000" baseline="30000">
                          <a:solidFill>
                            <a:srgbClr val="000000">
                              <a:lumMod val="65000"/>
                              <a:lumOff val="35000"/>
                            </a:srgbClr>
                          </a:solidFill>
                        </a:rPr>
                        <a:t>§</a:t>
                      </a: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extLst>
                  <a:ext uri="{0D108BD9-81ED-4DB2-BD59-A6C34878D82A}">
                    <a16:rowId xmlns:a16="http://schemas.microsoft.com/office/drawing/2014/main" val="10002"/>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000" i="0" u="none" strike="noStrike" cap="none" baseline="0">
                          <a:ln>
                            <a:noFill/>
                          </a:ln>
                          <a:solidFill>
                            <a:srgbClr val="595959"/>
                          </a:solidFill>
                          <a:latin typeface="+mn-lt"/>
                        </a:rPr>
                        <a:t>Nombre de patients étudiés avec une </a:t>
                      </a:r>
                      <a:r>
                        <a:rPr kumimoji="0" lang="fr-FR" sz="1000" b="1" i="0" u="none" strike="noStrike" cap="none" baseline="0">
                          <a:ln>
                            <a:noFill/>
                          </a:ln>
                          <a:solidFill>
                            <a:srgbClr val="595959"/>
                          </a:solidFill>
                          <a:latin typeface="+mn-lt"/>
                        </a:rPr>
                        <a:t>faible dose</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fr-FR" sz="1000" b="0" i="0" u="none" strike="noStrike" cap="none" baseline="0">
                          <a:ln>
                            <a:noFill/>
                          </a:ln>
                          <a:solidFill>
                            <a:srgbClr val="595959"/>
                          </a:solidFill>
                          <a:latin typeface="+mn-lt"/>
                        </a:rPr>
                        <a:t>15 mg od: </a:t>
                      </a:r>
                      <a:br>
                        <a:rPr kumimoji="0" lang="fr-FR" sz="1000" b="0" i="0" u="none" strike="noStrike" cap="none" baseline="0">
                          <a:ln>
                            <a:noFill/>
                          </a:ln>
                          <a:solidFill>
                            <a:srgbClr val="595959"/>
                          </a:solidFill>
                          <a:latin typeface="+mn-lt"/>
                        </a:rPr>
                      </a:br>
                      <a:r>
                        <a:rPr kumimoji="0" lang="fr-FR" sz="1000" b="0" i="0" u="none" strike="noStrike" cap="none" baseline="0">
                          <a:ln>
                            <a:noFill/>
                          </a:ln>
                          <a:solidFill>
                            <a:srgbClr val="595959"/>
                          </a:solidFill>
                          <a:latin typeface="+mn-lt"/>
                        </a:rPr>
                        <a:t>1474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fr-FR" sz="1000" b="0" i="0" u="none" strike="noStrike" cap="none" baseline="0">
                          <a:ln>
                            <a:noFill/>
                          </a:ln>
                          <a:solidFill>
                            <a:srgbClr val="595959"/>
                          </a:solidFill>
                          <a:latin typeface="+mn-lt"/>
                        </a:rPr>
                        <a:t>2.5 mg bid:</a:t>
                      </a:r>
                      <a:br>
                        <a:rPr lang="fr-FR"/>
                      </a:br>
                      <a:r>
                        <a:rPr kumimoji="0" lang="fr-FR" sz="1000" b="0" i="0" u="none" strike="noStrike" cap="none" baseline="0">
                          <a:ln>
                            <a:noFill/>
                          </a:ln>
                          <a:solidFill>
                            <a:srgbClr val="595959"/>
                          </a:solidFill>
                          <a:latin typeface="+mn-lt"/>
                        </a:rPr>
                        <a:t>428</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fr-FR" sz="1000" b="0" i="0" u="none" strike="noStrike" cap="none" baseline="0">
                          <a:ln>
                            <a:noFill/>
                          </a:ln>
                          <a:solidFill>
                            <a:srgbClr val="595959"/>
                          </a:solidFill>
                          <a:latin typeface="+mn-lt"/>
                        </a:rPr>
                        <a:t>30 mg bid</a:t>
                      </a:r>
                      <a:r>
                        <a:rPr kumimoji="0" lang="fr-FR" sz="1000" b="0" i="0" u="none" strike="noStrike" cap="none" baseline="30000">
                          <a:ln>
                            <a:noFill/>
                          </a:ln>
                          <a:solidFill>
                            <a:srgbClr val="595959"/>
                          </a:solidFill>
                          <a:latin typeface="+mn-lt"/>
                        </a:rPr>
                        <a:t>¶</a:t>
                      </a:r>
                      <a:r>
                        <a:rPr kumimoji="0" lang="fr-FR" sz="1000" b="0" i="0" u="none" strike="noStrike" cap="none" baseline="0">
                          <a:ln>
                            <a:noFill/>
                          </a:ln>
                          <a:solidFill>
                            <a:srgbClr val="595959"/>
                          </a:solidFill>
                          <a:latin typeface="+mn-lt"/>
                        </a:rPr>
                        <a:t>:</a:t>
                      </a:r>
                      <a:br>
                        <a:rPr lang="fr-FR"/>
                      </a:br>
                      <a:r>
                        <a:rPr kumimoji="0" lang="fr-FR" sz="1000" b="0" i="0" u="none" strike="noStrike" cap="none" baseline="0">
                          <a:ln>
                            <a:noFill/>
                          </a:ln>
                          <a:solidFill>
                            <a:srgbClr val="595959"/>
                          </a:solidFill>
                          <a:latin typeface="+mn-lt"/>
                        </a:rPr>
                        <a:t>1784</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Tx/>
                        <a:buNone/>
                        <a:tabLst/>
                        <a:defRPr/>
                      </a:pPr>
                      <a:r>
                        <a:rPr kumimoji="0" lang="fr-FR" sz="1000" b="0" i="0" u="none" strike="noStrike" cap="none" baseline="0">
                          <a:ln>
                            <a:noFill/>
                          </a:ln>
                          <a:solidFill>
                            <a:srgbClr val="595959"/>
                          </a:solidFill>
                          <a:latin typeface="+mn-lt"/>
                        </a:rPr>
                        <a:t>110 mg bid:</a:t>
                      </a:r>
                      <a:br>
                        <a:rPr lang="fr-FR"/>
                      </a:br>
                      <a:r>
                        <a:rPr kumimoji="0" lang="fr-FR" sz="1000" b="0" i="0" u="none" strike="noStrike" cap="none" baseline="0">
                          <a:ln>
                            <a:noFill/>
                          </a:ln>
                          <a:solidFill>
                            <a:srgbClr val="595959"/>
                          </a:solidFill>
                          <a:latin typeface="+mn-lt"/>
                        </a:rPr>
                        <a:t>6015</a:t>
                      </a: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4000">
                <a:tc>
                  <a:txBody>
                    <a:bodyPr/>
                    <a:lstStyle/>
                    <a:p>
                      <a:pPr marL="85725"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Nombre de patients recevant une faible </a:t>
                      </a:r>
                      <a:br>
                        <a:rPr kumimoji="0" lang="fr-FR" sz="1000" b="0" i="0" u="none" strike="noStrike" cap="none" baseline="0">
                          <a:ln>
                            <a:noFill/>
                          </a:ln>
                          <a:solidFill>
                            <a:srgbClr val="595959"/>
                          </a:solidFill>
                          <a:latin typeface="+mn-lt"/>
                        </a:rPr>
                      </a:br>
                      <a:r>
                        <a:rPr kumimoji="0" lang="fr-FR" sz="1000" b="0" i="0" u="none" strike="noStrike" cap="none" baseline="0">
                          <a:ln>
                            <a:noFill/>
                          </a:ln>
                          <a:solidFill>
                            <a:srgbClr val="595959"/>
                          </a:solidFill>
                          <a:latin typeface="+mn-lt"/>
                        </a:rPr>
                        <a:t>dose et présentant une insuffisance rénale </a:t>
                      </a:r>
                      <a:br>
                        <a:rPr kumimoji="0" lang="fr-FR" sz="1000" b="0" i="0" u="none" strike="noStrike" cap="none" baseline="0">
                          <a:ln>
                            <a:noFill/>
                          </a:ln>
                          <a:solidFill>
                            <a:srgbClr val="595959"/>
                          </a:solidFill>
                          <a:latin typeface="+mn-lt"/>
                        </a:rPr>
                      </a:br>
                      <a:r>
                        <a:rPr kumimoji="0" lang="fr-FR" sz="1000" b="0" i="0" u="none" strike="noStrike" cap="none" baseline="0">
                          <a:ln>
                            <a:noFill/>
                          </a:ln>
                          <a:solidFill>
                            <a:srgbClr val="595959"/>
                          </a:solidFill>
                          <a:latin typeface="+mn-lt"/>
                        </a:rPr>
                        <a:t>(% du groupe NACO de l’étude)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1474</a:t>
                      </a:r>
                      <a:br>
                        <a:rPr lang="fr-FR"/>
                      </a:br>
                      <a:r>
                        <a:rPr kumimoji="0" lang="fr-FR" sz="1000" b="0" i="0" u="none" strike="noStrike" cap="none" baseline="0">
                          <a:ln>
                            <a:noFill/>
                          </a:ln>
                          <a:solidFill>
                            <a:srgbClr val="595959"/>
                          </a:solidFill>
                          <a:latin typeface="+mn-lt"/>
                        </a:rPr>
                        <a:t>(20.7%)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fr-FR" sz="1000" b="0" i="0" u="none" strike="noStrike" cap="none" baseline="0">
                          <a:ln>
                            <a:noFill/>
                          </a:ln>
                          <a:solidFill>
                            <a:srgbClr val="595959"/>
                          </a:solidFill>
                          <a:latin typeface="+mn-lt"/>
                        </a:rPr>
                        <a:t>149</a:t>
                      </a:r>
                      <a:r>
                        <a:rPr lang="fr-FR" sz="1000" baseline="30000">
                          <a:solidFill>
                            <a:srgbClr val="000000">
                              <a:lumMod val="65000"/>
                              <a:lumOff val="35000"/>
                            </a:srgbClr>
                          </a:solidFill>
                        </a:rPr>
                        <a:t>ǁ</a:t>
                      </a:r>
                      <a:br>
                        <a:rPr lang="fr-FR"/>
                      </a:br>
                      <a:r>
                        <a:rPr kumimoji="0" lang="fr-FR" sz="1000" b="0" i="0" u="none" strike="noStrike" cap="none" baseline="0">
                          <a:ln>
                            <a:noFill/>
                          </a:ln>
                          <a:solidFill>
                            <a:srgbClr val="595959"/>
                          </a:solidFill>
                          <a:latin typeface="+mn-lt"/>
                        </a:rPr>
                        <a:t>(1.6%</a:t>
                      </a:r>
                      <a:r>
                        <a:rPr lang="fr-FR" sz="1000" baseline="30000">
                          <a:solidFill>
                            <a:srgbClr val="000000">
                              <a:lumMod val="65000"/>
                              <a:lumOff val="35000"/>
                            </a:srgbClr>
                          </a:solidFill>
                        </a:rPr>
                        <a:t>ǁ</a:t>
                      </a:r>
                      <a:r>
                        <a:rPr kumimoji="0" lang="fr-FR" sz="1000" b="0" i="0" u="none" strike="noStrike" cap="none" baseline="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a:ln>
                            <a:noFill/>
                          </a:ln>
                          <a:solidFill>
                            <a:srgbClr val="595959"/>
                          </a:solidFill>
                          <a:latin typeface="+mn-lt"/>
                        </a:rPr>
                        <a:t>1379</a:t>
                      </a:r>
                      <a:r>
                        <a:rPr kumimoji="0" lang="fr-FR" sz="1000" b="0" i="0" u="none" strike="noStrike" cap="none" baseline="30000">
                          <a:ln>
                            <a:noFill/>
                          </a:ln>
                          <a:solidFill>
                            <a:srgbClr val="595959"/>
                          </a:solidFill>
                          <a:latin typeface="+mn-lt"/>
                        </a:rPr>
                        <a:t>¶</a:t>
                      </a:r>
                      <a:br>
                        <a:rPr lang="fr-FR"/>
                      </a:br>
                      <a:r>
                        <a:rPr kumimoji="0" lang="fr-FR" sz="1000" b="0" i="0" u="none" strike="noStrike" cap="none" baseline="0">
                          <a:ln>
                            <a:noFill/>
                          </a:ln>
                          <a:solidFill>
                            <a:srgbClr val="595959"/>
                          </a:solidFill>
                          <a:latin typeface="+mn-lt"/>
                        </a:rPr>
                        <a:t>(19.6%</a:t>
                      </a:r>
                      <a:r>
                        <a:rPr kumimoji="0" lang="fr-FR" sz="1000" b="0" i="0" u="none" strike="noStrike" cap="none" baseline="30000">
                          <a:ln>
                            <a:noFill/>
                          </a:ln>
                          <a:solidFill>
                            <a:srgbClr val="595959"/>
                          </a:solidFill>
                          <a:latin typeface="+mn-lt"/>
                        </a:rPr>
                        <a:t>¶</a:t>
                      </a:r>
                      <a:r>
                        <a:rPr kumimoji="0" lang="fr-FR" sz="1000" b="0" i="0" u="none" strike="noStrike" cap="none" baseline="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fr-FR" sz="1000" b="0" i="0" u="none" strike="noStrike" cap="none" baseline="0" dirty="0">
                          <a:ln>
                            <a:noFill/>
                          </a:ln>
                          <a:solidFill>
                            <a:srgbClr val="595959"/>
                          </a:solidFill>
                          <a:latin typeface="+mn-lt"/>
                        </a:rPr>
                        <a:t>1196</a:t>
                      </a:r>
                      <a:br>
                        <a:rPr lang="fr-FR" dirty="0"/>
                      </a:br>
                      <a:r>
                        <a:rPr kumimoji="0" lang="fr-FR" sz="1000" b="0" i="0" u="none" strike="noStrike" cap="none" baseline="0" dirty="0">
                          <a:ln>
                            <a:noFill/>
                          </a:ln>
                          <a:solidFill>
                            <a:srgbClr val="595959"/>
                          </a:solidFill>
                          <a:latin typeface="+mn-lt"/>
                        </a:rPr>
                        <a:t>(9.9%)</a:t>
                      </a: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Rechteck 5">
            <a:extLst>
              <a:ext uri="{FF2B5EF4-FFF2-40B4-BE49-F238E27FC236}">
                <a16:creationId xmlns:a16="http://schemas.microsoft.com/office/drawing/2014/main" id="{AF937919-2ACF-DA4E-98DA-C4A0F4CC4D77}"/>
              </a:ext>
            </a:extLst>
          </p:cNvPr>
          <p:cNvSpPr/>
          <p:nvPr/>
        </p:nvSpPr>
        <p:spPr bwMode="auto">
          <a:xfrm>
            <a:off x="611188" y="2585923"/>
            <a:ext cx="8124070" cy="509332"/>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Tree>
    <p:extLst>
      <p:ext uri="{BB962C8B-B14F-4D97-AF65-F5344CB8AC3E}">
        <p14:creationId xmlns:p14="http://schemas.microsoft.com/office/powerpoint/2010/main" val="1894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ontent Placeholder 7">
            <a:extLst>
              <a:ext uri="{FF2B5EF4-FFF2-40B4-BE49-F238E27FC236}">
                <a16:creationId xmlns:a16="http://schemas.microsoft.com/office/drawing/2014/main" id="{90EE3501-DAAB-9943-86C7-3ECEC16FE993}"/>
              </a:ext>
            </a:extLst>
          </p:cNvPr>
          <p:cNvGraphicFramePr>
            <a:graphicFrameLocks/>
          </p:cNvGraphicFramePr>
          <p:nvPr>
            <p:extLst>
              <p:ext uri="{D42A27DB-BD31-4B8C-83A1-F6EECF244321}">
                <p14:modId xmlns:p14="http://schemas.microsoft.com/office/powerpoint/2010/main" val="3704721973"/>
              </p:ext>
            </p:extLst>
          </p:nvPr>
        </p:nvGraphicFramePr>
        <p:xfrm>
          <a:off x="612775" y="1600647"/>
          <a:ext cx="8280400" cy="2882439"/>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327710"/>
            <a:ext cx="8281175" cy="5539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000" dirty="0"/>
              <a:t>Les patients avec FANV et atteints d'insuffisance rénale sont systématiquement protégés par le Rivaroxaban par rapport aux AVK</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r>
              <a:rPr lang="fr-FR" sz="700" dirty="0">
                <a:solidFill>
                  <a:srgbClr val="B3B2B5"/>
                </a:solidFill>
                <a:cs typeface="Arial" charset="0"/>
              </a:rPr>
              <a:t>Population en intention de traiter</a:t>
            </a:r>
            <a:br>
              <a:rPr lang="fr-FR" sz="700" dirty="0">
                <a:solidFill>
                  <a:srgbClr val="B3B2B5"/>
                </a:solidFill>
                <a:cs typeface="Arial" charset="0"/>
              </a:rPr>
            </a:br>
            <a:r>
              <a:rPr lang="fr-FR" sz="700" dirty="0">
                <a:solidFill>
                  <a:srgbClr val="B3B2B5"/>
                </a:solidFill>
                <a:cs typeface="Arial" charset="0"/>
              </a:rPr>
              <a:t>CI : intervalle de confiance; </a:t>
            </a:r>
            <a:r>
              <a:rPr lang="fr-FR" sz="700" dirty="0" err="1">
                <a:solidFill>
                  <a:srgbClr val="B3B2B5"/>
                </a:solidFill>
                <a:cs typeface="Arial" charset="0"/>
              </a:rPr>
              <a:t>ClCr</a:t>
            </a:r>
            <a:r>
              <a:rPr lang="fr-FR" sz="700" dirty="0">
                <a:solidFill>
                  <a:srgbClr val="B3B2B5"/>
                </a:solidFill>
                <a:cs typeface="Arial" charset="0"/>
              </a:rPr>
              <a:t> : clairance de la créatinine ; RR : rapport de risque ; FANV : fibrillation atriale non valvulaire ; ES : embolie systémique.</a:t>
            </a:r>
          </a:p>
        </p:txBody>
      </p:sp>
      <p:sp>
        <p:nvSpPr>
          <p:cNvPr id="43" name="Subtitle 1">
            <a:extLst>
              <a:ext uri="{FF2B5EF4-FFF2-40B4-BE49-F238E27FC236}">
                <a16:creationId xmlns:a16="http://schemas.microsoft.com/office/drawing/2014/main" id="{E85BD9A3-ABD9-B642-9E65-6C562285EA19}"/>
              </a:ext>
            </a:extLst>
          </p:cNvPr>
          <p:cNvSpPr>
            <a:spLocks noGrp="1"/>
          </p:cNvSpPr>
          <p:nvPr>
            <p:ph type="subTitle" sz="quarter" idx="1"/>
          </p:nvPr>
        </p:nvSpPr>
        <p:spPr>
          <a:xfrm>
            <a:off x="612776" y="1221415"/>
            <a:ext cx="8280400" cy="430887"/>
          </a:xfrm>
        </p:spPr>
        <p:txBody>
          <a:bodyPr/>
          <a:lstStyle/>
          <a:p>
            <a:r>
              <a:rPr lang="fr-FR" sz="1400" b="1" dirty="0">
                <a:solidFill>
                  <a:srgbClr val="000000">
                    <a:lumMod val="65000"/>
                    <a:lumOff val="35000"/>
                  </a:srgbClr>
                </a:solidFill>
              </a:rPr>
              <a:t>Incidence des principaux paramètres d’efficacité dans ROCKET AF : AVC/ES</a:t>
            </a:r>
            <a:r>
              <a:rPr lang="fr-FR" sz="1400" b="1" baseline="30000" dirty="0">
                <a:solidFill>
                  <a:srgbClr val="000000">
                    <a:lumMod val="65000"/>
                    <a:lumOff val="35000"/>
                  </a:srgbClr>
                </a:solidFill>
              </a:rPr>
              <a:t>7</a:t>
            </a:r>
            <a:br>
              <a:rPr lang="fr-FR" sz="1400" b="1" dirty="0">
                <a:solidFill>
                  <a:srgbClr val="000000">
                    <a:lumMod val="65000"/>
                    <a:lumOff val="35000"/>
                  </a:srgbClr>
                </a:solidFill>
              </a:rPr>
            </a:br>
            <a:r>
              <a:rPr lang="fr-FR" sz="1400" b="1" dirty="0">
                <a:solidFill>
                  <a:srgbClr val="000000">
                    <a:lumMod val="65000"/>
                    <a:lumOff val="35000"/>
                  </a:srgbClr>
                </a:solidFill>
              </a:rPr>
              <a:t>Âge médian : 79 ans</a:t>
            </a:r>
          </a:p>
        </p:txBody>
      </p:sp>
      <p:grpSp>
        <p:nvGrpSpPr>
          <p:cNvPr id="48" name="Group 13">
            <a:extLst>
              <a:ext uri="{FF2B5EF4-FFF2-40B4-BE49-F238E27FC236}">
                <a16:creationId xmlns:a16="http://schemas.microsoft.com/office/drawing/2014/main" id="{41224350-7048-1E4E-8488-407A872753DE}"/>
              </a:ext>
            </a:extLst>
          </p:cNvPr>
          <p:cNvGrpSpPr/>
          <p:nvPr/>
        </p:nvGrpSpPr>
        <p:grpSpPr>
          <a:xfrm>
            <a:off x="6974318" y="1540875"/>
            <a:ext cx="1851803" cy="279180"/>
            <a:chOff x="411732" y="2322671"/>
            <a:chExt cx="1851803" cy="372239"/>
          </a:xfrm>
        </p:grpSpPr>
        <p:sp>
          <p:nvSpPr>
            <p:cNvPr id="49" name="Rectangle 14">
              <a:extLst>
                <a:ext uri="{FF2B5EF4-FFF2-40B4-BE49-F238E27FC236}">
                  <a16:creationId xmlns:a16="http://schemas.microsoft.com/office/drawing/2014/main" id="{E93BC797-6FCF-8A43-92FD-2E42CD67B7AE}"/>
                </a:ext>
              </a:extLst>
            </p:cNvPr>
            <p:cNvSpPr/>
            <p:nvPr/>
          </p:nvSpPr>
          <p:spPr bwMode="auto">
            <a:xfrm>
              <a:off x="411732"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99CC29A7-D378-F64E-8708-940C256C60A6}"/>
                </a:ext>
              </a:extLst>
            </p:cNvPr>
            <p:cNvSpPr txBox="1"/>
            <p:nvPr/>
          </p:nvSpPr>
          <p:spPr>
            <a:xfrm>
              <a:off x="542984" y="2322671"/>
              <a:ext cx="489534" cy="372239"/>
            </a:xfrm>
            <a:prstGeom prst="rect">
              <a:avLst/>
            </a:prstGeom>
            <a:noFill/>
          </p:spPr>
          <p:txBody>
            <a:bodyPr wrap="none" lIns="90000" tIns="46800" rIns="90000" bIns="46800" rtlCol="0" anchor="ctr">
              <a:spAutoFit/>
            </a:bodyPr>
            <a:lstStyle/>
            <a:p>
              <a:r>
                <a:rPr lang="fr-FR" sz="1200">
                  <a:solidFill>
                    <a:srgbClr val="000000">
                      <a:lumMod val="65000"/>
                      <a:lumOff val="35000"/>
                    </a:srgbClr>
                  </a:solidFill>
                </a:rPr>
                <a:t>AVK</a:t>
              </a:r>
            </a:p>
          </p:txBody>
        </p:sp>
        <p:sp>
          <p:nvSpPr>
            <p:cNvPr id="51" name="Rectangle 20">
              <a:extLst>
                <a:ext uri="{FF2B5EF4-FFF2-40B4-BE49-F238E27FC236}">
                  <a16:creationId xmlns:a16="http://schemas.microsoft.com/office/drawing/2014/main" id="{0D0566C6-7E82-D34B-8EC5-21F0392882F3}"/>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9499076D-5A8C-B441-99BD-086328CFCD48}"/>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fr-FR" sz="1200">
                  <a:solidFill>
                    <a:srgbClr val="000000">
                      <a:lumMod val="65000"/>
                      <a:lumOff val="35000"/>
                    </a:srgbClr>
                  </a:solidFill>
                </a:rPr>
                <a:t>Rivaroxaban</a:t>
              </a:r>
            </a:p>
          </p:txBody>
        </p:sp>
      </p:grpSp>
      <p:sp>
        <p:nvSpPr>
          <p:cNvPr id="53" name="TextBox 7">
            <a:extLst>
              <a:ext uri="{FF2B5EF4-FFF2-40B4-BE49-F238E27FC236}">
                <a16:creationId xmlns:a16="http://schemas.microsoft.com/office/drawing/2014/main" id="{33D3E0C6-5899-2046-B51F-39EC41B216E3}"/>
              </a:ext>
            </a:extLst>
          </p:cNvPr>
          <p:cNvSpPr txBox="1"/>
          <p:nvPr/>
        </p:nvSpPr>
        <p:spPr>
          <a:xfrm>
            <a:off x="3952390" y="3597560"/>
            <a:ext cx="21445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a:solidFill>
                  <a:srgbClr val="000000">
                    <a:lumMod val="65000"/>
                    <a:lumOff val="35000"/>
                  </a:srgbClr>
                </a:solidFill>
              </a:rPr>
              <a:t>ClCr (ml/min)</a:t>
            </a:r>
          </a:p>
        </p:txBody>
      </p:sp>
      <p:sp>
        <p:nvSpPr>
          <p:cNvPr id="54" name="TextBox 2">
            <a:extLst>
              <a:ext uri="{FF2B5EF4-FFF2-40B4-BE49-F238E27FC236}">
                <a16:creationId xmlns:a16="http://schemas.microsoft.com/office/drawing/2014/main" id="{4D9727D4-E172-114B-A1AE-29847F9BE1A0}"/>
              </a:ext>
            </a:extLst>
          </p:cNvPr>
          <p:cNvSpPr txBox="1"/>
          <p:nvPr/>
        </p:nvSpPr>
        <p:spPr>
          <a:xfrm>
            <a:off x="2388970" y="1755962"/>
            <a:ext cx="1686680" cy="461665"/>
          </a:xfrm>
          <a:prstGeom prst="rect">
            <a:avLst/>
          </a:prstGeom>
          <a:noFill/>
        </p:spPr>
        <p:txBody>
          <a:bodyPr wrap="none" rtlCol="0">
            <a:spAutoFit/>
          </a:bodyPr>
          <a:lstStyle/>
          <a:p>
            <a:pPr algn="ctr"/>
            <a:r>
              <a:rPr lang="fr-FR" sz="1200">
                <a:solidFill>
                  <a:srgbClr val="000000">
                    <a:lumMod val="65000"/>
                    <a:lumOff val="35000"/>
                  </a:srgbClr>
                </a:solidFill>
              </a:rPr>
              <a:t>RR=0.86 </a:t>
            </a:r>
            <a:br>
              <a:rPr lang="fr-FR" sz="1200">
                <a:solidFill>
                  <a:srgbClr val="000000">
                    <a:lumMod val="65000"/>
                    <a:lumOff val="35000"/>
                  </a:srgbClr>
                </a:solidFill>
              </a:rPr>
            </a:br>
            <a:r>
              <a:rPr lang="fr-FR" sz="1200">
                <a:solidFill>
                  <a:srgbClr val="000000">
                    <a:lumMod val="65000"/>
                    <a:lumOff val="35000"/>
                  </a:srgbClr>
                </a:solidFill>
              </a:rPr>
              <a:t>(IC à 95 % 0.63–1.17)</a:t>
            </a:r>
          </a:p>
        </p:txBody>
      </p:sp>
      <p:sp>
        <p:nvSpPr>
          <p:cNvPr id="55" name="TextBox 4">
            <a:extLst>
              <a:ext uri="{FF2B5EF4-FFF2-40B4-BE49-F238E27FC236}">
                <a16:creationId xmlns:a16="http://schemas.microsoft.com/office/drawing/2014/main" id="{2CCCAE25-5B33-8F48-B681-86BD2336432D}"/>
              </a:ext>
            </a:extLst>
          </p:cNvPr>
          <p:cNvSpPr txBox="1"/>
          <p:nvPr/>
        </p:nvSpPr>
        <p:spPr>
          <a:xfrm>
            <a:off x="6101910" y="2001466"/>
            <a:ext cx="1686680" cy="461665"/>
          </a:xfrm>
          <a:prstGeom prst="rect">
            <a:avLst/>
          </a:prstGeom>
          <a:solidFill>
            <a:schemeClr val="bg1"/>
          </a:solidFill>
        </p:spPr>
        <p:txBody>
          <a:bodyPr wrap="none" rtlCol="0">
            <a:spAutoFit/>
          </a:bodyPr>
          <a:lstStyle/>
          <a:p>
            <a:pPr algn="ctr"/>
            <a:r>
              <a:rPr lang="fr-FR" sz="1200">
                <a:solidFill>
                  <a:srgbClr val="000000">
                    <a:lumMod val="65000"/>
                    <a:lumOff val="35000"/>
                  </a:srgbClr>
                </a:solidFill>
              </a:rPr>
              <a:t>RR=0.89 </a:t>
            </a:r>
            <a:br>
              <a:rPr lang="fr-FR" sz="1200">
                <a:solidFill>
                  <a:srgbClr val="000000">
                    <a:lumMod val="65000"/>
                    <a:lumOff val="35000"/>
                  </a:srgbClr>
                </a:solidFill>
              </a:rPr>
            </a:br>
            <a:r>
              <a:rPr lang="fr-FR" sz="1200">
                <a:solidFill>
                  <a:srgbClr val="000000">
                    <a:lumMod val="65000"/>
                    <a:lumOff val="35000"/>
                  </a:srgbClr>
                </a:solidFill>
              </a:rPr>
              <a:t>(IC à 95 % 0.73–1.08)</a:t>
            </a:r>
          </a:p>
        </p:txBody>
      </p:sp>
      <p:sp>
        <p:nvSpPr>
          <p:cNvPr id="56" name="TextBox 2">
            <a:extLst>
              <a:ext uri="{FF2B5EF4-FFF2-40B4-BE49-F238E27FC236}">
                <a16:creationId xmlns:a16="http://schemas.microsoft.com/office/drawing/2014/main" id="{49F04061-6AE3-5048-9467-B0517C9EBD77}"/>
              </a:ext>
            </a:extLst>
          </p:cNvPr>
          <p:cNvSpPr txBox="1"/>
          <p:nvPr/>
        </p:nvSpPr>
        <p:spPr>
          <a:xfrm>
            <a:off x="2512230" y="3506857"/>
            <a:ext cx="1440160" cy="279180"/>
          </a:xfrm>
          <a:prstGeom prst="rect">
            <a:avLst/>
          </a:prstGeom>
          <a:noFill/>
        </p:spPr>
        <p:txBody>
          <a:bodyPr wrap="square" lIns="90000" tIns="46800" rIns="90000" bIns="46800" rtlCol="0" anchor="ctr">
            <a:spAutoFit/>
          </a:bodyPr>
          <a:lstStyle/>
          <a:p>
            <a:pPr algn="ctr"/>
            <a:r>
              <a:rPr lang="fr-FR" sz="1200">
                <a:solidFill>
                  <a:srgbClr val="000000">
                    <a:lumMod val="65000"/>
                    <a:lumOff val="35000"/>
                  </a:srgbClr>
                </a:solidFill>
              </a:rPr>
              <a:t>30</a:t>
            </a:r>
            <a:r>
              <a:rPr lang="fr-FR" sz="1200">
                <a:solidFill>
                  <a:srgbClr val="000000">
                    <a:lumMod val="65000"/>
                    <a:lumOff val="35000"/>
                  </a:srgbClr>
                </a:solidFill>
                <a:latin typeface="Arial"/>
                <a:cs typeface="Arial"/>
              </a:rPr>
              <a:t>–49</a:t>
            </a:r>
          </a:p>
        </p:txBody>
      </p:sp>
      <p:sp>
        <p:nvSpPr>
          <p:cNvPr id="57" name="TextBox 2">
            <a:extLst>
              <a:ext uri="{FF2B5EF4-FFF2-40B4-BE49-F238E27FC236}">
                <a16:creationId xmlns:a16="http://schemas.microsoft.com/office/drawing/2014/main" id="{C0F0E85D-D771-E54A-BFA9-BA819FCF72E9}"/>
              </a:ext>
            </a:extLst>
          </p:cNvPr>
          <p:cNvSpPr txBox="1"/>
          <p:nvPr/>
        </p:nvSpPr>
        <p:spPr>
          <a:xfrm>
            <a:off x="6213742" y="3506857"/>
            <a:ext cx="1440160" cy="279180"/>
          </a:xfrm>
          <a:prstGeom prst="rect">
            <a:avLst/>
          </a:prstGeom>
          <a:noFill/>
        </p:spPr>
        <p:txBody>
          <a:bodyPr wrap="square" lIns="90000" tIns="46800" rIns="90000" bIns="468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a:solidFill>
                  <a:srgbClr val="000000">
                    <a:lumMod val="65000"/>
                    <a:lumOff val="35000"/>
                  </a:srgbClr>
                </a:solidFill>
              </a:rPr>
              <a:t>≥50</a:t>
            </a:r>
          </a:p>
        </p:txBody>
      </p:sp>
      <p:sp>
        <p:nvSpPr>
          <p:cNvPr id="32" name="Abgerundetes Rechteck 31">
            <a:extLst>
              <a:ext uri="{FF2B5EF4-FFF2-40B4-BE49-F238E27FC236}">
                <a16:creationId xmlns:a16="http://schemas.microsoft.com/office/drawing/2014/main" id="{A51C47D7-B59B-F040-A093-8604E5333A75}"/>
              </a:ext>
            </a:extLst>
          </p:cNvPr>
          <p:cNvSpPr>
            <a:spLocks noChangeArrowheads="1"/>
          </p:cNvSpPr>
          <p:nvPr/>
        </p:nvSpPr>
        <p:spPr bwMode="auto">
          <a:xfrm>
            <a:off x="611188" y="4302586"/>
            <a:ext cx="8245475"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fr-FR" sz="1400">
                <a:solidFill>
                  <a:schemeClr val="tx1">
                    <a:lumMod val="65000"/>
                    <a:lumOff val="35000"/>
                  </a:schemeClr>
                </a:solidFill>
              </a:rPr>
              <a:t>Offre une protection à vos patients, quelle que soit leur fonction rénale.</a:t>
            </a:r>
            <a:r>
              <a:rPr lang="fr-FR" sz="1400" baseline="30000">
                <a:solidFill>
                  <a:schemeClr val="tx1">
                    <a:lumMod val="65000"/>
                    <a:lumOff val="35000"/>
                  </a:schemeClr>
                </a:solidFill>
              </a:rPr>
              <a:t>7</a:t>
            </a:r>
          </a:p>
        </p:txBody>
      </p:sp>
    </p:spTree>
    <p:extLst>
      <p:ext uri="{BB962C8B-B14F-4D97-AF65-F5344CB8AC3E}">
        <p14:creationId xmlns:p14="http://schemas.microsoft.com/office/powerpoint/2010/main" val="55601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7">
            <a:extLst>
              <a:ext uri="{FF2B5EF4-FFF2-40B4-BE49-F238E27FC236}">
                <a16:creationId xmlns:a16="http://schemas.microsoft.com/office/drawing/2014/main" id="{D770976A-A088-41C8-8386-262088D3D5D0}"/>
              </a:ext>
            </a:extLst>
          </p:cNvPr>
          <p:cNvGraphicFramePr>
            <a:graphicFrameLocks/>
          </p:cNvGraphicFramePr>
          <p:nvPr>
            <p:extLst>
              <p:ext uri="{D42A27DB-BD31-4B8C-83A1-F6EECF244321}">
                <p14:modId xmlns:p14="http://schemas.microsoft.com/office/powerpoint/2010/main" val="4029387135"/>
              </p:ext>
            </p:extLst>
          </p:nvPr>
        </p:nvGraphicFramePr>
        <p:xfrm>
          <a:off x="606023" y="1536560"/>
          <a:ext cx="3796357" cy="2041470"/>
        </p:xfrm>
        <a:graphic>
          <a:graphicData uri="http://schemas.openxmlformats.org/drawingml/2006/table">
            <a:tbl>
              <a:tblPr firstRow="1" bandRow="1">
                <a:tableStyleId>{F2DE63D5-997A-4646-A377-4702673A728D}</a:tableStyleId>
              </a:tblPr>
              <a:tblGrid>
                <a:gridCol w="1176124">
                  <a:extLst>
                    <a:ext uri="{9D8B030D-6E8A-4147-A177-3AD203B41FA5}">
                      <a16:colId xmlns:a16="http://schemas.microsoft.com/office/drawing/2014/main" val="1655931714"/>
                    </a:ext>
                  </a:extLst>
                </a:gridCol>
                <a:gridCol w="970384">
                  <a:extLst>
                    <a:ext uri="{9D8B030D-6E8A-4147-A177-3AD203B41FA5}">
                      <a16:colId xmlns:a16="http://schemas.microsoft.com/office/drawing/2014/main" val="2560883444"/>
                    </a:ext>
                  </a:extLst>
                </a:gridCol>
                <a:gridCol w="893849">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rtl="0"/>
                      <a:endParaRPr lang="en-GB" sz="1100" cap="none" baseline="3000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dirty="0"/>
                        <a:t>préférence </a:t>
                      </a:r>
                      <a:r>
                        <a:rPr lang="fr-FR" sz="1000" cap="none" baseline="0" dirty="0" err="1"/>
                        <a:t>rivaroxaban</a:t>
                      </a:r>
                      <a:endParaRPr lang="fr-FR" sz="1000" cap="none"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dirty="0"/>
                        <a:t>préférence </a:t>
                      </a:r>
                      <a:r>
                        <a:rPr lang="fr-FR" sz="1000" cap="none" baseline="0" dirty="0"/>
                        <a:t>AVK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baseline="0" dirty="0"/>
                        <a:t>RR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fr-FR" sz="900">
                          <a:solidFill>
                            <a:schemeClr val="tx1">
                              <a:lumMod val="65000"/>
                              <a:lumOff val="35000"/>
                            </a:schemeClr>
                          </a:solidFill>
                          <a:latin typeface="+mn-lt"/>
                          <a:ea typeface="+mn-ea"/>
                          <a:cs typeface="+mn-cs"/>
                        </a:rPr>
                        <a:t>AVC/ES</a:t>
                      </a:r>
                      <a:r>
                        <a:rPr lang="fr-FR" sz="900" baseline="30000">
                          <a:solidFill>
                            <a:schemeClr val="tx1">
                              <a:lumMod val="65000"/>
                              <a:lumOff val="35000"/>
                            </a:schemeClr>
                          </a:solidFill>
                          <a:latin typeface="+mn-lt"/>
                          <a:ea typeface="+mn-ea"/>
                          <a:cs typeface="+mn-cs"/>
                        </a:rPr>
                        <a:t>15</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dirty="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1000">
                          <a:solidFill>
                            <a:schemeClr val="tx1">
                              <a:lumMod val="65000"/>
                              <a:lumOff val="35000"/>
                            </a:schemeClr>
                          </a:solidFill>
                          <a:latin typeface="+mn-lt"/>
                          <a:ea typeface="+mn-ea"/>
                          <a:cs typeface="+mn-cs"/>
                        </a:rPr>
                        <a:t>0.50</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700">
                          <a:solidFill>
                            <a:schemeClr val="tx1">
                              <a:lumMod val="65000"/>
                              <a:lumOff val="35000"/>
                            </a:schemeClr>
                          </a:solidFill>
                          <a:latin typeface="+mn-lt"/>
                          <a:ea typeface="+mn-ea"/>
                          <a:cs typeface="+mn-cs"/>
                        </a:rPr>
                        <a:t>(p=0.05)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r h="720000">
                <a:tc>
                  <a:txBody>
                    <a:bodyPr/>
                    <a:lstStyle/>
                    <a:p>
                      <a:pPr marL="0" marR="0" lvl="0" indent="0" algn="l" defTabSz="914400" rtl="0" eaLnBrk="1" fontAlgn="base" latinLnBrk="0" hangingPunct="1">
                        <a:lnSpc>
                          <a:spcPct val="100000"/>
                        </a:lnSpc>
                        <a:spcBef>
                          <a:spcPct val="25000"/>
                        </a:spcBef>
                        <a:spcAft>
                          <a:spcPct val="0"/>
                        </a:spcAft>
                        <a:buClr>
                          <a:schemeClr val="bg2"/>
                        </a:buClr>
                        <a:buSzPct val="80000"/>
                        <a:buFontTx/>
                        <a:buNone/>
                        <a:tabLst>
                          <a:tab pos="176213" algn="l"/>
                          <a:tab pos="1238250" algn="l"/>
                        </a:tabLst>
                        <a:defRPr/>
                      </a:pPr>
                      <a:r>
                        <a:rPr lang="fr-FR" sz="900">
                          <a:solidFill>
                            <a:schemeClr val="tx1">
                              <a:lumMod val="65000"/>
                              <a:lumOff val="35000"/>
                            </a:schemeClr>
                          </a:solidFill>
                          <a:latin typeface="+mn-lt"/>
                          <a:ea typeface="+mn-ea"/>
                          <a:cs typeface="+mn-cs"/>
                        </a:rPr>
                        <a:t>AVC/ES</a:t>
                      </a:r>
                      <a:br>
                        <a:rPr lang="fr-FR" sz="900" baseline="0">
                          <a:solidFill>
                            <a:schemeClr val="tx1">
                              <a:lumMod val="65000"/>
                              <a:lumOff val="35000"/>
                            </a:schemeClr>
                          </a:solidFill>
                          <a:latin typeface="+mn-lt"/>
                          <a:ea typeface="+mn-ea"/>
                          <a:cs typeface="+mn-cs"/>
                        </a:rPr>
                      </a:br>
                      <a:r>
                        <a:rPr lang="fr-FR" sz="900" baseline="0">
                          <a:solidFill>
                            <a:schemeClr val="tx1">
                              <a:lumMod val="65000"/>
                              <a:lumOff val="35000"/>
                            </a:schemeClr>
                          </a:solidFill>
                          <a:latin typeface="+mn-lt"/>
                          <a:ea typeface="+mn-ea"/>
                          <a:cs typeface="+mn-cs"/>
                        </a:rPr>
                        <a:t>Décès CV</a:t>
                      </a:r>
                      <a:br>
                        <a:rPr lang="fr-FR" sz="900" baseline="0">
                          <a:solidFill>
                            <a:schemeClr val="tx1">
                              <a:lumMod val="65000"/>
                              <a:lumOff val="35000"/>
                            </a:schemeClr>
                          </a:solidFill>
                          <a:latin typeface="+mn-lt"/>
                          <a:ea typeface="+mn-ea"/>
                          <a:cs typeface="+mn-cs"/>
                        </a:rPr>
                      </a:br>
                      <a:r>
                        <a:rPr lang="fr-FR" sz="900">
                          <a:solidFill>
                            <a:schemeClr val="tx1">
                              <a:lumMod val="65000"/>
                              <a:lumOff val="35000"/>
                            </a:schemeClr>
                          </a:solidFill>
                          <a:latin typeface="+mn-lt"/>
                          <a:ea typeface="+mn-ea"/>
                          <a:cs typeface="+mn-cs"/>
                        </a:rPr>
                        <a:t>Infarctus du myocarde</a:t>
                      </a:r>
                      <a:r>
                        <a:rPr lang="fr-FR" sz="900" baseline="30000">
                          <a:solidFill>
                            <a:schemeClr val="tx1">
                              <a:lumMod val="65000"/>
                              <a:lumOff val="35000"/>
                            </a:schemeClr>
                          </a:solidFill>
                          <a:latin typeface="+mn-lt"/>
                          <a:ea typeface="+mn-ea"/>
                          <a:cs typeface="+mn-cs"/>
                        </a:rPr>
                        <a:t>15</a:t>
                      </a:r>
                    </a:p>
                    <a:p>
                      <a:pPr marL="0" indent="0" algn="l" rtl="0" eaLnBrk="1" fontAlgn="base" hangingPunct="1">
                        <a:spcBef>
                          <a:spcPct val="25000"/>
                        </a:spcBef>
                        <a:spcAft>
                          <a:spcPct val="0"/>
                        </a:spcAft>
                        <a:buClr>
                          <a:schemeClr val="bg2"/>
                        </a:buClr>
                        <a:buSzPct val="80000"/>
                        <a:buFontTx/>
                        <a:buNone/>
                        <a:tabLst>
                          <a:tab pos="176213" algn="l"/>
                          <a:tab pos="1238250" algn="l"/>
                        </a:tabLst>
                      </a:pPr>
                      <a:r>
                        <a:rPr lang="fr-FR" sz="700" baseline="0">
                          <a:solidFill>
                            <a:schemeClr val="tx1">
                              <a:lumMod val="65000"/>
                              <a:lumOff val="35000"/>
                            </a:schemeClr>
                          </a:solidFill>
                          <a:latin typeface="+mn-lt"/>
                          <a:ea typeface="+mn-ea"/>
                          <a:cs typeface="+mn-cs"/>
                        </a:rPr>
                        <a:t>(critère d’évaluation combiné)</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1000" dirty="0">
                          <a:solidFill>
                            <a:schemeClr val="tx1">
                              <a:lumMod val="65000"/>
                              <a:lumOff val="35000"/>
                            </a:schemeClr>
                          </a:solidFill>
                          <a:latin typeface="+mn-lt"/>
                          <a:ea typeface="+mn-ea"/>
                          <a:cs typeface="+mn-cs"/>
                        </a:rPr>
                        <a:t>0.64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700" dirty="0">
                          <a:solidFill>
                            <a:schemeClr val="tx1">
                              <a:lumMod val="65000"/>
                              <a:lumOff val="35000"/>
                            </a:schemeClr>
                          </a:solidFill>
                          <a:latin typeface="+mn-lt"/>
                          <a:ea typeface="+mn-ea"/>
                          <a:cs typeface="+mn-cs"/>
                        </a:rPr>
                        <a:t>(p=0.085)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6128138"/>
                  </a:ext>
                </a:extLst>
              </a:tr>
            </a:tbl>
          </a:graphicData>
        </a:graphic>
      </p:graphicFrame>
      <p:sp>
        <p:nvSpPr>
          <p:cNvPr id="108" name="Rectangle: Rounded Corners 6">
            <a:extLst>
              <a:ext uri="{FF2B5EF4-FFF2-40B4-BE49-F238E27FC236}">
                <a16:creationId xmlns:a16="http://schemas.microsoft.com/office/drawing/2014/main" id="{34C2AB1D-F327-4000-8F68-5B556B63E466}"/>
              </a:ext>
            </a:extLst>
          </p:cNvPr>
          <p:cNvSpPr/>
          <p:nvPr/>
        </p:nvSpPr>
        <p:spPr bwMode="auto">
          <a:xfrm>
            <a:off x="1728632" y="1473068"/>
            <a:ext cx="1045580" cy="2208826"/>
          </a:xfrm>
          <a:prstGeom prst="roundRect">
            <a:avLst>
              <a:gd name="adj" fmla="val 7607"/>
            </a:avLst>
          </a:prstGeom>
          <a:noFill/>
          <a:ln w="28575" algn="ctr">
            <a:solidFill>
              <a:srgbClr val="809ED5"/>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fr-FR" sz="2400" dirty="0"/>
              <a:t>Protégez vos patients avec FANV et atteints d’insuffisance rénale contre les AVC</a:t>
            </a:r>
          </a:p>
        </p:txBody>
      </p:sp>
      <p:grpSp>
        <p:nvGrpSpPr>
          <p:cNvPr id="9" name="Gruppieren 8">
            <a:extLst>
              <a:ext uri="{FF2B5EF4-FFF2-40B4-BE49-F238E27FC236}">
                <a16:creationId xmlns:a16="http://schemas.microsoft.com/office/drawing/2014/main" id="{47F7E819-8723-4050-8736-CA813C283143}"/>
              </a:ext>
            </a:extLst>
          </p:cNvPr>
          <p:cNvGrpSpPr/>
          <p:nvPr/>
        </p:nvGrpSpPr>
        <p:grpSpPr>
          <a:xfrm>
            <a:off x="2007931" y="2310703"/>
            <a:ext cx="619433" cy="108000"/>
            <a:chOff x="1998406" y="2954670"/>
            <a:chExt cx="619433" cy="108000"/>
          </a:xfrm>
        </p:grpSpPr>
        <p:cxnSp>
          <p:nvCxnSpPr>
            <p:cNvPr id="6" name="Gerader Verbinder 5">
              <a:extLst>
                <a:ext uri="{FF2B5EF4-FFF2-40B4-BE49-F238E27FC236}">
                  <a16:creationId xmlns:a16="http://schemas.microsoft.com/office/drawing/2014/main" id="{3CD5DC0C-A580-43F6-9CB2-410540CE2FE6}"/>
                </a:ext>
              </a:extLst>
            </p:cNvPr>
            <p:cNvCxnSpPr/>
            <p:nvPr/>
          </p:nvCxnSpPr>
          <p:spPr bwMode="auto">
            <a:xfrm>
              <a:off x="1998406" y="3008671"/>
              <a:ext cx="619433"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echteck 6">
              <a:extLst>
                <a:ext uri="{FF2B5EF4-FFF2-40B4-BE49-F238E27FC236}">
                  <a16:creationId xmlns:a16="http://schemas.microsoft.com/office/drawing/2014/main" id="{02A22DF0-E146-45B8-BD94-C9C0643DF981}"/>
                </a:ext>
              </a:extLst>
            </p:cNvPr>
            <p:cNvSpPr/>
            <p:nvPr/>
          </p:nvSpPr>
          <p:spPr bwMode="auto">
            <a:xfrm rot="19046351">
              <a:off x="2165401" y="2954670"/>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33" name="Gerader Verbinder 32">
              <a:extLst>
                <a:ext uri="{FF2B5EF4-FFF2-40B4-BE49-F238E27FC236}">
                  <a16:creationId xmlns:a16="http://schemas.microsoft.com/office/drawing/2014/main" id="{2D2DFADC-303A-4D30-BD06-D5F83EEFF23A}"/>
                </a:ext>
              </a:extLst>
            </p:cNvPr>
            <p:cNvCxnSpPr/>
            <p:nvPr/>
          </p:nvCxnSpPr>
          <p:spPr bwMode="auto">
            <a:xfrm>
              <a:off x="1998406" y="297655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Gerader Verbinder 34">
              <a:extLst>
                <a:ext uri="{FF2B5EF4-FFF2-40B4-BE49-F238E27FC236}">
                  <a16:creationId xmlns:a16="http://schemas.microsoft.com/office/drawing/2014/main" id="{2059C37A-BAB7-4963-A65B-987BF0EF9C21}"/>
                </a:ext>
              </a:extLst>
            </p:cNvPr>
            <p:cNvCxnSpPr/>
            <p:nvPr/>
          </p:nvCxnSpPr>
          <p:spPr bwMode="auto">
            <a:xfrm>
              <a:off x="2614954" y="2975969"/>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1" name="Gruppieren 10">
            <a:extLst>
              <a:ext uri="{FF2B5EF4-FFF2-40B4-BE49-F238E27FC236}">
                <a16:creationId xmlns:a16="http://schemas.microsoft.com/office/drawing/2014/main" id="{2993E3C6-2BA4-4A7C-97A0-F2385EA46E43}"/>
              </a:ext>
            </a:extLst>
          </p:cNvPr>
          <p:cNvGrpSpPr/>
          <p:nvPr/>
        </p:nvGrpSpPr>
        <p:grpSpPr>
          <a:xfrm>
            <a:off x="2167052" y="3133240"/>
            <a:ext cx="463664" cy="108000"/>
            <a:chOff x="2157527" y="3715708"/>
            <a:chExt cx="463664" cy="108000"/>
          </a:xfrm>
        </p:grpSpPr>
        <p:cxnSp>
          <p:nvCxnSpPr>
            <p:cNvPr id="38" name="Gerader Verbinder 37">
              <a:extLst>
                <a:ext uri="{FF2B5EF4-FFF2-40B4-BE49-F238E27FC236}">
                  <a16:creationId xmlns:a16="http://schemas.microsoft.com/office/drawing/2014/main" id="{930A5A43-067E-4197-8961-5FEB4CEF565F}"/>
                </a:ext>
              </a:extLst>
            </p:cNvPr>
            <p:cNvCxnSpPr/>
            <p:nvPr/>
          </p:nvCxnSpPr>
          <p:spPr bwMode="auto">
            <a:xfrm>
              <a:off x="2157527" y="3769709"/>
              <a:ext cx="457427"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Rechteck 38">
              <a:extLst>
                <a:ext uri="{FF2B5EF4-FFF2-40B4-BE49-F238E27FC236}">
                  <a16:creationId xmlns:a16="http://schemas.microsoft.com/office/drawing/2014/main" id="{8B4D0507-C550-4728-A39C-9228AE42ED14}"/>
                </a:ext>
              </a:extLst>
            </p:cNvPr>
            <p:cNvSpPr/>
            <p:nvPr/>
          </p:nvSpPr>
          <p:spPr bwMode="auto">
            <a:xfrm rot="19046351">
              <a:off x="2298557" y="3715708"/>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40" name="Gerader Verbinder 39">
              <a:extLst>
                <a:ext uri="{FF2B5EF4-FFF2-40B4-BE49-F238E27FC236}">
                  <a16:creationId xmlns:a16="http://schemas.microsoft.com/office/drawing/2014/main" id="{38AB71F1-3D91-4E57-A965-51C1D65FBE81}"/>
                </a:ext>
              </a:extLst>
            </p:cNvPr>
            <p:cNvCxnSpPr/>
            <p:nvPr/>
          </p:nvCxnSpPr>
          <p:spPr bwMode="auto">
            <a:xfrm>
              <a:off x="2157527" y="3737590"/>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Gerader Verbinder 40">
              <a:extLst>
                <a:ext uri="{FF2B5EF4-FFF2-40B4-BE49-F238E27FC236}">
                  <a16:creationId xmlns:a16="http://schemas.microsoft.com/office/drawing/2014/main" id="{4739406E-4EE2-4335-8E6D-14AC614EE5AA}"/>
                </a:ext>
              </a:extLst>
            </p:cNvPr>
            <p:cNvCxnSpPr/>
            <p:nvPr/>
          </p:nvCxnSpPr>
          <p:spPr bwMode="auto">
            <a:xfrm>
              <a:off x="2621191" y="3737007"/>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3" name="Subtitle 1">
            <a:extLst>
              <a:ext uri="{FF2B5EF4-FFF2-40B4-BE49-F238E27FC236}">
                <a16:creationId xmlns:a16="http://schemas.microsoft.com/office/drawing/2014/main" id="{903CD747-BDEC-4B35-A178-FB1D0FBCA7B2}"/>
              </a:ext>
            </a:extLst>
          </p:cNvPr>
          <p:cNvSpPr txBox="1">
            <a:spLocks/>
          </p:cNvSpPr>
          <p:nvPr/>
        </p:nvSpPr>
        <p:spPr>
          <a:xfrm>
            <a:off x="612776" y="1228789"/>
            <a:ext cx="2011703"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a:t>ROCKET AF</a:t>
            </a:r>
            <a:r>
              <a:rPr lang="fr-FR" sz="1400" b="1" baseline="30000"/>
              <a:t>15</a:t>
            </a:r>
          </a:p>
        </p:txBody>
      </p:sp>
      <p:graphicFrame>
        <p:nvGraphicFramePr>
          <p:cNvPr id="64" name="Content Placeholder 7">
            <a:extLst>
              <a:ext uri="{FF2B5EF4-FFF2-40B4-BE49-F238E27FC236}">
                <a16:creationId xmlns:a16="http://schemas.microsoft.com/office/drawing/2014/main" id="{20E75159-EC66-47E8-87B6-EFB7DFB5C3EF}"/>
              </a:ext>
            </a:extLst>
          </p:cNvPr>
          <p:cNvGraphicFramePr>
            <a:graphicFrameLocks/>
          </p:cNvGraphicFramePr>
          <p:nvPr>
            <p:extLst>
              <p:ext uri="{D42A27DB-BD31-4B8C-83A1-F6EECF244321}">
                <p14:modId xmlns:p14="http://schemas.microsoft.com/office/powerpoint/2010/main" val="161045279"/>
              </p:ext>
            </p:extLst>
          </p:nvPr>
        </p:nvGraphicFramePr>
        <p:xfrm>
          <a:off x="4751594" y="1537935"/>
          <a:ext cx="3795202" cy="1161360"/>
        </p:xfrm>
        <a:graphic>
          <a:graphicData uri="http://schemas.openxmlformats.org/drawingml/2006/table">
            <a:tbl>
              <a:tblPr firstRow="1" bandRow="1">
                <a:tableStyleId>{F2DE63D5-997A-4646-A377-4702673A728D}</a:tableStyleId>
              </a:tblPr>
              <a:tblGrid>
                <a:gridCol w="1144905">
                  <a:extLst>
                    <a:ext uri="{9D8B030D-6E8A-4147-A177-3AD203B41FA5}">
                      <a16:colId xmlns:a16="http://schemas.microsoft.com/office/drawing/2014/main" val="1655931714"/>
                    </a:ext>
                  </a:extLst>
                </a:gridCol>
                <a:gridCol w="943897">
                  <a:extLst>
                    <a:ext uri="{9D8B030D-6E8A-4147-A177-3AD203B41FA5}">
                      <a16:colId xmlns:a16="http://schemas.microsoft.com/office/drawing/2014/main" val="2560883444"/>
                    </a:ext>
                  </a:extLst>
                </a:gridCol>
                <a:gridCol w="950400">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rtl="0"/>
                      <a:endParaRPr lang="en-GB" sz="1100" cap="none" baseline="300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dirty="0"/>
                        <a:t>préférence </a:t>
                      </a:r>
                      <a:r>
                        <a:rPr lang="fr-FR" sz="1000" cap="none" baseline="0" dirty="0" err="1"/>
                        <a:t>apixaban</a:t>
                      </a:r>
                      <a:endParaRPr lang="fr-FR" sz="1000" cap="none"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dirty="0"/>
                        <a:t>préférence </a:t>
                      </a:r>
                      <a:r>
                        <a:rPr lang="fr-FR" sz="1000" cap="none" baseline="0" dirty="0"/>
                        <a:t>AVK</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fr-FR" sz="1000" cap="none" baseline="0" dirty="0"/>
                        <a:t>RR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fr-FR" sz="900">
                          <a:solidFill>
                            <a:schemeClr val="tx1">
                              <a:lumMod val="65000"/>
                              <a:lumOff val="35000"/>
                            </a:schemeClr>
                          </a:solidFill>
                          <a:latin typeface="+mn-lt"/>
                          <a:ea typeface="+mn-ea"/>
                          <a:cs typeface="+mn-cs"/>
                        </a:rPr>
                        <a:t>AVC/ES</a:t>
                      </a:r>
                      <a:r>
                        <a:rPr lang="fr-FR" sz="900" baseline="30000">
                          <a:solidFill>
                            <a:schemeClr val="tx1">
                              <a:lumMod val="65000"/>
                              <a:lumOff val="35000"/>
                            </a:schemeClr>
                          </a:solidFill>
                          <a:latin typeface="+mn-lt"/>
                          <a:ea typeface="+mn-ea"/>
                          <a:cs typeface="+mn-cs"/>
                        </a:rPr>
                        <a:t>16</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1000" dirty="0">
                          <a:solidFill>
                            <a:schemeClr val="tx1">
                              <a:lumMod val="65000"/>
                              <a:lumOff val="35000"/>
                            </a:schemeClr>
                          </a:solidFill>
                          <a:latin typeface="+mn-lt"/>
                          <a:ea typeface="+mn-ea"/>
                          <a:cs typeface="+mn-cs"/>
                        </a:rPr>
                        <a:t>0.84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fr-FR" sz="700" dirty="0">
                          <a:solidFill>
                            <a:schemeClr val="tx1">
                              <a:lumMod val="65000"/>
                              <a:lumOff val="35000"/>
                            </a:schemeClr>
                          </a:solidFill>
                          <a:latin typeface="+mn-lt"/>
                          <a:ea typeface="+mn-ea"/>
                          <a:cs typeface="+mn-cs"/>
                        </a:rPr>
                        <a:t>(p=0.70)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75" name="Subtitle 1">
            <a:extLst>
              <a:ext uri="{FF2B5EF4-FFF2-40B4-BE49-F238E27FC236}">
                <a16:creationId xmlns:a16="http://schemas.microsoft.com/office/drawing/2014/main" id="{945661E3-6396-4F14-A484-DFA80E592651}"/>
              </a:ext>
            </a:extLst>
          </p:cNvPr>
          <p:cNvSpPr txBox="1">
            <a:spLocks/>
          </p:cNvSpPr>
          <p:nvPr/>
        </p:nvSpPr>
        <p:spPr>
          <a:xfrm>
            <a:off x="4758347" y="1228788"/>
            <a:ext cx="1539851"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fr-FR" sz="1400" b="1"/>
              <a:t>ARISTOTLE</a:t>
            </a:r>
            <a:r>
              <a:rPr lang="fr-FR" sz="1400" b="1" baseline="30000"/>
              <a:t>16</a:t>
            </a:r>
          </a:p>
        </p:txBody>
      </p:sp>
      <p:grpSp>
        <p:nvGrpSpPr>
          <p:cNvPr id="16" name="Gruppieren 15">
            <a:extLst>
              <a:ext uri="{FF2B5EF4-FFF2-40B4-BE49-F238E27FC236}">
                <a16:creationId xmlns:a16="http://schemas.microsoft.com/office/drawing/2014/main" id="{DF624ED4-4BE5-4F08-8CEA-59C3ACF8F9D5}"/>
              </a:ext>
            </a:extLst>
          </p:cNvPr>
          <p:cNvGrpSpPr/>
          <p:nvPr/>
        </p:nvGrpSpPr>
        <p:grpSpPr>
          <a:xfrm>
            <a:off x="6425171" y="2305223"/>
            <a:ext cx="751862" cy="108000"/>
            <a:chOff x="5738446" y="2953893"/>
            <a:chExt cx="751862" cy="108000"/>
          </a:xfrm>
        </p:grpSpPr>
        <p:cxnSp>
          <p:nvCxnSpPr>
            <p:cNvPr id="45" name="Gerader Verbinder 44">
              <a:extLst>
                <a:ext uri="{FF2B5EF4-FFF2-40B4-BE49-F238E27FC236}">
                  <a16:creationId xmlns:a16="http://schemas.microsoft.com/office/drawing/2014/main" id="{BB8DAFEA-5EC8-4567-87A6-8F9B2AB9F97B}"/>
                </a:ext>
              </a:extLst>
            </p:cNvPr>
            <p:cNvCxnSpPr/>
            <p:nvPr/>
          </p:nvCxnSpPr>
          <p:spPr bwMode="auto">
            <a:xfrm>
              <a:off x="5738446" y="3007116"/>
              <a:ext cx="751862"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Rechteck 45">
              <a:extLst>
                <a:ext uri="{FF2B5EF4-FFF2-40B4-BE49-F238E27FC236}">
                  <a16:creationId xmlns:a16="http://schemas.microsoft.com/office/drawing/2014/main" id="{8432E1EC-C0A6-4A37-80EE-183A77E170DD}"/>
                </a:ext>
              </a:extLst>
            </p:cNvPr>
            <p:cNvSpPr/>
            <p:nvPr/>
          </p:nvSpPr>
          <p:spPr bwMode="auto">
            <a:xfrm rot="19046351">
              <a:off x="5979100" y="2953893"/>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61" name="Gerader Verbinder 60">
              <a:extLst>
                <a:ext uri="{FF2B5EF4-FFF2-40B4-BE49-F238E27FC236}">
                  <a16:creationId xmlns:a16="http://schemas.microsoft.com/office/drawing/2014/main" id="{621A7579-0F1A-4260-A68B-1A8BBE62C6F2}"/>
                </a:ext>
              </a:extLst>
            </p:cNvPr>
            <p:cNvCxnSpPr/>
            <p:nvPr/>
          </p:nvCxnSpPr>
          <p:spPr bwMode="auto">
            <a:xfrm>
              <a:off x="5738446" y="2975775"/>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Gerader Verbinder 61">
              <a:extLst>
                <a:ext uri="{FF2B5EF4-FFF2-40B4-BE49-F238E27FC236}">
                  <a16:creationId xmlns:a16="http://schemas.microsoft.com/office/drawing/2014/main" id="{0F4B3660-7056-4D8B-99F4-1D8B52C0EB67}"/>
                </a:ext>
              </a:extLst>
            </p:cNvPr>
            <p:cNvCxnSpPr/>
            <p:nvPr/>
          </p:nvCxnSpPr>
          <p:spPr bwMode="auto">
            <a:xfrm>
              <a:off x="6490308" y="297519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8" name="Abgerundetes Rechteck 31">
            <a:extLst>
              <a:ext uri="{FF2B5EF4-FFF2-40B4-BE49-F238E27FC236}">
                <a16:creationId xmlns:a16="http://schemas.microsoft.com/office/drawing/2014/main" id="{4F80FCC8-5E48-4585-9BAA-A3793412407B}"/>
              </a:ext>
            </a:extLst>
          </p:cNvPr>
          <p:cNvSpPr>
            <a:spLocks noChangeArrowheads="1"/>
          </p:cNvSpPr>
          <p:nvPr/>
        </p:nvSpPr>
        <p:spPr bwMode="auto">
          <a:xfrm>
            <a:off x="612777" y="3985632"/>
            <a:ext cx="3959224" cy="340519"/>
          </a:xfrm>
          <a:prstGeom prst="roundRect">
            <a:avLst/>
          </a:prstGeom>
          <a:noFill/>
          <a:ln w="19050">
            <a:noFill/>
            <a:miter lim="800000"/>
            <a:headEnd/>
            <a:tailEnd/>
          </a:ln>
        </p:spPr>
        <p:txBody>
          <a:bodyPr wrap="square" lIns="0" tIns="0" rIns="0" bIns="0" anchor="t" anchorCtr="0">
            <a:spAutoFit/>
          </a:bodyPr>
          <a:lstStyle/>
          <a:p>
            <a:r>
              <a:rPr lang="fr-FR" sz="1000">
                <a:solidFill>
                  <a:srgbClr val="000000">
                    <a:lumMod val="65000"/>
                    <a:lumOff val="35000"/>
                  </a:srgbClr>
                </a:solidFill>
              </a:rPr>
              <a:t>Dégradation de la fonction rénale (diminution de la ClCr &gt;20 %), n=3320</a:t>
            </a:r>
          </a:p>
        </p:txBody>
      </p:sp>
      <p:sp>
        <p:nvSpPr>
          <p:cNvPr id="89" name="Abgerundetes Rechteck 31">
            <a:extLst>
              <a:ext uri="{FF2B5EF4-FFF2-40B4-BE49-F238E27FC236}">
                <a16:creationId xmlns:a16="http://schemas.microsoft.com/office/drawing/2014/main" id="{5F271679-4F6A-4037-AAEC-C6B03FF74625}"/>
              </a:ext>
            </a:extLst>
          </p:cNvPr>
          <p:cNvSpPr>
            <a:spLocks noChangeArrowheads="1"/>
          </p:cNvSpPr>
          <p:nvPr/>
        </p:nvSpPr>
        <p:spPr bwMode="auto">
          <a:xfrm>
            <a:off x="4751388" y="3985631"/>
            <a:ext cx="3959224" cy="340519"/>
          </a:xfrm>
          <a:prstGeom prst="roundRect">
            <a:avLst/>
          </a:prstGeom>
          <a:noFill/>
          <a:ln w="19050">
            <a:noFill/>
            <a:miter lim="800000"/>
            <a:headEnd/>
            <a:tailEnd/>
          </a:ln>
        </p:spPr>
        <p:txBody>
          <a:bodyPr wrap="square" lIns="0" tIns="0" rIns="0" bIns="0" anchor="t" anchorCtr="0">
            <a:spAutoFit/>
          </a:bodyPr>
          <a:lstStyle/>
          <a:p>
            <a:r>
              <a:rPr lang="fr-FR" sz="1000">
                <a:solidFill>
                  <a:srgbClr val="000000">
                    <a:lumMod val="65000"/>
                    <a:lumOff val="35000"/>
                  </a:srgbClr>
                </a:solidFill>
              </a:rPr>
              <a:t>Dégradation de la fonction rénale (diminution de la ClCr &gt;20 %), n=2294</a:t>
            </a:r>
          </a:p>
        </p:txBody>
      </p:sp>
      <p:cxnSp>
        <p:nvCxnSpPr>
          <p:cNvPr id="18" name="Gerader Verbinder 17">
            <a:extLst>
              <a:ext uri="{FF2B5EF4-FFF2-40B4-BE49-F238E27FC236}">
                <a16:creationId xmlns:a16="http://schemas.microsoft.com/office/drawing/2014/main" id="{4AB18332-420A-4C70-BBC6-96A23B58D6B1}"/>
              </a:ext>
            </a:extLst>
          </p:cNvPr>
          <p:cNvCxnSpPr/>
          <p:nvPr/>
        </p:nvCxnSpPr>
        <p:spPr bwMode="auto">
          <a:xfrm>
            <a:off x="1771650"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Gerader Verbinder 89">
            <a:extLst>
              <a:ext uri="{FF2B5EF4-FFF2-40B4-BE49-F238E27FC236}">
                <a16:creationId xmlns:a16="http://schemas.microsoft.com/office/drawing/2014/main" id="{EA67A822-48C6-4766-AFC7-ABC068A0D6AE}"/>
              </a:ext>
            </a:extLst>
          </p:cNvPr>
          <p:cNvCxnSpPr/>
          <p:nvPr/>
        </p:nvCxnSpPr>
        <p:spPr bwMode="auto">
          <a:xfrm>
            <a:off x="2720644"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feld 18">
            <a:extLst>
              <a:ext uri="{FF2B5EF4-FFF2-40B4-BE49-F238E27FC236}">
                <a16:creationId xmlns:a16="http://schemas.microsoft.com/office/drawing/2014/main" id="{A9BDA764-45ED-4419-9225-687C00F01E11}"/>
              </a:ext>
            </a:extLst>
          </p:cNvPr>
          <p:cNvSpPr txBox="1"/>
          <p:nvPr/>
        </p:nvSpPr>
        <p:spPr>
          <a:xfrm>
            <a:off x="1499118" y="3639516"/>
            <a:ext cx="545063"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0</a:t>
            </a:r>
          </a:p>
        </p:txBody>
      </p:sp>
      <p:sp>
        <p:nvSpPr>
          <p:cNvPr id="92" name="Textfeld 91">
            <a:extLst>
              <a:ext uri="{FF2B5EF4-FFF2-40B4-BE49-F238E27FC236}">
                <a16:creationId xmlns:a16="http://schemas.microsoft.com/office/drawing/2014/main" id="{273126EF-A2CB-4DB6-B5F0-DE6FD4B8F095}"/>
              </a:ext>
            </a:extLst>
          </p:cNvPr>
          <p:cNvSpPr txBox="1"/>
          <p:nvPr/>
        </p:nvSpPr>
        <p:spPr>
          <a:xfrm>
            <a:off x="2452789" y="3636924"/>
            <a:ext cx="545063"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1.0</a:t>
            </a:r>
          </a:p>
        </p:txBody>
      </p:sp>
      <p:sp>
        <p:nvSpPr>
          <p:cNvPr id="94" name="Textfeld 93">
            <a:extLst>
              <a:ext uri="{FF2B5EF4-FFF2-40B4-BE49-F238E27FC236}">
                <a16:creationId xmlns:a16="http://schemas.microsoft.com/office/drawing/2014/main" id="{C9D63FF7-01DE-4B6D-A0DC-3E96BA85D874}"/>
              </a:ext>
            </a:extLst>
          </p:cNvPr>
          <p:cNvSpPr txBox="1"/>
          <p:nvPr/>
        </p:nvSpPr>
        <p:spPr>
          <a:xfrm>
            <a:off x="1771651" y="3636596"/>
            <a:ext cx="948989"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0.5</a:t>
            </a:r>
          </a:p>
        </p:txBody>
      </p:sp>
      <p:cxnSp>
        <p:nvCxnSpPr>
          <p:cNvPr id="97" name="Gerader Verbinder 96">
            <a:extLst>
              <a:ext uri="{FF2B5EF4-FFF2-40B4-BE49-F238E27FC236}">
                <a16:creationId xmlns:a16="http://schemas.microsoft.com/office/drawing/2014/main" id="{B6CD615F-901B-4527-BB2F-69FE7D26F697}"/>
              </a:ext>
            </a:extLst>
          </p:cNvPr>
          <p:cNvCxnSpPr/>
          <p:nvPr/>
        </p:nvCxnSpPr>
        <p:spPr bwMode="auto">
          <a:xfrm>
            <a:off x="3675306" y="15432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8" name="Textfeld 97">
            <a:extLst>
              <a:ext uri="{FF2B5EF4-FFF2-40B4-BE49-F238E27FC236}">
                <a16:creationId xmlns:a16="http://schemas.microsoft.com/office/drawing/2014/main" id="{353A549F-BFC2-4323-BF20-E556CDBC4F52}"/>
              </a:ext>
            </a:extLst>
          </p:cNvPr>
          <p:cNvSpPr txBox="1"/>
          <p:nvPr/>
        </p:nvSpPr>
        <p:spPr>
          <a:xfrm>
            <a:off x="3407451" y="3643624"/>
            <a:ext cx="545063" cy="217625"/>
          </a:xfrm>
          <a:prstGeom prst="rect">
            <a:avLst/>
          </a:prstGeom>
          <a:noFill/>
        </p:spPr>
        <p:txBody>
          <a:bodyPr wrap="square" lIns="90000" tIns="46800" rIns="90000" bIns="46800" rtlCol="0" anchor="ctr">
            <a:spAutoFit/>
          </a:bodyPr>
          <a:lstStyle/>
          <a:p>
            <a:pPr algn="ctr"/>
            <a:r>
              <a:rPr lang="fr-FR" sz="800">
                <a:solidFill>
                  <a:schemeClr val="tx1">
                    <a:lumMod val="65000"/>
                    <a:lumOff val="35000"/>
                  </a:schemeClr>
                </a:solidFill>
                <a:latin typeface="+mn-lt"/>
                <a:ea typeface="+mn-ea"/>
                <a:cs typeface="+mn-cs"/>
              </a:rPr>
              <a:t>2</a:t>
            </a:r>
            <a:r>
              <a:rPr lang="fr-FR" sz="800" baseline="0">
                <a:solidFill>
                  <a:schemeClr val="tx1">
                    <a:lumMod val="65000"/>
                    <a:lumOff val="35000"/>
                  </a:schemeClr>
                </a:solidFill>
                <a:latin typeface="+mn-lt"/>
                <a:ea typeface="+mn-ea"/>
                <a:cs typeface="+mn-cs"/>
              </a:rPr>
              <a:t>.0</a:t>
            </a:r>
          </a:p>
        </p:txBody>
      </p:sp>
      <p:cxnSp>
        <p:nvCxnSpPr>
          <p:cNvPr id="100" name="Gerader Verbinder 99">
            <a:extLst>
              <a:ext uri="{FF2B5EF4-FFF2-40B4-BE49-F238E27FC236}">
                <a16:creationId xmlns:a16="http://schemas.microsoft.com/office/drawing/2014/main" id="{FAE67668-87A5-42DB-AA3B-465F0C8D55E6}"/>
              </a:ext>
            </a:extLst>
          </p:cNvPr>
          <p:cNvCxnSpPr/>
          <p:nvPr/>
        </p:nvCxnSpPr>
        <p:spPr bwMode="auto">
          <a:xfrm>
            <a:off x="5920869"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Gerader Verbinder 100">
            <a:extLst>
              <a:ext uri="{FF2B5EF4-FFF2-40B4-BE49-F238E27FC236}">
                <a16:creationId xmlns:a16="http://schemas.microsoft.com/office/drawing/2014/main" id="{E45E9444-CB6C-42CC-B622-4D8AFB38EC06}"/>
              </a:ext>
            </a:extLst>
          </p:cNvPr>
          <p:cNvCxnSpPr/>
          <p:nvPr/>
        </p:nvCxnSpPr>
        <p:spPr bwMode="auto">
          <a:xfrm>
            <a:off x="6869863"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 name="Textfeld 101">
            <a:extLst>
              <a:ext uri="{FF2B5EF4-FFF2-40B4-BE49-F238E27FC236}">
                <a16:creationId xmlns:a16="http://schemas.microsoft.com/office/drawing/2014/main" id="{D1734DF6-F73F-4D11-8514-851FF589B0B8}"/>
              </a:ext>
            </a:extLst>
          </p:cNvPr>
          <p:cNvSpPr txBox="1"/>
          <p:nvPr/>
        </p:nvSpPr>
        <p:spPr>
          <a:xfrm>
            <a:off x="5648337" y="3644432"/>
            <a:ext cx="545063"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0</a:t>
            </a:r>
          </a:p>
        </p:txBody>
      </p:sp>
      <p:sp>
        <p:nvSpPr>
          <p:cNvPr id="103" name="Textfeld 102">
            <a:extLst>
              <a:ext uri="{FF2B5EF4-FFF2-40B4-BE49-F238E27FC236}">
                <a16:creationId xmlns:a16="http://schemas.microsoft.com/office/drawing/2014/main" id="{4FEC951F-C4B1-4FAB-B696-FD01238B5162}"/>
              </a:ext>
            </a:extLst>
          </p:cNvPr>
          <p:cNvSpPr txBox="1"/>
          <p:nvPr/>
        </p:nvSpPr>
        <p:spPr>
          <a:xfrm>
            <a:off x="6602008" y="3641840"/>
            <a:ext cx="545063"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1.0</a:t>
            </a:r>
          </a:p>
        </p:txBody>
      </p:sp>
      <p:sp>
        <p:nvSpPr>
          <p:cNvPr id="104" name="Textfeld 103">
            <a:extLst>
              <a:ext uri="{FF2B5EF4-FFF2-40B4-BE49-F238E27FC236}">
                <a16:creationId xmlns:a16="http://schemas.microsoft.com/office/drawing/2014/main" id="{E84FC148-774E-430E-9811-5762A77D06A3}"/>
              </a:ext>
            </a:extLst>
          </p:cNvPr>
          <p:cNvSpPr txBox="1"/>
          <p:nvPr/>
        </p:nvSpPr>
        <p:spPr>
          <a:xfrm>
            <a:off x="5920870" y="3641512"/>
            <a:ext cx="948989"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0.5</a:t>
            </a:r>
          </a:p>
        </p:txBody>
      </p:sp>
      <p:cxnSp>
        <p:nvCxnSpPr>
          <p:cNvPr id="105" name="Gerader Verbinder 104">
            <a:extLst>
              <a:ext uri="{FF2B5EF4-FFF2-40B4-BE49-F238E27FC236}">
                <a16:creationId xmlns:a16="http://schemas.microsoft.com/office/drawing/2014/main" id="{2BCFEA14-F657-44FA-BC51-720612933C8A}"/>
              </a:ext>
            </a:extLst>
          </p:cNvPr>
          <p:cNvCxnSpPr/>
          <p:nvPr/>
        </p:nvCxnSpPr>
        <p:spPr bwMode="auto">
          <a:xfrm>
            <a:off x="7824525" y="15481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6" name="Textfeld 105">
            <a:extLst>
              <a:ext uri="{FF2B5EF4-FFF2-40B4-BE49-F238E27FC236}">
                <a16:creationId xmlns:a16="http://schemas.microsoft.com/office/drawing/2014/main" id="{54F446D3-4EB3-4596-AA0B-0C7B47B05AED}"/>
              </a:ext>
            </a:extLst>
          </p:cNvPr>
          <p:cNvSpPr txBox="1"/>
          <p:nvPr/>
        </p:nvSpPr>
        <p:spPr>
          <a:xfrm>
            <a:off x="7556670" y="3648540"/>
            <a:ext cx="545063" cy="217625"/>
          </a:xfrm>
          <a:prstGeom prst="rect">
            <a:avLst/>
          </a:prstGeom>
          <a:noFill/>
        </p:spPr>
        <p:txBody>
          <a:bodyPr wrap="square" lIns="90000" tIns="46800" rIns="90000" bIns="46800" rtlCol="0" anchor="ctr">
            <a:spAutoFit/>
          </a:bodyPr>
          <a:lstStyle/>
          <a:p>
            <a:pPr algn="ctr"/>
            <a:r>
              <a:rPr lang="fr-FR" sz="800">
                <a:solidFill>
                  <a:schemeClr val="tx1">
                    <a:lumMod val="65000"/>
                    <a:lumOff val="35000"/>
                  </a:schemeClr>
                </a:solidFill>
                <a:latin typeface="+mn-lt"/>
                <a:ea typeface="+mn-ea"/>
                <a:cs typeface="+mn-cs"/>
              </a:rPr>
              <a:t>2</a:t>
            </a:r>
            <a:r>
              <a:rPr lang="fr-FR" sz="800" baseline="0">
                <a:solidFill>
                  <a:schemeClr val="tx1">
                    <a:lumMod val="65000"/>
                    <a:lumOff val="35000"/>
                  </a:schemeClr>
                </a:solidFill>
                <a:latin typeface="+mn-lt"/>
                <a:ea typeface="+mn-ea"/>
                <a:cs typeface="+mn-cs"/>
              </a:rPr>
              <a:t>.0</a:t>
            </a:r>
          </a:p>
        </p:txBody>
      </p:sp>
      <p:sp>
        <p:nvSpPr>
          <p:cNvPr id="44" name="TextBox 3">
            <a:extLst>
              <a:ext uri="{FF2B5EF4-FFF2-40B4-BE49-F238E27FC236}">
                <a16:creationId xmlns:a16="http://schemas.microsoft.com/office/drawing/2014/main" id="{BDE83283-0E0D-D64D-AA95-9DE1D19905A0}"/>
              </a:ext>
            </a:extLst>
          </p:cNvPr>
          <p:cNvSpPr txBox="1"/>
          <p:nvPr/>
        </p:nvSpPr>
        <p:spPr>
          <a:xfrm>
            <a:off x="619123" y="4733420"/>
            <a:ext cx="8274051" cy="323165"/>
          </a:xfrm>
          <a:prstGeom prst="rect">
            <a:avLst/>
          </a:prstGeom>
          <a:noFill/>
        </p:spPr>
        <p:txBody>
          <a:bodyPr wrap="square" lIns="0" tIns="0" rIns="0" bIns="0" rtlCol="0" anchor="b" anchorCtr="0">
            <a:spAutoFit/>
          </a:bodyPr>
          <a:lstStyle/>
          <a:p>
            <a:r>
              <a:rPr lang="fr-FR" sz="700" dirty="0">
                <a:solidFill>
                  <a:srgbClr val="B3B2B5"/>
                </a:solidFill>
                <a:cs typeface="Arial" charset="0"/>
              </a:rPr>
              <a:t>Il n’y a pas eu de différence en termes d’hémorragies majeures ou non majeures cliniquement significatives chez les patients FANV dont la fonction rénale était stable ou s’était détériorée et qui prenaient des AVK ou du </a:t>
            </a:r>
            <a:r>
              <a:rPr lang="fr-FR" sz="700" dirty="0" err="1">
                <a:solidFill>
                  <a:srgbClr val="B3B2B5"/>
                </a:solidFill>
                <a:cs typeface="Arial" charset="0"/>
              </a:rPr>
              <a:t>rivaroxaban</a:t>
            </a:r>
            <a:r>
              <a:rPr lang="fr-FR" sz="700" dirty="0">
                <a:solidFill>
                  <a:srgbClr val="B3B2B5"/>
                </a:solidFill>
                <a:cs typeface="Arial" charset="0"/>
              </a:rPr>
              <a:t> (p interaction=0.61)</a:t>
            </a:r>
            <a:r>
              <a:rPr lang="fr-FR" sz="700" baseline="30000" dirty="0">
                <a:solidFill>
                  <a:srgbClr val="B3B2B5"/>
                </a:solidFill>
                <a:cs typeface="Arial" charset="0"/>
              </a:rPr>
              <a:t>15</a:t>
            </a:r>
            <a:r>
              <a:rPr lang="fr-FR" sz="700" dirty="0">
                <a:solidFill>
                  <a:srgbClr val="B3B2B5"/>
                </a:solidFill>
                <a:cs typeface="Arial" charset="0"/>
              </a:rPr>
              <a:t>, ou des AVK ou de l’</a:t>
            </a:r>
            <a:r>
              <a:rPr lang="fr-FR" sz="700" dirty="0" err="1">
                <a:solidFill>
                  <a:srgbClr val="B3B2B5"/>
                </a:solidFill>
                <a:cs typeface="Arial" charset="0"/>
              </a:rPr>
              <a:t>apixaban</a:t>
            </a:r>
            <a:r>
              <a:rPr lang="fr-FR" sz="700" dirty="0">
                <a:solidFill>
                  <a:srgbClr val="B3B2B5"/>
                </a:solidFill>
                <a:cs typeface="Arial" charset="0"/>
              </a:rPr>
              <a:t> (p interaction=0.62).</a:t>
            </a:r>
            <a:r>
              <a:rPr lang="fr-FR" sz="700" baseline="30000" dirty="0">
                <a:solidFill>
                  <a:srgbClr val="B3B2B5"/>
                </a:solidFill>
                <a:cs typeface="Arial" charset="0"/>
              </a:rPr>
              <a:t>16</a:t>
            </a:r>
            <a:br>
              <a:rPr lang="fr-FR" sz="700" dirty="0">
                <a:solidFill>
                  <a:srgbClr val="B3B2B5"/>
                </a:solidFill>
                <a:cs typeface="Arial" charset="0"/>
              </a:rPr>
            </a:br>
            <a:r>
              <a:rPr lang="fr-FR" sz="700" dirty="0">
                <a:solidFill>
                  <a:srgbClr val="B3B2B5"/>
                </a:solidFill>
                <a:cs typeface="Arial" charset="0"/>
              </a:rPr>
              <a:t>CV : intervalle de confiance; CV : cardio-vasculaire ; </a:t>
            </a:r>
            <a:r>
              <a:rPr lang="fr-FR" sz="700" dirty="0" err="1">
                <a:solidFill>
                  <a:srgbClr val="B3B2B5"/>
                </a:solidFill>
                <a:cs typeface="Arial" charset="0"/>
              </a:rPr>
              <a:t>ClCr</a:t>
            </a:r>
            <a:r>
              <a:rPr lang="fr-FR" sz="700" dirty="0">
                <a:solidFill>
                  <a:srgbClr val="B3B2B5"/>
                </a:solidFill>
                <a:cs typeface="Arial" charset="0"/>
              </a:rPr>
              <a:t> : clairance de la créatinine ; RR : rapport de risque ; FANV : fibrillation atriale non valvulaire ; ES : embolie systémique</a:t>
            </a:r>
          </a:p>
        </p:txBody>
      </p:sp>
      <p:sp>
        <p:nvSpPr>
          <p:cNvPr id="48" name="Textfeld 47">
            <a:extLst>
              <a:ext uri="{FF2B5EF4-FFF2-40B4-BE49-F238E27FC236}">
                <a16:creationId xmlns:a16="http://schemas.microsoft.com/office/drawing/2014/main" id="{BA12C04A-4713-4F3D-87A5-89468270F4BD}"/>
              </a:ext>
            </a:extLst>
          </p:cNvPr>
          <p:cNvSpPr txBox="1"/>
          <p:nvPr/>
        </p:nvSpPr>
        <p:spPr>
          <a:xfrm>
            <a:off x="6875532" y="3648212"/>
            <a:ext cx="948989"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1.5</a:t>
            </a:r>
          </a:p>
        </p:txBody>
      </p:sp>
      <p:sp>
        <p:nvSpPr>
          <p:cNvPr id="49" name="Textfeld 48">
            <a:extLst>
              <a:ext uri="{FF2B5EF4-FFF2-40B4-BE49-F238E27FC236}">
                <a16:creationId xmlns:a16="http://schemas.microsoft.com/office/drawing/2014/main" id="{B7074FAA-77B0-4492-B3C2-A1C22A27D8AF}"/>
              </a:ext>
            </a:extLst>
          </p:cNvPr>
          <p:cNvSpPr txBox="1"/>
          <p:nvPr/>
        </p:nvSpPr>
        <p:spPr>
          <a:xfrm>
            <a:off x="2726313" y="3643296"/>
            <a:ext cx="948989" cy="217625"/>
          </a:xfrm>
          <a:prstGeom prst="rect">
            <a:avLst/>
          </a:prstGeom>
          <a:noFill/>
        </p:spPr>
        <p:txBody>
          <a:bodyPr wrap="square" lIns="90000" tIns="46800" rIns="90000" bIns="46800" rtlCol="0" anchor="ctr">
            <a:spAutoFit/>
          </a:bodyPr>
          <a:lstStyle/>
          <a:p>
            <a:pPr algn="ctr"/>
            <a:r>
              <a:rPr lang="fr-FR" sz="800" baseline="0">
                <a:solidFill>
                  <a:schemeClr val="tx1">
                    <a:lumMod val="65000"/>
                    <a:lumOff val="35000"/>
                  </a:schemeClr>
                </a:solidFill>
                <a:latin typeface="+mn-lt"/>
                <a:ea typeface="+mn-ea"/>
                <a:cs typeface="+mn-cs"/>
              </a:rPr>
              <a:t>1.5</a:t>
            </a:r>
          </a:p>
        </p:txBody>
      </p:sp>
    </p:spTree>
    <p:extLst>
      <p:ext uri="{BB962C8B-B14F-4D97-AF65-F5344CB8AC3E}">
        <p14:creationId xmlns:p14="http://schemas.microsoft.com/office/powerpoint/2010/main" val="124170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wQAJwwAAAAAAAAAAAAAIAD///////////////8AAAD///////////////8DAAAAAgD///////8DAAAAAgD///////8DAAAAAgD///////////////////////////////////////////////////////////////////////////////////////////////////////////////////////////////////////////////////////////////////////////////////////////////////////////////////////////////////////////////////////////////////////////////////////////////////////////////////////////////////////////////////////////////////////////////////////////////////////////////////////////////////////////////////////////////////////////////8BACAA////////////////AAAO////////AwAAAAMA////////////////////////////////////////////////////////////////////////////////////////////////////////////////////////////////////////////////////////////////////////////////////////////////////////////////////////////////////////////////////////////////////////////////////////////////////////////////////////////////////////////////////////////////////////////////////////////////////////////////////////////////////////////////////////////////////////////////////////////////////////////////////////AgADAP///////wQAAAACABAAC33vOqPZ2exJvtERpNkhDVIFAAAAAAADAAAAAAADAAAAAwADAAAAAAADAAAAAwADAAAAAAD///////8DAAIA////////BAAAAAMAEAALzA191iNKs0qdWfR6750Z1wUAAAABAAMAAAACAAMAAAABAAMAAAAC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MA////////BAAAAAMA////////BAAAAAMA////////////////////////////////////////////////////////////////////////////////////////////////////////////////////////////////////////////////////////////////////////////////////////////////////////////////////////////////////////////////////////////////////////////////////////////////////////////////////////////////////////////////////////////////////////////////////////////////////////////////////////////////AQAgAf///////////////wAADv///////wQAAAACAP///////////////////////////////////////////////////////////////////////////////////////////////////////////////////////////////////////////////////////////////////////////////////////////////////////////////////////////////////////////////////////////////////////////////////////////////////////////////////////////////////////////////////////////////////////////////////////////////////////////////////////////////////////////////////////////////////////////////////////////////////////////////////////wIAAgEDAAAAAgD///////8aAAZMaW5rZWRTaGFwZXNEYXRhUHJvcGVydHlfMAUAAAAAAAQAAAADAAQAAAABAAQAAAADAP///////wMABgEDAAAAAwD///////8lAAZMaW5rZWRTaGFwZVByZXNlbnRhdGlvblNldHRpbmdzRGF0YV8wBQAAAAEABAAAAAAABAAAAAIABAAAAAAABAAAAAIABAAAAAAA////////BAAAAAA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H3vOqPZ2exJvtERpNkhDVIDRGF0YQAbAAAABExpbmtlZFNoYXBlRGF0YQAFAAAAAAACTmFtZQAZAAAATGlua2VkU2hhcGVzRGF0YVByb3BlcnR5ABBWZXJzaW9uAAAAAAAJTGFzdFdyaXRlAJXVglGAAQAAAAEA/////8YAxgAAAAVfaWQAEAAAAATMDX3WI0qzSp1Z9HrvnRnXA0RhdGEAUwAAAAhQcmVzZW50YXRpb25TY2FubmVkRm9yTGlua2VkU2hhcGVzAAECTnVtYmVyRm9ybWF0U2VwYXJhdG9yTW9kZQAKAAAAQXV0b21hdGljAAACTmFtZQAkAAAATGlua2VkU2hhcGVQcmVzZW50YXRpb25TZXR0aW5nc0RhdGEAEFZlcnNpb24AAAAAAAlMYXN0V3JpdGUAx9WCUY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Xarelto Colours 2015">
    <a:dk1>
      <a:srgbClr val="000000"/>
    </a:dk1>
    <a:lt1>
      <a:srgbClr val="FFFFFF"/>
    </a:lt1>
    <a:dk2>
      <a:srgbClr val="807F83"/>
    </a:dk2>
    <a:lt2>
      <a:srgbClr val="3961AC"/>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pitchFamily="34" charset="0"/>
      <a:ea typeface="Arial" pitchFamily="34" charset="0"/>
      <a:cs typeface="Arial" pitchFamily="34" charset="0"/>
    </a:majorFont>
    <a:minorFont>
      <a:latin typeface="Arial" pitchFamily="34" charset="0"/>
      <a:ea typeface="Arial" pitchFamily="34" charset="0"/>
      <a:cs typeface="Arial" pitchFamily="34" charset="0"/>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0</TotalTime>
  <Words>4837</Words>
  <Application>Microsoft Office PowerPoint</Application>
  <PresentationFormat>Bildschirmpräsentation (16:9)</PresentationFormat>
  <Paragraphs>501</Paragraphs>
  <Slides>25</Slides>
  <Notes>25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Arial Black</vt:lpstr>
      <vt:lpstr>Symbol</vt:lpstr>
      <vt:lpstr>Univers</vt:lpstr>
      <vt:lpstr>Wingdings</vt:lpstr>
      <vt:lpstr>Wingdings 2</vt:lpstr>
      <vt:lpstr>Scientific_Slide_Template_template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Des données réelles chez des patients avec FANV et atteints d’insuffisance rénale soulignent le bon profil d'efficacité et de sécurité du Rivaroxaban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2021-06-07T09:34:50Z</dcterms:created>
  <dcterms:modified xsi:type="dcterms:W3CDTF">2022-08-03T07:16:13Z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2022-04-22T13:51:42Z</vt:lpwstr>
  </property>
  <property fmtid="{D5CDD505-2E9C-101B-9397-08002B2CF9AE}" pid="4" name="MSIP_Label_7f850223-87a8-40c3-9eb2-432606efca2a_Method">
    <vt:lpwstr>Privileged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8d0cd79e-4bde-4674-a048-5afb1e5fa45d</vt:lpwstr>
  </property>
  <property fmtid="{D5CDD505-2E9C-101B-9397-08002B2CF9AE}" pid="8" name="MSIP_Label_7f850223-87a8-40c3-9eb2-432606efca2a_ContentBits">
    <vt:lpwstr>0</vt:lpwstr>
  </property>
</Properties>
</file>