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5"/>
  </p:sldMasterIdLst>
  <p:notesMasterIdLst>
    <p:notesMasterId r:id="rId28"/>
  </p:notesMasterIdLst>
  <p:sldIdLst>
    <p:sldId id="262" r:id="rId6"/>
    <p:sldId id="266" r:id="rId7"/>
    <p:sldId id="267" r:id="rId8"/>
    <p:sldId id="268" r:id="rId9"/>
    <p:sldId id="269" r:id="rId10"/>
    <p:sldId id="261" r:id="rId11"/>
    <p:sldId id="270" r:id="rId12"/>
    <p:sldId id="271" r:id="rId13"/>
    <p:sldId id="272" r:id="rId14"/>
    <p:sldId id="273" r:id="rId15"/>
    <p:sldId id="274" r:id="rId16"/>
    <p:sldId id="275" r:id="rId17"/>
    <p:sldId id="276" r:id="rId18"/>
    <p:sldId id="277" r:id="rId19"/>
    <p:sldId id="264" r:id="rId20"/>
    <p:sldId id="278" r:id="rId21"/>
    <p:sldId id="280" r:id="rId22"/>
    <p:sldId id="279" r:id="rId23"/>
    <p:sldId id="281" r:id="rId24"/>
    <p:sldId id="282" r:id="rId25"/>
    <p:sldId id="283" r:id="rId26"/>
    <p:sldId id="284" r:id="rId27"/>
  </p:sldIdLst>
  <p:sldSz cx="9144000" cy="5143500" type="screen16x9"/>
  <p:notesSz cx="6797675" cy="9872663"/>
  <p:custDataLst>
    <p:tags r:id="rId29"/>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 Netbenefit" id="{0BA87508-44E0-44FF-B3D2-8EF01C08C3E7}">
          <p14:sldIdLst>
            <p14:sldId id="262"/>
            <p14:sldId id="266"/>
            <p14:sldId id="267"/>
          </p14:sldIdLst>
        </p14:section>
        <p14:section name="Clinical Case" id="{ECC6AA25-A34E-4DF4-8ACD-8A18950685F9}">
          <p14:sldIdLst>
            <p14:sldId id="268"/>
            <p14:sldId id="269"/>
            <p14:sldId id="261"/>
            <p14:sldId id="270"/>
            <p14:sldId id="271"/>
            <p14:sldId id="272"/>
            <p14:sldId id="273"/>
            <p14:sldId id="274"/>
            <p14:sldId id="275"/>
            <p14:sldId id="276"/>
            <p14:sldId id="277"/>
            <p14:sldId id="264"/>
            <p14:sldId id="278"/>
            <p14:sldId id="280"/>
            <p14:sldId id="279"/>
            <p14:sldId id="281"/>
            <p14:sldId id="282"/>
            <p14:sldId id="283"/>
            <p14:sldId id="284"/>
          </p14:sldIdLst>
        </p14:section>
      </p14:sectionLst>
    </p:ext>
    <p:ext uri="{EFAFB233-063F-42B5-8137-9DF3F51BA10A}">
      <p15:sldGuideLst xmlns:p15="http://schemas.microsoft.com/office/powerpoint/2012/main">
        <p15:guide id="3" orient="horz" pos="4247">
          <p15:clr>
            <a:srgbClr val="A4A3A4"/>
          </p15:clr>
        </p15:guide>
        <p15:guide id="4" orient="horz" pos="3929">
          <p15:clr>
            <a:srgbClr val="A4A3A4"/>
          </p15:clr>
        </p15:guide>
        <p15:guide id="5" orient="horz" pos="3498">
          <p15:clr>
            <a:srgbClr val="A4A3A4"/>
          </p15:clr>
        </p15:guide>
        <p15:guide id="8" pos="2880">
          <p15:clr>
            <a:srgbClr val="A4A3A4"/>
          </p15:clr>
        </p15:guide>
        <p15:guide id="9" pos="385">
          <p15:clr>
            <a:srgbClr val="A4A3A4"/>
          </p15:clr>
        </p15:guide>
        <p15:guide id="10" pos="5579" userDrawn="1">
          <p15:clr>
            <a:srgbClr val="A4A3A4"/>
          </p15:clr>
        </p15:guide>
        <p15:guide id="11" pos="3039">
          <p15:clr>
            <a:srgbClr val="A4A3A4"/>
          </p15:clr>
        </p15:guide>
        <p15:guide id="14" orient="horz" pos="3162" userDrawn="1">
          <p15:clr>
            <a:srgbClr val="A4A3A4"/>
          </p15:clr>
        </p15:guide>
        <p15:guide id="15" orient="horz" pos="758"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Linley" initials="PL" lastIdx="14" clrIdx="0"/>
  <p:cmAuthor id="1" name="Victoria Burchell" initials="VB" lastIdx="15" clrIdx="1">
    <p:extLst>
      <p:ext uri="{19B8F6BF-5375-455C-9EA6-DF929625EA0E}">
        <p15:presenceInfo xmlns:p15="http://schemas.microsoft.com/office/powerpoint/2012/main" userId="S-1-5-21-2834317594-801733261-2494563199-27808" providerId="AD"/>
      </p:ext>
    </p:extLst>
  </p:cmAuthor>
  <p:cmAuthor id="2" name="Lizahn Zwart" initials="LZ" lastIdx="61" clrIdx="2">
    <p:extLst>
      <p:ext uri="{19B8F6BF-5375-455C-9EA6-DF929625EA0E}">
        <p15:presenceInfo xmlns:p15="http://schemas.microsoft.com/office/powerpoint/2012/main" userId="S-1-5-21-2834317594-801733261-2494563199-28098" providerId="AD"/>
      </p:ext>
    </p:extLst>
  </p:cmAuthor>
  <p:cmAuthor id="3" name="Sarah Atkinson" initials="SA" lastIdx="1" clrIdx="3">
    <p:extLst>
      <p:ext uri="{19B8F6BF-5375-455C-9EA6-DF929625EA0E}">
        <p15:presenceInfo xmlns:p15="http://schemas.microsoft.com/office/powerpoint/2012/main" userId="S-1-5-21-2834317594-801733261-2494563199-27900" providerId="AD"/>
      </p:ext>
    </p:extLst>
  </p:cmAuthor>
  <p:cmAuthor id="4" name="Luca Barbic" initials="LB" lastIdx="6" clrIdx="4">
    <p:extLst>
      <p:ext uri="{19B8F6BF-5375-455C-9EA6-DF929625EA0E}">
        <p15:presenceInfo xmlns:p15="http://schemas.microsoft.com/office/powerpoint/2012/main" userId="S::luca.barbic@bayer.com::3ae80bd8-b0a0-4fba-b2e1-251c5f77a4a3" providerId="AD"/>
      </p:ext>
    </p:extLst>
  </p:cmAuthor>
  <p:cmAuthor id="5" name="Reto Staedeli" initials="RS" lastIdx="2" clrIdx="5">
    <p:extLst>
      <p:ext uri="{19B8F6BF-5375-455C-9EA6-DF929625EA0E}">
        <p15:presenceInfo xmlns:p15="http://schemas.microsoft.com/office/powerpoint/2012/main" userId="S::reto.staedeli@bayer.com::eaf80c95-f418-4de1-9142-45367ce7daf2" providerId="AD"/>
      </p:ext>
    </p:extLst>
  </p:cmAuthor>
  <p:cmAuthor id="6" name="Violetta Sudmann" initials="VS" lastIdx="2" clrIdx="6">
    <p:extLst>
      <p:ext uri="{19B8F6BF-5375-455C-9EA6-DF929625EA0E}">
        <p15:presenceInfo xmlns:p15="http://schemas.microsoft.com/office/powerpoint/2012/main" userId="S::violetta.sudmann@bayer.com::1791e3c8-adb1-4535-bd82-edd35ce98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2B5"/>
    <a:srgbClr val="3961AC"/>
    <a:srgbClr val="6689CC"/>
    <a:srgbClr val="D5D4D2"/>
    <a:srgbClr val="8A8C8E"/>
    <a:srgbClr val="605F62"/>
    <a:srgbClr val="809ED5"/>
    <a:srgbClr val="2B4981"/>
    <a:srgbClr val="439F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2543" autoAdjust="0"/>
  </p:normalViewPr>
  <p:slideViewPr>
    <p:cSldViewPr snapToGrid="0">
      <p:cViewPr varScale="1">
        <p:scale>
          <a:sx n="136" d="100"/>
          <a:sy n="136" d="100"/>
        </p:scale>
        <p:origin x="576" y="72"/>
      </p:cViewPr>
      <p:guideLst>
        <p:guide orient="horz" pos="4247"/>
        <p:guide orient="horz" pos="3929"/>
        <p:guide orient="horz" pos="3498"/>
        <p:guide pos="2880"/>
        <p:guide pos="385"/>
        <p:guide pos="5579"/>
        <p:guide pos="3039"/>
        <p:guide orient="horz" pos="3162"/>
        <p:guide orient="horz" pos="758"/>
      </p:guideLst>
    </p:cSldViewPr>
  </p:slideViewPr>
  <p:notesTextViewPr>
    <p:cViewPr>
      <p:scale>
        <a:sx n="1" d="1"/>
        <a:sy n="1" d="1"/>
      </p:scale>
      <p:origin x="0" y="0"/>
    </p:cViewPr>
  </p:notesTextViewPr>
  <p:notesViewPr>
    <p:cSldViewPr snapToGrid="0">
      <p:cViewPr>
        <p:scale>
          <a:sx n="1" d="2"/>
          <a:sy n="1" d="2"/>
        </p:scale>
        <p:origin x="0" y="0"/>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a:solidFill>
                  <a:schemeClr val="tx1">
                    <a:lumMod val="65000"/>
                    <a:lumOff val="35000"/>
                  </a:schemeClr>
                </a:solidFill>
              </a:rPr>
              <a:t>Garfield-AF risk – 2 years results</a:t>
            </a:r>
            <a:r>
              <a:rPr lang="en-US" sz="1400" b="0" i="0" u="none" strike="noStrike" kern="1200" spc="0" baseline="30000" noProof="0" dirty="0">
                <a:solidFill>
                  <a:schemeClr val="tx1">
                    <a:lumMod val="65000"/>
                    <a:lumOff val="35000"/>
                  </a:schemeClr>
                </a:solidFill>
                <a:latin typeface="+mn-lt"/>
                <a:ea typeface="+mn-ea"/>
                <a:cs typeface="+mn-cs"/>
              </a:rPr>
              <a:t>4</a:t>
            </a:r>
            <a:r>
              <a:rPr lang="en-US" noProof="0" dirty="0">
                <a:solidFill>
                  <a:schemeClr val="tx1">
                    <a:lumMod val="65000"/>
                    <a:lumOff val="35000"/>
                  </a:schemeClr>
                </a:solidFill>
              </a:rPr>
              <a:t> (%) </a:t>
            </a:r>
          </a:p>
          <a:p>
            <a:pPr>
              <a:defRPr/>
            </a:pPr>
            <a:r>
              <a:rPr lang="en-US" sz="1200" noProof="0" dirty="0">
                <a:solidFill>
                  <a:schemeClr val="tx1">
                    <a:lumMod val="65000"/>
                    <a:lumOff val="35000"/>
                  </a:schemeClr>
                </a:solidFill>
              </a:rPr>
              <a:t>calculated for Ms.</a:t>
            </a:r>
            <a:r>
              <a:rPr lang="en-US" sz="1200" baseline="0" noProof="0" dirty="0">
                <a:solidFill>
                  <a:schemeClr val="tx1">
                    <a:lumMod val="65000"/>
                    <a:lumOff val="35000"/>
                  </a:schemeClr>
                </a:solidFill>
              </a:rPr>
              <a:t> Huber</a:t>
            </a:r>
            <a:endParaRPr lang="en-US" sz="1200" noProof="0"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'over 75'!$B$1</c:f>
              <c:strCache>
                <c:ptCount val="1"/>
                <c:pt idx="0">
                  <c:v>No oral anticoagulant </c:v>
                </c:pt>
              </c:strCache>
            </c:strRef>
          </c:tx>
          <c:spPr>
            <a:solidFill>
              <a:srgbClr val="605F62"/>
            </a:solidFill>
            <a:ln>
              <a:noFill/>
            </a:ln>
            <a:effectLst/>
          </c:spPr>
          <c:invertIfNegative val="0"/>
          <c:dLbls>
            <c:dLbl>
              <c:idx val="0"/>
              <c:tx>
                <c:rich>
                  <a:bodyPr/>
                  <a:lstStyle/>
                  <a:p>
                    <a:r>
                      <a:rPr lang="en-US"/>
                      <a:t>11.2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2C9-424C-B267-D1FCD99695D2}"/>
                </c:ext>
              </c:extLst>
            </c:dLbl>
            <c:dLbl>
              <c:idx val="2"/>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2C9-424C-B267-D1FCD99695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 75'!$A$2:$A$4</c:f>
              <c:strCache>
                <c:ptCount val="3"/>
                <c:pt idx="0">
                  <c:v>Mortality</c:v>
                </c:pt>
                <c:pt idx="1">
                  <c:v>Ischemic Stroke/SE</c:v>
                </c:pt>
                <c:pt idx="2">
                  <c:v>Major Bleeding (Incl. Haemorrhagic Stroke)</c:v>
                </c:pt>
              </c:strCache>
            </c:strRef>
          </c:cat>
          <c:val>
            <c:numRef>
              <c:f>'over 75'!$B$2:$B$4</c:f>
              <c:numCache>
                <c:formatCode>General</c:formatCode>
                <c:ptCount val="3"/>
                <c:pt idx="0">
                  <c:v>11.2</c:v>
                </c:pt>
                <c:pt idx="1">
                  <c:v>9</c:v>
                </c:pt>
                <c:pt idx="2">
                  <c:v>2.2000000000000002</c:v>
                </c:pt>
              </c:numCache>
            </c:numRef>
          </c:val>
          <c:extLst>
            <c:ext xmlns:c16="http://schemas.microsoft.com/office/drawing/2014/chart" uri="{C3380CC4-5D6E-409C-BE32-E72D297353CC}">
              <c16:uniqueId val="{00000000-D2C9-424C-B267-D1FCD99695D2}"/>
            </c:ext>
          </c:extLst>
        </c:ser>
        <c:ser>
          <c:idx val="1"/>
          <c:order val="1"/>
          <c:tx>
            <c:strRef>
              <c:f>'over 75'!$C$1</c:f>
              <c:strCache>
                <c:ptCount val="1"/>
                <c:pt idx="0">
                  <c:v>VKA </c:v>
                </c:pt>
              </c:strCache>
            </c:strRef>
          </c:tx>
          <c:spPr>
            <a:solidFill>
              <a:srgbClr val="8A8C8E"/>
            </a:solidFill>
            <a:ln>
              <a:noFill/>
            </a:ln>
            <a:effectLst/>
          </c:spPr>
          <c:invertIfNegative val="0"/>
          <c:dLbls>
            <c:dLbl>
              <c:idx val="0"/>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2C9-424C-B267-D1FCD99695D2}"/>
                </c:ext>
              </c:extLst>
            </c:dLbl>
            <c:dLbl>
              <c:idx val="1"/>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2C9-424C-B267-D1FCD99695D2}"/>
                </c:ext>
              </c:extLst>
            </c:dLbl>
            <c:dLbl>
              <c:idx val="2"/>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2C9-424C-B267-D1FCD99695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 75'!$A$2:$A$4</c:f>
              <c:strCache>
                <c:ptCount val="3"/>
                <c:pt idx="0">
                  <c:v>Mortality</c:v>
                </c:pt>
                <c:pt idx="1">
                  <c:v>Ischemic Stroke/SE</c:v>
                </c:pt>
                <c:pt idx="2">
                  <c:v>Major Bleeding (Incl. Haemorrhagic Stroke)</c:v>
                </c:pt>
              </c:strCache>
            </c:strRef>
          </c:cat>
          <c:val>
            <c:numRef>
              <c:f>'over 75'!$C$2:$C$4</c:f>
              <c:numCache>
                <c:formatCode>General</c:formatCode>
                <c:ptCount val="3"/>
                <c:pt idx="0">
                  <c:v>9.4</c:v>
                </c:pt>
                <c:pt idx="1">
                  <c:v>6.4</c:v>
                </c:pt>
                <c:pt idx="2">
                  <c:v>3.9</c:v>
                </c:pt>
              </c:numCache>
            </c:numRef>
          </c:val>
          <c:extLst>
            <c:ext xmlns:c16="http://schemas.microsoft.com/office/drawing/2014/chart" uri="{C3380CC4-5D6E-409C-BE32-E72D297353CC}">
              <c16:uniqueId val="{00000001-D2C9-424C-B267-D1FCD99695D2}"/>
            </c:ext>
          </c:extLst>
        </c:ser>
        <c:ser>
          <c:idx val="2"/>
          <c:order val="2"/>
          <c:tx>
            <c:strRef>
              <c:f>'over 75'!$D$1</c:f>
              <c:strCache>
                <c:ptCount val="1"/>
                <c:pt idx="0">
                  <c:v>NOAC</c:v>
                </c:pt>
              </c:strCache>
            </c:strRef>
          </c:tx>
          <c:spPr>
            <a:solidFill>
              <a:schemeClr val="accent3"/>
            </a:solidFill>
            <a:ln>
              <a:solidFill>
                <a:srgbClr val="809ED5"/>
              </a:solidFill>
            </a:ln>
            <a:effectLst/>
          </c:spPr>
          <c:invertIfNegative val="0"/>
          <c:dLbls>
            <c:dLbl>
              <c:idx val="0"/>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2C9-424C-B267-D1FCD99695D2}"/>
                </c:ext>
              </c:extLst>
            </c:dLbl>
            <c:dLbl>
              <c:idx val="1"/>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2C9-424C-B267-D1FCD99695D2}"/>
                </c:ext>
              </c:extLst>
            </c:dLbl>
            <c:dLbl>
              <c:idx val="2"/>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2C9-424C-B267-D1FCD99695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 75'!$A$2:$A$4</c:f>
              <c:strCache>
                <c:ptCount val="3"/>
                <c:pt idx="0">
                  <c:v>Mortality</c:v>
                </c:pt>
                <c:pt idx="1">
                  <c:v>Ischemic Stroke/SE</c:v>
                </c:pt>
                <c:pt idx="2">
                  <c:v>Major Bleeding (Incl. Haemorrhagic Stroke)</c:v>
                </c:pt>
              </c:strCache>
            </c:strRef>
          </c:cat>
          <c:val>
            <c:numRef>
              <c:f>'over 75'!$D$2:$D$4</c:f>
              <c:numCache>
                <c:formatCode>General</c:formatCode>
                <c:ptCount val="3"/>
                <c:pt idx="0">
                  <c:v>7.6</c:v>
                </c:pt>
                <c:pt idx="1">
                  <c:v>5.2</c:v>
                </c:pt>
                <c:pt idx="2">
                  <c:v>2.7</c:v>
                </c:pt>
              </c:numCache>
            </c:numRef>
          </c:val>
          <c:extLst>
            <c:ext xmlns:c16="http://schemas.microsoft.com/office/drawing/2014/chart" uri="{C3380CC4-5D6E-409C-BE32-E72D297353CC}">
              <c16:uniqueId val="{00000002-D2C9-424C-B267-D1FCD99695D2}"/>
            </c:ext>
          </c:extLst>
        </c:ser>
        <c:dLbls>
          <c:showLegendKey val="0"/>
          <c:showVal val="1"/>
          <c:showCatName val="0"/>
          <c:showSerName val="0"/>
          <c:showPercent val="0"/>
          <c:showBubbleSize val="0"/>
        </c:dLbls>
        <c:gapWidth val="150"/>
        <c:overlap val="-25"/>
        <c:axId val="1112942184"/>
        <c:axId val="1112942840"/>
      </c:barChart>
      <c:catAx>
        <c:axId val="111294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12942840"/>
        <c:crosses val="autoZero"/>
        <c:auto val="1"/>
        <c:lblAlgn val="ctr"/>
        <c:lblOffset val="100"/>
        <c:noMultiLvlLbl val="0"/>
      </c:catAx>
      <c:valAx>
        <c:axId val="1112942840"/>
        <c:scaling>
          <c:orientation val="minMax"/>
        </c:scaling>
        <c:delete val="1"/>
        <c:axPos val="l"/>
        <c:numFmt formatCode="General" sourceLinked="1"/>
        <c:majorTickMark val="none"/>
        <c:minorTickMark val="none"/>
        <c:tickLblPos val="nextTo"/>
        <c:crossAx val="1112942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0765113090025E-2"/>
          <c:y val="7.937917740603613E-2"/>
          <c:w val="0.93517779323654149"/>
          <c:h val="0.72740856550547672"/>
        </c:manualLayout>
      </c:layout>
      <c:scatterChart>
        <c:scatterStyle val="lineMarker"/>
        <c:varyColors val="0"/>
        <c:ser>
          <c:idx val="0"/>
          <c:order val="0"/>
          <c:tx>
            <c:strRef>
              <c:f>Sheet1!$B$1</c:f>
              <c:strCache>
                <c:ptCount val="1"/>
                <c:pt idx="0">
                  <c:v>HR (95% CI)</c:v>
                </c:pt>
              </c:strCache>
            </c:strRef>
          </c:tx>
          <c:spPr>
            <a:ln w="25400" cap="rnd">
              <a:noFill/>
              <a:round/>
            </a:ln>
            <a:effectLst/>
          </c:spPr>
          <c:marker>
            <c:symbol val="diamond"/>
            <c:size val="11"/>
            <c:spPr>
              <a:solidFill>
                <a:srgbClr val="3961AC"/>
              </a:solidFill>
              <a:ln w="9525">
                <a:noFill/>
              </a:ln>
              <a:effectLst/>
            </c:spPr>
          </c:marker>
          <c:errBars>
            <c:errDir val="y"/>
            <c:errBarType val="both"/>
            <c:errValType val="cust"/>
            <c:noEndCap val="0"/>
            <c:plus>
              <c:numRef>
                <c:f>Sheet1!$F$2:$F$6</c:f>
                <c:numCache>
                  <c:formatCode>General</c:formatCode>
                  <c:ptCount val="5"/>
                  <c:pt idx="0">
                    <c:v>0.19999999999999996</c:v>
                  </c:pt>
                  <c:pt idx="1">
                    <c:v>0.24</c:v>
                  </c:pt>
                  <c:pt idx="2">
                    <c:v>0.30000000000000004</c:v>
                  </c:pt>
                  <c:pt idx="3">
                    <c:v>0.35000000000000009</c:v>
                  </c:pt>
                  <c:pt idx="4">
                    <c:v>0.47999999999999976</c:v>
                  </c:pt>
                </c:numCache>
              </c:numRef>
            </c:plus>
            <c:minus>
              <c:numRef>
                <c:f>Sheet1!$F$2:$F$6</c:f>
                <c:numCache>
                  <c:formatCode>General</c:formatCode>
                  <c:ptCount val="5"/>
                  <c:pt idx="0">
                    <c:v>0.19999999999999996</c:v>
                  </c:pt>
                  <c:pt idx="1">
                    <c:v>0.24</c:v>
                  </c:pt>
                  <c:pt idx="2">
                    <c:v>0.30000000000000004</c:v>
                  </c:pt>
                  <c:pt idx="3">
                    <c:v>0.35000000000000009</c:v>
                  </c:pt>
                  <c:pt idx="4">
                    <c:v>0.47999999999999976</c:v>
                  </c:pt>
                </c:numCache>
              </c:numRef>
            </c:minus>
            <c:spPr>
              <a:noFill/>
              <a:ln w="28575" cap="flat" cmpd="sng" algn="ctr">
                <a:solidFill>
                  <a:srgbClr val="3961AC"/>
                </a:solidFill>
                <a:round/>
              </a:ln>
              <a:effectLst/>
            </c:spPr>
          </c:errBars>
          <c:xVal>
            <c:strRef>
              <c:f>Sheet1!$A$2:$A$6</c:f>
              <c:strCache>
                <c:ptCount val="5"/>
                <c:pt idx="0">
                  <c:v>Diabetes</c:v>
                </c:pt>
                <c:pt idx="1">
                  <c:v>Vascular disease</c:v>
                </c:pt>
                <c:pt idx="2">
                  <c:v>Renal disease</c:v>
                </c:pt>
                <c:pt idx="3">
                  <c:v>Stroke/TIA/SE</c:v>
                </c:pt>
                <c:pt idx="4">
                  <c:v>Age &gt;= 75</c:v>
                </c:pt>
              </c:strCache>
            </c:strRef>
          </c:xVal>
          <c:yVal>
            <c:numRef>
              <c:f>Sheet1!$B$2:$B$6</c:f>
              <c:numCache>
                <c:formatCode>General</c:formatCode>
                <c:ptCount val="5"/>
                <c:pt idx="0">
                  <c:v>1.23</c:v>
                </c:pt>
                <c:pt idx="1">
                  <c:v>1.35</c:v>
                </c:pt>
                <c:pt idx="2">
                  <c:v>1.62</c:v>
                </c:pt>
                <c:pt idx="3">
                  <c:v>2.14</c:v>
                </c:pt>
                <c:pt idx="4">
                  <c:v>2.3199999999999998</c:v>
                </c:pt>
              </c:numCache>
            </c:numRef>
          </c:yVal>
          <c:smooth val="0"/>
          <c:extLst>
            <c:ext xmlns:c16="http://schemas.microsoft.com/office/drawing/2014/chart" uri="{C3380CC4-5D6E-409C-BE32-E72D297353CC}">
              <c16:uniqueId val="{00000000-F0B0-4660-ABBD-8A4E1A5DD77C}"/>
            </c:ext>
          </c:extLst>
        </c:ser>
        <c:dLbls>
          <c:showLegendKey val="0"/>
          <c:showVal val="0"/>
          <c:showCatName val="0"/>
          <c:showSerName val="0"/>
          <c:showPercent val="0"/>
          <c:showBubbleSize val="0"/>
        </c:dLbls>
        <c:axId val="467312696"/>
        <c:axId val="467306816"/>
      </c:scatterChart>
      <c:valAx>
        <c:axId val="467312696"/>
        <c:scaling>
          <c:orientation val="minMax"/>
        </c:scaling>
        <c:delete val="0"/>
        <c:axPos val="b"/>
        <c:majorTickMark val="none"/>
        <c:minorTickMark val="none"/>
        <c:tickLblPos val="none"/>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06816"/>
        <c:crossesAt val="0"/>
        <c:crossBetween val="midCat"/>
      </c:valAx>
      <c:valAx>
        <c:axId val="467306816"/>
        <c:scaling>
          <c:orientation val="minMax"/>
          <c:max val="3"/>
          <c:min val="0.5"/>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12696"/>
        <c:crosses val="autoZero"/>
        <c:crossBetween val="midCat"/>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c:f>
              <c:strCache>
                <c:ptCount val="1"/>
                <c:pt idx="0">
                  <c:v>Overall</c:v>
                </c:pt>
              </c:strCache>
            </c:strRef>
          </c:cat>
          <c:val>
            <c:numRef>
              <c:f>Sheet1!$B$2:$B$2</c:f>
              <c:numCache>
                <c:formatCode>General</c:formatCode>
                <c:ptCount val="1"/>
                <c:pt idx="0">
                  <c:v>2.2999999999999998</c:v>
                </c:pt>
              </c:numCache>
            </c:numRef>
          </c:val>
          <c:extLst>
            <c:ext xmlns:c16="http://schemas.microsoft.com/office/drawing/2014/chart" uri="{C3380CC4-5D6E-409C-BE32-E72D297353CC}">
              <c16:uniqueId val="{00000000-DF8D-4B28-ADC8-B71274B9687A}"/>
            </c:ext>
          </c:extLst>
        </c:ser>
        <c:dLbls>
          <c:showLegendKey val="0"/>
          <c:showVal val="0"/>
          <c:showCatName val="0"/>
          <c:showSerName val="0"/>
          <c:showPercent val="0"/>
          <c:showBubbleSize val="0"/>
        </c:dLbls>
        <c:gapWidth val="100"/>
        <c:overlap val="-19"/>
        <c:axId val="467306424"/>
        <c:axId val="467304072"/>
      </c:barChart>
      <c:catAx>
        <c:axId val="467306424"/>
        <c:scaling>
          <c:orientation val="minMax"/>
        </c:scaling>
        <c:delete val="0"/>
        <c:axPos val="b"/>
        <c:numFmt formatCode="General" sourceLinked="1"/>
        <c:majorTickMark val="out"/>
        <c:minorTickMark val="none"/>
        <c:tickLblPos val="nextTo"/>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4072"/>
        <c:crosses val="autoZero"/>
        <c:auto val="1"/>
        <c:lblAlgn val="ctr"/>
        <c:lblOffset val="100"/>
        <c:noMultiLvlLbl val="0"/>
      </c:catAx>
      <c:valAx>
        <c:axId val="467304072"/>
        <c:scaling>
          <c:orientation val="minMax"/>
          <c:max val="3"/>
        </c:scaling>
        <c:delete val="0"/>
        <c:axPos val="l"/>
        <c:numFmt formatCode="General" sourceLinked="1"/>
        <c:majorTickMark val="out"/>
        <c:minorTickMark val="none"/>
        <c:tickLblPos val="nextTo"/>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6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5647016743064033E-2"/>
          <c:y val="0.16139095559132488"/>
          <c:w val="0.88596820100649798"/>
          <c:h val="0.66019921397622505"/>
        </c:manualLayout>
      </c:layout>
      <c:barChart>
        <c:barDir val="col"/>
        <c:grouping val="clustered"/>
        <c:varyColors val="0"/>
        <c:ser>
          <c:idx val="0"/>
          <c:order val="0"/>
          <c:tx>
            <c:strRef>
              <c:f>Sheet1!$B$1</c:f>
              <c:strCache>
                <c:ptCount val="1"/>
                <c:pt idx="0">
                  <c:v>ARISTOTLE</c:v>
                </c:pt>
              </c:strCache>
            </c:strRef>
          </c:tx>
          <c:spPr>
            <a:solidFill>
              <a:srgbClr val="605F62"/>
            </a:solidFill>
            <a:ln>
              <a:solidFill>
                <a:srgbClr val="605F62"/>
              </a:solidFill>
            </a:ln>
          </c:spPr>
          <c:invertIfNegative val="0"/>
          <c:dPt>
            <c:idx val="0"/>
            <c:invertIfNegative val="0"/>
            <c:bubble3D val="0"/>
            <c:extLst>
              <c:ext xmlns:c16="http://schemas.microsoft.com/office/drawing/2014/chart" uri="{C3380CC4-5D6E-409C-BE32-E72D297353CC}">
                <c16:uniqueId val="{00000000-BD65-4822-8008-F287FC4CCA54}"/>
              </c:ext>
            </c:extLst>
          </c:dPt>
          <c:dLbls>
            <c:dLbl>
              <c:idx val="0"/>
              <c:tx>
                <c:rich>
                  <a:bodyPr/>
                  <a:lstStyle/>
                  <a:p>
                    <a:r>
                      <a:rPr lang="en-US" sz="1400">
                        <a:solidFill>
                          <a:schemeClr val="tx1">
                            <a:lumMod val="65000"/>
                            <a:lumOff val="35000"/>
                          </a:schemeClr>
                        </a:solidFill>
                      </a:rPr>
                      <a:t>31</a:t>
                    </a:r>
                    <a:endParaRPr lang="en-US" sz="1600">
                      <a:solidFill>
                        <a:schemeClr val="tx1">
                          <a:lumMod val="65000"/>
                          <a:lumOff val="35000"/>
                        </a:schemeClr>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65-4822-8008-F287FC4CCA54}"/>
                </c:ext>
              </c:extLst>
            </c:dLbl>
            <c:spPr>
              <a:noFill/>
              <a:ln>
                <a:noFill/>
              </a:ln>
              <a:effectLst/>
            </c:spPr>
            <c:txPr>
              <a:bodyPr/>
              <a:lstStyle/>
              <a:p>
                <a:pPr>
                  <a:defRPr sz="1200">
                    <a:ln>
                      <a:noFill/>
                    </a:ln>
                    <a:solidFill>
                      <a:schemeClr val="tx1">
                        <a:lumMod val="65000"/>
                        <a:lumOff val="35000"/>
                      </a:schemeClr>
                    </a:solidFill>
                    <a:latin typeface="+mn-lt"/>
                    <a:cs typeface="Calibri" panose="020F050202020403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31</c:v>
                </c:pt>
              </c:numCache>
            </c:numRef>
          </c:val>
          <c:extLst>
            <c:ext xmlns:c16="http://schemas.microsoft.com/office/drawing/2014/chart" uri="{C3380CC4-5D6E-409C-BE32-E72D297353CC}">
              <c16:uniqueId val="{00000001-BD65-4822-8008-F287FC4CCA54}"/>
            </c:ext>
          </c:extLst>
        </c:ser>
        <c:ser>
          <c:idx val="1"/>
          <c:order val="1"/>
          <c:tx>
            <c:strRef>
              <c:f>Sheet1!$C$1</c:f>
              <c:strCache>
                <c:ptCount val="1"/>
                <c:pt idx="0">
                  <c:v>ENGAGE-AF</c:v>
                </c:pt>
              </c:strCache>
            </c:strRef>
          </c:tx>
          <c:spPr>
            <a:solidFill>
              <a:srgbClr val="D5D4D2"/>
            </a:solidFill>
            <a:ln>
              <a:solidFill>
                <a:srgbClr val="D5D4D2"/>
              </a:solidFill>
            </a:ln>
          </c:spPr>
          <c:invertIfNegative val="0"/>
          <c:dPt>
            <c:idx val="0"/>
            <c:invertIfNegative val="0"/>
            <c:bubble3D val="0"/>
            <c:extLst>
              <c:ext xmlns:c16="http://schemas.microsoft.com/office/drawing/2014/chart" uri="{C3380CC4-5D6E-409C-BE32-E72D297353CC}">
                <c16:uniqueId val="{00000002-BD65-4822-8008-F287FC4CCA54}"/>
              </c:ext>
            </c:extLst>
          </c:dPt>
          <c:dLbls>
            <c:dLbl>
              <c:idx val="0"/>
              <c:layout>
                <c:manualLayout>
                  <c:x val="-7.0786835519451498E-17"/>
                  <c:y val="5.5115403844017297E-3"/>
                </c:manualLayout>
              </c:layout>
              <c:tx>
                <c:rich>
                  <a:bodyPr/>
                  <a:lstStyle/>
                  <a:p>
                    <a:fld id="{15BC0939-CFCD-CC4B-934A-A79DE2D95978}" type="VALUE">
                      <a:rPr lang="en-US" smtClean="0"/>
                      <a:pPr/>
                      <a:t>[WERT]</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65-4822-8008-F287FC4CCA54}"/>
                </c:ext>
              </c:extLst>
            </c:dLbl>
            <c:numFmt formatCode="#,##0" sourceLinked="0"/>
            <c:spPr>
              <a:noFill/>
              <a:ln>
                <a:noFill/>
              </a:ln>
              <a:effectLst/>
            </c:spPr>
            <c:txPr>
              <a:bodyPr/>
              <a:lstStyle/>
              <a:p>
                <a:pPr>
                  <a:defRPr sz="1400">
                    <a:solidFill>
                      <a:schemeClr val="tx1">
                        <a:lumMod val="65000"/>
                        <a:lumOff val="35000"/>
                      </a:schemeClr>
                    </a:solidFill>
                    <a:latin typeface="+mn-lt"/>
                    <a:cs typeface="Calibri" panose="020F050202020403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40</c:v>
                </c:pt>
              </c:numCache>
            </c:numRef>
          </c:val>
          <c:extLst>
            <c:ext xmlns:c16="http://schemas.microsoft.com/office/drawing/2014/chart" uri="{C3380CC4-5D6E-409C-BE32-E72D297353CC}">
              <c16:uniqueId val="{00000003-BD65-4822-8008-F287FC4CCA54}"/>
            </c:ext>
          </c:extLst>
        </c:ser>
        <c:ser>
          <c:idx val="2"/>
          <c:order val="2"/>
          <c:tx>
            <c:strRef>
              <c:f>Sheet1!$D$1</c:f>
              <c:strCache>
                <c:ptCount val="1"/>
                <c:pt idx="0">
                  <c:v>RE-LY</c:v>
                </c:pt>
              </c:strCache>
            </c:strRef>
          </c:tx>
          <c:spPr>
            <a:solidFill>
              <a:srgbClr val="809ED5"/>
            </a:solidFill>
            <a:ln>
              <a:solidFill>
                <a:srgbClr val="809ED5"/>
              </a:solidFill>
            </a:ln>
          </c:spPr>
          <c:invertIfNegative val="0"/>
          <c:dPt>
            <c:idx val="0"/>
            <c:invertIfNegative val="0"/>
            <c:bubble3D val="0"/>
            <c:extLst>
              <c:ext xmlns:c16="http://schemas.microsoft.com/office/drawing/2014/chart" uri="{C3380CC4-5D6E-409C-BE32-E72D297353CC}">
                <c16:uniqueId val="{00000004-BD65-4822-8008-F287FC4CCA54}"/>
              </c:ext>
            </c:extLst>
          </c:dPt>
          <c:dLbls>
            <c:dLbl>
              <c:idx val="0"/>
              <c:tx>
                <c:rich>
                  <a:bodyPr/>
                  <a:lstStyle/>
                  <a:p>
                    <a:fld id="{BFEE5A00-6321-2748-B3A6-11E796285C44}" type="VALUE">
                      <a:rPr lang="en-US" smtClean="0"/>
                      <a:pPr/>
                      <a:t>[WERT]</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D65-4822-8008-F287FC4CCA54}"/>
                </c:ext>
              </c:extLst>
            </c:dLbl>
            <c:spPr>
              <a:noFill/>
              <a:ln>
                <a:noFill/>
              </a:ln>
              <a:effectLst/>
            </c:spPr>
            <c:txPr>
              <a:bodyPr/>
              <a:lstStyle/>
              <a:p>
                <a:pPr>
                  <a:defRPr sz="1400">
                    <a:solidFill>
                      <a:schemeClr val="tx1">
                        <a:lumMod val="65000"/>
                        <a:lumOff val="35000"/>
                      </a:schemeClr>
                    </a:solidFill>
                    <a:latin typeface="+mn-lt"/>
                    <a:cs typeface="Calibri" panose="020F0502020204030204" pitchFamily="34" charset="0"/>
                  </a:defRPr>
                </a:pPr>
                <a:endParaRPr lang="de-DE"/>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40</c:v>
                </c:pt>
              </c:numCache>
            </c:numRef>
          </c:val>
          <c:extLst>
            <c:ext xmlns:c16="http://schemas.microsoft.com/office/drawing/2014/chart" uri="{C3380CC4-5D6E-409C-BE32-E72D297353CC}">
              <c16:uniqueId val="{00000005-BD65-4822-8008-F287FC4CCA54}"/>
            </c:ext>
          </c:extLst>
        </c:ser>
        <c:ser>
          <c:idx val="3"/>
          <c:order val="3"/>
          <c:tx>
            <c:strRef>
              <c:f>Sheet1!$E$1</c:f>
              <c:strCache>
                <c:ptCount val="1"/>
                <c:pt idx="0">
                  <c:v>ROCKET-AF</c:v>
                </c:pt>
              </c:strCache>
            </c:strRef>
          </c:tx>
          <c:spPr>
            <a:solidFill>
              <a:srgbClr val="3961AC"/>
            </a:solidFill>
            <a:ln>
              <a:solidFill>
                <a:schemeClr val="bg2"/>
              </a:solidFill>
            </a:ln>
          </c:spPr>
          <c:invertIfNegative val="0"/>
          <c:dPt>
            <c:idx val="0"/>
            <c:invertIfNegative val="0"/>
            <c:bubble3D val="0"/>
            <c:extLst>
              <c:ext xmlns:c16="http://schemas.microsoft.com/office/drawing/2014/chart" uri="{C3380CC4-5D6E-409C-BE32-E72D297353CC}">
                <c16:uniqueId val="{00000006-BD65-4822-8008-F287FC4CCA54}"/>
              </c:ext>
            </c:extLst>
          </c:dPt>
          <c:dLbls>
            <c:dLbl>
              <c:idx val="0"/>
              <c:tx>
                <c:rich>
                  <a:bodyPr/>
                  <a:lstStyle/>
                  <a:p>
                    <a:pPr>
                      <a:defRPr sz="1400">
                        <a:solidFill>
                          <a:schemeClr val="tx1">
                            <a:lumMod val="65000"/>
                            <a:lumOff val="35000"/>
                          </a:schemeClr>
                        </a:solidFill>
                        <a:latin typeface="+mn-lt"/>
                        <a:cs typeface="Calibri" panose="020F0502020204030204" pitchFamily="34" charset="0"/>
                      </a:defRPr>
                    </a:pPr>
                    <a:r>
                      <a:rPr lang="en-US" sz="1400">
                        <a:solidFill>
                          <a:schemeClr val="tx1">
                            <a:lumMod val="65000"/>
                            <a:lumOff val="35000"/>
                          </a:schemeClr>
                        </a:solidFill>
                        <a:latin typeface="+mn-lt"/>
                      </a:rPr>
                      <a:t>44</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D65-4822-8008-F287FC4CCA54}"/>
                </c:ext>
              </c:extLst>
            </c:dLbl>
            <c:spPr>
              <a:noFill/>
              <a:ln>
                <a:noFill/>
              </a:ln>
              <a:effectLst/>
            </c:spPr>
            <c:txPr>
              <a:bodyPr/>
              <a:lstStyle/>
              <a:p>
                <a:pPr>
                  <a:defRPr sz="1400">
                    <a:solidFill>
                      <a:schemeClr val="tx1">
                        <a:lumMod val="65000"/>
                        <a:lumOff val="35000"/>
                      </a:schemeClr>
                    </a:solidFill>
                    <a:latin typeface="Calibri" panose="020F0502020204030204" pitchFamily="34" charset="0"/>
                    <a:cs typeface="Calibri" panose="020F050202020403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43</c:v>
                </c:pt>
              </c:numCache>
            </c:numRef>
          </c:val>
          <c:extLst>
            <c:ext xmlns:c16="http://schemas.microsoft.com/office/drawing/2014/chart" uri="{C3380CC4-5D6E-409C-BE32-E72D297353CC}">
              <c16:uniqueId val="{00000007-BD65-4822-8008-F287FC4CCA54}"/>
            </c:ext>
          </c:extLst>
        </c:ser>
        <c:dLbls>
          <c:showLegendKey val="0"/>
          <c:showVal val="0"/>
          <c:showCatName val="0"/>
          <c:showSerName val="0"/>
          <c:showPercent val="0"/>
          <c:showBubbleSize val="0"/>
        </c:dLbls>
        <c:gapWidth val="116"/>
        <c:overlap val="-25"/>
        <c:axId val="174025344"/>
        <c:axId val="174051712"/>
      </c:barChart>
      <c:catAx>
        <c:axId val="174025344"/>
        <c:scaling>
          <c:orientation val="minMax"/>
        </c:scaling>
        <c:delete val="0"/>
        <c:axPos val="b"/>
        <c:numFmt formatCode="#,##0" sourceLinked="0"/>
        <c:majorTickMark val="none"/>
        <c:minorTickMark val="none"/>
        <c:tickLblPos val="nextTo"/>
        <c:spPr>
          <a:ln w="12700">
            <a:solidFill>
              <a:schemeClr val="tx1">
                <a:lumMod val="65000"/>
                <a:lumOff val="35000"/>
              </a:schemeClr>
            </a:solidFill>
          </a:ln>
        </c:spPr>
        <c:crossAx val="174051712"/>
        <c:crosses val="autoZero"/>
        <c:auto val="1"/>
        <c:lblAlgn val="ctr"/>
        <c:lblOffset val="5"/>
        <c:tickLblSkip val="100"/>
        <c:tickMarkSkip val="50"/>
        <c:noMultiLvlLbl val="0"/>
      </c:catAx>
      <c:valAx>
        <c:axId val="174051712"/>
        <c:scaling>
          <c:orientation val="minMax"/>
        </c:scaling>
        <c:delete val="0"/>
        <c:axPos val="l"/>
        <c:numFmt formatCode="General" sourceLinked="1"/>
        <c:majorTickMark val="out"/>
        <c:minorTickMark val="none"/>
        <c:tickLblPos val="nextTo"/>
        <c:spPr>
          <a:ln w="12700">
            <a:solidFill>
              <a:schemeClr val="tx1">
                <a:lumMod val="65000"/>
                <a:lumOff val="35000"/>
              </a:schemeClr>
            </a:solidFill>
          </a:ln>
        </c:spPr>
        <c:txPr>
          <a:bodyPr/>
          <a:lstStyle/>
          <a:p>
            <a:pPr>
              <a:defRPr sz="1400" b="0">
                <a:solidFill>
                  <a:schemeClr val="tx1">
                    <a:lumMod val="65000"/>
                    <a:lumOff val="35000"/>
                  </a:schemeClr>
                </a:solidFill>
                <a:latin typeface="+mn-lt"/>
                <a:cs typeface="Calibri"/>
              </a:defRPr>
            </a:pPr>
            <a:endParaRPr lang="de-DE"/>
          </a:p>
        </c:txPr>
        <c:crossAx val="174025344"/>
        <c:crossesAt val="1"/>
        <c:crossBetween val="between"/>
        <c:majorUnit val="10"/>
      </c:valAx>
    </c:plotArea>
    <c:plotVisOnly val="1"/>
    <c:dispBlanksAs val="gap"/>
    <c:showDLblsOverMax val="0"/>
  </c:chart>
  <c:spPr>
    <a:ln>
      <a:noFill/>
    </a:ln>
  </c:spPr>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32080568209216"/>
          <c:y val="0.16601368363999566"/>
          <c:w val="0.86175446728800031"/>
          <c:h val="0.66151057311471362"/>
        </c:manualLayout>
      </c:layout>
      <c:barChart>
        <c:barDir val="col"/>
        <c:grouping val="clustered"/>
        <c:varyColors val="0"/>
        <c:ser>
          <c:idx val="0"/>
          <c:order val="0"/>
          <c:tx>
            <c:strRef>
              <c:f>Sheet1!$B$1</c:f>
              <c:strCache>
                <c:ptCount val="1"/>
                <c:pt idx="0">
                  <c:v>Warfarin</c:v>
                </c:pt>
              </c:strCache>
            </c:strRef>
          </c:tx>
          <c:spPr>
            <a:solidFill>
              <a:srgbClr val="B3B2B5"/>
            </a:solidFill>
          </c:spPr>
          <c:invertIfNegative val="0"/>
          <c:dLbls>
            <c:dLbl>
              <c:idx val="0"/>
              <c:tx>
                <c:rich>
                  <a:bodyPr/>
                  <a:lstStyle/>
                  <a:p>
                    <a:r>
                      <a:rPr lang="en-US"/>
                      <a:t>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C93-4C5D-90BD-544CCC782E7B}"/>
                </c:ext>
              </c:extLst>
            </c:dLbl>
            <c:dLbl>
              <c:idx val="1"/>
              <c:tx>
                <c:rich>
                  <a:bodyPr/>
                  <a:lstStyle/>
                  <a:p>
                    <a:r>
                      <a:rPr lang="en-US"/>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C93-4C5D-90BD-544CCC782E7B}"/>
                </c:ext>
              </c:extLst>
            </c:dLbl>
            <c:dLbl>
              <c:idx val="2"/>
              <c:tx>
                <c:rich>
                  <a:bodyPr/>
                  <a:lstStyle/>
                  <a:p>
                    <a:r>
                      <a:rPr lang="en-US"/>
                      <a:t>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C93-4C5D-90BD-544CCC782E7B}"/>
                </c:ext>
              </c:extLst>
            </c:dLbl>
            <c:dLbl>
              <c:idx val="3"/>
              <c:tx>
                <c:rich>
                  <a:bodyPr/>
                  <a:lstStyle/>
                  <a:p>
                    <a:r>
                      <a:rPr lang="en-US"/>
                      <a:t>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C93-4C5D-90BD-544CCC782E7B}"/>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Stroke and SE*</c:v>
                </c:pt>
                <c:pt idx="1">
                  <c:v>Major bleeding</c:v>
                </c:pt>
                <c:pt idx="2">
                  <c:v>Fatal bleeding</c:v>
                </c:pt>
                <c:pt idx="3">
                  <c:v>Intracranial 
haemorrhage</c:v>
                </c:pt>
              </c:strCache>
            </c:strRef>
          </c:cat>
          <c:val>
            <c:numRef>
              <c:f>Sheet1!$B$2:$B$5</c:f>
              <c:numCache>
                <c:formatCode>0.0</c:formatCode>
                <c:ptCount val="4"/>
                <c:pt idx="0">
                  <c:v>2.85</c:v>
                </c:pt>
                <c:pt idx="1">
                  <c:v>4.4000000000000004</c:v>
                </c:pt>
                <c:pt idx="2">
                  <c:v>0.6</c:v>
                </c:pt>
                <c:pt idx="3">
                  <c:v>0.8</c:v>
                </c:pt>
              </c:numCache>
            </c:numRef>
          </c:val>
          <c:extLst>
            <c:ext xmlns:c16="http://schemas.microsoft.com/office/drawing/2014/chart" uri="{C3380CC4-5D6E-409C-BE32-E72D297353CC}">
              <c16:uniqueId val="{00000000-EC93-4C5D-90BD-544CCC782E7B}"/>
            </c:ext>
          </c:extLst>
        </c:ser>
        <c:ser>
          <c:idx val="1"/>
          <c:order val="1"/>
          <c:tx>
            <c:strRef>
              <c:f>Sheet1!$C$1</c:f>
              <c:strCache>
                <c:ptCount val="1"/>
                <c:pt idx="0">
                  <c:v>Rivaroxaban</c:v>
                </c:pt>
              </c:strCache>
            </c:strRef>
          </c:tx>
          <c:spPr>
            <a:solidFill>
              <a:srgbClr val="3961AC"/>
            </a:solidFill>
          </c:spPr>
          <c:invertIfNegative val="0"/>
          <c:dLbls>
            <c:dLbl>
              <c:idx val="0"/>
              <c:layout>
                <c:manualLayout>
                  <c:x val="0"/>
                  <c:y val="5.4285944918581013E-3"/>
                </c:manualLayout>
              </c:layout>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C93-4C5D-90BD-544CCC782E7B}"/>
                </c:ext>
              </c:extLst>
            </c:dLbl>
            <c:dLbl>
              <c:idx val="1"/>
              <c:layout>
                <c:manualLayout>
                  <c:x val="-3.2814739864379522E-3"/>
                  <c:y val="7.3600399204526278E-3"/>
                </c:manualLayout>
              </c:layout>
              <c:tx>
                <c:rich>
                  <a:bodyPr/>
                  <a:lstStyle/>
                  <a:p>
                    <a:r>
                      <a:rPr lang="en-US"/>
                      <a:t>4.9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C93-4C5D-90BD-544CCC782E7B}"/>
                </c:ext>
              </c:extLst>
            </c:dLbl>
            <c:dLbl>
              <c:idx val="2"/>
              <c:tx>
                <c:rich>
                  <a:bodyPr/>
                  <a:lstStyle/>
                  <a:p>
                    <a:r>
                      <a:rPr lang="en-US"/>
                      <a:t>0.3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C93-4C5D-90BD-544CCC782E7B}"/>
                </c:ext>
              </c:extLst>
            </c:dLbl>
            <c:dLbl>
              <c:idx val="3"/>
              <c:tx>
                <c:rich>
                  <a:bodyPr/>
                  <a:lstStyle/>
                  <a:p>
                    <a:r>
                      <a:rPr lang="en-US"/>
                      <a:t>0.7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C93-4C5D-90BD-544CCC782E7B}"/>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Stroke and SE*</c:v>
                </c:pt>
                <c:pt idx="1">
                  <c:v>Major bleeding</c:v>
                </c:pt>
                <c:pt idx="2">
                  <c:v>Fatal bleeding</c:v>
                </c:pt>
                <c:pt idx="3">
                  <c:v>Intracranial 
haemorrhage</c:v>
                </c:pt>
              </c:strCache>
            </c:strRef>
          </c:cat>
          <c:val>
            <c:numRef>
              <c:f>Sheet1!$C$2:$C$5</c:f>
              <c:numCache>
                <c:formatCode>0.0</c:formatCode>
                <c:ptCount val="4"/>
                <c:pt idx="0">
                  <c:v>2.29</c:v>
                </c:pt>
                <c:pt idx="1">
                  <c:v>4.9000000000000004</c:v>
                </c:pt>
                <c:pt idx="2">
                  <c:v>0.3</c:v>
                </c:pt>
                <c:pt idx="3">
                  <c:v>0.7</c:v>
                </c:pt>
              </c:numCache>
            </c:numRef>
          </c:val>
          <c:extLst>
            <c:ext xmlns:c16="http://schemas.microsoft.com/office/drawing/2014/chart" uri="{C3380CC4-5D6E-409C-BE32-E72D297353CC}">
              <c16:uniqueId val="{00000003-EC93-4C5D-90BD-544CCC782E7B}"/>
            </c:ext>
          </c:extLst>
        </c:ser>
        <c:dLbls>
          <c:dLblPos val="ctr"/>
          <c:showLegendKey val="0"/>
          <c:showVal val="1"/>
          <c:showCatName val="0"/>
          <c:showSerName val="0"/>
          <c:showPercent val="0"/>
          <c:showBubbleSize val="0"/>
        </c:dLbls>
        <c:gapWidth val="150"/>
        <c:axId val="1001317056"/>
        <c:axId val="1001319408"/>
      </c:barChart>
      <c:catAx>
        <c:axId val="1001317056"/>
        <c:scaling>
          <c:orientation val="minMax"/>
        </c:scaling>
        <c:delete val="0"/>
        <c:axPos val="b"/>
        <c:numFmt formatCode="General" sourceLinked="0"/>
        <c:majorTickMark val="out"/>
        <c:minorTickMark val="none"/>
        <c:tickLblPos val="nextTo"/>
        <c:spPr>
          <a:ln w="12700">
            <a:solidFill>
              <a:srgbClr val="000000">
                <a:lumMod val="65000"/>
                <a:lumOff val="35000"/>
              </a:srgbClr>
            </a:solidFill>
          </a:ln>
        </c:spPr>
        <c:txPr>
          <a:bodyPr/>
          <a:lstStyle/>
          <a:p>
            <a:pPr>
              <a:defRPr>
                <a:solidFill>
                  <a:schemeClr val="tx1">
                    <a:lumMod val="65000"/>
                    <a:lumOff val="35000"/>
                  </a:schemeClr>
                </a:solidFill>
              </a:defRPr>
            </a:pPr>
            <a:endParaRPr lang="de-DE"/>
          </a:p>
        </c:txPr>
        <c:crossAx val="1001319408"/>
        <c:crosses val="autoZero"/>
        <c:auto val="1"/>
        <c:lblAlgn val="ctr"/>
        <c:lblOffset val="100"/>
        <c:noMultiLvlLbl val="0"/>
      </c:catAx>
      <c:valAx>
        <c:axId val="1001319408"/>
        <c:scaling>
          <c:orientation val="minMax"/>
          <c:max val="25"/>
        </c:scaling>
        <c:delete val="0"/>
        <c:axPos val="l"/>
        <c:title>
          <c:tx>
            <c:rich>
              <a:bodyPr rot="-5400000" vert="horz"/>
              <a:lstStyle/>
              <a:p>
                <a:pPr>
                  <a:defRPr sz="1400"/>
                </a:pPr>
                <a:r>
                  <a:rPr lang="en-GB" sz="1200">
                    <a:solidFill>
                      <a:schemeClr val="tx1">
                        <a:lumMod val="65000"/>
                        <a:lumOff val="35000"/>
                      </a:schemeClr>
                    </a:solidFill>
                  </a:rPr>
                  <a:t>Event rate/100 PYs</a:t>
                </a:r>
              </a:p>
            </c:rich>
          </c:tx>
          <c:layout>
            <c:manualLayout>
              <c:xMode val="edge"/>
              <c:yMode val="edge"/>
              <c:x val="1.3774228719133154E-2"/>
              <c:y val="0.24756033488764517"/>
            </c:manualLayout>
          </c:layout>
          <c:overlay val="0"/>
        </c:title>
        <c:numFmt formatCode="0" sourceLinked="0"/>
        <c:majorTickMark val="out"/>
        <c:minorTickMark val="none"/>
        <c:tickLblPos val="nextTo"/>
        <c:spPr>
          <a:ln w="12700">
            <a:solidFill>
              <a:srgbClr val="000000">
                <a:lumMod val="65000"/>
                <a:lumOff val="35000"/>
              </a:srgbClr>
            </a:solidFill>
          </a:ln>
        </c:spPr>
        <c:txPr>
          <a:bodyPr/>
          <a:lstStyle/>
          <a:p>
            <a:pPr>
              <a:defRPr>
                <a:solidFill>
                  <a:schemeClr val="tx1">
                    <a:lumMod val="65000"/>
                    <a:lumOff val="35000"/>
                  </a:schemeClr>
                </a:solidFill>
              </a:defRPr>
            </a:pPr>
            <a:endParaRPr lang="de-DE"/>
          </a:p>
        </c:txPr>
        <c:crossAx val="1001317056"/>
        <c:crosses val="autoZero"/>
        <c:crossBetween val="between"/>
      </c:valAx>
    </c:plotArea>
    <c:plotVisOnly val="1"/>
    <c:dispBlanksAs val="gap"/>
    <c:showDLblsOverMax val="0"/>
  </c:chart>
  <c:txPr>
    <a:bodyPr/>
    <a:lstStyle/>
    <a:p>
      <a:pPr>
        <a:defRPr sz="1200"/>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17709289406294E-2"/>
          <c:y val="5.7452748339201214E-2"/>
          <c:w val="0.60803813825419062"/>
          <c:h val="0.76951713294931812"/>
        </c:manualLayout>
      </c:layout>
      <c:barChart>
        <c:barDir val="col"/>
        <c:grouping val="stacked"/>
        <c:varyColors val="0"/>
        <c:ser>
          <c:idx val="0"/>
          <c:order val="0"/>
          <c:tx>
            <c:strRef>
              <c:f>Sheet1!$A$2</c:f>
              <c:strCache>
                <c:ptCount val="1"/>
                <c:pt idx="0">
                  <c:v>Life-threatening bleeding</c:v>
                </c:pt>
              </c:strCache>
            </c:strRef>
          </c:tx>
          <c:spPr>
            <a:solidFill>
              <a:srgbClr val="605F62"/>
            </a:solidFill>
          </c:spPr>
          <c:invertIfNegative val="0"/>
          <c:dLbls>
            <c:dLbl>
              <c:idx val="0"/>
              <c:tx>
                <c:rich>
                  <a:bodyPr/>
                  <a:lstStyle/>
                  <a:p>
                    <a:r>
                      <a:rPr lang="en-US"/>
                      <a:t>0.48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57C-4A91-9B0A-270C22D057F2}"/>
                </c:ext>
              </c:extLst>
            </c:dLbl>
            <c:dLbl>
              <c:idx val="1"/>
              <c:tx>
                <c:rich>
                  <a:bodyPr/>
                  <a:lstStyle/>
                  <a:p>
                    <a:r>
                      <a:rPr lang="en-US"/>
                      <a:t>0.41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57C-4A91-9B0A-270C22D057F2}"/>
                </c:ext>
              </c:extLst>
            </c:dLbl>
            <c:spPr>
              <a:noFill/>
              <a:ln>
                <a:noFill/>
              </a:ln>
              <a:effectLst/>
            </c:spPr>
            <c:txPr>
              <a:bodyPr/>
              <a:lstStyle/>
              <a:p>
                <a:pPr>
                  <a:defRPr sz="14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≥75 years</c:v>
                </c:pt>
                <c:pt idx="1">
                  <c:v>&lt;75 years</c:v>
                </c:pt>
              </c:strCache>
            </c:strRef>
          </c:cat>
          <c:val>
            <c:numRef>
              <c:f>Sheet1!$B$2:$C$2</c:f>
              <c:numCache>
                <c:formatCode>General</c:formatCode>
                <c:ptCount val="2"/>
                <c:pt idx="0">
                  <c:v>0.48</c:v>
                </c:pt>
                <c:pt idx="1">
                  <c:v>0.41</c:v>
                </c:pt>
              </c:numCache>
            </c:numRef>
          </c:val>
          <c:extLst>
            <c:ext xmlns:c16="http://schemas.microsoft.com/office/drawing/2014/chart" uri="{C3380CC4-5D6E-409C-BE32-E72D297353CC}">
              <c16:uniqueId val="{00000000-857C-4A91-9B0A-270C22D057F2}"/>
            </c:ext>
          </c:extLst>
        </c:ser>
        <c:ser>
          <c:idx val="1"/>
          <c:order val="1"/>
          <c:tx>
            <c:strRef>
              <c:f>Sheet1!$A$3</c:f>
              <c:strCache>
                <c:ptCount val="1"/>
                <c:pt idx="0">
                  <c:v>Non-haemorrhagic stroke</c:v>
                </c:pt>
              </c:strCache>
            </c:strRef>
          </c:tx>
          <c:spPr>
            <a:solidFill>
              <a:srgbClr val="809ED5"/>
            </a:solidFill>
          </c:spPr>
          <c:invertIfNegative val="0"/>
          <c:dLbls>
            <c:dLbl>
              <c:idx val="0"/>
              <c:tx>
                <c:rich>
                  <a:bodyPr/>
                  <a:lstStyle/>
                  <a:p>
                    <a:r>
                      <a:rPr lang="en-US" sz="1400"/>
                      <a:t>0.57</a:t>
                    </a:r>
                    <a:r>
                      <a:rPr lang="en-US" sz="1400" baseline="30000"/>
                      <a:t>#</a:t>
                    </a:r>
                    <a:endParaRPr lang="en-US" sz="1200" baseline="3000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57C-4A91-9B0A-270C22D057F2}"/>
                </c:ext>
              </c:extLst>
            </c:dLbl>
            <c:dLbl>
              <c:idx val="1"/>
              <c:tx>
                <c:rich>
                  <a:bodyPr/>
                  <a:lstStyle/>
                  <a:p>
                    <a:r>
                      <a:rPr lang="en-US">
                        <a:solidFill>
                          <a:schemeClr val="bg1"/>
                        </a:solidFill>
                      </a:rPr>
                      <a:t>–0.17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57C-4A91-9B0A-270C22D057F2}"/>
                </c:ext>
              </c:extLst>
            </c:dLbl>
            <c:spPr>
              <a:noFill/>
              <a:ln>
                <a:noFill/>
              </a:ln>
              <a:effectLst/>
            </c:spPr>
            <c:txPr>
              <a:bodyPr/>
              <a:lstStyle/>
              <a:p>
                <a:pPr>
                  <a:defRPr sz="14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≥75 years</c:v>
                </c:pt>
                <c:pt idx="1">
                  <c:v>&lt;75 years</c:v>
                </c:pt>
              </c:strCache>
            </c:strRef>
          </c:cat>
          <c:val>
            <c:numRef>
              <c:f>Sheet1!$B$3:$C$3</c:f>
              <c:numCache>
                <c:formatCode>General</c:formatCode>
                <c:ptCount val="2"/>
                <c:pt idx="0">
                  <c:v>0.56999999999999995</c:v>
                </c:pt>
                <c:pt idx="1">
                  <c:v>-0.17</c:v>
                </c:pt>
              </c:numCache>
            </c:numRef>
          </c:val>
          <c:extLst>
            <c:ext xmlns:c16="http://schemas.microsoft.com/office/drawing/2014/chart" uri="{C3380CC4-5D6E-409C-BE32-E72D297353CC}">
              <c16:uniqueId val="{00000002-857C-4A91-9B0A-270C22D057F2}"/>
            </c:ext>
          </c:extLst>
        </c:ser>
        <c:ser>
          <c:idx val="2"/>
          <c:order val="2"/>
          <c:tx>
            <c:strRef>
              <c:f>Sheet1!$A$4</c:f>
              <c:strCache>
                <c:ptCount val="1"/>
                <c:pt idx="0">
                  <c:v>All-cause mortality</c:v>
                </c:pt>
              </c:strCache>
            </c:strRef>
          </c:tx>
          <c:spPr>
            <a:solidFill>
              <a:srgbClr val="3961AC"/>
            </a:solidFill>
          </c:spPr>
          <c:invertIfNegative val="0"/>
          <c:dLbls>
            <c:dLbl>
              <c:idx val="0"/>
              <c:tx>
                <c:rich>
                  <a:bodyPr/>
                  <a:lstStyle/>
                  <a:p>
                    <a:r>
                      <a:rPr lang="en-US"/>
                      <a:t>0.41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57C-4A91-9B0A-270C22D057F2}"/>
                </c:ext>
              </c:extLst>
            </c:dLbl>
            <c:dLbl>
              <c:idx val="1"/>
              <c:tx>
                <c:rich>
                  <a:bodyPr/>
                  <a:lstStyle/>
                  <a:p>
                    <a:pPr>
                      <a:defRPr sz="1400">
                        <a:solidFill>
                          <a:schemeClr val="bg1"/>
                        </a:solidFill>
                      </a:defRPr>
                    </a:pPr>
                    <a:r>
                      <a:rPr lang="en-US"/>
                      <a:t>0.30</a:t>
                    </a:r>
                  </a:p>
                </c:rich>
              </c:tx>
              <c:numFmt formatCode="#,##0.0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57C-4A91-9B0A-270C22D057F2}"/>
                </c:ext>
              </c:extLst>
            </c:dLbl>
            <c:spPr>
              <a:noFill/>
              <a:ln>
                <a:noFill/>
              </a:ln>
              <a:effectLst/>
            </c:spPr>
            <c:txPr>
              <a:bodyPr/>
              <a:lstStyle/>
              <a:p>
                <a:pPr>
                  <a:defRPr sz="14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≥75 years</c:v>
                </c:pt>
                <c:pt idx="1">
                  <c:v>&lt;75 years</c:v>
                </c:pt>
              </c:strCache>
            </c:strRef>
          </c:cat>
          <c:val>
            <c:numRef>
              <c:f>Sheet1!$B$4:$C$4</c:f>
              <c:numCache>
                <c:formatCode>General</c:formatCode>
                <c:ptCount val="2"/>
                <c:pt idx="0">
                  <c:v>0.41</c:v>
                </c:pt>
                <c:pt idx="1">
                  <c:v>0.3</c:v>
                </c:pt>
              </c:numCache>
            </c:numRef>
          </c:val>
          <c:extLst>
            <c:ext xmlns:c16="http://schemas.microsoft.com/office/drawing/2014/chart" uri="{C3380CC4-5D6E-409C-BE32-E72D297353CC}">
              <c16:uniqueId val="{00000004-857C-4A91-9B0A-270C22D057F2}"/>
            </c:ext>
          </c:extLst>
        </c:ser>
        <c:dLbls>
          <c:dLblPos val="ctr"/>
          <c:showLegendKey val="0"/>
          <c:showVal val="1"/>
          <c:showCatName val="0"/>
          <c:showSerName val="0"/>
          <c:showPercent val="0"/>
          <c:showBubbleSize val="0"/>
        </c:dLbls>
        <c:gapWidth val="120"/>
        <c:overlap val="100"/>
        <c:axId val="196258048"/>
        <c:axId val="196272128"/>
      </c:barChart>
      <c:catAx>
        <c:axId val="196258048"/>
        <c:scaling>
          <c:orientation val="minMax"/>
        </c:scaling>
        <c:delete val="0"/>
        <c:axPos val="b"/>
        <c:numFmt formatCode="General" sourceLinked="0"/>
        <c:majorTickMark val="out"/>
        <c:minorTickMark val="none"/>
        <c:tickLblPos val="none"/>
        <c:spPr>
          <a:ln w="12700">
            <a:solidFill>
              <a:schemeClr val="tx1">
                <a:lumMod val="65000"/>
                <a:lumOff val="35000"/>
              </a:schemeClr>
            </a:solidFill>
          </a:ln>
        </c:spPr>
        <c:crossAx val="196272128"/>
        <c:crosses val="autoZero"/>
        <c:auto val="1"/>
        <c:lblAlgn val="ctr"/>
        <c:lblOffset val="100"/>
        <c:noMultiLvlLbl val="0"/>
      </c:catAx>
      <c:valAx>
        <c:axId val="196272128"/>
        <c:scaling>
          <c:orientation val="minMax"/>
        </c:scaling>
        <c:delete val="0"/>
        <c:axPos val="l"/>
        <c:title>
          <c:tx>
            <c:rich>
              <a:bodyPr rot="-5400000" vert="horz"/>
              <a:lstStyle/>
              <a:p>
                <a:pPr>
                  <a:defRPr sz="1400">
                    <a:solidFill>
                      <a:srgbClr val="595959"/>
                    </a:solidFill>
                  </a:defRPr>
                </a:pPr>
                <a:r>
                  <a:rPr lang="en-GB" sz="1200">
                    <a:solidFill>
                      <a:schemeClr val="tx1">
                        <a:lumMod val="65000"/>
                        <a:lumOff val="35000"/>
                      </a:schemeClr>
                    </a:solidFill>
                  </a:rPr>
                  <a:t>Events avoided (%</a:t>
                </a:r>
                <a:r>
                  <a:rPr lang="en-GB" sz="1200" baseline="0">
                    <a:solidFill>
                      <a:schemeClr val="tx1">
                        <a:lumMod val="65000"/>
                        <a:lumOff val="35000"/>
                      </a:schemeClr>
                    </a:solidFill>
                  </a:rPr>
                  <a:t> per </a:t>
                </a:r>
                <a:r>
                  <a:rPr lang="en-GB" sz="1200">
                    <a:solidFill>
                      <a:schemeClr val="tx1">
                        <a:lumMod val="65000"/>
                        <a:lumOff val="35000"/>
                      </a:schemeClr>
                    </a:solidFill>
                  </a:rPr>
                  <a:t>year)</a:t>
                </a:r>
              </a:p>
            </c:rich>
          </c:tx>
          <c:layout>
            <c:manualLayout>
              <c:xMode val="edge"/>
              <c:yMode val="edge"/>
              <c:x val="1.2837544079996135E-4"/>
              <c:y val="6.2274278249320685E-2"/>
            </c:manualLayout>
          </c:layout>
          <c:overlay val="0"/>
        </c:title>
        <c:numFmt formatCode="0.0" sourceLinked="0"/>
        <c:majorTickMark val="out"/>
        <c:minorTickMark val="none"/>
        <c:tickLblPos val="nextTo"/>
        <c:spPr>
          <a:ln w="12700">
            <a:solidFill>
              <a:schemeClr val="tx1">
                <a:lumMod val="65000"/>
                <a:lumOff val="35000"/>
              </a:schemeClr>
            </a:solidFill>
          </a:ln>
        </c:spPr>
        <c:txPr>
          <a:bodyPr/>
          <a:lstStyle/>
          <a:p>
            <a:pPr>
              <a:defRPr sz="1400">
                <a:solidFill>
                  <a:schemeClr val="tx1">
                    <a:lumMod val="65000"/>
                    <a:lumOff val="35000"/>
                  </a:schemeClr>
                </a:solidFill>
              </a:defRPr>
            </a:pPr>
            <a:endParaRPr lang="de-DE"/>
          </a:p>
        </c:txPr>
        <c:crossAx val="19625804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60978638795704E-2"/>
          <c:y val="5.0947749773651123E-2"/>
          <c:w val="0.87306043364558206"/>
          <c:h val="0.7873892524702587"/>
        </c:manualLayout>
      </c:layout>
      <c:scatterChart>
        <c:scatterStyle val="lineMarker"/>
        <c:varyColors val="0"/>
        <c:ser>
          <c:idx val="0"/>
          <c:order val="0"/>
          <c:tx>
            <c:strRef>
              <c:f>Sheet1!$A$3:$A$7</c:f>
              <c:strCache>
                <c:ptCount val="5"/>
                <c:pt idx="0">
                  <c:v>&gt;=30% decline in eGFR</c:v>
                </c:pt>
                <c:pt idx="1">
                  <c:v>Doubling of creatinine</c:v>
                </c:pt>
                <c:pt idx="2">
                  <c:v>Acute kidney injury</c:v>
                </c:pt>
                <c:pt idx="3">
                  <c:v>Kidney failure</c:v>
                </c:pt>
              </c:strCache>
            </c:strRef>
          </c:tx>
          <c:spPr>
            <a:ln w="28575">
              <a:noFill/>
            </a:ln>
          </c:spPr>
          <c:marker>
            <c:symbol val="diamond"/>
            <c:size val="10"/>
            <c:spPr>
              <a:solidFill>
                <a:schemeClr val="bg2"/>
              </a:solidFill>
              <a:ln>
                <a:solidFill>
                  <a:schemeClr val="bg2"/>
                </a:solidFill>
              </a:ln>
            </c:spPr>
          </c:marker>
          <c:dPt>
            <c:idx val="0"/>
            <c:bubble3D val="0"/>
            <c:extLst>
              <c:ext xmlns:c16="http://schemas.microsoft.com/office/drawing/2014/chart" uri="{C3380CC4-5D6E-409C-BE32-E72D297353CC}">
                <c16:uniqueId val="{00000000-7113-4946-A803-EDE3ADE20224}"/>
              </c:ext>
            </c:extLst>
          </c:dPt>
          <c:dPt>
            <c:idx val="1"/>
            <c:bubble3D val="0"/>
            <c:extLst>
              <c:ext xmlns:c16="http://schemas.microsoft.com/office/drawing/2014/chart" uri="{C3380CC4-5D6E-409C-BE32-E72D297353CC}">
                <c16:uniqueId val="{00000001-7113-4946-A803-EDE3ADE20224}"/>
              </c:ext>
            </c:extLst>
          </c:dPt>
          <c:dPt>
            <c:idx val="2"/>
            <c:bubble3D val="0"/>
            <c:extLst>
              <c:ext xmlns:c16="http://schemas.microsoft.com/office/drawing/2014/chart" uri="{C3380CC4-5D6E-409C-BE32-E72D297353CC}">
                <c16:uniqueId val="{00000002-7113-4946-A803-EDE3ADE20224}"/>
              </c:ext>
            </c:extLst>
          </c:dPt>
          <c:dPt>
            <c:idx val="3"/>
            <c:bubble3D val="0"/>
            <c:extLst>
              <c:ext xmlns:c16="http://schemas.microsoft.com/office/drawing/2014/chart" uri="{C3380CC4-5D6E-409C-BE32-E72D297353CC}">
                <c16:uniqueId val="{00000003-7113-4946-A803-EDE3ADE20224}"/>
              </c:ext>
            </c:extLst>
          </c:dPt>
          <c:dPt>
            <c:idx val="5"/>
            <c:bubble3D val="0"/>
            <c:extLst>
              <c:ext xmlns:c16="http://schemas.microsoft.com/office/drawing/2014/chart" uri="{C3380CC4-5D6E-409C-BE32-E72D297353CC}">
                <c16:uniqueId val="{00000004-7113-4946-A803-EDE3ADE20224}"/>
              </c:ext>
            </c:extLst>
          </c:dPt>
          <c:dPt>
            <c:idx val="6"/>
            <c:bubble3D val="0"/>
            <c:extLst>
              <c:ext xmlns:c16="http://schemas.microsoft.com/office/drawing/2014/chart" uri="{C3380CC4-5D6E-409C-BE32-E72D297353CC}">
                <c16:uniqueId val="{00000005-7113-4946-A803-EDE3ADE20224}"/>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0.21999999999999997</c:v>
                  </c:pt>
                  <c:pt idx="1">
                    <c:v>0.43999999999999995</c:v>
                  </c:pt>
                  <c:pt idx="2">
                    <c:v>0.71000000000000008</c:v>
                  </c:pt>
                  <c:pt idx="3">
                    <c:v>0.19999999999999996</c:v>
                  </c:pt>
                  <c:pt idx="4">
                    <c:v>0</c:v>
                  </c:pt>
                </c:numCache>
              </c:numRef>
            </c:plus>
            <c:minus>
              <c:numRef>
                <c:f>Sheet1!$F$3:$F$7</c:f>
                <c:numCache>
                  <c:formatCode>General</c:formatCode>
                  <c:ptCount val="5"/>
                  <c:pt idx="0">
                    <c:v>0.16000000000000003</c:v>
                  </c:pt>
                  <c:pt idx="1">
                    <c:v>0.2</c:v>
                  </c:pt>
                  <c:pt idx="2">
                    <c:v>0.33</c:v>
                  </c:pt>
                  <c:pt idx="3">
                    <c:v>0.16000000000000003</c:v>
                  </c:pt>
                  <c:pt idx="4">
                    <c:v>0</c:v>
                  </c:pt>
                </c:numCache>
              </c:numRef>
            </c:minus>
            <c:spPr>
              <a:ln w="19050">
                <a:solidFill>
                  <a:schemeClr val="bg2"/>
                </a:solidFill>
              </a:ln>
            </c:spPr>
          </c:errBars>
          <c:xVal>
            <c:numRef>
              <c:f>Sheet1!$C$3:$C$7</c:f>
              <c:numCache>
                <c:formatCode>General</c:formatCode>
                <c:ptCount val="5"/>
                <c:pt idx="0">
                  <c:v>0.53</c:v>
                </c:pt>
                <c:pt idx="1">
                  <c:v>0.38</c:v>
                </c:pt>
                <c:pt idx="2">
                  <c:v>0.62</c:v>
                </c:pt>
                <c:pt idx="3">
                  <c:v>0.81</c:v>
                </c:pt>
              </c:numCache>
            </c:numRef>
          </c:xVal>
          <c:yVal>
            <c:numRef>
              <c:f>Sheet1!$B$3:$B$7</c:f>
              <c:numCache>
                <c:formatCode>General</c:formatCode>
                <c:ptCount val="5"/>
                <c:pt idx="0">
                  <c:v>4.8499999999999996</c:v>
                </c:pt>
                <c:pt idx="1">
                  <c:v>3.7</c:v>
                </c:pt>
                <c:pt idx="2">
                  <c:v>2.5</c:v>
                </c:pt>
                <c:pt idx="3">
                  <c:v>1.25</c:v>
                </c:pt>
              </c:numCache>
            </c:numRef>
          </c:yVal>
          <c:smooth val="0"/>
          <c:extLst>
            <c:ext xmlns:c16="http://schemas.microsoft.com/office/drawing/2014/chart" uri="{C3380CC4-5D6E-409C-BE32-E72D297353CC}">
              <c16:uniqueId val="{00000006-7113-4946-A803-EDE3ADE20224}"/>
            </c:ext>
          </c:extLst>
        </c:ser>
        <c:dLbls>
          <c:showLegendKey val="0"/>
          <c:showVal val="0"/>
          <c:showCatName val="0"/>
          <c:showSerName val="0"/>
          <c:showPercent val="0"/>
          <c:showBubbleSize val="0"/>
        </c:dLbls>
        <c:axId val="37443456"/>
        <c:axId val="37444992"/>
      </c:scatterChart>
      <c:valAx>
        <c:axId val="37443456"/>
        <c:scaling>
          <c:logBase val="10"/>
          <c:orientation val="minMax"/>
        </c:scaling>
        <c:delete val="0"/>
        <c:axPos val="b"/>
        <c:numFmt formatCode="General" sourceLinked="1"/>
        <c:majorTickMark val="out"/>
        <c:minorTickMark val="none"/>
        <c:tickLblPos val="nextTo"/>
        <c:spPr>
          <a:ln w="12700">
            <a:solidFill>
              <a:schemeClr val="tx1"/>
            </a:solidFill>
          </a:ln>
        </c:spPr>
        <c:txPr>
          <a:bodyPr/>
          <a:lstStyle/>
          <a:p>
            <a:pPr>
              <a:defRPr sz="1000">
                <a:solidFill>
                  <a:schemeClr val="tx1">
                    <a:lumMod val="65000"/>
                    <a:lumOff val="35000"/>
                  </a:schemeClr>
                </a:solidFill>
              </a:defRPr>
            </a:pPr>
            <a:endParaRPr lang="de-DE"/>
          </a:p>
        </c:txPr>
        <c:crossAx val="37444992"/>
        <c:crosses val="autoZero"/>
        <c:crossBetween val="midCat"/>
      </c:valAx>
      <c:valAx>
        <c:axId val="37444992"/>
        <c:scaling>
          <c:orientation val="minMax"/>
          <c:max val="5.5"/>
          <c:min val="0.5"/>
        </c:scaling>
        <c:delete val="0"/>
        <c:axPos val="l"/>
        <c:numFmt formatCode="General" sourceLinked="1"/>
        <c:majorTickMark val="none"/>
        <c:minorTickMark val="none"/>
        <c:tickLblPos val="none"/>
        <c:spPr>
          <a:ln w="12700">
            <a:solidFill>
              <a:schemeClr val="tx1"/>
            </a:solidFill>
            <a:prstDash val="dash"/>
          </a:ln>
        </c:spPr>
        <c:crossAx val="37443456"/>
        <c:crossesAt val="1"/>
        <c:crossBetween val="midCat"/>
      </c:valAx>
    </c:plotArea>
    <c:plotVisOnly val="1"/>
    <c:dispBlanksAs val="gap"/>
    <c:showDLblsOverMax val="0"/>
  </c:chart>
  <c:txPr>
    <a:bodyPr/>
    <a:lstStyle/>
    <a:p>
      <a:pPr>
        <a:defRPr sz="1800"/>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9343039989471E-2"/>
          <c:y val="6.2647253274917603E-2"/>
          <c:w val="0.72506630420684814"/>
          <c:h val="0.79133086770742622"/>
        </c:manualLayout>
      </c:layout>
      <c:lineChart>
        <c:grouping val="standard"/>
        <c:varyColors val="0"/>
        <c:ser>
          <c:idx val="0"/>
          <c:order val="0"/>
          <c:tx>
            <c:strRef>
              <c:f>Sheet1!$B$1</c:f>
              <c:strCache>
                <c:ptCount val="1"/>
                <c:pt idx="0">
                  <c:v>≥1 modifiable risk factor</c:v>
                </c:pt>
              </c:strCache>
            </c:strRef>
          </c:tx>
          <c:spPr>
            <a:ln w="28575">
              <a:solidFill>
                <a:schemeClr val="bg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0-1147-481C-8E42-5535BDB9E241}"/>
            </c:ext>
          </c:extLst>
        </c:ser>
        <c:ser>
          <c:idx val="1"/>
          <c:order val="1"/>
          <c:tx>
            <c:strRef>
              <c:f>Sheet1!$C$1</c:f>
              <c:strCache>
                <c:ptCount val="1"/>
                <c:pt idx="0">
                  <c:v>No modifiable risk factor</c:v>
                </c:pt>
              </c:strCache>
            </c:strRef>
          </c:tx>
          <c:spPr>
            <a:ln w="28575">
              <a:solidFill>
                <a:schemeClr val="tx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Sheet1!$C$2:$C$14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1-1147-481C-8E42-5535BDB9E241}"/>
            </c:ext>
          </c:extLst>
        </c:ser>
        <c:dLbls>
          <c:showLegendKey val="0"/>
          <c:showVal val="0"/>
          <c:showCatName val="0"/>
          <c:showSerName val="0"/>
          <c:showPercent val="0"/>
          <c:showBubbleSize val="0"/>
        </c:dLbls>
        <c:smooth val="0"/>
        <c:axId val="248521088"/>
        <c:axId val="248524160"/>
      </c:lineChart>
      <c:catAx>
        <c:axId val="248521088"/>
        <c:scaling>
          <c:orientation val="minMax"/>
        </c:scaling>
        <c:delete val="0"/>
        <c:axPos val="b"/>
        <c:numFmt formatCode="General"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4160"/>
        <c:crosses val="autoZero"/>
        <c:auto val="0"/>
        <c:lblAlgn val="ctr"/>
        <c:lblOffset val="100"/>
        <c:tickLblSkip val="1"/>
        <c:tickMarkSkip val="1"/>
        <c:noMultiLvlLbl val="0"/>
      </c:catAx>
      <c:valAx>
        <c:axId val="248524160"/>
        <c:scaling>
          <c:orientation val="minMax"/>
          <c:max val="5.000000000000001E-2"/>
        </c:scaling>
        <c:delete val="0"/>
        <c:axPos val="l"/>
        <c:numFmt formatCode="#,##0.00"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1088"/>
        <c:crosses val="autoZero"/>
        <c:crossBetween val="midCat"/>
        <c:majorUnit val="1.0000000000000007E-2"/>
      </c:valAx>
      <c:spPr>
        <a:ln w="28575"/>
      </c:spPr>
    </c:plotArea>
    <c:plotVisOnly val="1"/>
    <c:dispBlanksAs val="gap"/>
    <c:showDLblsOverMax val="0"/>
  </c:chart>
  <c:txPr>
    <a:bodyPr/>
    <a:lstStyle/>
    <a:p>
      <a:pPr>
        <a:defRPr sz="1800" smtId="4294967295"/>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Frequency of dose</c:v>
                </c:pt>
              </c:strCache>
            </c:strRef>
          </c:tx>
          <c:spPr>
            <a:solidFill>
              <a:schemeClr val="accent1"/>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42.8</c:v>
                </c:pt>
              </c:numCache>
            </c:numRef>
          </c:val>
          <c:extLst>
            <c:ext xmlns:c16="http://schemas.microsoft.com/office/drawing/2014/chart" uri="{C3380CC4-5D6E-409C-BE32-E72D297353CC}">
              <c16:uniqueId val="{00000000-6FEB-4341-B45B-C7926EC11C0D}"/>
            </c:ext>
          </c:extLst>
        </c:ser>
        <c:ser>
          <c:idx val="1"/>
          <c:order val="1"/>
          <c:tx>
            <c:strRef>
              <c:f>Sheet1!$C$1</c:f>
              <c:strCache>
                <c:ptCount val="1"/>
                <c:pt idx="0">
                  <c:v>Timing around meals</c:v>
                </c:pt>
              </c:strCache>
            </c:strRef>
          </c:tx>
          <c:spPr>
            <a:solidFill>
              <a:srgbClr val="8A8C8E"/>
            </a:solidFill>
            <a:ln>
              <a:noFill/>
            </a:ln>
            <a:effectLst/>
          </c:spPr>
          <c:invertIfNegative val="0"/>
          <c:dLbls>
            <c:delete val="1"/>
          </c:dLbls>
          <c:cat>
            <c:numRef>
              <c:f>Sheet1!$A$2</c:f>
              <c:numCache>
                <c:formatCode>General</c:formatCode>
                <c:ptCount val="1"/>
              </c:numCache>
            </c:numRef>
          </c:cat>
          <c:val>
            <c:numRef>
              <c:f>Sheet1!$C$2</c:f>
              <c:numCache>
                <c:formatCode>General</c:formatCode>
                <c:ptCount val="1"/>
                <c:pt idx="0">
                  <c:v>21.5</c:v>
                </c:pt>
              </c:numCache>
            </c:numRef>
          </c:val>
          <c:extLst>
            <c:ext xmlns:c16="http://schemas.microsoft.com/office/drawing/2014/chart" uri="{C3380CC4-5D6E-409C-BE32-E72D297353CC}">
              <c16:uniqueId val="{00000001-6FEB-4341-B45B-C7926EC11C0D}"/>
            </c:ext>
          </c:extLst>
        </c:ser>
        <c:ser>
          <c:idx val="2"/>
          <c:order val="2"/>
          <c:tx>
            <c:strRef>
              <c:f>Sheet1!$D$1</c:f>
              <c:strCache>
                <c:ptCount val="1"/>
                <c:pt idx="0">
                  <c:v>Size of pills</c:v>
                </c:pt>
              </c:strCache>
            </c:strRef>
          </c:tx>
          <c:spPr>
            <a:solidFill>
              <a:srgbClr val="6689CC"/>
            </a:solidFill>
            <a:ln>
              <a:noFill/>
            </a:ln>
            <a:effectLst/>
          </c:spPr>
          <c:invertIfNegative val="0"/>
          <c:dLbls>
            <c:delete val="1"/>
          </c:dLbls>
          <c:cat>
            <c:numRef>
              <c:f>Sheet1!$A$2</c:f>
              <c:numCache>
                <c:formatCode>General</c:formatCode>
                <c:ptCount val="1"/>
              </c:numCache>
            </c:numRef>
          </c:cat>
          <c:val>
            <c:numRef>
              <c:f>Sheet1!$D$2</c:f>
              <c:numCache>
                <c:formatCode>General</c:formatCode>
                <c:ptCount val="1"/>
                <c:pt idx="0">
                  <c:v>10.6</c:v>
                </c:pt>
              </c:numCache>
            </c:numRef>
          </c:val>
          <c:extLst>
            <c:ext xmlns:c16="http://schemas.microsoft.com/office/drawing/2014/chart" uri="{C3380CC4-5D6E-409C-BE32-E72D297353CC}">
              <c16:uniqueId val="{00000002-6FEB-4341-B45B-C7926EC11C0D}"/>
            </c:ext>
          </c:extLst>
        </c:ser>
        <c:ser>
          <c:idx val="3"/>
          <c:order val="3"/>
          <c:tx>
            <c:strRef>
              <c:f>Sheet1!$E$1</c:f>
              <c:strCache>
                <c:ptCount val="1"/>
                <c:pt idx="0">
                  <c:v>Distance from doctor2</c:v>
                </c:pt>
              </c:strCache>
            </c:strRef>
          </c:tx>
          <c:spPr>
            <a:solidFill>
              <a:srgbClr val="3961AC"/>
            </a:solidFill>
            <a:ln>
              <a:noFill/>
            </a:ln>
            <a:effectLst/>
          </c:spPr>
          <c:invertIfNegative val="0"/>
          <c:dLbls>
            <c:delete val="1"/>
          </c:dLbls>
          <c:cat>
            <c:numRef>
              <c:f>Sheet1!$A$2</c:f>
              <c:numCache>
                <c:formatCode>General</c:formatCode>
                <c:ptCount val="1"/>
              </c:numCache>
            </c:numRef>
          </c:cat>
          <c:val>
            <c:numRef>
              <c:f>Sheet1!$E$2</c:f>
              <c:numCache>
                <c:formatCode>General</c:formatCode>
                <c:ptCount val="1"/>
                <c:pt idx="0">
                  <c:v>25</c:v>
                </c:pt>
              </c:numCache>
            </c:numRef>
          </c:val>
          <c:extLst>
            <c:ext xmlns:c16="http://schemas.microsoft.com/office/drawing/2014/chart" uri="{C3380CC4-5D6E-409C-BE32-E72D297353CC}">
              <c16:uniqueId val="{00000003-6FEB-4341-B45B-C7926EC11C0D}"/>
            </c:ext>
          </c:extLst>
        </c:ser>
        <c:dLbls>
          <c:dLblPos val="ctr"/>
          <c:showLegendKey val="0"/>
          <c:showVal val="1"/>
          <c:showCatName val="0"/>
          <c:showSerName val="0"/>
          <c:showPercent val="0"/>
          <c:showBubbleSize val="0"/>
        </c:dLbls>
        <c:gapWidth val="150"/>
        <c:overlap val="100"/>
        <c:axId val="1756335823"/>
        <c:axId val="1940903423"/>
      </c:barChart>
      <c:catAx>
        <c:axId val="1756335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40903423"/>
        <c:crosses val="autoZero"/>
        <c:auto val="1"/>
        <c:lblAlgn val="ctr"/>
        <c:lblOffset val="100"/>
        <c:noMultiLvlLbl val="0"/>
      </c:catAx>
      <c:valAx>
        <c:axId val="194090342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a:solidFill>
                      <a:schemeClr val="tx1">
                        <a:lumMod val="65000"/>
                        <a:lumOff val="35000"/>
                      </a:schemeClr>
                    </a:solidFill>
                  </a:rPr>
                  <a:t>Relative importance (%)</a:t>
                </a:r>
              </a:p>
            </c:rich>
          </c:tx>
          <c:layout>
            <c:manualLayout>
              <c:xMode val="edge"/>
              <c:yMode val="edge"/>
              <c:x val="5.6161763567819753E-2"/>
              <c:y val="0.1709870377610664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56335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lvl1pPr>
          </a:lstStyle>
          <a:p>
            <a:fld id="{4FE12A04-9E3C-4CA4-8E37-57D068AB06B1}" type="slidenum">
              <a:rPr lang="en-GB" smtClean="0"/>
              <a:pPr/>
              <a:t>‹Nr.›</a:t>
            </a:fld>
            <a:endParaRPr lang="en-GB"/>
          </a:p>
        </p:txBody>
      </p:sp>
    </p:spTree>
    <p:extLst>
      <p:ext uri="{BB962C8B-B14F-4D97-AF65-F5344CB8AC3E}">
        <p14:creationId xmlns:p14="http://schemas.microsoft.com/office/powerpoint/2010/main" val="41657309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271463"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44500"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630238"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803275"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xmd.com/pubmed/2928108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a:t>
            </a:r>
          </a:p>
          <a:p>
            <a:r>
              <a:rPr lang="en-GB"/>
              <a:t>CrCl, creatinine clearance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a:t>
            </a:fld>
            <a:endParaRPr lang="en-GB"/>
          </a:p>
        </p:txBody>
      </p:sp>
    </p:spTree>
    <p:extLst>
      <p:ext uri="{BB962C8B-B14F-4D97-AF65-F5344CB8AC3E}">
        <p14:creationId xmlns:p14="http://schemas.microsoft.com/office/powerpoint/2010/main" val="250840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GB" b="0" i="0" dirty="0"/>
              <a:t>This slide affirms the main reason for prescribing antithrombotic therapy in the first place: prevention of stroke.</a:t>
            </a:r>
            <a:r>
              <a:rPr lang="en-GB" b="0" i="0" dirty="0">
                <a:solidFill>
                  <a:schemeClr val="tx1">
                    <a:lumMod val="65000"/>
                    <a:lumOff val="35000"/>
                  </a:schemeClr>
                </a:solidFill>
              </a:rPr>
              <a:t> Bleeding risk should therefore be considered in light of the importance of protecting the patient’s life ahead. The data here show consistent stroke prevention with clear separation of major bleeding rates over a year in patients with a mean age of 86 years and a mean CHA</a:t>
            </a:r>
            <a:r>
              <a:rPr lang="en-GB" b="0" i="0" baseline="-25000" dirty="0">
                <a:solidFill>
                  <a:schemeClr val="tx1">
                    <a:lumMod val="65000"/>
                    <a:lumOff val="35000"/>
                  </a:schemeClr>
                </a:solidFill>
              </a:rPr>
              <a:t>2</a:t>
            </a:r>
            <a:r>
              <a:rPr lang="en-GB" b="0" i="0" dirty="0">
                <a:solidFill>
                  <a:schemeClr val="tx1">
                    <a:lumMod val="65000"/>
                    <a:lumOff val="35000"/>
                  </a:schemeClr>
                </a:solidFill>
              </a:rPr>
              <a:t>DS</a:t>
            </a:r>
            <a:r>
              <a:rPr lang="en-GB" b="0" i="0" baseline="-25000" dirty="0">
                <a:solidFill>
                  <a:schemeClr val="tx1">
                    <a:lumMod val="65000"/>
                    <a:lumOff val="35000"/>
                  </a:schemeClr>
                </a:solidFill>
              </a:rPr>
              <a:t>2</a:t>
            </a:r>
            <a:r>
              <a:rPr lang="en-GB" b="0" i="0" dirty="0">
                <a:solidFill>
                  <a:schemeClr val="tx1">
                    <a:lumMod val="65000"/>
                    <a:lumOff val="35000"/>
                  </a:schemeClr>
                </a:solidFill>
              </a:rPr>
              <a:t>-VASc score of 4.6. It can be emphasised that these data are relevant to patients like Diane.</a:t>
            </a:r>
          </a:p>
          <a:p>
            <a:pPr marL="0" marR="0" lvl="0" indent="0" algn="l" defTabSz="685766" rtl="0" eaLnBrk="1" fontAlgn="auto" latinLnBrk="0" hangingPunct="1">
              <a:lnSpc>
                <a:spcPct val="100000"/>
              </a:lnSpc>
              <a:spcBef>
                <a:spcPts val="0"/>
              </a:spcBef>
              <a:spcAft>
                <a:spcPts val="0"/>
              </a:spcAft>
              <a:buClrTx/>
              <a:buSzTx/>
              <a:buFontTx/>
              <a:buNone/>
              <a:tabLst/>
              <a:defRPr/>
            </a:pPr>
            <a:endParaRPr lang="en-GB" b="1" dirty="0">
              <a:solidFill>
                <a:schemeClr val="tx1">
                  <a:lumMod val="65000"/>
                  <a:lumOff val="35000"/>
                </a:schemeClr>
              </a:solidFill>
            </a:endParaRPr>
          </a:p>
          <a:p>
            <a:r>
              <a:rPr lang="en-GB" b="1" dirty="0">
                <a:solidFill>
                  <a:schemeClr val="tx1">
                    <a:lumMod val="65000"/>
                    <a:lumOff val="35000"/>
                  </a:schemeClr>
                </a:solidFill>
              </a:rPr>
              <a:t>Questions to explore</a:t>
            </a:r>
          </a:p>
          <a:p>
            <a:pPr marL="171450" indent="-171450">
              <a:buFont typeface="Arial" panose="020B0604020202020204" pitchFamily="34" charset="0"/>
              <a:buChar char="•"/>
            </a:pPr>
            <a:r>
              <a:rPr lang="en-GB" baseline="0" dirty="0">
                <a:solidFill>
                  <a:schemeClr val="tx1">
                    <a:lumMod val="65000"/>
                    <a:lumOff val="35000"/>
                  </a:schemeClr>
                </a:solidFill>
              </a:rPr>
              <a:t>How many of your patients with AF are elderly, like Diane?</a:t>
            </a:r>
          </a:p>
          <a:p>
            <a:pPr marL="171450" indent="-171450">
              <a:buFont typeface="Arial" panose="020B0604020202020204" pitchFamily="34" charset="0"/>
              <a:buChar char="•"/>
            </a:pPr>
            <a:r>
              <a:rPr lang="en-GB" baseline="0" dirty="0">
                <a:solidFill>
                  <a:schemeClr val="tx1">
                    <a:lumMod val="65000"/>
                    <a:lumOff val="35000"/>
                  </a:schemeClr>
                </a:solidFill>
              </a:rPr>
              <a:t>Making sure Diane is protected against stroke is key. Looking at these data, do you have concerns about treating Diane with rivaroxaban?</a:t>
            </a:r>
          </a:p>
          <a:p>
            <a:pPr marL="171450" indent="-171450">
              <a:buFont typeface="Arial" panose="020B0604020202020204" pitchFamily="34" charset="0"/>
              <a:buChar cha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Bridge to next slide</a:t>
            </a:r>
          </a:p>
          <a:p>
            <a:pPr marL="171450" indent="-171450">
              <a:buFont typeface="Arial" panose="020B0604020202020204" pitchFamily="34" charset="0"/>
              <a:buChar char="•"/>
            </a:pPr>
            <a:r>
              <a:rPr lang="en-GB" baseline="0" dirty="0">
                <a:solidFill>
                  <a:schemeClr val="tx1">
                    <a:lumMod val="65000"/>
                    <a:lumOff val="35000"/>
                  </a:schemeClr>
                </a:solidFill>
              </a:rPr>
              <a:t>Are you considering treating Diane conservatively?</a:t>
            </a:r>
          </a:p>
          <a:p>
            <a:pPr marL="171450" indent="-171450">
              <a:buFont typeface="Arial" panose="020B0604020202020204" pitchFamily="34" charset="0"/>
              <a:buChar char="•"/>
            </a:pPr>
            <a:r>
              <a:rPr lang="en-GB" baseline="0" dirty="0">
                <a:solidFill>
                  <a:schemeClr val="tx1">
                    <a:lumMod val="65000"/>
                    <a:lumOff val="35000"/>
                  </a:schemeClr>
                </a:solidFill>
              </a:rPr>
              <a:t>For what proportion of your patients who are like Diane do you choose to prescribe a reduced dose? </a:t>
            </a:r>
          </a:p>
          <a:p>
            <a:pPr marL="171450" indent="-171450">
              <a:buFont typeface="Arial" panose="020B0604020202020204" pitchFamily="34" charset="0"/>
              <a:buChar cha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Details</a:t>
            </a:r>
          </a:p>
          <a:p>
            <a:pPr marL="171450" indent="-171450">
              <a:buFont typeface="Arial" panose="020B0604020202020204" pitchFamily="34" charset="0"/>
              <a:buChar char="•"/>
            </a:pPr>
            <a:r>
              <a:rPr lang="en-GB" b="0" baseline="0" dirty="0">
                <a:solidFill>
                  <a:schemeClr val="tx1">
                    <a:lumMod val="65000"/>
                    <a:lumOff val="35000"/>
                  </a:schemeClr>
                </a:solidFill>
              </a:rPr>
              <a:t>Diane, at 77 years old with a </a:t>
            </a:r>
            <a:r>
              <a:rPr lang="en-US" sz="900" b="0" dirty="0">
                <a:solidFill>
                  <a:srgbClr val="FFFFFF"/>
                </a:solidFill>
                <a:latin typeface="+mn-lt"/>
              </a:rPr>
              <a:t>CHA</a:t>
            </a:r>
            <a:r>
              <a:rPr lang="en-US" sz="900" b="0" baseline="-25000" dirty="0">
                <a:solidFill>
                  <a:srgbClr val="FFFFFF"/>
                </a:solidFill>
                <a:latin typeface="+mn-lt"/>
              </a:rPr>
              <a:t>2</a:t>
            </a:r>
            <a:r>
              <a:rPr lang="en-US" sz="900" b="0" dirty="0">
                <a:solidFill>
                  <a:srgbClr val="FFFFFF"/>
                </a:solidFill>
                <a:latin typeface="+mn-lt"/>
              </a:rPr>
              <a:t>DS</a:t>
            </a:r>
            <a:r>
              <a:rPr lang="en-US" sz="900" b="0" baseline="-25000" dirty="0">
                <a:solidFill>
                  <a:srgbClr val="FFFFFF"/>
                </a:solidFill>
                <a:latin typeface="+mn-lt"/>
              </a:rPr>
              <a:t>2</a:t>
            </a:r>
            <a:r>
              <a:rPr lang="en-US" sz="900" b="0" dirty="0">
                <a:solidFill>
                  <a:srgbClr val="FFFFFF"/>
                </a:solidFill>
                <a:latin typeface="+mn-lt"/>
              </a:rPr>
              <a:t>-VASc score of 5,</a:t>
            </a:r>
            <a:r>
              <a:rPr lang="en-GB" b="0" baseline="0" dirty="0">
                <a:solidFill>
                  <a:schemeClr val="tx1">
                    <a:lumMod val="65000"/>
                    <a:lumOff val="35000"/>
                  </a:schemeClr>
                </a:solidFill>
              </a:rPr>
              <a:t> is similar to the patient population in the </a:t>
            </a:r>
            <a:r>
              <a:rPr lang="en-GB" b="0" baseline="0" dirty="0" err="1">
                <a:solidFill>
                  <a:schemeClr val="tx1">
                    <a:lumMod val="65000"/>
                    <a:lumOff val="35000"/>
                  </a:schemeClr>
                </a:solidFill>
              </a:rPr>
              <a:t>SAFiR</a:t>
            </a:r>
            <a:r>
              <a:rPr lang="en-GB" b="0" baseline="0" dirty="0">
                <a:solidFill>
                  <a:schemeClr val="tx1">
                    <a:lumMod val="65000"/>
                    <a:lumOff val="35000"/>
                  </a:schemeClr>
                </a:solidFill>
              </a:rPr>
              <a:t>-AC study.</a:t>
            </a:r>
          </a:p>
          <a:p>
            <a:pPr marL="171450" indent="-171450">
              <a:buFont typeface="Arial" panose="020B0604020202020204" pitchFamily="34" charset="0"/>
              <a:buChar char="•"/>
            </a:pPr>
            <a:r>
              <a:rPr lang="en-GB" b="0" baseline="0" dirty="0" err="1">
                <a:solidFill>
                  <a:schemeClr val="tx1">
                    <a:lumMod val="65000"/>
                    <a:lumOff val="35000"/>
                  </a:schemeClr>
                </a:solidFill>
              </a:rPr>
              <a:t>SAFiR</a:t>
            </a:r>
            <a:r>
              <a:rPr lang="en-GB" b="0" baseline="0" dirty="0">
                <a:solidFill>
                  <a:schemeClr val="tx1">
                    <a:lumMod val="65000"/>
                    <a:lumOff val="35000"/>
                  </a:schemeClr>
                </a:solidFill>
              </a:rPr>
              <a:t>-AC was a prospective cohort study exploring bleeding risk in a French population of 1045 AF patients aged &gt;80 years, recently initiated on rivaroxaban (2014-2017) or VKA (2012-2015), with 1 year follow-up.</a:t>
            </a:r>
          </a:p>
          <a:p>
            <a:pPr marL="375037" lvl="1" indent="-171450">
              <a:buFont typeface="Arial" panose="020B0604020202020204" pitchFamily="34" charset="0"/>
              <a:buChar char="•"/>
            </a:pPr>
            <a:r>
              <a:rPr lang="en-GB" b="0" baseline="0" dirty="0">
                <a:solidFill>
                  <a:schemeClr val="tx1">
                    <a:lumMod val="65000"/>
                    <a:lumOff val="35000"/>
                  </a:schemeClr>
                </a:solidFill>
              </a:rPr>
              <a:t>VKA group: n=908</a:t>
            </a:r>
          </a:p>
          <a:p>
            <a:pPr marL="375037" lvl="1" indent="-171450">
              <a:buFont typeface="Arial" panose="020B0604020202020204" pitchFamily="34" charset="0"/>
              <a:buChar char="•"/>
            </a:pPr>
            <a:r>
              <a:rPr lang="en-GB" b="0" baseline="0" dirty="0">
                <a:solidFill>
                  <a:schemeClr val="tx1">
                    <a:lumMod val="65000"/>
                    <a:lumOff val="35000"/>
                  </a:schemeClr>
                </a:solidFill>
              </a:rPr>
              <a:t>Rivaroxaban group: n=995</a:t>
            </a:r>
          </a:p>
          <a:p>
            <a:pPr marL="171450" indent="-171450">
              <a:buFont typeface="Arial" panose="020B0604020202020204" pitchFamily="34" charset="0"/>
              <a:buChar char="•"/>
            </a:pPr>
            <a:r>
              <a:rPr lang="en-GB" b="0" baseline="0" dirty="0">
                <a:solidFill>
                  <a:schemeClr val="tx1">
                    <a:lumMod val="65000"/>
                    <a:lumOff val="35000"/>
                  </a:schemeClr>
                </a:solidFill>
              </a:rPr>
              <a:t>Major bleeding (ISTH) events were independently adjudicated and defined as: bleeding associated with death, involvement of a critical site, drop in haemoglobin concentration ≥2 g/dL, or transfusion of ≥2 units of whole blood or red blood cells.</a:t>
            </a:r>
          </a:p>
          <a:p>
            <a:pPr marL="0" indent="0">
              <a:buFont typeface="Arial" panose="020B0604020202020204" pitchFamily="34" charset="0"/>
              <a:buNone/>
            </a:pPr>
            <a:endParaRPr lang="en-GB" b="1"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Reference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lumMod val="65000"/>
                    <a:lumOff val="35000"/>
                  </a:srgbClr>
                </a:solidFill>
              </a:rPr>
              <a:t>Hanon O, et al. Presented at ESC Congress 2019, Paris, France.</a:t>
            </a:r>
            <a:endParaRPr lang="en-GB" b="1"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Abbreviations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a:solidFill>
                  <a:schemeClr val="tx1">
                    <a:lumMod val="65000"/>
                    <a:lumOff val="35000"/>
                  </a:schemeClr>
                </a:solidFill>
              </a:rPr>
              <a:t>AF, atrial fibrillation; CI, confidence interval; HR, hazard ratio; ISTH, International Society on Thrombosis and Haemostasis; NS, not significant; VKA, vitamin K antagonist.</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10</a:t>
            </a:fld>
            <a:endParaRPr lang="en-GB"/>
          </a:p>
        </p:txBody>
      </p:sp>
    </p:spTree>
    <p:extLst>
      <p:ext uri="{BB962C8B-B14F-4D97-AF65-F5344CB8AC3E}">
        <p14:creationId xmlns:p14="http://schemas.microsoft.com/office/powerpoint/2010/main" val="293087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pPr marL="0" marR="0" lvl="0" indent="0" algn="l" defTabSz="685766" rtl="0" eaLnBrk="1" fontAlgn="auto" latinLnBrk="0" hangingPunct="1">
              <a:lnSpc>
                <a:spcPct val="100000"/>
              </a:lnSpc>
              <a:spcBef>
                <a:spcPts val="0"/>
              </a:spcBef>
              <a:spcAft>
                <a:spcPts val="0"/>
              </a:spcAft>
              <a:buClrTx/>
              <a:buSzTx/>
              <a:buFontTx/>
              <a:buNone/>
              <a:tabLst/>
              <a:defRPr/>
            </a:pPr>
            <a:r>
              <a:rPr lang="en-GB" b="0" dirty="0"/>
              <a:t>AF, atrial fibrillation; ESC, European Society of Cardiology; HAS-BLED, hypertension, abnormal renal/liver function, stroke, bleeding history or predisposition, labile INR, elderly (&gt;65 years), drugs/alcohol concomitantly</a:t>
            </a:r>
          </a:p>
          <a:p>
            <a:endParaRPr lang="en-GB" b="0" dirty="0"/>
          </a:p>
          <a:p>
            <a:pPr marL="0" marR="0" lvl="0" indent="0" algn="l" defTabSz="685766" rtl="0" eaLnBrk="1" fontAlgn="auto" latinLnBrk="0" hangingPunct="1">
              <a:lnSpc>
                <a:spcPct val="100000"/>
              </a:lnSpc>
              <a:spcBef>
                <a:spcPts val="0"/>
              </a:spcBef>
              <a:spcAft>
                <a:spcPts val="0"/>
              </a:spcAft>
              <a:buClrTx/>
              <a:buSzTx/>
              <a:buFontTx/>
              <a:buNone/>
              <a:tabLst/>
              <a:defRPr/>
            </a:pPr>
            <a:r>
              <a:rPr lang="en-GB" b="0" dirty="0"/>
              <a:t>A</a:t>
            </a:r>
            <a:r>
              <a:rPr lang="en-US" b="0" dirty="0"/>
              <a:t>2020 ESC Guidelines for the diagnosis and management of atrial fibrillation developed in collaboration with the European Association for Cardio-Thoracic Surgery (EACTS): The Task Force for the diagnosis and management of atrial fibrillation of the European Society of Cardiology (ESC) Developed with the special contribution of the European Heart Rhythm Association (EHRA) of the ESC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11</a:t>
            </a:fld>
            <a:endParaRPr lang="en-GB"/>
          </a:p>
        </p:txBody>
      </p:sp>
    </p:spTree>
    <p:extLst>
      <p:ext uri="{BB962C8B-B14F-4D97-AF65-F5344CB8AC3E}">
        <p14:creationId xmlns:p14="http://schemas.microsoft.com/office/powerpoint/2010/main" val="345665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dirty="0"/>
              <a:t>CKD-EPI, Chronic Kidney Disease Epidemiology Collaboration; </a:t>
            </a:r>
            <a:r>
              <a:rPr lang="en-GB" dirty="0" err="1"/>
              <a:t>cTnT-hs</a:t>
            </a:r>
            <a:r>
              <a:rPr lang="en-GB" dirty="0"/>
              <a:t>, high-sensitivity troponin; </a:t>
            </a:r>
            <a:r>
              <a:rPr lang="en-GB" dirty="0" err="1"/>
              <a:t>CrCl</a:t>
            </a:r>
            <a:r>
              <a:rPr lang="en-GB" dirty="0"/>
              <a:t>, creatinine clearance; GDF, growth differentiation factor-15; INR, international normalized ratio; NSAID, </a:t>
            </a:r>
            <a:r>
              <a:rPr lang="en-GB" sz="1200" b="0" i="0" kern="1200" dirty="0">
                <a:solidFill>
                  <a:schemeClr val="tx1"/>
                </a:solidFill>
                <a:effectLst/>
                <a:latin typeface="+mn-lt"/>
                <a:ea typeface="+mn-ea"/>
                <a:cs typeface="+mn-cs"/>
              </a:rPr>
              <a:t>non-steroidal anti-inflammatory drug; OAC: oral anticoagulant; SBP: systolic blood pressure; TTR: time in target range; </a:t>
            </a:r>
            <a:r>
              <a:rPr lang="en-GB" dirty="0"/>
              <a:t>VKA: vitamin K antagonist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12</a:t>
            </a:fld>
            <a:endParaRPr lang="en-GB"/>
          </a:p>
        </p:txBody>
      </p:sp>
    </p:spTree>
    <p:extLst>
      <p:ext uri="{BB962C8B-B14F-4D97-AF65-F5344CB8AC3E}">
        <p14:creationId xmlns:p14="http://schemas.microsoft.com/office/powerpoint/2010/main" val="335865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13</a:t>
            </a:fld>
            <a:endParaRPr lang="en-GB"/>
          </a:p>
        </p:txBody>
      </p:sp>
    </p:spTree>
    <p:extLst>
      <p:ext uri="{BB962C8B-B14F-4D97-AF65-F5344CB8AC3E}">
        <p14:creationId xmlns:p14="http://schemas.microsoft.com/office/powerpoint/2010/main" val="277344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Photo</a:t>
            </a:r>
            <a:r>
              <a:rPr lang="de-CH" dirty="0"/>
              <a:t>: Bayer </a:t>
            </a:r>
            <a:r>
              <a:rPr lang="de-CH" dirty="0" err="1"/>
              <a:t>identity</a:t>
            </a:r>
            <a:r>
              <a:rPr lang="de-CH" dirty="0"/>
              <a:t> </a:t>
            </a:r>
            <a:r>
              <a:rPr lang="de-CH" dirty="0" err="1"/>
              <a:t>net</a:t>
            </a:r>
            <a:r>
              <a:rPr lang="de-CH" dirty="0"/>
              <a:t> M-21764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14</a:t>
            </a:fld>
            <a:endParaRPr lang="en-GB"/>
          </a:p>
        </p:txBody>
      </p:sp>
    </p:spTree>
    <p:extLst>
      <p:ext uri="{BB962C8B-B14F-4D97-AF65-F5344CB8AC3E}">
        <p14:creationId xmlns:p14="http://schemas.microsoft.com/office/powerpoint/2010/main" val="883648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15</a:t>
            </a:fld>
            <a:endParaRPr lang="en-GB"/>
          </a:p>
        </p:txBody>
      </p:sp>
    </p:spTree>
    <p:extLst>
      <p:ext uri="{BB962C8B-B14F-4D97-AF65-F5344CB8AC3E}">
        <p14:creationId xmlns:p14="http://schemas.microsoft.com/office/powerpoint/2010/main" val="3218670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chemeClr val="tx1">
                    <a:lumMod val="65000"/>
                    <a:lumOff val="35000"/>
                  </a:schemeClr>
                </a:solidFill>
              </a:rPr>
              <a:t>This slide demonstrates that inappropriate under-dosing not only results in no bleeding reduction but, in the case of apixaban, can leave the patient unprotected from stroke events. This complements a key message of the Protection Narrative: that using the right dose of rivaroxaban, at the correct time, for the right reason, offers proper protection for patients.</a:t>
            </a:r>
          </a:p>
          <a:p>
            <a:endParaRPr lang="en-GB" b="1" dirty="0">
              <a:solidFill>
                <a:schemeClr val="tx1">
                  <a:lumMod val="65000"/>
                  <a:lumOff val="35000"/>
                </a:schemeClr>
              </a:solidFill>
            </a:endParaRPr>
          </a:p>
          <a:p>
            <a:r>
              <a:rPr lang="en-GB" b="1" dirty="0">
                <a:solidFill>
                  <a:schemeClr val="tx1">
                    <a:lumMod val="65000"/>
                    <a:lumOff val="35000"/>
                  </a:schemeClr>
                </a:solidFill>
              </a:rPr>
              <a:t>Questions to explore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what reasons would you consider prescribing a reduced dose of anticoagulation?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constitutes appropriate anticoagulation?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25" i="0" kern="1200" dirty="0">
                <a:solidFill>
                  <a:schemeClr val="tx1"/>
                </a:solidFill>
                <a:effectLst/>
                <a:latin typeface="+mn-lt"/>
                <a:ea typeface="+mn-ea"/>
                <a:cs typeface="+mn-cs"/>
              </a:rPr>
              <a:t>Will Diane be protected from stroke if she is underdosed with a NOAC?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25" i="0" kern="1200" dirty="0">
                <a:solidFill>
                  <a:schemeClr val="tx1"/>
                </a:solidFill>
                <a:effectLst/>
                <a:latin typeface="+mn-lt"/>
                <a:ea typeface="+mn-ea"/>
                <a:cs typeface="+mn-cs"/>
              </a:rPr>
              <a:t>If Diane was underdosed with a NOAC, would this reduce her risk for bleeding events?</a:t>
            </a:r>
            <a:endParaRPr lang="en-GB" dirty="0"/>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Bridge to next slide</a:t>
            </a:r>
          </a:p>
          <a:p>
            <a:pPr marL="171450" indent="-171450">
              <a:buFont typeface="Arial" panose="020B0604020202020204" pitchFamily="34" charset="0"/>
              <a:buChar char="•"/>
            </a:pPr>
            <a:r>
              <a:rPr lang="en-GB" baseline="0" dirty="0">
                <a:solidFill>
                  <a:schemeClr val="tx1">
                    <a:lumMod val="65000"/>
                    <a:lumOff val="35000"/>
                  </a:schemeClr>
                </a:solidFill>
              </a:rPr>
              <a:t>As we are talking about protection, at what point in your conversation with your patient do you discuss their current kidney function and likely decline? </a:t>
            </a:r>
          </a:p>
          <a:p>
            <a:pPr marL="0" indent="0">
              <a:buFont typeface="Arial" panose="020B0604020202020204" pitchFamily="34" charset="0"/>
              <a:buNone/>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Details</a:t>
            </a:r>
          </a:p>
          <a:p>
            <a:pPr marL="171450" indent="-171450">
              <a:buFont typeface="Arial" panose="020B0604020202020204" pitchFamily="34" charset="0"/>
              <a:buChar char="•"/>
            </a:pPr>
            <a:r>
              <a:rPr lang="en-GB" b="0" baseline="0" dirty="0">
                <a:solidFill>
                  <a:schemeClr val="tx1">
                    <a:lumMod val="65000"/>
                    <a:lumOff val="35000"/>
                  </a:schemeClr>
                </a:solidFill>
              </a:rPr>
              <a:t>Yao </a:t>
            </a:r>
            <a:r>
              <a:rPr lang="en-GB" b="0" i="1" baseline="0" dirty="0">
                <a:solidFill>
                  <a:schemeClr val="tx1">
                    <a:lumMod val="65000"/>
                    <a:lumOff val="35000"/>
                  </a:schemeClr>
                </a:solidFill>
              </a:rPr>
              <a:t>et al</a:t>
            </a:r>
            <a:r>
              <a:rPr lang="en-GB" b="0" baseline="0" dirty="0">
                <a:solidFill>
                  <a:schemeClr val="tx1">
                    <a:lumMod val="65000"/>
                    <a:lumOff val="35000"/>
                  </a:schemeClr>
                </a:solidFill>
              </a:rPr>
              <a:t>. was a retrospective analysis using medical claims data from </a:t>
            </a:r>
            <a:r>
              <a:rPr lang="en-GB" b="0" baseline="0" dirty="0" err="1">
                <a:solidFill>
                  <a:schemeClr val="tx1">
                    <a:lumMod val="65000"/>
                    <a:lumOff val="35000"/>
                  </a:schemeClr>
                </a:solidFill>
              </a:rPr>
              <a:t>OptumLabs</a:t>
            </a:r>
            <a:r>
              <a:rPr lang="en-GB" b="0" baseline="0" dirty="0">
                <a:solidFill>
                  <a:schemeClr val="tx1">
                    <a:lumMod val="65000"/>
                    <a:lumOff val="35000"/>
                  </a:schemeClr>
                </a:solidFill>
              </a:rPr>
              <a:t> Data Warehouse.</a:t>
            </a:r>
          </a:p>
          <a:p>
            <a:pPr marL="171450" indent="-171450">
              <a:buFont typeface="Arial" panose="020B0604020202020204" pitchFamily="34" charset="0"/>
              <a:buChar char="•"/>
            </a:pPr>
            <a:r>
              <a:rPr lang="en-GB" b="0" baseline="0" dirty="0">
                <a:solidFill>
                  <a:schemeClr val="tx1">
                    <a:lumMod val="65000"/>
                    <a:lumOff val="35000"/>
                  </a:schemeClr>
                </a:solidFill>
              </a:rPr>
              <a:t>In total, 14,865 patients with nonvalvular AF were identified for the study. All had been initiated on apixaban, dabigatran, or rivaroxaban between October 2010 and September 2015.</a:t>
            </a:r>
          </a:p>
          <a:p>
            <a:pPr marL="171450" indent="-171450">
              <a:buFont typeface="Arial" panose="020B0604020202020204" pitchFamily="34" charset="0"/>
              <a:buChar char="•"/>
            </a:pPr>
            <a:r>
              <a:rPr lang="en-GB" b="0" baseline="0" dirty="0">
                <a:solidFill>
                  <a:schemeClr val="tx1">
                    <a:lumMod val="65000"/>
                    <a:lumOff val="35000"/>
                  </a:schemeClr>
                </a:solidFill>
              </a:rPr>
              <a:t>Potential underdosing was associated with a nearly 5-fold increased risk of stroke in apixaban-treated patients, leaving them at risk of death or disability. Additionally, no reduction in bleeding was observed from underdosing.</a:t>
            </a:r>
          </a:p>
          <a:p>
            <a:pPr marL="171450" indent="-171450">
              <a:buFont typeface="Arial" panose="020B0604020202020204" pitchFamily="34" charset="0"/>
              <a:buChar char="•"/>
            </a:pPr>
            <a:r>
              <a:rPr lang="en-GB" sz="1100" b="0" i="0" u="none" strike="noStrike" kern="1200" baseline="0" dirty="0">
                <a:solidFill>
                  <a:schemeClr val="tx1">
                    <a:lumMod val="65000"/>
                    <a:lumOff val="35000"/>
                  </a:schemeClr>
                </a:solidFill>
                <a:latin typeface="+mn-lt"/>
                <a:ea typeface="+mn-ea"/>
                <a:cs typeface="+mn-cs"/>
              </a:rPr>
              <a:t>This </a:t>
            </a:r>
            <a:r>
              <a:rPr lang="en-GB" sz="1100" b="0" i="0" u="none" strike="noStrike" kern="1200" baseline="0" dirty="0">
                <a:solidFill>
                  <a:schemeClr val="tx1"/>
                </a:solidFill>
                <a:latin typeface="+mn-lt"/>
                <a:ea typeface="+mn-ea"/>
                <a:cs typeface="+mn-cs"/>
              </a:rPr>
              <a:t>underdosing effect on efficacy was not observed in patients taking dabigatran or rivaroxaban.</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Reference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lumMod val="65000"/>
                    <a:lumOff val="35000"/>
                  </a:srgbClr>
                </a:solidFill>
              </a:rPr>
              <a:t>Yao X et al. </a:t>
            </a:r>
            <a:r>
              <a:rPr lang="en-GB" sz="1100" i="1" dirty="0">
                <a:solidFill>
                  <a:srgbClr val="000000">
                    <a:lumMod val="65000"/>
                    <a:lumOff val="35000"/>
                  </a:srgbClr>
                </a:solidFill>
              </a:rPr>
              <a:t>J Am Coll </a:t>
            </a:r>
            <a:r>
              <a:rPr lang="en-GB" sz="1100" i="1" dirty="0" err="1">
                <a:solidFill>
                  <a:srgbClr val="000000">
                    <a:lumMod val="65000"/>
                    <a:lumOff val="35000"/>
                  </a:srgbClr>
                </a:solidFill>
              </a:rPr>
              <a:t>Cardiol</a:t>
            </a:r>
            <a:r>
              <a:rPr lang="en-GB" sz="1100" i="1" dirty="0">
                <a:solidFill>
                  <a:srgbClr val="000000">
                    <a:lumMod val="65000"/>
                    <a:lumOff val="35000"/>
                  </a:srgbClr>
                </a:solidFill>
              </a:rPr>
              <a:t> </a:t>
            </a:r>
            <a:r>
              <a:rPr lang="en-GB" sz="1100" dirty="0">
                <a:solidFill>
                  <a:srgbClr val="000000">
                    <a:lumMod val="65000"/>
                    <a:lumOff val="35000"/>
                  </a:srgbClr>
                </a:solidFill>
              </a:rPr>
              <a:t>2017;69:2779–2790.</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Abbreviations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a:solidFill>
                  <a:schemeClr val="tx1">
                    <a:lumMod val="65000"/>
                    <a:lumOff val="35000"/>
                  </a:schemeClr>
                </a:solidFill>
              </a:rPr>
              <a:t>AF, atrial fibrillation; NOAC, non-vitamin K antagonist oral anticoagulant; SE, systemic embolism.</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16</a:t>
            </a:fld>
            <a:endParaRPr lang="en-GB"/>
          </a:p>
        </p:txBody>
      </p:sp>
    </p:spTree>
    <p:extLst>
      <p:ext uri="{BB962C8B-B14F-4D97-AF65-F5344CB8AC3E}">
        <p14:creationId xmlns:p14="http://schemas.microsoft.com/office/powerpoint/2010/main" val="2995672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Photo</a:t>
            </a:r>
            <a:r>
              <a:rPr lang="de-CH" dirty="0"/>
              <a:t>: Bayer </a:t>
            </a:r>
            <a:r>
              <a:rPr lang="de-CH" dirty="0" err="1"/>
              <a:t>identity</a:t>
            </a:r>
            <a:r>
              <a:rPr lang="de-CH" dirty="0"/>
              <a:t> </a:t>
            </a:r>
            <a:r>
              <a:rPr lang="de-CH" dirty="0" err="1"/>
              <a:t>net</a:t>
            </a:r>
            <a:r>
              <a:rPr lang="de-CH" dirty="0"/>
              <a:t> M-21764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17</a:t>
            </a:fld>
            <a:endParaRPr lang="en-GB"/>
          </a:p>
        </p:txBody>
      </p:sp>
    </p:spTree>
    <p:extLst>
      <p:ext uri="{BB962C8B-B14F-4D97-AF65-F5344CB8AC3E}">
        <p14:creationId xmlns:p14="http://schemas.microsoft.com/office/powerpoint/2010/main" val="204056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a:t>
            </a:r>
          </a:p>
          <a:p>
            <a:pPr lvl="0"/>
            <a:r>
              <a:rPr lang="en-GB" dirty="0"/>
              <a:t>OAC, oral anticoagulant</a:t>
            </a:r>
          </a:p>
          <a:p>
            <a:pPr lvl="0"/>
            <a:endParaRPr lang="en-GB" dirty="0"/>
          </a:p>
          <a:p>
            <a:pPr lvl="0"/>
            <a:endParaRPr lang="en-GB" sz="1100" dirty="0">
              <a:solidFill>
                <a:srgbClr val="000000">
                  <a:lumMod val="65000"/>
                  <a:lumOff val="35000"/>
                </a:srgb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18</a:t>
            </a:fld>
            <a:endParaRPr lang="en-GB"/>
          </a:p>
        </p:txBody>
      </p:sp>
    </p:spTree>
    <p:extLst>
      <p:ext uri="{BB962C8B-B14F-4D97-AF65-F5344CB8AC3E}">
        <p14:creationId xmlns:p14="http://schemas.microsoft.com/office/powerpoint/2010/main" val="1375723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dirty="0">
                <a:solidFill>
                  <a:schemeClr val="bg1"/>
                </a:solidFill>
              </a:rPr>
              <a:t>This slide introduces the concept of adherence. The main reason to prescribe an anticoagulant to a patient is to prevent stroke and save lives, and the Protection Narrative highlights the need to counsel patients so that they understand the importance of taking their medication daily so they are not left at risk of a stroke. Physicians should take time to understand the patient’s preferences to ensure they are committed to adhering to medication. </a:t>
            </a:r>
          </a:p>
          <a:p>
            <a:endParaRPr lang="en-GB" b="1" dirty="0">
              <a:solidFill>
                <a:schemeClr val="tx1">
                  <a:lumMod val="65000"/>
                  <a:lumOff val="35000"/>
                </a:schemeClr>
              </a:solidFill>
            </a:endParaRPr>
          </a:p>
          <a:p>
            <a:r>
              <a:rPr lang="en-GB" b="1" dirty="0">
                <a:solidFill>
                  <a:schemeClr val="tx1">
                    <a:lumMod val="65000"/>
                    <a:lumOff val="35000"/>
                  </a:schemeClr>
                </a:solidFill>
              </a:rPr>
              <a:t>Questions to explore</a:t>
            </a:r>
          </a:p>
          <a:p>
            <a:pPr marL="171450" indent="-171450">
              <a:buFont typeface="Arial" panose="020B0604020202020204" pitchFamily="34" charset="0"/>
              <a:buChar char="•"/>
            </a:pPr>
            <a:r>
              <a:rPr lang="en-GB" dirty="0">
                <a:solidFill>
                  <a:schemeClr val="tx1">
                    <a:lumMod val="65000"/>
                    <a:lumOff val="35000"/>
                  </a:schemeClr>
                </a:solidFill>
              </a:rPr>
              <a:t>What are your patients’ main concerns when they come to see you, especially patients like Diane? </a:t>
            </a:r>
          </a:p>
          <a:p>
            <a:pPr marL="171450" indent="-171450">
              <a:buFont typeface="Arial" panose="020B0604020202020204" pitchFamily="34" charset="0"/>
              <a:buChar char="•"/>
            </a:pPr>
            <a:r>
              <a:rPr lang="en-GB" baseline="0" dirty="0">
                <a:solidFill>
                  <a:schemeClr val="tx1">
                    <a:lumMod val="65000"/>
                    <a:lumOff val="35000"/>
                  </a:schemeClr>
                </a:solidFill>
              </a:rPr>
              <a:t>Are there any practical concerns that your patients have when they visit?</a:t>
            </a:r>
          </a:p>
          <a:p>
            <a:pPr marL="171450" marR="0" lvl="0" indent="-171450" algn="l" defTabSz="685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olidFill>
                  <a:schemeClr val="tx1">
                    <a:lumMod val="65000"/>
                    <a:lumOff val="35000"/>
                  </a:schemeClr>
                </a:solidFill>
              </a:rPr>
              <a:t>How do you talk to your patient about ensuring adherence?</a:t>
            </a:r>
          </a:p>
          <a:p>
            <a:pPr marL="171450" indent="-171450">
              <a:buFont typeface="Arial" panose="020B0604020202020204" pitchFamily="34" charset="0"/>
              <a:buChar cha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Bridge to next slide</a:t>
            </a:r>
          </a:p>
          <a:p>
            <a:pPr marL="171450" indent="-171450">
              <a:buFont typeface="Arial" panose="020B0604020202020204" pitchFamily="34" charset="0"/>
              <a:buChar char="•"/>
            </a:pPr>
            <a:r>
              <a:rPr lang="en-GB" baseline="0" dirty="0">
                <a:solidFill>
                  <a:schemeClr val="tx1">
                    <a:lumMod val="65000"/>
                    <a:lumOff val="35000"/>
                  </a:schemeClr>
                </a:solidFill>
              </a:rPr>
              <a:t>We’ve discussed the difference aspects of ‘safety’ in relation to Diane. Do you think safety means more than bleeding in your patients with AF?</a:t>
            </a:r>
          </a:p>
          <a:p>
            <a:pPr marL="171450" indent="-171450">
              <a:buFont typeface="Arial" panose="020B0604020202020204" pitchFamily="34" charset="0"/>
              <a:buChar cha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Detail</a:t>
            </a:r>
          </a:p>
          <a:p>
            <a:pPr marL="171450" indent="-171450">
              <a:buFont typeface="Arial" panose="020B0604020202020204" pitchFamily="34" charset="0"/>
              <a:buChar char="•"/>
            </a:pPr>
            <a:r>
              <a:rPr lang="en-GB" b="0" baseline="0" dirty="0">
                <a:solidFill>
                  <a:schemeClr val="tx1">
                    <a:lumMod val="65000"/>
                    <a:lumOff val="35000"/>
                  </a:schemeClr>
                </a:solidFill>
              </a:rPr>
              <a:t>In a recent cross-sectional study, 758 patients with AF taking a NOAC were interviewed via a ‘discrete-choice-experiment’ method. They were presented with two hypothetical treatment options, with a combination of different attributes, and selected their favoured option.</a:t>
            </a:r>
            <a:endParaRPr lang="en-GB" b="0" baseline="30000" dirty="0">
              <a:solidFill>
                <a:schemeClr val="tx1">
                  <a:lumMod val="65000"/>
                  <a:lumOff val="35000"/>
                </a:schemeClr>
              </a:solidFill>
            </a:endParaRPr>
          </a:p>
          <a:p>
            <a:pPr marL="442906" lvl="1" indent="-171450">
              <a:buFont typeface="Arial" panose="020B0604020202020204" pitchFamily="34" charset="0"/>
              <a:buChar char="•"/>
            </a:pPr>
            <a:r>
              <a:rPr lang="en-GB" b="0" baseline="0" dirty="0">
                <a:solidFill>
                  <a:schemeClr val="tx1">
                    <a:lumMod val="65000"/>
                    <a:lumOff val="35000"/>
                  </a:schemeClr>
                </a:solidFill>
              </a:rPr>
              <a:t>Attributes included intake frequency, tablet size, distance from doctor and meal dependency for intake.</a:t>
            </a:r>
          </a:p>
          <a:p>
            <a:pPr marL="239319" lvl="0" indent="-171450">
              <a:buFont typeface="Arial" panose="020B0604020202020204" pitchFamily="34" charset="0"/>
              <a:buChar char="•"/>
            </a:pPr>
            <a:r>
              <a:rPr lang="en-GB" b="0" baseline="0" dirty="0">
                <a:solidFill>
                  <a:schemeClr val="tx1">
                    <a:lumMod val="65000"/>
                    <a:lumOff val="35000"/>
                  </a:schemeClr>
                </a:solidFill>
              </a:rPr>
              <a:t>At the time of the interview, 34% were treated with apixaban, 14.5% with dabigatran, 6.6% with </a:t>
            </a:r>
            <a:r>
              <a:rPr lang="en-GB" b="0" baseline="0" dirty="0" err="1">
                <a:solidFill>
                  <a:schemeClr val="tx1">
                    <a:lumMod val="65000"/>
                    <a:lumOff val="35000"/>
                  </a:schemeClr>
                </a:solidFill>
              </a:rPr>
              <a:t>edoxaban</a:t>
            </a:r>
            <a:r>
              <a:rPr lang="en-GB" b="0" baseline="0" dirty="0">
                <a:solidFill>
                  <a:schemeClr val="tx1">
                    <a:lumMod val="65000"/>
                    <a:lumOff val="35000"/>
                  </a:schemeClr>
                </a:solidFill>
              </a:rPr>
              <a:t> and 44.9% with rivaroxaban.</a:t>
            </a:r>
          </a:p>
          <a:p>
            <a:pPr marL="171450" lvl="1" indent="-171450" algn="l" defTabSz="685766" rtl="0" eaLnBrk="1" latinLnBrk="0" hangingPunct="1">
              <a:buFont typeface="Arial" panose="020B0604020202020204" pitchFamily="34" charset="0"/>
              <a:buChar char="•"/>
            </a:pPr>
            <a:r>
              <a:rPr lang="en-US" sz="825" b="0" kern="1200" baseline="0" dirty="0">
                <a:solidFill>
                  <a:schemeClr val="tx1">
                    <a:lumMod val="65000"/>
                    <a:lumOff val="35000"/>
                  </a:schemeClr>
                </a:solidFill>
                <a:latin typeface="+mn-lt"/>
                <a:ea typeface="+mn-ea"/>
                <a:cs typeface="+mn-cs"/>
              </a:rPr>
              <a:t>Dosing frequency was found to be the most important attribute for a patient’s choice of NOAC.</a:t>
            </a:r>
          </a:p>
          <a:p>
            <a:pPr marL="301222" lvl="2" indent="-171450" algn="l" defTabSz="685766" rtl="0" eaLnBrk="1" latinLnBrk="0" hangingPunct="1">
              <a:buFont typeface="Arial" panose="020B0604020202020204" pitchFamily="34" charset="0"/>
              <a:buChar char="•"/>
            </a:pPr>
            <a:r>
              <a:rPr lang="en-US" sz="825" b="0" kern="1200" baseline="0" dirty="0">
                <a:solidFill>
                  <a:schemeClr val="tx1">
                    <a:lumMod val="65000"/>
                    <a:lumOff val="35000"/>
                  </a:schemeClr>
                </a:solidFill>
                <a:latin typeface="+mn-lt"/>
                <a:ea typeface="+mn-ea"/>
                <a:cs typeface="+mn-cs"/>
              </a:rPr>
              <a:t>Once-daily dosing was strongly preferred over twice-daily.</a:t>
            </a:r>
            <a:endParaRPr lang="en-GB" sz="825" b="0" kern="1200" baseline="30000" dirty="0">
              <a:solidFill>
                <a:schemeClr val="tx1">
                  <a:lumMod val="65000"/>
                  <a:lumOff val="35000"/>
                </a:schemeClr>
              </a:solidFill>
              <a:latin typeface="+mn-lt"/>
              <a:ea typeface="+mn-ea"/>
              <a:cs typeface="+mn-cs"/>
            </a:endParaRPr>
          </a:p>
          <a:p>
            <a:pPr marL="171450" lvl="0" indent="-171450">
              <a:buFont typeface="Arial" panose="020B0604020202020204" pitchFamily="34" charset="0"/>
              <a:buChar char="•"/>
            </a:pPr>
            <a:r>
              <a:rPr lang="en-GB" b="0" baseline="0" dirty="0">
                <a:solidFill>
                  <a:schemeClr val="tx1">
                    <a:lumMod val="65000"/>
                    <a:lumOff val="35000"/>
                  </a:schemeClr>
                </a:solidFill>
              </a:rPr>
              <a:t>Other attributes were given the below levels of importance:</a:t>
            </a:r>
          </a:p>
          <a:p>
            <a:pPr marL="442906" lvl="1" indent="-171450">
              <a:buFont typeface="Arial" panose="020B0604020202020204" pitchFamily="34" charset="0"/>
              <a:buChar char="•"/>
            </a:pPr>
            <a:r>
              <a:rPr lang="en-GB" b="0" baseline="0" dirty="0">
                <a:solidFill>
                  <a:schemeClr val="tx1">
                    <a:lumMod val="65000"/>
                    <a:lumOff val="35000"/>
                  </a:schemeClr>
                </a:solidFill>
              </a:rPr>
              <a:t>Distance to doctor: 25%</a:t>
            </a:r>
          </a:p>
          <a:p>
            <a:pPr marL="442906" lvl="1" indent="-171450">
              <a:buFont typeface="Arial" panose="020B0604020202020204" pitchFamily="34" charset="0"/>
              <a:buChar char="•"/>
            </a:pPr>
            <a:r>
              <a:rPr lang="en-GB" b="0" baseline="0" dirty="0">
                <a:solidFill>
                  <a:schemeClr val="tx1">
                    <a:lumMod val="65000"/>
                    <a:lumOff val="35000"/>
                  </a:schemeClr>
                </a:solidFill>
              </a:rPr>
              <a:t>Size of tablet: 22%</a:t>
            </a:r>
          </a:p>
          <a:p>
            <a:pPr marL="442906" lvl="1" indent="-171450">
              <a:buFont typeface="Arial" panose="020B0604020202020204" pitchFamily="34" charset="0"/>
              <a:buChar char="•"/>
            </a:pPr>
            <a:r>
              <a:rPr lang="en-GB" b="0" baseline="0" dirty="0">
                <a:solidFill>
                  <a:schemeClr val="tx1">
                    <a:lumMod val="65000"/>
                    <a:lumOff val="35000"/>
                  </a:schemeClr>
                </a:solidFill>
              </a:rPr>
              <a:t>Meal dependency: 11%</a:t>
            </a:r>
          </a:p>
          <a:p>
            <a:pPr marL="0" indent="0">
              <a:buFont typeface="Arial" panose="020B0604020202020204" pitchFamily="34" charset="0"/>
              <a:buNone/>
            </a:pPr>
            <a:endParaRPr lang="en-GB" b="1"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References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chemeClr val="tx1">
                    <a:lumMod val="65000"/>
                    <a:lumOff val="35000"/>
                  </a:schemeClr>
                </a:solidFill>
              </a:rPr>
              <a:t>Mueller S, et al. Poster presented at: ESC Congress 2019.</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Abbreviations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baseline="0" dirty="0">
                <a:solidFill>
                  <a:schemeClr val="tx1">
                    <a:lumMod val="65000"/>
                    <a:lumOff val="35000"/>
                  </a:schemeClr>
                </a:solidFill>
              </a:rPr>
              <a:t>AF, atrial fibrillation; NOAC, non-vitamin K antagonist oral anticoagulant. </a:t>
            </a:r>
            <a:endParaRPr lang="en-GB" sz="1100" b="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19</a:t>
            </a:fld>
            <a:endParaRPr lang="en-GB"/>
          </a:p>
        </p:txBody>
      </p:sp>
    </p:spTree>
    <p:extLst>
      <p:ext uri="{BB962C8B-B14F-4D97-AF65-F5344CB8AC3E}">
        <p14:creationId xmlns:p14="http://schemas.microsoft.com/office/powerpoint/2010/main" val="422347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lumMod val="65000"/>
                    <a:lumOff val="35000"/>
                  </a:srgbClr>
                </a:solidFill>
                <a:latin typeface="Arial" charset="0"/>
              </a:rPr>
              <a:t>Abbreviation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lumMod val="65000"/>
                    <a:lumOff val="35000"/>
                  </a:srgbClr>
                </a:solidFill>
                <a:latin typeface="Arial" charset="0"/>
              </a:rPr>
              <a:t>AF, atrial fibrillation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a:t>
            </a:fld>
            <a:endParaRPr lang="en-GB"/>
          </a:p>
        </p:txBody>
      </p:sp>
    </p:spTree>
    <p:extLst>
      <p:ext uri="{BB962C8B-B14F-4D97-AF65-F5344CB8AC3E}">
        <p14:creationId xmlns:p14="http://schemas.microsoft.com/office/powerpoint/2010/main" val="428575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Photo</a:t>
            </a:r>
            <a:r>
              <a:rPr lang="de-CH" dirty="0"/>
              <a:t>: Bayer </a:t>
            </a:r>
            <a:r>
              <a:rPr lang="de-CH" dirty="0" err="1"/>
              <a:t>identity</a:t>
            </a:r>
            <a:r>
              <a:rPr lang="de-CH" dirty="0"/>
              <a:t> </a:t>
            </a:r>
            <a:r>
              <a:rPr lang="de-CH" dirty="0" err="1"/>
              <a:t>net</a:t>
            </a:r>
            <a:r>
              <a:rPr lang="de-CH" dirty="0"/>
              <a:t> M-21764</a:t>
            </a:r>
          </a:p>
        </p:txBody>
      </p:sp>
      <p:sp>
        <p:nvSpPr>
          <p:cNvPr id="4" name="Slide Number Placeholder 3"/>
          <p:cNvSpPr>
            <a:spLocks noGrp="1"/>
          </p:cNvSpPr>
          <p:nvPr>
            <p:ph type="sldNum" sz="quarter" idx="10"/>
          </p:nvPr>
        </p:nvSpPr>
        <p:spPr/>
        <p:txBody>
          <a:bodyPr/>
          <a:lstStyle/>
          <a:p>
            <a:fld id="{4FE12A04-9E3C-4CA4-8E37-57D068AB06B1}" type="slidenum">
              <a:rPr lang="en-GB" smtClean="0"/>
              <a:pPr/>
              <a:t>20</a:t>
            </a:fld>
            <a:endParaRPr lang="en-GB"/>
          </a:p>
        </p:txBody>
      </p:sp>
    </p:spTree>
    <p:extLst>
      <p:ext uri="{BB962C8B-B14F-4D97-AF65-F5344CB8AC3E}">
        <p14:creationId xmlns:p14="http://schemas.microsoft.com/office/powerpoint/2010/main" val="297775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21</a:t>
            </a:fld>
            <a:endParaRPr lang="en-GB"/>
          </a:p>
        </p:txBody>
      </p:sp>
    </p:spTree>
    <p:extLst>
      <p:ext uri="{BB962C8B-B14F-4D97-AF65-F5344CB8AC3E}">
        <p14:creationId xmlns:p14="http://schemas.microsoft.com/office/powerpoint/2010/main" val="25798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b="0" dirty="0"/>
              <a:t>CNS, central nervous system; DVT, deep vein thrombosis; MI, myocardial infarction;</a:t>
            </a:r>
            <a:r>
              <a:rPr lang="en-GB" b="0" baseline="0" dirty="0"/>
              <a:t> PE, pulmonary embolism; SE, systemic embolism; VTE, venous thromboembolism</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22</a:t>
            </a:fld>
            <a:endParaRPr lang="en-GB"/>
          </a:p>
        </p:txBody>
      </p:sp>
    </p:spTree>
    <p:extLst>
      <p:ext uri="{BB962C8B-B14F-4D97-AF65-F5344CB8AC3E}">
        <p14:creationId xmlns:p14="http://schemas.microsoft.com/office/powerpoint/2010/main" val="5589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dirty="0" err="1">
                <a:solidFill>
                  <a:schemeClr val="tx1"/>
                </a:solidFill>
                <a:latin typeface="Arial" panose="020B0604020202020204" pitchFamily="34" charset="0"/>
                <a:cs typeface="Arial" panose="020B0604020202020204" pitchFamily="34" charset="0"/>
              </a:rPr>
              <a:t>Abbreviations</a:t>
            </a:r>
            <a:endParaRPr lang="nb-NO" sz="1100" b="1" dirty="0">
              <a:solidFill>
                <a:schemeClr val="tx1"/>
              </a:solidFill>
              <a:latin typeface="Arial" panose="020B0604020202020204" pitchFamily="34" charset="0"/>
              <a:cs typeface="Arial" panose="020B0604020202020204" pitchFamily="34" charset="0"/>
            </a:endParaRPr>
          </a:p>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kern="0" dirty="0">
                <a:solidFill>
                  <a:schemeClr val="tx1"/>
                </a:solidFill>
                <a:latin typeface="Arial" panose="020B0604020202020204" pitchFamily="34" charset="0"/>
                <a:cs typeface="Arial" panose="020B0604020202020204" pitchFamily="34" charset="0"/>
              </a:rPr>
              <a:t>AAD, antiarrhythmic drug; AF, atrial fibrillation; CV, cardiovascular; ESC, European Society of Cardiology; f, female; m, male; NOAC, non-vitamin K antagonist oral anticoagulant; OAC, oral anticoagulation; QoL, quality of life; VKA, vitamin K antagonist</a:t>
            </a:r>
          </a:p>
        </p:txBody>
      </p:sp>
      <p:sp>
        <p:nvSpPr>
          <p:cNvPr id="4" name="Slide Number Placeholder 3"/>
          <p:cNvSpPr>
            <a:spLocks noGrp="1"/>
          </p:cNvSpPr>
          <p:nvPr>
            <p:ph type="sldNum" sz="quarter" idx="10"/>
          </p:nvPr>
        </p:nvSpPr>
        <p:spPr/>
        <p:txBody>
          <a:bodyPr/>
          <a:lstStyle/>
          <a:p>
            <a:fld id="{4FE12A04-9E3C-4CA4-8E37-57D068AB06B1}" type="slidenum">
              <a:rPr lang="en-GB" smtClean="0"/>
              <a:pPr/>
              <a:t>3</a:t>
            </a:fld>
            <a:endParaRPr lang="en-GB"/>
          </a:p>
        </p:txBody>
      </p:sp>
    </p:spTree>
    <p:extLst>
      <p:ext uri="{BB962C8B-B14F-4D97-AF65-F5344CB8AC3E}">
        <p14:creationId xmlns:p14="http://schemas.microsoft.com/office/powerpoint/2010/main" val="315666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noProof="0" dirty="0">
                <a:solidFill>
                  <a:schemeClr val="tx1">
                    <a:lumMod val="65000"/>
                    <a:lumOff val="35000"/>
                  </a:schemeClr>
                </a:solidFill>
              </a:rPr>
              <a:t>Source:</a:t>
            </a:r>
          </a:p>
          <a:p>
            <a:pPr fontAlgn="base"/>
            <a:r>
              <a:rPr lang="de-DE" sz="1100" b="0" i="0" kern="1200" dirty="0">
                <a:solidFill>
                  <a:schemeClr val="tx1"/>
                </a:solidFill>
                <a:effectLst/>
                <a:latin typeface="+mn-lt"/>
                <a:ea typeface="+mn-ea"/>
                <a:cs typeface="+mn-cs"/>
              </a:rPr>
              <a:t>Fox KAA, Lucas JE, Pieper KS, </a:t>
            </a:r>
            <a:r>
              <a:rPr lang="de-DE" sz="1100" b="0" i="0" kern="1200" dirty="0" err="1">
                <a:solidFill>
                  <a:schemeClr val="tx1"/>
                </a:solidFill>
                <a:effectLst/>
                <a:latin typeface="+mn-lt"/>
                <a:ea typeface="+mn-ea"/>
                <a:cs typeface="+mn-cs"/>
              </a:rPr>
              <a:t>Bassand</a:t>
            </a:r>
            <a:r>
              <a:rPr lang="de-DE" sz="1100" b="0" i="0" kern="1200" dirty="0">
                <a:solidFill>
                  <a:schemeClr val="tx1"/>
                </a:solidFill>
                <a:effectLst/>
                <a:latin typeface="+mn-lt"/>
                <a:ea typeface="+mn-ea"/>
                <a:cs typeface="+mn-cs"/>
              </a:rPr>
              <a:t> J-P, </a:t>
            </a:r>
            <a:r>
              <a:rPr lang="de-DE" sz="1100" b="0" i="0" kern="1200" dirty="0" err="1">
                <a:solidFill>
                  <a:schemeClr val="tx1"/>
                </a:solidFill>
                <a:effectLst/>
                <a:latin typeface="+mn-lt"/>
                <a:ea typeface="+mn-ea"/>
                <a:cs typeface="+mn-cs"/>
              </a:rPr>
              <a:t>Camm</a:t>
            </a:r>
            <a:r>
              <a:rPr lang="de-DE" sz="1100" b="0" i="0" kern="1200" dirty="0">
                <a:solidFill>
                  <a:schemeClr val="tx1"/>
                </a:solidFill>
                <a:effectLst/>
                <a:latin typeface="+mn-lt"/>
                <a:ea typeface="+mn-ea"/>
                <a:cs typeface="+mn-cs"/>
              </a:rPr>
              <a:t> AJ, </a:t>
            </a:r>
            <a:r>
              <a:rPr lang="de-DE" sz="1100" b="0" i="0" kern="1200" dirty="0" err="1">
                <a:solidFill>
                  <a:schemeClr val="tx1"/>
                </a:solidFill>
                <a:effectLst/>
                <a:latin typeface="+mn-lt"/>
                <a:ea typeface="+mn-ea"/>
                <a:cs typeface="+mn-cs"/>
              </a:rPr>
              <a:t>Fitzmaurice</a:t>
            </a:r>
            <a:r>
              <a:rPr lang="de-DE" sz="1100" b="0" i="0" kern="1200" dirty="0">
                <a:solidFill>
                  <a:schemeClr val="tx1"/>
                </a:solidFill>
                <a:effectLst/>
                <a:latin typeface="+mn-lt"/>
                <a:ea typeface="+mn-ea"/>
                <a:cs typeface="+mn-cs"/>
              </a:rPr>
              <a:t> DA, </a:t>
            </a:r>
            <a:r>
              <a:rPr lang="de-DE" sz="1100" b="0" i="0" kern="1200" dirty="0" err="1">
                <a:solidFill>
                  <a:schemeClr val="tx1"/>
                </a:solidFill>
                <a:effectLst/>
                <a:latin typeface="+mn-lt"/>
                <a:ea typeface="+mn-ea"/>
                <a:cs typeface="+mn-cs"/>
              </a:rPr>
              <a:t>Goldhaber</a:t>
            </a:r>
            <a:r>
              <a:rPr lang="de-DE" sz="1100" b="0" i="0" kern="1200" dirty="0">
                <a:solidFill>
                  <a:schemeClr val="tx1"/>
                </a:solidFill>
                <a:effectLst/>
                <a:latin typeface="+mn-lt"/>
                <a:ea typeface="+mn-ea"/>
                <a:cs typeface="+mn-cs"/>
              </a:rPr>
              <a:t> SZ, Goto S, Haas S, Hacke W, </a:t>
            </a:r>
            <a:r>
              <a:rPr lang="de-DE" sz="1100" b="0" i="0" kern="1200" dirty="0" err="1">
                <a:solidFill>
                  <a:schemeClr val="tx1"/>
                </a:solidFill>
                <a:effectLst/>
                <a:latin typeface="+mn-lt"/>
                <a:ea typeface="+mn-ea"/>
                <a:cs typeface="+mn-cs"/>
              </a:rPr>
              <a:t>Kayani</a:t>
            </a:r>
            <a:r>
              <a:rPr lang="de-DE" sz="1100" b="0" i="0" kern="1200" dirty="0">
                <a:solidFill>
                  <a:schemeClr val="tx1"/>
                </a:solidFill>
                <a:effectLst/>
                <a:latin typeface="+mn-lt"/>
                <a:ea typeface="+mn-ea"/>
                <a:cs typeface="+mn-cs"/>
              </a:rPr>
              <a:t> G, </a:t>
            </a:r>
            <a:r>
              <a:rPr lang="de-DE" sz="1100" b="0" i="0" kern="1200" dirty="0" err="1">
                <a:solidFill>
                  <a:schemeClr val="tx1"/>
                </a:solidFill>
                <a:effectLst/>
                <a:latin typeface="+mn-lt"/>
                <a:ea typeface="+mn-ea"/>
                <a:cs typeface="+mn-cs"/>
              </a:rPr>
              <a:t>Oto</a:t>
            </a:r>
            <a:r>
              <a:rPr lang="de-DE" sz="1100" b="0" i="0" kern="1200" dirty="0">
                <a:solidFill>
                  <a:schemeClr val="tx1"/>
                </a:solidFill>
                <a:effectLst/>
                <a:latin typeface="+mn-lt"/>
                <a:ea typeface="+mn-ea"/>
                <a:cs typeface="+mn-cs"/>
              </a:rPr>
              <a:t> A, </a:t>
            </a:r>
            <a:r>
              <a:rPr lang="de-DE" sz="1100" b="0" i="0" kern="1200" dirty="0" err="1">
                <a:solidFill>
                  <a:schemeClr val="tx1"/>
                </a:solidFill>
                <a:effectLst/>
                <a:latin typeface="+mn-lt"/>
                <a:ea typeface="+mn-ea"/>
                <a:cs typeface="+mn-cs"/>
              </a:rPr>
              <a:t>Mantovani</a:t>
            </a:r>
            <a:r>
              <a:rPr lang="de-DE" sz="1100" b="0" i="0" kern="1200" dirty="0">
                <a:solidFill>
                  <a:schemeClr val="tx1"/>
                </a:solidFill>
                <a:effectLst/>
                <a:latin typeface="+mn-lt"/>
                <a:ea typeface="+mn-ea"/>
                <a:cs typeface="+mn-cs"/>
              </a:rPr>
              <a:t> LG, Misselwitz F, </a:t>
            </a:r>
            <a:r>
              <a:rPr lang="de-DE" sz="1100" b="0" i="0" kern="1200" dirty="0" err="1">
                <a:solidFill>
                  <a:schemeClr val="tx1"/>
                </a:solidFill>
                <a:effectLst/>
                <a:latin typeface="+mn-lt"/>
                <a:ea typeface="+mn-ea"/>
                <a:cs typeface="+mn-cs"/>
              </a:rPr>
              <a:t>Piccini</a:t>
            </a:r>
            <a:r>
              <a:rPr lang="de-DE" sz="1100" b="0" i="0" kern="1200" dirty="0">
                <a:solidFill>
                  <a:schemeClr val="tx1"/>
                </a:solidFill>
                <a:effectLst/>
                <a:latin typeface="+mn-lt"/>
                <a:ea typeface="+mn-ea"/>
                <a:cs typeface="+mn-cs"/>
              </a:rPr>
              <a:t> JP, </a:t>
            </a:r>
            <a:r>
              <a:rPr lang="de-DE" sz="1100" b="0" i="0" kern="1200" dirty="0" err="1">
                <a:solidFill>
                  <a:schemeClr val="tx1"/>
                </a:solidFill>
                <a:effectLst/>
                <a:latin typeface="+mn-lt"/>
                <a:ea typeface="+mn-ea"/>
                <a:cs typeface="+mn-cs"/>
              </a:rPr>
              <a:t>Turpie</a:t>
            </a:r>
            <a:r>
              <a:rPr lang="de-DE" sz="1100" b="0" i="0" kern="1200" dirty="0">
                <a:solidFill>
                  <a:schemeClr val="tx1"/>
                </a:solidFill>
                <a:effectLst/>
                <a:latin typeface="+mn-lt"/>
                <a:ea typeface="+mn-ea"/>
                <a:cs typeface="+mn-cs"/>
              </a:rPr>
              <a:t> AGG, </a:t>
            </a:r>
            <a:r>
              <a:rPr lang="de-DE" sz="1100" b="0" i="0" kern="1200" dirty="0" err="1">
                <a:solidFill>
                  <a:schemeClr val="tx1"/>
                </a:solidFill>
                <a:effectLst/>
                <a:latin typeface="+mn-lt"/>
                <a:ea typeface="+mn-ea"/>
                <a:cs typeface="+mn-cs"/>
              </a:rPr>
              <a:t>Verheugt</a:t>
            </a:r>
            <a:r>
              <a:rPr lang="de-DE" sz="1100" b="0" i="0" kern="1200" dirty="0">
                <a:solidFill>
                  <a:schemeClr val="tx1"/>
                </a:solidFill>
                <a:effectLst/>
                <a:latin typeface="+mn-lt"/>
                <a:ea typeface="+mn-ea"/>
                <a:cs typeface="+mn-cs"/>
              </a:rPr>
              <a:t> FWA, </a:t>
            </a:r>
            <a:r>
              <a:rPr lang="de-DE" sz="1100" b="0" i="0" kern="1200" dirty="0" err="1">
                <a:solidFill>
                  <a:schemeClr val="tx1"/>
                </a:solidFill>
                <a:effectLst/>
                <a:latin typeface="+mn-lt"/>
                <a:ea typeface="+mn-ea"/>
                <a:cs typeface="+mn-cs"/>
              </a:rPr>
              <a:t>Kakkar</a:t>
            </a:r>
            <a:r>
              <a:rPr lang="de-DE" sz="1100" b="0" i="0" kern="1200" dirty="0">
                <a:solidFill>
                  <a:schemeClr val="tx1"/>
                </a:solidFill>
                <a:effectLst/>
                <a:latin typeface="+mn-lt"/>
                <a:ea typeface="+mn-ea"/>
                <a:cs typeface="+mn-cs"/>
              </a:rPr>
              <a:t> AK.</a:t>
            </a:r>
          </a:p>
          <a:p>
            <a:pPr fontAlgn="base"/>
            <a:r>
              <a:rPr lang="de-DE" sz="1100" b="0" i="0" u="sng" kern="1200" dirty="0">
                <a:solidFill>
                  <a:schemeClr val="tx1"/>
                </a:solidFill>
                <a:effectLst/>
                <a:latin typeface="+mn-lt"/>
                <a:ea typeface="+mn-ea"/>
                <a:cs typeface="+mn-cs"/>
                <a:hlinkClick r:id="rId3"/>
              </a:rPr>
              <a:t>Improved risk stratification of patients with atrial fibrillation: an integrated GARFIELD-AF tool for the prediction of mortality, stroke and bleed in patients with and without anticoagulation.</a:t>
            </a:r>
            <a:endParaRPr lang="de-DE" sz="1100" b="0" i="0" kern="1200" dirty="0">
              <a:solidFill>
                <a:schemeClr val="tx1"/>
              </a:solidFill>
              <a:effectLst/>
              <a:latin typeface="+mn-lt"/>
              <a:ea typeface="+mn-ea"/>
              <a:cs typeface="+mn-cs"/>
            </a:endParaRPr>
          </a:p>
          <a:p>
            <a:pPr fontAlgn="base"/>
            <a:r>
              <a:rPr lang="de-DE" sz="1100" b="0" i="0" kern="1200" dirty="0">
                <a:solidFill>
                  <a:schemeClr val="tx1"/>
                </a:solidFill>
                <a:effectLst/>
                <a:latin typeface="+mn-lt"/>
                <a:ea typeface="+mn-ea"/>
                <a:cs typeface="+mn-cs"/>
              </a:rPr>
              <a:t>BMJ Open 2017;7.</a:t>
            </a:r>
          </a:p>
          <a:p>
            <a:endParaRPr lang="en-GB" sz="1200" b="0" baseline="0" noProof="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4</a:t>
            </a:fld>
            <a:endParaRPr lang="en-GB"/>
          </a:p>
        </p:txBody>
      </p:sp>
    </p:spTree>
    <p:extLst>
      <p:ext uri="{BB962C8B-B14F-4D97-AF65-F5344CB8AC3E}">
        <p14:creationId xmlns:p14="http://schemas.microsoft.com/office/powerpoint/2010/main" val="317910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5</a:t>
            </a:fld>
            <a:endParaRPr lang="en-GB"/>
          </a:p>
        </p:txBody>
      </p:sp>
    </p:spTree>
    <p:extLst>
      <p:ext uri="{BB962C8B-B14F-4D97-AF65-F5344CB8AC3E}">
        <p14:creationId xmlns:p14="http://schemas.microsoft.com/office/powerpoint/2010/main" val="351028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t>Photo: Bayer identity net M-21764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6</a:t>
            </a:fld>
            <a:endParaRPr lang="en-GB"/>
          </a:p>
        </p:txBody>
      </p:sp>
    </p:spTree>
    <p:extLst>
      <p:ext uri="{BB962C8B-B14F-4D97-AF65-F5344CB8AC3E}">
        <p14:creationId xmlns:p14="http://schemas.microsoft.com/office/powerpoint/2010/main" val="42566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7</a:t>
            </a:fld>
            <a:endParaRPr lang="en-GB"/>
          </a:p>
        </p:txBody>
      </p:sp>
    </p:spTree>
    <p:extLst>
      <p:ext uri="{BB962C8B-B14F-4D97-AF65-F5344CB8AC3E}">
        <p14:creationId xmlns:p14="http://schemas.microsoft.com/office/powerpoint/2010/main" val="344446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chemeClr val="tx1">
                    <a:lumMod val="65000"/>
                    <a:lumOff val="35000"/>
                  </a:schemeClr>
                </a:solidFill>
              </a:rPr>
              <a:t>In line with the Protection Narrative, this slide speaks to how protection is more than reducing bleeding events </a:t>
            </a:r>
            <a:r>
              <a:rPr lang="en-GB" sz="825" b="0" i="0" kern="1200" dirty="0">
                <a:solidFill>
                  <a:schemeClr val="tx1"/>
                </a:solidFill>
                <a:effectLst/>
                <a:latin typeface="+mn-lt"/>
                <a:ea typeface="+mn-ea"/>
                <a:cs typeface="+mn-cs"/>
              </a:rPr>
              <a:t>– anticoagulation must </a:t>
            </a:r>
            <a:r>
              <a:rPr lang="en-GB" b="0" dirty="0">
                <a:solidFill>
                  <a:schemeClr val="tx1">
                    <a:lumMod val="65000"/>
                    <a:lumOff val="35000"/>
                  </a:schemeClr>
                </a:solidFill>
              </a:rPr>
              <a:t>protect against stroke, which can result in severe disability or death. Elderly patients like Diane fare just as well as those on warfarin, with similar major bleeding, fatal bleeding and ICH events.</a:t>
            </a:r>
          </a:p>
          <a:p>
            <a:endParaRPr lang="en-GB" b="1" dirty="0">
              <a:solidFill>
                <a:schemeClr val="tx1">
                  <a:lumMod val="65000"/>
                  <a:lumOff val="35000"/>
                </a:schemeClr>
              </a:solidFill>
            </a:endParaRPr>
          </a:p>
          <a:p>
            <a:r>
              <a:rPr lang="en-GB" b="1" dirty="0">
                <a:solidFill>
                  <a:schemeClr val="tx1">
                    <a:lumMod val="65000"/>
                    <a:lumOff val="35000"/>
                  </a:schemeClr>
                </a:solidFill>
              </a:rPr>
              <a:t>Questions to explore</a:t>
            </a:r>
          </a:p>
          <a:p>
            <a:pPr marL="171450" indent="-171450">
              <a:buFont typeface="Arial" panose="020B0604020202020204" pitchFamily="34" charset="0"/>
              <a:buChar char="•"/>
            </a:pPr>
            <a:r>
              <a:rPr lang="en-GB" b="0" baseline="0" dirty="0">
                <a:solidFill>
                  <a:schemeClr val="tx1">
                    <a:lumMod val="65000"/>
                    <a:lumOff val="35000"/>
                  </a:schemeClr>
                </a:solidFill>
              </a:rPr>
              <a:t>Do you think that rivaroxaban is an effective tool for preventing stroke in your elderly patients, with an acceptable bleeding risk?</a:t>
            </a:r>
          </a:p>
          <a:p>
            <a:pPr marL="171450" indent="-171450">
              <a:buFont typeface="Arial" panose="020B0604020202020204" pitchFamily="34" charset="0"/>
              <a:buChar char="•"/>
            </a:pPr>
            <a:r>
              <a:rPr lang="en-GB" b="0" baseline="0" dirty="0">
                <a:solidFill>
                  <a:schemeClr val="tx1">
                    <a:lumMod val="65000"/>
                    <a:lumOff val="35000"/>
                  </a:schemeClr>
                </a:solidFill>
              </a:rPr>
              <a:t>From your perspective, what does adequate safety look like for Diane?</a:t>
            </a:r>
          </a:p>
          <a:p>
            <a:pPr marL="171450" indent="-171450">
              <a:buFont typeface="Arial" panose="020B0604020202020204" pitchFamily="34" charset="0"/>
              <a:buChar cha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 Bridge to next slide</a:t>
            </a:r>
          </a:p>
          <a:p>
            <a:pPr marL="171450" indent="-171450">
              <a:buFont typeface="Arial" panose="020B0604020202020204" pitchFamily="34" charset="0"/>
              <a:buChar char="•"/>
            </a:pPr>
            <a:r>
              <a:rPr lang="en-GB" baseline="0" dirty="0">
                <a:solidFill>
                  <a:schemeClr val="tx1">
                    <a:lumMod val="65000"/>
                    <a:lumOff val="35000"/>
                  </a:schemeClr>
                </a:solidFill>
              </a:rPr>
              <a:t>We’ve discussed the importance of both efficacy and safety to keep Diane protected. If we focus just on bleeding, how do you think this could compromise effective stroke prevention?</a:t>
            </a:r>
          </a:p>
          <a:p>
            <a:pPr marL="0" indent="0">
              <a:buFont typeface="Arial" panose="020B0604020202020204" pitchFamily="34" charset="0"/>
              <a:buNone/>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Details</a:t>
            </a:r>
          </a:p>
          <a:p>
            <a:pPr marL="171450" indent="-171450">
              <a:buFont typeface="Arial" panose="020B0604020202020204" pitchFamily="34" charset="0"/>
              <a:buChar char="•"/>
            </a:pPr>
            <a:r>
              <a:rPr lang="en-GB" b="0" baseline="0" dirty="0">
                <a:solidFill>
                  <a:schemeClr val="tx1">
                    <a:lumMod val="65000"/>
                    <a:lumOff val="35000"/>
                  </a:schemeClr>
                </a:solidFill>
              </a:rPr>
              <a:t>Rivaroxaban group</a:t>
            </a:r>
          </a:p>
          <a:p>
            <a:pPr marL="375037" lvl="1" indent="-171450">
              <a:buFont typeface="Arial" panose="020B0604020202020204" pitchFamily="34" charset="0"/>
              <a:buChar char="•"/>
            </a:pPr>
            <a:r>
              <a:rPr lang="en-GB" b="0" baseline="0" dirty="0">
                <a:solidFill>
                  <a:schemeClr val="tx1">
                    <a:lumMod val="65000"/>
                    <a:lumOff val="35000"/>
                  </a:schemeClr>
                </a:solidFill>
              </a:rPr>
              <a:t>n=3082 (ITT population); n=3111 (safety population)</a:t>
            </a:r>
          </a:p>
          <a:p>
            <a:pPr marL="375037" marR="0" lvl="1" indent="-171450" algn="l" defTabSz="685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solidFill>
                  <a:schemeClr val="tx1">
                    <a:lumMod val="65000"/>
                    <a:lumOff val="35000"/>
                  </a:schemeClr>
                </a:solidFill>
              </a:rPr>
              <a:t>Mean CHADS</a:t>
            </a:r>
            <a:r>
              <a:rPr lang="en-GB" b="0" baseline="-25000" dirty="0">
                <a:solidFill>
                  <a:schemeClr val="tx1">
                    <a:lumMod val="65000"/>
                    <a:lumOff val="35000"/>
                  </a:schemeClr>
                </a:solidFill>
              </a:rPr>
              <a:t>2</a:t>
            </a:r>
            <a:r>
              <a:rPr lang="en-GB" b="0" baseline="0" dirty="0">
                <a:solidFill>
                  <a:schemeClr val="tx1">
                    <a:lumMod val="65000"/>
                    <a:lumOff val="35000"/>
                  </a:schemeClr>
                </a:solidFill>
              </a:rPr>
              <a:t> score: 3.7</a:t>
            </a:r>
          </a:p>
          <a:p>
            <a:pPr marL="171450" lvl="0" indent="-171450">
              <a:buFont typeface="Arial" panose="020B0604020202020204" pitchFamily="34" charset="0"/>
              <a:buChar char="•"/>
            </a:pPr>
            <a:r>
              <a:rPr lang="en-GB" b="0" baseline="0" dirty="0">
                <a:solidFill>
                  <a:schemeClr val="tx1">
                    <a:lumMod val="65000"/>
                    <a:lumOff val="35000"/>
                  </a:schemeClr>
                </a:solidFill>
              </a:rPr>
              <a:t>Warfarin group</a:t>
            </a:r>
          </a:p>
          <a:p>
            <a:pPr marL="375037" lvl="1" indent="-171450">
              <a:buFont typeface="Arial" panose="020B0604020202020204" pitchFamily="34" charset="0"/>
              <a:buChar char="•"/>
            </a:pPr>
            <a:r>
              <a:rPr lang="en-GB" b="0" baseline="0" dirty="0">
                <a:solidFill>
                  <a:schemeClr val="tx1">
                    <a:lumMod val="65000"/>
                    <a:lumOff val="35000"/>
                  </a:schemeClr>
                </a:solidFill>
              </a:rPr>
              <a:t>n=3082 (ITT population); n=3104 (safety population)</a:t>
            </a:r>
          </a:p>
          <a:p>
            <a:pPr marL="375037" lvl="1" indent="-171450">
              <a:buFont typeface="Arial" panose="020B0604020202020204" pitchFamily="34" charset="0"/>
              <a:buChar char="•"/>
            </a:pPr>
            <a:r>
              <a:rPr lang="en-GB" b="0" baseline="0" dirty="0">
                <a:solidFill>
                  <a:schemeClr val="tx1">
                    <a:lumMod val="65000"/>
                    <a:lumOff val="35000"/>
                  </a:schemeClr>
                </a:solidFill>
              </a:rPr>
              <a:t>Mean CHADS</a:t>
            </a:r>
            <a:r>
              <a:rPr lang="en-GB" b="0" baseline="-25000" dirty="0">
                <a:solidFill>
                  <a:schemeClr val="tx1">
                    <a:lumMod val="65000"/>
                    <a:lumOff val="35000"/>
                  </a:schemeClr>
                </a:solidFill>
              </a:rPr>
              <a:t>2</a:t>
            </a:r>
            <a:r>
              <a:rPr lang="en-GB" b="0" baseline="0" dirty="0">
                <a:solidFill>
                  <a:schemeClr val="tx1">
                    <a:lumMod val="65000"/>
                    <a:lumOff val="35000"/>
                  </a:schemeClr>
                </a:solidFill>
              </a:rPr>
              <a:t> score: 3.7</a:t>
            </a:r>
          </a:p>
          <a:p>
            <a:pPr marL="171450" indent="-171450">
              <a:buFont typeface="Arial" panose="020B0604020202020204" pitchFamily="34" charset="0"/>
              <a:buChar char="•"/>
            </a:pPr>
            <a:r>
              <a:rPr lang="en-GB" b="0" baseline="0" dirty="0">
                <a:solidFill>
                  <a:schemeClr val="tx1">
                    <a:lumMod val="65000"/>
                    <a:lumOff val="35000"/>
                  </a:schemeClr>
                </a:solidFill>
              </a:rPr>
              <a:t>The primary safety endpoint of ROCKET AF was ISTH major bleeding and clinically relevant major bleeding.</a:t>
            </a:r>
          </a:p>
          <a:p>
            <a:pPr marL="442906" lvl="1" indent="-171450">
              <a:buFont typeface="Arial" panose="020B0604020202020204" pitchFamily="34" charset="0"/>
              <a:buChar char="•"/>
            </a:pPr>
            <a:r>
              <a:rPr lang="en-GB" b="0" baseline="0" dirty="0">
                <a:solidFill>
                  <a:schemeClr val="tx1">
                    <a:lumMod val="65000"/>
                    <a:lumOff val="35000"/>
                  </a:schemeClr>
                </a:solidFill>
              </a:rPr>
              <a:t>Event rates/100 PYs in patients ≥75 years: rivaroxaban 19.83, warfarin 17.55; HR 1.13 (1.02–1.25).</a:t>
            </a:r>
          </a:p>
          <a:p>
            <a:pPr marL="171450" lvl="0" indent="-171450">
              <a:buFont typeface="Arial" panose="020B0604020202020204" pitchFamily="34" charset="0"/>
              <a:buChar char="•"/>
            </a:pPr>
            <a:r>
              <a:rPr lang="en-GB" b="0" baseline="0" dirty="0">
                <a:solidFill>
                  <a:schemeClr val="tx1">
                    <a:lumMod val="65000"/>
                    <a:lumOff val="35000"/>
                  </a:schemeClr>
                </a:solidFill>
              </a:rPr>
              <a:t>Despite patients experiencing higher ISTH major bleeding and clinically relevant major bleeding with rivaroxaban, major bleeding, fatal bleeding and ICH were all similar vs warfarin.</a:t>
            </a:r>
          </a:p>
          <a:p>
            <a:pPr marL="0" indent="0">
              <a:buFont typeface="Arial" panose="020B0604020202020204" pitchFamily="34" charset="0"/>
              <a:buNone/>
            </a:pPr>
            <a:endParaRPr lang="en-GB" b="0"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Reference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lumMod val="65000"/>
                    <a:lumOff val="35000"/>
                  </a:srgbClr>
                </a:solidFill>
              </a:rPr>
              <a:t>Halperin JL, et al. </a:t>
            </a:r>
            <a:r>
              <a:rPr lang="en-GB" sz="1100" i="1" dirty="0">
                <a:solidFill>
                  <a:srgbClr val="000000">
                    <a:lumMod val="65000"/>
                    <a:lumOff val="35000"/>
                  </a:srgbClr>
                </a:solidFill>
              </a:rPr>
              <a:t>Circulation</a:t>
            </a:r>
            <a:r>
              <a:rPr lang="en-GB" sz="1100" dirty="0">
                <a:solidFill>
                  <a:srgbClr val="000000">
                    <a:lumMod val="65000"/>
                    <a:lumOff val="35000"/>
                  </a:srgbClr>
                </a:solidFill>
              </a:rPr>
              <a:t> 2014;130:138–146.</a:t>
            </a:r>
            <a:endParaRPr lang="en-GB" b="1"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Abbreviations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a:solidFill>
                  <a:schemeClr val="tx1">
                    <a:lumMod val="65000"/>
                    <a:lumOff val="35000"/>
                  </a:schemeClr>
                </a:solidFill>
              </a:rPr>
              <a:t>ICH, intracranial haemorrhage; HR, hazard ratio; ISTH, International Society on Thrombosis and Haemostasis; ITT, intention to treat; PY, patient year; SE, systemic embolism.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8</a:t>
            </a:fld>
            <a:endParaRPr lang="en-GB"/>
          </a:p>
        </p:txBody>
      </p:sp>
    </p:spTree>
    <p:extLst>
      <p:ext uri="{BB962C8B-B14F-4D97-AF65-F5344CB8AC3E}">
        <p14:creationId xmlns:p14="http://schemas.microsoft.com/office/powerpoint/2010/main" val="422273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9</a:t>
            </a:fld>
            <a:endParaRPr lang="en-GB"/>
          </a:p>
        </p:txBody>
      </p:sp>
    </p:spTree>
    <p:extLst>
      <p:ext uri="{BB962C8B-B14F-4D97-AF65-F5344CB8AC3E}">
        <p14:creationId xmlns:p14="http://schemas.microsoft.com/office/powerpoint/2010/main" val="12636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2707482"/>
            <a:ext cx="7451725"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5"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200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032579"/>
            <a:ext cx="8281175" cy="3645387"/>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301911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368900"/>
            <a:ext cx="8281175" cy="3273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4"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92701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032579"/>
            <a:ext cx="8281987" cy="1701403"/>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2310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368900"/>
            <a:ext cx="8281987" cy="1322784"/>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5"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42203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032579"/>
            <a:ext cx="8280401" cy="170144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82858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368900"/>
            <a:ext cx="8280401" cy="132309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034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032579"/>
            <a:ext cx="8280401" cy="170235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251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368900"/>
            <a:ext cx="8280401" cy="132283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75507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1"/>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4"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endParaRPr lang="en-GB"/>
          </a:p>
        </p:txBody>
      </p:sp>
    </p:spTree>
    <p:extLst>
      <p:ext uri="{BB962C8B-B14F-4D97-AF65-F5344CB8AC3E}">
        <p14:creationId xmlns:p14="http://schemas.microsoft.com/office/powerpoint/2010/main" val="12450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lgn="l" rtl="0" eaLnBrk="1" fontAlgn="base" hangingPunct="1">
              <a:spcBef>
                <a:spcPct val="0"/>
              </a:spcBef>
              <a:spcAft>
                <a:spcPct val="0"/>
              </a:spcAft>
              <a:defRPr lang="en-GB" sz="2400" b="0" noProof="0" dirty="0">
                <a:solidFill>
                  <a:schemeClr val="bg2"/>
                </a:solidFill>
                <a:latin typeface="+mj-lt"/>
                <a:ea typeface="+mj-ea"/>
                <a:cs typeface="+mj-cs"/>
              </a:defRPr>
            </a:lvl1pPr>
          </a:lstStyle>
          <a:p>
            <a:r>
              <a:rPr lang="en-GB" noProof="0"/>
              <a:t>Click to edit Master title text</a:t>
            </a:r>
          </a:p>
        </p:txBody>
      </p:sp>
      <p:sp>
        <p:nvSpPr>
          <p:cNvPr id="7" name="Content Placeholder 6"/>
          <p:cNvSpPr>
            <a:spLocks noGrp="1"/>
          </p:cNvSpPr>
          <p:nvPr>
            <p:ph sz="quarter" idx="10" hasCustomPrompt="1"/>
          </p:nvPr>
        </p:nvSpPr>
        <p:spPr>
          <a:xfrm>
            <a:off x="611188" y="1032272"/>
            <a:ext cx="8281987" cy="3645694"/>
          </a:xfrm>
        </p:spPr>
        <p:txBody>
          <a:bodyPr/>
          <a:lstStyle>
            <a:lvl1pPr>
              <a:defRPr lang="en-US" sz="1800" dirty="0">
                <a:solidFill>
                  <a:schemeClr val="tx1">
                    <a:lumMod val="65000"/>
                    <a:lumOff val="35000"/>
                  </a:schemeClr>
                </a:solidFill>
                <a:latin typeface="+mn-lt"/>
                <a:ea typeface="+mn-ea"/>
                <a:cs typeface="+mn-cs"/>
              </a:defRPr>
            </a:lvl1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683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lang="en-GB" sz="1800" b="1" noProof="0" dirty="0">
                <a:solidFill>
                  <a:schemeClr val="tx1">
                    <a:lumMod val="65000"/>
                    <a:lumOff val="35000"/>
                  </a:schemeClr>
                </a:solidFill>
                <a:latin typeface="+mn-lt"/>
                <a:ea typeface="+mn-ea"/>
                <a:cs typeface="+mn-cs"/>
              </a:defRPr>
            </a:lvl1pPr>
          </a:lstStyle>
          <a:p>
            <a:pPr marL="0" lvl="0" indent="0" algn="l" rtl="0" eaLnBrk="1" fontAlgn="base" hangingPunct="1">
              <a:spcBef>
                <a:spcPts val="6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9" name="Content Placeholder 8"/>
          <p:cNvSpPr>
            <a:spLocks noGrp="1"/>
          </p:cNvSpPr>
          <p:nvPr>
            <p:ph sz="quarter" idx="19" hasCustomPrompt="1"/>
          </p:nvPr>
        </p:nvSpPr>
        <p:spPr>
          <a:xfrm>
            <a:off x="612776" y="1368281"/>
            <a:ext cx="8280400" cy="3309685"/>
          </a:xfrm>
          <a:prstGeom prst="rect">
            <a:avLst/>
          </a:prstGeom>
        </p:spPr>
        <p:txBody>
          <a:bodyPr/>
          <a:lstStyle>
            <a:lvl1pPr>
              <a:defRPr lang="en-US" sz="1800" dirty="0">
                <a:solidFill>
                  <a:schemeClr val="tx1">
                    <a:lumMod val="65000"/>
                    <a:lumOff val="35000"/>
                  </a:schemeClr>
                </a:solidFill>
                <a:latin typeface="+mn-lt"/>
                <a:ea typeface="+mn-ea"/>
                <a:cs typeface="+mn-cs"/>
              </a:defRPr>
            </a:lvl1pPr>
            <a:lvl2pPr>
              <a:defRPr lang="en-US" sz="1600" dirty="0">
                <a:solidFill>
                  <a:schemeClr val="tx1">
                    <a:lumMod val="65000"/>
                    <a:lumOff val="35000"/>
                  </a:schemeClr>
                </a:solidFill>
                <a:latin typeface="+mn-lt"/>
              </a:defRPr>
            </a:lvl2pPr>
            <a:lvl3pPr>
              <a:defRPr lang="en-US" sz="1400" dirty="0">
                <a:solidFill>
                  <a:schemeClr val="tx1">
                    <a:lumMod val="65000"/>
                    <a:lumOff val="35000"/>
                  </a:schemeClr>
                </a:solidFill>
                <a:latin typeface="+mn-lt"/>
              </a:defRPr>
            </a:lvl3pPr>
            <a:lvl4pPr>
              <a:defRPr lang="en-US" sz="1400" dirty="0">
                <a:solidFill>
                  <a:schemeClr val="tx1">
                    <a:lumMod val="65000"/>
                    <a:lumOff val="35000"/>
                  </a:schemeClr>
                </a:solidFill>
                <a:latin typeface="+mn-lt"/>
              </a:defRPr>
            </a:lvl4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10" name="Title 9"/>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41419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21" hasCustomPrompt="1"/>
          </p:nvPr>
        </p:nvSpPr>
        <p:spPr>
          <a:xfrm>
            <a:off x="612774"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22" hasCustomPrompt="1"/>
          </p:nvPr>
        </p:nvSpPr>
        <p:spPr>
          <a:xfrm>
            <a:off x="4860480"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4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7"/>
          <p:cNvSpPr>
            <a:spLocks noGrp="1"/>
          </p:cNvSpPr>
          <p:nvPr>
            <p:ph sz="quarter" idx="23" hasCustomPrompt="1"/>
          </p:nvPr>
        </p:nvSpPr>
        <p:spPr>
          <a:xfrm>
            <a:off x="4860480"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p:txBody>
          <a:bodyPr/>
          <a:lstStyle/>
          <a:p>
            <a:r>
              <a:rPr lang="en-GB" noProof="0"/>
              <a:t>Click to edit Master title text</a:t>
            </a:r>
            <a:endParaRPr lang="en-GB"/>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8368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218478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1109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0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388744"/>
            <a:ext cx="8281175" cy="369332"/>
          </a:xfrm>
          <a:prstGeom prst="rect">
            <a:avLst/>
          </a:prstGeom>
        </p:spPr>
        <p:txBody>
          <a:bodyPr vert="horz" wrap="square" lIns="0" tIns="0" rIns="0" bIns="0" rtlCol="0" anchor="b">
            <a:spAutoFit/>
          </a:bodyPr>
          <a:lstStyle/>
          <a:p>
            <a:r>
              <a:rPr lang="en-GB" noProof="0"/>
              <a:t>Click to edit Master title text</a:t>
            </a:r>
          </a:p>
        </p:txBody>
      </p:sp>
      <p:sp>
        <p:nvSpPr>
          <p:cNvPr id="4" name="Text Placeholder 3"/>
          <p:cNvSpPr>
            <a:spLocks noGrp="1"/>
          </p:cNvSpPr>
          <p:nvPr>
            <p:ph type="body" idx="1"/>
          </p:nvPr>
        </p:nvSpPr>
        <p:spPr>
          <a:xfrm>
            <a:off x="611188" y="1032355"/>
            <a:ext cx="8281987" cy="3645611"/>
          </a:xfrm>
          <a:prstGeom prst="rect">
            <a:avLst/>
          </a:prstGeom>
        </p:spPr>
        <p:txBody>
          <a:bodyPr vert="horz" lIns="0" tIns="0" rIns="0" bIns="0" rtlCol="0">
            <a:noAutofit/>
          </a:bodyPr>
          <a:lstStyle/>
          <a:p>
            <a:pPr lvl="0"/>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5" name="Line 38"/>
          <p:cNvSpPr>
            <a:spLocks noChangeShapeType="1"/>
          </p:cNvSpPr>
          <p:nvPr/>
        </p:nvSpPr>
        <p:spPr bwMode="auto">
          <a:xfrm flipV="1">
            <a:off x="611188" y="789553"/>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feld 5">
            <a:extLst>
              <a:ext uri="{FF2B5EF4-FFF2-40B4-BE49-F238E27FC236}">
                <a16:creationId xmlns:a16="http://schemas.microsoft.com/office/drawing/2014/main" id="{E6F01A23-CB64-4D8B-AD71-043D379369B2}"/>
              </a:ext>
            </a:extLst>
          </p:cNvPr>
          <p:cNvSpPr txBox="1"/>
          <p:nvPr userDrawn="1"/>
        </p:nvSpPr>
        <p:spPr>
          <a:xfrm rot="16200000">
            <a:off x="6747059" y="2812561"/>
            <a:ext cx="4578438" cy="215444"/>
          </a:xfrm>
          <a:prstGeom prst="rect">
            <a:avLst/>
          </a:prstGeom>
          <a:noFill/>
        </p:spPr>
        <p:txBody>
          <a:bodyPr wrap="square">
            <a:spAutoFit/>
          </a:bodyPr>
          <a:lstStyle/>
          <a:p>
            <a:r>
              <a:rPr lang="en-US" sz="800" dirty="0">
                <a:solidFill>
                  <a:schemeClr val="accent1"/>
                </a:solidFill>
              </a:rPr>
              <a:t>PP-XAR-CH-0497-2_08.2022</a:t>
            </a:r>
          </a:p>
        </p:txBody>
      </p:sp>
    </p:spTree>
    <p:extLst>
      <p:ext uri="{BB962C8B-B14F-4D97-AF65-F5344CB8AC3E}">
        <p14:creationId xmlns:p14="http://schemas.microsoft.com/office/powerpoint/2010/main" val="31992474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3" r:id="rId4"/>
    <p:sldLayoutId id="2147483774" r:id="rId5"/>
    <p:sldLayoutId id="2147483775" r:id="rId6"/>
    <p:sldLayoutId id="2147483771" r:id="rId7"/>
    <p:sldLayoutId id="2147483779" r:id="rId8"/>
    <p:sldLayoutId id="2147483772" r:id="rId9"/>
    <p:sldLayoutId id="2147483777" r:id="rId10"/>
    <p:sldLayoutId id="2147483780" r:id="rId11"/>
    <p:sldLayoutId id="2147483776" r:id="rId12"/>
    <p:sldLayoutId id="2147483781" r:id="rId13"/>
    <p:sldLayoutId id="2147483778" r:id="rId14"/>
    <p:sldLayoutId id="2147483782" r:id="rId15"/>
    <p:sldLayoutId id="2147483783" r:id="rId16"/>
    <p:sldLayoutId id="2147483784" r:id="rId17"/>
  </p:sldLayoutIdLst>
  <p:hf sldNum="0" hdr="0" dt="0"/>
  <p:txStyles>
    <p:titleStyle>
      <a:lvl1pPr algn="l" rtl="0" eaLnBrk="1" fontAlgn="base" hangingPunct="1">
        <a:spcBef>
          <a:spcPct val="0"/>
        </a:spcBef>
        <a:spcAft>
          <a:spcPct val="0"/>
        </a:spcAft>
        <a:defRPr lang="en-GB" sz="24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1.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8">
            <a:extLst>
              <a:ext uri="{FF2B5EF4-FFF2-40B4-BE49-F238E27FC236}">
                <a16:creationId xmlns:a16="http://schemas.microsoft.com/office/drawing/2014/main" id="{D4748E2E-069B-AB41-AE36-076C3B201260}"/>
              </a:ext>
            </a:extLst>
          </p:cNvPr>
          <p:cNvSpPr>
            <a:spLocks noChangeShapeType="1"/>
          </p:cNvSpPr>
          <p:nvPr/>
        </p:nvSpPr>
        <p:spPr bwMode="auto">
          <a:xfrm flipV="1">
            <a:off x="611188" y="2566988"/>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10" name="Title 2">
            <a:extLst>
              <a:ext uri="{FF2B5EF4-FFF2-40B4-BE49-F238E27FC236}">
                <a16:creationId xmlns:a16="http://schemas.microsoft.com/office/drawing/2014/main" id="{EE2AE12B-50AB-D342-8CDD-6C65FEF352A6}"/>
              </a:ext>
            </a:extLst>
          </p:cNvPr>
          <p:cNvSpPr txBox="1">
            <a:spLocks/>
          </p:cNvSpPr>
          <p:nvPr/>
        </p:nvSpPr>
        <p:spPr>
          <a:xfrm>
            <a:off x="612776" y="1984063"/>
            <a:ext cx="8339200" cy="492443"/>
          </a:xfrm>
          <a:prstGeom prst="rect">
            <a:avLst/>
          </a:prstGeom>
        </p:spPr>
        <p:txBody>
          <a:bodyPr vert="horz" wrap="square" lIns="0" tIns="0" rIns="0" bIns="0" rtlCol="0" anchor="b">
            <a:spAutoFit/>
          </a:bodyPr>
          <a:lstStyle>
            <a:lvl1pPr algn="l" rtl="0" eaLnBrk="1" fontAlgn="base" hangingPunct="1">
              <a:spcBef>
                <a:spcPct val="0"/>
              </a:spcBef>
              <a:spcAft>
                <a:spcPct val="0"/>
              </a:spcAft>
              <a:defRPr sz="32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defRPr/>
            </a:pPr>
            <a:r>
              <a:rPr lang="de-DE" b="1" dirty="0">
                <a:solidFill>
                  <a:srgbClr val="3961AC"/>
                </a:solidFill>
              </a:rPr>
              <a:t>Clinical </a:t>
            </a:r>
            <a:r>
              <a:rPr lang="de-DE" b="1" dirty="0" err="1">
                <a:solidFill>
                  <a:srgbClr val="3961AC"/>
                </a:solidFill>
              </a:rPr>
              <a:t>Presentation</a:t>
            </a:r>
            <a:r>
              <a:rPr lang="de-DE" b="1" dirty="0">
                <a:solidFill>
                  <a:srgbClr val="3961AC"/>
                </a:solidFill>
              </a:rPr>
              <a:t> </a:t>
            </a:r>
            <a:r>
              <a:rPr lang="de-DE" b="1" dirty="0" err="1">
                <a:solidFill>
                  <a:srgbClr val="3961AC"/>
                </a:solidFill>
              </a:rPr>
              <a:t>of</a:t>
            </a:r>
            <a:r>
              <a:rPr lang="de-DE" b="1" dirty="0">
                <a:solidFill>
                  <a:srgbClr val="3961AC"/>
                </a:solidFill>
              </a:rPr>
              <a:t> </a:t>
            </a:r>
            <a:r>
              <a:rPr lang="de-DE" b="1" dirty="0" err="1">
                <a:solidFill>
                  <a:srgbClr val="3961AC"/>
                </a:solidFill>
              </a:rPr>
              <a:t>Patients</a:t>
            </a:r>
            <a:r>
              <a:rPr lang="de-DE" b="1" dirty="0">
                <a:solidFill>
                  <a:srgbClr val="3961AC"/>
                </a:solidFill>
              </a:rPr>
              <a:t> </a:t>
            </a:r>
            <a:r>
              <a:rPr lang="de-DE" b="1" dirty="0" err="1">
                <a:solidFill>
                  <a:srgbClr val="3961AC"/>
                </a:solidFill>
              </a:rPr>
              <a:t>with</a:t>
            </a:r>
            <a:r>
              <a:rPr lang="de-DE" b="1" dirty="0">
                <a:solidFill>
                  <a:srgbClr val="3961AC"/>
                </a:solidFill>
              </a:rPr>
              <a:t> </a:t>
            </a:r>
            <a:r>
              <a:rPr lang="de-DE" b="1" dirty="0" err="1">
                <a:solidFill>
                  <a:srgbClr val="3961AC"/>
                </a:solidFill>
              </a:rPr>
              <a:t>nvAF</a:t>
            </a:r>
            <a:endParaRPr kumimoji="0" lang="de-DE" sz="3200" b="1" i="0" u="none" strike="noStrike" kern="0" cap="none" spc="0" normalizeH="0" baseline="0" dirty="0">
              <a:ln>
                <a:noFill/>
              </a:ln>
              <a:solidFill>
                <a:srgbClr val="3961AC"/>
              </a:solidFill>
              <a:effectLst/>
              <a:uLnTx/>
              <a:uFillTx/>
              <a:latin typeface="Arial"/>
            </a:endParaRPr>
          </a:p>
        </p:txBody>
      </p:sp>
      <p:sp>
        <p:nvSpPr>
          <p:cNvPr id="11" name="Rectangle 40">
            <a:extLst>
              <a:ext uri="{FF2B5EF4-FFF2-40B4-BE49-F238E27FC236}">
                <a16:creationId xmlns:a16="http://schemas.microsoft.com/office/drawing/2014/main" id="{73F53FA0-A043-D146-803F-6E364D973D8E}"/>
              </a:ext>
            </a:extLst>
          </p:cNvPr>
          <p:cNvSpPr txBox="1">
            <a:spLocks noChangeArrowheads="1"/>
          </p:cNvSpPr>
          <p:nvPr/>
        </p:nvSpPr>
        <p:spPr>
          <a:xfrm>
            <a:off x="612776" y="2707482"/>
            <a:ext cx="8423720" cy="276999"/>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sz="28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6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6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sz="1800" dirty="0"/>
              <a:t>Management of elderly Patients with </a:t>
            </a:r>
            <a:r>
              <a:rPr lang="en-US" sz="1800" dirty="0" err="1"/>
              <a:t>nvAF</a:t>
            </a:r>
            <a:endParaRPr lang="en-GB" sz="1800" dirty="0"/>
          </a:p>
        </p:txBody>
      </p:sp>
    </p:spTree>
    <p:extLst>
      <p:ext uri="{BB962C8B-B14F-4D97-AF65-F5344CB8AC3E}">
        <p14:creationId xmlns:p14="http://schemas.microsoft.com/office/powerpoint/2010/main" val="11246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1061884" y="216911"/>
            <a:ext cx="783129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CH" sz="2400" dirty="0"/>
              <a:t>Real </a:t>
            </a:r>
            <a:r>
              <a:rPr lang="de-CH" sz="2400" dirty="0" err="1"/>
              <a:t>world</a:t>
            </a:r>
            <a:r>
              <a:rPr lang="de-CH" sz="2400" dirty="0"/>
              <a:t> </a:t>
            </a:r>
            <a:r>
              <a:rPr lang="de-CH" sz="2400" dirty="0" err="1"/>
              <a:t>data</a:t>
            </a:r>
            <a:r>
              <a:rPr lang="de-CH" sz="2400" dirty="0"/>
              <a:t> in </a:t>
            </a:r>
            <a:r>
              <a:rPr lang="de-CH" sz="2400" dirty="0" err="1"/>
              <a:t>eldery</a:t>
            </a:r>
            <a:r>
              <a:rPr lang="de-CH" sz="2400" dirty="0"/>
              <a:t> </a:t>
            </a:r>
            <a:r>
              <a:rPr lang="de-CH" sz="2400" dirty="0" err="1"/>
              <a:t>nvAF</a:t>
            </a:r>
            <a:r>
              <a:rPr lang="de-CH" sz="2400" dirty="0"/>
              <a:t> </a:t>
            </a:r>
            <a:r>
              <a:rPr lang="de-CH" sz="2400" dirty="0" err="1"/>
              <a:t>patients</a:t>
            </a:r>
            <a:r>
              <a:rPr lang="de-CH" sz="2400" dirty="0"/>
              <a:t> </a:t>
            </a:r>
            <a:r>
              <a:rPr lang="de-CH" sz="2400" dirty="0" err="1"/>
              <a:t>underline</a:t>
            </a:r>
            <a:r>
              <a:rPr lang="de-CH" sz="2400" dirty="0"/>
              <a:t> </a:t>
            </a:r>
            <a:r>
              <a:rPr lang="de-CH" sz="2400" dirty="0" err="1"/>
              <a:t>the</a:t>
            </a:r>
            <a:r>
              <a:rPr lang="de-CH" sz="2400" dirty="0"/>
              <a:t> </a:t>
            </a:r>
            <a:r>
              <a:rPr lang="de-CH" sz="2400" dirty="0" err="1"/>
              <a:t>good</a:t>
            </a:r>
            <a:r>
              <a:rPr lang="de-CH" sz="2400" dirty="0"/>
              <a:t> </a:t>
            </a:r>
            <a:r>
              <a:rPr lang="de-CH" sz="2400" dirty="0" err="1"/>
              <a:t>efficacy</a:t>
            </a:r>
            <a:r>
              <a:rPr lang="de-CH" sz="2400" dirty="0"/>
              <a:t> </a:t>
            </a:r>
            <a:r>
              <a:rPr lang="de-CH" sz="2400" dirty="0" err="1"/>
              <a:t>and</a:t>
            </a:r>
            <a:r>
              <a:rPr lang="de-CH" sz="2400" dirty="0"/>
              <a:t> </a:t>
            </a:r>
            <a:r>
              <a:rPr lang="de-CH" sz="2400" dirty="0" err="1"/>
              <a:t>safety</a:t>
            </a:r>
            <a:r>
              <a:rPr lang="de-CH" sz="2400" dirty="0"/>
              <a:t> </a:t>
            </a:r>
            <a:r>
              <a:rPr lang="de-CH" sz="2400" dirty="0" err="1"/>
              <a:t>profile</a:t>
            </a:r>
            <a:r>
              <a:rPr lang="de-CH" sz="2400" dirty="0"/>
              <a:t> </a:t>
            </a:r>
            <a:r>
              <a:rPr lang="de-CH" sz="2400" dirty="0" err="1"/>
              <a:t>for</a:t>
            </a:r>
            <a:r>
              <a:rPr lang="de-CH" sz="2400" dirty="0"/>
              <a:t> </a:t>
            </a:r>
            <a:r>
              <a:rPr lang="de-CH" sz="2400" dirty="0" err="1"/>
              <a:t>Rivaroxaban</a:t>
            </a:r>
            <a:endParaRPr kumimoji="0" lang="de-DE" sz="2400" b="1" i="0" u="none" strike="noStrike" kern="0" cap="none" spc="0" normalizeH="0" baseline="30000" noProof="0" dirty="0">
              <a:ln>
                <a:noFill/>
              </a:ln>
              <a:solidFill>
                <a:srgbClr val="FF0000"/>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a:spcBef>
                <a:spcPts val="0"/>
              </a:spcBef>
            </a:pPr>
            <a:r>
              <a:rPr lang="da-DK" sz="700" dirty="0">
                <a:solidFill>
                  <a:srgbClr val="B3B2B5"/>
                </a:solidFill>
                <a:cs typeface="Arial" charset="0"/>
              </a:rPr>
              <a:t>Data </a:t>
            </a:r>
            <a:r>
              <a:rPr lang="da-DK" sz="700" dirty="0" err="1">
                <a:solidFill>
                  <a:srgbClr val="B3B2B5"/>
                </a:solidFill>
                <a:cs typeface="Arial" charset="0"/>
              </a:rPr>
              <a:t>shown</a:t>
            </a:r>
            <a:r>
              <a:rPr lang="da-DK" sz="700" dirty="0">
                <a:solidFill>
                  <a:srgbClr val="B3B2B5"/>
                </a:solidFill>
                <a:cs typeface="Arial" charset="0"/>
              </a:rPr>
              <a:t> </a:t>
            </a:r>
            <a:r>
              <a:rPr lang="da-DK" sz="700" dirty="0" err="1">
                <a:solidFill>
                  <a:srgbClr val="B3B2B5"/>
                </a:solidFill>
                <a:cs typeface="Arial" charset="0"/>
              </a:rPr>
              <a:t>are</a:t>
            </a:r>
            <a:r>
              <a:rPr lang="da-DK" sz="700" dirty="0">
                <a:solidFill>
                  <a:srgbClr val="B3B2B5"/>
                </a:solidFill>
                <a:cs typeface="Arial" charset="0"/>
              </a:rPr>
              <a:t> model 1: </a:t>
            </a:r>
            <a:r>
              <a:rPr lang="da-DK" sz="700" dirty="0" err="1">
                <a:solidFill>
                  <a:srgbClr val="B3B2B5"/>
                </a:solidFill>
                <a:cs typeface="Arial" charset="0"/>
              </a:rPr>
              <a:t>adjusted</a:t>
            </a:r>
            <a:r>
              <a:rPr lang="da-DK" sz="700" dirty="0">
                <a:solidFill>
                  <a:srgbClr val="B3B2B5"/>
                </a:solidFill>
                <a:cs typeface="Arial" charset="0"/>
              </a:rPr>
              <a:t> for age, sex, </a:t>
            </a:r>
            <a:r>
              <a:rPr lang="da-DK" sz="700" dirty="0" err="1">
                <a:solidFill>
                  <a:srgbClr val="B3B2B5"/>
                </a:solidFill>
                <a:cs typeface="Arial" charset="0"/>
              </a:rPr>
              <a:t>eGFR</a:t>
            </a:r>
            <a:r>
              <a:rPr lang="da-DK" sz="700" dirty="0">
                <a:solidFill>
                  <a:srgbClr val="B3B2B5"/>
                </a:solidFill>
                <a:cs typeface="Arial" charset="0"/>
              </a:rPr>
              <a:t> and </a:t>
            </a:r>
            <a:r>
              <a:rPr lang="da-DK" sz="700" dirty="0" err="1">
                <a:solidFill>
                  <a:srgbClr val="B3B2B5"/>
                </a:solidFill>
                <a:cs typeface="Arial" charset="0"/>
              </a:rPr>
              <a:t>Charlson</a:t>
            </a:r>
            <a:r>
              <a:rPr lang="da-DK" sz="700" dirty="0">
                <a:solidFill>
                  <a:srgbClr val="B3B2B5"/>
                </a:solidFill>
                <a:cs typeface="Arial" charset="0"/>
              </a:rPr>
              <a:t> </a:t>
            </a:r>
            <a:r>
              <a:rPr lang="da-DK" sz="700" dirty="0" err="1">
                <a:solidFill>
                  <a:srgbClr val="B3B2B5"/>
                </a:solidFill>
                <a:cs typeface="Arial" charset="0"/>
              </a:rPr>
              <a:t>index</a:t>
            </a:r>
            <a:r>
              <a:rPr lang="da-DK" sz="700" dirty="0">
                <a:solidFill>
                  <a:srgbClr val="B3B2B5"/>
                </a:solidFill>
                <a:cs typeface="Arial" charset="0"/>
              </a:rPr>
              <a:t> (n=22 variables). </a:t>
            </a: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VKA vitamin K antagonist NS not </a:t>
            </a:r>
            <a:r>
              <a:rPr lang="da-DK" sz="700" dirty="0" err="1">
                <a:solidFill>
                  <a:srgbClr val="B3B2B5"/>
                </a:solidFill>
                <a:cs typeface="Arial" charset="0"/>
              </a:rPr>
              <a:t>significant</a:t>
            </a:r>
            <a:r>
              <a:rPr lang="da-DK" sz="700" dirty="0">
                <a:solidFill>
                  <a:srgbClr val="B3B2B5"/>
                </a:solidFill>
                <a:cs typeface="Arial" charset="0"/>
              </a:rPr>
              <a:t> HR </a:t>
            </a:r>
            <a:r>
              <a:rPr lang="da-DK" sz="700" dirty="0" err="1">
                <a:solidFill>
                  <a:srgbClr val="B3B2B5"/>
                </a:solidFill>
                <a:cs typeface="Arial" charset="0"/>
              </a:rPr>
              <a:t>hazard</a:t>
            </a:r>
            <a:r>
              <a:rPr lang="da-DK" sz="700" dirty="0">
                <a:solidFill>
                  <a:srgbClr val="B3B2B5"/>
                </a:solidFill>
                <a:cs typeface="Arial" charset="0"/>
              </a:rPr>
              <a:t> ratio </a:t>
            </a:r>
          </a:p>
          <a:p>
            <a:pPr>
              <a:spcBef>
                <a:spcPts val="0"/>
              </a:spcBef>
              <a:spcAft>
                <a:spcPts val="200"/>
              </a:spcAft>
            </a:pP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a:t>
            </a:r>
            <a:r>
              <a:rPr lang="da-DK" sz="700" dirty="0" err="1">
                <a:solidFill>
                  <a:srgbClr val="B3B2B5"/>
                </a:solidFill>
                <a:cs typeface="Arial" charset="0"/>
              </a:rPr>
              <a:t>eGFR</a:t>
            </a:r>
            <a:r>
              <a:rPr lang="da-DK" sz="700" dirty="0">
                <a:solidFill>
                  <a:srgbClr val="B3B2B5"/>
                </a:solidFill>
                <a:cs typeface="Arial" charset="0"/>
              </a:rPr>
              <a:t>: </a:t>
            </a:r>
            <a:r>
              <a:rPr lang="da-DK" sz="700" dirty="0" err="1">
                <a:solidFill>
                  <a:srgbClr val="B3B2B5"/>
                </a:solidFill>
                <a:cs typeface="Arial" charset="0"/>
              </a:rPr>
              <a:t>estimated</a:t>
            </a:r>
            <a:r>
              <a:rPr lang="da-DK" sz="700" dirty="0">
                <a:solidFill>
                  <a:srgbClr val="B3B2B5"/>
                </a:solidFill>
                <a:cs typeface="Arial" charset="0"/>
              </a:rPr>
              <a:t> </a:t>
            </a:r>
            <a:r>
              <a:rPr lang="da-DK" sz="700" dirty="0" err="1">
                <a:solidFill>
                  <a:srgbClr val="B3B2B5"/>
                </a:solidFill>
                <a:cs typeface="Arial" charset="0"/>
              </a:rPr>
              <a:t>glomerular</a:t>
            </a:r>
            <a:r>
              <a:rPr lang="da-DK" sz="700" dirty="0">
                <a:solidFill>
                  <a:srgbClr val="B3B2B5"/>
                </a:solidFill>
                <a:cs typeface="Arial" charset="0"/>
              </a:rPr>
              <a:t> filtration rate; CI: </a:t>
            </a:r>
            <a:r>
              <a:rPr lang="da-DK" sz="700" dirty="0" err="1">
                <a:solidFill>
                  <a:srgbClr val="B3B2B5"/>
                </a:solidFill>
                <a:cs typeface="Arial" charset="0"/>
              </a:rPr>
              <a:t>Confidence</a:t>
            </a:r>
            <a:r>
              <a:rPr lang="da-DK" sz="700" dirty="0">
                <a:solidFill>
                  <a:srgbClr val="B3B2B5"/>
                </a:solidFill>
                <a:cs typeface="Arial" charset="0"/>
              </a:rPr>
              <a:t> interval; HR: </a:t>
            </a:r>
            <a:r>
              <a:rPr lang="da-DK" sz="700" dirty="0" err="1">
                <a:solidFill>
                  <a:srgbClr val="B3B2B5"/>
                </a:solidFill>
                <a:cs typeface="Arial" charset="0"/>
              </a:rPr>
              <a:t>Hazard</a:t>
            </a:r>
            <a:r>
              <a:rPr lang="da-DK" sz="700" dirty="0">
                <a:solidFill>
                  <a:srgbClr val="B3B2B5"/>
                </a:solidFill>
                <a:cs typeface="Arial" charset="0"/>
              </a:rPr>
              <a:t> ratio; NS: not </a:t>
            </a:r>
            <a:r>
              <a:rPr lang="da-DK" sz="700" dirty="0" err="1">
                <a:solidFill>
                  <a:srgbClr val="B3B2B5"/>
                </a:solidFill>
                <a:cs typeface="Arial" charset="0"/>
              </a:rPr>
              <a:t>significant</a:t>
            </a:r>
            <a:r>
              <a:rPr lang="da-DK" sz="700" dirty="0">
                <a:solidFill>
                  <a:srgbClr val="B3B2B5"/>
                </a:solidFill>
                <a:cs typeface="Arial" charset="0"/>
              </a:rPr>
              <a:t>; </a:t>
            </a:r>
            <a:r>
              <a:rPr lang="en-GB" sz="700" dirty="0">
                <a:solidFill>
                  <a:srgbClr val="B3B2B5"/>
                </a:solidFill>
                <a:cs typeface="Arial" charset="0"/>
              </a:rPr>
              <a:t>VKA: vitamin K antagonist</a:t>
            </a:r>
            <a:endParaRPr lang="da-DK" sz="700" dirty="0">
              <a:solidFill>
                <a:srgbClr val="B3B2B5"/>
              </a:solidFill>
              <a:cs typeface="Arial" charset="0"/>
            </a:endParaRPr>
          </a:p>
        </p:txBody>
      </p:sp>
      <p:pic>
        <p:nvPicPr>
          <p:cNvPr id="31" name="Picture 3" descr="A person smiling for the camera&#10;&#10;Description automatically generated">
            <a:extLst>
              <a:ext uri="{FF2B5EF4-FFF2-40B4-BE49-F238E27FC236}">
                <a16:creationId xmlns:a16="http://schemas.microsoft.com/office/drawing/2014/main" id="{C59FD640-ED1D-464C-B4C0-62F83B24F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643" t="6054" r="1152" b="2139"/>
          <a:stretch/>
        </p:blipFill>
        <p:spPr>
          <a:xfrm>
            <a:off x="-233302" y="-80613"/>
            <a:ext cx="1107331" cy="1107331"/>
          </a:xfrm>
          <a:prstGeom prst="ellipse">
            <a:avLst/>
          </a:prstGeom>
          <a:ln w="28575">
            <a:solidFill>
              <a:srgbClr val="3961AC"/>
            </a:solidFill>
          </a:ln>
        </p:spPr>
      </p:pic>
      <p:sp>
        <p:nvSpPr>
          <p:cNvPr id="21" name="Subtitle 1">
            <a:extLst>
              <a:ext uri="{FF2B5EF4-FFF2-40B4-BE49-F238E27FC236}">
                <a16:creationId xmlns:a16="http://schemas.microsoft.com/office/drawing/2014/main" id="{A83EC007-88B6-4680-829D-3342F559C43E}"/>
              </a:ext>
            </a:extLst>
          </p:cNvPr>
          <p:cNvSpPr txBox="1">
            <a:spLocks/>
          </p:cNvSpPr>
          <p:nvPr/>
        </p:nvSpPr>
        <p:spPr>
          <a:xfrm>
            <a:off x="612776" y="1228789"/>
            <a:ext cx="8280400"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SAFIR-AC: prospective study investigated patients with </a:t>
            </a:r>
            <a:r>
              <a:rPr lang="en-US" altLang="en-US" sz="1400" b="1" kern="0" dirty="0" err="1"/>
              <a:t>nvAF</a:t>
            </a:r>
            <a:r>
              <a:rPr lang="en-US" altLang="en-US" sz="1400" b="1" kern="0" dirty="0"/>
              <a:t>, mean follow up 12 months</a:t>
            </a:r>
            <a:r>
              <a:rPr lang="en-US" altLang="en-US" sz="1400" b="1" kern="0" baseline="30000" dirty="0"/>
              <a:t>15</a:t>
            </a:r>
          </a:p>
        </p:txBody>
      </p:sp>
      <p:sp>
        <p:nvSpPr>
          <p:cNvPr id="64" name="Rectangle 126">
            <a:extLst>
              <a:ext uri="{FF2B5EF4-FFF2-40B4-BE49-F238E27FC236}">
                <a16:creationId xmlns:a16="http://schemas.microsoft.com/office/drawing/2014/main" id="{CF5FE23B-9098-421E-8349-BD03A19993C0}"/>
              </a:ext>
            </a:extLst>
          </p:cNvPr>
          <p:cNvSpPr/>
          <p:nvPr/>
        </p:nvSpPr>
        <p:spPr>
          <a:xfrm>
            <a:off x="4518256" y="1625283"/>
            <a:ext cx="1279881"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charset="0"/>
                <a:ea typeface="+mn-ea"/>
                <a:cs typeface="+mn-cs"/>
              </a:rPr>
              <a:t>HR (95% CI)</a:t>
            </a: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5" name="Rectangle 127">
            <a:extLst>
              <a:ext uri="{FF2B5EF4-FFF2-40B4-BE49-F238E27FC236}">
                <a16:creationId xmlns:a16="http://schemas.microsoft.com/office/drawing/2014/main" id="{A8AFF6ED-6AE5-48D9-B975-69F05D8EA60B}"/>
              </a:ext>
            </a:extLst>
          </p:cNvPr>
          <p:cNvSpPr/>
          <p:nvPr/>
        </p:nvSpPr>
        <p:spPr>
          <a:xfrm>
            <a:off x="3217256" y="1625283"/>
            <a:ext cx="1151665"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charset="0"/>
                <a:ea typeface="+mn-ea"/>
                <a:cs typeface="+mn-cs"/>
              </a:rPr>
              <a:t>Events (n)</a:t>
            </a: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6" name="Rectangle 128">
            <a:extLst>
              <a:ext uri="{FF2B5EF4-FFF2-40B4-BE49-F238E27FC236}">
                <a16:creationId xmlns:a16="http://schemas.microsoft.com/office/drawing/2014/main" id="{FD48BA2C-09EF-4CA3-820A-BAA5A41A4B64}"/>
              </a:ext>
            </a:extLst>
          </p:cNvPr>
          <p:cNvSpPr/>
          <p:nvPr/>
        </p:nvSpPr>
        <p:spPr>
          <a:xfrm>
            <a:off x="828386" y="1625283"/>
            <a:ext cx="2592288" cy="261610"/>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AF patients</a:t>
            </a:r>
            <a:r>
              <a:rPr kumimoji="0" lang="en-US" sz="1100" b="1" i="0" u="none" strike="noStrike" kern="1200" cap="none" spc="0" normalizeH="0" baseline="30000" noProof="0" dirty="0">
                <a:ln>
                  <a:noFill/>
                </a:ln>
                <a:solidFill>
                  <a:srgbClr val="FFFFFF"/>
                </a:solidFill>
                <a:effectLst/>
                <a:uLnTx/>
                <a:uFillTx/>
                <a:latin typeface="Arial" charset="0"/>
                <a:ea typeface="+mn-ea"/>
                <a:cs typeface="+mn-cs"/>
              </a:rPr>
              <a:t>1</a:t>
            </a:r>
            <a:endParaRPr kumimoji="0" lang="en-GB" sz="1100" b="1" i="0" u="none" strike="noStrike" kern="1200" cap="none" spc="0" normalizeH="0" baseline="30000" noProof="0" dirty="0">
              <a:ln>
                <a:noFill/>
              </a:ln>
              <a:solidFill>
                <a:srgbClr val="FFFFFF"/>
              </a:solidFill>
              <a:effectLst/>
              <a:uLnTx/>
              <a:uFillTx/>
              <a:latin typeface="Arial" charset="0"/>
              <a:ea typeface="+mn-ea"/>
              <a:cs typeface="+mn-cs"/>
            </a:endParaRPr>
          </a:p>
        </p:txBody>
      </p:sp>
      <p:grpSp>
        <p:nvGrpSpPr>
          <p:cNvPr id="67" name="Group 11">
            <a:extLst>
              <a:ext uri="{FF2B5EF4-FFF2-40B4-BE49-F238E27FC236}">
                <a16:creationId xmlns:a16="http://schemas.microsoft.com/office/drawing/2014/main" id="{5316E245-99FF-4F82-84A8-D82AF0419EDF}"/>
              </a:ext>
            </a:extLst>
          </p:cNvPr>
          <p:cNvGrpSpPr/>
          <p:nvPr/>
        </p:nvGrpSpPr>
        <p:grpSpPr>
          <a:xfrm>
            <a:off x="710177" y="3434768"/>
            <a:ext cx="7337236" cy="378083"/>
            <a:chOff x="12504711" y="-1644955"/>
            <a:chExt cx="9684570" cy="504111"/>
          </a:xfrm>
        </p:grpSpPr>
        <p:sp>
          <p:nvSpPr>
            <p:cNvPr id="68" name="Rectangle: Rounded Corners 12">
              <a:extLst>
                <a:ext uri="{FF2B5EF4-FFF2-40B4-BE49-F238E27FC236}">
                  <a16:creationId xmlns:a16="http://schemas.microsoft.com/office/drawing/2014/main" id="{367843A1-B6E2-4F1F-AE74-E0EEAE66839F}"/>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Rectangle: Rounded Corners 13">
              <a:extLst>
                <a:ext uri="{FF2B5EF4-FFF2-40B4-BE49-F238E27FC236}">
                  <a16:creationId xmlns:a16="http://schemas.microsoft.com/office/drawing/2014/main" id="{208E243A-B337-41A3-9CD7-9D896F7AC2E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0" name="Group 14">
            <a:extLst>
              <a:ext uri="{FF2B5EF4-FFF2-40B4-BE49-F238E27FC236}">
                <a16:creationId xmlns:a16="http://schemas.microsoft.com/office/drawing/2014/main" id="{0AF7A820-3073-407E-A856-E4622B22758E}"/>
              </a:ext>
            </a:extLst>
          </p:cNvPr>
          <p:cNvGrpSpPr/>
          <p:nvPr/>
        </p:nvGrpSpPr>
        <p:grpSpPr>
          <a:xfrm>
            <a:off x="709139" y="2948714"/>
            <a:ext cx="7337236" cy="378083"/>
            <a:chOff x="12504711" y="-1644955"/>
            <a:chExt cx="9684570" cy="504111"/>
          </a:xfrm>
        </p:grpSpPr>
        <p:sp>
          <p:nvSpPr>
            <p:cNvPr id="71" name="Rectangle: Rounded Corners 15">
              <a:extLst>
                <a:ext uri="{FF2B5EF4-FFF2-40B4-BE49-F238E27FC236}">
                  <a16:creationId xmlns:a16="http://schemas.microsoft.com/office/drawing/2014/main" id="{DC25F426-B13D-4D7A-9411-80BF71708594}"/>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2" name="Rectangle: Rounded Corners 16">
              <a:extLst>
                <a:ext uri="{FF2B5EF4-FFF2-40B4-BE49-F238E27FC236}">
                  <a16:creationId xmlns:a16="http://schemas.microsoft.com/office/drawing/2014/main" id="{4E9599F4-81E9-4E4A-BC7D-243BFA715755}"/>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3" name="Group 17">
            <a:extLst>
              <a:ext uri="{FF2B5EF4-FFF2-40B4-BE49-F238E27FC236}">
                <a16:creationId xmlns:a16="http://schemas.microsoft.com/office/drawing/2014/main" id="{8C7949CB-58FF-4F95-BD6C-86AD367FC32C}"/>
              </a:ext>
            </a:extLst>
          </p:cNvPr>
          <p:cNvGrpSpPr/>
          <p:nvPr/>
        </p:nvGrpSpPr>
        <p:grpSpPr>
          <a:xfrm>
            <a:off x="708101" y="2462660"/>
            <a:ext cx="7337236" cy="378083"/>
            <a:chOff x="12504711" y="-1644955"/>
            <a:chExt cx="9684570" cy="504111"/>
          </a:xfrm>
        </p:grpSpPr>
        <p:sp>
          <p:nvSpPr>
            <p:cNvPr id="74" name="Rectangle: Rounded Corners 18">
              <a:extLst>
                <a:ext uri="{FF2B5EF4-FFF2-40B4-BE49-F238E27FC236}">
                  <a16:creationId xmlns:a16="http://schemas.microsoft.com/office/drawing/2014/main" id="{3C21F066-C5B7-443B-A572-4224454085FA}"/>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5" name="Rectangle: Rounded Corners 19">
              <a:extLst>
                <a:ext uri="{FF2B5EF4-FFF2-40B4-BE49-F238E27FC236}">
                  <a16:creationId xmlns:a16="http://schemas.microsoft.com/office/drawing/2014/main" id="{93737AC7-9F38-4EC5-9AE8-6BD151137832}"/>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6" name="Group 20">
            <a:extLst>
              <a:ext uri="{FF2B5EF4-FFF2-40B4-BE49-F238E27FC236}">
                <a16:creationId xmlns:a16="http://schemas.microsoft.com/office/drawing/2014/main" id="{EF1CE5FF-78F7-439D-BC7C-83651B9FB2D7}"/>
              </a:ext>
            </a:extLst>
          </p:cNvPr>
          <p:cNvGrpSpPr/>
          <p:nvPr/>
        </p:nvGrpSpPr>
        <p:grpSpPr>
          <a:xfrm>
            <a:off x="707063" y="1994091"/>
            <a:ext cx="7337236" cy="378083"/>
            <a:chOff x="12504711" y="-1644955"/>
            <a:chExt cx="9684570" cy="504111"/>
          </a:xfrm>
        </p:grpSpPr>
        <p:sp>
          <p:nvSpPr>
            <p:cNvPr id="77" name="Rectangle: Rounded Corners 21">
              <a:extLst>
                <a:ext uri="{FF2B5EF4-FFF2-40B4-BE49-F238E27FC236}">
                  <a16:creationId xmlns:a16="http://schemas.microsoft.com/office/drawing/2014/main" id="{543C04D9-D315-4F32-B5C6-8113D89B85C8}"/>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8" name="Rectangle: Rounded Corners 22">
              <a:extLst>
                <a:ext uri="{FF2B5EF4-FFF2-40B4-BE49-F238E27FC236}">
                  <a16:creationId xmlns:a16="http://schemas.microsoft.com/office/drawing/2014/main" id="{E772BEB0-AACE-4CE2-A688-5F7D911A863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aphicFrame>
        <p:nvGraphicFramePr>
          <p:cNvPr id="79" name="Chart 24">
            <a:extLst>
              <a:ext uri="{FF2B5EF4-FFF2-40B4-BE49-F238E27FC236}">
                <a16:creationId xmlns:a16="http://schemas.microsoft.com/office/drawing/2014/main" id="{87396384-1C26-4BD0-A425-EDCADCE51464}"/>
              </a:ext>
            </a:extLst>
          </p:cNvPr>
          <p:cNvGraphicFramePr/>
          <p:nvPr>
            <p:extLst>
              <p:ext uri="{D42A27DB-BD31-4B8C-83A1-F6EECF244321}">
                <p14:modId xmlns:p14="http://schemas.microsoft.com/office/powerpoint/2010/main" val="1371372441"/>
              </p:ext>
            </p:extLst>
          </p:nvPr>
        </p:nvGraphicFramePr>
        <p:xfrm>
          <a:off x="4871339" y="1785634"/>
          <a:ext cx="2586441" cy="2558327"/>
        </p:xfrm>
        <a:graphic>
          <a:graphicData uri="http://schemas.openxmlformats.org/drawingml/2006/chart">
            <c:chart xmlns:c="http://schemas.openxmlformats.org/drawingml/2006/chart" xmlns:r="http://schemas.openxmlformats.org/officeDocument/2006/relationships" r:id="rId4"/>
          </a:graphicData>
        </a:graphic>
      </p:graphicFrame>
      <p:sp>
        <p:nvSpPr>
          <p:cNvPr id="80" name="TextBox 25">
            <a:extLst>
              <a:ext uri="{FF2B5EF4-FFF2-40B4-BE49-F238E27FC236}">
                <a16:creationId xmlns:a16="http://schemas.microsoft.com/office/drawing/2014/main" id="{84658CFE-76A7-493C-A08E-5E3C356DF0EE}"/>
              </a:ext>
            </a:extLst>
          </p:cNvPr>
          <p:cNvSpPr txBox="1"/>
          <p:nvPr/>
        </p:nvSpPr>
        <p:spPr>
          <a:xfrm>
            <a:off x="5062643" y="4021246"/>
            <a:ext cx="1115174" cy="378662"/>
          </a:xfrm>
          <a:prstGeom prst="rect">
            <a:avLst/>
          </a:prstGeom>
          <a:noFill/>
        </p:spPr>
        <p:txBody>
          <a:bodyPr wrap="square" lIns="67500" tIns="35100" rIns="67500" bIns="351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Favours </a:t>
            </a:r>
            <a:br>
              <a:rPr kumimoji="0" lang="en-GB" sz="10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GB" sz="10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rivaroxaban</a:t>
            </a:r>
          </a:p>
        </p:txBody>
      </p:sp>
      <p:sp>
        <p:nvSpPr>
          <p:cNvPr id="81" name="TextBox 26">
            <a:extLst>
              <a:ext uri="{FF2B5EF4-FFF2-40B4-BE49-F238E27FC236}">
                <a16:creationId xmlns:a16="http://schemas.microsoft.com/office/drawing/2014/main" id="{4BE01D17-164D-4947-98E3-70BB24442CA0}"/>
              </a:ext>
            </a:extLst>
          </p:cNvPr>
          <p:cNvSpPr txBox="1"/>
          <p:nvPr/>
        </p:nvSpPr>
        <p:spPr>
          <a:xfrm>
            <a:off x="6275441" y="4021246"/>
            <a:ext cx="924469" cy="378662"/>
          </a:xfrm>
          <a:prstGeom prst="rect">
            <a:avLst/>
          </a:prstGeom>
          <a:noFill/>
        </p:spPr>
        <p:txBody>
          <a:bodyPr wrap="square" lIns="67500" tIns="35100" rIns="67500" bIns="351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Favours </a:t>
            </a:r>
            <a:br>
              <a:rPr kumimoji="0" lang="en-GB" sz="10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GB" sz="10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VKA</a:t>
            </a:r>
          </a:p>
        </p:txBody>
      </p:sp>
      <p:sp>
        <p:nvSpPr>
          <p:cNvPr id="82" name="Rectangle 27">
            <a:extLst>
              <a:ext uri="{FF2B5EF4-FFF2-40B4-BE49-F238E27FC236}">
                <a16:creationId xmlns:a16="http://schemas.microsoft.com/office/drawing/2014/main" id="{A0FB57D2-78D4-41BA-9B89-30B77848F010}"/>
              </a:ext>
            </a:extLst>
          </p:cNvPr>
          <p:cNvSpPr/>
          <p:nvPr/>
        </p:nvSpPr>
        <p:spPr bwMode="auto">
          <a:xfrm>
            <a:off x="611189" y="1808265"/>
            <a:ext cx="7616020" cy="2640905"/>
          </a:xfrm>
          <a:prstGeom prst="rect">
            <a:avLst/>
          </a:prstGeom>
          <a:no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3" name="Rectangle: Rounded Corners 28">
            <a:extLst>
              <a:ext uri="{FF2B5EF4-FFF2-40B4-BE49-F238E27FC236}">
                <a16:creationId xmlns:a16="http://schemas.microsoft.com/office/drawing/2014/main" id="{9017D099-44AD-45AF-9370-A37D539F4025}"/>
              </a:ext>
            </a:extLst>
          </p:cNvPr>
          <p:cNvSpPr/>
          <p:nvPr/>
        </p:nvSpPr>
        <p:spPr bwMode="auto">
          <a:xfrm>
            <a:off x="611187" y="1604735"/>
            <a:ext cx="7616021" cy="280330"/>
          </a:xfrm>
          <a:prstGeom prst="roundRect">
            <a:avLst>
              <a:gd name="adj" fmla="val 22818"/>
            </a:avLst>
          </a:prstGeom>
          <a:solidFill>
            <a:schemeClr val="bg2"/>
          </a:solid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0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4" name="Rectangle 29">
            <a:extLst>
              <a:ext uri="{FF2B5EF4-FFF2-40B4-BE49-F238E27FC236}">
                <a16:creationId xmlns:a16="http://schemas.microsoft.com/office/drawing/2014/main" id="{3556CF64-8CE7-4108-AA11-0F717429F121}"/>
              </a:ext>
            </a:extLst>
          </p:cNvPr>
          <p:cNvSpPr/>
          <p:nvPr/>
        </p:nvSpPr>
        <p:spPr>
          <a:xfrm>
            <a:off x="3403178" y="1606233"/>
            <a:ext cx="1279881" cy="276999"/>
          </a:xfrm>
          <a:prstGeom prst="rect">
            <a:avLst/>
          </a:prstGeom>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mn-ea"/>
                <a:cs typeface="+mn-cs"/>
              </a:rPr>
              <a:t>HR (95% CI)</a:t>
            </a:r>
            <a:endParaRPr kumimoji="0" lang="en-GB" sz="1200" b="1" i="0" u="none" strike="noStrike" kern="1200" cap="none" spc="0" normalizeH="0" baseline="0" noProof="0">
              <a:ln>
                <a:noFill/>
              </a:ln>
              <a:solidFill>
                <a:srgbClr val="FFFFFF"/>
              </a:solidFill>
              <a:effectLst/>
              <a:uLnTx/>
              <a:uFillTx/>
              <a:latin typeface="Arial" charset="0"/>
              <a:ea typeface="+mn-ea"/>
              <a:cs typeface="+mn-cs"/>
            </a:endParaRPr>
          </a:p>
        </p:txBody>
      </p:sp>
      <p:sp>
        <p:nvSpPr>
          <p:cNvPr id="85" name="Rectangle 31">
            <a:extLst>
              <a:ext uri="{FF2B5EF4-FFF2-40B4-BE49-F238E27FC236}">
                <a16:creationId xmlns:a16="http://schemas.microsoft.com/office/drawing/2014/main" id="{1B4738BB-C04A-4B49-BC3B-6A955F411EA3}"/>
              </a:ext>
            </a:extLst>
          </p:cNvPr>
          <p:cNvSpPr/>
          <p:nvPr/>
        </p:nvSpPr>
        <p:spPr>
          <a:xfrm>
            <a:off x="751472" y="1606233"/>
            <a:ext cx="2877834" cy="276999"/>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SAFIR-AC: Prospective study</a:t>
            </a:r>
          </a:p>
        </p:txBody>
      </p:sp>
      <p:sp>
        <p:nvSpPr>
          <p:cNvPr id="86" name="Rectangle 39">
            <a:extLst>
              <a:ext uri="{FF2B5EF4-FFF2-40B4-BE49-F238E27FC236}">
                <a16:creationId xmlns:a16="http://schemas.microsoft.com/office/drawing/2014/main" id="{50578FFF-9E66-482F-948C-47EB5F208188}"/>
              </a:ext>
            </a:extLst>
          </p:cNvPr>
          <p:cNvSpPr/>
          <p:nvPr/>
        </p:nvSpPr>
        <p:spPr>
          <a:xfrm>
            <a:off x="6937438" y="1612657"/>
            <a:ext cx="1279881" cy="276999"/>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mn-ea"/>
                <a:cs typeface="+mn-cs"/>
              </a:rPr>
              <a:t>p-value</a:t>
            </a:r>
            <a:endParaRPr kumimoji="0" lang="en-GB" sz="1200" b="1" i="0" u="none" strike="noStrike" kern="1200" cap="none" spc="0" normalizeH="0" baseline="0" noProof="0">
              <a:ln>
                <a:noFill/>
              </a:ln>
              <a:solidFill>
                <a:srgbClr val="FFFFFF"/>
              </a:solidFill>
              <a:effectLst/>
              <a:uLnTx/>
              <a:uFillTx/>
              <a:latin typeface="Arial" charset="0"/>
              <a:ea typeface="+mn-ea"/>
              <a:cs typeface="+mn-cs"/>
            </a:endParaRPr>
          </a:p>
        </p:txBody>
      </p:sp>
      <p:graphicFrame>
        <p:nvGraphicFramePr>
          <p:cNvPr id="87" name="Content Placeholder 3">
            <a:extLst>
              <a:ext uri="{FF2B5EF4-FFF2-40B4-BE49-F238E27FC236}">
                <a16:creationId xmlns:a16="http://schemas.microsoft.com/office/drawing/2014/main" id="{73ABBAF4-300B-4B1B-8D56-0F2E3CEF5FDB}"/>
              </a:ext>
            </a:extLst>
          </p:cNvPr>
          <p:cNvGraphicFramePr>
            <a:graphicFrameLocks/>
          </p:cNvGraphicFramePr>
          <p:nvPr>
            <p:extLst>
              <p:ext uri="{D42A27DB-BD31-4B8C-83A1-F6EECF244321}">
                <p14:modId xmlns:p14="http://schemas.microsoft.com/office/powerpoint/2010/main" val="1683365498"/>
              </p:ext>
            </p:extLst>
          </p:nvPr>
        </p:nvGraphicFramePr>
        <p:xfrm>
          <a:off x="780872" y="1934542"/>
          <a:ext cx="7337236" cy="1932272"/>
        </p:xfrm>
        <a:graphic>
          <a:graphicData uri="http://schemas.openxmlformats.org/drawingml/2006/table">
            <a:tbl>
              <a:tblPr firstRow="1" bandRow="1">
                <a:tableStyleId>{2D5ABB26-0587-4C30-8999-92F81FD0307C}</a:tableStyleId>
              </a:tblPr>
              <a:tblGrid>
                <a:gridCol w="2503902">
                  <a:extLst>
                    <a:ext uri="{9D8B030D-6E8A-4147-A177-3AD203B41FA5}">
                      <a16:colId xmlns:a16="http://schemas.microsoft.com/office/drawing/2014/main" val="20000"/>
                    </a:ext>
                  </a:extLst>
                </a:gridCol>
                <a:gridCol w="1557483">
                  <a:extLst>
                    <a:ext uri="{9D8B030D-6E8A-4147-A177-3AD203B41FA5}">
                      <a16:colId xmlns:a16="http://schemas.microsoft.com/office/drawing/2014/main" val="20002"/>
                    </a:ext>
                  </a:extLst>
                </a:gridCol>
                <a:gridCol w="2176483">
                  <a:extLst>
                    <a:ext uri="{9D8B030D-6E8A-4147-A177-3AD203B41FA5}">
                      <a16:colId xmlns:a16="http://schemas.microsoft.com/office/drawing/2014/main" val="2587074045"/>
                    </a:ext>
                  </a:extLst>
                </a:gridCol>
                <a:gridCol w="1099368">
                  <a:extLst>
                    <a:ext uri="{9D8B030D-6E8A-4147-A177-3AD203B41FA5}">
                      <a16:colId xmlns:a16="http://schemas.microsoft.com/office/drawing/2014/main" val="20004"/>
                    </a:ext>
                  </a:extLst>
                </a:gridCol>
              </a:tblGrid>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noProof="0">
                          <a:solidFill>
                            <a:schemeClr val="bg1"/>
                          </a:solidFill>
                        </a:rPr>
                        <a:t>Major bleeding</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rPr>
                        <a:t>0.53 (0.37</a:t>
                      </a:r>
                      <a:r>
                        <a:rPr lang="en-GB" sz="1200" b="0" i="0" kern="1200">
                          <a:solidFill>
                            <a:schemeClr val="tx1">
                              <a:lumMod val="65000"/>
                              <a:lumOff val="35000"/>
                            </a:schemeClr>
                          </a:solidFill>
                          <a:effectLst/>
                          <a:latin typeface="+mn-lt"/>
                          <a:ea typeface="+mn-ea"/>
                          <a:cs typeface="+mn-cs"/>
                        </a:rPr>
                        <a:t>–</a:t>
                      </a:r>
                      <a:r>
                        <a:rPr lang="en-US" sz="1200">
                          <a:solidFill>
                            <a:schemeClr val="tx1">
                              <a:lumMod val="65000"/>
                              <a:lumOff val="35000"/>
                            </a:schemeClr>
                          </a:solidFill>
                        </a:rPr>
                        <a:t>0.75</a:t>
                      </a:r>
                      <a:r>
                        <a:rPr lang="en-GB" sz="1200">
                          <a:solidFill>
                            <a:schemeClr val="tx1">
                              <a:lumMod val="65000"/>
                              <a:lumOff val="35000"/>
                            </a:schemeClr>
                          </a:solidFill>
                        </a:rPr>
                        <a:t>)</a:t>
                      </a:r>
                    </a:p>
                  </a:txBody>
                  <a:tcPr marL="68580" marR="68580" marT="34290" marB="34290" anchor="ctr"/>
                </a:tc>
                <a:tc>
                  <a:txBody>
                    <a:bodyPr/>
                    <a:lstStyle/>
                    <a:p>
                      <a:pPr algn="ctr"/>
                      <a:endParaRPr lang="en-GB" sz="1200">
                        <a:solidFill>
                          <a:schemeClr val="tx1">
                            <a:lumMod val="65000"/>
                            <a:lumOff val="35000"/>
                          </a:schemeClr>
                        </a:solidFill>
                      </a:endParaRPr>
                    </a:p>
                  </a:txBody>
                  <a:tcPr marL="68580" marR="68580" marT="34290" marB="34290" anchor="ctr"/>
                </a:tc>
                <a:tc>
                  <a:txBody>
                    <a:bodyPr/>
                    <a:lstStyle/>
                    <a:p>
                      <a:pPr algn="ctr"/>
                      <a:r>
                        <a:rPr lang="en-US" sz="1200">
                          <a:solidFill>
                            <a:schemeClr val="tx1">
                              <a:lumMod val="65000"/>
                              <a:lumOff val="35000"/>
                            </a:schemeClr>
                          </a:solidFill>
                        </a:rPr>
                        <a:t>&lt;0.001</a:t>
                      </a:r>
                      <a:endParaRPr lang="en-GB" sz="1200">
                        <a:solidFill>
                          <a:schemeClr val="tx1">
                            <a:lumMod val="65000"/>
                            <a:lumOff val="35000"/>
                          </a:schemeClr>
                        </a:solidFill>
                      </a:endParaRPr>
                    </a:p>
                  </a:txBody>
                  <a:tcPr marL="68580" marR="68580" marT="34290" marB="34290" anchor="ctr"/>
                </a:tc>
                <a:extLst>
                  <a:ext uri="{0D108BD9-81ED-4DB2-BD59-A6C34878D82A}">
                    <a16:rowId xmlns:a16="http://schemas.microsoft.com/office/drawing/2014/main" val="10001"/>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en-AU" sz="1200" b="1" noProof="0">
                          <a:solidFill>
                            <a:schemeClr val="bg1"/>
                          </a:solidFill>
                        </a:rPr>
                        <a:t>Intracerebral haemorrhage</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rPr>
                        <a:t>0.38 (0.18</a:t>
                      </a:r>
                      <a:r>
                        <a:rPr lang="en-GB" sz="1200" b="0" i="0" kern="1200">
                          <a:solidFill>
                            <a:schemeClr val="tx1">
                              <a:lumMod val="65000"/>
                              <a:lumOff val="35000"/>
                            </a:schemeClr>
                          </a:solidFill>
                          <a:effectLst/>
                          <a:latin typeface="+mn-lt"/>
                          <a:ea typeface="+mn-ea"/>
                          <a:cs typeface="+mn-cs"/>
                        </a:rPr>
                        <a:t>–0.82</a:t>
                      </a:r>
                      <a:r>
                        <a:rPr lang="en-US" sz="1200">
                          <a:solidFill>
                            <a:schemeClr val="tx1">
                              <a:lumMod val="65000"/>
                              <a:lumOff val="35000"/>
                            </a:schemeClr>
                          </a:solidFill>
                        </a:rPr>
                        <a:t>)</a:t>
                      </a:r>
                      <a:endParaRPr lang="en-GB" sz="1200">
                        <a:solidFill>
                          <a:schemeClr val="tx1">
                            <a:lumMod val="65000"/>
                            <a:lumOff val="35000"/>
                          </a:schemeClr>
                        </a:solidFill>
                      </a:endParaRPr>
                    </a:p>
                  </a:txBody>
                  <a:tcPr marL="68580" marR="68580" marT="34290" marB="34290" anchor="ctr"/>
                </a:tc>
                <a:tc>
                  <a:txBody>
                    <a:bodyPr/>
                    <a:lstStyle/>
                    <a:p>
                      <a:pPr algn="ctr"/>
                      <a:endParaRPr lang="en-GB" sz="1200">
                        <a:solidFill>
                          <a:schemeClr val="tx1">
                            <a:lumMod val="65000"/>
                            <a:lumOff val="35000"/>
                          </a:schemeClr>
                        </a:solidFill>
                      </a:endParaRP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rPr>
                        <a:t>&lt;0.05</a:t>
                      </a:r>
                      <a:endParaRPr lang="en-GB" sz="1200">
                        <a:solidFill>
                          <a:schemeClr val="tx1">
                            <a:lumMod val="65000"/>
                            <a:lumOff val="35000"/>
                          </a:schemeClr>
                        </a:solidFill>
                      </a:endParaRPr>
                    </a:p>
                  </a:txBody>
                  <a:tcPr marL="68580" marR="68580" marT="34290" marB="34290" anchor="ctr"/>
                </a:tc>
                <a:extLst>
                  <a:ext uri="{0D108BD9-81ED-4DB2-BD59-A6C34878D82A}">
                    <a16:rowId xmlns:a16="http://schemas.microsoft.com/office/drawing/2014/main" val="10002"/>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noProof="0">
                          <a:solidFill>
                            <a:schemeClr val="bg1"/>
                          </a:solidFill>
                        </a:rPr>
                        <a:t>Stroke</a:t>
                      </a:r>
                      <a:endParaRPr lang="en-AU" sz="1200" b="1" baseline="30000" noProof="0">
                        <a:solidFill>
                          <a:schemeClr val="bg1"/>
                        </a:solidFill>
                      </a:endParaRP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rPr>
                        <a:t>0.62 (0.29</a:t>
                      </a:r>
                      <a:r>
                        <a:rPr lang="en-GB" sz="1200" b="0" i="0" kern="1200">
                          <a:solidFill>
                            <a:schemeClr val="tx1">
                              <a:lumMod val="65000"/>
                              <a:lumOff val="35000"/>
                            </a:schemeClr>
                          </a:solidFill>
                          <a:effectLst/>
                          <a:latin typeface="+mn-lt"/>
                          <a:ea typeface="+mn-ea"/>
                          <a:cs typeface="+mn-cs"/>
                        </a:rPr>
                        <a:t>–</a:t>
                      </a:r>
                      <a:r>
                        <a:rPr lang="en-US" sz="1200">
                          <a:solidFill>
                            <a:schemeClr val="tx1">
                              <a:lumMod val="65000"/>
                              <a:lumOff val="35000"/>
                            </a:schemeClr>
                          </a:solidFill>
                        </a:rPr>
                        <a:t>1.33</a:t>
                      </a:r>
                      <a:r>
                        <a:rPr lang="en-GB" sz="1200">
                          <a:solidFill>
                            <a:schemeClr val="tx1">
                              <a:lumMod val="65000"/>
                              <a:lumOff val="35000"/>
                            </a:schemeClr>
                          </a:solidFill>
                        </a:rPr>
                        <a:t>)</a:t>
                      </a:r>
                    </a:p>
                  </a:txBody>
                  <a:tcPr marL="68580" marR="68580" marT="34290" marB="34290" anchor="ctr"/>
                </a:tc>
                <a:tc>
                  <a:txBody>
                    <a:bodyPr/>
                    <a:lstStyle/>
                    <a:p>
                      <a:pPr algn="ctr"/>
                      <a:endParaRPr lang="en-GB" sz="1200">
                        <a:solidFill>
                          <a:schemeClr val="tx1">
                            <a:lumMod val="65000"/>
                            <a:lumOff val="35000"/>
                          </a:schemeClr>
                        </a:solidFill>
                      </a:endParaRPr>
                    </a:p>
                  </a:txBody>
                  <a:tcPr marL="68580" marR="68580" marT="34290" marB="34290" anchor="ctr"/>
                </a:tc>
                <a:tc>
                  <a:txBody>
                    <a:bodyPr/>
                    <a:lstStyle/>
                    <a:p>
                      <a:pPr algn="ctr"/>
                      <a:r>
                        <a:rPr lang="en-US" sz="1200">
                          <a:solidFill>
                            <a:schemeClr val="tx1">
                              <a:lumMod val="65000"/>
                              <a:lumOff val="35000"/>
                            </a:schemeClr>
                          </a:solidFill>
                        </a:rPr>
                        <a:t>NS</a:t>
                      </a:r>
                      <a:endParaRPr lang="en-GB" sz="1200">
                        <a:solidFill>
                          <a:schemeClr val="tx1">
                            <a:lumMod val="65000"/>
                            <a:lumOff val="35000"/>
                          </a:schemeClr>
                        </a:solidFill>
                      </a:endParaRPr>
                    </a:p>
                  </a:txBody>
                  <a:tcPr marL="68580" marR="68580" marT="34290" marB="34290" anchor="ctr"/>
                </a:tc>
                <a:extLst>
                  <a:ext uri="{0D108BD9-81ED-4DB2-BD59-A6C34878D82A}">
                    <a16:rowId xmlns:a16="http://schemas.microsoft.com/office/drawing/2014/main" val="10003"/>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en-AU" sz="1200" b="1" baseline="0" noProof="0">
                          <a:solidFill>
                            <a:schemeClr val="bg1"/>
                          </a:solidFill>
                        </a:rPr>
                        <a:t>Mortality</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solidFill>
                            <a:schemeClr val="tx1">
                              <a:lumMod val="65000"/>
                              <a:lumOff val="35000"/>
                            </a:schemeClr>
                          </a:solidFill>
                        </a:rPr>
                        <a:t>0.81 (0.65</a:t>
                      </a:r>
                      <a:r>
                        <a:rPr lang="en-GB" sz="1200" b="0" i="0" kern="1200">
                          <a:solidFill>
                            <a:schemeClr val="tx1">
                              <a:lumMod val="65000"/>
                              <a:lumOff val="35000"/>
                            </a:schemeClr>
                          </a:solidFill>
                          <a:effectLst/>
                          <a:latin typeface="+mn-lt"/>
                          <a:ea typeface="+mn-ea"/>
                          <a:cs typeface="+mn-cs"/>
                        </a:rPr>
                        <a:t>–</a:t>
                      </a:r>
                      <a:r>
                        <a:rPr lang="en-US" sz="1200">
                          <a:solidFill>
                            <a:schemeClr val="tx1">
                              <a:lumMod val="65000"/>
                              <a:lumOff val="35000"/>
                            </a:schemeClr>
                          </a:solidFill>
                        </a:rPr>
                        <a:t>1.01)</a:t>
                      </a:r>
                      <a:endParaRPr lang="en-GB" sz="1200">
                        <a:solidFill>
                          <a:schemeClr val="tx1">
                            <a:lumMod val="65000"/>
                            <a:lumOff val="35000"/>
                          </a:schemeClr>
                        </a:solidFill>
                      </a:endParaRPr>
                    </a:p>
                  </a:txBody>
                  <a:tcPr marL="68580" marR="68580" marT="34290" marB="34290" anchor="ctr"/>
                </a:tc>
                <a:tc>
                  <a:txBody>
                    <a:bodyPr/>
                    <a:lstStyle/>
                    <a:p>
                      <a:pPr algn="ctr"/>
                      <a:endParaRPr lang="en-GB" sz="1200">
                        <a:solidFill>
                          <a:schemeClr val="tx1">
                            <a:lumMod val="65000"/>
                            <a:lumOff val="35000"/>
                          </a:schemeClr>
                        </a:solidFill>
                      </a:endParaRPr>
                    </a:p>
                  </a:txBody>
                  <a:tcPr marL="68580" marR="68580" marT="34290" marB="34290" anchor="ctr"/>
                </a:tc>
                <a:tc>
                  <a:txBody>
                    <a:bodyPr/>
                    <a:lstStyle/>
                    <a:p>
                      <a:pPr algn="ctr"/>
                      <a:r>
                        <a:rPr lang="en-US" sz="1200">
                          <a:solidFill>
                            <a:schemeClr val="tx1">
                              <a:lumMod val="65000"/>
                              <a:lumOff val="35000"/>
                            </a:schemeClr>
                          </a:solidFill>
                        </a:rPr>
                        <a:t>NS</a:t>
                      </a:r>
                      <a:endParaRPr lang="en-GB" sz="1200">
                        <a:solidFill>
                          <a:schemeClr val="tx1">
                            <a:lumMod val="65000"/>
                            <a:lumOff val="35000"/>
                          </a:schemeClr>
                        </a:solidFill>
                      </a:endParaRPr>
                    </a:p>
                  </a:txBody>
                  <a:tcPr marL="68580" marR="68580" marT="34290" marB="34290" anchor="ctr"/>
                </a:tc>
                <a:extLst>
                  <a:ext uri="{0D108BD9-81ED-4DB2-BD59-A6C34878D82A}">
                    <a16:rowId xmlns:a16="http://schemas.microsoft.com/office/drawing/2014/main" val="10004"/>
                  </a:ext>
                </a:extLst>
              </a:tr>
            </a:tbl>
          </a:graphicData>
        </a:graphic>
      </p:graphicFrame>
      <p:sp>
        <p:nvSpPr>
          <p:cNvPr id="88" name="Rectangle 6">
            <a:extLst>
              <a:ext uri="{FF2B5EF4-FFF2-40B4-BE49-F238E27FC236}">
                <a16:creationId xmlns:a16="http://schemas.microsoft.com/office/drawing/2014/main" id="{44DE489E-1E2B-46E0-AE79-3419019E27A9}"/>
              </a:ext>
            </a:extLst>
          </p:cNvPr>
          <p:cNvSpPr>
            <a:spLocks noChangeArrowheads="1"/>
          </p:cNvSpPr>
          <p:nvPr/>
        </p:nvSpPr>
        <p:spPr bwMode="auto">
          <a:xfrm flipH="1">
            <a:off x="986456" y="4003768"/>
            <a:ext cx="3142435" cy="546496"/>
          </a:xfrm>
          <a:prstGeom prst="roundRect">
            <a:avLst/>
          </a:prstGeom>
          <a:solidFill>
            <a:schemeClr val="bg2"/>
          </a:solidFill>
          <a:ln w="15875">
            <a:solidFill>
              <a:schemeClr val="bg2"/>
            </a:solidFill>
            <a:round/>
            <a:headEnd/>
            <a:tailEnd/>
          </a:ln>
        </p:spPr>
        <p:txBody>
          <a:bodyPr lIns="20250" rIns="2025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Mean age:</a:t>
            </a:r>
            <a:r>
              <a:rPr kumimoji="0" lang="en-US" sz="1200" i="0" u="none" strike="noStrike" kern="1200" cap="none" spc="0" normalizeH="0" baseline="0" noProof="0">
                <a:ln>
                  <a:noFill/>
                </a:ln>
                <a:solidFill>
                  <a:srgbClr val="FFFFFF"/>
                </a:solidFill>
                <a:effectLst/>
                <a:uLnTx/>
                <a:uFillTx/>
                <a:latin typeface="Arial"/>
                <a:ea typeface="+mn-ea"/>
                <a:cs typeface="+mn-cs"/>
              </a:rPr>
              <a:t> 86 years</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a:solidFill>
                  <a:srgbClr val="FFFFFF"/>
                </a:solidFill>
                <a:latin typeface="Arial"/>
              </a:rPr>
              <a:t>Mean CHA</a:t>
            </a:r>
            <a:r>
              <a:rPr lang="en-US" sz="1200" b="1" baseline="-25000">
                <a:solidFill>
                  <a:srgbClr val="FFFFFF"/>
                </a:solidFill>
                <a:latin typeface="Arial"/>
              </a:rPr>
              <a:t>2</a:t>
            </a:r>
            <a:r>
              <a:rPr lang="en-US" sz="1200" b="1">
                <a:solidFill>
                  <a:srgbClr val="FFFFFF"/>
                </a:solidFill>
                <a:latin typeface="Arial"/>
              </a:rPr>
              <a:t>DS</a:t>
            </a:r>
            <a:r>
              <a:rPr lang="en-US" sz="1200" b="1" baseline="-25000">
                <a:solidFill>
                  <a:srgbClr val="FFFFFF"/>
                </a:solidFill>
                <a:latin typeface="Arial"/>
              </a:rPr>
              <a:t>2</a:t>
            </a:r>
            <a:r>
              <a:rPr lang="en-US" sz="1200" b="1">
                <a:solidFill>
                  <a:srgbClr val="FFFFFF"/>
                </a:solidFill>
                <a:latin typeface="Arial"/>
              </a:rPr>
              <a:t>-VASc score: </a:t>
            </a:r>
            <a:r>
              <a:rPr lang="en-US" sz="1200">
                <a:solidFill>
                  <a:srgbClr val="FFFFFF"/>
                </a:solidFill>
                <a:latin typeface="Arial"/>
              </a:rPr>
              <a:t>4.6</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1200" b="1">
                <a:solidFill>
                  <a:srgbClr val="FFFFFF"/>
                </a:solidFill>
                <a:latin typeface="Arial"/>
              </a:rPr>
              <a:t>Mean HAS-BLED score:</a:t>
            </a:r>
            <a:r>
              <a:rPr lang="en-US" sz="1200">
                <a:solidFill>
                  <a:srgbClr val="FFFFFF"/>
                </a:solidFill>
                <a:latin typeface="Arial"/>
              </a:rPr>
              <a:t> 2.1</a:t>
            </a:r>
            <a:endParaRPr kumimoji="0" lang="en-US" sz="120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4534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It is key to manage the modifiable bleeding risk </a:t>
            </a:r>
            <a:br>
              <a:rPr lang="en-US" sz="2400" kern="0" dirty="0"/>
            </a:br>
            <a:r>
              <a:rPr lang="en-US" sz="2400" kern="0" dirty="0"/>
              <a:t>for each </a:t>
            </a:r>
            <a:r>
              <a:rPr lang="en-US" sz="2400" kern="0" dirty="0" err="1"/>
              <a:t>nvAF</a:t>
            </a:r>
            <a:r>
              <a:rPr lang="en-US" sz="2400" kern="0" dirty="0"/>
              <a:t> patient, especially the elderly </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marL="171450" indent="-171450">
              <a:spcBef>
                <a:spcPts val="0"/>
              </a:spcBef>
              <a:spcAft>
                <a:spcPts val="200"/>
              </a:spcAft>
              <a:buFont typeface="Arial" panose="020B0604020202020204" pitchFamily="34" charset="0"/>
              <a:buChar char="•"/>
            </a:pPr>
            <a:r>
              <a:rPr lang="da-DK" sz="700" dirty="0" err="1">
                <a:solidFill>
                  <a:srgbClr val="B3B2B5"/>
                </a:solidFill>
                <a:cs typeface="Arial" charset="0"/>
              </a:rPr>
              <a:t>Excluding</a:t>
            </a:r>
            <a:r>
              <a:rPr lang="da-DK" sz="700" dirty="0">
                <a:solidFill>
                  <a:srgbClr val="B3B2B5"/>
                </a:solidFill>
                <a:cs typeface="Arial" charset="0"/>
              </a:rPr>
              <a:t> patients with </a:t>
            </a:r>
            <a:r>
              <a:rPr lang="da-DK" sz="700" dirty="0" err="1">
                <a:solidFill>
                  <a:srgbClr val="B3B2B5"/>
                </a:solidFill>
                <a:cs typeface="Arial" charset="0"/>
              </a:rPr>
              <a:t>mechanical</a:t>
            </a:r>
            <a:r>
              <a:rPr lang="da-DK" sz="700" dirty="0">
                <a:solidFill>
                  <a:srgbClr val="B3B2B5"/>
                </a:solidFill>
                <a:cs typeface="Arial" charset="0"/>
              </a:rPr>
              <a:t> </a:t>
            </a:r>
            <a:r>
              <a:rPr lang="da-DK" sz="700" dirty="0" err="1">
                <a:solidFill>
                  <a:srgbClr val="B3B2B5"/>
                </a:solidFill>
                <a:cs typeface="Arial" charset="0"/>
              </a:rPr>
              <a:t>heart</a:t>
            </a:r>
            <a:r>
              <a:rPr lang="da-DK" sz="700" dirty="0">
                <a:solidFill>
                  <a:srgbClr val="B3B2B5"/>
                </a:solidFill>
                <a:cs typeface="Arial" charset="0"/>
              </a:rPr>
              <a:t> </a:t>
            </a:r>
            <a:r>
              <a:rPr lang="da-DK" sz="700" dirty="0" err="1">
                <a:solidFill>
                  <a:srgbClr val="B3B2B5"/>
                </a:solidFill>
                <a:cs typeface="Arial" charset="0"/>
              </a:rPr>
              <a:t>valves</a:t>
            </a:r>
            <a:r>
              <a:rPr lang="da-DK" sz="700" dirty="0">
                <a:solidFill>
                  <a:srgbClr val="B3B2B5"/>
                </a:solidFill>
                <a:cs typeface="Arial" charset="0"/>
              </a:rPr>
              <a:t> or moderate-to-</a:t>
            </a:r>
            <a:r>
              <a:rPr lang="da-DK" sz="700" dirty="0" err="1">
                <a:solidFill>
                  <a:srgbClr val="B3B2B5"/>
                </a:solidFill>
                <a:cs typeface="Arial" charset="0"/>
              </a:rPr>
              <a:t>severe</a:t>
            </a:r>
            <a:r>
              <a:rPr lang="da-DK" sz="700" dirty="0">
                <a:solidFill>
                  <a:srgbClr val="B3B2B5"/>
                </a:solidFill>
                <a:cs typeface="Arial" charset="0"/>
              </a:rPr>
              <a:t> </a:t>
            </a:r>
            <a:r>
              <a:rPr lang="da-DK" sz="700" dirty="0" err="1">
                <a:solidFill>
                  <a:srgbClr val="B3B2B5"/>
                </a:solidFill>
                <a:cs typeface="Arial" charset="0"/>
              </a:rPr>
              <a:t>mitral</a:t>
            </a:r>
            <a:r>
              <a:rPr lang="da-DK" sz="700" dirty="0">
                <a:solidFill>
                  <a:srgbClr val="B3B2B5"/>
                </a:solidFill>
                <a:cs typeface="Arial" charset="0"/>
              </a:rPr>
              <a:t> stenosis.</a:t>
            </a:r>
          </a:p>
          <a:p>
            <a:pPr>
              <a:spcBef>
                <a:spcPts val="0"/>
              </a:spcBef>
              <a:spcAft>
                <a:spcPts val="200"/>
              </a:spcAft>
            </a:pP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a:t>
            </a:r>
            <a:r>
              <a:rPr lang="en-GB" sz="700" dirty="0">
                <a:solidFill>
                  <a:srgbClr val="B3B2B5"/>
                </a:solidFill>
                <a:cs typeface="Arial" charset="0"/>
              </a:rPr>
              <a:t>ESC: European Society of Cardiology; HAS-BLED, hypertension, abnormal renal/liver function, stroke, bleeding history or predisposition, labile INR, elderly (&gt;65 years), drugs/alcohol concomitantly; </a:t>
            </a:r>
            <a:r>
              <a:rPr lang="da-DK" sz="700" dirty="0">
                <a:solidFill>
                  <a:srgbClr val="B3B2B5"/>
                </a:solidFill>
                <a:cs typeface="Arial" charset="0"/>
              </a:rPr>
              <a:t>OAC: oral </a:t>
            </a:r>
            <a:r>
              <a:rPr lang="da-DK" sz="700" dirty="0" err="1">
                <a:solidFill>
                  <a:srgbClr val="B3B2B5"/>
                </a:solidFill>
                <a:cs typeface="Arial" charset="0"/>
              </a:rPr>
              <a:t>anticoagulant</a:t>
            </a:r>
            <a:endParaRPr lang="da-DK" sz="700" dirty="0">
              <a:solidFill>
                <a:srgbClr val="B3B2B5"/>
              </a:solidFill>
              <a:cs typeface="Arial" charset="0"/>
            </a:endParaRPr>
          </a:p>
        </p:txBody>
      </p:sp>
      <p:sp>
        <p:nvSpPr>
          <p:cNvPr id="32" name="Subtitle 1">
            <a:extLst>
              <a:ext uri="{FF2B5EF4-FFF2-40B4-BE49-F238E27FC236}">
                <a16:creationId xmlns:a16="http://schemas.microsoft.com/office/drawing/2014/main" id="{4A91BA2A-EB0D-4F7A-8F07-F2A3C9147BC2}"/>
              </a:ext>
            </a:extLst>
          </p:cNvPr>
          <p:cNvSpPr txBox="1">
            <a:spLocks/>
          </p:cNvSpPr>
          <p:nvPr/>
        </p:nvSpPr>
        <p:spPr>
          <a:xfrm>
            <a:off x="612776" y="1228789"/>
            <a:ext cx="8280400" cy="68942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ESC 2020 Recommendations:</a:t>
            </a:r>
            <a:r>
              <a:rPr lang="en-US" altLang="en-US" sz="1400" b="1" kern="0" baseline="30000" dirty="0"/>
              <a:t>3</a:t>
            </a:r>
          </a:p>
          <a:p>
            <a:r>
              <a:rPr lang="en-US" altLang="en-US" sz="1400" kern="0" dirty="0"/>
              <a:t>Non-modifiable and partially modifiable bleeding risks are important drivers of bleeding events in synergy with modifiable factors</a:t>
            </a:r>
            <a:endParaRPr lang="en-US" altLang="en-US" sz="1400" b="1" kern="0" dirty="0"/>
          </a:p>
        </p:txBody>
      </p:sp>
      <p:graphicFrame>
        <p:nvGraphicFramePr>
          <p:cNvPr id="33" name="Content Placeholder 4">
            <a:extLst>
              <a:ext uri="{FF2B5EF4-FFF2-40B4-BE49-F238E27FC236}">
                <a16:creationId xmlns:a16="http://schemas.microsoft.com/office/drawing/2014/main" id="{0D3A96B8-849B-4398-AEDF-FA39CB2F120D}"/>
              </a:ext>
            </a:extLst>
          </p:cNvPr>
          <p:cNvGraphicFramePr>
            <a:graphicFrameLocks/>
          </p:cNvGraphicFramePr>
          <p:nvPr>
            <p:extLst>
              <p:ext uri="{D42A27DB-BD31-4B8C-83A1-F6EECF244321}">
                <p14:modId xmlns:p14="http://schemas.microsoft.com/office/powerpoint/2010/main" val="2516605127"/>
              </p:ext>
            </p:extLst>
          </p:nvPr>
        </p:nvGraphicFramePr>
        <p:xfrm>
          <a:off x="619122" y="2008738"/>
          <a:ext cx="8237541" cy="2301240"/>
        </p:xfrm>
        <a:graphic>
          <a:graphicData uri="http://schemas.openxmlformats.org/drawingml/2006/table">
            <a:tbl>
              <a:tblPr firstRow="1" bandRow="1">
                <a:tableStyleId>{9D7B26C5-4107-4FEC-AEDC-1716B250A1EF}</a:tableStyleId>
              </a:tblPr>
              <a:tblGrid>
                <a:gridCol w="6335361">
                  <a:extLst>
                    <a:ext uri="{9D8B030D-6E8A-4147-A177-3AD203B41FA5}">
                      <a16:colId xmlns:a16="http://schemas.microsoft.com/office/drawing/2014/main" val="158057105"/>
                    </a:ext>
                  </a:extLst>
                </a:gridCol>
                <a:gridCol w="951090">
                  <a:extLst>
                    <a:ext uri="{9D8B030D-6E8A-4147-A177-3AD203B41FA5}">
                      <a16:colId xmlns:a16="http://schemas.microsoft.com/office/drawing/2014/main" val="375632211"/>
                    </a:ext>
                  </a:extLst>
                </a:gridCol>
                <a:gridCol w="951090">
                  <a:extLst>
                    <a:ext uri="{9D8B030D-6E8A-4147-A177-3AD203B41FA5}">
                      <a16:colId xmlns:a16="http://schemas.microsoft.com/office/drawing/2014/main" val="2424362976"/>
                    </a:ext>
                  </a:extLst>
                </a:gridCol>
              </a:tblGrid>
              <a:tr h="167751">
                <a:tc>
                  <a:txBody>
                    <a:bodyPr/>
                    <a:lstStyle/>
                    <a:p>
                      <a:r>
                        <a:rPr lang="en-GB" sz="1100" cap="all" baseline="0" dirty="0">
                          <a:solidFill>
                            <a:schemeClr val="bg1"/>
                          </a:solidFill>
                        </a:rPr>
                        <a:t>Recommendation</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Class</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Level</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39726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For bleeding risk assessment, a formal structured risk-score-based bleeding risk assessment is recommended to help identify non-modifiable and address modifiable bleeding risk factors in all AF </a:t>
                      </a:r>
                      <a:br>
                        <a:rPr lang="en-GB" sz="1000" dirty="0">
                          <a:solidFill>
                            <a:schemeClr val="tx1"/>
                          </a:solidFill>
                        </a:rPr>
                      </a:br>
                      <a:r>
                        <a:rPr lang="en-GB" sz="1000" dirty="0">
                          <a:solidFill>
                            <a:schemeClr val="tx1"/>
                          </a:solidFill>
                        </a:rPr>
                        <a:t>patients, and to identify patients potentially at high risk of bleeding who should be scheduled for </a:t>
                      </a:r>
                      <a:br>
                        <a:rPr lang="en-GB" sz="1000" dirty="0">
                          <a:solidFill>
                            <a:schemeClr val="tx1"/>
                          </a:solidFill>
                        </a:rPr>
                      </a:br>
                      <a:r>
                        <a:rPr lang="en-GB" sz="1000" dirty="0">
                          <a:solidFill>
                            <a:schemeClr val="tx1"/>
                          </a:solidFill>
                        </a:rPr>
                        <a:t>early and more frequent clinical review and follow-up</a:t>
                      </a:r>
                    </a:p>
                  </a:txBody>
                  <a:tcPr>
                    <a:lnT w="12700" cmpd="sng">
                      <a:noFill/>
                    </a:lnT>
                    <a:solidFill>
                      <a:schemeClr val="bg1">
                        <a:lumMod val="95000"/>
                      </a:schemeClr>
                    </a:solidFill>
                  </a:tcPr>
                </a:tc>
                <a:tc>
                  <a:txBody>
                    <a:bodyPr/>
                    <a:lstStyle/>
                    <a:p>
                      <a:pPr algn="ctr"/>
                      <a:r>
                        <a:rPr lang="en-GB" sz="1100" baseline="0">
                          <a:solidFill>
                            <a:schemeClr val="tx1"/>
                          </a:solidFill>
                        </a:rPr>
                        <a:t>I</a:t>
                      </a:r>
                    </a:p>
                  </a:txBody>
                  <a:tcPr>
                    <a:lnT w="12700" cmpd="sng">
                      <a:noFill/>
                    </a:lnT>
                    <a:solidFill>
                      <a:srgbClr val="00B050">
                        <a:alpha val="60000"/>
                      </a:srgbClr>
                    </a:solidFill>
                  </a:tcPr>
                </a:tc>
                <a:tc>
                  <a:txBody>
                    <a:bodyPr/>
                    <a:lstStyle/>
                    <a:p>
                      <a:pPr algn="ctr"/>
                      <a:r>
                        <a:rPr lang="en-GB" sz="1100" baseline="0">
                          <a:solidFill>
                            <a:schemeClr val="bg1"/>
                          </a:solidFill>
                        </a:rPr>
                        <a:t>B</a:t>
                      </a:r>
                    </a:p>
                  </a:txBody>
                  <a:tcPr>
                    <a:lnT w="12700" cmpd="sng">
                      <a:noFill/>
                    </a:lnT>
                    <a:solidFill>
                      <a:schemeClr val="bg2"/>
                    </a:solidFill>
                  </a:tcPr>
                </a:tc>
                <a:extLst>
                  <a:ext uri="{0D108BD9-81ED-4DB2-BD59-A6C34878D82A}">
                    <a16:rowId xmlns:a16="http://schemas.microsoft.com/office/drawing/2014/main" val="2718226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For a formal risk-score-based assessment of bleeding risk, the HAS-BLED score should be considered </a:t>
                      </a:r>
                      <a:br>
                        <a:rPr lang="en-GB" sz="1000">
                          <a:solidFill>
                            <a:schemeClr val="tx1"/>
                          </a:solidFill>
                        </a:rPr>
                      </a:br>
                      <a:r>
                        <a:rPr lang="en-GB" sz="1000">
                          <a:solidFill>
                            <a:schemeClr val="tx1"/>
                          </a:solidFill>
                        </a:rPr>
                        <a:t>to help address modifiable bleeding risk factors, and to identify patients at high risk of bleeding </a:t>
                      </a:r>
                      <a:br>
                        <a:rPr lang="en-GB" sz="1000">
                          <a:solidFill>
                            <a:schemeClr val="tx1"/>
                          </a:solidFill>
                        </a:rPr>
                      </a:br>
                      <a:r>
                        <a:rPr lang="en-GB" sz="1000">
                          <a:solidFill>
                            <a:schemeClr val="tx1"/>
                          </a:solidFill>
                        </a:rPr>
                        <a:t>(HAS-BLED score ≥3) for early and more frequent clinical review and follow-up</a:t>
                      </a:r>
                    </a:p>
                  </a:txBody>
                  <a:tcPr/>
                </a:tc>
                <a:tc>
                  <a:txBody>
                    <a:bodyPr/>
                    <a:lstStyle/>
                    <a:p>
                      <a:pPr algn="ctr"/>
                      <a:r>
                        <a:rPr lang="en-GB" sz="1100" baseline="0">
                          <a:solidFill>
                            <a:schemeClr val="tx1"/>
                          </a:solidFill>
                        </a:rPr>
                        <a:t>IIa</a:t>
                      </a:r>
                    </a:p>
                  </a:txBody>
                  <a:tcPr>
                    <a:solidFill>
                      <a:srgbClr val="FFFF00">
                        <a:alpha val="60000"/>
                      </a:srgbClr>
                    </a:solidFill>
                  </a:tcPr>
                </a:tc>
                <a:tc>
                  <a:txBody>
                    <a:bodyPr/>
                    <a:lstStyle/>
                    <a:p>
                      <a:pPr algn="ctr"/>
                      <a:r>
                        <a:rPr lang="en-GB" sz="1100" baseline="0">
                          <a:solidFill>
                            <a:schemeClr val="bg1"/>
                          </a:solidFill>
                        </a:rPr>
                        <a:t>B</a:t>
                      </a:r>
                    </a:p>
                  </a:txBody>
                  <a:tcPr>
                    <a:solidFill>
                      <a:schemeClr val="bg2"/>
                    </a:solidFill>
                  </a:tcPr>
                </a:tc>
                <a:extLst>
                  <a:ext uri="{0D108BD9-81ED-4DB2-BD59-A6C34878D82A}">
                    <a16:rowId xmlns:a16="http://schemas.microsoft.com/office/drawing/2014/main" val="1163352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Stroke and bleeding risk reassessment at periodic intervals is recommended to inform treatment </a:t>
                      </a:r>
                      <a:br>
                        <a:rPr lang="en-GB" sz="1000">
                          <a:solidFill>
                            <a:schemeClr val="tx1"/>
                          </a:solidFill>
                        </a:rPr>
                      </a:br>
                      <a:r>
                        <a:rPr lang="en-GB" sz="1000">
                          <a:solidFill>
                            <a:schemeClr val="tx1"/>
                          </a:solidFill>
                        </a:rPr>
                        <a:t>decisions and address potentially modifiable bleeding risk factors</a:t>
                      </a:r>
                    </a:p>
                  </a:txBody>
                  <a:tcPr>
                    <a:lnB>
                      <a:noFill/>
                    </a:lnB>
                    <a:solidFill>
                      <a:schemeClr val="bg1">
                        <a:lumMod val="95000"/>
                      </a:schemeClr>
                    </a:solidFill>
                  </a:tcPr>
                </a:tc>
                <a:tc>
                  <a:txBody>
                    <a:bodyPr/>
                    <a:lstStyle/>
                    <a:p>
                      <a:pPr algn="ctr"/>
                      <a:r>
                        <a:rPr lang="en-GB" sz="1100" baseline="0">
                          <a:solidFill>
                            <a:schemeClr val="tx1"/>
                          </a:solidFill>
                        </a:rPr>
                        <a:t>I</a:t>
                      </a:r>
                    </a:p>
                  </a:txBody>
                  <a:tcPr>
                    <a:lnB>
                      <a:noFill/>
                    </a:lnB>
                    <a:solidFill>
                      <a:srgbClr val="00B050">
                        <a:alpha val="60000"/>
                      </a:srgbClr>
                    </a:solidFill>
                  </a:tcPr>
                </a:tc>
                <a:tc>
                  <a:txBody>
                    <a:bodyPr/>
                    <a:lstStyle/>
                    <a:p>
                      <a:pPr algn="ctr"/>
                      <a:r>
                        <a:rPr lang="en-GB" sz="1100" baseline="0">
                          <a:solidFill>
                            <a:schemeClr val="bg1"/>
                          </a:solidFill>
                        </a:rPr>
                        <a:t>B</a:t>
                      </a:r>
                    </a:p>
                  </a:txBody>
                  <a:tcPr>
                    <a:lnB>
                      <a:noFill/>
                    </a:lnB>
                    <a:solidFill>
                      <a:schemeClr val="bg2"/>
                    </a:solidFill>
                  </a:tcPr>
                </a:tc>
                <a:extLst>
                  <a:ext uri="{0D108BD9-81ED-4DB2-BD59-A6C34878D82A}">
                    <a16:rowId xmlns:a16="http://schemas.microsoft.com/office/drawing/2014/main" val="11867175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Estimated bleeding risk, in the absence of absolute contraindications to OAC, should not in itself </a:t>
                      </a:r>
                      <a:br>
                        <a:rPr lang="en-GB" sz="1000">
                          <a:solidFill>
                            <a:schemeClr val="tx1"/>
                          </a:solidFill>
                        </a:rPr>
                      </a:br>
                      <a:r>
                        <a:rPr lang="en-GB" sz="1000">
                          <a:solidFill>
                            <a:schemeClr val="tx1"/>
                          </a:solidFill>
                        </a:rPr>
                        <a:t>guide treatment decisions to use OAC for stroke prevention</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GB" sz="1100" baseline="0">
                          <a:solidFill>
                            <a:schemeClr val="tx1"/>
                          </a:solidFill>
                        </a:rPr>
                        <a:t>III</a:t>
                      </a:r>
                    </a:p>
                  </a:txBody>
                  <a:tcPr>
                    <a:lnL>
                      <a:noFill/>
                    </a:lnL>
                    <a:lnR>
                      <a:noFill/>
                    </a:lnR>
                    <a:lnT>
                      <a:noFill/>
                    </a:lnT>
                    <a:lnB w="12700" cmpd="sng">
                      <a:noFill/>
                    </a:lnB>
                    <a:lnTlToBr w="12700" cmpd="sng">
                      <a:noFill/>
                      <a:prstDash val="solid"/>
                    </a:lnTlToBr>
                    <a:lnBlToTr w="12700" cmpd="sng">
                      <a:noFill/>
                      <a:prstDash val="solid"/>
                    </a:lnBlToTr>
                    <a:solidFill>
                      <a:srgbClr val="FF0000">
                        <a:alpha val="60000"/>
                      </a:srgbClr>
                    </a:solidFill>
                  </a:tcPr>
                </a:tc>
                <a:tc>
                  <a:txBody>
                    <a:bodyPr/>
                    <a:lstStyle/>
                    <a:p>
                      <a:pPr algn="ctr"/>
                      <a:r>
                        <a:rPr lang="en-GB" sz="1100" baseline="0">
                          <a:solidFill>
                            <a:schemeClr val="bg1"/>
                          </a:solidFill>
                        </a:rPr>
                        <a:t>B</a:t>
                      </a:r>
                    </a:p>
                  </a:txBody>
                  <a:tcPr>
                    <a:lnL>
                      <a:noFill/>
                    </a:lnL>
                    <a:lnR>
                      <a:noFill/>
                    </a:lnR>
                    <a:lnT>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035659"/>
                  </a:ext>
                </a:extLst>
              </a:tr>
            </a:tbl>
          </a:graphicData>
        </a:graphic>
      </p:graphicFrame>
    </p:spTree>
    <p:extLst>
      <p:ext uri="{BB962C8B-B14F-4D97-AF65-F5344CB8AC3E}">
        <p14:creationId xmlns:p14="http://schemas.microsoft.com/office/powerpoint/2010/main" val="357863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It is important to manage the modifiable bleeding risk factors of your </a:t>
            </a:r>
            <a:r>
              <a:rPr lang="en-US" sz="2400" kern="0" dirty="0" err="1"/>
              <a:t>nvAF</a:t>
            </a:r>
            <a:r>
              <a:rPr lang="en-US" sz="2400" kern="0" dirty="0"/>
              <a:t> patients</a:t>
            </a:r>
            <a:r>
              <a:rPr lang="en-US" sz="2400" kern="0" baseline="30000" dirty="0"/>
              <a:t>3</a:t>
            </a:r>
            <a:endParaRPr kumimoji="0" lang="de-DE" sz="2400" b="1" i="0" u="none" strike="noStrike" kern="0" cap="none" spc="0" normalizeH="0" baseline="30000" noProof="0" dirty="0">
              <a:ln>
                <a:noFill/>
              </a:ln>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33420"/>
            <a:ext cx="8274051" cy="323165"/>
          </a:xfrm>
          <a:prstGeom prst="rect">
            <a:avLst/>
          </a:prstGeom>
          <a:noFill/>
        </p:spPr>
        <p:txBody>
          <a:bodyPr wrap="square" lIns="0" tIns="0" rIns="0" bIns="0" rtlCol="0" anchor="b" anchorCtr="0">
            <a:spAutoFit/>
          </a:bodyPr>
          <a:lstStyle/>
          <a:p>
            <a:pPr marL="88900" indent="-88900">
              <a:spcBef>
                <a:spcPts val="0"/>
              </a:spcBef>
              <a:spcAft>
                <a:spcPts val="200"/>
              </a:spcAft>
            </a:pPr>
            <a:r>
              <a:rPr lang="da-DK" sz="700" dirty="0">
                <a:solidFill>
                  <a:srgbClr val="B3B2B5"/>
                </a:solidFill>
                <a:cs typeface="Arial" charset="0"/>
              </a:rPr>
              <a:t>*	for patients </a:t>
            </a:r>
            <a:r>
              <a:rPr lang="da-DK" sz="700" dirty="0" err="1">
                <a:solidFill>
                  <a:srgbClr val="B3B2B5"/>
                </a:solidFill>
                <a:cs typeface="Arial" charset="0"/>
              </a:rPr>
              <a:t>receiving</a:t>
            </a:r>
            <a:r>
              <a:rPr lang="da-DK" sz="700" dirty="0">
                <a:solidFill>
                  <a:srgbClr val="B3B2B5"/>
                </a:solidFill>
                <a:cs typeface="Arial" charset="0"/>
              </a:rPr>
              <a:t> VKA </a:t>
            </a:r>
            <a:r>
              <a:rPr lang="da-DK" sz="700" dirty="0" err="1">
                <a:solidFill>
                  <a:srgbClr val="B3B2B5"/>
                </a:solidFill>
                <a:cs typeface="Arial" charset="0"/>
              </a:rPr>
              <a:t>treatment</a:t>
            </a:r>
            <a:r>
              <a:rPr lang="da-DK" sz="700" dirty="0">
                <a:solidFill>
                  <a:srgbClr val="B3B2B5"/>
                </a:solidFill>
                <a:cs typeface="Arial" charset="0"/>
              </a:rPr>
              <a:t>.</a:t>
            </a:r>
            <a:br>
              <a:rPr lang="da-DK" sz="700" dirty="0">
                <a:solidFill>
                  <a:srgbClr val="B3B2B5"/>
                </a:solidFill>
                <a:cs typeface="Arial" charset="0"/>
              </a:rPr>
            </a:br>
            <a:r>
              <a:rPr lang="en-GB" sz="700" dirty="0">
                <a:solidFill>
                  <a:srgbClr val="B3B2B5"/>
                </a:solidFill>
                <a:cs typeface="Arial" charset="0"/>
              </a:rPr>
              <a:t>CKD-EPI: Chronic Kidney Disease Epidemiology Collaboration; </a:t>
            </a:r>
            <a:r>
              <a:rPr lang="en-GB" sz="700" dirty="0" err="1">
                <a:solidFill>
                  <a:srgbClr val="B3B2B5"/>
                </a:solidFill>
                <a:cs typeface="Arial" charset="0"/>
              </a:rPr>
              <a:t>cTnT-hs</a:t>
            </a:r>
            <a:r>
              <a:rPr lang="en-GB" sz="700" dirty="0">
                <a:solidFill>
                  <a:srgbClr val="B3B2B5"/>
                </a:solidFill>
                <a:cs typeface="Arial" charset="0"/>
              </a:rPr>
              <a:t>: high-sensitivity troponin; </a:t>
            </a:r>
            <a:r>
              <a:rPr lang="en-GB" sz="700" dirty="0" err="1">
                <a:solidFill>
                  <a:srgbClr val="B3B2B5"/>
                </a:solidFill>
                <a:cs typeface="Arial" charset="0"/>
              </a:rPr>
              <a:t>CrCl</a:t>
            </a:r>
            <a:r>
              <a:rPr lang="en-GB" sz="700" dirty="0">
                <a:solidFill>
                  <a:srgbClr val="B3B2B5"/>
                </a:solidFill>
                <a:cs typeface="Arial" charset="0"/>
              </a:rPr>
              <a:t>: creatinine clearance; GDF: growth differentiation factor-15; INR: international normalized ratio; NSAID: non-steroidal anti-inflammatory drug; OAC: oral anticoagulant; SBP: systolic blood pressure; TTR: time in target range; VKA: vitamin K antagonist</a:t>
            </a:r>
          </a:p>
        </p:txBody>
      </p:sp>
      <p:graphicFrame>
        <p:nvGraphicFramePr>
          <p:cNvPr id="7" name="Content Placeholder 7">
            <a:extLst>
              <a:ext uri="{FF2B5EF4-FFF2-40B4-BE49-F238E27FC236}">
                <a16:creationId xmlns:a16="http://schemas.microsoft.com/office/drawing/2014/main" id="{70BF7FDD-4887-4F43-AD25-F728D9098313}"/>
              </a:ext>
            </a:extLst>
          </p:cNvPr>
          <p:cNvGraphicFramePr>
            <a:graphicFrameLocks/>
          </p:cNvGraphicFramePr>
          <p:nvPr>
            <p:extLst>
              <p:ext uri="{D42A27DB-BD31-4B8C-83A1-F6EECF244321}">
                <p14:modId xmlns:p14="http://schemas.microsoft.com/office/powerpoint/2010/main" val="588084694"/>
              </p:ext>
            </p:extLst>
          </p:nvPr>
        </p:nvGraphicFramePr>
        <p:xfrm>
          <a:off x="611188" y="1276349"/>
          <a:ext cx="8245476" cy="2703333"/>
        </p:xfrm>
        <a:graphic>
          <a:graphicData uri="http://schemas.openxmlformats.org/drawingml/2006/table">
            <a:tbl>
              <a:tblPr firstRow="1" bandRow="1">
                <a:tableStyleId>{F2DE63D5-997A-4646-A377-4702673A728D}</a:tableStyleId>
              </a:tblPr>
              <a:tblGrid>
                <a:gridCol w="2061369">
                  <a:extLst>
                    <a:ext uri="{9D8B030D-6E8A-4147-A177-3AD203B41FA5}">
                      <a16:colId xmlns:a16="http://schemas.microsoft.com/office/drawing/2014/main" val="1655931714"/>
                    </a:ext>
                  </a:extLst>
                </a:gridCol>
                <a:gridCol w="2061369">
                  <a:extLst>
                    <a:ext uri="{9D8B030D-6E8A-4147-A177-3AD203B41FA5}">
                      <a16:colId xmlns:a16="http://schemas.microsoft.com/office/drawing/2014/main" val="2560883444"/>
                    </a:ext>
                  </a:extLst>
                </a:gridCol>
                <a:gridCol w="2061369">
                  <a:extLst>
                    <a:ext uri="{9D8B030D-6E8A-4147-A177-3AD203B41FA5}">
                      <a16:colId xmlns:a16="http://schemas.microsoft.com/office/drawing/2014/main" val="1311150582"/>
                    </a:ext>
                  </a:extLst>
                </a:gridCol>
                <a:gridCol w="2061369">
                  <a:extLst>
                    <a:ext uri="{9D8B030D-6E8A-4147-A177-3AD203B41FA5}">
                      <a16:colId xmlns:a16="http://schemas.microsoft.com/office/drawing/2014/main" val="1270102338"/>
                    </a:ext>
                  </a:extLst>
                </a:gridCol>
              </a:tblGrid>
              <a:tr h="441360">
                <a:tc>
                  <a:txBody>
                    <a:bodyPr/>
                    <a:lstStyle/>
                    <a:p>
                      <a:pPr algn="l"/>
                      <a:r>
                        <a:rPr lang="en-GB" sz="1100" cap="all" baseline="0" dirty="0"/>
                        <a:t>Non-modifiable</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a:t>Potentially modifiable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a:t>Modifiable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a:t>Biomarkers</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2261973">
                <a:tc>
                  <a:txBody>
                    <a:bodyPr/>
                    <a:lstStyle/>
                    <a:p>
                      <a:pPr marL="176213" indent="-176213" algn="l" rtl="0" eaLnBrk="1" fontAlgn="base"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a:solidFill>
                            <a:schemeClr val="tx1"/>
                          </a:solidFill>
                          <a:latin typeface="+mn-lt"/>
                          <a:ea typeface="+mn-ea"/>
                          <a:cs typeface="+mn-cs"/>
                        </a:rPr>
                        <a:t>Age &gt;65 years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Previous major bleeding</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Severe renal impairment </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Severe hepatic dysfunction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Malignancy</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Genetic factors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Previous stroke, small vessel disease, etc.</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Diabetes mellitus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Cognitive impairment/dementia</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Extreme frailty ± excessive risk of falls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Anaemia</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Reduced platelet count or function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Renal impairment </a:t>
                      </a:r>
                      <a:br>
                        <a:rPr lang="en-GB" sz="1000" kern="1200">
                          <a:solidFill>
                            <a:schemeClr val="tx1"/>
                          </a:solidFill>
                          <a:latin typeface="+mn-lt"/>
                          <a:ea typeface="+mn-ea"/>
                          <a:cs typeface="+mn-cs"/>
                        </a:rPr>
                      </a:br>
                      <a:r>
                        <a:rPr lang="en-GB" sz="1000" kern="1200">
                          <a:solidFill>
                            <a:schemeClr val="tx1"/>
                          </a:solidFill>
                          <a:latin typeface="+mn-lt"/>
                          <a:ea typeface="+mn-ea"/>
                          <a:cs typeface="+mn-cs"/>
                        </a:rPr>
                        <a:t>(CrCl &lt;60 ml/min)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VKA management strategy</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Hypertension/elevated SBP</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Concomitant antiplatelet/NSAID</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Excessive alcohol intake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Non-adherence to OAC</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Hazardous hobbies/occupations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Bridging therapy with heparin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INR control (target 2.0–3.0), target TTR &gt;70%*</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dirty="0">
                          <a:solidFill>
                            <a:schemeClr val="tx1"/>
                          </a:solidFill>
                          <a:latin typeface="+mn-lt"/>
                          <a:ea typeface="+mn-ea"/>
                          <a:cs typeface="+mn-cs"/>
                        </a:rPr>
                        <a:t>Appropriate choice of OAC and correct dosing</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GDF-15</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Cystatin C/CKD-EPI</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cTnT-hs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von Willebrand factor </a:t>
                      </a:r>
                      <a:br>
                        <a:rPr lang="en-GB" sz="1000" kern="1200">
                          <a:solidFill>
                            <a:schemeClr val="tx1"/>
                          </a:solidFill>
                          <a:latin typeface="+mn-lt"/>
                          <a:ea typeface="+mn-ea"/>
                          <a:cs typeface="+mn-cs"/>
                        </a:rPr>
                      </a:br>
                      <a:r>
                        <a:rPr lang="en-GB" sz="1000" kern="1200">
                          <a:solidFill>
                            <a:schemeClr val="tx1"/>
                          </a:solidFill>
                          <a:latin typeface="+mn-lt"/>
                          <a:ea typeface="+mn-ea"/>
                          <a:cs typeface="+mn-cs"/>
                        </a:rPr>
                        <a:t>(+ other coagulation markers)</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bl>
          </a:graphicData>
        </a:graphic>
      </p:graphicFrame>
      <p:sp>
        <p:nvSpPr>
          <p:cNvPr id="9" name="Rechteck 8">
            <a:extLst>
              <a:ext uri="{FF2B5EF4-FFF2-40B4-BE49-F238E27FC236}">
                <a16:creationId xmlns:a16="http://schemas.microsoft.com/office/drawing/2014/main" id="{C0BFA7B4-D902-41C4-8E86-FC45005852DA}"/>
              </a:ext>
            </a:extLst>
          </p:cNvPr>
          <p:cNvSpPr/>
          <p:nvPr/>
        </p:nvSpPr>
        <p:spPr bwMode="auto">
          <a:xfrm>
            <a:off x="4733925" y="1733429"/>
            <a:ext cx="2020835" cy="2178930"/>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0" name="Rechteck 9">
            <a:extLst>
              <a:ext uri="{FF2B5EF4-FFF2-40B4-BE49-F238E27FC236}">
                <a16:creationId xmlns:a16="http://schemas.microsoft.com/office/drawing/2014/main" id="{1DA31E0A-58C6-4C44-B0E2-3F440E76B71B}"/>
              </a:ext>
            </a:extLst>
          </p:cNvPr>
          <p:cNvSpPr/>
          <p:nvPr/>
        </p:nvSpPr>
        <p:spPr bwMode="auto">
          <a:xfrm>
            <a:off x="619123" y="1733429"/>
            <a:ext cx="1649092" cy="209102"/>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1" name="Rechteck 10">
            <a:extLst>
              <a:ext uri="{FF2B5EF4-FFF2-40B4-BE49-F238E27FC236}">
                <a16:creationId xmlns:a16="http://schemas.microsoft.com/office/drawing/2014/main" id="{3F985E0A-D3EB-4D75-B9A1-68BB33AFE0B2}"/>
              </a:ext>
            </a:extLst>
          </p:cNvPr>
          <p:cNvSpPr/>
          <p:nvPr/>
        </p:nvSpPr>
        <p:spPr bwMode="auto">
          <a:xfrm>
            <a:off x="2686457" y="1733430"/>
            <a:ext cx="1840050" cy="354678"/>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Tree>
    <p:extLst>
      <p:ext uri="{BB962C8B-B14F-4D97-AF65-F5344CB8AC3E}">
        <p14:creationId xmlns:p14="http://schemas.microsoft.com/office/powerpoint/2010/main" val="164789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What if your patients with </a:t>
            </a:r>
            <a:r>
              <a:rPr lang="en-US" sz="2400" kern="0" dirty="0" err="1"/>
              <a:t>nvAF</a:t>
            </a:r>
            <a:r>
              <a:rPr lang="en-US" sz="2400" kern="0" dirty="0"/>
              <a:t> could better manage certain modifiable bleeding risk factors?</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0"/>
              </a:spcBef>
              <a:spcAft>
                <a:spcPts val="0"/>
              </a:spcAft>
              <a:buFont typeface="Arial" panose="020B0604020202020204" pitchFamily="34" charset="0"/>
              <a:buChar char="•"/>
            </a:pPr>
            <a:r>
              <a:rPr lang="en-US" sz="700" dirty="0">
                <a:solidFill>
                  <a:srgbClr val="B3B2B5"/>
                </a:solidFill>
                <a:cs typeface="Arial" charset="0"/>
              </a:rPr>
              <a:t>In accordance with the International Society on Thrombosis and </a:t>
            </a:r>
            <a:r>
              <a:rPr lang="en-US" sz="700" dirty="0" err="1">
                <a:solidFill>
                  <a:srgbClr val="B3B2B5"/>
                </a:solidFill>
                <a:cs typeface="Arial" charset="0"/>
              </a:rPr>
              <a:t>Haemostasis</a:t>
            </a:r>
            <a:r>
              <a:rPr lang="en-US" sz="700" dirty="0">
                <a:solidFill>
                  <a:srgbClr val="B3B2B5"/>
                </a:solidFill>
                <a:cs typeface="Arial" charset="0"/>
              </a:rPr>
              <a:t> (ISTH) definition of major bleeding. </a:t>
            </a:r>
          </a:p>
          <a:p>
            <a:pPr marL="88900" indent="-88900">
              <a:spcBef>
                <a:spcPts val="0"/>
              </a:spcBef>
              <a:spcAft>
                <a:spcPts val="0"/>
              </a:spcAft>
            </a:pPr>
            <a:r>
              <a:rPr lang="en-US" sz="700" dirty="0">
                <a:solidFill>
                  <a:srgbClr val="B3B2B5"/>
                </a:solidFill>
                <a:cs typeface="Arial" charset="0"/>
              </a:rPr>
              <a:t>†	Versus patients with no modifiable risk factors. </a:t>
            </a:r>
          </a:p>
        </p:txBody>
      </p:sp>
      <p:sp>
        <p:nvSpPr>
          <p:cNvPr id="9" name="Subtitle 1">
            <a:extLst>
              <a:ext uri="{FF2B5EF4-FFF2-40B4-BE49-F238E27FC236}">
                <a16:creationId xmlns:a16="http://schemas.microsoft.com/office/drawing/2014/main" id="{1A154217-499B-4C49-8F66-1AF001E9DC65}"/>
              </a:ext>
            </a:extLst>
          </p:cNvPr>
          <p:cNvSpPr txBox="1">
            <a:spLocks/>
          </p:cNvSpPr>
          <p:nvPr/>
        </p:nvSpPr>
        <p:spPr>
          <a:xfrm>
            <a:off x="612776" y="1228789"/>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Real-world, prospective registry XANTUS:</a:t>
            </a:r>
            <a:r>
              <a:rPr lang="en-US" altLang="en-US" sz="1400" b="1" kern="0" baseline="30000" dirty="0"/>
              <a:t>16</a:t>
            </a:r>
            <a:r>
              <a:rPr lang="en-US" altLang="en-US" sz="1400" b="1" kern="0" dirty="0"/>
              <a:t> </a:t>
            </a:r>
            <a:br>
              <a:rPr lang="en-US" altLang="en-US" sz="1400" b="1" kern="0" dirty="0"/>
            </a:br>
            <a:r>
              <a:rPr lang="en-US" altLang="en-US" sz="1400" b="1" kern="0" dirty="0"/>
              <a:t>Patients with </a:t>
            </a:r>
            <a:r>
              <a:rPr lang="en-US" altLang="en-US" sz="1400" b="1" kern="0" dirty="0" err="1"/>
              <a:t>nvAF</a:t>
            </a:r>
            <a:r>
              <a:rPr lang="en-US" altLang="en-US" sz="1400" b="1" kern="0" dirty="0"/>
              <a:t> taking rivaroxaban (N=6784)</a:t>
            </a:r>
          </a:p>
        </p:txBody>
      </p:sp>
      <p:grpSp>
        <p:nvGrpSpPr>
          <p:cNvPr id="10" name="Group 40">
            <a:extLst>
              <a:ext uri="{FF2B5EF4-FFF2-40B4-BE49-F238E27FC236}">
                <a16:creationId xmlns:a16="http://schemas.microsoft.com/office/drawing/2014/main" id="{61802F63-ACDA-4860-8F65-DA83A53A77E5}"/>
              </a:ext>
            </a:extLst>
          </p:cNvPr>
          <p:cNvGrpSpPr/>
          <p:nvPr/>
        </p:nvGrpSpPr>
        <p:grpSpPr>
          <a:xfrm>
            <a:off x="603925" y="1595129"/>
            <a:ext cx="6377622" cy="3069823"/>
            <a:chOff x="3762359" y="1120725"/>
            <a:chExt cx="5788039" cy="3069823"/>
          </a:xfrm>
        </p:grpSpPr>
        <p:grpSp>
          <p:nvGrpSpPr>
            <p:cNvPr id="11" name="Group 29">
              <a:extLst>
                <a:ext uri="{FF2B5EF4-FFF2-40B4-BE49-F238E27FC236}">
                  <a16:creationId xmlns:a16="http://schemas.microsoft.com/office/drawing/2014/main" id="{3280AFBD-A428-40D2-A5F4-5E2417E40A7C}"/>
                </a:ext>
              </a:extLst>
            </p:cNvPr>
            <p:cNvGrpSpPr/>
            <p:nvPr/>
          </p:nvGrpSpPr>
          <p:grpSpPr>
            <a:xfrm>
              <a:off x="3762359" y="1120725"/>
              <a:ext cx="5788039" cy="3069823"/>
              <a:chOff x="4241472" y="935882"/>
              <a:chExt cx="5383249" cy="3226649"/>
            </a:xfrm>
          </p:grpSpPr>
          <p:grpSp>
            <p:nvGrpSpPr>
              <p:cNvPr id="17" name="Group 28">
                <a:extLst>
                  <a:ext uri="{FF2B5EF4-FFF2-40B4-BE49-F238E27FC236}">
                    <a16:creationId xmlns:a16="http://schemas.microsoft.com/office/drawing/2014/main" id="{52B124EB-BF85-4E3F-8057-886F16027160}"/>
                  </a:ext>
                </a:extLst>
              </p:cNvPr>
              <p:cNvGrpSpPr/>
              <p:nvPr/>
            </p:nvGrpSpPr>
            <p:grpSpPr>
              <a:xfrm>
                <a:off x="4241472" y="1108807"/>
                <a:ext cx="4480414" cy="3053724"/>
                <a:chOff x="4241472" y="1108807"/>
                <a:chExt cx="4480414" cy="3053724"/>
              </a:xfrm>
            </p:grpSpPr>
            <p:sp>
              <p:nvSpPr>
                <p:cNvPr id="19" name="TextBox 9">
                  <a:extLst>
                    <a:ext uri="{FF2B5EF4-FFF2-40B4-BE49-F238E27FC236}">
                      <a16:creationId xmlns:a16="http://schemas.microsoft.com/office/drawing/2014/main" id="{EE467FAA-8178-43D7-86E1-568DE4688D45}"/>
                    </a:ext>
                  </a:extLst>
                </p:cNvPr>
                <p:cNvSpPr txBox="1"/>
                <p:nvPr/>
              </p:nvSpPr>
              <p:spPr>
                <a:xfrm rot="16200000">
                  <a:off x="3167703" y="2201844"/>
                  <a:ext cx="2400905" cy="253367"/>
                </a:xfrm>
                <a:prstGeom prst="rect">
                  <a:avLst/>
                </a:prstGeom>
                <a:noFill/>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lang="de-DE" sz="800" b="1" i="0" u="none" strike="noStrike" kern="1200" normalizeH="0" baseline="0" noProof="0">
                      <a:solidFill>
                        <a:srgbClr val="000000">
                          <a:lumMod val="65000"/>
                          <a:lumOff val="35000"/>
                        </a:srgbClr>
                      </a:solidFill>
                      <a:uLnTx/>
                      <a:uFillTx/>
                      <a:latin typeface="+mn-lt"/>
                      <a:ea typeface="+mn-ea"/>
                      <a:cs typeface="+mn-cs"/>
                    </a:defRPr>
                  </a:pPr>
                  <a:r>
                    <a:rPr lang="en-GB" sz="1200" b="1">
                      <a:solidFill>
                        <a:schemeClr val="tx1">
                          <a:lumMod val="65000"/>
                          <a:lumOff val="35000"/>
                        </a:schemeClr>
                      </a:solidFill>
                      <a:cs typeface="Arial" pitchFamily="34" charset="0"/>
                    </a:rPr>
                    <a:t>Cumulative probability </a:t>
                  </a:r>
                  <a:br>
                    <a:rPr lang="en-GB" sz="1200" b="1">
                      <a:solidFill>
                        <a:schemeClr val="tx1">
                          <a:lumMod val="65000"/>
                          <a:lumOff val="35000"/>
                        </a:schemeClr>
                      </a:solidFill>
                      <a:cs typeface="Arial" pitchFamily="34" charset="0"/>
                    </a:rPr>
                  </a:br>
                  <a:r>
                    <a:rPr lang="en-GB" sz="1200" b="1">
                      <a:solidFill>
                        <a:schemeClr val="tx1">
                          <a:lumMod val="65000"/>
                          <a:lumOff val="35000"/>
                        </a:schemeClr>
                      </a:solidFill>
                      <a:cs typeface="Arial" pitchFamily="34" charset="0"/>
                    </a:rPr>
                    <a:t>of major bleeding event (%)</a:t>
                  </a:r>
                </a:p>
              </p:txBody>
            </p:sp>
            <p:sp>
              <p:nvSpPr>
                <p:cNvPr id="20" name="TextBox 9">
                  <a:extLst>
                    <a:ext uri="{FF2B5EF4-FFF2-40B4-BE49-F238E27FC236}">
                      <a16:creationId xmlns:a16="http://schemas.microsoft.com/office/drawing/2014/main" id="{FFD05264-651C-489B-9789-DB682616CE83}"/>
                    </a:ext>
                  </a:extLst>
                </p:cNvPr>
                <p:cNvSpPr txBox="1"/>
                <p:nvPr/>
              </p:nvSpPr>
              <p:spPr>
                <a:xfrm>
                  <a:off x="4924979" y="3968431"/>
                  <a:ext cx="3796907" cy="194100"/>
                </a:xfrm>
                <a:prstGeom prst="rect">
                  <a:avLst/>
                </a:prstGeom>
                <a:noFill/>
              </p:spPr>
              <p:txBody>
                <a:bodyPr wrap="square" lIns="0" tIns="0" rIns="0" bIns="0" anchor="b">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b="0" i="0" normalizeH="0" noProof="0">
                      <a:uLnTx/>
                      <a:uFillTx/>
                      <a:latin typeface="Arial" pitchFamily="34" charset="0"/>
                      <a:ea typeface="+mn-ea"/>
                      <a:cs typeface="+mn-cs"/>
                    </a:defRPr>
                  </a:pPr>
                  <a:r>
                    <a:rPr lang="en-GB" sz="1200" b="1" kern="0">
                      <a:solidFill>
                        <a:schemeClr val="tx1">
                          <a:lumMod val="65000"/>
                          <a:lumOff val="35000"/>
                        </a:schemeClr>
                      </a:solidFill>
                      <a:cs typeface="Arial" pitchFamily="34" charset="0"/>
                    </a:rPr>
                    <a:t>Time (days)</a:t>
                  </a:r>
                </a:p>
              </p:txBody>
            </p:sp>
            <p:grpSp>
              <p:nvGrpSpPr>
                <p:cNvPr id="21" name="Group 25">
                  <a:extLst>
                    <a:ext uri="{FF2B5EF4-FFF2-40B4-BE49-F238E27FC236}">
                      <a16:creationId xmlns:a16="http://schemas.microsoft.com/office/drawing/2014/main" id="{2CF65EE8-044A-4C1B-BA3B-261F76C7C13B}"/>
                    </a:ext>
                  </a:extLst>
                </p:cNvPr>
                <p:cNvGrpSpPr/>
                <p:nvPr/>
              </p:nvGrpSpPr>
              <p:grpSpPr>
                <a:xfrm>
                  <a:off x="4988478" y="1108807"/>
                  <a:ext cx="3716290" cy="2490903"/>
                  <a:chOff x="5293467" y="1074420"/>
                  <a:chExt cx="2947667" cy="1975721"/>
                </a:xfrm>
              </p:grpSpPr>
              <p:pic>
                <p:nvPicPr>
                  <p:cNvPr id="22" name="Picture 22">
                    <a:extLst>
                      <a:ext uri="{FF2B5EF4-FFF2-40B4-BE49-F238E27FC236}">
                        <a16:creationId xmlns:a16="http://schemas.microsoft.com/office/drawing/2014/main" id="{77388E47-CAD5-4097-8EB8-C10654A594A7}"/>
                      </a:ext>
                    </a:extLst>
                  </p:cNvPr>
                  <p:cNvPicPr>
                    <a:picLocks noChangeAspect="1"/>
                  </p:cNvPicPr>
                  <p:nvPr/>
                </p:nvPicPr>
                <p:blipFill rotWithShape="1">
                  <a:blip r:embed="rId3">
                    <a:duotone>
                      <a:schemeClr val="bg2">
                        <a:shade val="45000"/>
                        <a:satMod val="135000"/>
                      </a:schemeClr>
                      <a:prstClr val="white"/>
                    </a:duotone>
                  </a:blip>
                  <a:srcRect l="292" r="351"/>
                  <a:stretch/>
                </p:blipFill>
                <p:spPr>
                  <a:xfrm>
                    <a:off x="5293467" y="1075181"/>
                    <a:ext cx="2947667" cy="1974960"/>
                  </a:xfrm>
                  <a:prstGeom prst="rect">
                    <a:avLst/>
                  </a:prstGeom>
                </p:spPr>
              </p:pic>
              <p:sp>
                <p:nvSpPr>
                  <p:cNvPr id="23" name="Rectangle 24">
                    <a:extLst>
                      <a:ext uri="{FF2B5EF4-FFF2-40B4-BE49-F238E27FC236}">
                        <a16:creationId xmlns:a16="http://schemas.microsoft.com/office/drawing/2014/main" id="{23E469D7-F899-463E-A997-17DF678BFE10}"/>
                      </a:ext>
                    </a:extLst>
                  </p:cNvPr>
                  <p:cNvSpPr/>
                  <p:nvPr/>
                </p:nvSpPr>
                <p:spPr bwMode="auto">
                  <a:xfrm>
                    <a:off x="5440680" y="1074420"/>
                    <a:ext cx="1805940" cy="297180"/>
                  </a:xfrm>
                  <a:prstGeom prst="rect">
                    <a:avLst/>
                  </a:prstGeom>
                  <a:solidFill>
                    <a:schemeClr val="bg1"/>
                  </a:solidFill>
                  <a:ln w="19050" algn="ctr">
                    <a:no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grpSp>
          </p:grpSp>
          <p:graphicFrame>
            <p:nvGraphicFramePr>
              <p:cNvPr id="18" name="Content Placeholder 7">
                <a:extLst>
                  <a:ext uri="{FF2B5EF4-FFF2-40B4-BE49-F238E27FC236}">
                    <a16:creationId xmlns:a16="http://schemas.microsoft.com/office/drawing/2014/main" id="{CDDA48E6-01C4-4174-9988-87020CE95634}"/>
                  </a:ext>
                </a:extLst>
              </p:cNvPr>
              <p:cNvGraphicFramePr/>
              <p:nvPr>
                <p:extLst>
                  <p:ext uri="{D42A27DB-BD31-4B8C-83A1-F6EECF244321}">
                    <p14:modId xmlns:p14="http://schemas.microsoft.com/office/powerpoint/2010/main" val="1535002022"/>
                  </p:ext>
                </p:extLst>
              </p:nvPr>
            </p:nvGraphicFramePr>
            <p:xfrm>
              <a:off x="4504118" y="935882"/>
              <a:ext cx="5120603" cy="3128115"/>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TextBox 33">
              <a:extLst>
                <a:ext uri="{FF2B5EF4-FFF2-40B4-BE49-F238E27FC236}">
                  <a16:creationId xmlns:a16="http://schemas.microsoft.com/office/drawing/2014/main" id="{A6486055-69FA-4398-B5CC-46BEEBD3B986}"/>
                </a:ext>
              </a:extLst>
            </p:cNvPr>
            <p:cNvSpPr txBox="1"/>
            <p:nvPr/>
          </p:nvSpPr>
          <p:spPr>
            <a:xfrm>
              <a:off x="5146675" y="1333351"/>
              <a:ext cx="1828042" cy="463846"/>
            </a:xfrm>
            <a:prstGeom prst="rect">
              <a:avLst/>
            </a:prstGeom>
            <a:noFill/>
          </p:spPr>
          <p:txBody>
            <a:bodyPr wrap="square" lIns="90000" tIns="46800" rIns="90000" bIns="46800" rtlCol="0" anchor="ctr">
              <a:spAutoFit/>
            </a:bodyPr>
            <a:lstStyle/>
            <a:p>
              <a:r>
                <a:rPr lang="en-GB" sz="1200">
                  <a:solidFill>
                    <a:schemeClr val="tx1">
                      <a:lumMod val="65000"/>
                      <a:lumOff val="35000"/>
                    </a:schemeClr>
                  </a:solidFill>
                </a:rPr>
                <a:t>No modifiable risk factor</a:t>
              </a:r>
              <a:br>
                <a:rPr lang="en-GB" sz="1200">
                  <a:solidFill>
                    <a:schemeClr val="tx1">
                      <a:lumMod val="65000"/>
                      <a:lumOff val="35000"/>
                    </a:schemeClr>
                  </a:solidFill>
                </a:rPr>
              </a:br>
              <a:r>
                <a:rPr lang="en-GB" sz="1200">
                  <a:solidFill>
                    <a:schemeClr val="tx1">
                      <a:lumMod val="65000"/>
                      <a:lumOff val="35000"/>
                    </a:schemeClr>
                  </a:solidFill>
                </a:rPr>
                <a:t>≥1 modifiable risk factor</a:t>
              </a:r>
            </a:p>
          </p:txBody>
        </p:sp>
        <p:cxnSp>
          <p:nvCxnSpPr>
            <p:cNvPr id="14" name="Straight Connector 34">
              <a:extLst>
                <a:ext uri="{FF2B5EF4-FFF2-40B4-BE49-F238E27FC236}">
                  <a16:creationId xmlns:a16="http://schemas.microsoft.com/office/drawing/2014/main" id="{804F36D8-6A17-4A69-A1FD-608BF121D35B}"/>
                </a:ext>
              </a:extLst>
            </p:cNvPr>
            <p:cNvCxnSpPr>
              <a:cxnSpLocks/>
            </p:cNvCxnSpPr>
            <p:nvPr/>
          </p:nvCxnSpPr>
          <p:spPr bwMode="auto">
            <a:xfrm>
              <a:off x="4785046" y="1468722"/>
              <a:ext cx="360000"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Connector 35">
              <a:extLst>
                <a:ext uri="{FF2B5EF4-FFF2-40B4-BE49-F238E27FC236}">
                  <a16:creationId xmlns:a16="http://schemas.microsoft.com/office/drawing/2014/main" id="{CCD3BAD7-8F36-4E13-99B7-5638CF071503}"/>
                </a:ext>
              </a:extLst>
            </p:cNvPr>
            <p:cNvCxnSpPr>
              <a:cxnSpLocks/>
            </p:cNvCxnSpPr>
            <p:nvPr/>
          </p:nvCxnSpPr>
          <p:spPr bwMode="auto">
            <a:xfrm>
              <a:off x="4791904" y="1654650"/>
              <a:ext cx="360000" cy="0"/>
            </a:xfrm>
            <a:prstGeom prst="line">
              <a:avLst/>
            </a:prstGeom>
            <a:noFill/>
            <a:ln w="19050" cap="flat" cmpd="sng" algn="ctr">
              <a:solidFill>
                <a:srgbClr val="3961AC"/>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4" name="Rectangle: Rounded Corners 18">
            <a:extLst>
              <a:ext uri="{FF2B5EF4-FFF2-40B4-BE49-F238E27FC236}">
                <a16:creationId xmlns:a16="http://schemas.microsoft.com/office/drawing/2014/main" id="{B660C40D-BAC7-4F46-9372-6389A985380B}"/>
              </a:ext>
            </a:extLst>
          </p:cNvPr>
          <p:cNvSpPr/>
          <p:nvPr/>
        </p:nvSpPr>
        <p:spPr>
          <a:xfrm>
            <a:off x="6275037" y="1283724"/>
            <a:ext cx="2567775" cy="1665953"/>
          </a:xfrm>
          <a:prstGeom prst="roundRect">
            <a:avLst>
              <a:gd name="adj" fmla="val 12063"/>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a:spcBef>
                <a:spcPts val="0"/>
              </a:spcBef>
              <a:defRPr kumimoji="0" b="0" i="0" normalizeH="0" noProof="0">
                <a:uLnTx/>
                <a:uFillTx/>
                <a:latin typeface="Arial" pitchFamily="34" charset="0"/>
                <a:ea typeface="+mn-ea"/>
                <a:cs typeface="+mn-cs"/>
              </a:defRPr>
            </a:pPr>
            <a:endParaRPr lang="en-GB" sz="1200" b="1">
              <a:solidFill>
                <a:schemeClr val="tx1">
                  <a:lumMod val="65000"/>
                  <a:lumOff val="35000"/>
                </a:schemeClr>
              </a:solidFill>
            </a:endParaRPr>
          </a:p>
          <a:p>
            <a:pPr algn="ctr">
              <a:spcBef>
                <a:spcPts val="0"/>
              </a:spcBef>
              <a:spcAft>
                <a:spcPts val="600"/>
              </a:spcAft>
              <a:defRPr kumimoji="0" b="0" i="0" normalizeH="0" noProof="0">
                <a:uLnTx/>
                <a:uFillTx/>
                <a:latin typeface="Arial" pitchFamily="34" charset="0"/>
                <a:ea typeface="+mn-ea"/>
                <a:cs typeface="+mn-cs"/>
              </a:defRPr>
            </a:pPr>
            <a:r>
              <a:rPr lang="en-GB" sz="1200" b="1">
                <a:solidFill>
                  <a:schemeClr val="tx1">
                    <a:lumMod val="65000"/>
                    <a:lumOff val="35000"/>
                  </a:schemeClr>
                </a:solidFill>
              </a:rPr>
              <a:t>Modifiable risk factors associated with major </a:t>
            </a:r>
            <a:br>
              <a:rPr lang="en-GB" sz="1200" b="1">
                <a:solidFill>
                  <a:schemeClr val="tx1">
                    <a:lumMod val="65000"/>
                    <a:lumOff val="35000"/>
                  </a:schemeClr>
                </a:solidFill>
              </a:rPr>
            </a:br>
            <a:r>
              <a:rPr lang="en-GB" sz="1200" b="1">
                <a:solidFill>
                  <a:schemeClr val="tx1">
                    <a:lumMod val="65000"/>
                    <a:lumOff val="35000"/>
                  </a:schemeClr>
                </a:solidFill>
              </a:rPr>
              <a:t>bleeding events</a:t>
            </a:r>
            <a:r>
              <a:rPr lang="en-GB" sz="1200" b="1" baseline="30000">
                <a:solidFill>
                  <a:schemeClr val="tx1">
                    <a:lumMod val="65000"/>
                    <a:lumOff val="35000"/>
                  </a:schemeClr>
                </a:solidFill>
                <a:latin typeface="Univers" panose="020B0503020202020204" pitchFamily="34" charset="0"/>
              </a:rPr>
              <a:t>*</a:t>
            </a:r>
            <a:r>
              <a:rPr lang="en-GB" sz="1200" b="1" baseline="30000">
                <a:solidFill>
                  <a:schemeClr val="tx1">
                    <a:lumMod val="65000"/>
                    <a:lumOff val="35000"/>
                  </a:schemeClr>
                </a:solidFill>
              </a:rPr>
              <a:t> </a:t>
            </a:r>
            <a:r>
              <a:rPr lang="en-GB" sz="1200">
                <a:solidFill>
                  <a:schemeClr val="tx1">
                    <a:lumMod val="65000"/>
                    <a:lumOff val="35000"/>
                  </a:schemeClr>
                </a:solidFill>
              </a:rPr>
              <a:t> </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GB" sz="1200">
                <a:solidFill>
                  <a:schemeClr val="tx1">
                    <a:lumMod val="65000"/>
                    <a:lumOff val="35000"/>
                  </a:schemeClr>
                </a:solidFill>
                <a:latin typeface="+mn-lt"/>
              </a:rPr>
              <a:t>Concomitant antiplatelets, NSAIDs or paracetamol</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GB" sz="1200">
                <a:solidFill>
                  <a:schemeClr val="tx1">
                    <a:lumMod val="65000"/>
                    <a:lumOff val="35000"/>
                  </a:schemeClr>
                </a:solidFill>
                <a:latin typeface="+mn-lt"/>
              </a:rPr>
              <a:t>Uncontrolled hypertension</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GB" sz="1200">
                <a:solidFill>
                  <a:schemeClr val="tx1">
                    <a:lumMod val="65000"/>
                    <a:lumOff val="35000"/>
                  </a:schemeClr>
                </a:solidFill>
                <a:latin typeface="+mn-lt"/>
              </a:rPr>
              <a:t>Heavy alcohol use</a:t>
            </a:r>
          </a:p>
          <a:p>
            <a:pPr marL="176213" indent="-176213">
              <a:spcBef>
                <a:spcPts val="0"/>
              </a:spcBef>
              <a:defRPr kumimoji="0" b="0" i="0" normalizeH="0" noProof="0">
                <a:uLnTx/>
                <a:uFillTx/>
                <a:latin typeface="Arial" pitchFamily="34" charset="0"/>
                <a:ea typeface="+mn-ea"/>
                <a:cs typeface="+mn-cs"/>
              </a:defRPr>
            </a:pPr>
            <a:endParaRPr lang="en-GB" sz="1200">
              <a:solidFill>
                <a:schemeClr val="tx1">
                  <a:lumMod val="65000"/>
                  <a:lumOff val="35000"/>
                </a:schemeClr>
              </a:solidFill>
            </a:endParaRPr>
          </a:p>
        </p:txBody>
      </p:sp>
      <p:sp>
        <p:nvSpPr>
          <p:cNvPr id="25" name="Rectangle: Rounded Corners 41">
            <a:extLst>
              <a:ext uri="{FF2B5EF4-FFF2-40B4-BE49-F238E27FC236}">
                <a16:creationId xmlns:a16="http://schemas.microsoft.com/office/drawing/2014/main" id="{F78AA9BE-4705-4FC6-BECB-5E8E4F8C718E}"/>
              </a:ext>
            </a:extLst>
          </p:cNvPr>
          <p:cNvSpPr/>
          <p:nvPr/>
        </p:nvSpPr>
        <p:spPr>
          <a:xfrm>
            <a:off x="6275037" y="3120140"/>
            <a:ext cx="2567775" cy="913414"/>
          </a:xfrm>
          <a:prstGeom prst="roundRect">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spcBef>
                <a:spcPts val="0"/>
              </a:spcBef>
              <a:defRPr kumimoji="0" b="0" i="0" normalizeH="0" noProof="0">
                <a:uLnTx/>
                <a:uFillTx/>
                <a:latin typeface="Arial" pitchFamily="34" charset="0"/>
                <a:ea typeface="+mn-ea"/>
                <a:cs typeface="+mn-cs"/>
              </a:defRPr>
            </a:pPr>
            <a:r>
              <a:rPr lang="en-GB" sz="1200">
                <a:solidFill>
                  <a:schemeClr val="tx1">
                    <a:lumMod val="65000"/>
                    <a:lumOff val="35000"/>
                  </a:schemeClr>
                </a:solidFill>
              </a:rPr>
              <a:t>Patients with ≥1 of these </a:t>
            </a:r>
            <a:br>
              <a:rPr lang="en-GB" sz="1200">
                <a:solidFill>
                  <a:schemeClr val="tx1">
                    <a:lumMod val="65000"/>
                    <a:lumOff val="35000"/>
                  </a:schemeClr>
                </a:solidFill>
              </a:rPr>
            </a:br>
            <a:r>
              <a:rPr lang="en-GB" sz="1200">
                <a:solidFill>
                  <a:schemeClr val="tx1">
                    <a:lumMod val="65000"/>
                    <a:lumOff val="35000"/>
                  </a:schemeClr>
                </a:solidFill>
              </a:rPr>
              <a:t>risk factors have a</a:t>
            </a:r>
            <a:br>
              <a:rPr lang="en-GB" sz="1200">
                <a:solidFill>
                  <a:schemeClr val="tx1">
                    <a:lumMod val="65000"/>
                    <a:lumOff val="35000"/>
                  </a:schemeClr>
                </a:solidFill>
              </a:rPr>
            </a:br>
            <a:r>
              <a:rPr lang="en-GB" sz="1200" b="1">
                <a:solidFill>
                  <a:schemeClr val="bg2"/>
                </a:solidFill>
              </a:rPr>
              <a:t>2-fold increased </a:t>
            </a:r>
            <a:br>
              <a:rPr lang="en-GB" sz="1200" b="1">
                <a:solidFill>
                  <a:schemeClr val="bg2"/>
                </a:solidFill>
              </a:rPr>
            </a:br>
            <a:r>
              <a:rPr lang="en-GB" sz="1200">
                <a:solidFill>
                  <a:schemeClr val="tx1">
                    <a:lumMod val="65000"/>
                    <a:lumOff val="35000"/>
                  </a:schemeClr>
                </a:solidFill>
              </a:rPr>
              <a:t>risk of major bleeding</a:t>
            </a:r>
            <a:r>
              <a:rPr lang="en-GB" sz="1200" baseline="30000">
                <a:solidFill>
                  <a:schemeClr val="tx1">
                    <a:lumMod val="65000"/>
                    <a:lumOff val="35000"/>
                  </a:schemeClr>
                </a:solidFill>
                <a:latin typeface="Univers" panose="020B0503020202020204" pitchFamily="34" charset="0"/>
              </a:rPr>
              <a:t>†</a:t>
            </a:r>
            <a:endParaRPr lang="en-GB" sz="1200" baseline="30000">
              <a:solidFill>
                <a:schemeClr val="tx1">
                  <a:lumMod val="65000"/>
                  <a:lumOff val="35000"/>
                </a:schemeClr>
              </a:solidFill>
            </a:endParaRPr>
          </a:p>
        </p:txBody>
      </p:sp>
    </p:spTree>
    <p:extLst>
      <p:ext uri="{BB962C8B-B14F-4D97-AF65-F5344CB8AC3E}">
        <p14:creationId xmlns:p14="http://schemas.microsoft.com/office/powerpoint/2010/main" val="278886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4522774"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5" name="Abgerundetes Rechteck 76">
            <a:extLst>
              <a:ext uri="{FF2B5EF4-FFF2-40B4-BE49-F238E27FC236}">
                <a16:creationId xmlns:a16="http://schemas.microsoft.com/office/drawing/2014/main" id="{FFE805C5-46A8-4F47-A9F8-0F01E12A63CB}"/>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pic>
        <p:nvPicPr>
          <p:cNvPr id="26" name="Grafik 25" descr="Waage der Justitia">
            <a:hlinkClick r:id="" action="ppaction://noaction"/>
            <a:extLst>
              <a:ext uri="{FF2B5EF4-FFF2-40B4-BE49-F238E27FC236}">
                <a16:creationId xmlns:a16="http://schemas.microsoft.com/office/drawing/2014/main" id="{86B649DA-C331-4A43-A7D9-4F09D06664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27" name="Textfeld 26">
            <a:extLst>
              <a:ext uri="{FF2B5EF4-FFF2-40B4-BE49-F238E27FC236}">
                <a16:creationId xmlns:a16="http://schemas.microsoft.com/office/drawing/2014/main" id="{D950D862-5873-4B69-BA97-0ED43ED6DA6B}"/>
              </a:ext>
            </a:extLst>
          </p:cNvPr>
          <p:cNvSpPr txBox="1"/>
          <p:nvPr/>
        </p:nvSpPr>
        <p:spPr>
          <a:xfrm>
            <a:off x="898793" y="3474618"/>
            <a:ext cx="947993"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No</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stroke</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0D4895AA-A592-402F-879A-6D8A55DFCDBE}"/>
              </a:ext>
            </a:extLst>
          </p:cNvPr>
          <p:cNvSpPr txBox="1"/>
          <p:nvPr/>
        </p:nvSpPr>
        <p:spPr>
          <a:xfrm>
            <a:off x="6901385" y="3459230"/>
            <a:ext cx="1911398"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imple</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therapy</a:t>
            </a:r>
            <a:b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upporting</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adherence</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B1B33341-4F19-47D5-8D51-884F6EDC391F}"/>
              </a:ext>
            </a:extLst>
          </p:cNvPr>
          <p:cNvSpPr txBox="1"/>
          <p:nvPr/>
        </p:nvSpPr>
        <p:spPr>
          <a:xfrm>
            <a:off x="2902382" y="3459230"/>
            <a:ext cx="96883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chemeClr val="tx1">
                    <a:lumMod val="65000"/>
                    <a:lumOff val="35000"/>
                  </a:schemeClr>
                </a:solidFill>
              </a:rPr>
              <a:t>N</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critical</a:t>
            </a:r>
            <a:b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bleedings</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30" name="Textfeld 29">
            <a:extLst>
              <a:ext uri="{FF2B5EF4-FFF2-40B4-BE49-F238E27FC236}">
                <a16:creationId xmlns:a16="http://schemas.microsoft.com/office/drawing/2014/main" id="{0CAF3237-5EF8-4C40-98D8-42AB69A9B216}"/>
              </a:ext>
            </a:extLst>
          </p:cNvPr>
          <p:cNvSpPr txBox="1"/>
          <p:nvPr/>
        </p:nvSpPr>
        <p:spPr>
          <a:xfrm>
            <a:off x="5020093" y="3459030"/>
            <a:ext cx="1454542"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Correct</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dosing</a:t>
            </a:r>
            <a:endParaRPr kumimoji="0" lang="de-CH" sz="1400" b="1" i="0" u="none" strike="noStrike" kern="1200" cap="none" spc="0" normalizeH="0" baseline="0" noProof="0" dirty="0">
              <a:ln>
                <a:noFill/>
              </a:ln>
              <a:solidFill>
                <a:srgbClr val="3961AC"/>
              </a:solidFill>
              <a:effectLst/>
              <a:uLnTx/>
              <a:uFillTx/>
              <a:latin typeface="Arial" charset="0"/>
              <a:ea typeface="+mn-ea"/>
              <a:cs typeface="+mn-cs"/>
            </a:endParaRPr>
          </a:p>
        </p:txBody>
      </p:sp>
    </p:spTree>
    <p:extLst>
      <p:ext uri="{BB962C8B-B14F-4D97-AF65-F5344CB8AC3E}">
        <p14:creationId xmlns:p14="http://schemas.microsoft.com/office/powerpoint/2010/main" val="88912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Egyenes összekötő 217">
            <a:extLst>
              <a:ext uri="{FF2B5EF4-FFF2-40B4-BE49-F238E27FC236}">
                <a16:creationId xmlns:a16="http://schemas.microsoft.com/office/drawing/2014/main" id="{E7CB1E92-5D6D-C24B-B029-DE85C7CA4E9E}"/>
              </a:ext>
            </a:extLst>
          </p:cNvPr>
          <p:cNvCxnSpPr/>
          <p:nvPr/>
        </p:nvCxnSpPr>
        <p:spPr bwMode="auto">
          <a:xfrm>
            <a:off x="7914099" y="3228147"/>
            <a:ext cx="0" cy="13771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a:t>The </a:t>
            </a:r>
            <a:r>
              <a:rPr lang="de-DE" sz="2400" kern="0" dirty="0" err="1"/>
              <a:t>right</a:t>
            </a:r>
            <a:r>
              <a:rPr lang="de-DE" sz="2400" kern="0" dirty="0"/>
              <a:t> dose </a:t>
            </a:r>
            <a:r>
              <a:rPr lang="de-DE" sz="2400" kern="0" dirty="0" err="1"/>
              <a:t>for</a:t>
            </a:r>
            <a:r>
              <a:rPr lang="de-DE" sz="2400" kern="0" dirty="0"/>
              <a:t> </a:t>
            </a:r>
            <a:r>
              <a:rPr lang="de-DE" sz="2400" kern="0" dirty="0" err="1"/>
              <a:t>the</a:t>
            </a:r>
            <a:r>
              <a:rPr lang="de-DE" sz="2400" kern="0" dirty="0"/>
              <a:t> </a:t>
            </a:r>
            <a:r>
              <a:rPr lang="de-DE" sz="2400" kern="0" dirty="0" err="1"/>
              <a:t>right</a:t>
            </a:r>
            <a:r>
              <a:rPr lang="de-DE" sz="2400" kern="0" dirty="0"/>
              <a:t> </a:t>
            </a:r>
            <a:r>
              <a:rPr lang="de-DE" sz="2400" kern="0" dirty="0" err="1"/>
              <a:t>patient</a:t>
            </a:r>
            <a:r>
              <a:rPr lang="de-DE" sz="2400" kern="0" dirty="0"/>
              <a:t>: </a:t>
            </a:r>
            <a:r>
              <a:rPr lang="de-CH" sz="2400" dirty="0"/>
              <a:t>NOAC </a:t>
            </a:r>
            <a:r>
              <a:rPr lang="de-CH" sz="2400" dirty="0" err="1"/>
              <a:t>dosing</a:t>
            </a:r>
            <a:r>
              <a:rPr lang="de-CH" sz="2400" dirty="0"/>
              <a:t> </a:t>
            </a:r>
            <a:r>
              <a:rPr lang="de-CH" sz="2400" dirty="0" err="1"/>
              <a:t>schemes</a:t>
            </a:r>
            <a:r>
              <a:rPr lang="de-CH" sz="2400" dirty="0"/>
              <a:t> </a:t>
            </a:r>
            <a:r>
              <a:rPr lang="de-CH" sz="2400" dirty="0" err="1"/>
              <a:t>for</a:t>
            </a:r>
            <a:r>
              <a:rPr lang="de-CH" sz="2400" dirty="0"/>
              <a:t> </a:t>
            </a:r>
            <a:r>
              <a:rPr lang="de-CH" sz="2400" dirty="0" err="1"/>
              <a:t>stroke</a:t>
            </a:r>
            <a:r>
              <a:rPr lang="de-CH" sz="2400" dirty="0"/>
              <a:t> </a:t>
            </a:r>
            <a:r>
              <a:rPr lang="de-CH" sz="2400" dirty="0" err="1"/>
              <a:t>prevention</a:t>
            </a:r>
            <a:r>
              <a:rPr lang="de-CH" sz="2400" dirty="0"/>
              <a:t> in </a:t>
            </a:r>
            <a:r>
              <a:rPr lang="de-CH" sz="240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679559"/>
            <a:ext cx="8274051" cy="377026"/>
          </a:xfrm>
          <a:prstGeom prst="rect">
            <a:avLst/>
          </a:prstGeom>
          <a:noFill/>
        </p:spPr>
        <p:txBody>
          <a:bodyPr wrap="square" lIns="0" tIns="0" rIns="0" bIns="0" rtlCol="0" anchor="b" anchorCtr="0">
            <a:spAutoFit/>
          </a:bodyPr>
          <a:lstStyle/>
          <a:p>
            <a:pPr marL="7938" lvl="1">
              <a:tabLst>
                <a:tab pos="80963" algn="l"/>
              </a:tabLst>
            </a:pPr>
            <a:r>
              <a:rPr lang="de-CH" sz="700" dirty="0">
                <a:solidFill>
                  <a:srgbClr val="B3B2B5"/>
                </a:solidFill>
                <a:cs typeface="Arial" charset="0"/>
              </a:rPr>
              <a:t>* 	</a:t>
            </a:r>
            <a:r>
              <a:rPr lang="en-US" sz="700" dirty="0">
                <a:solidFill>
                  <a:srgbClr val="B3B2B5"/>
                </a:solidFill>
                <a:cs typeface="Arial" charset="0"/>
              </a:rPr>
              <a:t>For all new oral anticoagulants, there is only limited evidence of patients with </a:t>
            </a:r>
            <a:r>
              <a:rPr lang="en-US" sz="700" dirty="0" err="1">
                <a:solidFill>
                  <a:srgbClr val="B3B2B5"/>
                </a:solidFill>
                <a:cs typeface="Arial" charset="0"/>
              </a:rPr>
              <a:t>CrCl</a:t>
            </a:r>
            <a:r>
              <a:rPr lang="en-US" sz="700" dirty="0">
                <a:solidFill>
                  <a:srgbClr val="B3B2B5"/>
                </a:solidFill>
                <a:cs typeface="Arial" charset="0"/>
              </a:rPr>
              <a:t> of between 15–29 ml/min. The risk of bleeding may rise accordingly. Rivaroxaban should therefore be administered with 	caution to patients with </a:t>
            </a:r>
            <a:r>
              <a:rPr lang="en-US" sz="700" dirty="0" err="1">
                <a:solidFill>
                  <a:srgbClr val="B3B2B5"/>
                </a:solidFill>
                <a:cs typeface="Arial" charset="0"/>
              </a:rPr>
              <a:t>CrCl</a:t>
            </a:r>
            <a:r>
              <a:rPr lang="en-US" sz="700" dirty="0">
                <a:solidFill>
                  <a:srgbClr val="B3B2B5"/>
                </a:solidFill>
                <a:cs typeface="Arial" charset="0"/>
              </a:rPr>
              <a:t> of between 15–29 ml/min. Contraindicated with </a:t>
            </a:r>
            <a:r>
              <a:rPr lang="en-US" sz="700" dirty="0" err="1">
                <a:solidFill>
                  <a:srgbClr val="B3B2B5"/>
                </a:solidFill>
                <a:cs typeface="Arial" charset="0"/>
              </a:rPr>
              <a:t>CrCl</a:t>
            </a:r>
            <a:r>
              <a:rPr lang="en-US" sz="700" dirty="0">
                <a:solidFill>
                  <a:srgbClr val="B3B2B5"/>
                </a:solidFill>
                <a:cs typeface="Arial" charset="0"/>
              </a:rPr>
              <a:t> &lt; 15 ml/min.</a:t>
            </a:r>
            <a:r>
              <a:rPr lang="de-CH" sz="700" baseline="30000" dirty="0">
                <a:solidFill>
                  <a:srgbClr val="B3B2B5"/>
                </a:solidFill>
                <a:cs typeface="Arial" charset="0"/>
              </a:rPr>
              <a:t>17</a:t>
            </a:r>
          </a:p>
          <a:p>
            <a:pPr>
              <a:tabLst>
                <a:tab pos="80963" algn="l"/>
              </a:tabLst>
            </a:pPr>
            <a:r>
              <a:rPr lang="da-DK" sz="700" dirty="0">
                <a:solidFill>
                  <a:srgbClr val="B3B2B5"/>
                </a:solidFill>
                <a:cs typeface="Arial" charset="0"/>
              </a:rPr>
              <a:t>Bid: </a:t>
            </a:r>
            <a:r>
              <a:rPr lang="da-DK" sz="700" dirty="0" err="1">
                <a:solidFill>
                  <a:srgbClr val="B3B2B5"/>
                </a:solidFill>
                <a:cs typeface="Arial" charset="0"/>
              </a:rPr>
              <a:t>twice</a:t>
            </a:r>
            <a:r>
              <a:rPr lang="da-DK" sz="700" dirty="0">
                <a:solidFill>
                  <a:srgbClr val="B3B2B5"/>
                </a:solidFill>
                <a:cs typeface="Arial" charset="0"/>
              </a:rPr>
              <a:t> </a:t>
            </a:r>
            <a:r>
              <a:rPr lang="da-DK" sz="700" dirty="0" err="1">
                <a:solidFill>
                  <a:srgbClr val="B3B2B5"/>
                </a:solidFill>
                <a:cs typeface="Arial" charset="0"/>
              </a:rPr>
              <a:t>daily</a:t>
            </a:r>
            <a:r>
              <a:rPr lang="da-DK" sz="700" dirty="0">
                <a:solidFill>
                  <a:srgbClr val="B3B2B5"/>
                </a:solidFill>
                <a:cs typeface="Arial" charset="0"/>
              </a:rPr>
              <a:t>; </a:t>
            </a:r>
            <a:r>
              <a:rPr lang="da-DK" sz="700" dirty="0" err="1">
                <a:solidFill>
                  <a:srgbClr val="B3B2B5"/>
                </a:solidFill>
                <a:cs typeface="Arial" charset="0"/>
              </a:rPr>
              <a:t>CrCl</a:t>
            </a:r>
            <a:r>
              <a:rPr lang="da-DK" sz="700" dirty="0">
                <a:solidFill>
                  <a:srgbClr val="B3B2B5"/>
                </a:solidFill>
                <a:cs typeface="Arial" charset="0"/>
              </a:rPr>
              <a:t>: </a:t>
            </a:r>
            <a:r>
              <a:rPr lang="da-DK" sz="700" dirty="0" err="1">
                <a:solidFill>
                  <a:srgbClr val="B3B2B5"/>
                </a:solidFill>
                <a:cs typeface="Arial" charset="0"/>
              </a:rPr>
              <a:t>creatinine</a:t>
            </a:r>
            <a:r>
              <a:rPr lang="da-DK" sz="700" dirty="0">
                <a:solidFill>
                  <a:srgbClr val="B3B2B5"/>
                </a:solidFill>
                <a:cs typeface="Arial" charset="0"/>
              </a:rPr>
              <a:t> </a:t>
            </a:r>
            <a:r>
              <a:rPr lang="da-DK" sz="700" dirty="0" err="1">
                <a:solidFill>
                  <a:srgbClr val="B3B2B5"/>
                </a:solidFill>
                <a:cs typeface="Arial" charset="0"/>
              </a:rPr>
              <a:t>clearance</a:t>
            </a:r>
            <a:r>
              <a:rPr lang="da-DK" sz="700" dirty="0">
                <a:solidFill>
                  <a:srgbClr val="B3B2B5"/>
                </a:solidFill>
                <a:cs typeface="Arial" charset="0"/>
              </a:rPr>
              <a:t>; NOAC: non-vitamin K antagonist oral </a:t>
            </a:r>
            <a:r>
              <a:rPr lang="da-DK" sz="700" dirty="0" err="1">
                <a:solidFill>
                  <a:srgbClr val="B3B2B5"/>
                </a:solidFill>
                <a:cs typeface="Arial" charset="0"/>
              </a:rPr>
              <a:t>anticoagulant</a:t>
            </a:r>
            <a:r>
              <a:rPr lang="da-DK" sz="700" dirty="0">
                <a:solidFill>
                  <a:srgbClr val="B3B2B5"/>
                </a:solidFill>
                <a:cs typeface="Arial" charset="0"/>
              </a:rPr>
              <a:t>; od: </a:t>
            </a:r>
            <a:r>
              <a:rPr lang="da-DK" sz="700" dirty="0" err="1">
                <a:solidFill>
                  <a:srgbClr val="B3B2B5"/>
                </a:solidFill>
                <a:cs typeface="Arial" charset="0"/>
              </a:rPr>
              <a:t>once</a:t>
            </a:r>
            <a:r>
              <a:rPr lang="da-DK" sz="700" dirty="0">
                <a:solidFill>
                  <a:srgbClr val="B3B2B5"/>
                </a:solidFill>
                <a:cs typeface="Arial" charset="0"/>
              </a:rPr>
              <a:t> </a:t>
            </a:r>
            <a:r>
              <a:rPr lang="da-DK" sz="700" dirty="0" err="1">
                <a:solidFill>
                  <a:srgbClr val="B3B2B5"/>
                </a:solidFill>
                <a:cs typeface="Arial" charset="0"/>
              </a:rPr>
              <a:t>daily</a:t>
            </a:r>
            <a:r>
              <a:rPr lang="da-DK" sz="700" dirty="0">
                <a:solidFill>
                  <a:srgbClr val="B3B2B5"/>
                </a:solidFill>
                <a:cs typeface="Arial" charset="0"/>
              </a:rPr>
              <a:t>; TE: </a:t>
            </a:r>
            <a:r>
              <a:rPr lang="da-DK" sz="700" dirty="0" err="1">
                <a:solidFill>
                  <a:srgbClr val="B3B2B5"/>
                </a:solidFill>
                <a:cs typeface="Arial" charset="0"/>
              </a:rPr>
              <a:t>thromboembolic</a:t>
            </a:r>
            <a:r>
              <a:rPr lang="da-DK" sz="700" dirty="0">
                <a:solidFill>
                  <a:srgbClr val="B3B2B5"/>
                </a:solidFill>
                <a:cs typeface="Arial" charset="0"/>
              </a:rPr>
              <a:t> </a:t>
            </a:r>
          </a:p>
        </p:txBody>
      </p:sp>
      <p:sp>
        <p:nvSpPr>
          <p:cNvPr id="164" name="Rechteck 11">
            <a:extLst>
              <a:ext uri="{FF2B5EF4-FFF2-40B4-BE49-F238E27FC236}">
                <a16:creationId xmlns:a16="http://schemas.microsoft.com/office/drawing/2014/main" id="{00B21FC5-546E-0B46-9AFF-ADB23A0E1888}"/>
              </a:ext>
            </a:extLst>
          </p:cNvPr>
          <p:cNvSpPr>
            <a:spLocks noChangeArrowheads="1"/>
          </p:cNvSpPr>
          <p:nvPr/>
        </p:nvSpPr>
        <p:spPr>
          <a:xfrm>
            <a:off x="618562"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3961AC"/>
                </a:solidFill>
                <a:effectLst/>
                <a:uLnTx/>
                <a:uFillTx/>
                <a:latin typeface="Arial"/>
                <a:ea typeface="ＭＳ Ｐゴシック" charset="0"/>
                <a:cs typeface="+mn-cs"/>
              </a:rPr>
              <a:t>Rivaroxaban</a:t>
            </a:r>
            <a:r>
              <a:rPr kumimoji="0" lang="en-GB" sz="1200" b="1" i="0" u="none" strike="noStrike" kern="1200" cap="none" spc="0" normalizeH="0" baseline="30000" noProof="0" dirty="0">
                <a:ln>
                  <a:noFill/>
                </a:ln>
                <a:solidFill>
                  <a:srgbClr val="3961AC"/>
                </a:solidFill>
                <a:effectLst/>
                <a:uLnTx/>
                <a:uFillTx/>
                <a:latin typeface="Arial"/>
                <a:ea typeface="ＭＳ Ｐゴシック" charset="0"/>
                <a:cs typeface="+mn-cs"/>
              </a:rPr>
              <a:t>17</a:t>
            </a:r>
            <a:r>
              <a:rPr kumimoji="0" lang="en-GB" sz="1200" b="1" i="0" u="none" strike="noStrike" kern="1200" cap="none" spc="0" normalizeH="0" baseline="0" noProof="0" dirty="0">
                <a:ln>
                  <a:noFill/>
                </a:ln>
                <a:solidFill>
                  <a:srgbClr val="3961AC"/>
                </a:solidFill>
                <a:effectLst/>
                <a:uLnTx/>
                <a:uFillTx/>
                <a:latin typeface="Arial"/>
                <a:ea typeface="ＭＳ Ｐゴシック" charset="0"/>
                <a:cs typeface="+mn-cs"/>
              </a:rPr>
              <a:t>*</a:t>
            </a:r>
            <a:endParaRPr kumimoji="0" lang="en-GB" sz="1200" b="0" i="0" u="none" strike="noStrike" kern="1200" cap="none" spc="0" normalizeH="0" baseline="30000" noProof="0" dirty="0">
              <a:ln>
                <a:noFill/>
              </a:ln>
              <a:solidFill>
                <a:srgbClr val="3961AC"/>
              </a:solidFill>
              <a:effectLst/>
              <a:uLnTx/>
              <a:uFillTx/>
              <a:latin typeface="Arial"/>
              <a:ea typeface="ＭＳ Ｐゴシック" charset="0"/>
              <a:cs typeface="+mn-cs"/>
            </a:endParaRPr>
          </a:p>
        </p:txBody>
      </p:sp>
      <p:sp>
        <p:nvSpPr>
          <p:cNvPr id="165" name="Rechteck 11">
            <a:extLst>
              <a:ext uri="{FF2B5EF4-FFF2-40B4-BE49-F238E27FC236}">
                <a16:creationId xmlns:a16="http://schemas.microsoft.com/office/drawing/2014/main" id="{444FE288-5DD8-8C40-B6EA-0B8B67FD6A20}"/>
              </a:ext>
            </a:extLst>
          </p:cNvPr>
          <p:cNvSpPr>
            <a:spLocks noChangeArrowheads="1"/>
          </p:cNvSpPr>
          <p:nvPr/>
        </p:nvSpPr>
        <p:spPr>
          <a:xfrm>
            <a:off x="4831787"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Arial"/>
                <a:ea typeface="ＭＳ Ｐゴシック" charset="0"/>
                <a:cs typeface="+mn-cs"/>
              </a:rPr>
              <a:t>Apixaban</a:t>
            </a:r>
            <a:r>
              <a:rPr lang="en-GB" sz="1200" b="1" baseline="30000" dirty="0">
                <a:solidFill>
                  <a:srgbClr val="000000">
                    <a:lumMod val="65000"/>
                    <a:lumOff val="35000"/>
                  </a:srgbClr>
                </a:solidFill>
                <a:latin typeface="Arial"/>
                <a:ea typeface="ＭＳ Ｐゴシック" charset="0"/>
              </a:rPr>
              <a:t>18</a:t>
            </a:r>
            <a:endParaRPr kumimoji="0" lang="en-GB" sz="1200" b="0"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endParaRPr>
          </a:p>
        </p:txBody>
      </p:sp>
      <p:sp>
        <p:nvSpPr>
          <p:cNvPr id="166" name="Rechteck 11">
            <a:extLst>
              <a:ext uri="{FF2B5EF4-FFF2-40B4-BE49-F238E27FC236}">
                <a16:creationId xmlns:a16="http://schemas.microsoft.com/office/drawing/2014/main" id="{AAAC77E2-66D9-F244-BC71-6F9FB57819F0}"/>
              </a:ext>
            </a:extLst>
          </p:cNvPr>
          <p:cNvSpPr>
            <a:spLocks noChangeArrowheads="1"/>
          </p:cNvSpPr>
          <p:nvPr/>
        </p:nvSpPr>
        <p:spPr>
          <a:xfrm>
            <a:off x="618562"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Arial"/>
                <a:ea typeface="ＭＳ Ｐゴシック" charset="0"/>
                <a:cs typeface="+mn-cs"/>
              </a:rPr>
              <a:t>Dabigatran</a:t>
            </a:r>
            <a:r>
              <a:rPr lang="en-GB" sz="1200" b="1" baseline="30000" dirty="0">
                <a:solidFill>
                  <a:srgbClr val="000000">
                    <a:lumMod val="65000"/>
                    <a:lumOff val="35000"/>
                  </a:srgbClr>
                </a:solidFill>
                <a:latin typeface="Arial"/>
                <a:ea typeface="ＭＳ Ｐゴシック" charset="0"/>
              </a:rPr>
              <a:t>19</a:t>
            </a:r>
            <a:endParaRPr kumimoji="0" lang="en-GB" sz="1200" b="0"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endParaRPr>
          </a:p>
        </p:txBody>
      </p:sp>
      <p:sp>
        <p:nvSpPr>
          <p:cNvPr id="167" name="Rechteck 11">
            <a:extLst>
              <a:ext uri="{FF2B5EF4-FFF2-40B4-BE49-F238E27FC236}">
                <a16:creationId xmlns:a16="http://schemas.microsoft.com/office/drawing/2014/main" id="{0136E8CF-969B-3748-A0AD-B7D78A012DED}"/>
              </a:ext>
            </a:extLst>
          </p:cNvPr>
          <p:cNvSpPr>
            <a:spLocks noChangeArrowheads="1"/>
          </p:cNvSpPr>
          <p:nvPr/>
        </p:nvSpPr>
        <p:spPr>
          <a:xfrm>
            <a:off x="4831787"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err="1">
                <a:ln>
                  <a:noFill/>
                </a:ln>
                <a:solidFill>
                  <a:srgbClr val="000000">
                    <a:lumMod val="65000"/>
                    <a:lumOff val="35000"/>
                  </a:srgbClr>
                </a:solidFill>
                <a:effectLst/>
                <a:uLnTx/>
                <a:uFillTx/>
                <a:latin typeface="Arial"/>
                <a:ea typeface="ＭＳ Ｐゴシック" charset="0"/>
                <a:cs typeface="+mn-cs"/>
              </a:rPr>
              <a:t>Edoxaban</a:t>
            </a:r>
            <a:r>
              <a:rPr lang="en-GB" sz="1200" b="1" baseline="30000" dirty="0">
                <a:solidFill>
                  <a:srgbClr val="000000">
                    <a:lumMod val="65000"/>
                    <a:lumOff val="35000"/>
                  </a:srgbClr>
                </a:solidFill>
                <a:latin typeface="Arial"/>
                <a:ea typeface="ＭＳ Ｐゴシック" charset="0"/>
              </a:rPr>
              <a:t>20</a:t>
            </a:r>
            <a:endParaRPr kumimoji="0" lang="en-GB" sz="1200" b="0"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endParaRPr>
          </a:p>
        </p:txBody>
      </p:sp>
      <p:sp>
        <p:nvSpPr>
          <p:cNvPr id="168" name="Lekerekített téglalap 10">
            <a:extLst>
              <a:ext uri="{FF2B5EF4-FFF2-40B4-BE49-F238E27FC236}">
                <a16:creationId xmlns:a16="http://schemas.microsoft.com/office/drawing/2014/main" id="{B296C00E-BDD8-1E41-85C2-13F2702B35A0}"/>
              </a:ext>
            </a:extLst>
          </p:cNvPr>
          <p:cNvSpPr/>
          <p:nvPr/>
        </p:nvSpPr>
        <p:spPr bwMode="auto">
          <a:xfrm>
            <a:off x="641422"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&lt;15 ml/min</a:t>
            </a:r>
          </a:p>
        </p:txBody>
      </p:sp>
      <p:sp>
        <p:nvSpPr>
          <p:cNvPr id="169" name="Lekerekített téglalap 14">
            <a:extLst>
              <a:ext uri="{FF2B5EF4-FFF2-40B4-BE49-F238E27FC236}">
                <a16:creationId xmlns:a16="http://schemas.microsoft.com/office/drawing/2014/main" id="{A4C7C458-3098-DA46-8D9E-5F96E80952BD}"/>
              </a:ext>
            </a:extLst>
          </p:cNvPr>
          <p:cNvSpPr/>
          <p:nvPr/>
        </p:nvSpPr>
        <p:spPr bwMode="auto">
          <a:xfrm>
            <a:off x="641422" y="1935784"/>
            <a:ext cx="900000" cy="275420"/>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recommended</a:t>
            </a:r>
          </a:p>
        </p:txBody>
      </p:sp>
      <p:sp>
        <p:nvSpPr>
          <p:cNvPr id="170" name="Lekerekített téglalap 9">
            <a:extLst>
              <a:ext uri="{FF2B5EF4-FFF2-40B4-BE49-F238E27FC236}">
                <a16:creationId xmlns:a16="http://schemas.microsoft.com/office/drawing/2014/main" id="{7290D927-4881-954F-84C7-AE7A61556F08}"/>
              </a:ext>
            </a:extLst>
          </p:cNvPr>
          <p:cNvSpPr/>
          <p:nvPr/>
        </p:nvSpPr>
        <p:spPr bwMode="auto">
          <a:xfrm>
            <a:off x="2171828" y="1053845"/>
            <a:ext cx="900000" cy="172137"/>
          </a:xfrm>
          <a:prstGeom prst="roundRect">
            <a:avLst/>
          </a:prstGeom>
          <a:noFill/>
          <a:ln w="12700" cap="sq"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Estimate </a:t>
            </a:r>
            <a:r>
              <a:rPr kumimoji="0" lang="en-GB" sz="80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CrCl</a:t>
            </a:r>
            <a:endPar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171" name="Lekerekített téglalap 11">
            <a:extLst>
              <a:ext uri="{FF2B5EF4-FFF2-40B4-BE49-F238E27FC236}">
                <a16:creationId xmlns:a16="http://schemas.microsoft.com/office/drawing/2014/main" id="{AFB0BC72-6052-9048-80D3-554D9C6F173F}"/>
              </a:ext>
            </a:extLst>
          </p:cNvPr>
          <p:cNvSpPr/>
          <p:nvPr/>
        </p:nvSpPr>
        <p:spPr bwMode="auto">
          <a:xfrm>
            <a:off x="2171828"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15–49 ml/min*</a:t>
            </a:r>
          </a:p>
        </p:txBody>
      </p:sp>
      <p:sp>
        <p:nvSpPr>
          <p:cNvPr id="172" name="Lekerekített téglalap 15">
            <a:extLst>
              <a:ext uri="{FF2B5EF4-FFF2-40B4-BE49-F238E27FC236}">
                <a16:creationId xmlns:a16="http://schemas.microsoft.com/office/drawing/2014/main" id="{5245F372-CEB0-FC41-A15A-13FF0080E67F}"/>
              </a:ext>
            </a:extLst>
          </p:cNvPr>
          <p:cNvSpPr/>
          <p:nvPr/>
        </p:nvSpPr>
        <p:spPr bwMode="auto">
          <a:xfrm>
            <a:off x="2171828" y="1935784"/>
            <a:ext cx="900000" cy="275420"/>
          </a:xfrm>
          <a:prstGeom prst="roundRect">
            <a:avLst/>
          </a:prstGeom>
          <a:solidFill>
            <a:srgbClr val="3961AC">
              <a:alpha val="60000"/>
            </a:srgbClr>
          </a:solidFill>
          <a:ln w="12700" algn="ctr">
            <a:solidFill>
              <a:srgbClr val="3961AC">
                <a:alpha val="60000"/>
              </a:srgbClr>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charset="0"/>
                <a:ea typeface="+mn-ea"/>
                <a:cs typeface="+mn-cs"/>
              </a:rPr>
              <a:t>15 mg od</a:t>
            </a:r>
          </a:p>
        </p:txBody>
      </p:sp>
      <p:sp>
        <p:nvSpPr>
          <p:cNvPr id="173" name="Lekerekített téglalap 13">
            <a:extLst>
              <a:ext uri="{FF2B5EF4-FFF2-40B4-BE49-F238E27FC236}">
                <a16:creationId xmlns:a16="http://schemas.microsoft.com/office/drawing/2014/main" id="{FB0C987F-61BB-8E43-83E9-3E81155FDEDF}"/>
              </a:ext>
            </a:extLst>
          </p:cNvPr>
          <p:cNvSpPr/>
          <p:nvPr/>
        </p:nvSpPr>
        <p:spPr bwMode="auto">
          <a:xfrm>
            <a:off x="3702234"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≥50 ml/min</a:t>
            </a:r>
          </a:p>
        </p:txBody>
      </p:sp>
      <p:sp>
        <p:nvSpPr>
          <p:cNvPr id="174" name="Lekerekített téglalap 16">
            <a:extLst>
              <a:ext uri="{FF2B5EF4-FFF2-40B4-BE49-F238E27FC236}">
                <a16:creationId xmlns:a16="http://schemas.microsoft.com/office/drawing/2014/main" id="{28FD45F4-8DE2-684E-A222-4A88610C1B53}"/>
              </a:ext>
            </a:extLst>
          </p:cNvPr>
          <p:cNvSpPr/>
          <p:nvPr/>
        </p:nvSpPr>
        <p:spPr bwMode="auto">
          <a:xfrm>
            <a:off x="3702234" y="1935784"/>
            <a:ext cx="900000" cy="275420"/>
          </a:xfrm>
          <a:prstGeom prst="roundRect">
            <a:avLst/>
          </a:prstGeom>
          <a:solidFill>
            <a:schemeClr val="bg2"/>
          </a:solid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charset="0"/>
                <a:ea typeface="+mn-ea"/>
                <a:cs typeface="+mn-cs"/>
              </a:rPr>
              <a:t>20 mg od</a:t>
            </a:r>
          </a:p>
        </p:txBody>
      </p:sp>
      <p:cxnSp>
        <p:nvCxnSpPr>
          <p:cNvPr id="175" name="Egyenes összekötő 100">
            <a:extLst>
              <a:ext uri="{FF2B5EF4-FFF2-40B4-BE49-F238E27FC236}">
                <a16:creationId xmlns:a16="http://schemas.microsoft.com/office/drawing/2014/main" id="{8E913565-8DEB-BB4C-B34D-AD6A01DF12AC}"/>
              </a:ext>
            </a:extLst>
          </p:cNvPr>
          <p:cNvCxnSpPr/>
          <p:nvPr/>
        </p:nvCxnSpPr>
        <p:spPr bwMode="auto">
          <a:xfrm>
            <a:off x="2621828" y="1225982"/>
            <a:ext cx="0" cy="34203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6" name="Egyenes összekötő 102">
            <a:extLst>
              <a:ext uri="{FF2B5EF4-FFF2-40B4-BE49-F238E27FC236}">
                <a16:creationId xmlns:a16="http://schemas.microsoft.com/office/drawing/2014/main" id="{5FADB381-BB93-0F45-9EE0-1294114CA0F3}"/>
              </a:ext>
            </a:extLst>
          </p:cNvPr>
          <p:cNvCxnSpPr/>
          <p:nvPr/>
        </p:nvCxnSpPr>
        <p:spPr bwMode="auto">
          <a:xfrm>
            <a:off x="2621828"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7" name="Egyenes összekötő 104">
            <a:extLst>
              <a:ext uri="{FF2B5EF4-FFF2-40B4-BE49-F238E27FC236}">
                <a16:creationId xmlns:a16="http://schemas.microsoft.com/office/drawing/2014/main" id="{802671D8-EAAE-0E44-A391-4D120695CA13}"/>
              </a:ext>
            </a:extLst>
          </p:cNvPr>
          <p:cNvCxnSpPr/>
          <p:nvPr/>
        </p:nvCxnSpPr>
        <p:spPr bwMode="auto">
          <a:xfrm>
            <a:off x="1091422" y="1395626"/>
            <a:ext cx="3060812" cy="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8" name="Egyenes összekötő 106">
            <a:extLst>
              <a:ext uri="{FF2B5EF4-FFF2-40B4-BE49-F238E27FC236}">
                <a16:creationId xmlns:a16="http://schemas.microsoft.com/office/drawing/2014/main" id="{8643A621-4A82-6145-A4FE-0BCDE91D0472}"/>
              </a:ext>
            </a:extLst>
          </p:cNvPr>
          <p:cNvCxnSpPr/>
          <p:nvPr/>
        </p:nvCxnSpPr>
        <p:spPr bwMode="auto">
          <a:xfrm flipH="1">
            <a:off x="1091422" y="1398814"/>
            <a:ext cx="850" cy="16692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9" name="Egyenes összekötő 110">
            <a:extLst>
              <a:ext uri="{FF2B5EF4-FFF2-40B4-BE49-F238E27FC236}">
                <a16:creationId xmlns:a16="http://schemas.microsoft.com/office/drawing/2014/main" id="{D4D02595-3834-B64D-9467-1A25FAE4B89A}"/>
              </a:ext>
            </a:extLst>
          </p:cNvPr>
          <p:cNvCxnSpPr/>
          <p:nvPr/>
        </p:nvCxnSpPr>
        <p:spPr bwMode="auto">
          <a:xfrm>
            <a:off x="4152234" y="1396537"/>
            <a:ext cx="0" cy="171474"/>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0" name="Egyenes összekötő 112">
            <a:extLst>
              <a:ext uri="{FF2B5EF4-FFF2-40B4-BE49-F238E27FC236}">
                <a16:creationId xmlns:a16="http://schemas.microsoft.com/office/drawing/2014/main" id="{B099CD72-85BF-414C-BD58-E906BB8A94BB}"/>
              </a:ext>
            </a:extLst>
          </p:cNvPr>
          <p:cNvCxnSpPr/>
          <p:nvPr/>
        </p:nvCxnSpPr>
        <p:spPr bwMode="auto">
          <a:xfrm>
            <a:off x="1091422"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1" name="Egyenes összekötő 114">
            <a:extLst>
              <a:ext uri="{FF2B5EF4-FFF2-40B4-BE49-F238E27FC236}">
                <a16:creationId xmlns:a16="http://schemas.microsoft.com/office/drawing/2014/main" id="{F3A673C7-2E2B-2441-B158-F1FEEC2924DB}"/>
              </a:ext>
            </a:extLst>
          </p:cNvPr>
          <p:cNvCxnSpPr/>
          <p:nvPr/>
        </p:nvCxnSpPr>
        <p:spPr bwMode="auto">
          <a:xfrm>
            <a:off x="4152234"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2" name="Egyenes összekötő 198">
            <a:extLst>
              <a:ext uri="{FF2B5EF4-FFF2-40B4-BE49-F238E27FC236}">
                <a16:creationId xmlns:a16="http://schemas.microsoft.com/office/drawing/2014/main" id="{F3FAB4A4-C093-5142-89E6-3796009F1260}"/>
              </a:ext>
            </a:extLst>
          </p:cNvPr>
          <p:cNvCxnSpPr/>
          <p:nvPr/>
        </p:nvCxnSpPr>
        <p:spPr bwMode="auto">
          <a:xfrm>
            <a:off x="5221359" y="1324618"/>
            <a:ext cx="24003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4" name="Lekerekített téglalap 69">
            <a:extLst>
              <a:ext uri="{FF2B5EF4-FFF2-40B4-BE49-F238E27FC236}">
                <a16:creationId xmlns:a16="http://schemas.microsoft.com/office/drawing/2014/main" id="{3483B2A7-F1B1-5040-92BD-1CF5651BE996}"/>
              </a:ext>
            </a:extLst>
          </p:cNvPr>
          <p:cNvSpPr/>
          <p:nvPr/>
        </p:nvSpPr>
        <p:spPr bwMode="auto">
          <a:xfrm>
            <a:off x="6716053" y="2359302"/>
            <a:ext cx="720000"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2.5 mg bid</a:t>
            </a:r>
          </a:p>
        </p:txBody>
      </p:sp>
      <p:sp>
        <p:nvSpPr>
          <p:cNvPr id="185" name="Lekerekített téglalap 70">
            <a:extLst>
              <a:ext uri="{FF2B5EF4-FFF2-40B4-BE49-F238E27FC236}">
                <a16:creationId xmlns:a16="http://schemas.microsoft.com/office/drawing/2014/main" id="{B8F443FC-D433-304E-BC19-805FB15FC2C2}"/>
              </a:ext>
            </a:extLst>
          </p:cNvPr>
          <p:cNvSpPr/>
          <p:nvPr/>
        </p:nvSpPr>
        <p:spPr bwMode="auto">
          <a:xfrm>
            <a:off x="7714369" y="2359302"/>
            <a:ext cx="72000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5 mg bid</a:t>
            </a:r>
          </a:p>
        </p:txBody>
      </p:sp>
      <p:cxnSp>
        <p:nvCxnSpPr>
          <p:cNvPr id="187" name="Egyenes összekötő 200">
            <a:extLst>
              <a:ext uri="{FF2B5EF4-FFF2-40B4-BE49-F238E27FC236}">
                <a16:creationId xmlns:a16="http://schemas.microsoft.com/office/drawing/2014/main" id="{80A051A8-6104-214F-B91D-33B62512B936}"/>
              </a:ext>
            </a:extLst>
          </p:cNvPr>
          <p:cNvCxnSpPr/>
          <p:nvPr/>
        </p:nvCxnSpPr>
        <p:spPr bwMode="auto">
          <a:xfrm>
            <a:off x="5228520" y="1324618"/>
            <a:ext cx="0" cy="1093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8" name="Egyenes összekötő 202">
            <a:extLst>
              <a:ext uri="{FF2B5EF4-FFF2-40B4-BE49-F238E27FC236}">
                <a16:creationId xmlns:a16="http://schemas.microsoft.com/office/drawing/2014/main" id="{77AAEE5F-F030-F84A-8796-81CA64D9672B}"/>
              </a:ext>
            </a:extLst>
          </p:cNvPr>
          <p:cNvCxnSpPr/>
          <p:nvPr/>
        </p:nvCxnSpPr>
        <p:spPr bwMode="auto">
          <a:xfrm>
            <a:off x="7614495" y="1271034"/>
            <a:ext cx="0" cy="111584"/>
          </a:xfrm>
          <a:prstGeom prst="line">
            <a:avLst/>
          </a:prstGeom>
          <a:noFill/>
          <a:ln w="1270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0" name="Egyenes összekötő 206">
            <a:extLst>
              <a:ext uri="{FF2B5EF4-FFF2-40B4-BE49-F238E27FC236}">
                <a16:creationId xmlns:a16="http://schemas.microsoft.com/office/drawing/2014/main" id="{F2B6B2F9-295B-7647-A8DF-5A2824EEECEB}"/>
              </a:ext>
            </a:extLst>
          </p:cNvPr>
          <p:cNvCxnSpPr/>
          <p:nvPr/>
        </p:nvCxnSpPr>
        <p:spPr bwMode="auto">
          <a:xfrm>
            <a:off x="5222969" y="1602438"/>
            <a:ext cx="0" cy="96396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1" name="Egyenes összekötő 207">
            <a:extLst>
              <a:ext uri="{FF2B5EF4-FFF2-40B4-BE49-F238E27FC236}">
                <a16:creationId xmlns:a16="http://schemas.microsoft.com/office/drawing/2014/main" id="{BB5890D8-9FEB-1C48-B79B-F363953E28CE}"/>
              </a:ext>
            </a:extLst>
          </p:cNvPr>
          <p:cNvCxnSpPr/>
          <p:nvPr/>
        </p:nvCxnSpPr>
        <p:spPr bwMode="auto">
          <a:xfrm>
            <a:off x="6581869" y="145442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2" name="Egyenes összekötő 209">
            <a:extLst>
              <a:ext uri="{FF2B5EF4-FFF2-40B4-BE49-F238E27FC236}">
                <a16:creationId xmlns:a16="http://schemas.microsoft.com/office/drawing/2014/main" id="{713F5033-8EA0-7946-9FC0-335C47338559}"/>
              </a:ext>
            </a:extLst>
          </p:cNvPr>
          <p:cNvCxnSpPr/>
          <p:nvPr/>
        </p:nvCxnSpPr>
        <p:spPr bwMode="auto">
          <a:xfrm>
            <a:off x="6568057" y="1552919"/>
            <a:ext cx="13812" cy="33675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3" name="Egyenes összekötő 210">
            <a:extLst>
              <a:ext uri="{FF2B5EF4-FFF2-40B4-BE49-F238E27FC236}">
                <a16:creationId xmlns:a16="http://schemas.microsoft.com/office/drawing/2014/main" id="{7447E7EE-80C9-0D47-8A16-21BE3016EF4A}"/>
              </a:ext>
            </a:extLst>
          </p:cNvPr>
          <p:cNvCxnSpPr/>
          <p:nvPr/>
        </p:nvCxnSpPr>
        <p:spPr bwMode="auto">
          <a:xfrm>
            <a:off x="6581869"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 name="Egyenes összekötő 211">
            <a:extLst>
              <a:ext uri="{FF2B5EF4-FFF2-40B4-BE49-F238E27FC236}">
                <a16:creationId xmlns:a16="http://schemas.microsoft.com/office/drawing/2014/main" id="{E4968B8E-4CC6-0248-AB4F-8EBDA38AABAE}"/>
              </a:ext>
            </a:extLst>
          </p:cNvPr>
          <p:cNvCxnSpPr>
            <a:cxnSpLocks/>
          </p:cNvCxnSpPr>
          <p:nvPr/>
        </p:nvCxnSpPr>
        <p:spPr bwMode="auto">
          <a:xfrm>
            <a:off x="6584704" y="1461631"/>
            <a:ext cx="198374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5" name="Egyenes összekötő 215">
            <a:extLst>
              <a:ext uri="{FF2B5EF4-FFF2-40B4-BE49-F238E27FC236}">
                <a16:creationId xmlns:a16="http://schemas.microsoft.com/office/drawing/2014/main" id="{68E8E0E2-6BAF-3F45-AAD1-AA5F39E9465C}"/>
              </a:ext>
            </a:extLst>
          </p:cNvPr>
          <p:cNvCxnSpPr>
            <a:cxnSpLocks/>
          </p:cNvCxnSpPr>
          <p:nvPr/>
        </p:nvCxnSpPr>
        <p:spPr bwMode="auto">
          <a:xfrm>
            <a:off x="8563409" y="1458097"/>
            <a:ext cx="0" cy="8844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6" name="Egyenes összekötő 216">
            <a:extLst>
              <a:ext uri="{FF2B5EF4-FFF2-40B4-BE49-F238E27FC236}">
                <a16:creationId xmlns:a16="http://schemas.microsoft.com/office/drawing/2014/main" id="{0F9049D0-B9F4-AE46-AFB6-02D7DB9322CB}"/>
              </a:ext>
            </a:extLst>
          </p:cNvPr>
          <p:cNvCxnSpPr/>
          <p:nvPr/>
        </p:nvCxnSpPr>
        <p:spPr bwMode="auto">
          <a:xfrm>
            <a:off x="7578819" y="14088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7" name="Egyenes összekötő 217">
            <a:extLst>
              <a:ext uri="{FF2B5EF4-FFF2-40B4-BE49-F238E27FC236}">
                <a16:creationId xmlns:a16="http://schemas.microsoft.com/office/drawing/2014/main" id="{603CD433-F99C-BB43-AABA-E09E1030BD67}"/>
              </a:ext>
            </a:extLst>
          </p:cNvPr>
          <p:cNvCxnSpPr/>
          <p:nvPr/>
        </p:nvCxnSpPr>
        <p:spPr bwMode="auto">
          <a:xfrm>
            <a:off x="7568908" y="1544681"/>
            <a:ext cx="9911" cy="31203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8" name="Egyenes összekötő 220">
            <a:extLst>
              <a:ext uri="{FF2B5EF4-FFF2-40B4-BE49-F238E27FC236}">
                <a16:creationId xmlns:a16="http://schemas.microsoft.com/office/drawing/2014/main" id="{81DF6868-B453-F046-8A19-D8FB30F2DD8E}"/>
              </a:ext>
            </a:extLst>
          </p:cNvPr>
          <p:cNvCxnSpPr>
            <a:cxnSpLocks/>
            <a:stCxn id="212" idx="2"/>
          </p:cNvCxnSpPr>
          <p:nvPr/>
        </p:nvCxnSpPr>
        <p:spPr bwMode="auto">
          <a:xfrm>
            <a:off x="8563409" y="1786253"/>
            <a:ext cx="0" cy="710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9" name="Egyenes összekötő 221">
            <a:extLst>
              <a:ext uri="{FF2B5EF4-FFF2-40B4-BE49-F238E27FC236}">
                <a16:creationId xmlns:a16="http://schemas.microsoft.com/office/drawing/2014/main" id="{85C3BEC0-AA5D-B747-A08B-4FF9DCC8CD97}"/>
              </a:ext>
            </a:extLst>
          </p:cNvPr>
          <p:cNvCxnSpPr/>
          <p:nvPr/>
        </p:nvCxnSpPr>
        <p:spPr bwMode="auto">
          <a:xfrm>
            <a:off x="7577231"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0" name="Egyenes összekötő 222">
            <a:extLst>
              <a:ext uri="{FF2B5EF4-FFF2-40B4-BE49-F238E27FC236}">
                <a16:creationId xmlns:a16="http://schemas.microsoft.com/office/drawing/2014/main" id="{AF5B7532-AE27-C141-B2D1-6DDBE2D2C3CE}"/>
              </a:ext>
            </a:extLst>
          </p:cNvPr>
          <p:cNvCxnSpPr>
            <a:cxnSpLocks/>
          </p:cNvCxnSpPr>
          <p:nvPr/>
        </p:nvCxnSpPr>
        <p:spPr bwMode="auto">
          <a:xfrm>
            <a:off x="8563409" y="2029390"/>
            <a:ext cx="0" cy="2952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1" name="Egyenes összekötő 223">
            <a:extLst>
              <a:ext uri="{FF2B5EF4-FFF2-40B4-BE49-F238E27FC236}">
                <a16:creationId xmlns:a16="http://schemas.microsoft.com/office/drawing/2014/main" id="{5A987E85-4F01-2444-9FED-6B9D9005C954}"/>
              </a:ext>
            </a:extLst>
          </p:cNvPr>
          <p:cNvCxnSpPr/>
          <p:nvPr/>
        </p:nvCxnSpPr>
        <p:spPr bwMode="auto">
          <a:xfrm>
            <a:off x="7086693" y="2291689"/>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2" name="Egyenes összekötő 225">
            <a:extLst>
              <a:ext uri="{FF2B5EF4-FFF2-40B4-BE49-F238E27FC236}">
                <a16:creationId xmlns:a16="http://schemas.microsoft.com/office/drawing/2014/main" id="{253C1D5A-FD33-BF44-A3E4-0B4A5AA0E9B7}"/>
              </a:ext>
            </a:extLst>
          </p:cNvPr>
          <p:cNvCxnSpPr/>
          <p:nvPr/>
        </p:nvCxnSpPr>
        <p:spPr bwMode="auto">
          <a:xfrm>
            <a:off x="8097000" y="229044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3" name="Egyenes összekötő 226">
            <a:extLst>
              <a:ext uri="{FF2B5EF4-FFF2-40B4-BE49-F238E27FC236}">
                <a16:creationId xmlns:a16="http://schemas.microsoft.com/office/drawing/2014/main" id="{74DBA528-B09B-2048-89BD-95A55D2F5422}"/>
              </a:ext>
            </a:extLst>
          </p:cNvPr>
          <p:cNvCxnSpPr>
            <a:cxnSpLocks/>
          </p:cNvCxnSpPr>
          <p:nvPr/>
        </p:nvCxnSpPr>
        <p:spPr bwMode="auto">
          <a:xfrm>
            <a:off x="6586609" y="2061688"/>
            <a:ext cx="19768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4" name="Egyenes összekötő 227">
            <a:extLst>
              <a:ext uri="{FF2B5EF4-FFF2-40B4-BE49-F238E27FC236}">
                <a16:creationId xmlns:a16="http://schemas.microsoft.com/office/drawing/2014/main" id="{298F8CD0-43D1-594C-AFBF-605E754C3298}"/>
              </a:ext>
            </a:extLst>
          </p:cNvPr>
          <p:cNvCxnSpPr/>
          <p:nvPr/>
        </p:nvCxnSpPr>
        <p:spPr bwMode="auto">
          <a:xfrm>
            <a:off x="7086693"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5" name="Egyenes összekötő 228">
            <a:extLst>
              <a:ext uri="{FF2B5EF4-FFF2-40B4-BE49-F238E27FC236}">
                <a16:creationId xmlns:a16="http://schemas.microsoft.com/office/drawing/2014/main" id="{B11A4398-34DA-6C47-BFAD-36AC619406C6}"/>
              </a:ext>
            </a:extLst>
          </p:cNvPr>
          <p:cNvCxnSpPr/>
          <p:nvPr/>
        </p:nvCxnSpPr>
        <p:spPr bwMode="auto">
          <a:xfrm>
            <a:off x="8093962"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6" name="Lekerekített téglalap 53">
            <a:extLst>
              <a:ext uri="{FF2B5EF4-FFF2-40B4-BE49-F238E27FC236}">
                <a16:creationId xmlns:a16="http://schemas.microsoft.com/office/drawing/2014/main" id="{A6E03DAF-4FA8-B640-A2E9-F1F59F2F170A}"/>
              </a:ext>
            </a:extLst>
          </p:cNvPr>
          <p:cNvSpPr/>
          <p:nvPr/>
        </p:nvSpPr>
        <p:spPr bwMode="auto">
          <a:xfrm>
            <a:off x="5816053" y="1055708"/>
            <a:ext cx="90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Estimate </a:t>
            </a:r>
            <a:r>
              <a:rPr kumimoji="0" lang="en-GB" sz="80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CrCl</a:t>
            </a:r>
            <a:endPar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07" name="Lekerekített téglalap 54">
            <a:extLst>
              <a:ext uri="{FF2B5EF4-FFF2-40B4-BE49-F238E27FC236}">
                <a16:creationId xmlns:a16="http://schemas.microsoft.com/office/drawing/2014/main" id="{C5058DA2-E633-664B-A808-8BEA86EF8405}"/>
              </a:ext>
            </a:extLst>
          </p:cNvPr>
          <p:cNvSpPr/>
          <p:nvPr/>
        </p:nvSpPr>
        <p:spPr bwMode="auto">
          <a:xfrm>
            <a:off x="4854646" y="143155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&lt;15 ml/min</a:t>
            </a:r>
          </a:p>
        </p:txBody>
      </p:sp>
      <p:sp>
        <p:nvSpPr>
          <p:cNvPr id="209" name="Lekerekített téglalap 56">
            <a:extLst>
              <a:ext uri="{FF2B5EF4-FFF2-40B4-BE49-F238E27FC236}">
                <a16:creationId xmlns:a16="http://schemas.microsoft.com/office/drawing/2014/main" id="{DC3933C6-005E-4D4C-9F4D-FFFC8D2E6326}"/>
              </a:ext>
            </a:extLst>
          </p:cNvPr>
          <p:cNvSpPr/>
          <p:nvPr/>
        </p:nvSpPr>
        <p:spPr bwMode="auto">
          <a:xfrm>
            <a:off x="7208908" y="123951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t>
            </a:r>
            <a:r>
              <a:rPr lang="en-GB" sz="800" kern="0" dirty="0">
                <a:solidFill>
                  <a:srgbClr val="000000">
                    <a:lumMod val="65000"/>
                    <a:lumOff val="35000"/>
                  </a:srgbClr>
                </a:solidFill>
              </a:rPr>
              <a:t>15</a:t>
            </a: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 ml/min</a:t>
            </a:r>
          </a:p>
        </p:txBody>
      </p:sp>
      <p:sp>
        <p:nvSpPr>
          <p:cNvPr id="210" name="Lekerekített téglalap 57">
            <a:extLst>
              <a:ext uri="{FF2B5EF4-FFF2-40B4-BE49-F238E27FC236}">
                <a16:creationId xmlns:a16="http://schemas.microsoft.com/office/drawing/2014/main" id="{4B5CB08C-D3B6-0541-8665-C42BF349BEA0}"/>
              </a:ext>
            </a:extLst>
          </p:cNvPr>
          <p:cNvSpPr/>
          <p:nvPr/>
        </p:nvSpPr>
        <p:spPr bwMode="auto">
          <a:xfrm>
            <a:off x="6208057" y="1519967"/>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Check age</a:t>
            </a:r>
          </a:p>
        </p:txBody>
      </p:sp>
      <p:sp>
        <p:nvSpPr>
          <p:cNvPr id="211" name="Lekerekített téglalap 58">
            <a:extLst>
              <a:ext uri="{FF2B5EF4-FFF2-40B4-BE49-F238E27FC236}">
                <a16:creationId xmlns:a16="http://schemas.microsoft.com/office/drawing/2014/main" id="{2E3E815B-3597-0E47-9E1D-72F8CA8375C0}"/>
              </a:ext>
            </a:extLst>
          </p:cNvPr>
          <p:cNvSpPr/>
          <p:nvPr/>
        </p:nvSpPr>
        <p:spPr bwMode="auto">
          <a:xfrm>
            <a:off x="7208908" y="1519967"/>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Check weight</a:t>
            </a:r>
          </a:p>
        </p:txBody>
      </p:sp>
      <p:sp>
        <p:nvSpPr>
          <p:cNvPr id="212" name="Lekerekített téglalap 59">
            <a:extLst>
              <a:ext uri="{FF2B5EF4-FFF2-40B4-BE49-F238E27FC236}">
                <a16:creationId xmlns:a16="http://schemas.microsoft.com/office/drawing/2014/main" id="{BBF1E445-0A9A-F241-857F-1C469DD29279}"/>
              </a:ext>
            </a:extLst>
          </p:cNvPr>
          <p:cNvSpPr/>
          <p:nvPr/>
        </p:nvSpPr>
        <p:spPr bwMode="auto">
          <a:xfrm>
            <a:off x="8203409" y="1530066"/>
            <a:ext cx="720000" cy="25618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Check serum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creatinine</a:t>
            </a:r>
          </a:p>
        </p:txBody>
      </p:sp>
      <p:sp>
        <p:nvSpPr>
          <p:cNvPr id="213" name="Lekerekített téglalap 60">
            <a:extLst>
              <a:ext uri="{FF2B5EF4-FFF2-40B4-BE49-F238E27FC236}">
                <a16:creationId xmlns:a16="http://schemas.microsoft.com/office/drawing/2014/main" id="{2EB279D8-8117-6046-BFCB-B3C234E97533}"/>
              </a:ext>
            </a:extLst>
          </p:cNvPr>
          <p:cNvSpPr/>
          <p:nvPr/>
        </p:nvSpPr>
        <p:spPr bwMode="auto">
          <a:xfrm>
            <a:off x="6214407" y="1863629"/>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≥80 years</a:t>
            </a:r>
          </a:p>
        </p:txBody>
      </p:sp>
      <p:sp>
        <p:nvSpPr>
          <p:cNvPr id="214" name="Lekerekített téglalap 61">
            <a:extLst>
              <a:ext uri="{FF2B5EF4-FFF2-40B4-BE49-F238E27FC236}">
                <a16:creationId xmlns:a16="http://schemas.microsoft.com/office/drawing/2014/main" id="{9FA8136F-BEFE-B245-BC9C-B1ABFF564BE5}"/>
              </a:ext>
            </a:extLst>
          </p:cNvPr>
          <p:cNvSpPr/>
          <p:nvPr/>
        </p:nvSpPr>
        <p:spPr bwMode="auto">
          <a:xfrm>
            <a:off x="7208908" y="1855391"/>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≤60 kg</a:t>
            </a:r>
          </a:p>
        </p:txBody>
      </p:sp>
      <p:sp>
        <p:nvSpPr>
          <p:cNvPr id="215" name="Lekerekített téglalap 64">
            <a:extLst>
              <a:ext uri="{FF2B5EF4-FFF2-40B4-BE49-F238E27FC236}">
                <a16:creationId xmlns:a16="http://schemas.microsoft.com/office/drawing/2014/main" id="{5185620A-8650-8142-8803-90CC69127173}"/>
              </a:ext>
            </a:extLst>
          </p:cNvPr>
          <p:cNvSpPr/>
          <p:nvPr/>
        </p:nvSpPr>
        <p:spPr bwMode="auto">
          <a:xfrm>
            <a:off x="8203409" y="1857253"/>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≥133 µmol/I</a:t>
            </a:r>
          </a:p>
        </p:txBody>
      </p:sp>
      <p:sp>
        <p:nvSpPr>
          <p:cNvPr id="216" name="Lekerekített téglalap 65">
            <a:extLst>
              <a:ext uri="{FF2B5EF4-FFF2-40B4-BE49-F238E27FC236}">
                <a16:creationId xmlns:a16="http://schemas.microsoft.com/office/drawing/2014/main" id="{37FDDE6A-2026-AA4B-AF58-249678313C17}"/>
              </a:ext>
            </a:extLst>
          </p:cNvPr>
          <p:cNvSpPr/>
          <p:nvPr/>
        </p:nvSpPr>
        <p:spPr bwMode="auto">
          <a:xfrm>
            <a:off x="6716053"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If ≥2 features</a:t>
            </a:r>
          </a:p>
        </p:txBody>
      </p:sp>
      <p:sp>
        <p:nvSpPr>
          <p:cNvPr id="217" name="Lekerekített téglalap 66">
            <a:extLst>
              <a:ext uri="{FF2B5EF4-FFF2-40B4-BE49-F238E27FC236}">
                <a16:creationId xmlns:a16="http://schemas.microsoft.com/office/drawing/2014/main" id="{B00075F0-A784-4F49-9E76-DC409AB1EA75}"/>
              </a:ext>
            </a:extLst>
          </p:cNvPr>
          <p:cNvSpPr/>
          <p:nvPr/>
        </p:nvSpPr>
        <p:spPr bwMode="auto">
          <a:xfrm>
            <a:off x="7714369"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If ≤1 feature</a:t>
            </a:r>
          </a:p>
        </p:txBody>
      </p:sp>
      <p:sp>
        <p:nvSpPr>
          <p:cNvPr id="218" name="Lekerekített téglalap 67">
            <a:extLst>
              <a:ext uri="{FF2B5EF4-FFF2-40B4-BE49-F238E27FC236}">
                <a16:creationId xmlns:a16="http://schemas.microsoft.com/office/drawing/2014/main" id="{AA702BBB-837C-A74F-A885-80E3B3B6B67F}"/>
              </a:ext>
            </a:extLst>
          </p:cNvPr>
          <p:cNvSpPr/>
          <p:nvPr/>
        </p:nvSpPr>
        <p:spPr bwMode="auto">
          <a:xfrm>
            <a:off x="4854647" y="2363405"/>
            <a:ext cx="72000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recommended</a:t>
            </a:r>
          </a:p>
        </p:txBody>
      </p:sp>
      <p:sp>
        <p:nvSpPr>
          <p:cNvPr id="221" name="Lekerekített téglalap 31">
            <a:extLst>
              <a:ext uri="{FF2B5EF4-FFF2-40B4-BE49-F238E27FC236}">
                <a16:creationId xmlns:a16="http://schemas.microsoft.com/office/drawing/2014/main" id="{3EC853CD-7617-0E47-9173-B6773113C0AF}"/>
              </a:ext>
            </a:extLst>
          </p:cNvPr>
          <p:cNvSpPr/>
          <p:nvPr/>
        </p:nvSpPr>
        <p:spPr bwMode="auto">
          <a:xfrm>
            <a:off x="2660759" y="2805014"/>
            <a:ext cx="677247" cy="1721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Estimate </a:t>
            </a:r>
            <a:r>
              <a:rPr kumimoji="0" lang="en-GB" sz="80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CrCl</a:t>
            </a:r>
            <a:endPar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25" name="Lekerekített téglalap 37">
            <a:extLst>
              <a:ext uri="{FF2B5EF4-FFF2-40B4-BE49-F238E27FC236}">
                <a16:creationId xmlns:a16="http://schemas.microsoft.com/office/drawing/2014/main" id="{F8367E3B-1112-9B46-A663-FC7E17BB248D}"/>
              </a:ext>
            </a:extLst>
          </p:cNvPr>
          <p:cNvSpPr/>
          <p:nvPr/>
        </p:nvSpPr>
        <p:spPr bwMode="auto">
          <a:xfrm>
            <a:off x="1830081" y="3858769"/>
            <a:ext cx="604203" cy="394673"/>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Low TE risk and high bleeding risk</a:t>
            </a:r>
          </a:p>
        </p:txBody>
      </p:sp>
      <p:sp>
        <p:nvSpPr>
          <p:cNvPr id="226" name="Lekerekített téglalap 38">
            <a:extLst>
              <a:ext uri="{FF2B5EF4-FFF2-40B4-BE49-F238E27FC236}">
                <a16:creationId xmlns:a16="http://schemas.microsoft.com/office/drawing/2014/main" id="{16B3EE52-38C4-F741-90CE-C72029FB22F8}"/>
              </a:ext>
            </a:extLst>
          </p:cNvPr>
          <p:cNvSpPr/>
          <p:nvPr/>
        </p:nvSpPr>
        <p:spPr bwMode="auto">
          <a:xfrm>
            <a:off x="2843731" y="3351368"/>
            <a:ext cx="489287"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&lt;75 years</a:t>
            </a:r>
          </a:p>
        </p:txBody>
      </p:sp>
      <p:sp>
        <p:nvSpPr>
          <p:cNvPr id="227" name="Lekerekített téglalap 39">
            <a:extLst>
              <a:ext uri="{FF2B5EF4-FFF2-40B4-BE49-F238E27FC236}">
                <a16:creationId xmlns:a16="http://schemas.microsoft.com/office/drawing/2014/main" id="{ECDF49C7-96A3-6042-A9E7-11B16AE057B3}"/>
              </a:ext>
            </a:extLst>
          </p:cNvPr>
          <p:cNvSpPr/>
          <p:nvPr/>
        </p:nvSpPr>
        <p:spPr bwMode="auto">
          <a:xfrm>
            <a:off x="3455974" y="3351368"/>
            <a:ext cx="698130"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75–80 years</a:t>
            </a:r>
          </a:p>
        </p:txBody>
      </p:sp>
      <p:sp>
        <p:nvSpPr>
          <p:cNvPr id="228" name="Lekerekített téglalap 41">
            <a:extLst>
              <a:ext uri="{FF2B5EF4-FFF2-40B4-BE49-F238E27FC236}">
                <a16:creationId xmlns:a16="http://schemas.microsoft.com/office/drawing/2014/main" id="{8697DA79-581E-8142-8923-C71129572609}"/>
              </a:ext>
            </a:extLst>
          </p:cNvPr>
          <p:cNvSpPr/>
          <p:nvPr/>
        </p:nvSpPr>
        <p:spPr bwMode="auto">
          <a:xfrm>
            <a:off x="4230086" y="3497208"/>
            <a:ext cx="581035" cy="60376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≥80 years and/or concomitant verapamil</a:t>
            </a:r>
          </a:p>
        </p:txBody>
      </p:sp>
      <p:sp>
        <p:nvSpPr>
          <p:cNvPr id="229" name="Lekerekített téglalap 42">
            <a:extLst>
              <a:ext uri="{FF2B5EF4-FFF2-40B4-BE49-F238E27FC236}">
                <a16:creationId xmlns:a16="http://schemas.microsoft.com/office/drawing/2014/main" id="{43A77C26-3830-2543-882F-0B3C1CDC2EF3}"/>
              </a:ext>
            </a:extLst>
          </p:cNvPr>
          <p:cNvSpPr/>
          <p:nvPr/>
        </p:nvSpPr>
        <p:spPr bwMode="auto">
          <a:xfrm>
            <a:off x="607156" y="4288689"/>
            <a:ext cx="752701" cy="280375"/>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Contraindicated</a:t>
            </a:r>
          </a:p>
        </p:txBody>
      </p:sp>
      <p:sp>
        <p:nvSpPr>
          <p:cNvPr id="230" name="Lekerekített téglalap 43">
            <a:extLst>
              <a:ext uri="{FF2B5EF4-FFF2-40B4-BE49-F238E27FC236}">
                <a16:creationId xmlns:a16="http://schemas.microsoft.com/office/drawing/2014/main" id="{CE9D5926-7B69-E649-A2BD-C5A4F683AC01}"/>
              </a:ext>
            </a:extLst>
          </p:cNvPr>
          <p:cNvSpPr/>
          <p:nvPr/>
        </p:nvSpPr>
        <p:spPr bwMode="auto">
          <a:xfrm>
            <a:off x="3214328" y="3696224"/>
            <a:ext cx="698931" cy="550839"/>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TE risk and high bleeding risk</a:t>
            </a:r>
          </a:p>
        </p:txBody>
      </p:sp>
      <p:sp>
        <p:nvSpPr>
          <p:cNvPr id="231" name="Lekerekített téglalap 45">
            <a:extLst>
              <a:ext uri="{FF2B5EF4-FFF2-40B4-BE49-F238E27FC236}">
                <a16:creationId xmlns:a16="http://schemas.microsoft.com/office/drawing/2014/main" id="{5D91174B-DB3C-284C-ADCF-600359596C96}"/>
              </a:ext>
            </a:extLst>
          </p:cNvPr>
          <p:cNvSpPr/>
          <p:nvPr/>
        </p:nvSpPr>
        <p:spPr bwMode="auto">
          <a:xfrm>
            <a:off x="1912152"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bid</a:t>
            </a:r>
          </a:p>
        </p:txBody>
      </p:sp>
      <p:sp>
        <p:nvSpPr>
          <p:cNvPr id="232" name="Lekerekített téglalap 46">
            <a:extLst>
              <a:ext uri="{FF2B5EF4-FFF2-40B4-BE49-F238E27FC236}">
                <a16:creationId xmlns:a16="http://schemas.microsoft.com/office/drawing/2014/main" id="{CE248F95-46BA-E74A-B987-47DA1749E402}"/>
              </a:ext>
            </a:extLst>
          </p:cNvPr>
          <p:cNvSpPr/>
          <p:nvPr/>
        </p:nvSpPr>
        <p:spPr bwMode="auto">
          <a:xfrm>
            <a:off x="2392979"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sp>
        <p:nvSpPr>
          <p:cNvPr id="233" name="Lekerekített téglalap 47">
            <a:extLst>
              <a:ext uri="{FF2B5EF4-FFF2-40B4-BE49-F238E27FC236}">
                <a16:creationId xmlns:a16="http://schemas.microsoft.com/office/drawing/2014/main" id="{920B8AD7-1275-044A-ACB0-25F92DCAE4EF}"/>
              </a:ext>
            </a:extLst>
          </p:cNvPr>
          <p:cNvSpPr/>
          <p:nvPr/>
        </p:nvSpPr>
        <p:spPr bwMode="auto">
          <a:xfrm>
            <a:off x="2868344"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sp>
        <p:nvSpPr>
          <p:cNvPr id="234" name="Lekerekített téglalap 49">
            <a:extLst>
              <a:ext uri="{FF2B5EF4-FFF2-40B4-BE49-F238E27FC236}">
                <a16:creationId xmlns:a16="http://schemas.microsoft.com/office/drawing/2014/main" id="{FC9817C0-3FE6-A948-B6D3-2D6215ED650A}"/>
              </a:ext>
            </a:extLst>
          </p:cNvPr>
          <p:cNvSpPr/>
          <p:nvPr/>
        </p:nvSpPr>
        <p:spPr bwMode="auto">
          <a:xfrm>
            <a:off x="334376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sp>
        <p:nvSpPr>
          <p:cNvPr id="235" name="Lekerekített téglalap 50">
            <a:extLst>
              <a:ext uri="{FF2B5EF4-FFF2-40B4-BE49-F238E27FC236}">
                <a16:creationId xmlns:a16="http://schemas.microsoft.com/office/drawing/2014/main" id="{2DCE1C8D-DE5B-D64B-86DF-B22CF0867752}"/>
              </a:ext>
            </a:extLst>
          </p:cNvPr>
          <p:cNvSpPr/>
          <p:nvPr/>
        </p:nvSpPr>
        <p:spPr bwMode="auto">
          <a:xfrm>
            <a:off x="3821566"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bid</a:t>
            </a:r>
          </a:p>
        </p:txBody>
      </p:sp>
      <p:sp>
        <p:nvSpPr>
          <p:cNvPr id="236" name="Lekerekített téglalap 51">
            <a:extLst>
              <a:ext uri="{FF2B5EF4-FFF2-40B4-BE49-F238E27FC236}">
                <a16:creationId xmlns:a16="http://schemas.microsoft.com/office/drawing/2014/main" id="{3F601EF8-9BAD-824C-B7D2-ACD93069AA57}"/>
              </a:ext>
            </a:extLst>
          </p:cNvPr>
          <p:cNvSpPr/>
          <p:nvPr/>
        </p:nvSpPr>
        <p:spPr bwMode="auto">
          <a:xfrm>
            <a:off x="430057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bid</a:t>
            </a:r>
          </a:p>
        </p:txBody>
      </p:sp>
      <p:cxnSp>
        <p:nvCxnSpPr>
          <p:cNvPr id="237" name="Egyenes összekötő 119">
            <a:extLst>
              <a:ext uri="{FF2B5EF4-FFF2-40B4-BE49-F238E27FC236}">
                <a16:creationId xmlns:a16="http://schemas.microsoft.com/office/drawing/2014/main" id="{D54A709A-8F49-7D41-95D6-E020256226D6}"/>
              </a:ext>
            </a:extLst>
          </p:cNvPr>
          <p:cNvCxnSpPr>
            <a:cxnSpLocks/>
          </p:cNvCxnSpPr>
          <p:nvPr/>
        </p:nvCxnSpPr>
        <p:spPr bwMode="auto">
          <a:xfrm flipV="1">
            <a:off x="977652" y="3043474"/>
            <a:ext cx="282437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8" name="Egyenes összekötő 121">
            <a:extLst>
              <a:ext uri="{FF2B5EF4-FFF2-40B4-BE49-F238E27FC236}">
                <a16:creationId xmlns:a16="http://schemas.microsoft.com/office/drawing/2014/main" id="{896DD00F-CD87-CB4F-A35E-4EB4AEF02B75}"/>
              </a:ext>
            </a:extLst>
          </p:cNvPr>
          <p:cNvCxnSpPr>
            <a:cxnSpLocks/>
          </p:cNvCxnSpPr>
          <p:nvPr/>
        </p:nvCxnSpPr>
        <p:spPr bwMode="auto">
          <a:xfrm>
            <a:off x="2999383" y="2977151"/>
            <a:ext cx="0" cy="6471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9" name="Egyenes összekötő 124">
            <a:extLst>
              <a:ext uri="{FF2B5EF4-FFF2-40B4-BE49-F238E27FC236}">
                <a16:creationId xmlns:a16="http://schemas.microsoft.com/office/drawing/2014/main" id="{1D0DFB10-8BB5-AC44-BB06-F9CA76BC9F62}"/>
              </a:ext>
            </a:extLst>
          </p:cNvPr>
          <p:cNvCxnSpPr/>
          <p:nvPr/>
        </p:nvCxnSpPr>
        <p:spPr bwMode="auto">
          <a:xfrm flipV="1">
            <a:off x="2132182" y="3043475"/>
            <a:ext cx="0" cy="11234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 name="Egyenes összekötő 130">
            <a:extLst>
              <a:ext uri="{FF2B5EF4-FFF2-40B4-BE49-F238E27FC236}">
                <a16:creationId xmlns:a16="http://schemas.microsoft.com/office/drawing/2014/main" id="{51B55928-7874-2E47-B475-B93BB99E332A}"/>
              </a:ext>
            </a:extLst>
          </p:cNvPr>
          <p:cNvCxnSpPr>
            <a:cxnSpLocks/>
          </p:cNvCxnSpPr>
          <p:nvPr/>
        </p:nvCxnSpPr>
        <p:spPr bwMode="auto">
          <a:xfrm flipV="1">
            <a:off x="3803837" y="3039066"/>
            <a:ext cx="0" cy="11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1" name="Egyenes összekötő 136">
            <a:extLst>
              <a:ext uri="{FF2B5EF4-FFF2-40B4-BE49-F238E27FC236}">
                <a16:creationId xmlns:a16="http://schemas.microsoft.com/office/drawing/2014/main" id="{1713B7AB-F15A-DF47-8830-15B0E2A3AAA7}"/>
              </a:ext>
            </a:extLst>
          </p:cNvPr>
          <p:cNvCxnSpPr>
            <a:cxnSpLocks/>
          </p:cNvCxnSpPr>
          <p:nvPr/>
        </p:nvCxnSpPr>
        <p:spPr bwMode="auto">
          <a:xfrm>
            <a:off x="2132182" y="3262596"/>
            <a:ext cx="1" cy="59617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2" name="Egyenes összekötő 145">
            <a:extLst>
              <a:ext uri="{FF2B5EF4-FFF2-40B4-BE49-F238E27FC236}">
                <a16:creationId xmlns:a16="http://schemas.microsoft.com/office/drawing/2014/main" id="{08F7FD35-8388-C64E-AC93-43B50A16A12C}"/>
              </a:ext>
            </a:extLst>
          </p:cNvPr>
          <p:cNvCxnSpPr>
            <a:cxnSpLocks/>
          </p:cNvCxnSpPr>
          <p:nvPr/>
        </p:nvCxnSpPr>
        <p:spPr bwMode="auto">
          <a:xfrm flipH="1">
            <a:off x="3088374" y="3307111"/>
            <a:ext cx="1430564" cy="318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3" name="Egyenes összekötő 150">
            <a:extLst>
              <a:ext uri="{FF2B5EF4-FFF2-40B4-BE49-F238E27FC236}">
                <a16:creationId xmlns:a16="http://schemas.microsoft.com/office/drawing/2014/main" id="{0245157B-7635-BF44-ADFB-56E751A478BC}"/>
              </a:ext>
            </a:extLst>
          </p:cNvPr>
          <p:cNvCxnSpPr/>
          <p:nvPr/>
        </p:nvCxnSpPr>
        <p:spPr bwMode="auto">
          <a:xfrm flipH="1">
            <a:off x="3805039" y="3244440"/>
            <a:ext cx="261" cy="10692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 name="Egyenes összekötő 154">
            <a:extLst>
              <a:ext uri="{FF2B5EF4-FFF2-40B4-BE49-F238E27FC236}">
                <a16:creationId xmlns:a16="http://schemas.microsoft.com/office/drawing/2014/main" id="{04EBBAE6-A4D3-3C41-A12B-3218CD4C3437}"/>
              </a:ext>
            </a:extLst>
          </p:cNvPr>
          <p:cNvCxnSpPr>
            <a:cxnSpLocks/>
          </p:cNvCxnSpPr>
          <p:nvPr/>
        </p:nvCxnSpPr>
        <p:spPr bwMode="auto">
          <a:xfrm>
            <a:off x="4520604" y="3302000"/>
            <a:ext cx="0" cy="1952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6" name="Egyenes összekötő 157">
            <a:extLst>
              <a:ext uri="{FF2B5EF4-FFF2-40B4-BE49-F238E27FC236}">
                <a16:creationId xmlns:a16="http://schemas.microsoft.com/office/drawing/2014/main" id="{0C9EDE8A-8912-2E40-9DB7-3DEF9CB1684A}"/>
              </a:ext>
            </a:extLst>
          </p:cNvPr>
          <p:cNvCxnSpPr>
            <a:cxnSpLocks/>
          </p:cNvCxnSpPr>
          <p:nvPr/>
        </p:nvCxnSpPr>
        <p:spPr bwMode="auto">
          <a:xfrm>
            <a:off x="3088375" y="3307567"/>
            <a:ext cx="0" cy="4380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7" name="Egyenes összekötő 168">
            <a:extLst>
              <a:ext uri="{FF2B5EF4-FFF2-40B4-BE49-F238E27FC236}">
                <a16:creationId xmlns:a16="http://schemas.microsoft.com/office/drawing/2014/main" id="{A7FA3A1E-3892-AE47-A5ED-6E469BD13D71}"/>
              </a:ext>
            </a:extLst>
          </p:cNvPr>
          <p:cNvCxnSpPr>
            <a:cxnSpLocks/>
          </p:cNvCxnSpPr>
          <p:nvPr/>
        </p:nvCxnSpPr>
        <p:spPr bwMode="auto">
          <a:xfrm flipV="1">
            <a:off x="2132183" y="4253442"/>
            <a:ext cx="0" cy="4020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8" name="Egyenes összekötő 169">
            <a:extLst>
              <a:ext uri="{FF2B5EF4-FFF2-40B4-BE49-F238E27FC236}">
                <a16:creationId xmlns:a16="http://schemas.microsoft.com/office/drawing/2014/main" id="{BC7BC72F-FAD5-A340-83D2-6ED7248A910F}"/>
              </a:ext>
            </a:extLst>
          </p:cNvPr>
          <p:cNvCxnSpPr>
            <a:cxnSpLocks/>
          </p:cNvCxnSpPr>
          <p:nvPr/>
        </p:nvCxnSpPr>
        <p:spPr bwMode="auto">
          <a:xfrm flipV="1">
            <a:off x="2607500" y="3302000"/>
            <a:ext cx="0" cy="10700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9" name="Egyenes összekötő 170">
            <a:extLst>
              <a:ext uri="{FF2B5EF4-FFF2-40B4-BE49-F238E27FC236}">
                <a16:creationId xmlns:a16="http://schemas.microsoft.com/office/drawing/2014/main" id="{573218EB-7EE0-B149-B706-15CD6C09AB9F}"/>
              </a:ext>
            </a:extLst>
          </p:cNvPr>
          <p:cNvCxnSpPr>
            <a:cxnSpLocks/>
          </p:cNvCxnSpPr>
          <p:nvPr/>
        </p:nvCxnSpPr>
        <p:spPr bwMode="auto">
          <a:xfrm flipV="1">
            <a:off x="3088374" y="3628880"/>
            <a:ext cx="0" cy="73271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0" name="Egyenes összekötő 174">
            <a:extLst>
              <a:ext uri="{FF2B5EF4-FFF2-40B4-BE49-F238E27FC236}">
                <a16:creationId xmlns:a16="http://schemas.microsoft.com/office/drawing/2014/main" id="{696501A6-F60B-5449-9B26-3C624CD9D463}"/>
              </a:ext>
            </a:extLst>
          </p:cNvPr>
          <p:cNvCxnSpPr>
            <a:cxnSpLocks/>
          </p:cNvCxnSpPr>
          <p:nvPr/>
        </p:nvCxnSpPr>
        <p:spPr bwMode="auto">
          <a:xfrm>
            <a:off x="3801603" y="3665194"/>
            <a:ext cx="24616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1" name="Egyenes összekötő 176">
            <a:extLst>
              <a:ext uri="{FF2B5EF4-FFF2-40B4-BE49-F238E27FC236}">
                <a16:creationId xmlns:a16="http://schemas.microsoft.com/office/drawing/2014/main" id="{FAF90BF7-D105-A148-B587-5864123997B5}"/>
              </a:ext>
            </a:extLst>
          </p:cNvPr>
          <p:cNvCxnSpPr>
            <a:cxnSpLocks/>
          </p:cNvCxnSpPr>
          <p:nvPr/>
        </p:nvCxnSpPr>
        <p:spPr bwMode="auto">
          <a:xfrm flipV="1">
            <a:off x="4044862" y="3664990"/>
            <a:ext cx="0" cy="69237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2" name="Egyenes összekötő 182">
            <a:extLst>
              <a:ext uri="{FF2B5EF4-FFF2-40B4-BE49-F238E27FC236}">
                <a16:creationId xmlns:a16="http://schemas.microsoft.com/office/drawing/2014/main" id="{ABB2CFC0-5C19-614D-A6E0-9C50A6D367E2}"/>
              </a:ext>
            </a:extLst>
          </p:cNvPr>
          <p:cNvCxnSpPr>
            <a:cxnSpLocks/>
          </p:cNvCxnSpPr>
          <p:nvPr/>
        </p:nvCxnSpPr>
        <p:spPr bwMode="auto">
          <a:xfrm>
            <a:off x="3805039" y="3626787"/>
            <a:ext cx="0" cy="694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3" name="Egyenes összekötő 190">
            <a:extLst>
              <a:ext uri="{FF2B5EF4-FFF2-40B4-BE49-F238E27FC236}">
                <a16:creationId xmlns:a16="http://schemas.microsoft.com/office/drawing/2014/main" id="{28EE28B6-FDD4-A641-9081-6454E46D6079}"/>
              </a:ext>
            </a:extLst>
          </p:cNvPr>
          <p:cNvCxnSpPr>
            <a:cxnSpLocks/>
          </p:cNvCxnSpPr>
          <p:nvPr/>
        </p:nvCxnSpPr>
        <p:spPr bwMode="auto">
          <a:xfrm flipH="1" flipV="1">
            <a:off x="983367" y="3272183"/>
            <a:ext cx="140" cy="101650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4" name="Egyenes összekötő 192">
            <a:extLst>
              <a:ext uri="{FF2B5EF4-FFF2-40B4-BE49-F238E27FC236}">
                <a16:creationId xmlns:a16="http://schemas.microsoft.com/office/drawing/2014/main" id="{B98D5CF0-3AE2-6446-9D8D-1A95718D626F}"/>
              </a:ext>
            </a:extLst>
          </p:cNvPr>
          <p:cNvCxnSpPr>
            <a:cxnSpLocks/>
          </p:cNvCxnSpPr>
          <p:nvPr/>
        </p:nvCxnSpPr>
        <p:spPr bwMode="auto">
          <a:xfrm>
            <a:off x="3563794" y="4247063"/>
            <a:ext cx="0" cy="4658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5" name="Egyenes összekötő 176">
            <a:extLst>
              <a:ext uri="{FF2B5EF4-FFF2-40B4-BE49-F238E27FC236}">
                <a16:creationId xmlns:a16="http://schemas.microsoft.com/office/drawing/2014/main" id="{B06ACE37-AE0E-4547-8BEC-EBE6E6EF39A8}"/>
              </a:ext>
            </a:extLst>
          </p:cNvPr>
          <p:cNvCxnSpPr>
            <a:cxnSpLocks/>
          </p:cNvCxnSpPr>
          <p:nvPr/>
        </p:nvCxnSpPr>
        <p:spPr bwMode="auto">
          <a:xfrm flipV="1">
            <a:off x="4520604" y="4100975"/>
            <a:ext cx="0" cy="1926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 name="Egyenes összekötő 174">
            <a:extLst>
              <a:ext uri="{FF2B5EF4-FFF2-40B4-BE49-F238E27FC236}">
                <a16:creationId xmlns:a16="http://schemas.microsoft.com/office/drawing/2014/main" id="{D9CD0685-4F5B-184E-B1BA-949ABE8F569B}"/>
              </a:ext>
            </a:extLst>
          </p:cNvPr>
          <p:cNvCxnSpPr>
            <a:cxnSpLocks/>
          </p:cNvCxnSpPr>
          <p:nvPr/>
        </p:nvCxnSpPr>
        <p:spPr bwMode="auto">
          <a:xfrm flipV="1">
            <a:off x="3088144" y="3666459"/>
            <a:ext cx="2520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7" name="Egyenes összekötő 182">
            <a:extLst>
              <a:ext uri="{FF2B5EF4-FFF2-40B4-BE49-F238E27FC236}">
                <a16:creationId xmlns:a16="http://schemas.microsoft.com/office/drawing/2014/main" id="{FEF4B666-4974-4141-897A-E70F42B32E4D}"/>
              </a:ext>
            </a:extLst>
          </p:cNvPr>
          <p:cNvCxnSpPr>
            <a:cxnSpLocks/>
          </p:cNvCxnSpPr>
          <p:nvPr/>
        </p:nvCxnSpPr>
        <p:spPr bwMode="auto">
          <a:xfrm>
            <a:off x="3336284" y="3667816"/>
            <a:ext cx="0" cy="2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8" name="Egyenes összekötő 138">
            <a:extLst>
              <a:ext uri="{FF2B5EF4-FFF2-40B4-BE49-F238E27FC236}">
                <a16:creationId xmlns:a16="http://schemas.microsoft.com/office/drawing/2014/main" id="{8996DAB4-AB29-0140-9675-0113E8BB0EB2}"/>
              </a:ext>
            </a:extLst>
          </p:cNvPr>
          <p:cNvCxnSpPr>
            <a:cxnSpLocks/>
          </p:cNvCxnSpPr>
          <p:nvPr/>
        </p:nvCxnSpPr>
        <p:spPr bwMode="auto">
          <a:xfrm flipH="1">
            <a:off x="1656188" y="3300477"/>
            <a:ext cx="951312" cy="1524"/>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9" name="Lekerekített téglalap 41">
            <a:extLst>
              <a:ext uri="{FF2B5EF4-FFF2-40B4-BE49-F238E27FC236}">
                <a16:creationId xmlns:a16="http://schemas.microsoft.com/office/drawing/2014/main" id="{4273F8D1-FC70-EE44-8D56-22405A133A91}"/>
              </a:ext>
            </a:extLst>
          </p:cNvPr>
          <p:cNvSpPr/>
          <p:nvPr/>
        </p:nvSpPr>
        <p:spPr bwMode="auto">
          <a:xfrm>
            <a:off x="1269508" y="3343469"/>
            <a:ext cx="773358" cy="4627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≥80 years and/or concomitant verapamil</a:t>
            </a:r>
          </a:p>
        </p:txBody>
      </p:sp>
      <p:sp>
        <p:nvSpPr>
          <p:cNvPr id="260" name="Lekerekített téglalap 51">
            <a:extLst>
              <a:ext uri="{FF2B5EF4-FFF2-40B4-BE49-F238E27FC236}">
                <a16:creationId xmlns:a16="http://schemas.microsoft.com/office/drawing/2014/main" id="{7696FC09-86F1-8242-893F-EDF5BF42F1DC}"/>
              </a:ext>
            </a:extLst>
          </p:cNvPr>
          <p:cNvSpPr/>
          <p:nvPr/>
        </p:nvSpPr>
        <p:spPr bwMode="auto">
          <a:xfrm>
            <a:off x="1429719" y="4288689"/>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cxnSp>
        <p:nvCxnSpPr>
          <p:cNvPr id="261" name="Egyenes összekötő 176">
            <a:extLst>
              <a:ext uri="{FF2B5EF4-FFF2-40B4-BE49-F238E27FC236}">
                <a16:creationId xmlns:a16="http://schemas.microsoft.com/office/drawing/2014/main" id="{03EF6CB9-7CBF-2F48-B1B5-0A1AADDC337F}"/>
              </a:ext>
            </a:extLst>
          </p:cNvPr>
          <p:cNvCxnSpPr>
            <a:cxnSpLocks/>
          </p:cNvCxnSpPr>
          <p:nvPr/>
        </p:nvCxnSpPr>
        <p:spPr bwMode="auto">
          <a:xfrm flipV="1">
            <a:off x="1649750" y="3806206"/>
            <a:ext cx="6437" cy="48248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2" name="Egyenes összekötő 176">
            <a:extLst>
              <a:ext uri="{FF2B5EF4-FFF2-40B4-BE49-F238E27FC236}">
                <a16:creationId xmlns:a16="http://schemas.microsoft.com/office/drawing/2014/main" id="{1674EB51-8BE3-3D44-9FC5-0B9DE2F41971}"/>
              </a:ext>
            </a:extLst>
          </p:cNvPr>
          <p:cNvCxnSpPr>
            <a:cxnSpLocks/>
          </p:cNvCxnSpPr>
          <p:nvPr/>
        </p:nvCxnSpPr>
        <p:spPr bwMode="auto">
          <a:xfrm>
            <a:off x="1656187" y="3268412"/>
            <a:ext cx="0" cy="7505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3" name="Egyenes összekötő 124">
            <a:extLst>
              <a:ext uri="{FF2B5EF4-FFF2-40B4-BE49-F238E27FC236}">
                <a16:creationId xmlns:a16="http://schemas.microsoft.com/office/drawing/2014/main" id="{E15B03BE-9F84-294B-9C82-66607A2CD81E}"/>
              </a:ext>
            </a:extLst>
          </p:cNvPr>
          <p:cNvCxnSpPr>
            <a:cxnSpLocks/>
          </p:cNvCxnSpPr>
          <p:nvPr/>
        </p:nvCxnSpPr>
        <p:spPr bwMode="auto">
          <a:xfrm flipV="1">
            <a:off x="983367" y="3047873"/>
            <a:ext cx="0" cy="1116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4" name="Lekerekített téglalap 34">
            <a:extLst>
              <a:ext uri="{FF2B5EF4-FFF2-40B4-BE49-F238E27FC236}">
                <a16:creationId xmlns:a16="http://schemas.microsoft.com/office/drawing/2014/main" id="{DCAFE31E-667D-8B45-BA55-6581409031CE}"/>
              </a:ext>
            </a:extLst>
          </p:cNvPr>
          <p:cNvSpPr/>
          <p:nvPr/>
        </p:nvSpPr>
        <p:spPr bwMode="auto">
          <a:xfrm>
            <a:off x="3319547" y="3090459"/>
            <a:ext cx="90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&gt;50 ml/min</a:t>
            </a:r>
          </a:p>
        </p:txBody>
      </p:sp>
      <p:sp>
        <p:nvSpPr>
          <p:cNvPr id="223" name="Lekerekített téglalap 33">
            <a:extLst>
              <a:ext uri="{FF2B5EF4-FFF2-40B4-BE49-F238E27FC236}">
                <a16:creationId xmlns:a16="http://schemas.microsoft.com/office/drawing/2014/main" id="{34A7CB99-7D6B-424D-A89B-8DF5104B33E2}"/>
              </a:ext>
            </a:extLst>
          </p:cNvPr>
          <p:cNvSpPr/>
          <p:nvPr/>
        </p:nvSpPr>
        <p:spPr bwMode="auto">
          <a:xfrm>
            <a:off x="1637182" y="3090459"/>
            <a:ext cx="99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30–50 ml/min</a:t>
            </a:r>
          </a:p>
        </p:txBody>
      </p:sp>
      <p:sp>
        <p:nvSpPr>
          <p:cNvPr id="222" name="Lekerekített téglalap 32">
            <a:extLst>
              <a:ext uri="{FF2B5EF4-FFF2-40B4-BE49-F238E27FC236}">
                <a16:creationId xmlns:a16="http://schemas.microsoft.com/office/drawing/2014/main" id="{8972FB36-1559-C140-A5D9-1CDCDF3BC92F}"/>
              </a:ext>
            </a:extLst>
          </p:cNvPr>
          <p:cNvSpPr/>
          <p:nvPr/>
        </p:nvSpPr>
        <p:spPr bwMode="auto">
          <a:xfrm>
            <a:off x="618562" y="3100046"/>
            <a:ext cx="72961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&lt;30 ml/min</a:t>
            </a:r>
          </a:p>
        </p:txBody>
      </p:sp>
      <p:cxnSp>
        <p:nvCxnSpPr>
          <p:cNvPr id="270" name="Egyenes összekötő 245">
            <a:extLst>
              <a:ext uri="{FF2B5EF4-FFF2-40B4-BE49-F238E27FC236}">
                <a16:creationId xmlns:a16="http://schemas.microsoft.com/office/drawing/2014/main" id="{8C73E0A6-4848-FD4F-A334-E11E6DE75185}"/>
              </a:ext>
            </a:extLst>
          </p:cNvPr>
          <p:cNvCxnSpPr/>
          <p:nvPr/>
        </p:nvCxnSpPr>
        <p:spPr bwMode="auto">
          <a:xfrm>
            <a:off x="5658874" y="3036664"/>
            <a:ext cx="225107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1" name="Egyenes összekötő 234">
            <a:extLst>
              <a:ext uri="{FF2B5EF4-FFF2-40B4-BE49-F238E27FC236}">
                <a16:creationId xmlns:a16="http://schemas.microsoft.com/office/drawing/2014/main" id="{2AC0BEF1-0A28-C94B-ADC3-E0E5D24AD25C}"/>
              </a:ext>
            </a:extLst>
          </p:cNvPr>
          <p:cNvCxnSpPr/>
          <p:nvPr/>
        </p:nvCxnSpPr>
        <p:spPr bwMode="auto">
          <a:xfrm>
            <a:off x="6788856" y="2908077"/>
            <a:ext cx="0" cy="34083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2" name="Egyenes összekötő 235">
            <a:extLst>
              <a:ext uri="{FF2B5EF4-FFF2-40B4-BE49-F238E27FC236}">
                <a16:creationId xmlns:a16="http://schemas.microsoft.com/office/drawing/2014/main" id="{6EEA0DDE-3511-D045-A09D-F6FBA0F425CD}"/>
              </a:ext>
            </a:extLst>
          </p:cNvPr>
          <p:cNvCxnSpPr/>
          <p:nvPr/>
        </p:nvCxnSpPr>
        <p:spPr bwMode="auto">
          <a:xfrm>
            <a:off x="5663318" y="3031502"/>
            <a:ext cx="0" cy="1721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3" name="Egyenes összekötő 237">
            <a:extLst>
              <a:ext uri="{FF2B5EF4-FFF2-40B4-BE49-F238E27FC236}">
                <a16:creationId xmlns:a16="http://schemas.microsoft.com/office/drawing/2014/main" id="{B9649FF0-334D-AC41-BDE6-AE29923D1F20}"/>
              </a:ext>
            </a:extLst>
          </p:cNvPr>
          <p:cNvCxnSpPr/>
          <p:nvPr/>
        </p:nvCxnSpPr>
        <p:spPr bwMode="auto">
          <a:xfrm>
            <a:off x="7908044" y="3036664"/>
            <a:ext cx="0" cy="13784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4" name="Egyenes összekötő 247">
            <a:extLst>
              <a:ext uri="{FF2B5EF4-FFF2-40B4-BE49-F238E27FC236}">
                <a16:creationId xmlns:a16="http://schemas.microsoft.com/office/drawing/2014/main" id="{FAF26BFF-D673-434B-B4A9-DAAF0EEB27A1}"/>
              </a:ext>
            </a:extLst>
          </p:cNvPr>
          <p:cNvCxnSpPr/>
          <p:nvPr/>
        </p:nvCxnSpPr>
        <p:spPr bwMode="auto">
          <a:xfrm>
            <a:off x="5661731" y="3137190"/>
            <a:ext cx="3175"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5" name="Egyenes összekötő 250">
            <a:extLst>
              <a:ext uri="{FF2B5EF4-FFF2-40B4-BE49-F238E27FC236}">
                <a16:creationId xmlns:a16="http://schemas.microsoft.com/office/drawing/2014/main" id="{E3C30074-365B-B041-A545-377A2A4AD1B8}"/>
              </a:ext>
            </a:extLst>
          </p:cNvPr>
          <p:cNvCxnSpPr/>
          <p:nvPr/>
        </p:nvCxnSpPr>
        <p:spPr bwMode="auto">
          <a:xfrm flipH="1">
            <a:off x="6786079" y="3132058"/>
            <a:ext cx="2777"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6" name="Egyenes összekötő 253">
            <a:extLst>
              <a:ext uri="{FF2B5EF4-FFF2-40B4-BE49-F238E27FC236}">
                <a16:creationId xmlns:a16="http://schemas.microsoft.com/office/drawing/2014/main" id="{2B78600D-2F2C-A04E-B0AE-FEFD8C9A2F8D}"/>
              </a:ext>
            </a:extLst>
          </p:cNvPr>
          <p:cNvCxnSpPr/>
          <p:nvPr/>
        </p:nvCxnSpPr>
        <p:spPr bwMode="auto">
          <a:xfrm>
            <a:off x="7906456" y="3344546"/>
            <a:ext cx="0" cy="12448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7" name="Egyenes összekötő 255">
            <a:extLst>
              <a:ext uri="{FF2B5EF4-FFF2-40B4-BE49-F238E27FC236}">
                <a16:creationId xmlns:a16="http://schemas.microsoft.com/office/drawing/2014/main" id="{12F93F37-F1BA-0346-BFC0-0828C92FA5D6}"/>
              </a:ext>
            </a:extLst>
          </p:cNvPr>
          <p:cNvCxnSpPr/>
          <p:nvPr/>
        </p:nvCxnSpPr>
        <p:spPr bwMode="auto">
          <a:xfrm>
            <a:off x="7592449" y="3682771"/>
            <a:ext cx="70485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8" name="Egyenes összekötő 258">
            <a:extLst>
              <a:ext uri="{FF2B5EF4-FFF2-40B4-BE49-F238E27FC236}">
                <a16:creationId xmlns:a16="http://schemas.microsoft.com/office/drawing/2014/main" id="{D972B249-7E26-194D-9C6C-253741E74F39}"/>
              </a:ext>
            </a:extLst>
          </p:cNvPr>
          <p:cNvCxnSpPr/>
          <p:nvPr/>
        </p:nvCxnSpPr>
        <p:spPr bwMode="auto">
          <a:xfrm>
            <a:off x="7906456" y="3584698"/>
            <a:ext cx="0" cy="10202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9" name="Egyenes összekötő 260">
            <a:extLst>
              <a:ext uri="{FF2B5EF4-FFF2-40B4-BE49-F238E27FC236}">
                <a16:creationId xmlns:a16="http://schemas.microsoft.com/office/drawing/2014/main" id="{5C13D3B2-043D-D848-B29E-86BBDC9FFF2D}"/>
              </a:ext>
            </a:extLst>
          </p:cNvPr>
          <p:cNvCxnSpPr/>
          <p:nvPr/>
        </p:nvCxnSpPr>
        <p:spPr bwMode="auto">
          <a:xfrm>
            <a:off x="7597687"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0" name="Egyenes összekötő 263">
            <a:extLst>
              <a:ext uri="{FF2B5EF4-FFF2-40B4-BE49-F238E27FC236}">
                <a16:creationId xmlns:a16="http://schemas.microsoft.com/office/drawing/2014/main" id="{68206D1E-3CC7-5343-817E-24433E518E49}"/>
              </a:ext>
            </a:extLst>
          </p:cNvPr>
          <p:cNvCxnSpPr/>
          <p:nvPr/>
        </p:nvCxnSpPr>
        <p:spPr bwMode="auto">
          <a:xfrm>
            <a:off x="8296188" y="3832177"/>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1" name="Egyenes összekötő 264">
            <a:extLst>
              <a:ext uri="{FF2B5EF4-FFF2-40B4-BE49-F238E27FC236}">
                <a16:creationId xmlns:a16="http://schemas.microsoft.com/office/drawing/2014/main" id="{7C06F58B-75AC-AF41-BBD6-72945C4A8798}"/>
              </a:ext>
            </a:extLst>
          </p:cNvPr>
          <p:cNvCxnSpPr/>
          <p:nvPr/>
        </p:nvCxnSpPr>
        <p:spPr bwMode="auto">
          <a:xfrm>
            <a:off x="7600862" y="389066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2" name="Egyenes összekötő 265">
            <a:extLst>
              <a:ext uri="{FF2B5EF4-FFF2-40B4-BE49-F238E27FC236}">
                <a16:creationId xmlns:a16="http://schemas.microsoft.com/office/drawing/2014/main" id="{AFF36E75-1C15-2747-B261-AFA6D00BDD24}"/>
              </a:ext>
            </a:extLst>
          </p:cNvPr>
          <p:cNvCxnSpPr/>
          <p:nvPr/>
        </p:nvCxnSpPr>
        <p:spPr bwMode="auto">
          <a:xfrm>
            <a:off x="8286662" y="388620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3" name="Lekerekített téglalap 18">
            <a:extLst>
              <a:ext uri="{FF2B5EF4-FFF2-40B4-BE49-F238E27FC236}">
                <a16:creationId xmlns:a16="http://schemas.microsoft.com/office/drawing/2014/main" id="{98F1E51E-EDE1-3B4A-8A79-BF5B4482919A}"/>
              </a:ext>
            </a:extLst>
          </p:cNvPr>
          <p:cNvSpPr/>
          <p:nvPr/>
        </p:nvSpPr>
        <p:spPr bwMode="auto">
          <a:xfrm>
            <a:off x="6419048" y="2810904"/>
            <a:ext cx="739616"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Estimate CrCl</a:t>
            </a:r>
          </a:p>
        </p:txBody>
      </p:sp>
      <p:sp>
        <p:nvSpPr>
          <p:cNvPr id="284" name="Lekerekített téglalap 19">
            <a:extLst>
              <a:ext uri="{FF2B5EF4-FFF2-40B4-BE49-F238E27FC236}">
                <a16:creationId xmlns:a16="http://schemas.microsoft.com/office/drawing/2014/main" id="{C62660AC-ADB0-0F48-A9EC-8CFC3B80E793}"/>
              </a:ext>
            </a:extLst>
          </p:cNvPr>
          <p:cNvSpPr/>
          <p:nvPr/>
        </p:nvSpPr>
        <p:spPr bwMode="auto">
          <a:xfrm>
            <a:off x="5361377" y="3092403"/>
            <a:ext cx="611822"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&lt;15 ml/min</a:t>
            </a:r>
          </a:p>
        </p:txBody>
      </p:sp>
      <p:sp>
        <p:nvSpPr>
          <p:cNvPr id="285" name="Lekerekített téglalap 20">
            <a:extLst>
              <a:ext uri="{FF2B5EF4-FFF2-40B4-BE49-F238E27FC236}">
                <a16:creationId xmlns:a16="http://schemas.microsoft.com/office/drawing/2014/main" id="{EDDFAE6B-72EB-964C-954B-CCBF1FD4446B}"/>
              </a:ext>
            </a:extLst>
          </p:cNvPr>
          <p:cNvSpPr/>
          <p:nvPr/>
        </p:nvSpPr>
        <p:spPr bwMode="auto">
          <a:xfrm>
            <a:off x="6411031" y="3088985"/>
            <a:ext cx="7556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15–50 ml/min</a:t>
            </a:r>
          </a:p>
        </p:txBody>
      </p:sp>
      <p:sp>
        <p:nvSpPr>
          <p:cNvPr id="286" name="Lekerekített téglalap 21">
            <a:extLst>
              <a:ext uri="{FF2B5EF4-FFF2-40B4-BE49-F238E27FC236}">
                <a16:creationId xmlns:a16="http://schemas.microsoft.com/office/drawing/2014/main" id="{F3ACAC9E-A9EF-C344-B231-70D1EC83262D}"/>
              </a:ext>
            </a:extLst>
          </p:cNvPr>
          <p:cNvSpPr/>
          <p:nvPr/>
        </p:nvSpPr>
        <p:spPr bwMode="auto">
          <a:xfrm>
            <a:off x="7592450" y="3085947"/>
            <a:ext cx="5905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&gt;50 ml/min</a:t>
            </a:r>
          </a:p>
        </p:txBody>
      </p:sp>
      <p:sp>
        <p:nvSpPr>
          <p:cNvPr id="287" name="Lekerekített téglalap 22">
            <a:extLst>
              <a:ext uri="{FF2B5EF4-FFF2-40B4-BE49-F238E27FC236}">
                <a16:creationId xmlns:a16="http://schemas.microsoft.com/office/drawing/2014/main" id="{EC0C3195-94D9-B845-A75F-1DC9F037590E}"/>
              </a:ext>
            </a:extLst>
          </p:cNvPr>
          <p:cNvSpPr/>
          <p:nvPr/>
        </p:nvSpPr>
        <p:spPr bwMode="auto">
          <a:xfrm>
            <a:off x="5297876" y="3746369"/>
            <a:ext cx="734059"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recommended</a:t>
            </a:r>
          </a:p>
        </p:txBody>
      </p:sp>
      <p:sp>
        <p:nvSpPr>
          <p:cNvPr id="288" name="Lekerekített téglalap 23">
            <a:extLst>
              <a:ext uri="{FF2B5EF4-FFF2-40B4-BE49-F238E27FC236}">
                <a16:creationId xmlns:a16="http://schemas.microsoft.com/office/drawing/2014/main" id="{17F8B5ED-77F4-244B-94CC-AC76EED8D69C}"/>
              </a:ext>
            </a:extLst>
          </p:cNvPr>
          <p:cNvSpPr/>
          <p:nvPr/>
        </p:nvSpPr>
        <p:spPr bwMode="auto">
          <a:xfrm>
            <a:off x="6487708" y="3741237"/>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30 mg od</a:t>
            </a:r>
          </a:p>
        </p:txBody>
      </p:sp>
      <p:sp>
        <p:nvSpPr>
          <p:cNvPr id="291" name="Lekerekített téglalap 27">
            <a:extLst>
              <a:ext uri="{FF2B5EF4-FFF2-40B4-BE49-F238E27FC236}">
                <a16:creationId xmlns:a16="http://schemas.microsoft.com/office/drawing/2014/main" id="{20D93EDB-107A-5847-9BE2-7E62BE606BE4}"/>
              </a:ext>
            </a:extLst>
          </p:cNvPr>
          <p:cNvSpPr/>
          <p:nvPr/>
        </p:nvSpPr>
        <p:spPr bwMode="auto">
          <a:xfrm>
            <a:off x="7582925" y="3348944"/>
            <a:ext cx="59055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60 mg od</a:t>
            </a:r>
          </a:p>
        </p:txBody>
      </p:sp>
      <p:sp>
        <p:nvSpPr>
          <p:cNvPr id="292" name="Lekerekített téglalap 28">
            <a:extLst>
              <a:ext uri="{FF2B5EF4-FFF2-40B4-BE49-F238E27FC236}">
                <a16:creationId xmlns:a16="http://schemas.microsoft.com/office/drawing/2014/main" id="{8F0259CC-C5E8-D843-A8EF-829A4B00DB57}"/>
              </a:ext>
            </a:extLst>
          </p:cNvPr>
          <p:cNvSpPr/>
          <p:nvPr/>
        </p:nvSpPr>
        <p:spPr bwMode="auto">
          <a:xfrm>
            <a:off x="7286141" y="3745569"/>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≤60 kg</a:t>
            </a:r>
          </a:p>
        </p:txBody>
      </p:sp>
      <p:sp>
        <p:nvSpPr>
          <p:cNvPr id="293" name="Lekerekített téglalap 29">
            <a:extLst>
              <a:ext uri="{FF2B5EF4-FFF2-40B4-BE49-F238E27FC236}">
                <a16:creationId xmlns:a16="http://schemas.microsoft.com/office/drawing/2014/main" id="{335972DE-4F6F-D94C-A565-F09A58B0F4E8}"/>
              </a:ext>
            </a:extLst>
          </p:cNvPr>
          <p:cNvSpPr/>
          <p:nvPr/>
        </p:nvSpPr>
        <p:spPr bwMode="auto">
          <a:xfrm>
            <a:off x="7979800" y="3742532"/>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P-</a:t>
            </a:r>
            <a:r>
              <a:rPr kumimoji="0" lang="en-GB" sz="65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gp</a:t>
            </a:r>
            <a:endParaRPr kumimoji="0" lang="en-GB" sz="65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inhibitors</a:t>
            </a:r>
          </a:p>
        </p:txBody>
      </p:sp>
      <p:cxnSp>
        <p:nvCxnSpPr>
          <p:cNvPr id="294" name="Egyenes összekötő 260">
            <a:extLst>
              <a:ext uri="{FF2B5EF4-FFF2-40B4-BE49-F238E27FC236}">
                <a16:creationId xmlns:a16="http://schemas.microsoft.com/office/drawing/2014/main" id="{64EE7FB3-D758-924B-949B-47A476677646}"/>
              </a:ext>
            </a:extLst>
          </p:cNvPr>
          <p:cNvCxnSpPr/>
          <p:nvPr/>
        </p:nvCxnSpPr>
        <p:spPr bwMode="auto">
          <a:xfrm>
            <a:off x="8297983"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9" name="Lekerekített téglalap 25">
            <a:extLst>
              <a:ext uri="{FF2B5EF4-FFF2-40B4-BE49-F238E27FC236}">
                <a16:creationId xmlns:a16="http://schemas.microsoft.com/office/drawing/2014/main" id="{99935F33-3F2C-0944-82BA-3DA1C51CA4C3}"/>
              </a:ext>
            </a:extLst>
          </p:cNvPr>
          <p:cNvSpPr/>
          <p:nvPr/>
        </p:nvSpPr>
        <p:spPr bwMode="auto">
          <a:xfrm>
            <a:off x="7283046"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30 mg od</a:t>
            </a:r>
          </a:p>
        </p:txBody>
      </p:sp>
      <p:sp>
        <p:nvSpPr>
          <p:cNvPr id="290" name="Lekerekített téglalap 26">
            <a:extLst>
              <a:ext uri="{FF2B5EF4-FFF2-40B4-BE49-F238E27FC236}">
                <a16:creationId xmlns:a16="http://schemas.microsoft.com/office/drawing/2014/main" id="{43D17740-5F8A-0140-BE5C-C5D3167D8C81}"/>
              </a:ext>
            </a:extLst>
          </p:cNvPr>
          <p:cNvSpPr/>
          <p:nvPr/>
        </p:nvSpPr>
        <p:spPr bwMode="auto">
          <a:xfrm>
            <a:off x="7979958"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30 mg od</a:t>
            </a:r>
          </a:p>
        </p:txBody>
      </p:sp>
      <p:cxnSp>
        <p:nvCxnSpPr>
          <p:cNvPr id="134" name="Egyenes összekötő 209">
            <a:extLst>
              <a:ext uri="{FF2B5EF4-FFF2-40B4-BE49-F238E27FC236}">
                <a16:creationId xmlns:a16="http://schemas.microsoft.com/office/drawing/2014/main" id="{81CBE51C-F2BD-6A42-9CBC-D272B55E95A1}"/>
              </a:ext>
            </a:extLst>
          </p:cNvPr>
          <p:cNvCxnSpPr>
            <a:stCxn id="206" idx="2"/>
          </p:cNvCxnSpPr>
          <p:nvPr/>
        </p:nvCxnSpPr>
        <p:spPr bwMode="auto">
          <a:xfrm>
            <a:off x="6266053" y="1227845"/>
            <a:ext cx="0" cy="929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61520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marL="0" lvl="3">
              <a:lnSpc>
                <a:spcPct val="90000"/>
              </a:lnSpc>
              <a:spcBef>
                <a:spcPts val="1000"/>
              </a:spcBef>
              <a:buClr>
                <a:srgbClr val="006ABB"/>
              </a:buClr>
              <a:buSzPct val="100000"/>
            </a:pPr>
            <a:r>
              <a:rPr lang="en-US" sz="2400" dirty="0">
                <a:solidFill>
                  <a:srgbClr val="3961AC"/>
                </a:solidFill>
              </a:rPr>
              <a:t>Inappropriate under-dosing </a:t>
            </a:r>
            <a:r>
              <a:rPr lang="de-CH" sz="2400" dirty="0">
                <a:solidFill>
                  <a:srgbClr val="3961AC"/>
                </a:solidFill>
              </a:rPr>
              <a:t>was </a:t>
            </a:r>
            <a:r>
              <a:rPr lang="de-CH" sz="2400" dirty="0" err="1">
                <a:solidFill>
                  <a:srgbClr val="3961AC"/>
                </a:solidFill>
              </a:rPr>
              <a:t>associated</a:t>
            </a:r>
            <a:r>
              <a:rPr lang="de-CH" sz="2400" dirty="0">
                <a:solidFill>
                  <a:srgbClr val="3961AC"/>
                </a:solidFill>
              </a:rPr>
              <a:t> </a:t>
            </a:r>
            <a:r>
              <a:rPr lang="de-CH" sz="2400" dirty="0" err="1">
                <a:solidFill>
                  <a:srgbClr val="3961AC"/>
                </a:solidFill>
              </a:rPr>
              <a:t>with</a:t>
            </a:r>
            <a:r>
              <a:rPr lang="de-CH" sz="2400" dirty="0">
                <a:solidFill>
                  <a:srgbClr val="3961AC"/>
                </a:solidFill>
              </a:rPr>
              <a:t> </a:t>
            </a:r>
            <a:r>
              <a:rPr lang="de-CH" sz="2400" dirty="0" err="1">
                <a:solidFill>
                  <a:srgbClr val="3961AC"/>
                </a:solidFill>
              </a:rPr>
              <a:t>higher</a:t>
            </a:r>
            <a:r>
              <a:rPr lang="de-CH" sz="2400" dirty="0">
                <a:solidFill>
                  <a:srgbClr val="3961AC"/>
                </a:solidFill>
              </a:rPr>
              <a:t> </a:t>
            </a:r>
            <a:r>
              <a:rPr lang="de-CH" sz="2400" dirty="0" err="1">
                <a:solidFill>
                  <a:srgbClr val="3961AC"/>
                </a:solidFill>
              </a:rPr>
              <a:t>stroke</a:t>
            </a:r>
            <a:r>
              <a:rPr lang="de-CH" sz="2400" dirty="0">
                <a:solidFill>
                  <a:srgbClr val="3961AC"/>
                </a:solidFill>
              </a:rPr>
              <a:t> </a:t>
            </a:r>
            <a:r>
              <a:rPr lang="de-CH" sz="2400" dirty="0" err="1">
                <a:solidFill>
                  <a:srgbClr val="3961AC"/>
                </a:solidFill>
              </a:rPr>
              <a:t>rates</a:t>
            </a:r>
            <a:r>
              <a:rPr lang="de-CH" sz="2400" dirty="0">
                <a:solidFill>
                  <a:srgbClr val="3961AC"/>
                </a:solidFill>
              </a:rPr>
              <a:t> </a:t>
            </a:r>
            <a:r>
              <a:rPr lang="de-CH" sz="2400" dirty="0" err="1">
                <a:solidFill>
                  <a:srgbClr val="3961AC"/>
                </a:solidFill>
              </a:rPr>
              <a:t>for</a:t>
            </a:r>
            <a:r>
              <a:rPr lang="de-CH" sz="2400" dirty="0">
                <a:solidFill>
                  <a:srgbClr val="3961AC"/>
                </a:solidFill>
              </a:rPr>
              <a:t> </a:t>
            </a:r>
            <a:r>
              <a:rPr lang="de-CH" sz="2400" dirty="0" err="1">
                <a:solidFill>
                  <a:srgbClr val="3961AC"/>
                </a:solidFill>
              </a:rPr>
              <a:t>apixaban</a:t>
            </a:r>
            <a:r>
              <a:rPr lang="en-US" sz="2400" baseline="30000" dirty="0">
                <a:solidFill>
                  <a:srgbClr val="3961AC"/>
                </a:solidFill>
              </a:rPr>
              <a:t>21</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15493"/>
            <a:ext cx="8274051" cy="241092"/>
          </a:xfrm>
          <a:prstGeom prst="rect">
            <a:avLst/>
          </a:prstGeom>
          <a:noFill/>
        </p:spPr>
        <p:txBody>
          <a:bodyPr wrap="square" lIns="0" tIns="0" rIns="0" bIns="0" rtlCol="0" anchor="b" anchorCtr="0">
            <a:spAutoFit/>
          </a:bodyPr>
          <a:lstStyle/>
          <a:p>
            <a:pPr marL="88900" indent="-88900">
              <a:spcBef>
                <a:spcPts val="0"/>
              </a:spcBef>
              <a:spcAft>
                <a:spcPts val="200"/>
              </a:spcAft>
            </a:pPr>
            <a:r>
              <a:rPr lang="da-DK" sz="700" dirty="0" err="1">
                <a:solidFill>
                  <a:srgbClr val="B3B2B5"/>
                </a:solidFill>
                <a:cs typeface="Arial" charset="0"/>
              </a:rPr>
              <a:t>Results</a:t>
            </a:r>
            <a:r>
              <a:rPr lang="da-DK" sz="700" dirty="0">
                <a:solidFill>
                  <a:srgbClr val="B3B2B5"/>
                </a:solidFill>
                <a:cs typeface="Arial" charset="0"/>
              </a:rPr>
              <a:t> </a:t>
            </a:r>
            <a:r>
              <a:rPr lang="da-DK" sz="700" dirty="0" err="1">
                <a:solidFill>
                  <a:srgbClr val="B3B2B5"/>
                </a:solidFill>
                <a:cs typeface="Arial" charset="0"/>
              </a:rPr>
              <a:t>are</a:t>
            </a:r>
            <a:r>
              <a:rPr lang="da-DK" sz="700" dirty="0">
                <a:solidFill>
                  <a:srgbClr val="B3B2B5"/>
                </a:solidFill>
                <a:cs typeface="Arial" charset="0"/>
              </a:rPr>
              <a:t> not </a:t>
            </a:r>
            <a:r>
              <a:rPr lang="da-DK" sz="700" dirty="0" err="1">
                <a:solidFill>
                  <a:srgbClr val="B3B2B5"/>
                </a:solidFill>
                <a:cs typeface="Arial" charset="0"/>
              </a:rPr>
              <a:t>intended</a:t>
            </a:r>
            <a:r>
              <a:rPr lang="da-DK" sz="700" dirty="0">
                <a:solidFill>
                  <a:srgbClr val="B3B2B5"/>
                </a:solidFill>
                <a:cs typeface="Arial" charset="0"/>
              </a:rPr>
              <a:t> for </a:t>
            </a:r>
            <a:r>
              <a:rPr lang="da-DK" sz="700" dirty="0" err="1">
                <a:solidFill>
                  <a:srgbClr val="B3B2B5"/>
                </a:solidFill>
                <a:cs typeface="Arial" charset="0"/>
              </a:rPr>
              <a:t>direct</a:t>
            </a:r>
            <a:r>
              <a:rPr lang="da-DK" sz="700" dirty="0">
                <a:solidFill>
                  <a:srgbClr val="B3B2B5"/>
                </a:solidFill>
                <a:cs typeface="Arial" charset="0"/>
              </a:rPr>
              <a:t> </a:t>
            </a:r>
            <a:r>
              <a:rPr lang="da-DK" sz="700" dirty="0" err="1">
                <a:solidFill>
                  <a:srgbClr val="B3B2B5"/>
                </a:solidFill>
                <a:cs typeface="Arial" charset="0"/>
              </a:rPr>
              <a:t>comparison</a:t>
            </a:r>
            <a:r>
              <a:rPr lang="da-DK" sz="700" dirty="0">
                <a:solidFill>
                  <a:srgbClr val="B3B2B5"/>
                </a:solidFill>
                <a:cs typeface="Arial" charset="0"/>
              </a:rPr>
              <a:t> </a:t>
            </a:r>
            <a:r>
              <a:rPr lang="da-DK" sz="700" dirty="0" err="1">
                <a:solidFill>
                  <a:srgbClr val="B3B2B5"/>
                </a:solidFill>
                <a:cs typeface="Arial" charset="0"/>
              </a:rPr>
              <a:t>between</a:t>
            </a:r>
            <a:r>
              <a:rPr lang="da-DK" sz="700" dirty="0">
                <a:solidFill>
                  <a:srgbClr val="B3B2B5"/>
                </a:solidFill>
                <a:cs typeface="Arial" charset="0"/>
              </a:rPr>
              <a:t> </a:t>
            </a:r>
            <a:r>
              <a:rPr lang="da-DK" sz="700" dirty="0" err="1">
                <a:solidFill>
                  <a:srgbClr val="B3B2B5"/>
                </a:solidFill>
                <a:cs typeface="Arial" charset="0"/>
              </a:rPr>
              <a:t>NOACs</a:t>
            </a:r>
            <a:r>
              <a:rPr lang="da-DK" sz="700" dirty="0">
                <a:solidFill>
                  <a:srgbClr val="B3B2B5"/>
                </a:solidFill>
                <a:cs typeface="Arial" charset="0"/>
              </a:rPr>
              <a:t>  </a:t>
            </a:r>
          </a:p>
          <a:p>
            <a:pPr marL="88900" indent="-88900">
              <a:spcBef>
                <a:spcPts val="0"/>
              </a:spcBef>
              <a:spcAft>
                <a:spcPts val="200"/>
              </a:spcAft>
            </a:pPr>
            <a:r>
              <a:rPr lang="da-DK" sz="700" dirty="0">
                <a:solidFill>
                  <a:srgbClr val="B3B2B5"/>
                </a:solidFill>
                <a:cs typeface="Arial" charset="0"/>
              </a:rPr>
              <a:t>NOAC: non vitamin K antagonist oral </a:t>
            </a:r>
            <a:r>
              <a:rPr lang="da-DK" sz="700" dirty="0" err="1">
                <a:solidFill>
                  <a:srgbClr val="B3B2B5"/>
                </a:solidFill>
                <a:cs typeface="Arial" charset="0"/>
              </a:rPr>
              <a:t>anticoagulant</a:t>
            </a:r>
            <a:r>
              <a:rPr lang="da-DK" sz="700" dirty="0">
                <a:solidFill>
                  <a:srgbClr val="B3B2B5"/>
                </a:solidFill>
                <a:cs typeface="Arial" charset="0"/>
              </a:rPr>
              <a:t>; </a:t>
            </a: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SE: </a:t>
            </a:r>
            <a:r>
              <a:rPr lang="da-DK" sz="700" dirty="0" err="1">
                <a:solidFill>
                  <a:srgbClr val="B3B2B5"/>
                </a:solidFill>
                <a:cs typeface="Arial" charset="0"/>
              </a:rPr>
              <a:t>systemic</a:t>
            </a:r>
            <a:r>
              <a:rPr lang="da-DK" sz="700" dirty="0">
                <a:solidFill>
                  <a:srgbClr val="B3B2B5"/>
                </a:solidFill>
                <a:cs typeface="Arial" charset="0"/>
              </a:rPr>
              <a:t> </a:t>
            </a:r>
            <a:r>
              <a:rPr lang="da-DK" sz="700" dirty="0" err="1">
                <a:solidFill>
                  <a:srgbClr val="B3B2B5"/>
                </a:solidFill>
                <a:cs typeface="Arial" charset="0"/>
              </a:rPr>
              <a:t>embolism</a:t>
            </a:r>
            <a:endParaRPr lang="da-DK" sz="700" dirty="0">
              <a:solidFill>
                <a:srgbClr val="B3B2B5"/>
              </a:solidFill>
              <a:cs typeface="Arial" charset="0"/>
            </a:endParaRPr>
          </a:p>
        </p:txBody>
      </p:sp>
      <p:sp>
        <p:nvSpPr>
          <p:cNvPr id="13" name="Rectangle: Rounded Corners 18">
            <a:extLst>
              <a:ext uri="{FF2B5EF4-FFF2-40B4-BE49-F238E27FC236}">
                <a16:creationId xmlns:a16="http://schemas.microsoft.com/office/drawing/2014/main" id="{3FF3922B-21E1-4BF6-9E62-3B4438EDA54D}"/>
              </a:ext>
            </a:extLst>
          </p:cNvPr>
          <p:cNvSpPr/>
          <p:nvPr/>
        </p:nvSpPr>
        <p:spPr>
          <a:xfrm>
            <a:off x="6288888" y="1989528"/>
            <a:ext cx="2567775" cy="1081033"/>
          </a:xfrm>
          <a:prstGeom prst="roundRect">
            <a:avLst>
              <a:gd name="adj" fmla="val 12063"/>
            </a:avLst>
          </a:prstGeom>
          <a:solidFill>
            <a:schemeClr val="bg1"/>
          </a:solidFill>
          <a:ln w="19050">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US" sz="1200" dirty="0" err="1">
                <a:solidFill>
                  <a:schemeClr val="tx1">
                    <a:lumMod val="65000"/>
                    <a:lumOff val="35000"/>
                  </a:schemeClr>
                </a:solidFill>
                <a:latin typeface="+mn-lt"/>
              </a:rPr>
              <a:t>nvAF</a:t>
            </a:r>
            <a:r>
              <a:rPr lang="en-US" sz="1200" dirty="0">
                <a:solidFill>
                  <a:schemeClr val="tx1">
                    <a:lumMod val="65000"/>
                    <a:lumOff val="35000"/>
                  </a:schemeClr>
                </a:solidFill>
                <a:latin typeface="+mn-lt"/>
              </a:rPr>
              <a:t> patients without renal indication for dose reduction</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US" sz="1200" dirty="0">
                <a:solidFill>
                  <a:schemeClr val="tx1">
                    <a:lumMod val="65000"/>
                    <a:lumOff val="35000"/>
                  </a:schemeClr>
                </a:solidFill>
                <a:latin typeface="+mn-lt"/>
              </a:rPr>
              <a:t>Hazard ratios for standard vs. Reduced NOAC dose</a:t>
            </a:r>
            <a:endParaRPr lang="en-GB" sz="1200" dirty="0">
              <a:solidFill>
                <a:schemeClr val="tx1">
                  <a:lumMod val="65000"/>
                  <a:lumOff val="35000"/>
                </a:schemeClr>
              </a:solidFill>
            </a:endParaRPr>
          </a:p>
        </p:txBody>
      </p:sp>
      <p:grpSp>
        <p:nvGrpSpPr>
          <p:cNvPr id="14" name="Group 2">
            <a:extLst>
              <a:ext uri="{FF2B5EF4-FFF2-40B4-BE49-F238E27FC236}">
                <a16:creationId xmlns:a16="http://schemas.microsoft.com/office/drawing/2014/main" id="{B8950DEC-751C-4750-9A4B-019056830E75}"/>
              </a:ext>
            </a:extLst>
          </p:cNvPr>
          <p:cNvGrpSpPr/>
          <p:nvPr/>
        </p:nvGrpSpPr>
        <p:grpSpPr>
          <a:xfrm>
            <a:off x="551127" y="1222142"/>
            <a:ext cx="4050369" cy="2964430"/>
            <a:chOff x="850091" y="1615934"/>
            <a:chExt cx="5400492" cy="3952571"/>
          </a:xfrm>
        </p:grpSpPr>
        <p:sp>
          <p:nvSpPr>
            <p:cNvPr id="16" name="Freeform: Shape 5">
              <a:extLst>
                <a:ext uri="{FF2B5EF4-FFF2-40B4-BE49-F238E27FC236}">
                  <a16:creationId xmlns:a16="http://schemas.microsoft.com/office/drawing/2014/main" id="{F44F8CFC-A9AC-4AE6-8E5C-5091068EE72F}"/>
                </a:ext>
              </a:extLst>
            </p:cNvPr>
            <p:cNvSpPr/>
            <p:nvPr/>
          </p:nvSpPr>
          <p:spPr bwMode="auto">
            <a:xfrm>
              <a:off x="1812357" y="1779793"/>
              <a:ext cx="0" cy="3467100"/>
            </a:xfrm>
            <a:custGeom>
              <a:avLst/>
              <a:gdLst>
                <a:gd name="connsiteX0" fmla="*/ 0 w 0"/>
                <a:gd name="connsiteY0" fmla="*/ 0 h 3467100"/>
                <a:gd name="connsiteX1" fmla="*/ 0 w 0"/>
                <a:gd name="connsiteY1" fmla="*/ 3467100 h 3467100"/>
              </a:gdLst>
              <a:ahLst/>
              <a:cxnLst>
                <a:cxn ang="0">
                  <a:pos x="connsiteX0" y="connsiteY0"/>
                </a:cxn>
                <a:cxn ang="0">
                  <a:pos x="connsiteX1" y="connsiteY1"/>
                </a:cxn>
              </a:cxnLst>
              <a:rect l="l" t="t" r="r" b="b"/>
              <a:pathLst>
                <a:path h="3467100">
                  <a:moveTo>
                    <a:pt x="0" y="0"/>
                  </a:moveTo>
                  <a:lnTo>
                    <a:pt x="0" y="3467100"/>
                  </a:lnTo>
                </a:path>
              </a:pathLst>
            </a:custGeom>
            <a:noFill/>
            <a:ln w="12700" algn="ctr">
              <a:solidFill>
                <a:schemeClr val="tx1">
                  <a:lumMod val="65000"/>
                  <a:lumOff val="35000"/>
                </a:schemeClr>
              </a:solidFill>
              <a:miter lim="800000"/>
              <a:headEnd/>
              <a:tailEnd/>
            </a:ln>
            <a:effectLst/>
          </p:spPr>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7" name="Rectangle 8">
              <a:extLst>
                <a:ext uri="{FF2B5EF4-FFF2-40B4-BE49-F238E27FC236}">
                  <a16:creationId xmlns:a16="http://schemas.microsoft.com/office/drawing/2014/main" id="{C1D57A23-4A6B-458E-97A8-48E2D6EBCA9B}"/>
                </a:ext>
              </a:extLst>
            </p:cNvPr>
            <p:cNvSpPr/>
            <p:nvPr/>
          </p:nvSpPr>
          <p:spPr bwMode="auto">
            <a:xfrm>
              <a:off x="2127660" y="1887743"/>
              <a:ext cx="472954" cy="265509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8" name="Rectangle 9">
              <a:extLst>
                <a:ext uri="{FF2B5EF4-FFF2-40B4-BE49-F238E27FC236}">
                  <a16:creationId xmlns:a16="http://schemas.microsoft.com/office/drawing/2014/main" id="{F3FEC11F-C8B3-4D05-B5EE-C461136891A7}"/>
                </a:ext>
              </a:extLst>
            </p:cNvPr>
            <p:cNvSpPr/>
            <p:nvPr/>
          </p:nvSpPr>
          <p:spPr bwMode="auto">
            <a:xfrm>
              <a:off x="2694862" y="4357893"/>
              <a:ext cx="472954" cy="190024"/>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9" name="Rectangle 10">
              <a:extLst>
                <a:ext uri="{FF2B5EF4-FFF2-40B4-BE49-F238E27FC236}">
                  <a16:creationId xmlns:a16="http://schemas.microsoft.com/office/drawing/2014/main" id="{66D891F6-D2BC-448A-B676-1D0A0E475346}"/>
                </a:ext>
              </a:extLst>
            </p:cNvPr>
            <p:cNvSpPr/>
            <p:nvPr/>
          </p:nvSpPr>
          <p:spPr bwMode="auto">
            <a:xfrm>
              <a:off x="3559160" y="4550774"/>
              <a:ext cx="472954" cy="80169"/>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0" name="Rectangle 11">
              <a:extLst>
                <a:ext uri="{FF2B5EF4-FFF2-40B4-BE49-F238E27FC236}">
                  <a16:creationId xmlns:a16="http://schemas.microsoft.com/office/drawing/2014/main" id="{DB446B7A-7763-42C4-8B9F-ACD0C1F9ECAD}"/>
                </a:ext>
              </a:extLst>
            </p:cNvPr>
            <p:cNvSpPr/>
            <p:nvPr/>
          </p:nvSpPr>
          <p:spPr bwMode="auto">
            <a:xfrm>
              <a:off x="4128932" y="4542837"/>
              <a:ext cx="472954" cy="74613"/>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1" name="Rectangle 12">
              <a:extLst>
                <a:ext uri="{FF2B5EF4-FFF2-40B4-BE49-F238E27FC236}">
                  <a16:creationId xmlns:a16="http://schemas.microsoft.com/office/drawing/2014/main" id="{7085365A-988D-439E-A123-2148B8F064B2}"/>
                </a:ext>
              </a:extLst>
            </p:cNvPr>
            <p:cNvSpPr/>
            <p:nvPr/>
          </p:nvSpPr>
          <p:spPr bwMode="auto">
            <a:xfrm>
              <a:off x="4994301" y="4547599"/>
              <a:ext cx="472954" cy="22304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2" name="Rectangle 13">
              <a:extLst>
                <a:ext uri="{FF2B5EF4-FFF2-40B4-BE49-F238E27FC236}">
                  <a16:creationId xmlns:a16="http://schemas.microsoft.com/office/drawing/2014/main" id="{D2E90816-6D29-4A40-815F-6D57E51ECEC4}"/>
                </a:ext>
              </a:extLst>
            </p:cNvPr>
            <p:cNvSpPr/>
            <p:nvPr/>
          </p:nvSpPr>
          <p:spPr bwMode="auto">
            <a:xfrm>
              <a:off x="5555505" y="4481717"/>
              <a:ext cx="472954" cy="61120"/>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cxnSp>
          <p:nvCxnSpPr>
            <p:cNvPr id="23" name="Straight Connector 16">
              <a:extLst>
                <a:ext uri="{FF2B5EF4-FFF2-40B4-BE49-F238E27FC236}">
                  <a16:creationId xmlns:a16="http://schemas.microsoft.com/office/drawing/2014/main" id="{A7ED4BBE-35C7-4ED0-925C-2EE854E2DAB2}"/>
                </a:ext>
              </a:extLst>
            </p:cNvPr>
            <p:cNvCxnSpPr/>
            <p:nvPr/>
          </p:nvCxnSpPr>
          <p:spPr bwMode="auto">
            <a:xfrm>
              <a:off x="1664770" y="1786143"/>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Connector 17">
              <a:extLst>
                <a:ext uri="{FF2B5EF4-FFF2-40B4-BE49-F238E27FC236}">
                  <a16:creationId xmlns:a16="http://schemas.microsoft.com/office/drawing/2014/main" id="{84CF22A2-0A19-4E9B-8199-E02D6008E1CD}"/>
                </a:ext>
              </a:extLst>
            </p:cNvPr>
            <p:cNvCxnSpPr/>
            <p:nvPr/>
          </p:nvCxnSpPr>
          <p:spPr bwMode="auto">
            <a:xfrm>
              <a:off x="1664770" y="213118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18">
              <a:extLst>
                <a:ext uri="{FF2B5EF4-FFF2-40B4-BE49-F238E27FC236}">
                  <a16:creationId xmlns:a16="http://schemas.microsoft.com/office/drawing/2014/main" id="{FA486EB3-C13F-4BFD-9219-51C584ABE4EE}"/>
                </a:ext>
              </a:extLst>
            </p:cNvPr>
            <p:cNvCxnSpPr/>
            <p:nvPr/>
          </p:nvCxnSpPr>
          <p:spPr bwMode="auto">
            <a:xfrm>
              <a:off x="1664770" y="2476229"/>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19">
              <a:extLst>
                <a:ext uri="{FF2B5EF4-FFF2-40B4-BE49-F238E27FC236}">
                  <a16:creationId xmlns:a16="http://schemas.microsoft.com/office/drawing/2014/main" id="{F1D4AAD3-A07E-4D2E-8568-27AB91A781AF}"/>
                </a:ext>
              </a:extLst>
            </p:cNvPr>
            <p:cNvCxnSpPr/>
            <p:nvPr/>
          </p:nvCxnSpPr>
          <p:spPr bwMode="auto">
            <a:xfrm>
              <a:off x="1664770" y="2821272"/>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0">
              <a:extLst>
                <a:ext uri="{FF2B5EF4-FFF2-40B4-BE49-F238E27FC236}">
                  <a16:creationId xmlns:a16="http://schemas.microsoft.com/office/drawing/2014/main" id="{63884A6E-E077-4940-9F78-8A6956639EE6}"/>
                </a:ext>
              </a:extLst>
            </p:cNvPr>
            <p:cNvCxnSpPr/>
            <p:nvPr/>
          </p:nvCxnSpPr>
          <p:spPr bwMode="auto">
            <a:xfrm>
              <a:off x="1664770" y="3166315"/>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1">
              <a:extLst>
                <a:ext uri="{FF2B5EF4-FFF2-40B4-BE49-F238E27FC236}">
                  <a16:creationId xmlns:a16="http://schemas.microsoft.com/office/drawing/2014/main" id="{72DEC236-6464-4E47-B48A-80FB1A5BC072}"/>
                </a:ext>
              </a:extLst>
            </p:cNvPr>
            <p:cNvCxnSpPr/>
            <p:nvPr/>
          </p:nvCxnSpPr>
          <p:spPr bwMode="auto">
            <a:xfrm>
              <a:off x="1664770" y="3511358"/>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Straight Connector 22">
              <a:extLst>
                <a:ext uri="{FF2B5EF4-FFF2-40B4-BE49-F238E27FC236}">
                  <a16:creationId xmlns:a16="http://schemas.microsoft.com/office/drawing/2014/main" id="{C286DE7D-2050-4E36-BBAD-931A44AC0F28}"/>
                </a:ext>
              </a:extLst>
            </p:cNvPr>
            <p:cNvCxnSpPr/>
            <p:nvPr/>
          </p:nvCxnSpPr>
          <p:spPr bwMode="auto">
            <a:xfrm>
              <a:off x="1664770" y="3856401"/>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23">
              <a:extLst>
                <a:ext uri="{FF2B5EF4-FFF2-40B4-BE49-F238E27FC236}">
                  <a16:creationId xmlns:a16="http://schemas.microsoft.com/office/drawing/2014/main" id="{62C0ABB2-43B0-475A-B501-4FEDFF8E51BF}"/>
                </a:ext>
              </a:extLst>
            </p:cNvPr>
            <p:cNvCxnSpPr/>
            <p:nvPr/>
          </p:nvCxnSpPr>
          <p:spPr bwMode="auto">
            <a:xfrm>
              <a:off x="1664770" y="4201444"/>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24">
              <a:extLst>
                <a:ext uri="{FF2B5EF4-FFF2-40B4-BE49-F238E27FC236}">
                  <a16:creationId xmlns:a16="http://schemas.microsoft.com/office/drawing/2014/main" id="{CB29717A-4DE9-439C-874D-0A328955B027}"/>
                </a:ext>
              </a:extLst>
            </p:cNvPr>
            <p:cNvCxnSpPr/>
            <p:nvPr/>
          </p:nvCxnSpPr>
          <p:spPr bwMode="auto">
            <a:xfrm>
              <a:off x="1664770" y="4546487"/>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25">
              <a:extLst>
                <a:ext uri="{FF2B5EF4-FFF2-40B4-BE49-F238E27FC236}">
                  <a16:creationId xmlns:a16="http://schemas.microsoft.com/office/drawing/2014/main" id="{26BBB9E9-69AF-4D7E-8B2C-84A0B9FAB619}"/>
                </a:ext>
              </a:extLst>
            </p:cNvPr>
            <p:cNvCxnSpPr/>
            <p:nvPr/>
          </p:nvCxnSpPr>
          <p:spPr bwMode="auto">
            <a:xfrm>
              <a:off x="1664770" y="4891530"/>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26">
              <a:extLst>
                <a:ext uri="{FF2B5EF4-FFF2-40B4-BE49-F238E27FC236}">
                  <a16:creationId xmlns:a16="http://schemas.microsoft.com/office/drawing/2014/main" id="{5BAB52D3-B445-448E-8F5F-CBED665F5C5D}"/>
                </a:ext>
              </a:extLst>
            </p:cNvPr>
            <p:cNvCxnSpPr/>
            <p:nvPr/>
          </p:nvCxnSpPr>
          <p:spPr bwMode="auto">
            <a:xfrm>
              <a:off x="1664770" y="523657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TextBox 27">
              <a:extLst>
                <a:ext uri="{FF2B5EF4-FFF2-40B4-BE49-F238E27FC236}">
                  <a16:creationId xmlns:a16="http://schemas.microsoft.com/office/drawing/2014/main" id="{A57A98AA-F6FC-44A4-B56F-C7979E676562}"/>
                </a:ext>
              </a:extLst>
            </p:cNvPr>
            <p:cNvSpPr txBox="1"/>
            <p:nvPr/>
          </p:nvSpPr>
          <p:spPr>
            <a:xfrm>
              <a:off x="1233005" y="1615934"/>
              <a:ext cx="466024"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5.0</a:t>
              </a:r>
            </a:p>
          </p:txBody>
        </p:sp>
        <p:sp>
          <p:nvSpPr>
            <p:cNvPr id="36" name="TextBox 28">
              <a:extLst>
                <a:ext uri="{FF2B5EF4-FFF2-40B4-BE49-F238E27FC236}">
                  <a16:creationId xmlns:a16="http://schemas.microsoft.com/office/drawing/2014/main" id="{3A648C31-A6CA-4488-9232-C67BAD7C13DB}"/>
                </a:ext>
              </a:extLst>
            </p:cNvPr>
            <p:cNvSpPr txBox="1"/>
            <p:nvPr/>
          </p:nvSpPr>
          <p:spPr>
            <a:xfrm>
              <a:off x="1233005" y="1960976"/>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4.5</a:t>
              </a:r>
            </a:p>
          </p:txBody>
        </p:sp>
        <p:sp>
          <p:nvSpPr>
            <p:cNvPr id="37" name="TextBox 29">
              <a:extLst>
                <a:ext uri="{FF2B5EF4-FFF2-40B4-BE49-F238E27FC236}">
                  <a16:creationId xmlns:a16="http://schemas.microsoft.com/office/drawing/2014/main" id="{278578B7-0990-4497-BF4E-7B37BA9ECC79}"/>
                </a:ext>
              </a:extLst>
            </p:cNvPr>
            <p:cNvSpPr txBox="1"/>
            <p:nvPr/>
          </p:nvSpPr>
          <p:spPr>
            <a:xfrm>
              <a:off x="1233005" y="23060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4.0</a:t>
              </a:r>
            </a:p>
          </p:txBody>
        </p:sp>
        <p:sp>
          <p:nvSpPr>
            <p:cNvPr id="38" name="TextBox 30">
              <a:extLst>
                <a:ext uri="{FF2B5EF4-FFF2-40B4-BE49-F238E27FC236}">
                  <a16:creationId xmlns:a16="http://schemas.microsoft.com/office/drawing/2014/main" id="{15B287AC-0A0C-487C-B115-DD4D41672972}"/>
                </a:ext>
              </a:extLst>
            </p:cNvPr>
            <p:cNvSpPr txBox="1"/>
            <p:nvPr/>
          </p:nvSpPr>
          <p:spPr>
            <a:xfrm>
              <a:off x="1233005" y="2651061"/>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3.5</a:t>
              </a:r>
            </a:p>
          </p:txBody>
        </p:sp>
        <p:sp>
          <p:nvSpPr>
            <p:cNvPr id="39" name="TextBox 31">
              <a:extLst>
                <a:ext uri="{FF2B5EF4-FFF2-40B4-BE49-F238E27FC236}">
                  <a16:creationId xmlns:a16="http://schemas.microsoft.com/office/drawing/2014/main" id="{FA943E6E-0CAA-4A7C-BCCE-C8C11E7FD112}"/>
                </a:ext>
              </a:extLst>
            </p:cNvPr>
            <p:cNvSpPr txBox="1"/>
            <p:nvPr/>
          </p:nvSpPr>
          <p:spPr>
            <a:xfrm>
              <a:off x="1233005" y="2996105"/>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3.0</a:t>
              </a:r>
            </a:p>
          </p:txBody>
        </p:sp>
        <p:sp>
          <p:nvSpPr>
            <p:cNvPr id="40" name="TextBox 32">
              <a:extLst>
                <a:ext uri="{FF2B5EF4-FFF2-40B4-BE49-F238E27FC236}">
                  <a16:creationId xmlns:a16="http://schemas.microsoft.com/office/drawing/2014/main" id="{084D2BC1-3107-48DC-A63C-F9D859A08E0A}"/>
                </a:ext>
              </a:extLst>
            </p:cNvPr>
            <p:cNvSpPr txBox="1"/>
            <p:nvPr/>
          </p:nvSpPr>
          <p:spPr>
            <a:xfrm>
              <a:off x="1233005" y="334114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2.5</a:t>
              </a:r>
            </a:p>
          </p:txBody>
        </p:sp>
        <p:sp>
          <p:nvSpPr>
            <p:cNvPr id="41" name="TextBox 33">
              <a:extLst>
                <a:ext uri="{FF2B5EF4-FFF2-40B4-BE49-F238E27FC236}">
                  <a16:creationId xmlns:a16="http://schemas.microsoft.com/office/drawing/2014/main" id="{321753F5-DE40-42BF-B16C-CF2C3762B438}"/>
                </a:ext>
              </a:extLst>
            </p:cNvPr>
            <p:cNvSpPr txBox="1"/>
            <p:nvPr/>
          </p:nvSpPr>
          <p:spPr>
            <a:xfrm>
              <a:off x="1233005" y="3686192"/>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2.0</a:t>
              </a:r>
            </a:p>
          </p:txBody>
        </p:sp>
        <p:sp>
          <p:nvSpPr>
            <p:cNvPr id="42" name="TextBox 34">
              <a:extLst>
                <a:ext uri="{FF2B5EF4-FFF2-40B4-BE49-F238E27FC236}">
                  <a16:creationId xmlns:a16="http://schemas.microsoft.com/office/drawing/2014/main" id="{E7E29C45-4454-43F3-A879-73F65C620AB0}"/>
                </a:ext>
              </a:extLst>
            </p:cNvPr>
            <p:cNvSpPr txBox="1"/>
            <p:nvPr/>
          </p:nvSpPr>
          <p:spPr>
            <a:xfrm>
              <a:off x="1233005" y="4031234"/>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1.5</a:t>
              </a:r>
            </a:p>
          </p:txBody>
        </p:sp>
        <p:sp>
          <p:nvSpPr>
            <p:cNvPr id="43" name="TextBox 35">
              <a:extLst>
                <a:ext uri="{FF2B5EF4-FFF2-40B4-BE49-F238E27FC236}">
                  <a16:creationId xmlns:a16="http://schemas.microsoft.com/office/drawing/2014/main" id="{B4E28005-DEB5-4503-B447-09AD5B6980FC}"/>
                </a:ext>
              </a:extLst>
            </p:cNvPr>
            <p:cNvSpPr txBox="1"/>
            <p:nvPr/>
          </p:nvSpPr>
          <p:spPr>
            <a:xfrm>
              <a:off x="1233005" y="437627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1.0</a:t>
              </a:r>
            </a:p>
          </p:txBody>
        </p:sp>
        <p:sp>
          <p:nvSpPr>
            <p:cNvPr id="44" name="TextBox 36">
              <a:extLst>
                <a:ext uri="{FF2B5EF4-FFF2-40B4-BE49-F238E27FC236}">
                  <a16:creationId xmlns:a16="http://schemas.microsoft.com/office/drawing/2014/main" id="{3697E844-3E18-401F-837D-47DE6CBC29F0}"/>
                </a:ext>
              </a:extLst>
            </p:cNvPr>
            <p:cNvSpPr txBox="1"/>
            <p:nvPr/>
          </p:nvSpPr>
          <p:spPr>
            <a:xfrm>
              <a:off x="1233005" y="47213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0.5</a:t>
              </a:r>
            </a:p>
          </p:txBody>
        </p:sp>
        <p:sp>
          <p:nvSpPr>
            <p:cNvPr id="45" name="TextBox 37">
              <a:extLst>
                <a:ext uri="{FF2B5EF4-FFF2-40B4-BE49-F238E27FC236}">
                  <a16:creationId xmlns:a16="http://schemas.microsoft.com/office/drawing/2014/main" id="{F93A767D-DDF5-42E3-AE20-F44975EEBF38}"/>
                </a:ext>
              </a:extLst>
            </p:cNvPr>
            <p:cNvSpPr txBox="1"/>
            <p:nvPr/>
          </p:nvSpPr>
          <p:spPr>
            <a:xfrm>
              <a:off x="1434157" y="5066364"/>
              <a:ext cx="295037"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0</a:t>
              </a:r>
            </a:p>
          </p:txBody>
        </p:sp>
        <p:sp>
          <p:nvSpPr>
            <p:cNvPr id="46" name="TextBox 43">
              <a:extLst>
                <a:ext uri="{FF2B5EF4-FFF2-40B4-BE49-F238E27FC236}">
                  <a16:creationId xmlns:a16="http://schemas.microsoft.com/office/drawing/2014/main" id="{80879F1F-D527-403D-90E6-EDDA6D24CF7E}"/>
                </a:ext>
              </a:extLst>
            </p:cNvPr>
            <p:cNvSpPr txBox="1"/>
            <p:nvPr/>
          </p:nvSpPr>
          <p:spPr>
            <a:xfrm>
              <a:off x="2025037" y="5227771"/>
              <a:ext cx="1032419"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Apixaban</a:t>
              </a:r>
            </a:p>
          </p:txBody>
        </p:sp>
        <p:sp>
          <p:nvSpPr>
            <p:cNvPr id="47" name="TextBox 44">
              <a:extLst>
                <a:ext uri="{FF2B5EF4-FFF2-40B4-BE49-F238E27FC236}">
                  <a16:creationId xmlns:a16="http://schemas.microsoft.com/office/drawing/2014/main" id="{5FF4FE3B-DD2D-4CE8-8566-8129E2511355}"/>
                </a:ext>
              </a:extLst>
            </p:cNvPr>
            <p:cNvSpPr txBox="1"/>
            <p:nvPr/>
          </p:nvSpPr>
          <p:spPr>
            <a:xfrm rot="16200000">
              <a:off x="337538" y="3366064"/>
              <a:ext cx="1365842"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Hazard ratio</a:t>
              </a:r>
            </a:p>
          </p:txBody>
        </p:sp>
        <p:sp>
          <p:nvSpPr>
            <p:cNvPr id="48" name="TextBox 45">
              <a:extLst>
                <a:ext uri="{FF2B5EF4-FFF2-40B4-BE49-F238E27FC236}">
                  <a16:creationId xmlns:a16="http://schemas.microsoft.com/office/drawing/2014/main" id="{C94F7344-9A5A-43BD-B20B-8B140AC35FCC}"/>
                </a:ext>
              </a:extLst>
            </p:cNvPr>
            <p:cNvSpPr txBox="1"/>
            <p:nvPr/>
          </p:nvSpPr>
          <p:spPr>
            <a:xfrm>
              <a:off x="4739382" y="5227769"/>
              <a:ext cx="1327371"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rgbClr val="3961AC"/>
                  </a:solidFill>
                  <a:effectLst/>
                  <a:uLnTx/>
                  <a:uFillTx/>
                  <a:latin typeface="Arial" charset="0"/>
                  <a:ea typeface="+mn-ea"/>
                  <a:cs typeface="+mn-cs"/>
                </a:rPr>
                <a:t>Rivaroxaban</a:t>
              </a:r>
            </a:p>
          </p:txBody>
        </p:sp>
        <p:grpSp>
          <p:nvGrpSpPr>
            <p:cNvPr id="49" name="Group 52">
              <a:extLst>
                <a:ext uri="{FF2B5EF4-FFF2-40B4-BE49-F238E27FC236}">
                  <a16:creationId xmlns:a16="http://schemas.microsoft.com/office/drawing/2014/main" id="{C34F7E50-1EB6-46B4-A9CF-0E6130921A9B}"/>
                </a:ext>
              </a:extLst>
            </p:cNvPr>
            <p:cNvGrpSpPr/>
            <p:nvPr/>
          </p:nvGrpSpPr>
          <p:grpSpPr>
            <a:xfrm>
              <a:off x="2807528" y="2872706"/>
              <a:ext cx="242873" cy="2063750"/>
              <a:chOff x="4953950" y="3023313"/>
              <a:chExt cx="180000" cy="2063750"/>
            </a:xfrm>
          </p:grpSpPr>
          <p:cxnSp>
            <p:nvCxnSpPr>
              <p:cNvPr id="75" name="Straight Connector 47">
                <a:extLst>
                  <a:ext uri="{FF2B5EF4-FFF2-40B4-BE49-F238E27FC236}">
                    <a16:creationId xmlns:a16="http://schemas.microsoft.com/office/drawing/2014/main" id="{26D1259C-B313-42DF-BF8C-502124489B13}"/>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Straight Connector 49">
                <a:extLst>
                  <a:ext uri="{FF2B5EF4-FFF2-40B4-BE49-F238E27FC236}">
                    <a16:creationId xmlns:a16="http://schemas.microsoft.com/office/drawing/2014/main" id="{0744AA94-AC0C-4C29-8E1F-9EF540CB0161}"/>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Straight Connector 51">
                <a:extLst>
                  <a:ext uri="{FF2B5EF4-FFF2-40B4-BE49-F238E27FC236}">
                    <a16:creationId xmlns:a16="http://schemas.microsoft.com/office/drawing/2014/main" id="{61A042BD-001F-45BB-A262-6273A673E5EE}"/>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0" name="Group 53">
              <a:extLst>
                <a:ext uri="{FF2B5EF4-FFF2-40B4-BE49-F238E27FC236}">
                  <a16:creationId xmlns:a16="http://schemas.microsoft.com/office/drawing/2014/main" id="{1D7BFCE6-7389-4130-ADEF-CDDB58492C45}"/>
                </a:ext>
              </a:extLst>
            </p:cNvPr>
            <p:cNvGrpSpPr/>
            <p:nvPr/>
          </p:nvGrpSpPr>
          <p:grpSpPr>
            <a:xfrm>
              <a:off x="3664328" y="3285456"/>
              <a:ext cx="242873" cy="1758237"/>
              <a:chOff x="4953950" y="3023313"/>
              <a:chExt cx="180000" cy="2063750"/>
            </a:xfrm>
          </p:grpSpPr>
          <p:cxnSp>
            <p:nvCxnSpPr>
              <p:cNvPr id="72" name="Straight Connector 54">
                <a:extLst>
                  <a:ext uri="{FF2B5EF4-FFF2-40B4-BE49-F238E27FC236}">
                    <a16:creationId xmlns:a16="http://schemas.microsoft.com/office/drawing/2014/main" id="{956D324B-3195-4DAF-A86A-09E7BCAE278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Straight Connector 55">
                <a:extLst>
                  <a:ext uri="{FF2B5EF4-FFF2-40B4-BE49-F238E27FC236}">
                    <a16:creationId xmlns:a16="http://schemas.microsoft.com/office/drawing/2014/main" id="{01F140E2-2455-4BD4-8DDC-E4529C829ACA}"/>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56">
                <a:extLst>
                  <a:ext uri="{FF2B5EF4-FFF2-40B4-BE49-F238E27FC236}">
                    <a16:creationId xmlns:a16="http://schemas.microsoft.com/office/drawing/2014/main" id="{804A3DED-5E9E-4C24-8396-6593DED351F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1" name="Group 57">
              <a:extLst>
                <a:ext uri="{FF2B5EF4-FFF2-40B4-BE49-F238E27FC236}">
                  <a16:creationId xmlns:a16="http://schemas.microsoft.com/office/drawing/2014/main" id="{584D37B5-F05C-406A-A1CA-5338C2E0C2F5}"/>
                </a:ext>
              </a:extLst>
            </p:cNvPr>
            <p:cNvGrpSpPr/>
            <p:nvPr/>
          </p:nvGrpSpPr>
          <p:grpSpPr>
            <a:xfrm>
              <a:off x="4246952" y="3971256"/>
              <a:ext cx="242873" cy="996237"/>
              <a:chOff x="4953950" y="3023313"/>
              <a:chExt cx="180000" cy="2063750"/>
            </a:xfrm>
          </p:grpSpPr>
          <p:cxnSp>
            <p:nvCxnSpPr>
              <p:cNvPr id="69" name="Straight Connector 58">
                <a:extLst>
                  <a:ext uri="{FF2B5EF4-FFF2-40B4-BE49-F238E27FC236}">
                    <a16:creationId xmlns:a16="http://schemas.microsoft.com/office/drawing/2014/main" id="{B885F829-015A-46F4-AFE8-354D30CE623B}"/>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Straight Connector 59">
                <a:extLst>
                  <a:ext uri="{FF2B5EF4-FFF2-40B4-BE49-F238E27FC236}">
                    <a16:creationId xmlns:a16="http://schemas.microsoft.com/office/drawing/2014/main" id="{DBBCD43F-30B6-4B20-82E8-30AE0201D750}"/>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Straight Connector 60">
                <a:extLst>
                  <a:ext uri="{FF2B5EF4-FFF2-40B4-BE49-F238E27FC236}">
                    <a16:creationId xmlns:a16="http://schemas.microsoft.com/office/drawing/2014/main" id="{8007FE0E-6B71-4F2B-89E1-D4F303D2275B}"/>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2" name="Group 61">
              <a:extLst>
                <a:ext uri="{FF2B5EF4-FFF2-40B4-BE49-F238E27FC236}">
                  <a16:creationId xmlns:a16="http://schemas.microsoft.com/office/drawing/2014/main" id="{5F089150-1B57-4B71-A415-3E3E4D0D2431}"/>
                </a:ext>
              </a:extLst>
            </p:cNvPr>
            <p:cNvGrpSpPr/>
            <p:nvPr/>
          </p:nvGrpSpPr>
          <p:grpSpPr>
            <a:xfrm>
              <a:off x="5112321" y="3825206"/>
              <a:ext cx="242873" cy="1250237"/>
              <a:chOff x="4953950" y="3023313"/>
              <a:chExt cx="180000" cy="2063750"/>
            </a:xfrm>
          </p:grpSpPr>
          <p:cxnSp>
            <p:nvCxnSpPr>
              <p:cNvPr id="66" name="Straight Connector 62">
                <a:extLst>
                  <a:ext uri="{FF2B5EF4-FFF2-40B4-BE49-F238E27FC236}">
                    <a16:creationId xmlns:a16="http://schemas.microsoft.com/office/drawing/2014/main" id="{13BA89D2-BC17-49BD-B438-822696983EE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3">
                <a:extLst>
                  <a:ext uri="{FF2B5EF4-FFF2-40B4-BE49-F238E27FC236}">
                    <a16:creationId xmlns:a16="http://schemas.microsoft.com/office/drawing/2014/main" id="{99F8CD17-C358-4256-A9CB-3BDBF127DBE7}"/>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Straight Connector 64">
                <a:extLst>
                  <a:ext uri="{FF2B5EF4-FFF2-40B4-BE49-F238E27FC236}">
                    <a16:creationId xmlns:a16="http://schemas.microsoft.com/office/drawing/2014/main" id="{66619756-862F-4592-9FF7-05A8871019B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3" name="Group 65">
              <a:extLst>
                <a:ext uri="{FF2B5EF4-FFF2-40B4-BE49-F238E27FC236}">
                  <a16:creationId xmlns:a16="http://schemas.microsoft.com/office/drawing/2014/main" id="{E240797D-C670-4332-AF99-7ADE8BFE95F0}"/>
                </a:ext>
              </a:extLst>
            </p:cNvPr>
            <p:cNvGrpSpPr/>
            <p:nvPr/>
          </p:nvGrpSpPr>
          <p:grpSpPr>
            <a:xfrm>
              <a:off x="5677809" y="3977606"/>
              <a:ext cx="242873" cy="812087"/>
              <a:chOff x="4953950" y="3023313"/>
              <a:chExt cx="180000" cy="2063750"/>
            </a:xfrm>
          </p:grpSpPr>
          <p:cxnSp>
            <p:nvCxnSpPr>
              <p:cNvPr id="63" name="Straight Connector 66">
                <a:extLst>
                  <a:ext uri="{FF2B5EF4-FFF2-40B4-BE49-F238E27FC236}">
                    <a16:creationId xmlns:a16="http://schemas.microsoft.com/office/drawing/2014/main" id="{64986B79-887F-44F2-A449-764DE201D357}"/>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Straight Connector 67">
                <a:extLst>
                  <a:ext uri="{FF2B5EF4-FFF2-40B4-BE49-F238E27FC236}">
                    <a16:creationId xmlns:a16="http://schemas.microsoft.com/office/drawing/2014/main" id="{068851E8-D6E6-4BFF-A9DE-1A1914ABD8A9}"/>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Straight Connector 68">
                <a:extLst>
                  <a:ext uri="{FF2B5EF4-FFF2-40B4-BE49-F238E27FC236}">
                    <a16:creationId xmlns:a16="http://schemas.microsoft.com/office/drawing/2014/main" id="{43BBBC4D-05B8-4103-B57E-F9D6C3B7FDFA}"/>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4" name="Straight Connector 7">
              <a:extLst>
                <a:ext uri="{FF2B5EF4-FFF2-40B4-BE49-F238E27FC236}">
                  <a16:creationId xmlns:a16="http://schemas.microsoft.com/office/drawing/2014/main" id="{ED3E2860-0782-4A14-BED3-DFA1452EFF5A}"/>
                </a:ext>
              </a:extLst>
            </p:cNvPr>
            <p:cNvCxnSpPr/>
            <p:nvPr/>
          </p:nvCxnSpPr>
          <p:spPr bwMode="auto">
            <a:xfrm flipH="1">
              <a:off x="1812357" y="4543631"/>
              <a:ext cx="4438226"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TextBox 71">
              <a:extLst>
                <a:ext uri="{FF2B5EF4-FFF2-40B4-BE49-F238E27FC236}">
                  <a16:creationId xmlns:a16="http://schemas.microsoft.com/office/drawing/2014/main" id="{19EDA3A6-1DC1-4CA4-B305-9F73D81371D6}"/>
                </a:ext>
              </a:extLst>
            </p:cNvPr>
            <p:cNvSpPr txBox="1"/>
            <p:nvPr/>
          </p:nvSpPr>
          <p:spPr>
            <a:xfrm>
              <a:off x="3385014" y="5227769"/>
              <a:ext cx="1179895"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Dabigatran</a:t>
              </a:r>
            </a:p>
          </p:txBody>
        </p:sp>
        <p:grpSp>
          <p:nvGrpSpPr>
            <p:cNvPr id="56" name="Group 84">
              <a:extLst>
                <a:ext uri="{FF2B5EF4-FFF2-40B4-BE49-F238E27FC236}">
                  <a16:creationId xmlns:a16="http://schemas.microsoft.com/office/drawing/2014/main" id="{F0B9EAF8-8AC2-4E81-9355-240C3F4C0F4C}"/>
                </a:ext>
              </a:extLst>
            </p:cNvPr>
            <p:cNvGrpSpPr/>
            <p:nvPr/>
          </p:nvGrpSpPr>
          <p:grpSpPr>
            <a:xfrm>
              <a:off x="2245982" y="1692481"/>
              <a:ext cx="242873" cy="2630909"/>
              <a:chOff x="4537772" y="1843088"/>
              <a:chExt cx="180000" cy="2630909"/>
            </a:xfrm>
          </p:grpSpPr>
          <p:grpSp>
            <p:nvGrpSpPr>
              <p:cNvPr id="57" name="Group 74">
                <a:extLst>
                  <a:ext uri="{FF2B5EF4-FFF2-40B4-BE49-F238E27FC236}">
                    <a16:creationId xmlns:a16="http://schemas.microsoft.com/office/drawing/2014/main" id="{64E27F23-7B5E-4C94-B90A-2F2C2EF2E84F}"/>
                  </a:ext>
                </a:extLst>
              </p:cNvPr>
              <p:cNvGrpSpPr/>
              <p:nvPr/>
            </p:nvGrpSpPr>
            <p:grpSpPr>
              <a:xfrm>
                <a:off x="4537772" y="1966912"/>
                <a:ext cx="180000" cy="2507085"/>
                <a:chOff x="4953950" y="3042731"/>
                <a:chExt cx="180000" cy="2044332"/>
              </a:xfrm>
            </p:grpSpPr>
            <p:cxnSp>
              <p:nvCxnSpPr>
                <p:cNvPr id="61" name="Straight Connector 75">
                  <a:extLst>
                    <a:ext uri="{FF2B5EF4-FFF2-40B4-BE49-F238E27FC236}">
                      <a16:creationId xmlns:a16="http://schemas.microsoft.com/office/drawing/2014/main" id="{55307C40-4EF5-45EE-BAC7-885A216895A2}"/>
                    </a:ext>
                  </a:extLst>
                </p:cNvPr>
                <p:cNvCxnSpPr/>
                <p:nvPr/>
              </p:nvCxnSpPr>
              <p:spPr bwMode="auto">
                <a:xfrm>
                  <a:off x="5043950" y="3042731"/>
                  <a:ext cx="0" cy="2043619"/>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Straight Connector 77">
                  <a:extLst>
                    <a:ext uri="{FF2B5EF4-FFF2-40B4-BE49-F238E27FC236}">
                      <a16:creationId xmlns:a16="http://schemas.microsoft.com/office/drawing/2014/main" id="{FFDEA7F2-2C4A-43DA-99AA-3F8806768C43}"/>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8" name="Straight Connector 80">
                <a:extLst>
                  <a:ext uri="{FF2B5EF4-FFF2-40B4-BE49-F238E27FC236}">
                    <a16:creationId xmlns:a16="http://schemas.microsoft.com/office/drawing/2014/main" id="{E2694FDF-0E5B-41A3-92CA-AB00B80934B3}"/>
                  </a:ext>
                </a:extLst>
              </p:cNvPr>
              <p:cNvCxnSpPr/>
              <p:nvPr/>
            </p:nvCxnSpPr>
            <p:spPr bwMode="auto">
              <a:xfrm>
                <a:off x="4537772" y="1961277"/>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Straight Connector 81">
                <a:extLst>
                  <a:ext uri="{FF2B5EF4-FFF2-40B4-BE49-F238E27FC236}">
                    <a16:creationId xmlns:a16="http://schemas.microsoft.com/office/drawing/2014/main" id="{5972DBF5-03E3-4082-A088-CB29E0C10FDB}"/>
                  </a:ext>
                </a:extLst>
              </p:cNvPr>
              <p:cNvCxnSpPr/>
              <p:nvPr/>
            </p:nvCxnSpPr>
            <p:spPr bwMode="auto">
              <a:xfrm>
                <a:off x="4537772" y="1923179"/>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Straight Connector 83">
                <a:extLst>
                  <a:ext uri="{FF2B5EF4-FFF2-40B4-BE49-F238E27FC236}">
                    <a16:creationId xmlns:a16="http://schemas.microsoft.com/office/drawing/2014/main" id="{4D94FB3E-62AC-4DC2-9CD4-25DDEFA5CB6A}"/>
                  </a:ext>
                </a:extLst>
              </p:cNvPr>
              <p:cNvCxnSpPr/>
              <p:nvPr/>
            </p:nvCxnSpPr>
            <p:spPr bwMode="auto">
              <a:xfrm flipV="1">
                <a:off x="4627772" y="1843088"/>
                <a:ext cx="0" cy="7620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78" name="Group 13">
            <a:extLst>
              <a:ext uri="{FF2B5EF4-FFF2-40B4-BE49-F238E27FC236}">
                <a16:creationId xmlns:a16="http://schemas.microsoft.com/office/drawing/2014/main" id="{B1795FB7-DA9F-4A00-A318-DE5BBC7352F4}"/>
              </a:ext>
            </a:extLst>
          </p:cNvPr>
          <p:cNvGrpSpPr/>
          <p:nvPr/>
        </p:nvGrpSpPr>
        <p:grpSpPr>
          <a:xfrm>
            <a:off x="3468095" y="1198513"/>
            <a:ext cx="2344867" cy="279180"/>
            <a:chOff x="62939" y="2322671"/>
            <a:chExt cx="2344867" cy="372239"/>
          </a:xfrm>
        </p:grpSpPr>
        <p:sp>
          <p:nvSpPr>
            <p:cNvPr id="79" name="Rectangle 14">
              <a:extLst>
                <a:ext uri="{FF2B5EF4-FFF2-40B4-BE49-F238E27FC236}">
                  <a16:creationId xmlns:a16="http://schemas.microsoft.com/office/drawing/2014/main" id="{3AF1BCF6-3574-41C8-B9CB-39DD16F3446D}"/>
                </a:ext>
              </a:extLst>
            </p:cNvPr>
            <p:cNvSpPr/>
            <p:nvPr/>
          </p:nvSpPr>
          <p:spPr bwMode="auto">
            <a:xfrm>
              <a:off x="62939"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0" name="TextBox 15">
              <a:extLst>
                <a:ext uri="{FF2B5EF4-FFF2-40B4-BE49-F238E27FC236}">
                  <a16:creationId xmlns:a16="http://schemas.microsoft.com/office/drawing/2014/main" id="{EF829EC9-20A2-48C9-B9AD-297C56FBD59E}"/>
                </a:ext>
              </a:extLst>
            </p:cNvPr>
            <p:cNvSpPr txBox="1"/>
            <p:nvPr/>
          </p:nvSpPr>
          <p:spPr>
            <a:xfrm>
              <a:off x="194191" y="2322671"/>
              <a:ext cx="874255" cy="372239"/>
            </a:xfrm>
            <a:prstGeom prst="rect">
              <a:avLst/>
            </a:prstGeom>
            <a:noFill/>
          </p:spPr>
          <p:txBody>
            <a:bodyPr wrap="none" lIns="90000" tIns="46800" rIns="90000" bIns="46800" rtlCol="0" anchor="ctr">
              <a:spAutoFit/>
            </a:bodyPr>
            <a:lstStyle/>
            <a:p>
              <a:r>
                <a:rPr lang="en-GB" sz="1200">
                  <a:solidFill>
                    <a:srgbClr val="000000">
                      <a:lumMod val="65000"/>
                      <a:lumOff val="35000"/>
                    </a:srgbClr>
                  </a:solidFill>
                </a:rPr>
                <a:t>Stroke/SE</a:t>
              </a:r>
            </a:p>
          </p:txBody>
        </p:sp>
        <p:sp>
          <p:nvSpPr>
            <p:cNvPr id="81" name="Rectangle 20">
              <a:extLst>
                <a:ext uri="{FF2B5EF4-FFF2-40B4-BE49-F238E27FC236}">
                  <a16:creationId xmlns:a16="http://schemas.microsoft.com/office/drawing/2014/main" id="{703A6783-85FD-47FE-9DFB-39799F1D7774}"/>
                </a:ext>
              </a:extLst>
            </p:cNvPr>
            <p:cNvSpPr/>
            <p:nvPr/>
          </p:nvSpPr>
          <p:spPr bwMode="auto">
            <a:xfrm>
              <a:off x="1091316" y="2435045"/>
              <a:ext cx="108000" cy="144000"/>
            </a:xfrm>
            <a:prstGeom prst="rect">
              <a:avLst/>
            </a:prstGeom>
            <a:solidFill>
              <a:srgbClr val="809ED5"/>
            </a:solidFill>
            <a:ln w="19050" algn="ctr">
              <a:solidFill>
                <a:srgbClr val="809ED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2" name="TextBox 23">
              <a:extLst>
                <a:ext uri="{FF2B5EF4-FFF2-40B4-BE49-F238E27FC236}">
                  <a16:creationId xmlns:a16="http://schemas.microsoft.com/office/drawing/2014/main" id="{7EA807FC-26D5-4B4E-93FD-3FFAF4F993DE}"/>
                </a:ext>
              </a:extLst>
            </p:cNvPr>
            <p:cNvSpPr txBox="1"/>
            <p:nvPr/>
          </p:nvSpPr>
          <p:spPr>
            <a:xfrm>
              <a:off x="1222568" y="2322671"/>
              <a:ext cx="1185238" cy="372239"/>
            </a:xfrm>
            <a:prstGeom prst="rect">
              <a:avLst/>
            </a:prstGeom>
            <a:noFill/>
          </p:spPr>
          <p:txBody>
            <a:bodyPr wrap="none" lIns="90000" tIns="46800" rIns="90000" bIns="46800" rtlCol="0" anchor="ctr">
              <a:spAutoFit/>
            </a:bodyPr>
            <a:lstStyle/>
            <a:p>
              <a:r>
                <a:rPr lang="en-GB" sz="1200">
                  <a:solidFill>
                    <a:srgbClr val="000000">
                      <a:lumMod val="65000"/>
                      <a:lumOff val="35000"/>
                    </a:srgbClr>
                  </a:solidFill>
                </a:rPr>
                <a:t>Major bleeding</a:t>
              </a:r>
              <a:endParaRPr lang="en-GB" sz="1200" dirty="0">
                <a:solidFill>
                  <a:srgbClr val="000000">
                    <a:lumMod val="65000"/>
                    <a:lumOff val="35000"/>
                  </a:srgbClr>
                </a:solidFill>
              </a:endParaRPr>
            </a:p>
          </p:txBody>
        </p:sp>
      </p:grpSp>
    </p:spTree>
    <p:extLst>
      <p:ext uri="{BB962C8B-B14F-4D97-AF65-F5344CB8AC3E}">
        <p14:creationId xmlns:p14="http://schemas.microsoft.com/office/powerpoint/2010/main" val="412518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6663659"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5" name="Abgerundetes Rechteck 76">
            <a:extLst>
              <a:ext uri="{FF2B5EF4-FFF2-40B4-BE49-F238E27FC236}">
                <a16:creationId xmlns:a16="http://schemas.microsoft.com/office/drawing/2014/main" id="{C584DA5D-448B-4F5A-9928-2FF06CBF76F5}"/>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pic>
        <p:nvPicPr>
          <p:cNvPr id="26" name="Grafik 25" descr="Waage der Justitia">
            <a:hlinkClick r:id="" action="ppaction://noaction"/>
            <a:extLst>
              <a:ext uri="{FF2B5EF4-FFF2-40B4-BE49-F238E27FC236}">
                <a16:creationId xmlns:a16="http://schemas.microsoft.com/office/drawing/2014/main" id="{03FC00F5-A935-4D80-9C04-9E6051E864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27" name="Textfeld 26">
            <a:extLst>
              <a:ext uri="{FF2B5EF4-FFF2-40B4-BE49-F238E27FC236}">
                <a16:creationId xmlns:a16="http://schemas.microsoft.com/office/drawing/2014/main" id="{DFA14212-1346-44BB-9D9C-E19E27D02632}"/>
              </a:ext>
            </a:extLst>
          </p:cNvPr>
          <p:cNvSpPr txBox="1"/>
          <p:nvPr/>
        </p:nvSpPr>
        <p:spPr>
          <a:xfrm>
            <a:off x="898793" y="3474618"/>
            <a:ext cx="947993"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No</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stroke</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02DE0DAE-7D69-421E-986B-1122C9EEA2A4}"/>
              </a:ext>
            </a:extLst>
          </p:cNvPr>
          <p:cNvSpPr txBox="1"/>
          <p:nvPr/>
        </p:nvSpPr>
        <p:spPr>
          <a:xfrm>
            <a:off x="6827647" y="3459230"/>
            <a:ext cx="2058875"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b="1" dirty="0">
                <a:solidFill>
                  <a:srgbClr val="3961AC"/>
                </a:solidFill>
              </a:rPr>
              <a:t>S</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imple</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therapy</a:t>
            </a:r>
            <a:br>
              <a:rPr kumimoji="0" lang="de-CH" sz="1400" b="1" i="0" u="none" strike="noStrike" kern="1200" cap="none" spc="0" normalizeH="0" baseline="0" noProof="0" dirty="0">
                <a:ln>
                  <a:noFill/>
                </a:ln>
                <a:solidFill>
                  <a:srgbClr val="3961AC"/>
                </a:solidFill>
                <a:effectLst/>
                <a:uLnTx/>
                <a:uFillTx/>
                <a:latin typeface="Arial" charset="0"/>
                <a:ea typeface="+mn-ea"/>
                <a:cs typeface="+mn-cs"/>
              </a:rPr>
            </a:br>
            <a:r>
              <a:rPr lang="de-CH" sz="1400" b="1" dirty="0">
                <a:solidFill>
                  <a:srgbClr val="3961AC"/>
                </a:solidFill>
              </a:rPr>
              <a:t>s</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upporting</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adherence</a:t>
            </a:r>
            <a:endParaRPr kumimoji="0" lang="de-CH" sz="1400" b="1" i="0" u="none" strike="noStrike" kern="1200" cap="none" spc="0" normalizeH="0" baseline="0" noProof="0" dirty="0">
              <a:ln>
                <a:noFill/>
              </a:ln>
              <a:solidFill>
                <a:srgbClr val="3961AC"/>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C9E11293-C394-4219-B72E-9C6056A063ED}"/>
              </a:ext>
            </a:extLst>
          </p:cNvPr>
          <p:cNvSpPr txBox="1"/>
          <p:nvPr/>
        </p:nvSpPr>
        <p:spPr>
          <a:xfrm>
            <a:off x="2902382" y="3459230"/>
            <a:ext cx="96883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chemeClr val="tx1">
                    <a:lumMod val="65000"/>
                    <a:lumOff val="35000"/>
                  </a:schemeClr>
                </a:solidFill>
              </a:rPr>
              <a:t>N</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critical</a:t>
            </a:r>
            <a:b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bleedings</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30" name="Textfeld 29">
            <a:extLst>
              <a:ext uri="{FF2B5EF4-FFF2-40B4-BE49-F238E27FC236}">
                <a16:creationId xmlns:a16="http://schemas.microsoft.com/office/drawing/2014/main" id="{DF918CB6-C6C7-4F2F-9D0A-0B7D5A01059B}"/>
              </a:ext>
            </a:extLst>
          </p:cNvPr>
          <p:cNvSpPr txBox="1"/>
          <p:nvPr/>
        </p:nvSpPr>
        <p:spPr>
          <a:xfrm>
            <a:off x="5020093" y="3459030"/>
            <a:ext cx="1345538"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Correct</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dosing</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Tree>
    <p:extLst>
      <p:ext uri="{BB962C8B-B14F-4D97-AF65-F5344CB8AC3E}">
        <p14:creationId xmlns:p14="http://schemas.microsoft.com/office/powerpoint/2010/main" val="166907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The once-daily dosing regimen of Rivaroxaban promotes therapy adherence for your patients</a:t>
            </a:r>
            <a:endParaRPr kumimoji="0" lang="de-DE" sz="2400" b="1" i="0" u="none" strike="noStrike" kern="0" cap="none" spc="0" normalizeH="0" baseline="30000" noProof="0" dirty="0">
              <a:ln>
                <a:noFill/>
              </a:ln>
              <a:effectLst/>
              <a:uLnTx/>
              <a:uFillTx/>
              <a:latin typeface="Arial"/>
              <a:ea typeface="+mj-ea"/>
              <a:cs typeface="+mj-cs"/>
            </a:endParaRPr>
          </a:p>
        </p:txBody>
      </p:sp>
      <p:sp>
        <p:nvSpPr>
          <p:cNvPr id="83" name="Subtitle 1">
            <a:extLst>
              <a:ext uri="{FF2B5EF4-FFF2-40B4-BE49-F238E27FC236}">
                <a16:creationId xmlns:a16="http://schemas.microsoft.com/office/drawing/2014/main" id="{F3777226-C056-4D24-B71D-8B965974FEE9}"/>
              </a:ext>
            </a:extLst>
          </p:cNvPr>
          <p:cNvSpPr txBox="1">
            <a:spLocks/>
          </p:cNvSpPr>
          <p:nvPr/>
        </p:nvSpPr>
        <p:spPr>
          <a:xfrm>
            <a:off x="612776" y="1228789"/>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Therapy adherence</a:t>
            </a:r>
            <a:r>
              <a:rPr lang="en-US" altLang="en-US" sz="1400" b="1" kern="0" baseline="30000" dirty="0"/>
              <a:t>22</a:t>
            </a:r>
            <a:br>
              <a:rPr lang="en-US" altLang="en-US" sz="1400" b="1" kern="0" dirty="0"/>
            </a:br>
            <a:r>
              <a:rPr lang="en-US" altLang="en-US" sz="1400" kern="0" dirty="0"/>
              <a:t>Self-reported patient survey (n=266)</a:t>
            </a:r>
          </a:p>
        </p:txBody>
      </p:sp>
      <p:sp>
        <p:nvSpPr>
          <p:cNvPr id="84" name="TextBox 73">
            <a:extLst>
              <a:ext uri="{FF2B5EF4-FFF2-40B4-BE49-F238E27FC236}">
                <a16:creationId xmlns:a16="http://schemas.microsoft.com/office/drawing/2014/main" id="{66AAE510-ED6E-4813-9919-CA0B594200E6}"/>
              </a:ext>
            </a:extLst>
          </p:cNvPr>
          <p:cNvSpPr txBox="1"/>
          <p:nvPr/>
        </p:nvSpPr>
        <p:spPr>
          <a:xfrm>
            <a:off x="960115" y="1791774"/>
            <a:ext cx="1604669" cy="240163"/>
          </a:xfrm>
          <a:prstGeom prst="rect">
            <a:avLst/>
          </a:prstGeom>
          <a:noFill/>
        </p:spPr>
        <p:txBody>
          <a:bodyPr wrap="none" lIns="67500" tIns="35100" rIns="67500" bIns="351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l" fontAlgn="base">
              <a:spcBef>
                <a:spcPct val="50000"/>
              </a:spcBef>
              <a:spcAft>
                <a:spcPct val="0"/>
              </a:spcAft>
              <a:buNone/>
              <a:defRPr kumimoji="0" b="0" i="0" normalizeH="0" noProof="0">
                <a:uLnTx/>
                <a:uFillTx/>
                <a:latin typeface="Arial" pitchFamily="34" charset="0"/>
                <a:ea typeface="+mn-ea"/>
                <a:cs typeface="+mn-cs"/>
              </a:defRPr>
            </a:pPr>
            <a:r>
              <a:rPr kumimoji="0" lang="en-GB" sz="1100" b="0" i="0" normalizeH="0" noProof="0">
                <a:solidFill>
                  <a:schemeClr val="tx1">
                    <a:lumMod val="65000"/>
                    <a:lumOff val="35000"/>
                  </a:schemeClr>
                </a:solidFill>
                <a:uLnTx/>
                <a:uFillTx/>
                <a:latin typeface="Arial" pitchFamily="34" charset="0"/>
                <a:ea typeface="+mn-ea"/>
                <a:cs typeface="+mn-cs"/>
              </a:rPr>
              <a:t>Taking OAC </a:t>
            </a:r>
            <a:r>
              <a:rPr kumimoji="0" lang="en-GB" sz="1100" b="1" i="0" normalizeH="0" noProof="0">
                <a:solidFill>
                  <a:schemeClr val="tx1">
                    <a:lumMod val="65000"/>
                    <a:lumOff val="35000"/>
                  </a:schemeClr>
                </a:solidFill>
                <a:uLnTx/>
                <a:uFillTx/>
                <a:latin typeface="Arial" pitchFamily="34" charset="0"/>
                <a:ea typeface="+mn-ea"/>
                <a:cs typeface="+mn-cs"/>
              </a:rPr>
              <a:t>once</a:t>
            </a:r>
            <a:r>
              <a:rPr kumimoji="0" lang="en-GB" sz="1100" b="0" i="0" normalizeH="0" noProof="0">
                <a:solidFill>
                  <a:schemeClr val="tx1">
                    <a:lumMod val="65000"/>
                    <a:lumOff val="35000"/>
                  </a:schemeClr>
                </a:solidFill>
                <a:uLnTx/>
                <a:uFillTx/>
                <a:latin typeface="Arial" pitchFamily="34" charset="0"/>
                <a:ea typeface="+mn-ea"/>
                <a:cs typeface="+mn-cs"/>
              </a:rPr>
              <a:t> daily</a:t>
            </a:r>
          </a:p>
        </p:txBody>
      </p:sp>
      <p:sp>
        <p:nvSpPr>
          <p:cNvPr id="85" name="TextBox 67">
            <a:extLst>
              <a:ext uri="{FF2B5EF4-FFF2-40B4-BE49-F238E27FC236}">
                <a16:creationId xmlns:a16="http://schemas.microsoft.com/office/drawing/2014/main" id="{39F75F01-8B32-44B0-8DFA-2A0B427D813F}"/>
              </a:ext>
            </a:extLst>
          </p:cNvPr>
          <p:cNvSpPr txBox="1"/>
          <p:nvPr/>
        </p:nvSpPr>
        <p:spPr>
          <a:xfrm>
            <a:off x="4152901" y="1791211"/>
            <a:ext cx="1798320" cy="240163"/>
          </a:xfrm>
          <a:prstGeom prst="rect">
            <a:avLst/>
          </a:prstGeom>
          <a:noFill/>
        </p:spPr>
        <p:txBody>
          <a:bodyPr wrap="square" lIns="67500" tIns="35100" rIns="67500" bIns="351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r" fontAlgn="base">
              <a:spcBef>
                <a:spcPct val="50000"/>
              </a:spcBef>
              <a:spcAft>
                <a:spcPct val="0"/>
              </a:spcAft>
              <a:buNone/>
              <a:defRPr kumimoji="0" b="0" i="0" normalizeH="0" noProof="0">
                <a:uLnTx/>
                <a:uFillTx/>
                <a:latin typeface="Arial" pitchFamily="34" charset="0"/>
                <a:ea typeface="+mn-ea"/>
                <a:cs typeface="+mn-cs"/>
              </a:defRPr>
            </a:pPr>
            <a:r>
              <a:rPr kumimoji="0" lang="en-GB" sz="1100" b="0" i="0" normalizeH="0" noProof="0">
                <a:solidFill>
                  <a:srgbClr val="000000">
                    <a:lumMod val="65000"/>
                    <a:lumOff val="35000"/>
                  </a:srgbClr>
                </a:solidFill>
                <a:uLnTx/>
                <a:uFillTx/>
                <a:latin typeface="Arial" pitchFamily="34" charset="0"/>
                <a:ea typeface="+mn-ea"/>
                <a:cs typeface="+mn-cs"/>
              </a:rPr>
              <a:t>Taking OAC</a:t>
            </a:r>
            <a:r>
              <a:rPr kumimoji="0" lang="en-GB" sz="1100" b="0" i="0" normalizeH="0" noProof="0">
                <a:solidFill>
                  <a:schemeClr val="tx1">
                    <a:lumMod val="65000"/>
                    <a:lumOff val="35000"/>
                  </a:schemeClr>
                </a:solidFill>
                <a:uLnTx/>
                <a:uFillTx/>
                <a:latin typeface="Arial" pitchFamily="34" charset="0"/>
                <a:ea typeface="+mn-ea"/>
                <a:cs typeface="+mn-cs"/>
              </a:rPr>
              <a:t> </a:t>
            </a:r>
            <a:r>
              <a:rPr kumimoji="0" lang="en-GB" sz="1100" b="1" i="0" normalizeH="0" noProof="0">
                <a:solidFill>
                  <a:schemeClr val="tx1">
                    <a:lumMod val="65000"/>
                    <a:lumOff val="35000"/>
                  </a:schemeClr>
                </a:solidFill>
                <a:uLnTx/>
                <a:uFillTx/>
                <a:latin typeface="Arial" pitchFamily="34" charset="0"/>
                <a:ea typeface="+mn-ea"/>
                <a:cs typeface="+mn-cs"/>
              </a:rPr>
              <a:t>twice</a:t>
            </a:r>
            <a:r>
              <a:rPr kumimoji="0" lang="en-GB" sz="1100" b="0" i="0" normalizeH="0" noProof="0">
                <a:solidFill>
                  <a:schemeClr val="tx1">
                    <a:lumMod val="65000"/>
                    <a:lumOff val="35000"/>
                  </a:schemeClr>
                </a:solidFill>
                <a:uLnTx/>
                <a:uFillTx/>
                <a:latin typeface="Arial" pitchFamily="34" charset="0"/>
                <a:ea typeface="+mn-ea"/>
                <a:cs typeface="+mn-cs"/>
              </a:rPr>
              <a:t> </a:t>
            </a:r>
            <a:r>
              <a:rPr kumimoji="0" lang="en-GB" sz="1100" b="0" i="0" normalizeH="0" noProof="0">
                <a:solidFill>
                  <a:srgbClr val="000000">
                    <a:lumMod val="65000"/>
                    <a:lumOff val="35000"/>
                  </a:srgbClr>
                </a:solidFill>
                <a:uLnTx/>
                <a:uFillTx/>
                <a:latin typeface="Arial" pitchFamily="34" charset="0"/>
                <a:ea typeface="+mn-ea"/>
                <a:cs typeface="+mn-cs"/>
              </a:rPr>
              <a:t>daily</a:t>
            </a:r>
          </a:p>
        </p:txBody>
      </p:sp>
      <p:grpSp>
        <p:nvGrpSpPr>
          <p:cNvPr id="86" name="Group 23">
            <a:extLst>
              <a:ext uri="{FF2B5EF4-FFF2-40B4-BE49-F238E27FC236}">
                <a16:creationId xmlns:a16="http://schemas.microsoft.com/office/drawing/2014/main" id="{320FAAD9-39D4-4312-8D2C-51498BCEC32E}"/>
              </a:ext>
            </a:extLst>
          </p:cNvPr>
          <p:cNvGrpSpPr/>
          <p:nvPr/>
        </p:nvGrpSpPr>
        <p:grpSpPr>
          <a:xfrm>
            <a:off x="965406" y="2146084"/>
            <a:ext cx="2480754" cy="348936"/>
            <a:chOff x="618615" y="2456126"/>
            <a:chExt cx="3307672" cy="465248"/>
          </a:xfrm>
        </p:grpSpPr>
        <p:sp>
          <p:nvSpPr>
            <p:cNvPr id="87" name="Rectangle 80">
              <a:extLst>
                <a:ext uri="{FF2B5EF4-FFF2-40B4-BE49-F238E27FC236}">
                  <a16:creationId xmlns:a16="http://schemas.microsoft.com/office/drawing/2014/main" id="{B24F314B-875C-40B3-8B6B-A89BF140637A}"/>
                </a:ext>
              </a:extLst>
            </p:cNvPr>
            <p:cNvSpPr/>
            <p:nvPr/>
          </p:nvSpPr>
          <p:spPr bwMode="auto">
            <a:xfrm>
              <a:off x="618615" y="2456126"/>
              <a:ext cx="3307672" cy="465247"/>
            </a:xfrm>
            <a:prstGeom prst="rect">
              <a:avLst/>
            </a:prstGeom>
            <a:solidFill>
              <a:schemeClr val="tx2">
                <a:lumMod val="20000"/>
                <a:lumOff val="80000"/>
              </a:scheme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88" name="Rectangle 30">
              <a:extLst>
                <a:ext uri="{FF2B5EF4-FFF2-40B4-BE49-F238E27FC236}">
                  <a16:creationId xmlns:a16="http://schemas.microsoft.com/office/drawing/2014/main" id="{704C4E99-9AE5-459C-B4C2-22B9784B40EA}"/>
                </a:ext>
              </a:extLst>
            </p:cNvPr>
            <p:cNvSpPr/>
            <p:nvPr/>
          </p:nvSpPr>
          <p:spPr bwMode="auto">
            <a:xfrm>
              <a:off x="817073" y="2456127"/>
              <a:ext cx="3109214" cy="465247"/>
            </a:xfrm>
            <a:prstGeom prst="rect">
              <a:avLst/>
            </a:prstGeom>
            <a:solidFill>
              <a:schemeClr val="bg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rgbClr val="FFFFFF"/>
                  </a:solidFill>
                  <a:uLnTx/>
                  <a:uFillTx/>
                  <a:latin typeface="Arial" pitchFamily="34" charset="0"/>
                  <a:ea typeface="+mn-ea"/>
                  <a:cs typeface="+mn-cs"/>
                </a:rPr>
                <a:t>94%</a:t>
              </a:r>
              <a:endParaRPr lang="en-US" sz="1200" b="1">
                <a:solidFill>
                  <a:srgbClr val="FFFFFF"/>
                </a:solidFill>
                <a:cs typeface="Times New Roman" pitchFamily="18" charset="0"/>
              </a:endParaRPr>
            </a:p>
          </p:txBody>
        </p:sp>
      </p:grpSp>
      <p:grpSp>
        <p:nvGrpSpPr>
          <p:cNvPr id="89" name="Group 14342">
            <a:extLst>
              <a:ext uri="{FF2B5EF4-FFF2-40B4-BE49-F238E27FC236}">
                <a16:creationId xmlns:a16="http://schemas.microsoft.com/office/drawing/2014/main" id="{5A90DDAB-B00A-4774-BB92-BD15FDE55BD2}"/>
              </a:ext>
            </a:extLst>
          </p:cNvPr>
          <p:cNvGrpSpPr/>
          <p:nvPr/>
        </p:nvGrpSpPr>
        <p:grpSpPr>
          <a:xfrm>
            <a:off x="4403492" y="2146084"/>
            <a:ext cx="2480756" cy="348935"/>
            <a:chOff x="5202730" y="2456125"/>
            <a:chExt cx="3307674" cy="465247"/>
          </a:xfrm>
        </p:grpSpPr>
        <p:sp>
          <p:nvSpPr>
            <p:cNvPr id="90" name="Rectangle 81">
              <a:extLst>
                <a:ext uri="{FF2B5EF4-FFF2-40B4-BE49-F238E27FC236}">
                  <a16:creationId xmlns:a16="http://schemas.microsoft.com/office/drawing/2014/main" id="{E2908F32-112D-411C-8CB3-574CB2A03B6C}"/>
                </a:ext>
              </a:extLst>
            </p:cNvPr>
            <p:cNvSpPr/>
            <p:nvPr/>
          </p:nvSpPr>
          <p:spPr bwMode="auto">
            <a:xfrm>
              <a:off x="5202732" y="245612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1" name="Rectangle 32">
              <a:extLst>
                <a:ext uri="{FF2B5EF4-FFF2-40B4-BE49-F238E27FC236}">
                  <a16:creationId xmlns:a16="http://schemas.microsoft.com/office/drawing/2014/main" id="{62FB939C-B564-42D6-9117-6DC658B26BFE}"/>
                </a:ext>
              </a:extLst>
            </p:cNvPr>
            <p:cNvSpPr/>
            <p:nvPr/>
          </p:nvSpPr>
          <p:spPr bwMode="auto">
            <a:xfrm>
              <a:off x="5202730" y="2456125"/>
              <a:ext cx="264614" cy="465247"/>
            </a:xfrm>
            <a:prstGeom prst="rect">
              <a:avLst/>
            </a:prstGeom>
            <a:solidFill>
              <a:schemeClr val="bg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92" name="Rectangle 105">
              <a:extLst>
                <a:ext uri="{FF2B5EF4-FFF2-40B4-BE49-F238E27FC236}">
                  <a16:creationId xmlns:a16="http://schemas.microsoft.com/office/drawing/2014/main" id="{BCC5396D-FC66-4F35-8EDE-1D6324385FA1}"/>
                </a:ext>
              </a:extLst>
            </p:cNvPr>
            <p:cNvSpPr/>
            <p:nvPr/>
          </p:nvSpPr>
          <p:spPr>
            <a:xfrm>
              <a:off x="5467345" y="2501764"/>
              <a:ext cx="810309" cy="369332"/>
            </a:xfrm>
            <a:prstGeom prst="rect">
              <a:avLst/>
            </a:prstGeom>
          </p:spPr>
          <p:txBody>
            <a:bodyPr wrap="squar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6%</a:t>
              </a:r>
              <a:endParaRPr lang="en-US" sz="1200" b="1">
                <a:solidFill>
                  <a:schemeClr val="tx1">
                    <a:lumMod val="65000"/>
                    <a:lumOff val="35000"/>
                  </a:schemeClr>
                </a:solidFill>
                <a:cs typeface="Times New Roman" pitchFamily="18" charset="0"/>
              </a:endParaRPr>
            </a:p>
          </p:txBody>
        </p:sp>
      </p:grpSp>
      <p:sp>
        <p:nvSpPr>
          <p:cNvPr id="93" name="Rounded Rectangle 110">
            <a:extLst>
              <a:ext uri="{FF2B5EF4-FFF2-40B4-BE49-F238E27FC236}">
                <a16:creationId xmlns:a16="http://schemas.microsoft.com/office/drawing/2014/main" id="{C27A4326-32C2-46AB-9223-5BE4D306C2F0}"/>
              </a:ext>
            </a:extLst>
          </p:cNvPr>
          <p:cNvSpPr/>
          <p:nvPr/>
        </p:nvSpPr>
        <p:spPr bwMode="auto">
          <a:xfrm>
            <a:off x="3378192" y="2031705"/>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4" name="Rectangle 111">
            <a:extLst>
              <a:ext uri="{FF2B5EF4-FFF2-40B4-BE49-F238E27FC236}">
                <a16:creationId xmlns:a16="http://schemas.microsoft.com/office/drawing/2014/main" id="{15522DF9-AD56-4509-A3AC-D2E5EB0883D1}"/>
              </a:ext>
            </a:extLst>
          </p:cNvPr>
          <p:cNvSpPr/>
          <p:nvPr/>
        </p:nvSpPr>
        <p:spPr bwMode="auto">
          <a:xfrm>
            <a:off x="3444391" y="2011644"/>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5" name="Rectangle 11">
            <a:extLst>
              <a:ext uri="{FF2B5EF4-FFF2-40B4-BE49-F238E27FC236}">
                <a16:creationId xmlns:a16="http://schemas.microsoft.com/office/drawing/2014/main" id="{BB562812-301E-43D0-8D9D-19C82AD46B67}"/>
              </a:ext>
            </a:extLst>
          </p:cNvPr>
          <p:cNvSpPr/>
          <p:nvPr/>
        </p:nvSpPr>
        <p:spPr>
          <a:xfrm>
            <a:off x="3444391" y="2147458"/>
            <a:ext cx="958245" cy="347561"/>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1100" b="1" i="0" normalizeH="0" noProof="0">
                <a:solidFill>
                  <a:schemeClr val="bg2"/>
                </a:solidFill>
                <a:uLnTx/>
                <a:uFillTx/>
                <a:latin typeface="Arial" pitchFamily="34" charset="0"/>
                <a:ea typeface="+mn-ea"/>
                <a:cs typeface="+mn-cs"/>
              </a:rPr>
              <a:t>R</a:t>
            </a:r>
            <a:r>
              <a:rPr kumimoji="0" lang="en-GB" sz="1100" b="1" i="0" normalizeH="0" noProof="0">
                <a:solidFill>
                  <a:schemeClr val="bg2"/>
                </a:solidFill>
                <a:uLnTx/>
                <a:uFillTx/>
                <a:latin typeface="Arial" pitchFamily="34" charset="0"/>
                <a:ea typeface="+mn-ea"/>
                <a:cs typeface="+mn-cs"/>
              </a:rPr>
              <a:t>ivaroxaban</a:t>
            </a:r>
          </a:p>
        </p:txBody>
      </p:sp>
      <p:grpSp>
        <p:nvGrpSpPr>
          <p:cNvPr id="96" name="Group 24">
            <a:extLst>
              <a:ext uri="{FF2B5EF4-FFF2-40B4-BE49-F238E27FC236}">
                <a16:creationId xmlns:a16="http://schemas.microsoft.com/office/drawing/2014/main" id="{F5FAEC2C-63C6-44DB-8809-66E411A544B5}"/>
              </a:ext>
            </a:extLst>
          </p:cNvPr>
          <p:cNvGrpSpPr/>
          <p:nvPr/>
        </p:nvGrpSpPr>
        <p:grpSpPr>
          <a:xfrm>
            <a:off x="965406" y="2700705"/>
            <a:ext cx="2480753" cy="348936"/>
            <a:chOff x="618615" y="3254613"/>
            <a:chExt cx="3307672" cy="465248"/>
          </a:xfrm>
        </p:grpSpPr>
        <p:sp>
          <p:nvSpPr>
            <p:cNvPr id="97" name="Rectangle 89">
              <a:extLst>
                <a:ext uri="{FF2B5EF4-FFF2-40B4-BE49-F238E27FC236}">
                  <a16:creationId xmlns:a16="http://schemas.microsoft.com/office/drawing/2014/main" id="{FE1ED66A-C012-4546-A99A-871C33217263}"/>
                </a:ext>
              </a:extLst>
            </p:cNvPr>
            <p:cNvSpPr/>
            <p:nvPr/>
          </p:nvSpPr>
          <p:spPr bwMode="auto">
            <a:xfrm>
              <a:off x="618615" y="3254613"/>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8" name="Rectangle 90">
              <a:extLst>
                <a:ext uri="{FF2B5EF4-FFF2-40B4-BE49-F238E27FC236}">
                  <a16:creationId xmlns:a16="http://schemas.microsoft.com/office/drawing/2014/main" id="{8D59F17A-F2C5-49AE-AC6A-79F5DC9A4530}"/>
                </a:ext>
              </a:extLst>
            </p:cNvPr>
            <p:cNvSpPr/>
            <p:nvPr/>
          </p:nvSpPr>
          <p:spPr bwMode="auto">
            <a:xfrm>
              <a:off x="3031513" y="3254614"/>
              <a:ext cx="894773"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FFFFFF"/>
                </a:solidFill>
                <a:cs typeface="Times New Roman" pitchFamily="18" charset="0"/>
              </a:endParaRPr>
            </a:p>
          </p:txBody>
        </p:sp>
        <p:sp>
          <p:nvSpPr>
            <p:cNvPr id="99" name="Rectangle 8">
              <a:extLst>
                <a:ext uri="{FF2B5EF4-FFF2-40B4-BE49-F238E27FC236}">
                  <a16:creationId xmlns:a16="http://schemas.microsoft.com/office/drawing/2014/main" id="{D0A3617D-E331-486A-AC69-9CED6940451B}"/>
                </a:ext>
              </a:extLst>
            </p:cNvPr>
            <p:cNvSpPr/>
            <p:nvPr/>
          </p:nvSpPr>
          <p:spPr>
            <a:xfrm>
              <a:off x="2378834" y="3313993"/>
              <a:ext cx="654454"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27%</a:t>
              </a:r>
              <a:endParaRPr lang="en-US" sz="1200" b="1">
                <a:solidFill>
                  <a:schemeClr val="tx1">
                    <a:lumMod val="65000"/>
                    <a:lumOff val="35000"/>
                  </a:schemeClr>
                </a:solidFill>
                <a:cs typeface="Times New Roman" pitchFamily="18" charset="0"/>
              </a:endParaRPr>
            </a:p>
          </p:txBody>
        </p:sp>
      </p:grpSp>
      <p:grpSp>
        <p:nvGrpSpPr>
          <p:cNvPr id="100" name="Group 14341">
            <a:extLst>
              <a:ext uri="{FF2B5EF4-FFF2-40B4-BE49-F238E27FC236}">
                <a16:creationId xmlns:a16="http://schemas.microsoft.com/office/drawing/2014/main" id="{815DACF6-7327-4333-A722-F53B9514E7DE}"/>
              </a:ext>
            </a:extLst>
          </p:cNvPr>
          <p:cNvGrpSpPr/>
          <p:nvPr/>
        </p:nvGrpSpPr>
        <p:grpSpPr>
          <a:xfrm>
            <a:off x="4403492" y="2700706"/>
            <a:ext cx="2480756" cy="348935"/>
            <a:chOff x="5202730" y="3254612"/>
            <a:chExt cx="3307674" cy="465247"/>
          </a:xfrm>
        </p:grpSpPr>
        <p:sp>
          <p:nvSpPr>
            <p:cNvPr id="101" name="Rectangle 91">
              <a:extLst>
                <a:ext uri="{FF2B5EF4-FFF2-40B4-BE49-F238E27FC236}">
                  <a16:creationId xmlns:a16="http://schemas.microsoft.com/office/drawing/2014/main" id="{3516FD69-AF23-4BC7-A131-931DB5FCBE93}"/>
                </a:ext>
              </a:extLst>
            </p:cNvPr>
            <p:cNvSpPr/>
            <p:nvPr/>
          </p:nvSpPr>
          <p:spPr bwMode="auto">
            <a:xfrm>
              <a:off x="5202732" y="3254612"/>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2" name="Rectangle 92">
              <a:extLst>
                <a:ext uri="{FF2B5EF4-FFF2-40B4-BE49-F238E27FC236}">
                  <a16:creationId xmlns:a16="http://schemas.microsoft.com/office/drawing/2014/main" id="{9AD606BE-FBFA-4784-B9A8-C0BEF6803F0F}"/>
                </a:ext>
              </a:extLst>
            </p:cNvPr>
            <p:cNvSpPr/>
            <p:nvPr/>
          </p:nvSpPr>
          <p:spPr bwMode="auto">
            <a:xfrm>
              <a:off x="5202730" y="3254612"/>
              <a:ext cx="2417536"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103" name="Rectangle 106">
              <a:extLst>
                <a:ext uri="{FF2B5EF4-FFF2-40B4-BE49-F238E27FC236}">
                  <a16:creationId xmlns:a16="http://schemas.microsoft.com/office/drawing/2014/main" id="{A5A02B35-693A-4ABB-8071-7C4877DC199B}"/>
                </a:ext>
              </a:extLst>
            </p:cNvPr>
            <p:cNvSpPr/>
            <p:nvPr/>
          </p:nvSpPr>
          <p:spPr>
            <a:xfrm>
              <a:off x="7622320" y="3303452"/>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73%</a:t>
              </a:r>
            </a:p>
          </p:txBody>
        </p:sp>
      </p:grpSp>
      <p:sp>
        <p:nvSpPr>
          <p:cNvPr id="104" name="Rounded Rectangle 113">
            <a:extLst>
              <a:ext uri="{FF2B5EF4-FFF2-40B4-BE49-F238E27FC236}">
                <a16:creationId xmlns:a16="http://schemas.microsoft.com/office/drawing/2014/main" id="{F20248EB-0EE0-4D72-8CFE-E727A1A65327}"/>
              </a:ext>
            </a:extLst>
          </p:cNvPr>
          <p:cNvSpPr/>
          <p:nvPr/>
        </p:nvSpPr>
        <p:spPr bwMode="auto">
          <a:xfrm>
            <a:off x="3378192" y="2637576"/>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5" name="Rectangle 114">
            <a:extLst>
              <a:ext uri="{FF2B5EF4-FFF2-40B4-BE49-F238E27FC236}">
                <a16:creationId xmlns:a16="http://schemas.microsoft.com/office/drawing/2014/main" id="{132E0918-250D-4ABC-840F-3D53E4624685}"/>
              </a:ext>
            </a:extLst>
          </p:cNvPr>
          <p:cNvSpPr/>
          <p:nvPr/>
        </p:nvSpPr>
        <p:spPr bwMode="auto">
          <a:xfrm>
            <a:off x="3444391" y="2617516"/>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6" name="Rectangle 93">
            <a:extLst>
              <a:ext uri="{FF2B5EF4-FFF2-40B4-BE49-F238E27FC236}">
                <a16:creationId xmlns:a16="http://schemas.microsoft.com/office/drawing/2014/main" id="{3A9E327A-1796-406E-9F71-9154FAE4C05D}"/>
              </a:ext>
            </a:extLst>
          </p:cNvPr>
          <p:cNvSpPr/>
          <p:nvPr/>
        </p:nvSpPr>
        <p:spPr>
          <a:xfrm>
            <a:off x="3447014" y="2698719"/>
            <a:ext cx="954937" cy="341928"/>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US" sz="1100" b="1" i="0" normalizeH="0" noProof="0">
                <a:solidFill>
                  <a:schemeClr val="tx2"/>
                </a:solidFill>
                <a:uLnTx/>
                <a:uFillTx/>
                <a:latin typeface="Arial" pitchFamily="34" charset="0"/>
                <a:ea typeface="+mn-ea"/>
                <a:cs typeface="+mn-cs"/>
              </a:rPr>
              <a:t>Dabigatran</a:t>
            </a:r>
          </a:p>
        </p:txBody>
      </p:sp>
      <p:grpSp>
        <p:nvGrpSpPr>
          <p:cNvPr id="107" name="Group 25">
            <a:extLst>
              <a:ext uri="{FF2B5EF4-FFF2-40B4-BE49-F238E27FC236}">
                <a16:creationId xmlns:a16="http://schemas.microsoft.com/office/drawing/2014/main" id="{C3F92CA7-3811-4E7A-9547-3B5EFD8C864A}"/>
              </a:ext>
            </a:extLst>
          </p:cNvPr>
          <p:cNvGrpSpPr/>
          <p:nvPr/>
        </p:nvGrpSpPr>
        <p:grpSpPr>
          <a:xfrm>
            <a:off x="965406" y="3265837"/>
            <a:ext cx="2480754" cy="348936"/>
            <a:chOff x="618615" y="4067115"/>
            <a:chExt cx="3307672" cy="465248"/>
          </a:xfrm>
        </p:grpSpPr>
        <p:sp>
          <p:nvSpPr>
            <p:cNvPr id="108" name="Rectangle 94">
              <a:extLst>
                <a:ext uri="{FF2B5EF4-FFF2-40B4-BE49-F238E27FC236}">
                  <a16:creationId xmlns:a16="http://schemas.microsoft.com/office/drawing/2014/main" id="{323EFF21-E415-42FD-9955-03411780473B}"/>
                </a:ext>
              </a:extLst>
            </p:cNvPr>
            <p:cNvSpPr/>
            <p:nvPr/>
          </p:nvSpPr>
          <p:spPr bwMode="auto">
            <a:xfrm>
              <a:off x="618615" y="40671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9" name="Rectangle 95">
              <a:extLst>
                <a:ext uri="{FF2B5EF4-FFF2-40B4-BE49-F238E27FC236}">
                  <a16:creationId xmlns:a16="http://schemas.microsoft.com/office/drawing/2014/main" id="{112E4190-BC8B-4569-B259-B066D3631C05}"/>
                </a:ext>
              </a:extLst>
            </p:cNvPr>
            <p:cNvSpPr/>
            <p:nvPr/>
          </p:nvSpPr>
          <p:spPr bwMode="auto">
            <a:xfrm>
              <a:off x="2929399" y="4067116"/>
              <a:ext cx="996887"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b="1">
                <a:solidFill>
                  <a:srgbClr val="FFFFFF"/>
                </a:solidFill>
                <a:cs typeface="Times New Roman" pitchFamily="18" charset="0"/>
              </a:endParaRPr>
            </a:p>
          </p:txBody>
        </p:sp>
        <p:sp>
          <p:nvSpPr>
            <p:cNvPr id="110" name="Rectangle 104">
              <a:extLst>
                <a:ext uri="{FF2B5EF4-FFF2-40B4-BE49-F238E27FC236}">
                  <a16:creationId xmlns:a16="http://schemas.microsoft.com/office/drawing/2014/main" id="{D28B7AF0-E449-4982-B871-541F5C069C94}"/>
                </a:ext>
              </a:extLst>
            </p:cNvPr>
            <p:cNvSpPr/>
            <p:nvPr/>
          </p:nvSpPr>
          <p:spPr>
            <a:xfrm>
              <a:off x="2270916" y="4128095"/>
              <a:ext cx="654453"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30%</a:t>
              </a:r>
              <a:endParaRPr lang="en-US" sz="1200" b="1">
                <a:solidFill>
                  <a:schemeClr val="tx1">
                    <a:lumMod val="65000"/>
                    <a:lumOff val="35000"/>
                  </a:schemeClr>
                </a:solidFill>
                <a:cs typeface="Times New Roman" pitchFamily="18" charset="0"/>
              </a:endParaRPr>
            </a:p>
          </p:txBody>
        </p:sp>
      </p:grpSp>
      <p:grpSp>
        <p:nvGrpSpPr>
          <p:cNvPr id="111" name="Group 14339">
            <a:extLst>
              <a:ext uri="{FF2B5EF4-FFF2-40B4-BE49-F238E27FC236}">
                <a16:creationId xmlns:a16="http://schemas.microsoft.com/office/drawing/2014/main" id="{0105BC74-1EF6-440E-B7AE-1C6F4EF8A2DC}"/>
              </a:ext>
            </a:extLst>
          </p:cNvPr>
          <p:cNvGrpSpPr/>
          <p:nvPr/>
        </p:nvGrpSpPr>
        <p:grpSpPr>
          <a:xfrm>
            <a:off x="4403492" y="3265838"/>
            <a:ext cx="2480756" cy="348935"/>
            <a:chOff x="5202730" y="4067114"/>
            <a:chExt cx="3307674" cy="465247"/>
          </a:xfrm>
        </p:grpSpPr>
        <p:sp>
          <p:nvSpPr>
            <p:cNvPr id="112" name="Rectangle 96">
              <a:extLst>
                <a:ext uri="{FF2B5EF4-FFF2-40B4-BE49-F238E27FC236}">
                  <a16:creationId xmlns:a16="http://schemas.microsoft.com/office/drawing/2014/main" id="{C2E73F03-DD33-43B8-B575-99FAB8CF0D7E}"/>
                </a:ext>
              </a:extLst>
            </p:cNvPr>
            <p:cNvSpPr/>
            <p:nvPr/>
          </p:nvSpPr>
          <p:spPr bwMode="auto">
            <a:xfrm>
              <a:off x="5202732" y="4067114"/>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13" name="Rectangle 97">
              <a:extLst>
                <a:ext uri="{FF2B5EF4-FFF2-40B4-BE49-F238E27FC236}">
                  <a16:creationId xmlns:a16="http://schemas.microsoft.com/office/drawing/2014/main" id="{3901D32A-04C0-4D3D-B9D0-A44D0BA9C608}"/>
                </a:ext>
              </a:extLst>
            </p:cNvPr>
            <p:cNvSpPr/>
            <p:nvPr/>
          </p:nvSpPr>
          <p:spPr bwMode="auto">
            <a:xfrm>
              <a:off x="5202730" y="4067114"/>
              <a:ext cx="2315422"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114" name="Rectangle 107">
              <a:extLst>
                <a:ext uri="{FF2B5EF4-FFF2-40B4-BE49-F238E27FC236}">
                  <a16:creationId xmlns:a16="http://schemas.microsoft.com/office/drawing/2014/main" id="{559FB78B-CE20-4211-A5FE-CE7B5CC46D42}"/>
                </a:ext>
              </a:extLst>
            </p:cNvPr>
            <p:cNvSpPr/>
            <p:nvPr/>
          </p:nvSpPr>
          <p:spPr>
            <a:xfrm>
              <a:off x="7520984" y="411902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70%</a:t>
              </a:r>
              <a:endParaRPr lang="en-US" sz="1200" b="1">
                <a:solidFill>
                  <a:schemeClr val="tx1">
                    <a:lumMod val="65000"/>
                    <a:lumOff val="35000"/>
                  </a:schemeClr>
                </a:solidFill>
                <a:cs typeface="Times New Roman" pitchFamily="18" charset="0"/>
              </a:endParaRPr>
            </a:p>
          </p:txBody>
        </p:sp>
      </p:grpSp>
      <p:sp>
        <p:nvSpPr>
          <p:cNvPr id="115" name="Rounded Rectangle 116">
            <a:extLst>
              <a:ext uri="{FF2B5EF4-FFF2-40B4-BE49-F238E27FC236}">
                <a16:creationId xmlns:a16="http://schemas.microsoft.com/office/drawing/2014/main" id="{A0B5BACF-EE3A-428F-8EB7-73099C6BFA70}"/>
              </a:ext>
            </a:extLst>
          </p:cNvPr>
          <p:cNvSpPr/>
          <p:nvPr/>
        </p:nvSpPr>
        <p:spPr bwMode="auto">
          <a:xfrm>
            <a:off x="3378192" y="3154962"/>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16" name="Rectangle 117">
            <a:extLst>
              <a:ext uri="{FF2B5EF4-FFF2-40B4-BE49-F238E27FC236}">
                <a16:creationId xmlns:a16="http://schemas.microsoft.com/office/drawing/2014/main" id="{6F402954-57D4-44E7-B6FB-B06B5C22ED94}"/>
              </a:ext>
            </a:extLst>
          </p:cNvPr>
          <p:cNvSpPr/>
          <p:nvPr/>
        </p:nvSpPr>
        <p:spPr bwMode="auto">
          <a:xfrm>
            <a:off x="3444391" y="3134901"/>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1"/>
              </a:solidFill>
            </a:endParaRPr>
          </a:p>
        </p:txBody>
      </p:sp>
      <p:sp>
        <p:nvSpPr>
          <p:cNvPr id="117" name="Rectangle 98">
            <a:extLst>
              <a:ext uri="{FF2B5EF4-FFF2-40B4-BE49-F238E27FC236}">
                <a16:creationId xmlns:a16="http://schemas.microsoft.com/office/drawing/2014/main" id="{E60484AC-0D34-4499-AC7E-80678FC53FA1}"/>
              </a:ext>
            </a:extLst>
          </p:cNvPr>
          <p:cNvSpPr/>
          <p:nvPr/>
        </p:nvSpPr>
        <p:spPr>
          <a:xfrm>
            <a:off x="3449182" y="3272094"/>
            <a:ext cx="979378" cy="348934"/>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1100" b="1" i="0" normalizeH="0" noProof="0">
                <a:solidFill>
                  <a:srgbClr val="605F62"/>
                </a:solidFill>
                <a:uLnTx/>
                <a:uFillTx/>
                <a:latin typeface="Arial" pitchFamily="34" charset="0"/>
                <a:ea typeface="+mn-ea"/>
                <a:cs typeface="+mn-cs"/>
              </a:rPr>
              <a:t>Apixaban</a:t>
            </a:r>
          </a:p>
        </p:txBody>
      </p:sp>
      <p:grpSp>
        <p:nvGrpSpPr>
          <p:cNvPr id="118" name="Group 14335">
            <a:extLst>
              <a:ext uri="{FF2B5EF4-FFF2-40B4-BE49-F238E27FC236}">
                <a16:creationId xmlns:a16="http://schemas.microsoft.com/office/drawing/2014/main" id="{7EA6EC80-C822-4A38-9185-07E09F91AD1C}"/>
              </a:ext>
            </a:extLst>
          </p:cNvPr>
          <p:cNvGrpSpPr/>
          <p:nvPr/>
        </p:nvGrpSpPr>
        <p:grpSpPr>
          <a:xfrm>
            <a:off x="965406" y="3830969"/>
            <a:ext cx="2480754" cy="348936"/>
            <a:chOff x="618615" y="4879616"/>
            <a:chExt cx="3307672" cy="465248"/>
          </a:xfrm>
        </p:grpSpPr>
        <p:sp>
          <p:nvSpPr>
            <p:cNvPr id="119" name="Rectangle 99">
              <a:extLst>
                <a:ext uri="{FF2B5EF4-FFF2-40B4-BE49-F238E27FC236}">
                  <a16:creationId xmlns:a16="http://schemas.microsoft.com/office/drawing/2014/main" id="{8F7019B8-77BC-46E4-8E1B-88F132A0B1E1}"/>
                </a:ext>
              </a:extLst>
            </p:cNvPr>
            <p:cNvSpPr/>
            <p:nvPr/>
          </p:nvSpPr>
          <p:spPr bwMode="auto">
            <a:xfrm>
              <a:off x="618615" y="4879616"/>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20" name="Rectangle 100">
              <a:extLst>
                <a:ext uri="{FF2B5EF4-FFF2-40B4-BE49-F238E27FC236}">
                  <a16:creationId xmlns:a16="http://schemas.microsoft.com/office/drawing/2014/main" id="{875B8976-E7E9-4497-AA7A-45518580C5BB}"/>
                </a:ext>
              </a:extLst>
            </p:cNvPr>
            <p:cNvSpPr/>
            <p:nvPr/>
          </p:nvSpPr>
          <p:spPr bwMode="auto">
            <a:xfrm>
              <a:off x="1078581" y="4879617"/>
              <a:ext cx="2847706" cy="465247"/>
            </a:xfrm>
            <a:prstGeom prst="rect">
              <a:avLst/>
            </a:prstGeom>
            <a:solidFill>
              <a:srgbClr val="605F6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rgbClr val="FFFFFF"/>
                  </a:solidFill>
                  <a:uLnTx/>
                  <a:uFillTx/>
                  <a:latin typeface="Arial" pitchFamily="34" charset="0"/>
                  <a:ea typeface="+mn-ea"/>
                  <a:cs typeface="+mn-cs"/>
                </a:rPr>
                <a:t>86%</a:t>
              </a:r>
              <a:endParaRPr lang="en-US" sz="1200" b="1">
                <a:solidFill>
                  <a:srgbClr val="FFFFFF"/>
                </a:solidFill>
                <a:cs typeface="Times New Roman" pitchFamily="18" charset="0"/>
              </a:endParaRPr>
            </a:p>
          </p:txBody>
        </p:sp>
      </p:grpSp>
      <p:grpSp>
        <p:nvGrpSpPr>
          <p:cNvPr id="121" name="Group 14336">
            <a:extLst>
              <a:ext uri="{FF2B5EF4-FFF2-40B4-BE49-F238E27FC236}">
                <a16:creationId xmlns:a16="http://schemas.microsoft.com/office/drawing/2014/main" id="{25C81E95-087E-474C-95BF-C9FB37400FC5}"/>
              </a:ext>
            </a:extLst>
          </p:cNvPr>
          <p:cNvGrpSpPr/>
          <p:nvPr/>
        </p:nvGrpSpPr>
        <p:grpSpPr>
          <a:xfrm>
            <a:off x="4403492" y="3830970"/>
            <a:ext cx="2480756" cy="348935"/>
            <a:chOff x="5202730" y="4879615"/>
            <a:chExt cx="3307674" cy="465247"/>
          </a:xfrm>
        </p:grpSpPr>
        <p:sp>
          <p:nvSpPr>
            <p:cNvPr id="122" name="Rectangle 101">
              <a:extLst>
                <a:ext uri="{FF2B5EF4-FFF2-40B4-BE49-F238E27FC236}">
                  <a16:creationId xmlns:a16="http://schemas.microsoft.com/office/drawing/2014/main" id="{6BBE7A65-7B84-4BBF-9859-0E5B3817541A}"/>
                </a:ext>
              </a:extLst>
            </p:cNvPr>
            <p:cNvSpPr/>
            <p:nvPr/>
          </p:nvSpPr>
          <p:spPr bwMode="auto">
            <a:xfrm>
              <a:off x="5202732" y="48796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23" name="Rectangle 108">
              <a:extLst>
                <a:ext uri="{FF2B5EF4-FFF2-40B4-BE49-F238E27FC236}">
                  <a16:creationId xmlns:a16="http://schemas.microsoft.com/office/drawing/2014/main" id="{5ED89747-81DD-4C51-9791-A2BED403BF73}"/>
                </a:ext>
              </a:extLst>
            </p:cNvPr>
            <p:cNvSpPr/>
            <p:nvPr/>
          </p:nvSpPr>
          <p:spPr>
            <a:xfrm>
              <a:off x="5670166" y="492845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14%</a:t>
              </a:r>
              <a:endParaRPr lang="en-US" sz="1200" b="1">
                <a:solidFill>
                  <a:schemeClr val="tx1">
                    <a:lumMod val="65000"/>
                    <a:lumOff val="35000"/>
                  </a:schemeClr>
                </a:solidFill>
                <a:cs typeface="Times New Roman" pitchFamily="18" charset="0"/>
              </a:endParaRPr>
            </a:p>
          </p:txBody>
        </p:sp>
        <p:sp>
          <p:nvSpPr>
            <p:cNvPr id="124" name="Rectangle 102">
              <a:extLst>
                <a:ext uri="{FF2B5EF4-FFF2-40B4-BE49-F238E27FC236}">
                  <a16:creationId xmlns:a16="http://schemas.microsoft.com/office/drawing/2014/main" id="{E02E9E2B-3203-4DF6-8C9A-4D2AD50FB5F7}"/>
                </a:ext>
              </a:extLst>
            </p:cNvPr>
            <p:cNvSpPr/>
            <p:nvPr/>
          </p:nvSpPr>
          <p:spPr bwMode="auto">
            <a:xfrm>
              <a:off x="5202730" y="4879615"/>
              <a:ext cx="458221" cy="465247"/>
            </a:xfrm>
            <a:prstGeom prst="rect">
              <a:avLst/>
            </a:prstGeom>
            <a:solidFill>
              <a:srgbClr val="605F6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grpSp>
      <p:sp>
        <p:nvSpPr>
          <p:cNvPr id="125" name="Rounded Rectangle 119">
            <a:extLst>
              <a:ext uri="{FF2B5EF4-FFF2-40B4-BE49-F238E27FC236}">
                <a16:creationId xmlns:a16="http://schemas.microsoft.com/office/drawing/2014/main" id="{AA4CA0EF-7DCB-4F93-BEE3-70B81861293D}"/>
              </a:ext>
            </a:extLst>
          </p:cNvPr>
          <p:cNvSpPr/>
          <p:nvPr/>
        </p:nvSpPr>
        <p:spPr bwMode="auto">
          <a:xfrm>
            <a:off x="3378192" y="3716589"/>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26" name="Rectangle 120">
            <a:extLst>
              <a:ext uri="{FF2B5EF4-FFF2-40B4-BE49-F238E27FC236}">
                <a16:creationId xmlns:a16="http://schemas.microsoft.com/office/drawing/2014/main" id="{A9413748-8F65-483A-BED2-2FCB4D6EAAA8}"/>
              </a:ext>
            </a:extLst>
          </p:cNvPr>
          <p:cNvSpPr/>
          <p:nvPr/>
        </p:nvSpPr>
        <p:spPr bwMode="auto">
          <a:xfrm>
            <a:off x="3444391" y="3696529"/>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4"/>
              </a:solidFill>
            </a:endParaRPr>
          </a:p>
        </p:txBody>
      </p:sp>
      <p:sp>
        <p:nvSpPr>
          <p:cNvPr id="127" name="Rectangle 103">
            <a:extLst>
              <a:ext uri="{FF2B5EF4-FFF2-40B4-BE49-F238E27FC236}">
                <a16:creationId xmlns:a16="http://schemas.microsoft.com/office/drawing/2014/main" id="{9256603A-DB1F-4E61-B413-FDB794595E14}"/>
              </a:ext>
            </a:extLst>
          </p:cNvPr>
          <p:cNvSpPr/>
          <p:nvPr/>
        </p:nvSpPr>
        <p:spPr>
          <a:xfrm>
            <a:off x="3444391" y="3851031"/>
            <a:ext cx="952189" cy="355705"/>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1100" b="1" i="0" normalizeH="0" noProof="0">
                <a:solidFill>
                  <a:srgbClr val="605F62"/>
                </a:solidFill>
                <a:uLnTx/>
                <a:uFillTx/>
                <a:latin typeface="Arial" pitchFamily="34" charset="0"/>
                <a:ea typeface="+mn-ea"/>
                <a:cs typeface="+mn-cs"/>
              </a:rPr>
              <a:t>Warfarin</a:t>
            </a:r>
          </a:p>
        </p:txBody>
      </p:sp>
      <p:sp>
        <p:nvSpPr>
          <p:cNvPr id="128" name="TextBox 2">
            <a:extLst>
              <a:ext uri="{FF2B5EF4-FFF2-40B4-BE49-F238E27FC236}">
                <a16:creationId xmlns:a16="http://schemas.microsoft.com/office/drawing/2014/main" id="{18F9924B-40BD-4B7D-B1FE-7C9239583D62}"/>
              </a:ext>
            </a:extLst>
          </p:cNvPr>
          <p:cNvSpPr txBox="1"/>
          <p:nvPr/>
        </p:nvSpPr>
        <p:spPr>
          <a:xfrm>
            <a:off x="618077" y="2016368"/>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chemeClr val="bg2"/>
                </a:solidFill>
                <a:uLnTx/>
                <a:uFillTx/>
                <a:sym typeface="Wingdings" panose="05000000000000000000" pitchFamily="2" charset="2"/>
              </a:rPr>
              <a:t></a:t>
            </a:r>
            <a:endParaRPr lang="en-GB" sz="3600" b="1">
              <a:solidFill>
                <a:schemeClr val="bg2"/>
              </a:solidFill>
            </a:endParaRPr>
          </a:p>
        </p:txBody>
      </p:sp>
      <p:sp>
        <p:nvSpPr>
          <p:cNvPr id="129" name="TextBox 50">
            <a:extLst>
              <a:ext uri="{FF2B5EF4-FFF2-40B4-BE49-F238E27FC236}">
                <a16:creationId xmlns:a16="http://schemas.microsoft.com/office/drawing/2014/main" id="{85D52F11-CC2C-46FD-9E59-751F0E0ECACF}"/>
              </a:ext>
            </a:extLst>
          </p:cNvPr>
          <p:cNvSpPr txBox="1"/>
          <p:nvPr/>
        </p:nvSpPr>
        <p:spPr>
          <a:xfrm>
            <a:off x="6880356" y="2560835"/>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chemeClr val="tx2"/>
                </a:solidFill>
                <a:uLnTx/>
                <a:uFillTx/>
                <a:sym typeface="Wingdings" panose="05000000000000000000" pitchFamily="2" charset="2"/>
              </a:rPr>
              <a:t></a:t>
            </a:r>
            <a:endParaRPr lang="en-GB" sz="3600" b="1">
              <a:solidFill>
                <a:schemeClr val="tx2"/>
              </a:solidFill>
            </a:endParaRPr>
          </a:p>
        </p:txBody>
      </p:sp>
      <p:sp>
        <p:nvSpPr>
          <p:cNvPr id="130" name="TextBox 51">
            <a:extLst>
              <a:ext uri="{FF2B5EF4-FFF2-40B4-BE49-F238E27FC236}">
                <a16:creationId xmlns:a16="http://schemas.microsoft.com/office/drawing/2014/main" id="{DD07DA1B-6FF4-4B6E-B0FC-75D29E2C05C0}"/>
              </a:ext>
            </a:extLst>
          </p:cNvPr>
          <p:cNvSpPr txBox="1"/>
          <p:nvPr/>
        </p:nvSpPr>
        <p:spPr>
          <a:xfrm>
            <a:off x="6880356" y="3107892"/>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rgbClr val="D5D4D2"/>
                </a:solidFill>
                <a:uLnTx/>
                <a:uFillTx/>
                <a:sym typeface="Wingdings" panose="05000000000000000000" pitchFamily="2" charset="2"/>
              </a:rPr>
              <a:t></a:t>
            </a:r>
            <a:endParaRPr lang="en-GB" sz="3600" b="1">
              <a:solidFill>
                <a:srgbClr val="D5D4D2"/>
              </a:solidFill>
            </a:endParaRPr>
          </a:p>
        </p:txBody>
      </p:sp>
      <p:sp>
        <p:nvSpPr>
          <p:cNvPr id="131" name="TextBox 52">
            <a:extLst>
              <a:ext uri="{FF2B5EF4-FFF2-40B4-BE49-F238E27FC236}">
                <a16:creationId xmlns:a16="http://schemas.microsoft.com/office/drawing/2014/main" id="{2C34A4E6-6392-4A72-924C-0F7AEE406B06}"/>
              </a:ext>
            </a:extLst>
          </p:cNvPr>
          <p:cNvSpPr txBox="1"/>
          <p:nvPr/>
        </p:nvSpPr>
        <p:spPr>
          <a:xfrm>
            <a:off x="622269" y="3699862"/>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rgbClr val="605F62"/>
                </a:solidFill>
                <a:uLnTx/>
                <a:uFillTx/>
                <a:sym typeface="Wingdings" panose="05000000000000000000" pitchFamily="2" charset="2"/>
              </a:rPr>
              <a:t></a:t>
            </a:r>
            <a:endParaRPr lang="en-GB" sz="3600" b="1">
              <a:solidFill>
                <a:srgbClr val="605F62"/>
              </a:solidFill>
            </a:endParaRPr>
          </a:p>
        </p:txBody>
      </p:sp>
      <p:grpSp>
        <p:nvGrpSpPr>
          <p:cNvPr id="132" name="Group 3">
            <a:extLst>
              <a:ext uri="{FF2B5EF4-FFF2-40B4-BE49-F238E27FC236}">
                <a16:creationId xmlns:a16="http://schemas.microsoft.com/office/drawing/2014/main" id="{A39EA3D2-058F-4F92-B7D1-B10322AA310E}"/>
              </a:ext>
            </a:extLst>
          </p:cNvPr>
          <p:cNvGrpSpPr/>
          <p:nvPr/>
        </p:nvGrpSpPr>
        <p:grpSpPr>
          <a:xfrm>
            <a:off x="6946556" y="4085148"/>
            <a:ext cx="2883474" cy="479235"/>
            <a:chOff x="1951935" y="4133789"/>
            <a:chExt cx="2883474" cy="890682"/>
          </a:xfrm>
        </p:grpSpPr>
        <p:sp>
          <p:nvSpPr>
            <p:cNvPr id="133" name="TextBox 53">
              <a:extLst>
                <a:ext uri="{FF2B5EF4-FFF2-40B4-BE49-F238E27FC236}">
                  <a16:creationId xmlns:a16="http://schemas.microsoft.com/office/drawing/2014/main" id="{1E07B4CA-CFB3-4CB4-9690-9DD24B664DCA}"/>
                </a:ext>
              </a:extLst>
            </p:cNvPr>
            <p:cNvSpPr txBox="1"/>
            <p:nvPr/>
          </p:nvSpPr>
          <p:spPr>
            <a:xfrm>
              <a:off x="1951935" y="4133789"/>
              <a:ext cx="531833" cy="890682"/>
            </a:xfrm>
            <a:prstGeom prst="rect">
              <a:avLst/>
            </a:prstGeom>
            <a:noFill/>
          </p:spPr>
          <p:txBody>
            <a:bodyPr wrap="square" lIns="90000" tIns="46800" rIns="90000" bIns="46800" rtlCol="0" anchor="ctr">
              <a:sp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2500" b="1" i="0" normalizeH="0" noProof="0">
                  <a:solidFill>
                    <a:schemeClr val="tx1">
                      <a:lumMod val="65000"/>
                      <a:lumOff val="35000"/>
                    </a:schemeClr>
                  </a:solidFill>
                  <a:uLnTx/>
                  <a:uFillTx/>
                  <a:sym typeface="Wingdings" panose="05000000000000000000" pitchFamily="2" charset="2"/>
                </a:rPr>
                <a:t></a:t>
              </a:r>
              <a:endParaRPr lang="en-GB" sz="2500" b="1">
                <a:solidFill>
                  <a:schemeClr val="tx1">
                    <a:lumMod val="65000"/>
                    <a:lumOff val="35000"/>
                  </a:schemeClr>
                </a:solidFill>
              </a:endParaRPr>
            </a:p>
          </p:txBody>
        </p:sp>
        <p:sp>
          <p:nvSpPr>
            <p:cNvPr id="134" name="TextBox 54">
              <a:extLst>
                <a:ext uri="{FF2B5EF4-FFF2-40B4-BE49-F238E27FC236}">
                  <a16:creationId xmlns:a16="http://schemas.microsoft.com/office/drawing/2014/main" id="{4A42B830-4796-4C23-B9EA-0958DFB7E473}"/>
                </a:ext>
              </a:extLst>
            </p:cNvPr>
            <p:cNvSpPr txBox="1"/>
            <p:nvPr/>
          </p:nvSpPr>
          <p:spPr>
            <a:xfrm>
              <a:off x="2203262" y="4348297"/>
              <a:ext cx="2632147" cy="461667"/>
            </a:xfrm>
            <a:prstGeom prst="rect">
              <a:avLst/>
            </a:prstGeom>
            <a:noFill/>
          </p:spPr>
          <p:txBody>
            <a:bodyPr wrap="square" lIns="90000" tIns="46800" rIns="90000" bIns="46800" rtlCol="0" anchor="ctr">
              <a:spAutoFit/>
            </a:bodyPr>
            <a:lstStyle>
              <a:defPPr>
                <a:defRPr lang="en-US"/>
              </a:defPPr>
            </a:lstStyle>
            <a:p>
              <a:pPr algn="l" fontAlgn="base">
                <a:spcBef>
                  <a:spcPct val="50000"/>
                </a:spcBef>
                <a:spcAft>
                  <a:spcPct val="0"/>
                </a:spcAft>
                <a:buNone/>
                <a:defRPr kumimoji="0" b="0" i="0" normalizeH="0" noProof="0">
                  <a:uLnTx/>
                  <a:uFillTx/>
                  <a:latin typeface="Arial" pitchFamily="34" charset="0"/>
                  <a:ea typeface="+mn-ea"/>
                  <a:cs typeface="+mn-cs"/>
                </a:defRPr>
              </a:pPr>
              <a:r>
                <a:rPr kumimoji="0" lang="en-GB" sz="1000" b="1" i="0" normalizeH="0" noProof="0">
                  <a:solidFill>
                    <a:schemeClr val="tx1">
                      <a:lumMod val="65000"/>
                      <a:lumOff val="35000"/>
                    </a:schemeClr>
                  </a:solidFill>
                  <a:uLnTx/>
                  <a:uFillTx/>
                  <a:sym typeface="Wingdings" panose="05000000000000000000" pitchFamily="2" charset="2"/>
                </a:rPr>
                <a:t> = </a:t>
              </a:r>
              <a:r>
                <a:rPr kumimoji="0" lang="en-GB" sz="1000" b="0" i="0" normalizeH="0" noProof="0">
                  <a:solidFill>
                    <a:schemeClr val="tx1">
                      <a:lumMod val="65000"/>
                      <a:lumOff val="35000"/>
                    </a:schemeClr>
                  </a:solidFill>
                  <a:uLnTx/>
                  <a:uFillTx/>
                  <a:sym typeface="Wingdings" panose="05000000000000000000" pitchFamily="2" charset="2"/>
                </a:rPr>
                <a:t>Approved dosing regimen</a:t>
              </a:r>
              <a:endParaRPr lang="en-GB" sz="1000">
                <a:solidFill>
                  <a:schemeClr val="tx1">
                    <a:lumMod val="65000"/>
                    <a:lumOff val="35000"/>
                  </a:schemeClr>
                </a:solidFill>
              </a:endParaRPr>
            </a:p>
          </p:txBody>
        </p:sp>
      </p:grpSp>
      <p:sp>
        <p:nvSpPr>
          <p:cNvPr id="58" name="TextBox 3">
            <a:extLst>
              <a:ext uri="{FF2B5EF4-FFF2-40B4-BE49-F238E27FC236}">
                <a16:creationId xmlns:a16="http://schemas.microsoft.com/office/drawing/2014/main" id="{57A2D7BD-5E75-5F48-93B9-B21D7900CADF}"/>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lvl="0"/>
            <a:r>
              <a:rPr lang="en-GB" sz="700" dirty="0">
                <a:solidFill>
                  <a:schemeClr val="tx1">
                    <a:lumMod val="65000"/>
                    <a:lumOff val="35000"/>
                  </a:schemeClr>
                </a:solidFill>
              </a:rPr>
              <a:t>OAC: oral anticoagulant</a:t>
            </a:r>
          </a:p>
        </p:txBody>
      </p:sp>
    </p:spTree>
    <p:extLst>
      <p:ext uri="{BB962C8B-B14F-4D97-AF65-F5344CB8AC3E}">
        <p14:creationId xmlns:p14="http://schemas.microsoft.com/office/powerpoint/2010/main" val="33116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left)">
                                      <p:cBhvr>
                                        <p:cTn id="8" dur="500"/>
                                        <p:tgtEl>
                                          <p:spTgt spid="86"/>
                                        </p:tgtEl>
                                      </p:cBhvr>
                                    </p:animEffect>
                                  </p:childTnLst>
                                </p:cTn>
                              </p:par>
                              <p:par>
                                <p:cTn id="9" presetID="12" presetClass="entr" presetSubtype="8"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ppt_x</p:attrName>
                                        </p:attrNameLst>
                                      </p:cBhvr>
                                      <p:tavLst>
                                        <p:tav tm="0">
                                          <p:val>
                                            <p:strVal val="#ppt_x-#ppt_w*1.125000"/>
                                          </p:val>
                                        </p:tav>
                                        <p:tav tm="100000">
                                          <p:val>
                                            <p:strVal val="#ppt_x"/>
                                          </p:val>
                                        </p:tav>
                                      </p:tavLst>
                                    </p:anim>
                                    <p:animEffect transition="in" filter="wipe(right)">
                                      <p:cBhvr>
                                        <p:cTn id="12" dur="500"/>
                                        <p:tgtEl>
                                          <p:spTgt spid="89"/>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p:tgtEl>
                                          <p:spTgt spid="96"/>
                                        </p:tgtEl>
                                        <p:attrNameLst>
                                          <p:attrName>ppt_x</p:attrName>
                                        </p:attrNameLst>
                                      </p:cBhvr>
                                      <p:tavLst>
                                        <p:tav tm="0">
                                          <p:val>
                                            <p:strVal val="#ppt_x+#ppt_w*1.125000"/>
                                          </p:val>
                                        </p:tav>
                                        <p:tav tm="100000">
                                          <p:val>
                                            <p:strVal val="#ppt_x"/>
                                          </p:val>
                                        </p:tav>
                                      </p:tavLst>
                                    </p:anim>
                                    <p:animEffect transition="in" filter="wipe(left)">
                                      <p:cBhvr>
                                        <p:cTn id="17" dur="500"/>
                                        <p:tgtEl>
                                          <p:spTgt spid="96"/>
                                        </p:tgtEl>
                                      </p:cBhvr>
                                    </p:animEffect>
                                  </p:childTnLst>
                                </p:cTn>
                              </p:par>
                              <p:par>
                                <p:cTn id="18" presetID="12" presetClass="entr" presetSubtype="8" fill="hold" nodeType="with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p:tgtEl>
                                          <p:spTgt spid="100"/>
                                        </p:tgtEl>
                                        <p:attrNameLst>
                                          <p:attrName>ppt_x</p:attrName>
                                        </p:attrNameLst>
                                      </p:cBhvr>
                                      <p:tavLst>
                                        <p:tav tm="0">
                                          <p:val>
                                            <p:strVal val="#ppt_x-#ppt_w*1.125000"/>
                                          </p:val>
                                        </p:tav>
                                        <p:tav tm="100000">
                                          <p:val>
                                            <p:strVal val="#ppt_x"/>
                                          </p:val>
                                        </p:tav>
                                      </p:tavLst>
                                    </p:anim>
                                    <p:animEffect transition="in" filter="wipe(right)">
                                      <p:cBhvr>
                                        <p:cTn id="21" dur="500"/>
                                        <p:tgtEl>
                                          <p:spTgt spid="100"/>
                                        </p:tgtEl>
                                      </p:cBhvr>
                                    </p:animEffect>
                                  </p:childTnLst>
                                </p:cTn>
                              </p:par>
                            </p:childTnLst>
                          </p:cTn>
                        </p:par>
                        <p:par>
                          <p:cTn id="22" fill="hold">
                            <p:stCondLst>
                              <p:cond delay="1000"/>
                            </p:stCondLst>
                            <p:childTnLst>
                              <p:par>
                                <p:cTn id="23" presetID="12" presetClass="entr" presetSubtype="2"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p:tgtEl>
                                          <p:spTgt spid="107"/>
                                        </p:tgtEl>
                                        <p:attrNameLst>
                                          <p:attrName>ppt_x</p:attrName>
                                        </p:attrNameLst>
                                      </p:cBhvr>
                                      <p:tavLst>
                                        <p:tav tm="0">
                                          <p:val>
                                            <p:strVal val="#ppt_x+#ppt_w*1.125000"/>
                                          </p:val>
                                        </p:tav>
                                        <p:tav tm="100000">
                                          <p:val>
                                            <p:strVal val="#ppt_x"/>
                                          </p:val>
                                        </p:tav>
                                      </p:tavLst>
                                    </p:anim>
                                    <p:animEffect transition="in" filter="wipe(left)">
                                      <p:cBhvr>
                                        <p:cTn id="26" dur="500"/>
                                        <p:tgtEl>
                                          <p:spTgt spid="107"/>
                                        </p:tgtEl>
                                      </p:cBhvr>
                                    </p:animEffect>
                                  </p:childTnLst>
                                </p:cTn>
                              </p:par>
                              <p:par>
                                <p:cTn id="27" presetID="12" presetClass="entr" presetSubtype="8"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additive="base">
                                        <p:cTn id="29" dur="500"/>
                                        <p:tgtEl>
                                          <p:spTgt spid="111"/>
                                        </p:tgtEl>
                                        <p:attrNameLst>
                                          <p:attrName>ppt_x</p:attrName>
                                        </p:attrNameLst>
                                      </p:cBhvr>
                                      <p:tavLst>
                                        <p:tav tm="0">
                                          <p:val>
                                            <p:strVal val="#ppt_x-#ppt_w*1.125000"/>
                                          </p:val>
                                        </p:tav>
                                        <p:tav tm="100000">
                                          <p:val>
                                            <p:strVal val="#ppt_x"/>
                                          </p:val>
                                        </p:tav>
                                      </p:tavLst>
                                    </p:anim>
                                    <p:animEffect transition="in" filter="wipe(right)">
                                      <p:cBhvr>
                                        <p:cTn id="30" dur="500"/>
                                        <p:tgtEl>
                                          <p:spTgt spid="111"/>
                                        </p:tgtEl>
                                      </p:cBhvr>
                                    </p:animEffect>
                                  </p:childTnLst>
                                </p:cTn>
                              </p:par>
                            </p:childTnLst>
                          </p:cTn>
                        </p:par>
                        <p:par>
                          <p:cTn id="31" fill="hold">
                            <p:stCondLst>
                              <p:cond delay="1500"/>
                            </p:stCondLst>
                            <p:childTnLst>
                              <p:par>
                                <p:cTn id="32" presetID="12" presetClass="entr" presetSubtype="2"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500"/>
                                        <p:tgtEl>
                                          <p:spTgt spid="118"/>
                                        </p:tgtEl>
                                        <p:attrNameLst>
                                          <p:attrName>ppt_x</p:attrName>
                                        </p:attrNameLst>
                                      </p:cBhvr>
                                      <p:tavLst>
                                        <p:tav tm="0">
                                          <p:val>
                                            <p:strVal val="#ppt_x+#ppt_w*1.125000"/>
                                          </p:val>
                                        </p:tav>
                                        <p:tav tm="100000">
                                          <p:val>
                                            <p:strVal val="#ppt_x"/>
                                          </p:val>
                                        </p:tav>
                                      </p:tavLst>
                                    </p:anim>
                                    <p:animEffect transition="in" filter="wipe(left)">
                                      <p:cBhvr>
                                        <p:cTn id="35" dur="500"/>
                                        <p:tgtEl>
                                          <p:spTgt spid="118"/>
                                        </p:tgtEl>
                                      </p:cBhvr>
                                    </p:animEffect>
                                  </p:childTnLst>
                                </p:cTn>
                              </p:par>
                              <p:par>
                                <p:cTn id="36" presetID="12" presetClass="entr" presetSubtype="8" fill="hold" nodeType="withEffect">
                                  <p:stCondLst>
                                    <p:cond delay="0"/>
                                  </p:stCondLst>
                                  <p:childTnLst>
                                    <p:set>
                                      <p:cBhvr>
                                        <p:cTn id="37" dur="1" fill="hold">
                                          <p:stCondLst>
                                            <p:cond delay="0"/>
                                          </p:stCondLst>
                                        </p:cTn>
                                        <p:tgtEl>
                                          <p:spTgt spid="121"/>
                                        </p:tgtEl>
                                        <p:attrNameLst>
                                          <p:attrName>style.visibility</p:attrName>
                                        </p:attrNameLst>
                                      </p:cBhvr>
                                      <p:to>
                                        <p:strVal val="visible"/>
                                      </p:to>
                                    </p:set>
                                    <p:anim calcmode="lin" valueType="num">
                                      <p:cBhvr additive="base">
                                        <p:cTn id="38" dur="500"/>
                                        <p:tgtEl>
                                          <p:spTgt spid="121"/>
                                        </p:tgtEl>
                                        <p:attrNameLst>
                                          <p:attrName>ppt_x</p:attrName>
                                        </p:attrNameLst>
                                      </p:cBhvr>
                                      <p:tavLst>
                                        <p:tav tm="0">
                                          <p:val>
                                            <p:strVal val="#ppt_x-#ppt_w*1.125000"/>
                                          </p:val>
                                        </p:tav>
                                        <p:tav tm="100000">
                                          <p:val>
                                            <p:strVal val="#ppt_x"/>
                                          </p:val>
                                        </p:tav>
                                      </p:tavLst>
                                    </p:anim>
                                    <p:animEffect transition="in" filter="wipe(right)">
                                      <p:cBhvr>
                                        <p:cTn id="3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CH" sz="2400" dirty="0" err="1"/>
              <a:t>From</a:t>
            </a:r>
            <a:r>
              <a:rPr lang="de-CH" sz="2400" dirty="0"/>
              <a:t> a </a:t>
            </a:r>
            <a:r>
              <a:rPr lang="de-CH" sz="2400" dirty="0" err="1"/>
              <a:t>patient</a:t>
            </a:r>
            <a:r>
              <a:rPr lang="de-CH" sz="2400" dirty="0"/>
              <a:t> </a:t>
            </a:r>
            <a:r>
              <a:rPr lang="de-CH" sz="2400" dirty="0" err="1"/>
              <a:t>perspective</a:t>
            </a:r>
            <a:r>
              <a:rPr lang="de-CH" sz="2400" dirty="0"/>
              <a:t>, </a:t>
            </a:r>
            <a:r>
              <a:rPr lang="de-CH" sz="2400" dirty="0" err="1"/>
              <a:t>frequency</a:t>
            </a:r>
            <a:r>
              <a:rPr lang="de-CH" sz="2400" dirty="0"/>
              <a:t> </a:t>
            </a:r>
            <a:r>
              <a:rPr lang="de-CH" sz="2400" dirty="0" err="1"/>
              <a:t>of</a:t>
            </a:r>
            <a:r>
              <a:rPr lang="de-CH" sz="2400" dirty="0"/>
              <a:t> </a:t>
            </a:r>
            <a:r>
              <a:rPr lang="de-CH" sz="2400" dirty="0" err="1"/>
              <a:t>dosing</a:t>
            </a:r>
            <a:r>
              <a:rPr lang="de-CH" sz="2400" dirty="0"/>
              <a:t> </a:t>
            </a:r>
          </a:p>
          <a:p>
            <a:pPr lvl="0"/>
            <a:r>
              <a:rPr lang="de-CH" sz="2400" dirty="0" err="1"/>
              <a:t>is</a:t>
            </a:r>
            <a:r>
              <a:rPr lang="de-CH" sz="2400" dirty="0"/>
              <a:t> </a:t>
            </a:r>
            <a:r>
              <a:rPr lang="de-CH" sz="2400" dirty="0" err="1"/>
              <a:t>of</a:t>
            </a:r>
            <a:r>
              <a:rPr lang="de-CH" sz="2400" dirty="0"/>
              <a:t> high </a:t>
            </a:r>
            <a:r>
              <a:rPr lang="de-CH" sz="2400" dirty="0" err="1"/>
              <a:t>importance</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25" name="TextBox 3">
            <a:extLst>
              <a:ext uri="{FF2B5EF4-FFF2-40B4-BE49-F238E27FC236}">
                <a16:creationId xmlns:a16="http://schemas.microsoft.com/office/drawing/2014/main" id="{0E30E56A-65EA-4E0F-B437-7F8EDEA8E8D5}"/>
              </a:ext>
            </a:extLst>
          </p:cNvPr>
          <p:cNvSpPr txBox="1"/>
          <p:nvPr/>
        </p:nvSpPr>
        <p:spPr>
          <a:xfrm>
            <a:off x="619123" y="4682124"/>
            <a:ext cx="8274051" cy="374461"/>
          </a:xfrm>
          <a:prstGeom prst="rect">
            <a:avLst/>
          </a:prstGeom>
          <a:noFill/>
        </p:spPr>
        <p:txBody>
          <a:bodyPr wrap="square" lIns="0" tIns="0" rIns="0" bIns="0" rtlCol="0" anchor="b" anchorCtr="0">
            <a:spAutoFit/>
          </a:bodyPr>
          <a:lstStyle/>
          <a:p>
            <a:pPr>
              <a:spcBef>
                <a:spcPts val="0"/>
              </a:spcBef>
              <a:spcAft>
                <a:spcPts val="200"/>
              </a:spcAft>
              <a:tabLst>
                <a:tab pos="127000" algn="l"/>
              </a:tabLst>
            </a:pPr>
            <a:r>
              <a:rPr lang="da-DK" sz="700" dirty="0">
                <a:solidFill>
                  <a:srgbClr val="B3B2B5"/>
                </a:solidFill>
                <a:cs typeface="Arial" charset="0"/>
              </a:rPr>
              <a:t>* 	</a:t>
            </a:r>
            <a:r>
              <a:rPr lang="de-CH" sz="700" dirty="0">
                <a:solidFill>
                  <a:srgbClr val="B3B2B5"/>
                </a:solidFill>
                <a:cs typeface="Arial" charset="0"/>
              </a:rPr>
              <a:t>11 </a:t>
            </a:r>
            <a:r>
              <a:rPr lang="de-CH" sz="700" dirty="0" err="1">
                <a:solidFill>
                  <a:srgbClr val="B3B2B5"/>
                </a:solidFill>
                <a:cs typeface="Arial" charset="0"/>
              </a:rPr>
              <a:t>studies</a:t>
            </a:r>
            <a:r>
              <a:rPr lang="de-CH" sz="700" dirty="0">
                <a:solidFill>
                  <a:srgbClr val="B3B2B5"/>
                </a:solidFill>
                <a:cs typeface="Arial" charset="0"/>
              </a:rPr>
              <a:t> </a:t>
            </a:r>
            <a:r>
              <a:rPr lang="de-CH" sz="700" dirty="0" err="1">
                <a:solidFill>
                  <a:srgbClr val="B3B2B5"/>
                </a:solidFill>
                <a:cs typeface="Arial" charset="0"/>
              </a:rPr>
              <a:t>included</a:t>
            </a:r>
            <a:r>
              <a:rPr lang="de-CH" sz="700" dirty="0">
                <a:solidFill>
                  <a:srgbClr val="B3B2B5"/>
                </a:solidFill>
                <a:cs typeface="Arial" charset="0"/>
              </a:rPr>
              <a:t> in </a:t>
            </a:r>
            <a:r>
              <a:rPr lang="de-CH" sz="700" dirty="0" err="1">
                <a:solidFill>
                  <a:srgbClr val="B3B2B5"/>
                </a:solidFill>
                <a:cs typeface="Arial" charset="0"/>
              </a:rPr>
              <a:t>the</a:t>
            </a:r>
            <a:r>
              <a:rPr lang="de-CH" sz="700" dirty="0">
                <a:solidFill>
                  <a:srgbClr val="B3B2B5"/>
                </a:solidFill>
                <a:cs typeface="Arial" charset="0"/>
              </a:rPr>
              <a:t> </a:t>
            </a:r>
            <a:r>
              <a:rPr lang="de-CH" sz="700" dirty="0" err="1">
                <a:solidFill>
                  <a:srgbClr val="B3B2B5"/>
                </a:solidFill>
                <a:cs typeface="Arial" charset="0"/>
              </a:rPr>
              <a:t>review</a:t>
            </a:r>
            <a:r>
              <a:rPr lang="de-CH" sz="700" dirty="0">
                <a:solidFill>
                  <a:srgbClr val="B3B2B5"/>
                </a:solidFill>
                <a:cs typeface="Arial" charset="0"/>
              </a:rPr>
              <a:t> </a:t>
            </a:r>
            <a:r>
              <a:rPr lang="de-CH" sz="700" dirty="0" err="1">
                <a:solidFill>
                  <a:srgbClr val="B3B2B5"/>
                </a:solidFill>
                <a:cs typeface="Arial" charset="0"/>
              </a:rPr>
              <a:t>of</a:t>
            </a:r>
            <a:r>
              <a:rPr lang="de-CH" sz="700" dirty="0">
                <a:solidFill>
                  <a:srgbClr val="B3B2B5"/>
                </a:solidFill>
                <a:cs typeface="Arial" charset="0"/>
              </a:rPr>
              <a:t> Wilke T, et al.  </a:t>
            </a:r>
            <a:r>
              <a:rPr lang="de-CH" sz="700" dirty="0" err="1">
                <a:solidFill>
                  <a:srgbClr val="B3B2B5"/>
                </a:solidFill>
                <a:cs typeface="Arial" charset="0"/>
              </a:rPr>
              <a:t>assessed</a:t>
            </a:r>
            <a:r>
              <a:rPr lang="de-CH" sz="700" dirty="0">
                <a:solidFill>
                  <a:srgbClr val="B3B2B5"/>
                </a:solidFill>
                <a:cs typeface="Arial" charset="0"/>
              </a:rPr>
              <a:t> </a:t>
            </a:r>
            <a:r>
              <a:rPr lang="de-CH" sz="700" dirty="0" err="1">
                <a:solidFill>
                  <a:srgbClr val="B3B2B5"/>
                </a:solidFill>
                <a:cs typeface="Arial" charset="0"/>
              </a:rPr>
              <a:t>the</a:t>
            </a:r>
            <a:r>
              <a:rPr lang="de-CH" sz="700" dirty="0">
                <a:solidFill>
                  <a:srgbClr val="B3B2B5"/>
                </a:solidFill>
                <a:cs typeface="Arial" charset="0"/>
              </a:rPr>
              <a:t> </a:t>
            </a:r>
            <a:r>
              <a:rPr lang="de-CH" sz="700" dirty="0" err="1">
                <a:solidFill>
                  <a:srgbClr val="B3B2B5"/>
                </a:solidFill>
                <a:cs typeface="Arial" charset="0"/>
              </a:rPr>
              <a:t>preferences</a:t>
            </a:r>
            <a:r>
              <a:rPr lang="de-CH" sz="700" dirty="0">
                <a:solidFill>
                  <a:srgbClr val="B3B2B5"/>
                </a:solidFill>
                <a:cs typeface="Arial" charset="0"/>
              </a:rPr>
              <a:t> </a:t>
            </a:r>
            <a:r>
              <a:rPr lang="de-CH" sz="700" dirty="0" err="1">
                <a:solidFill>
                  <a:srgbClr val="B3B2B5"/>
                </a:solidFill>
                <a:cs typeface="Arial" charset="0"/>
              </a:rPr>
              <a:t>of</a:t>
            </a:r>
            <a:r>
              <a:rPr lang="de-CH" sz="700" dirty="0">
                <a:solidFill>
                  <a:srgbClr val="B3B2B5"/>
                </a:solidFill>
                <a:cs typeface="Arial" charset="0"/>
              </a:rPr>
              <a:t> AF </a:t>
            </a:r>
            <a:r>
              <a:rPr lang="de-CH" sz="700" dirty="0" err="1">
                <a:solidFill>
                  <a:srgbClr val="B3B2B5"/>
                </a:solidFill>
                <a:cs typeface="Arial" charset="0"/>
              </a:rPr>
              <a:t>patients</a:t>
            </a:r>
            <a:r>
              <a:rPr lang="de-CH" sz="700" dirty="0">
                <a:solidFill>
                  <a:srgbClr val="B3B2B5"/>
                </a:solidFill>
                <a:cs typeface="Arial" charset="0"/>
              </a:rPr>
              <a:t> </a:t>
            </a:r>
            <a:r>
              <a:rPr lang="de-CH" sz="700" dirty="0" err="1">
                <a:solidFill>
                  <a:srgbClr val="B3B2B5"/>
                </a:solidFill>
                <a:cs typeface="Arial" charset="0"/>
              </a:rPr>
              <a:t>towards</a:t>
            </a:r>
            <a:r>
              <a:rPr lang="de-CH" sz="700" dirty="0">
                <a:solidFill>
                  <a:srgbClr val="B3B2B5"/>
                </a:solidFill>
                <a:cs typeface="Arial" charset="0"/>
              </a:rPr>
              <a:t> </a:t>
            </a:r>
            <a:r>
              <a:rPr lang="de-CH" sz="700" dirty="0" err="1">
                <a:solidFill>
                  <a:srgbClr val="B3B2B5"/>
                </a:solidFill>
                <a:cs typeface="Arial" charset="0"/>
              </a:rPr>
              <a:t>specific</a:t>
            </a:r>
            <a:r>
              <a:rPr lang="de-CH" sz="700" dirty="0">
                <a:solidFill>
                  <a:srgbClr val="B3B2B5"/>
                </a:solidFill>
                <a:cs typeface="Arial" charset="0"/>
              </a:rPr>
              <a:t> OAC </a:t>
            </a:r>
            <a:r>
              <a:rPr lang="de-CH" sz="700" dirty="0" err="1">
                <a:solidFill>
                  <a:srgbClr val="B3B2B5"/>
                </a:solidFill>
                <a:cs typeface="Arial" charset="0"/>
              </a:rPr>
              <a:t>medication</a:t>
            </a:r>
            <a:r>
              <a:rPr lang="de-CH" sz="700" dirty="0">
                <a:solidFill>
                  <a:srgbClr val="B3B2B5"/>
                </a:solidFill>
                <a:cs typeface="Arial" charset="0"/>
              </a:rPr>
              <a:t> </a:t>
            </a:r>
            <a:r>
              <a:rPr lang="de-CH" sz="700" dirty="0" err="1">
                <a:solidFill>
                  <a:srgbClr val="B3B2B5"/>
                </a:solidFill>
                <a:cs typeface="Arial" charset="0"/>
              </a:rPr>
              <a:t>options</a:t>
            </a:r>
            <a:r>
              <a:rPr lang="de-CH" sz="700" dirty="0">
                <a:solidFill>
                  <a:srgbClr val="B3B2B5"/>
                </a:solidFill>
                <a:cs typeface="Arial" charset="0"/>
              </a:rPr>
              <a:t>, </a:t>
            </a:r>
            <a:r>
              <a:rPr lang="de-CH" sz="700" dirty="0" err="1">
                <a:solidFill>
                  <a:srgbClr val="B3B2B5"/>
                </a:solidFill>
                <a:cs typeface="Arial" charset="0"/>
              </a:rPr>
              <a:t>namely</a:t>
            </a:r>
            <a:r>
              <a:rPr lang="de-CH" sz="700" dirty="0">
                <a:solidFill>
                  <a:srgbClr val="B3B2B5"/>
                </a:solidFill>
                <a:cs typeface="Arial" charset="0"/>
              </a:rPr>
              <a:t> NOACs versus VKAs. </a:t>
            </a:r>
            <a:r>
              <a:rPr lang="da-DK" sz="700" dirty="0">
                <a:solidFill>
                  <a:srgbClr val="B3B2B5"/>
                </a:solidFill>
                <a:cs typeface="Arial" charset="0"/>
              </a:rPr>
              <a:t>	</a:t>
            </a:r>
          </a:p>
          <a:p>
            <a:pPr>
              <a:spcBef>
                <a:spcPts val="0"/>
              </a:spcBef>
              <a:spcAft>
                <a:spcPts val="200"/>
              </a:spcAft>
              <a:tabLst>
                <a:tab pos="127000" algn="l"/>
              </a:tabLst>
            </a:pPr>
            <a:r>
              <a:rPr lang="da-DK" sz="700" dirty="0">
                <a:solidFill>
                  <a:srgbClr val="B3B2B5"/>
                </a:solidFill>
                <a:cs typeface="Arial" charset="0"/>
              </a:rPr>
              <a:t>**	</a:t>
            </a:r>
            <a:r>
              <a:rPr lang="da-DK" sz="700" dirty="0" err="1">
                <a:solidFill>
                  <a:srgbClr val="B3B2B5"/>
                </a:solidFill>
                <a:cs typeface="Arial" charset="0"/>
              </a:rPr>
              <a:t>Discrete-choice-experiment</a:t>
            </a:r>
            <a:r>
              <a:rPr lang="da-DK" sz="700" dirty="0">
                <a:solidFill>
                  <a:srgbClr val="B3B2B5"/>
                </a:solidFill>
                <a:cs typeface="Arial" charset="0"/>
              </a:rPr>
              <a:t> in 758 patients. </a:t>
            </a:r>
          </a:p>
          <a:p>
            <a:pPr>
              <a:spcBef>
                <a:spcPts val="0"/>
              </a:spcBef>
              <a:spcAft>
                <a:spcPts val="200"/>
              </a:spcAft>
            </a:pPr>
            <a:r>
              <a:rPr lang="da-DK" sz="700" dirty="0">
                <a:solidFill>
                  <a:srgbClr val="B3B2B5"/>
                </a:solidFill>
                <a:cs typeface="Arial" charset="0"/>
              </a:rPr>
              <a:t>NOAC: non vitamin K antagonist oral </a:t>
            </a:r>
            <a:r>
              <a:rPr lang="da-DK" sz="700" dirty="0" err="1">
                <a:solidFill>
                  <a:srgbClr val="B3B2B5"/>
                </a:solidFill>
                <a:cs typeface="Arial" charset="0"/>
              </a:rPr>
              <a:t>anticoagulation</a:t>
            </a:r>
            <a:endParaRPr lang="da-DK" sz="700" dirty="0">
              <a:solidFill>
                <a:srgbClr val="B3B2B5"/>
              </a:solidFill>
              <a:cs typeface="Arial" charset="0"/>
            </a:endParaRPr>
          </a:p>
        </p:txBody>
      </p:sp>
      <p:grpSp>
        <p:nvGrpSpPr>
          <p:cNvPr id="26" name="Group 27">
            <a:extLst>
              <a:ext uri="{FF2B5EF4-FFF2-40B4-BE49-F238E27FC236}">
                <a16:creationId xmlns:a16="http://schemas.microsoft.com/office/drawing/2014/main" id="{C3C0A213-2296-4B1B-868E-917F22B44EE4}"/>
              </a:ext>
            </a:extLst>
          </p:cNvPr>
          <p:cNvGrpSpPr/>
          <p:nvPr/>
        </p:nvGrpSpPr>
        <p:grpSpPr>
          <a:xfrm>
            <a:off x="3194031" y="3415032"/>
            <a:ext cx="3004509" cy="995129"/>
            <a:chOff x="4216897" y="5070744"/>
            <a:chExt cx="4006012" cy="1326839"/>
          </a:xfrm>
        </p:grpSpPr>
        <p:sp>
          <p:nvSpPr>
            <p:cNvPr id="27" name="Rectangle 28">
              <a:extLst>
                <a:ext uri="{FF2B5EF4-FFF2-40B4-BE49-F238E27FC236}">
                  <a16:creationId xmlns:a16="http://schemas.microsoft.com/office/drawing/2014/main" id="{FFD80A8B-43D5-4E06-A5B0-D7642A945270}"/>
                </a:ext>
              </a:extLst>
            </p:cNvPr>
            <p:cNvSpPr/>
            <p:nvPr/>
          </p:nvSpPr>
          <p:spPr bwMode="auto">
            <a:xfrm>
              <a:off x="4597762" y="5353160"/>
              <a:ext cx="3244283" cy="1044423"/>
            </a:xfrm>
            <a:prstGeom prst="rect">
              <a:avLst/>
            </a:prstGeom>
            <a:noFill/>
            <a:ln w="19050" algn="ctr">
              <a:noFill/>
              <a:miter lim="800000"/>
              <a:headEnd/>
              <a:tailEnd/>
            </a:ln>
            <a:effectLst/>
          </p:spPr>
          <p:txBody>
            <a:bodyPr wrap="square" lIns="0" tIns="0" rIns="0" bIns="0" rtlCol="0" anchor="ctr">
              <a:noAutofit/>
            </a:bodyPr>
            <a:lstStyle/>
            <a:p>
              <a:pPr algn="ctr" defTabSz="1280065" fontAlgn="auto">
                <a:spcBef>
                  <a:spcPts val="0"/>
                </a:spcBef>
                <a:spcAft>
                  <a:spcPts val="0"/>
                </a:spcAft>
              </a:pPr>
              <a:r>
                <a:rPr lang="en-US" sz="1200" i="1">
                  <a:solidFill>
                    <a:srgbClr val="3961AC"/>
                  </a:solidFill>
                </a:rPr>
                <a:t>Since my husband passed away, I’ve been living on my own. I take lots of tablets every day and I struggle to keep up with which ones to take and how often.</a:t>
              </a:r>
            </a:p>
          </p:txBody>
        </p:sp>
        <p:pic>
          <p:nvPicPr>
            <p:cNvPr id="28" name="Picture 29" descr="A close up of a logo&#10;&#10;Description automatically generated">
              <a:extLst>
                <a:ext uri="{FF2B5EF4-FFF2-40B4-BE49-F238E27FC236}">
                  <a16:creationId xmlns:a16="http://schemas.microsoft.com/office/drawing/2014/main" id="{0F66EF21-CDCC-4889-8879-1EE34FE34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97" y="5070745"/>
              <a:ext cx="383038" cy="307491"/>
            </a:xfrm>
            <a:prstGeom prst="rect">
              <a:avLst/>
            </a:prstGeom>
          </p:spPr>
        </p:pic>
        <p:pic>
          <p:nvPicPr>
            <p:cNvPr id="29" name="Picture 30" descr="A close up of a logo&#10;&#10;Description automatically generated">
              <a:extLst>
                <a:ext uri="{FF2B5EF4-FFF2-40B4-BE49-F238E27FC236}">
                  <a16:creationId xmlns:a16="http://schemas.microsoft.com/office/drawing/2014/main" id="{E529CC86-2F2C-41C4-9314-8C5BA2298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839871" y="5070744"/>
              <a:ext cx="383038" cy="307491"/>
            </a:xfrm>
            <a:prstGeom prst="rect">
              <a:avLst/>
            </a:prstGeom>
          </p:spPr>
        </p:pic>
      </p:grpSp>
      <p:sp>
        <p:nvSpPr>
          <p:cNvPr id="30" name="Flowchart: Off-page Connector 16">
            <a:extLst>
              <a:ext uri="{FF2B5EF4-FFF2-40B4-BE49-F238E27FC236}">
                <a16:creationId xmlns:a16="http://schemas.microsoft.com/office/drawing/2014/main" id="{24B090B0-9B09-4F7C-B4FC-9F47862335DE}"/>
              </a:ext>
            </a:extLst>
          </p:cNvPr>
          <p:cNvSpPr/>
          <p:nvPr/>
        </p:nvSpPr>
        <p:spPr bwMode="auto">
          <a:xfrm>
            <a:off x="1046268" y="2813066"/>
            <a:ext cx="1663327" cy="1329890"/>
          </a:xfrm>
          <a:prstGeom prst="flowChartOffpageConnector">
            <a:avLst/>
          </a:prstGeom>
          <a:solidFill>
            <a:schemeClr val="bg1"/>
          </a:solidFill>
          <a:ln w="28575" algn="ctr">
            <a:solidFill>
              <a:schemeClr val="bg2"/>
            </a:solidFill>
            <a:miter lim="800000"/>
            <a:headEnd/>
            <a:tailEnd/>
          </a:ln>
          <a:effectLst/>
        </p:spPr>
        <p:txBody>
          <a:bodyPr wrap="square" lIns="0" tIns="54000" rIns="0" bIns="0" rtlCol="0" anchor="ctr" anchorCtr="0">
            <a:noAutofit/>
          </a:bodyPr>
          <a:lstStyle/>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r>
              <a:rPr lang="en-US" sz="1200" dirty="0">
                <a:solidFill>
                  <a:schemeClr val="tx1">
                    <a:lumMod val="65000"/>
                    <a:lumOff val="35000"/>
                  </a:schemeClr>
                </a:solidFill>
                <a:latin typeface="Arial"/>
              </a:rPr>
              <a:t>Patient preference</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may influence the</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long-term adherence </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of patients*</a:t>
            </a:r>
            <a:r>
              <a:rPr lang="en-US" sz="1200" baseline="30000" dirty="0">
                <a:solidFill>
                  <a:schemeClr val="tx1">
                    <a:lumMod val="65000"/>
                    <a:lumOff val="35000"/>
                  </a:schemeClr>
                </a:solidFill>
                <a:latin typeface="Arial"/>
              </a:rPr>
              <a:t>5</a:t>
            </a:r>
          </a:p>
        </p:txBody>
      </p:sp>
      <p:sp>
        <p:nvSpPr>
          <p:cNvPr id="31" name="Flowchart: Off-page Connector 15">
            <a:extLst>
              <a:ext uri="{FF2B5EF4-FFF2-40B4-BE49-F238E27FC236}">
                <a16:creationId xmlns:a16="http://schemas.microsoft.com/office/drawing/2014/main" id="{BAB3715B-EDC4-4B35-B649-F57A09DBE499}"/>
              </a:ext>
            </a:extLst>
          </p:cNvPr>
          <p:cNvSpPr/>
          <p:nvPr/>
        </p:nvSpPr>
        <p:spPr bwMode="auto">
          <a:xfrm>
            <a:off x="1046268" y="1719729"/>
            <a:ext cx="1663327" cy="1399859"/>
          </a:xfrm>
          <a:prstGeom prst="flowChartOffpageConnector">
            <a:avLst/>
          </a:prstGeom>
          <a:solidFill>
            <a:schemeClr val="bg1"/>
          </a:solidFill>
          <a:ln w="28575" algn="ctr">
            <a:solidFill>
              <a:schemeClr val="bg2"/>
            </a:solidFill>
            <a:miter lim="800000"/>
            <a:headEnd/>
            <a:tailEnd/>
          </a:ln>
          <a:effectLst/>
        </p:spPr>
        <p:txBody>
          <a:bodyPr wrap="square" lIns="0" tIns="54000" rIns="0" bIns="0" rtlCol="0" anchor="ctr" anchorCtr="0">
            <a:noAutofit/>
          </a:bodyPr>
          <a:lstStyle/>
          <a:p>
            <a:pPr algn="ctr" defTabSz="685783" fontAlgn="auto">
              <a:spcBef>
                <a:spcPts val="0"/>
              </a:spcBef>
              <a:spcAft>
                <a:spcPts val="0"/>
              </a:spcAft>
            </a:pPr>
            <a:r>
              <a:rPr lang="en-US" sz="1200" b="1" dirty="0">
                <a:solidFill>
                  <a:srgbClr val="3961AC"/>
                </a:solidFill>
                <a:latin typeface="Arial"/>
              </a:rPr>
              <a:t>Poor adherence </a:t>
            </a:r>
            <a:r>
              <a:rPr lang="en-US" sz="1200" dirty="0">
                <a:solidFill>
                  <a:schemeClr val="tx1">
                    <a:lumMod val="65000"/>
                    <a:lumOff val="35000"/>
                  </a:schemeClr>
                </a:solidFill>
                <a:latin typeface="Arial"/>
              </a:rPr>
              <a:t>to NOACs is linked with </a:t>
            </a:r>
            <a:r>
              <a:rPr lang="en-US" sz="1200" b="1" dirty="0">
                <a:solidFill>
                  <a:srgbClr val="3961AC"/>
                </a:solidFill>
                <a:latin typeface="Arial"/>
              </a:rPr>
              <a:t>high stroke rates, </a:t>
            </a:r>
            <a:r>
              <a:rPr lang="en-US" sz="1200" dirty="0">
                <a:solidFill>
                  <a:schemeClr val="tx1">
                    <a:lumMod val="65000"/>
                    <a:lumOff val="35000"/>
                  </a:schemeClr>
                </a:solidFill>
                <a:latin typeface="Arial"/>
              </a:rPr>
              <a:t>particularly in those </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with a CHA</a:t>
            </a:r>
            <a:r>
              <a:rPr lang="en-US" sz="1200" baseline="-25000" dirty="0">
                <a:solidFill>
                  <a:schemeClr val="tx1">
                    <a:lumMod val="65000"/>
                    <a:lumOff val="35000"/>
                  </a:schemeClr>
                </a:solidFill>
                <a:latin typeface="Arial"/>
              </a:rPr>
              <a:t>2</a:t>
            </a:r>
            <a:r>
              <a:rPr lang="en-US" sz="1200" dirty="0">
                <a:solidFill>
                  <a:schemeClr val="tx1">
                    <a:lumMod val="65000"/>
                    <a:lumOff val="35000"/>
                  </a:schemeClr>
                </a:solidFill>
                <a:latin typeface="Arial"/>
              </a:rPr>
              <a:t>DS</a:t>
            </a:r>
            <a:r>
              <a:rPr lang="en-US" sz="1200" baseline="-25000" dirty="0">
                <a:solidFill>
                  <a:schemeClr val="tx1">
                    <a:lumMod val="65000"/>
                    <a:lumOff val="35000"/>
                  </a:schemeClr>
                </a:solidFill>
                <a:latin typeface="Arial"/>
              </a:rPr>
              <a:t>2</a:t>
            </a:r>
            <a:r>
              <a:rPr lang="en-US" sz="1200" dirty="0">
                <a:solidFill>
                  <a:schemeClr val="tx1">
                    <a:lumMod val="65000"/>
                    <a:lumOff val="35000"/>
                  </a:schemeClr>
                </a:solidFill>
                <a:latin typeface="Arial"/>
              </a:rPr>
              <a:t>-VASc score ≥2</a:t>
            </a:r>
            <a:r>
              <a:rPr lang="en-US" sz="1200" baseline="30000" dirty="0">
                <a:solidFill>
                  <a:schemeClr val="tx1">
                    <a:lumMod val="65000"/>
                    <a:lumOff val="35000"/>
                  </a:schemeClr>
                </a:solidFill>
                <a:latin typeface="Arial"/>
              </a:rPr>
              <a:t>23</a:t>
            </a:r>
          </a:p>
        </p:txBody>
      </p:sp>
      <p:grpSp>
        <p:nvGrpSpPr>
          <p:cNvPr id="32" name="Group 12">
            <a:extLst>
              <a:ext uri="{FF2B5EF4-FFF2-40B4-BE49-F238E27FC236}">
                <a16:creationId xmlns:a16="http://schemas.microsoft.com/office/drawing/2014/main" id="{D5850C5E-256B-4165-B9BA-2E43A66A7DB3}"/>
              </a:ext>
            </a:extLst>
          </p:cNvPr>
          <p:cNvGrpSpPr/>
          <p:nvPr/>
        </p:nvGrpSpPr>
        <p:grpSpPr>
          <a:xfrm>
            <a:off x="6236976" y="1191267"/>
            <a:ext cx="2863739" cy="3074690"/>
            <a:chOff x="6242300" y="1020933"/>
            <a:chExt cx="2863739" cy="3074690"/>
          </a:xfrm>
        </p:grpSpPr>
        <p:sp>
          <p:nvSpPr>
            <p:cNvPr id="33" name="TextBox 3">
              <a:extLst>
                <a:ext uri="{FF2B5EF4-FFF2-40B4-BE49-F238E27FC236}">
                  <a16:creationId xmlns:a16="http://schemas.microsoft.com/office/drawing/2014/main" id="{4E2A3D36-50D8-4725-BB79-0F77A082266D}"/>
                </a:ext>
              </a:extLst>
            </p:cNvPr>
            <p:cNvSpPr txBox="1"/>
            <p:nvPr/>
          </p:nvSpPr>
          <p:spPr>
            <a:xfrm>
              <a:off x="7939310" y="1674793"/>
              <a:ext cx="1166729" cy="405615"/>
            </a:xfrm>
            <a:prstGeom prst="rect">
              <a:avLst/>
            </a:prstGeom>
            <a:noFill/>
          </p:spPr>
          <p:txBody>
            <a:bodyPr wrap="square" lIns="90000" tIns="46800" rIns="90000" bIns="46800" rtlCol="0" anchor="t">
              <a:noAutofit/>
            </a:bodyPr>
            <a:lstStyle/>
            <a:p>
              <a:r>
                <a:rPr lang="en-US" sz="1050">
                  <a:solidFill>
                    <a:schemeClr val="tx1">
                      <a:lumMod val="65000"/>
                      <a:lumOff val="35000"/>
                    </a:schemeClr>
                  </a:solidFill>
                </a:rPr>
                <a:t>Distance from doctor</a:t>
              </a:r>
            </a:p>
          </p:txBody>
        </p:sp>
        <p:sp>
          <p:nvSpPr>
            <p:cNvPr id="34" name="TextBox 7">
              <a:extLst>
                <a:ext uri="{FF2B5EF4-FFF2-40B4-BE49-F238E27FC236}">
                  <a16:creationId xmlns:a16="http://schemas.microsoft.com/office/drawing/2014/main" id="{1BE746F6-DC7D-499D-8168-A735D2457B06}"/>
                </a:ext>
              </a:extLst>
            </p:cNvPr>
            <p:cNvSpPr txBox="1"/>
            <p:nvPr/>
          </p:nvSpPr>
          <p:spPr>
            <a:xfrm>
              <a:off x="6407967" y="1020933"/>
              <a:ext cx="2544584" cy="309958"/>
            </a:xfrm>
            <a:prstGeom prst="rect">
              <a:avLst/>
            </a:prstGeom>
            <a:noFill/>
          </p:spPr>
          <p:txBody>
            <a:bodyPr wrap="none" lIns="90000" tIns="46800" rIns="90000" bIns="46800" rtlCol="0" anchor="ctr">
              <a:spAutoFit/>
            </a:bodyPr>
            <a:lstStyle/>
            <a:p>
              <a:r>
                <a:rPr lang="en-US" sz="1400" b="1" dirty="0">
                  <a:solidFill>
                    <a:schemeClr val="tx1">
                      <a:lumMod val="65000"/>
                      <a:lumOff val="35000"/>
                    </a:schemeClr>
                  </a:solidFill>
                </a:rPr>
                <a:t>Patient preference study**</a:t>
              </a:r>
              <a:r>
                <a:rPr lang="en-US" sz="1400" b="1" baseline="30000" dirty="0">
                  <a:solidFill>
                    <a:schemeClr val="tx1">
                      <a:lumMod val="65000"/>
                      <a:lumOff val="35000"/>
                    </a:schemeClr>
                  </a:solidFill>
                </a:rPr>
                <a:t>24</a:t>
              </a:r>
              <a:endParaRPr lang="en-GB" sz="1400" b="1" baseline="30000" dirty="0">
                <a:solidFill>
                  <a:schemeClr val="tx1">
                    <a:lumMod val="65000"/>
                    <a:lumOff val="35000"/>
                  </a:schemeClr>
                </a:solidFill>
              </a:endParaRPr>
            </a:p>
          </p:txBody>
        </p:sp>
        <p:graphicFrame>
          <p:nvGraphicFramePr>
            <p:cNvPr id="35" name="Chart 10">
              <a:extLst>
                <a:ext uri="{FF2B5EF4-FFF2-40B4-BE49-F238E27FC236}">
                  <a16:creationId xmlns:a16="http://schemas.microsoft.com/office/drawing/2014/main" id="{491F6F76-1E19-481E-9CCC-7B35C4CDF0CA}"/>
                </a:ext>
              </a:extLst>
            </p:cNvPr>
            <p:cNvGraphicFramePr/>
            <p:nvPr>
              <p:extLst>
                <p:ext uri="{D42A27DB-BD31-4B8C-83A1-F6EECF244321}">
                  <p14:modId xmlns:p14="http://schemas.microsoft.com/office/powerpoint/2010/main" val="630052926"/>
                </p:ext>
              </p:extLst>
            </p:nvPr>
          </p:nvGraphicFramePr>
          <p:xfrm>
            <a:off x="6242300" y="1430497"/>
            <a:ext cx="2261325" cy="2665126"/>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11">
              <a:extLst>
                <a:ext uri="{FF2B5EF4-FFF2-40B4-BE49-F238E27FC236}">
                  <a16:creationId xmlns:a16="http://schemas.microsoft.com/office/drawing/2014/main" id="{B1B0C280-9CA9-4DF0-A414-A30BB7DBBE13}"/>
                </a:ext>
              </a:extLst>
            </p:cNvPr>
            <p:cNvSpPr txBox="1"/>
            <p:nvPr/>
          </p:nvSpPr>
          <p:spPr>
            <a:xfrm>
              <a:off x="7438659" y="1745331"/>
              <a:ext cx="487932" cy="279180"/>
            </a:xfrm>
            <a:prstGeom prst="rect">
              <a:avLst/>
            </a:prstGeom>
            <a:noFill/>
          </p:spPr>
          <p:txBody>
            <a:bodyPr wrap="none" lIns="90000" tIns="46800" rIns="90000" bIns="46800" rtlCol="0" anchor="ctr">
              <a:spAutoFit/>
            </a:bodyPr>
            <a:lstStyle/>
            <a:p>
              <a:r>
                <a:rPr lang="en-US" sz="1200">
                  <a:solidFill>
                    <a:schemeClr val="bg1"/>
                  </a:solidFill>
                </a:rPr>
                <a:t>25%</a:t>
              </a:r>
              <a:endParaRPr lang="en-GB" sz="1200">
                <a:solidFill>
                  <a:schemeClr val="bg1"/>
                </a:solidFill>
              </a:endParaRPr>
            </a:p>
          </p:txBody>
        </p:sp>
        <p:sp>
          <p:nvSpPr>
            <p:cNvPr id="38" name="TextBox 23">
              <a:extLst>
                <a:ext uri="{FF2B5EF4-FFF2-40B4-BE49-F238E27FC236}">
                  <a16:creationId xmlns:a16="http://schemas.microsoft.com/office/drawing/2014/main" id="{EDCE87B3-6D8D-4950-B15D-450A56724898}"/>
                </a:ext>
              </a:extLst>
            </p:cNvPr>
            <p:cNvSpPr txBox="1"/>
            <p:nvPr/>
          </p:nvSpPr>
          <p:spPr>
            <a:xfrm>
              <a:off x="7394262" y="2537884"/>
              <a:ext cx="616172" cy="279180"/>
            </a:xfrm>
            <a:prstGeom prst="rect">
              <a:avLst/>
            </a:prstGeom>
            <a:noFill/>
          </p:spPr>
          <p:txBody>
            <a:bodyPr wrap="none" lIns="90000" tIns="46800" rIns="90000" bIns="46800" rtlCol="0" anchor="ctr">
              <a:spAutoFit/>
            </a:bodyPr>
            <a:lstStyle/>
            <a:p>
              <a:r>
                <a:rPr lang="en-US" sz="1200">
                  <a:solidFill>
                    <a:schemeClr val="bg1"/>
                  </a:solidFill>
                </a:rPr>
                <a:t>21.5%</a:t>
              </a:r>
              <a:endParaRPr lang="en-GB" sz="1200">
                <a:solidFill>
                  <a:schemeClr val="bg1"/>
                </a:solidFill>
              </a:endParaRPr>
            </a:p>
          </p:txBody>
        </p:sp>
        <p:sp>
          <p:nvSpPr>
            <p:cNvPr id="39" name="TextBox 24">
              <a:extLst>
                <a:ext uri="{FF2B5EF4-FFF2-40B4-BE49-F238E27FC236}">
                  <a16:creationId xmlns:a16="http://schemas.microsoft.com/office/drawing/2014/main" id="{109F961E-6B32-45D2-B7AD-45486021B6A0}"/>
                </a:ext>
              </a:extLst>
            </p:cNvPr>
            <p:cNvSpPr txBox="1"/>
            <p:nvPr/>
          </p:nvSpPr>
          <p:spPr>
            <a:xfrm>
              <a:off x="7394262" y="3274982"/>
              <a:ext cx="616172" cy="279180"/>
            </a:xfrm>
            <a:prstGeom prst="rect">
              <a:avLst/>
            </a:prstGeom>
            <a:noFill/>
          </p:spPr>
          <p:txBody>
            <a:bodyPr wrap="none" lIns="90000" tIns="46800" rIns="90000" bIns="46800" rtlCol="0" anchor="ctr">
              <a:spAutoFit/>
            </a:bodyPr>
            <a:lstStyle/>
            <a:p>
              <a:r>
                <a:rPr lang="en-US" sz="1200">
                  <a:solidFill>
                    <a:schemeClr val="bg1"/>
                  </a:solidFill>
                </a:rPr>
                <a:t>42.8%</a:t>
              </a:r>
              <a:endParaRPr lang="en-GB" sz="1200">
                <a:solidFill>
                  <a:schemeClr val="bg1"/>
                </a:solidFill>
              </a:endParaRPr>
            </a:p>
          </p:txBody>
        </p:sp>
        <p:sp>
          <p:nvSpPr>
            <p:cNvPr id="40" name="TextBox 32">
              <a:extLst>
                <a:ext uri="{FF2B5EF4-FFF2-40B4-BE49-F238E27FC236}">
                  <a16:creationId xmlns:a16="http://schemas.microsoft.com/office/drawing/2014/main" id="{E2CAAF12-C243-4407-B33D-E91C6A803876}"/>
                </a:ext>
              </a:extLst>
            </p:cNvPr>
            <p:cNvSpPr txBox="1"/>
            <p:nvPr/>
          </p:nvSpPr>
          <p:spPr>
            <a:xfrm>
              <a:off x="7939310" y="2561419"/>
              <a:ext cx="1166729" cy="265735"/>
            </a:xfrm>
            <a:prstGeom prst="rect">
              <a:avLst/>
            </a:prstGeom>
            <a:noFill/>
          </p:spPr>
          <p:txBody>
            <a:bodyPr wrap="square" lIns="90000" tIns="46800" rIns="90000" bIns="46800" rtlCol="0" anchor="t">
              <a:noAutofit/>
            </a:bodyPr>
            <a:lstStyle/>
            <a:p>
              <a:r>
                <a:rPr lang="en-US" sz="1050">
                  <a:solidFill>
                    <a:schemeClr val="tx1">
                      <a:lumMod val="65000"/>
                      <a:lumOff val="35000"/>
                    </a:schemeClr>
                  </a:solidFill>
                </a:rPr>
                <a:t>Size of tablet</a:t>
              </a:r>
            </a:p>
          </p:txBody>
        </p:sp>
        <p:sp>
          <p:nvSpPr>
            <p:cNvPr id="41" name="TextBox 33">
              <a:extLst>
                <a:ext uri="{FF2B5EF4-FFF2-40B4-BE49-F238E27FC236}">
                  <a16:creationId xmlns:a16="http://schemas.microsoft.com/office/drawing/2014/main" id="{63441782-AABC-4A31-BC6C-AF9CE6AA333D}"/>
                </a:ext>
              </a:extLst>
            </p:cNvPr>
            <p:cNvSpPr txBox="1"/>
            <p:nvPr/>
          </p:nvSpPr>
          <p:spPr>
            <a:xfrm>
              <a:off x="7939310" y="2087865"/>
              <a:ext cx="1166729" cy="265735"/>
            </a:xfrm>
            <a:prstGeom prst="rect">
              <a:avLst/>
            </a:prstGeom>
            <a:noFill/>
          </p:spPr>
          <p:txBody>
            <a:bodyPr wrap="square" lIns="90000" tIns="46800" rIns="90000" bIns="46800" rtlCol="0" anchor="t">
              <a:noAutofit/>
            </a:bodyPr>
            <a:lstStyle/>
            <a:p>
              <a:r>
                <a:rPr lang="en-US" sz="1050">
                  <a:solidFill>
                    <a:schemeClr val="tx1">
                      <a:lumMod val="65000"/>
                      <a:lumOff val="35000"/>
                    </a:schemeClr>
                  </a:solidFill>
                </a:rPr>
                <a:t>Timing around meals</a:t>
              </a:r>
            </a:p>
          </p:txBody>
        </p:sp>
        <p:sp>
          <p:nvSpPr>
            <p:cNvPr id="42" name="TextBox 35">
              <a:extLst>
                <a:ext uri="{FF2B5EF4-FFF2-40B4-BE49-F238E27FC236}">
                  <a16:creationId xmlns:a16="http://schemas.microsoft.com/office/drawing/2014/main" id="{0ACFEF05-D48B-40E2-8764-F1B65A110C70}"/>
                </a:ext>
              </a:extLst>
            </p:cNvPr>
            <p:cNvSpPr txBox="1"/>
            <p:nvPr/>
          </p:nvSpPr>
          <p:spPr>
            <a:xfrm>
              <a:off x="7939310" y="3211482"/>
              <a:ext cx="1166729" cy="265735"/>
            </a:xfrm>
            <a:prstGeom prst="rect">
              <a:avLst/>
            </a:prstGeom>
            <a:noFill/>
          </p:spPr>
          <p:txBody>
            <a:bodyPr wrap="square" lIns="90000" tIns="46800" rIns="90000" bIns="46800" rtlCol="0" anchor="t">
              <a:noAutofit/>
            </a:bodyPr>
            <a:lstStyle/>
            <a:p>
              <a:r>
                <a:rPr lang="en-US" sz="1050">
                  <a:solidFill>
                    <a:srgbClr val="3961AC"/>
                  </a:solidFill>
                </a:rPr>
                <a:t>Frequency of dose</a:t>
              </a:r>
            </a:p>
          </p:txBody>
        </p:sp>
      </p:grpSp>
      <p:pic>
        <p:nvPicPr>
          <p:cNvPr id="43" name="Picture 26" descr="A person smiling for the camera&#10;&#10;Description automatically generated">
            <a:extLst>
              <a:ext uri="{FF2B5EF4-FFF2-40B4-BE49-F238E27FC236}">
                <a16:creationId xmlns:a16="http://schemas.microsoft.com/office/drawing/2014/main" id="{A690E259-C43A-4D42-9D87-5BA50B13B9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643" t="6054" r="1152" b="2139"/>
          <a:stretch/>
        </p:blipFill>
        <p:spPr>
          <a:xfrm>
            <a:off x="3602952" y="1284091"/>
            <a:ext cx="2179398" cy="2179398"/>
          </a:xfrm>
          <a:prstGeom prst="ellipse">
            <a:avLst/>
          </a:prstGeom>
          <a:ln w="28575">
            <a:solidFill>
              <a:schemeClr val="bg2"/>
            </a:solidFill>
          </a:ln>
        </p:spPr>
      </p:pic>
      <p:sp>
        <p:nvSpPr>
          <p:cNvPr id="44" name="Rectangle: Rounded Corners 31">
            <a:extLst>
              <a:ext uri="{FF2B5EF4-FFF2-40B4-BE49-F238E27FC236}">
                <a16:creationId xmlns:a16="http://schemas.microsoft.com/office/drawing/2014/main" id="{BDC10EC4-F2D3-4ACC-897B-9A6AC2DAEEEC}"/>
              </a:ext>
            </a:extLst>
          </p:cNvPr>
          <p:cNvSpPr/>
          <p:nvPr/>
        </p:nvSpPr>
        <p:spPr bwMode="auto">
          <a:xfrm>
            <a:off x="7351150" y="3098234"/>
            <a:ext cx="642939" cy="985730"/>
          </a:xfrm>
          <a:prstGeom prst="roundRect">
            <a:avLst>
              <a:gd name="adj" fmla="val 7607"/>
            </a:avLst>
          </a:prstGeom>
          <a:noFill/>
          <a:ln w="28575" algn="ctr">
            <a:solidFill>
              <a:srgbClr val="3961AC"/>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sp>
        <p:nvSpPr>
          <p:cNvPr id="45" name="TextBox 22">
            <a:extLst>
              <a:ext uri="{FF2B5EF4-FFF2-40B4-BE49-F238E27FC236}">
                <a16:creationId xmlns:a16="http://schemas.microsoft.com/office/drawing/2014/main" id="{4460105A-D6BA-4BDB-ACA4-ABB69D47844A}"/>
              </a:ext>
            </a:extLst>
          </p:cNvPr>
          <p:cNvSpPr txBox="1"/>
          <p:nvPr/>
        </p:nvSpPr>
        <p:spPr>
          <a:xfrm>
            <a:off x="7388938" y="2316316"/>
            <a:ext cx="616172" cy="279180"/>
          </a:xfrm>
          <a:prstGeom prst="rect">
            <a:avLst/>
          </a:prstGeom>
          <a:noFill/>
        </p:spPr>
        <p:txBody>
          <a:bodyPr wrap="none" lIns="90000" tIns="46800" rIns="90000" bIns="46800" rtlCol="0" anchor="ctr">
            <a:spAutoFit/>
          </a:bodyPr>
          <a:lstStyle/>
          <a:p>
            <a:r>
              <a:rPr lang="en-US" sz="1200" dirty="0">
                <a:solidFill>
                  <a:schemeClr val="bg1"/>
                </a:solidFill>
              </a:rPr>
              <a:t>10.6%</a:t>
            </a:r>
            <a:endParaRPr lang="en-GB" sz="1200" dirty="0">
              <a:solidFill>
                <a:schemeClr val="bg1"/>
              </a:solidFill>
            </a:endParaRPr>
          </a:p>
        </p:txBody>
      </p:sp>
    </p:spTree>
    <p:extLst>
      <p:ext uri="{BB962C8B-B14F-4D97-AF65-F5344CB8AC3E}">
        <p14:creationId xmlns:p14="http://schemas.microsoft.com/office/powerpoint/2010/main" val="376981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We are anticoagulating patients with </a:t>
            </a:r>
            <a:r>
              <a:rPr lang="en-US" sz="2400" kern="0" dirty="0" err="1"/>
              <a:t>nvAF</a:t>
            </a:r>
            <a:r>
              <a:rPr lang="en-US" sz="2400" kern="0" dirty="0"/>
              <a:t> to prevent strokes, but can we do more?</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9" name="Subtitle 1">
            <a:extLst>
              <a:ext uri="{FF2B5EF4-FFF2-40B4-BE49-F238E27FC236}">
                <a16:creationId xmlns:a16="http://schemas.microsoft.com/office/drawing/2014/main" id="{371B7720-75D0-4569-9D4F-132341647B07}"/>
              </a:ext>
            </a:extLst>
          </p:cNvPr>
          <p:cNvSpPr>
            <a:spLocks noGrp="1"/>
          </p:cNvSpPr>
          <p:nvPr>
            <p:ph type="subTitle" sz="quarter" idx="1"/>
          </p:nvPr>
        </p:nvSpPr>
        <p:spPr>
          <a:xfrm>
            <a:off x="612776" y="1228789"/>
            <a:ext cx="8280400" cy="215444"/>
          </a:xfrm>
        </p:spPr>
        <p:txBody>
          <a:bodyPr/>
          <a:lstStyle/>
          <a:p>
            <a:r>
              <a:rPr lang="en-GB" altLang="en-US" sz="1400" b="1"/>
              <a:t>Worldwide:</a:t>
            </a:r>
            <a:endParaRPr lang="en-GB" altLang="en-US" sz="1400" b="1" dirty="0"/>
          </a:p>
        </p:txBody>
      </p:sp>
      <p:pic>
        <p:nvPicPr>
          <p:cNvPr id="18" name="Picture 4" descr="Image result for bayer stroke">
            <a:extLst>
              <a:ext uri="{FF2B5EF4-FFF2-40B4-BE49-F238E27FC236}">
                <a16:creationId xmlns:a16="http://schemas.microsoft.com/office/drawing/2014/main" id="{DAEED01B-43B3-4A31-85D5-DC6059D376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7965"/>
            <a:ext cx="3082850" cy="231213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8BD2E7C-0507-45BD-9B69-02769CDC70DC}"/>
              </a:ext>
            </a:extLst>
          </p:cNvPr>
          <p:cNvSpPr/>
          <p:nvPr/>
        </p:nvSpPr>
        <p:spPr>
          <a:xfrm>
            <a:off x="3082851" y="1607965"/>
            <a:ext cx="6061149" cy="2312137"/>
          </a:xfrm>
          <a:prstGeom prst="rect">
            <a:avLst/>
          </a:prstGeom>
          <a:solidFill>
            <a:srgbClr val="05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47DE735-33B0-4E1E-AF13-44A1C3479011}"/>
              </a:ext>
            </a:extLst>
          </p:cNvPr>
          <p:cNvGrpSpPr/>
          <p:nvPr/>
        </p:nvGrpSpPr>
        <p:grpSpPr>
          <a:xfrm>
            <a:off x="2819868" y="1885657"/>
            <a:ext cx="6073308" cy="1810597"/>
            <a:chOff x="3929141" y="1804826"/>
            <a:chExt cx="6073308" cy="1810597"/>
          </a:xfrm>
        </p:grpSpPr>
        <p:sp>
          <p:nvSpPr>
            <p:cNvPr id="21" name="TextBox 20">
              <a:extLst>
                <a:ext uri="{FF2B5EF4-FFF2-40B4-BE49-F238E27FC236}">
                  <a16:creationId xmlns:a16="http://schemas.microsoft.com/office/drawing/2014/main" id="{D780EABB-E3D4-445B-A950-C4F20A596265}"/>
                </a:ext>
              </a:extLst>
            </p:cNvPr>
            <p:cNvSpPr txBox="1"/>
            <p:nvPr/>
          </p:nvSpPr>
          <p:spPr>
            <a:xfrm>
              <a:off x="3929141" y="1804826"/>
              <a:ext cx="6073307" cy="461665"/>
            </a:xfrm>
            <a:prstGeom prst="rect">
              <a:avLst/>
            </a:prstGeom>
            <a:noFill/>
            <a:ln>
              <a:noFill/>
            </a:ln>
          </p:spPr>
          <p:txBody>
            <a:bodyPr wrap="square" rtlCol="0">
              <a:spAutoFit/>
            </a:bodyPr>
            <a:lstStyle/>
            <a:p>
              <a:r>
                <a:rPr lang="en-US">
                  <a:solidFill>
                    <a:schemeClr val="bg1"/>
                  </a:solidFill>
                  <a:latin typeface="Arial" panose="020B0604020202020204" pitchFamily="34" charset="0"/>
                  <a:cs typeface="Arial" panose="020B0604020202020204" pitchFamily="34" charset="0"/>
                </a:rPr>
                <a:t>Every </a:t>
              </a:r>
              <a:r>
                <a:rPr lang="en-US" sz="2400" b="1">
                  <a:solidFill>
                    <a:schemeClr val="bg1"/>
                  </a:solidFill>
                  <a:latin typeface="Arial" panose="020B0604020202020204" pitchFamily="34" charset="0"/>
                  <a:cs typeface="Arial" panose="020B0604020202020204" pitchFamily="34" charset="0"/>
                </a:rPr>
                <a:t>2</a:t>
              </a:r>
              <a:r>
                <a:rPr lang="en-US">
                  <a:solidFill>
                    <a:schemeClr val="bg1"/>
                  </a:solidFill>
                  <a:latin typeface="Arial" panose="020B0604020202020204" pitchFamily="34" charset="0"/>
                  <a:cs typeface="Arial" panose="020B0604020202020204" pitchFamily="34" charset="0"/>
                </a:rPr>
                <a:t> seconds, someone has a stroke.</a:t>
              </a:r>
              <a:r>
                <a:rPr lang="en-US" baseline="30000">
                  <a:solidFill>
                    <a:schemeClr val="bg1"/>
                  </a:solidFill>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9F639DBF-9F90-45D9-B000-FB8BCCAE9047}"/>
                </a:ext>
              </a:extLst>
            </p:cNvPr>
            <p:cNvSpPr txBox="1"/>
            <p:nvPr/>
          </p:nvSpPr>
          <p:spPr>
            <a:xfrm>
              <a:off x="4569536" y="2479292"/>
              <a:ext cx="5432912" cy="461665"/>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Every </a:t>
              </a:r>
              <a:r>
                <a:rPr lang="en-US" sz="2400" b="1">
                  <a:solidFill>
                    <a:schemeClr val="bg1"/>
                  </a:solidFill>
                  <a:latin typeface="Arial" panose="020B0604020202020204" pitchFamily="34" charset="0"/>
                  <a:cs typeface="Arial" panose="020B0604020202020204" pitchFamily="34" charset="0"/>
                </a:rPr>
                <a:t>5</a:t>
              </a:r>
              <a:r>
                <a:rPr lang="en-US">
                  <a:solidFill>
                    <a:schemeClr val="bg1"/>
                  </a:solidFill>
                  <a:latin typeface="Arial" panose="020B0604020202020204" pitchFamily="34" charset="0"/>
                  <a:cs typeface="Arial" panose="020B0604020202020204" pitchFamily="34" charset="0"/>
                </a:rPr>
                <a:t> seconds, someone dies from a stroke.</a:t>
              </a:r>
              <a:r>
                <a:rPr lang="en-US" baseline="30000">
                  <a:solidFill>
                    <a:schemeClr val="bg1"/>
                  </a:solidFill>
                  <a:latin typeface="Arial" panose="020B0604020202020204" pitchFamily="34" charset="0"/>
                  <a:cs typeface="Arial" panose="020B0604020202020204" pitchFamily="34" charset="0"/>
                </a:rPr>
                <a:t>1</a:t>
              </a:r>
            </a:p>
          </p:txBody>
        </p:sp>
        <p:sp>
          <p:nvSpPr>
            <p:cNvPr id="24" name="TextBox 22">
              <a:extLst>
                <a:ext uri="{FF2B5EF4-FFF2-40B4-BE49-F238E27FC236}">
                  <a16:creationId xmlns:a16="http://schemas.microsoft.com/office/drawing/2014/main" id="{BDDA03E5-04E8-4D40-9490-9E3680FA6B37}"/>
                </a:ext>
              </a:extLst>
            </p:cNvPr>
            <p:cNvSpPr txBox="1"/>
            <p:nvPr/>
          </p:nvSpPr>
          <p:spPr>
            <a:xfrm>
              <a:off x="5284373" y="3153758"/>
              <a:ext cx="4718076"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1</a:t>
              </a:r>
              <a:r>
                <a:rPr lang="en-US">
                  <a:solidFill>
                    <a:schemeClr val="bg1"/>
                  </a:solidFill>
                  <a:latin typeface="Arial" panose="020B0604020202020204" pitchFamily="34" charset="0"/>
                  <a:cs typeface="Arial" panose="020B0604020202020204" pitchFamily="34" charset="0"/>
                </a:rPr>
                <a:t> in </a:t>
              </a:r>
              <a:r>
                <a:rPr lang="en-US" sz="2400" b="1">
                  <a:solidFill>
                    <a:schemeClr val="bg1"/>
                  </a:solidFill>
                  <a:latin typeface="Arial" panose="020B0604020202020204" pitchFamily="34" charset="0"/>
                  <a:cs typeface="Arial" panose="020B0604020202020204" pitchFamily="34" charset="0"/>
                </a:rPr>
                <a:t>4</a:t>
              </a:r>
              <a:r>
                <a:rPr lang="en-US">
                  <a:solidFill>
                    <a:schemeClr val="bg1"/>
                  </a:solidFill>
                  <a:latin typeface="Arial" panose="020B0604020202020204" pitchFamily="34" charset="0"/>
                  <a:cs typeface="Arial" panose="020B0604020202020204" pitchFamily="34" charset="0"/>
                </a:rPr>
                <a:t> of us will suffer a stroke.</a:t>
              </a:r>
              <a:r>
                <a:rPr lang="en-US" baseline="30000">
                  <a:solidFill>
                    <a:schemeClr val="bg1"/>
                  </a:solidFill>
                  <a:latin typeface="Arial" panose="020B0604020202020204" pitchFamily="34" charset="0"/>
                  <a:cs typeface="Arial" panose="020B0604020202020204" pitchFamily="34" charset="0"/>
                </a:rPr>
                <a:t>2</a:t>
              </a:r>
            </a:p>
          </p:txBody>
        </p:sp>
      </p:grpSp>
      <p:sp>
        <p:nvSpPr>
          <p:cNvPr id="16" name="Abgerundetes Rechteck 76">
            <a:extLst>
              <a:ext uri="{FF2B5EF4-FFF2-40B4-BE49-F238E27FC236}">
                <a16:creationId xmlns:a16="http://schemas.microsoft.com/office/drawing/2014/main" id="{0061D535-52C5-4A37-80AE-3B1BD519E87E}"/>
              </a:ext>
            </a:extLst>
          </p:cNvPr>
          <p:cNvSpPr>
            <a:spLocks noChangeArrowheads="1"/>
          </p:cNvSpPr>
          <p:nvPr/>
        </p:nvSpPr>
        <p:spPr bwMode="auto">
          <a:xfrm>
            <a:off x="629850" y="4239227"/>
            <a:ext cx="820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en-US" sz="1400" dirty="0">
                <a:solidFill>
                  <a:schemeClr val="tx1">
                    <a:lumMod val="65000"/>
                    <a:lumOff val="35000"/>
                  </a:schemeClr>
                </a:solidFill>
              </a:rPr>
              <a:t>But up to </a:t>
            </a:r>
            <a:r>
              <a:rPr lang="en-US" sz="1400" b="1" dirty="0">
                <a:solidFill>
                  <a:schemeClr val="tx1">
                    <a:lumMod val="65000"/>
                    <a:lumOff val="35000"/>
                  </a:schemeClr>
                </a:solidFill>
              </a:rPr>
              <a:t>80% </a:t>
            </a:r>
            <a:r>
              <a:rPr lang="en-US" sz="1400" dirty="0">
                <a:solidFill>
                  <a:schemeClr val="tx1">
                    <a:lumMod val="65000"/>
                    <a:lumOff val="35000"/>
                  </a:schemeClr>
                </a:solidFill>
              </a:rPr>
              <a:t>of strokes can be avoided.</a:t>
            </a:r>
            <a:r>
              <a:rPr lang="en-US" sz="1400" baseline="30000" dirty="0">
                <a:solidFill>
                  <a:schemeClr val="tx1">
                    <a:lumMod val="65000"/>
                    <a:lumOff val="35000"/>
                  </a:schemeClr>
                </a:solidFill>
              </a:rPr>
              <a:t>1</a:t>
            </a:r>
          </a:p>
        </p:txBody>
      </p:sp>
      <p:sp>
        <p:nvSpPr>
          <p:cNvPr id="14" name="TextBox 3">
            <a:extLst>
              <a:ext uri="{FF2B5EF4-FFF2-40B4-BE49-F238E27FC236}">
                <a16:creationId xmlns:a16="http://schemas.microsoft.com/office/drawing/2014/main" id="{F5BA4B30-4FE1-0942-AFE5-5504C1BBDD8A}"/>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lvl="0" fontAlgn="auto">
              <a:spcBef>
                <a:spcPts val="0"/>
              </a:spcBef>
              <a:spcAft>
                <a:spcPts val="0"/>
              </a:spcAft>
              <a:defRPr/>
            </a:pPr>
            <a:r>
              <a:rPr lang="en-GB" sz="700" dirty="0" err="1">
                <a:solidFill>
                  <a:schemeClr val="tx1">
                    <a:lumMod val="65000"/>
                    <a:lumOff val="35000"/>
                  </a:schemeClr>
                </a:solidFill>
              </a:rPr>
              <a:t>nvAF</a:t>
            </a:r>
            <a:r>
              <a:rPr lang="en-GB" sz="700" dirty="0">
                <a:solidFill>
                  <a:schemeClr val="tx1">
                    <a:lumMod val="65000"/>
                    <a:lumOff val="35000"/>
                  </a:schemeClr>
                </a:solidFill>
              </a:rPr>
              <a:t>: non valvular atrial fibrillation</a:t>
            </a:r>
          </a:p>
        </p:txBody>
      </p:sp>
    </p:spTree>
    <p:extLst>
      <p:ext uri="{BB962C8B-B14F-4D97-AF65-F5344CB8AC3E}">
        <p14:creationId xmlns:p14="http://schemas.microsoft.com/office/powerpoint/2010/main" val="200695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71" name="Grafik 70" descr="Waage der Justitia">
            <a:hlinkClick r:id="" action="ppaction://noaction"/>
            <a:extLst>
              <a:ext uri="{FF2B5EF4-FFF2-40B4-BE49-F238E27FC236}">
                <a16:creationId xmlns:a16="http://schemas.microsoft.com/office/drawing/2014/main" id="{A29D8FCC-1101-234F-A56F-301392719F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749" y="4192976"/>
            <a:ext cx="789441" cy="789441"/>
          </a:xfrm>
          <a:prstGeom prst="rect">
            <a:avLst/>
          </a:prstGeom>
        </p:spPr>
      </p:pic>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5" name="Abgerundetes Rechteck 76">
            <a:extLst>
              <a:ext uri="{FF2B5EF4-FFF2-40B4-BE49-F238E27FC236}">
                <a16:creationId xmlns:a16="http://schemas.microsoft.com/office/drawing/2014/main" id="{EE0B03F8-F926-4A24-8168-969BC33962B3}"/>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sp>
        <p:nvSpPr>
          <p:cNvPr id="24" name="Textfeld 23">
            <a:extLst>
              <a:ext uri="{FF2B5EF4-FFF2-40B4-BE49-F238E27FC236}">
                <a16:creationId xmlns:a16="http://schemas.microsoft.com/office/drawing/2014/main" id="{543BC743-70CC-4A45-A3D8-FDC954372171}"/>
              </a:ext>
            </a:extLst>
          </p:cNvPr>
          <p:cNvSpPr txBox="1"/>
          <p:nvPr/>
        </p:nvSpPr>
        <p:spPr>
          <a:xfrm>
            <a:off x="898793" y="3474618"/>
            <a:ext cx="947993"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No</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stroke</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6" name="Textfeld 25">
            <a:extLst>
              <a:ext uri="{FF2B5EF4-FFF2-40B4-BE49-F238E27FC236}">
                <a16:creationId xmlns:a16="http://schemas.microsoft.com/office/drawing/2014/main" id="{095E0134-8D79-4286-ACB3-551C3C18A6EF}"/>
              </a:ext>
            </a:extLst>
          </p:cNvPr>
          <p:cNvSpPr txBox="1"/>
          <p:nvPr/>
        </p:nvSpPr>
        <p:spPr>
          <a:xfrm>
            <a:off x="6901385" y="3459230"/>
            <a:ext cx="1911398"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imple</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therapy</a:t>
            </a:r>
            <a:b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upporting</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adherence</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7" name="Textfeld 26">
            <a:extLst>
              <a:ext uri="{FF2B5EF4-FFF2-40B4-BE49-F238E27FC236}">
                <a16:creationId xmlns:a16="http://schemas.microsoft.com/office/drawing/2014/main" id="{BE250408-A928-4C7A-B670-6853977AF5F4}"/>
              </a:ext>
            </a:extLst>
          </p:cNvPr>
          <p:cNvSpPr txBox="1"/>
          <p:nvPr/>
        </p:nvSpPr>
        <p:spPr>
          <a:xfrm>
            <a:off x="2902382" y="3459230"/>
            <a:ext cx="96883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chemeClr val="tx1">
                    <a:lumMod val="65000"/>
                    <a:lumOff val="35000"/>
                  </a:schemeClr>
                </a:solidFill>
              </a:rPr>
              <a:t>N</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critical</a:t>
            </a:r>
            <a:b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bleedings</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AA2EAE9B-FC11-41A8-BAD8-BA2FC64D3596}"/>
              </a:ext>
            </a:extLst>
          </p:cNvPr>
          <p:cNvSpPr txBox="1"/>
          <p:nvPr/>
        </p:nvSpPr>
        <p:spPr>
          <a:xfrm>
            <a:off x="5020093" y="3459030"/>
            <a:ext cx="1345538"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Correct</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dosing</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Tree>
    <p:extLst>
      <p:ext uri="{BB962C8B-B14F-4D97-AF65-F5344CB8AC3E}">
        <p14:creationId xmlns:p14="http://schemas.microsoft.com/office/powerpoint/2010/main" val="286968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a:t>References</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24" name="Subtitle 1">
            <a:extLst>
              <a:ext uri="{FF2B5EF4-FFF2-40B4-BE49-F238E27FC236}">
                <a16:creationId xmlns:a16="http://schemas.microsoft.com/office/drawing/2014/main" id="{C9432066-82CF-4360-A5B1-C2E9D260953C}"/>
              </a:ext>
            </a:extLst>
          </p:cNvPr>
          <p:cNvSpPr txBox="1">
            <a:spLocks/>
          </p:cNvSpPr>
          <p:nvPr/>
        </p:nvSpPr>
        <p:spPr>
          <a:xfrm>
            <a:off x="603632" y="1049743"/>
            <a:ext cx="8280400" cy="2880789"/>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sz="600" dirty="0">
                <a:latin typeface="Arial" panose="020B0604020202020204" pitchFamily="34" charset="0"/>
                <a:cs typeface="Arial" panose="020B0604020202020204" pitchFamily="34" charset="0"/>
              </a:rPr>
              <a:t>1. The Economist Intelligence Unit. 2017. Preventing Stroke: Uneven Progress.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 The GBD 2016 Lifetime Risk of Stroke Collaborators. N Engl J Med 2018;379(25):2429–2437.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3. Hindricks G, et al. 2020 ESC Guidelines for the diagnosis and management of atrial fibrillation developed in collaboration with the European Association for Cardio-Thoracic Surgery (EACTS). Eur Heart J 2020;42(5):373–498.</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4. Fox KAA, et al. Improved risk stratification of patients with atrial fibrillation: an integrated GARFIELD-AF tool for the prediction of mortality, stroke and bleed in patients with and without anticoagulation. BMJ Open 2017;7(12):e017157.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5. Wilke T, et al. Patient Preferences for Oral Anticoagulation Therapy in Atrial Fibrillation: A Systematic Literature Review. Patient 2017;10(1):17–37.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6. Bassand JP, et al. Risk factors for death, stroke, and bleeding in 28,628 patients from the GARFIELD-AF registry: Rationale for comprehensive management of atrial fibrillation. PLoS ONE 2018;13(1):1–17.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7. Granger CB, et al. Apixaban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2011;365(11):981‒992.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8. Halvorsen S, et al. Efficacy and safety of apixaban compared with warfarin according to age for stroke prevention in atrial fibrillation: observations from the ARISTOTLE trial.</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Eur Heart J 2014;35(28):1864‒1872.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9. Giugliano R, et al. Edoxaban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2013;369(22):2093‒2104.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10. Kato ET, et al. Efficacy and Safety of Edoxaban in Elderly Patients With Atrial Fibrillation in the ENGAGE AF-TIMI 48 Trial. J Am Heart Assoc 2016;5(5):e003432.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11. Connolly SJ, et al. Dabigatran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2009;36(12):1139‒1151.</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12. Lauw MN, et al. Effects of dabigatran according to age in atrial fibrillation. Heart 2017;103(13):1015–1023.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13. Patel MR, et al. Rivaroxaban versus warfarin in nonvalvular atrial fibrillation. N Engl J Med 2011;365:883‒913.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14. Halperin JL, et al. Efficacy and safety of rivaroxaban compared with warfarin among elderly patients with nonvalvular atrial fibrillation in the Rivaroxaban Once Daily, Oral, Direct Factor Xa Inhibition Compared With Vitamin K Antagonism for Prevention of Stroke and Embolism Trial in Atrial Fibrillation (ROCKET AF). Circulation 2014;130(2):138–146.</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15. Hanon O, et al. Bleeding risk with rivaroxaban compared with vitamin K antagonists in patients aged 80 years or older with atrial fibrillation. Heart 2020;doi: 10.1136/heartjnl-2020-317923.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16. Kirchhof P, et al. Impact of Modifiable Bleeding Risk Factors on Major Bleeding in Patients With Atrial Fibrillation Anticoagulated With Rivaroxaban.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2020;9(5):e009530.</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17. Fachinformation Xarelto® Schweiz, www.swissmedicinfo.ch.</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18. Fachinformation Eliquis® Schweiz, www.swissmedicinfo.ch.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19. Fachinformation Pradaxa® Schweiz,www.swissmedicinfo.ch.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20. Fachinformation Lixiana® Schweiz www.swissmedicinfo.ch.</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21. Yao X, et al. Antagonist Oral Anticoagulant Dosing in Patients With Atrial Fibrillation and Renal Dysfunction. J Am Coll Cardiol 2017;69(23):2779–2790.</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22. Andrade JG, et al. Values and Preferences of Physicians and Patients With Nonvalvular Atrial Fibrillation Who Receive Oral Anticoagulation Therapy for Stroke Prevention.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Can J Cardiol 2016;32(6):747–753.</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23. Yao X, et al. Effect of Adherence to Oral Anticoagulants on Risk of Stroke and Major Bleeding Among Patients With Atrial Fibrillation. </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2016;5:e003074.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24. Wilke T et al. Patient Preferences for Nonvitamin K Antagonist Oral Anticoagulants in Stroke Prevention: A Multicountry Discrete Choice Experiment.</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Cardiology Research and Practice 2019;2019:5719624.</a:t>
            </a:r>
            <a:endParaRPr lang="de-CH" sz="600" dirty="0">
              <a:latin typeface="Arial" panose="020B0604020202020204" pitchFamily="34" charset="0"/>
              <a:cs typeface="Arial" panose="020B0604020202020204" pitchFamily="34" charset="0"/>
            </a:endParaRPr>
          </a:p>
          <a:p>
            <a:pPr>
              <a:tabLst>
                <a:tab pos="265113" algn="l"/>
                <a:tab pos="1238250" algn="l"/>
              </a:tabLst>
            </a:pPr>
            <a:endParaRPr lang="en-US" altLang="en-US" sz="800" kern="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F1000D13-6D71-48A5-9037-39C52643EAE7}"/>
              </a:ext>
            </a:extLst>
          </p:cNvPr>
          <p:cNvSpPr txBox="1"/>
          <p:nvPr/>
        </p:nvSpPr>
        <p:spPr>
          <a:xfrm rot="16200000">
            <a:off x="6747059" y="2812561"/>
            <a:ext cx="4578438" cy="215444"/>
          </a:xfrm>
          <a:prstGeom prst="rect">
            <a:avLst/>
          </a:prstGeom>
          <a:noFill/>
        </p:spPr>
        <p:txBody>
          <a:bodyPr wrap="square">
            <a:spAutoFit/>
          </a:bodyPr>
          <a:lstStyle/>
          <a:p>
            <a:r>
              <a:rPr lang="en-US" sz="800" dirty="0">
                <a:solidFill>
                  <a:schemeClr val="accent1"/>
                </a:solidFill>
              </a:rPr>
              <a:t>PP-XAR-CH-0497-2_08.2022</a:t>
            </a:r>
          </a:p>
        </p:txBody>
      </p:sp>
    </p:spTree>
    <p:extLst>
      <p:ext uri="{BB962C8B-B14F-4D97-AF65-F5344CB8AC3E}">
        <p14:creationId xmlns:p14="http://schemas.microsoft.com/office/powerpoint/2010/main" val="74825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Xarelto</a:t>
            </a:r>
            <a:r>
              <a:rPr lang="en-US" sz="2400" kern="0" baseline="30000"/>
              <a:t>® </a:t>
            </a:r>
            <a:br>
              <a:rPr lang="en-US" sz="2400" kern="0"/>
            </a:br>
            <a:r>
              <a:rPr lang="en-US" sz="2400" kern="0"/>
              <a:t>Abbreviated Summary of Product Characteristics </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24" name="Subtitle 1">
            <a:extLst>
              <a:ext uri="{FF2B5EF4-FFF2-40B4-BE49-F238E27FC236}">
                <a16:creationId xmlns:a16="http://schemas.microsoft.com/office/drawing/2014/main" id="{C9432066-82CF-4360-A5B1-C2E9D260953C}"/>
              </a:ext>
            </a:extLst>
          </p:cNvPr>
          <p:cNvSpPr txBox="1">
            <a:spLocks/>
          </p:cNvSpPr>
          <p:nvPr/>
        </p:nvSpPr>
        <p:spPr>
          <a:xfrm>
            <a:off x="612776" y="1250911"/>
            <a:ext cx="8243887" cy="22159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a:tabLst>
                <a:tab pos="265113" algn="l"/>
                <a:tab pos="1238250" algn="l"/>
              </a:tabLst>
            </a:pPr>
            <a:r>
              <a:rPr lang="en-US" altLang="en-US" sz="800" b="1" kern="0" dirty="0"/>
              <a:t>Abbreviated Summary of Product Characteristics of Xarelto® (rivaroxaban): </a:t>
            </a:r>
            <a:r>
              <a:rPr lang="en-US" altLang="en-US" sz="800" kern="0" dirty="0"/>
              <a:t>Direct factor Xa inhibitor C: Film-coated tablets with 10, 15 and 20 mg rivaroxaban; granules for the preparation of a suspension with 1mg/ml rivaroxaban. I: Adults: a) Thrombosis prophylaxis for major </a:t>
            </a:r>
            <a:r>
              <a:rPr lang="en-US" altLang="en-US" sz="800" kern="0" dirty="0" err="1"/>
              <a:t>orthopaedic</a:t>
            </a:r>
            <a:r>
              <a:rPr lang="en-US" altLang="en-US" sz="800" kern="0" dirty="0"/>
              <a:t> procedures on the lower extremities, such as hip or knee prostheses. b) Treatment of pulmonary embolism (PE) and deep vein thrombosis (DVT) as well as prophylaxis of recurring DVT and PE. c) Prophylaxis of stroke and systemic embolism in patients with nonvalvular atrial fibrillation; Pediatric population: Treatment of venous thromboembolism (VTE) after initial parenteral anticoagulation for the prophylaxis of recurrent VTE. D: a) 10 mg 1x/day b) 15 mg 2x/day for the first 21 days, followed by 20 mg 1x/day; from month 7: 20 mg 1x/day or 10 mg 1x/day based on an individual benefit-risk evaluation c) 20 mg 1x/day; for </a:t>
            </a:r>
            <a:r>
              <a:rPr lang="en-US" altLang="en-US" sz="800" kern="0" dirty="0" err="1"/>
              <a:t>CrCl</a:t>
            </a:r>
            <a:r>
              <a:rPr lang="en-US" altLang="en-US" sz="800" kern="0" dirty="0"/>
              <a:t> of 15-49 ml/min: 15 mg 1x/day Take 15 mg and 20 mg with food. Pediatric population: depending on body weight, after at least 5 days of initial treatment with common parenteral anticoagulants. CI: hypersensitivity to any ingredients, acute bacterial endocarditis, clinically significant active bleeding, severe liver disease/hepatic impairment (HI) with a comparatively higher risk of bleeding; mild HI in combination with coagulopathy, renal impairment (RI) requiring dialysis, acute gastrointestinal (GI) ulcers or ulcerative GI disorders, pregnancy, lactation. W: concomitant medication (cf. "IA"); artificial heart valves; drugs affecting </a:t>
            </a:r>
            <a:r>
              <a:rPr lang="en-US" altLang="en-US" sz="800" kern="0" dirty="0" err="1"/>
              <a:t>haemostasis</a:t>
            </a:r>
            <a:r>
              <a:rPr lang="en-US" altLang="en-US" sz="800" kern="0" dirty="0"/>
              <a:t>. PM: RI (</a:t>
            </a:r>
            <a:r>
              <a:rPr lang="en-US" altLang="en-US" sz="800" kern="0" dirty="0" err="1"/>
              <a:t>CrCl</a:t>
            </a:r>
            <a:r>
              <a:rPr lang="en-US" altLang="en-US" sz="800" kern="0" dirty="0"/>
              <a:t> 15-29ml/min) or RI in combination with drugs increasing the Xarelto® plasma level, increased risk of uncontrolled bleeding and </a:t>
            </a:r>
            <a:r>
              <a:rPr lang="en-US" altLang="en-US" sz="800" kern="0" dirty="0" err="1"/>
              <a:t>haemorrhagic</a:t>
            </a:r>
            <a:r>
              <a:rPr lang="en-US" altLang="en-US" sz="800" kern="0" dirty="0"/>
              <a:t> diathesis, recent </a:t>
            </a:r>
            <a:r>
              <a:rPr lang="en-US" altLang="en-US" sz="800" kern="0" dirty="0" err="1"/>
              <a:t>haemorrhagic</a:t>
            </a:r>
            <a:r>
              <a:rPr lang="en-US" altLang="en-US" sz="800" kern="0" dirty="0"/>
              <a:t> stroke, intracranial or intracerebral </a:t>
            </a:r>
            <a:r>
              <a:rPr lang="en-US" altLang="en-US" sz="800" kern="0" dirty="0" err="1"/>
              <a:t>haemorrhage</a:t>
            </a:r>
            <a:r>
              <a:rPr lang="en-US" altLang="en-US" sz="800" kern="0" dirty="0"/>
              <a:t>, recent GI ulcers/ulcerative disorders, severe uncontrolled hypertension, vascular retinopathy, intraspinal and intracerebral vascular anomalies, recent brain, spinal or eye surgery, medical history of bronchiectasis or pulmonary bleeding, spinal </a:t>
            </a:r>
            <a:r>
              <a:rPr lang="en-US" altLang="en-US" sz="800" kern="0" dirty="0" err="1"/>
              <a:t>anaesthesia</a:t>
            </a:r>
            <a:r>
              <a:rPr lang="en-US" altLang="en-US" sz="800" kern="0" dirty="0"/>
              <a:t> or puncture, discontinue at least 24 hours before invasive/surgical procedures, concomitant administration of drugs influencing </a:t>
            </a:r>
            <a:r>
              <a:rPr lang="en-US" altLang="en-US" sz="800" kern="0" dirty="0" err="1"/>
              <a:t>haemostasis</a:t>
            </a:r>
            <a:r>
              <a:rPr lang="en-US" altLang="en-US" sz="800" kern="0" dirty="0"/>
              <a:t>, APS, individual cases of agranulocytosis and SJS were reported. Common ADRs: bleeding, </a:t>
            </a:r>
            <a:r>
              <a:rPr lang="en-US" altLang="en-US" sz="800" kern="0" dirty="0" err="1"/>
              <a:t>anaemia</a:t>
            </a:r>
            <a:r>
              <a:rPr lang="en-US" altLang="en-US" sz="800" kern="0" dirty="0"/>
              <a:t>, dizziness, headache, eye </a:t>
            </a:r>
            <a:r>
              <a:rPr lang="en-US" altLang="en-US" sz="800" kern="0" dirty="0" err="1"/>
              <a:t>haemorrhage</a:t>
            </a:r>
            <a:r>
              <a:rPr lang="en-US" altLang="en-US" sz="800" kern="0" dirty="0"/>
              <a:t>, </a:t>
            </a:r>
            <a:r>
              <a:rPr lang="en-US" altLang="en-US" sz="800" kern="0" dirty="0" err="1"/>
              <a:t>haematoma</a:t>
            </a:r>
            <a:r>
              <a:rPr lang="en-US" altLang="en-US" sz="800" kern="0" dirty="0"/>
              <a:t>, epistaxis, </a:t>
            </a:r>
            <a:r>
              <a:rPr lang="en-US" altLang="en-US" sz="800" kern="0" dirty="0" err="1"/>
              <a:t>haemoptysis</a:t>
            </a:r>
            <a:r>
              <a:rPr lang="en-US" altLang="en-US" sz="800" kern="0" dirty="0"/>
              <a:t>, nausea, obstipation, </a:t>
            </a:r>
            <a:r>
              <a:rPr lang="en-US" altLang="en-US" sz="800" kern="0" dirty="0" err="1"/>
              <a:t>diarrhoea</a:t>
            </a:r>
            <a:r>
              <a:rPr lang="en-US" altLang="en-US" sz="800" kern="0" dirty="0"/>
              <a:t>, elevated liver enzymes (ASAT, ALAT), pruritus, rash, pain in the extremities, fever, peripheral oedema, asthenia. IA: Strong CYP 3A4 + P-</a:t>
            </a:r>
            <a:r>
              <a:rPr lang="en-US" altLang="en-US" sz="800" kern="0" dirty="0" err="1"/>
              <a:t>gp</a:t>
            </a:r>
            <a:r>
              <a:rPr lang="en-US" altLang="en-US" sz="800" kern="0" dirty="0"/>
              <a:t> inhibitors (ritonavir, ketoconazole), strong CYP 3A4 + P-</a:t>
            </a:r>
            <a:r>
              <a:rPr lang="en-US" altLang="en-US" sz="800" kern="0" dirty="0" err="1"/>
              <a:t>gp</a:t>
            </a:r>
            <a:r>
              <a:rPr lang="en-US" altLang="en-US" sz="800" kern="0" dirty="0"/>
              <a:t> inducers (rifampicin, carbamazepine, phenobarbital, St. John's wort), drugs influencing </a:t>
            </a:r>
            <a:r>
              <a:rPr lang="en-US" altLang="en-US" sz="800" kern="0" dirty="0" err="1"/>
              <a:t>haemostasis</a:t>
            </a:r>
            <a:r>
              <a:rPr lang="en-US" altLang="en-US" sz="800" kern="0" dirty="0"/>
              <a:t>. Pack sizes: 10 &amp; 30 x 10 mg film-coated tablets; 14, 28 &amp; 98 x 15 mg or 20 mg film-coated tablets; hospital packs of 10 x 1 film-coated tablets. (B), covered by health insurance companies (refer to Limitatio); granules for the preparation of a suspension (50ml and 100ml). Additional information available from www.swissmedicinfo.ch. Distribution: Bayer (Schweiz) AG, </a:t>
            </a:r>
            <a:r>
              <a:rPr lang="en-US" altLang="en-US" sz="800" kern="0" dirty="0" err="1"/>
              <a:t>Uetlibergstr</a:t>
            </a:r>
            <a:r>
              <a:rPr lang="en-US" altLang="en-US" sz="800" kern="0" dirty="0"/>
              <a:t>. 132, 8045 Zurich, Switzerland. MA-M_RIV-CH-0185-1_06.2021</a:t>
            </a:r>
          </a:p>
        </p:txBody>
      </p:sp>
      <p:sp>
        <p:nvSpPr>
          <p:cNvPr id="6" name="Textfeld 5">
            <a:extLst>
              <a:ext uri="{FF2B5EF4-FFF2-40B4-BE49-F238E27FC236}">
                <a16:creationId xmlns:a16="http://schemas.microsoft.com/office/drawing/2014/main" id="{0ABBE79F-E087-426E-98E8-B1F37597C669}"/>
              </a:ext>
            </a:extLst>
          </p:cNvPr>
          <p:cNvSpPr txBox="1"/>
          <p:nvPr/>
        </p:nvSpPr>
        <p:spPr>
          <a:xfrm rot="16200000">
            <a:off x="6747059" y="2812561"/>
            <a:ext cx="4578438" cy="215444"/>
          </a:xfrm>
          <a:prstGeom prst="rect">
            <a:avLst/>
          </a:prstGeom>
          <a:noFill/>
        </p:spPr>
        <p:txBody>
          <a:bodyPr wrap="square">
            <a:spAutoFit/>
          </a:bodyPr>
          <a:lstStyle/>
          <a:p>
            <a:r>
              <a:rPr lang="en-US" sz="800" dirty="0">
                <a:solidFill>
                  <a:schemeClr val="accent1"/>
                </a:solidFill>
              </a:rPr>
              <a:t>PP-XAR-CH-0497-2_08.2022</a:t>
            </a:r>
          </a:p>
        </p:txBody>
      </p:sp>
    </p:spTree>
    <p:extLst>
      <p:ext uri="{BB962C8B-B14F-4D97-AF65-F5344CB8AC3E}">
        <p14:creationId xmlns:p14="http://schemas.microsoft.com/office/powerpoint/2010/main" val="3514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1061884" y="549309"/>
            <a:ext cx="7831292"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Patient with </a:t>
            </a:r>
            <a:r>
              <a:rPr lang="en-US" sz="2400" kern="0" dirty="0" err="1"/>
              <a:t>nvAF</a:t>
            </a:r>
            <a:r>
              <a:rPr lang="en-US" sz="2400" kern="0" dirty="0"/>
              <a:t>:  Holistic view of protection</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marL="171450" indent="-171450">
              <a:spcBef>
                <a:spcPts val="200"/>
              </a:spcBef>
              <a:buFont typeface="Arial" panose="020B0604020202020204" pitchFamily="34" charset="0"/>
              <a:buChar char="•"/>
            </a:pPr>
            <a:r>
              <a:rPr lang="da-DK" sz="700" dirty="0" err="1">
                <a:solidFill>
                  <a:srgbClr val="B3B2B5"/>
                </a:solidFill>
                <a:cs typeface="Arial" charset="0"/>
              </a:rPr>
              <a:t>Except</a:t>
            </a:r>
            <a:r>
              <a:rPr lang="da-DK" sz="700" dirty="0">
                <a:solidFill>
                  <a:srgbClr val="B3B2B5"/>
                </a:solidFill>
                <a:cs typeface="Arial" charset="0"/>
              </a:rPr>
              <a:t> for patients with </a:t>
            </a:r>
            <a:r>
              <a:rPr lang="da-DK" sz="700" dirty="0" err="1">
                <a:solidFill>
                  <a:srgbClr val="B3B2B5"/>
                </a:solidFill>
                <a:cs typeface="Arial" charset="0"/>
              </a:rPr>
              <a:t>mechanical</a:t>
            </a:r>
            <a:r>
              <a:rPr lang="da-DK" sz="700" dirty="0">
                <a:solidFill>
                  <a:srgbClr val="B3B2B5"/>
                </a:solidFill>
                <a:cs typeface="Arial" charset="0"/>
              </a:rPr>
              <a:t> </a:t>
            </a:r>
            <a:r>
              <a:rPr lang="da-DK" sz="700" dirty="0" err="1">
                <a:solidFill>
                  <a:srgbClr val="B3B2B5"/>
                </a:solidFill>
                <a:cs typeface="Arial" charset="0"/>
              </a:rPr>
              <a:t>heart</a:t>
            </a:r>
            <a:r>
              <a:rPr lang="da-DK" sz="700" dirty="0">
                <a:solidFill>
                  <a:srgbClr val="B3B2B5"/>
                </a:solidFill>
                <a:cs typeface="Arial" charset="0"/>
              </a:rPr>
              <a:t> </a:t>
            </a:r>
            <a:r>
              <a:rPr lang="da-DK" sz="700" dirty="0" err="1">
                <a:solidFill>
                  <a:srgbClr val="B3B2B5"/>
                </a:solidFill>
                <a:cs typeface="Arial" charset="0"/>
              </a:rPr>
              <a:t>valves</a:t>
            </a:r>
            <a:r>
              <a:rPr lang="da-DK" sz="700" dirty="0">
                <a:solidFill>
                  <a:srgbClr val="B3B2B5"/>
                </a:solidFill>
                <a:cs typeface="Arial" charset="0"/>
              </a:rPr>
              <a:t> or moderate-to-</a:t>
            </a:r>
            <a:r>
              <a:rPr lang="da-DK" sz="700" dirty="0" err="1">
                <a:solidFill>
                  <a:srgbClr val="B3B2B5"/>
                </a:solidFill>
                <a:cs typeface="Arial" charset="0"/>
              </a:rPr>
              <a:t>severe</a:t>
            </a:r>
            <a:r>
              <a:rPr lang="da-DK" sz="700" dirty="0">
                <a:solidFill>
                  <a:srgbClr val="B3B2B5"/>
                </a:solidFill>
                <a:cs typeface="Arial" charset="0"/>
              </a:rPr>
              <a:t> </a:t>
            </a:r>
            <a:r>
              <a:rPr lang="da-DK" sz="700" dirty="0" err="1">
                <a:solidFill>
                  <a:srgbClr val="B3B2B5"/>
                </a:solidFill>
                <a:cs typeface="Arial" charset="0"/>
              </a:rPr>
              <a:t>mitral</a:t>
            </a:r>
            <a:r>
              <a:rPr lang="da-DK" sz="700" dirty="0">
                <a:solidFill>
                  <a:srgbClr val="B3B2B5"/>
                </a:solidFill>
                <a:cs typeface="Arial" charset="0"/>
              </a:rPr>
              <a:t> stenosis. </a:t>
            </a:r>
          </a:p>
          <a:p>
            <a:pPr>
              <a:spcBef>
                <a:spcPts val="200"/>
              </a:spcBef>
            </a:pP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CV: </a:t>
            </a:r>
            <a:r>
              <a:rPr lang="da-DK" sz="700" dirty="0" err="1">
                <a:solidFill>
                  <a:srgbClr val="B3B2B5"/>
                </a:solidFill>
                <a:cs typeface="Arial" charset="0"/>
              </a:rPr>
              <a:t>cardiovascular</a:t>
            </a:r>
            <a:r>
              <a:rPr lang="da-DK" sz="700" dirty="0">
                <a:solidFill>
                  <a:srgbClr val="B3B2B5"/>
                </a:solidFill>
                <a:cs typeface="Arial" charset="0"/>
              </a:rPr>
              <a:t>; VKA: vitamin K antagonist; OAC: oral </a:t>
            </a:r>
            <a:r>
              <a:rPr lang="da-DK" sz="700" dirty="0" err="1">
                <a:solidFill>
                  <a:srgbClr val="B3B2B5"/>
                </a:solidFill>
                <a:cs typeface="Arial" charset="0"/>
              </a:rPr>
              <a:t>anticoagulant</a:t>
            </a:r>
            <a:r>
              <a:rPr lang="da-DK" sz="700" dirty="0">
                <a:solidFill>
                  <a:srgbClr val="B3B2B5"/>
                </a:solidFill>
                <a:cs typeface="Arial" charset="0"/>
              </a:rPr>
              <a:t>; AAD: </a:t>
            </a:r>
            <a:r>
              <a:rPr lang="da-DK" sz="700" dirty="0" err="1">
                <a:solidFill>
                  <a:srgbClr val="B3B2B5"/>
                </a:solidFill>
                <a:cs typeface="Arial" charset="0"/>
              </a:rPr>
              <a:t>antiarrhythmic</a:t>
            </a:r>
            <a:r>
              <a:rPr lang="da-DK" sz="700" dirty="0">
                <a:solidFill>
                  <a:srgbClr val="B3B2B5"/>
                </a:solidFill>
                <a:cs typeface="Arial" charset="0"/>
              </a:rPr>
              <a:t> drug; </a:t>
            </a:r>
            <a:r>
              <a:rPr lang="da-DK" sz="700" dirty="0" err="1">
                <a:solidFill>
                  <a:srgbClr val="B3B2B5"/>
                </a:solidFill>
                <a:cs typeface="Arial" charset="0"/>
              </a:rPr>
              <a:t>QoL</a:t>
            </a:r>
            <a:r>
              <a:rPr lang="da-DK" sz="700" dirty="0">
                <a:solidFill>
                  <a:srgbClr val="B3B2B5"/>
                </a:solidFill>
                <a:cs typeface="Arial" charset="0"/>
              </a:rPr>
              <a:t>: </a:t>
            </a:r>
            <a:r>
              <a:rPr lang="da-DK" sz="700" dirty="0" err="1">
                <a:solidFill>
                  <a:srgbClr val="B3B2B5"/>
                </a:solidFill>
                <a:cs typeface="Arial" charset="0"/>
              </a:rPr>
              <a:t>quality</a:t>
            </a:r>
            <a:r>
              <a:rPr lang="da-DK" sz="700" dirty="0">
                <a:solidFill>
                  <a:srgbClr val="B3B2B5"/>
                </a:solidFill>
                <a:cs typeface="Arial" charset="0"/>
              </a:rPr>
              <a:t> of </a:t>
            </a:r>
            <a:r>
              <a:rPr lang="da-DK" sz="700" dirty="0" err="1">
                <a:solidFill>
                  <a:srgbClr val="B3B2B5"/>
                </a:solidFill>
                <a:cs typeface="Arial" charset="0"/>
              </a:rPr>
              <a:t>life</a:t>
            </a:r>
            <a:r>
              <a:rPr lang="da-DK" sz="700" dirty="0">
                <a:solidFill>
                  <a:srgbClr val="B3B2B5"/>
                </a:solidFill>
                <a:cs typeface="Arial" charset="0"/>
              </a:rPr>
              <a:t>; NOAC: non vitamin K antagonist oral </a:t>
            </a:r>
            <a:r>
              <a:rPr lang="da-DK" sz="700" dirty="0" err="1">
                <a:solidFill>
                  <a:srgbClr val="B3B2B5"/>
                </a:solidFill>
                <a:cs typeface="Arial" charset="0"/>
              </a:rPr>
              <a:t>anticoagulant</a:t>
            </a:r>
            <a:r>
              <a:rPr lang="da-DK" sz="700" dirty="0">
                <a:solidFill>
                  <a:srgbClr val="B3B2B5"/>
                </a:solidFill>
                <a:cs typeface="Arial" charset="0"/>
              </a:rPr>
              <a:t>; ESC: </a:t>
            </a:r>
            <a:r>
              <a:rPr lang="da-DK" sz="700" dirty="0" err="1">
                <a:solidFill>
                  <a:srgbClr val="B3B2B5"/>
                </a:solidFill>
                <a:cs typeface="Arial" charset="0"/>
              </a:rPr>
              <a:t>european</a:t>
            </a:r>
            <a:r>
              <a:rPr lang="da-DK" sz="700" dirty="0">
                <a:solidFill>
                  <a:srgbClr val="B3B2B5"/>
                </a:solidFill>
                <a:cs typeface="Arial" charset="0"/>
              </a:rPr>
              <a:t> society of </a:t>
            </a:r>
            <a:r>
              <a:rPr lang="da-DK" sz="700" dirty="0" err="1">
                <a:solidFill>
                  <a:srgbClr val="B3B2B5"/>
                </a:solidFill>
                <a:cs typeface="Arial" charset="0"/>
              </a:rPr>
              <a:t>cardiology</a:t>
            </a:r>
            <a:r>
              <a:rPr lang="da-DK" sz="700" dirty="0">
                <a:solidFill>
                  <a:srgbClr val="B3B2B5"/>
                </a:solidFill>
                <a:cs typeface="Arial" charset="0"/>
              </a:rPr>
              <a:t>; f: </a:t>
            </a:r>
            <a:r>
              <a:rPr lang="da-DK" sz="700" dirty="0" err="1">
                <a:solidFill>
                  <a:srgbClr val="B3B2B5"/>
                </a:solidFill>
                <a:cs typeface="Arial" charset="0"/>
              </a:rPr>
              <a:t>female</a:t>
            </a:r>
            <a:r>
              <a:rPr lang="da-DK" sz="700" dirty="0">
                <a:solidFill>
                  <a:srgbClr val="B3B2B5"/>
                </a:solidFill>
                <a:cs typeface="Arial" charset="0"/>
              </a:rPr>
              <a:t>; m: male</a:t>
            </a:r>
          </a:p>
        </p:txBody>
      </p:sp>
      <p:sp>
        <p:nvSpPr>
          <p:cNvPr id="8" name="TextBox 12">
            <a:extLst>
              <a:ext uri="{FF2B5EF4-FFF2-40B4-BE49-F238E27FC236}">
                <a16:creationId xmlns:a16="http://schemas.microsoft.com/office/drawing/2014/main" id="{6F148A1A-FC9D-4B6E-9D81-83DA104299F2}"/>
              </a:ext>
            </a:extLst>
          </p:cNvPr>
          <p:cNvSpPr txBox="1"/>
          <p:nvPr/>
        </p:nvSpPr>
        <p:spPr>
          <a:xfrm>
            <a:off x="4430518" y="2125910"/>
            <a:ext cx="1618394" cy="416605"/>
          </a:xfrm>
          <a:prstGeom prst="rect">
            <a:avLst/>
          </a:prstGeom>
          <a:noFill/>
        </p:spPr>
        <p:txBody>
          <a:bodyPr wrap="none" lIns="0" tIns="0" rIns="0" bIns="0" rtlCol="0">
            <a:normAutofit lnSpcReduction="10000"/>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B</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etter symptom </a:t>
            </a:r>
            <a:b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control</a:t>
            </a:r>
            <a:endParaRPr kumimoji="0" lang="en-GB"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9" name="TextBox 17">
            <a:extLst>
              <a:ext uri="{FF2B5EF4-FFF2-40B4-BE49-F238E27FC236}">
                <a16:creationId xmlns:a16="http://schemas.microsoft.com/office/drawing/2014/main" id="{D0C21EB6-3968-4F56-A91B-70F51921C6FD}"/>
              </a:ext>
            </a:extLst>
          </p:cNvPr>
          <p:cNvSpPr txBox="1"/>
          <p:nvPr/>
        </p:nvSpPr>
        <p:spPr>
          <a:xfrm>
            <a:off x="7084992" y="2017307"/>
            <a:ext cx="1600266" cy="720832"/>
          </a:xfrm>
          <a:prstGeom prst="rect">
            <a:avLst/>
          </a:prstGeom>
          <a:noFill/>
        </p:spPr>
        <p:txBody>
          <a:bodyPr wrap="none" lIns="0" tIns="0" rIns="0" bIns="0" rtlCol="0">
            <a:normAutofit/>
          </a:bodyPr>
          <a:lstStyle>
            <a:defPPr>
              <a:defRPr lang="en-US"/>
            </a:defPPr>
            <a:lvl1pPr algn="ctr">
              <a:defRPr sz="1400" b="1">
                <a:solidFill>
                  <a:srgbClr val="000000"/>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C</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omorbidities /</a:t>
            </a:r>
            <a:b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C</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ardiovascular risk </a:t>
            </a:r>
            <a:b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factor management</a:t>
            </a:r>
            <a:endParaRPr kumimoji="0" lang="en-GB"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0" name="Rectangle: Rounded Corners 20">
            <a:extLst>
              <a:ext uri="{FF2B5EF4-FFF2-40B4-BE49-F238E27FC236}">
                <a16:creationId xmlns:a16="http://schemas.microsoft.com/office/drawing/2014/main" id="{50ADEB47-9063-4FB6-999A-A7678F67AAD8}"/>
              </a:ext>
            </a:extLst>
          </p:cNvPr>
          <p:cNvSpPr/>
          <p:nvPr/>
        </p:nvSpPr>
        <p:spPr bwMode="auto">
          <a:xfrm>
            <a:off x="6141451" y="2873623"/>
            <a:ext cx="2715212" cy="1678434"/>
          </a:xfrm>
          <a:prstGeom prst="roundRect">
            <a:avLst>
              <a:gd name="adj" fmla="val 8614"/>
            </a:avLst>
          </a:prstGeom>
          <a:noFill/>
          <a:ln w="28575" cap="flat" cmpd="sng" algn="ctr">
            <a:solidFill>
              <a:schemeClr val="accent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Comorbidities and cardiovascular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risk factors</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Lifestyle changes (obesity reduction, regular exercise, reduction of alcohol use etc.)</a:t>
            </a:r>
            <a:endParaRPr kumimoji="0" lang="en-GB" sz="1100" b="0" i="0" u="none" strike="noStrike" kern="1200" cap="none" spc="0" normalizeH="0" baseline="0" noProof="0">
              <a:ln>
                <a:noFill/>
              </a:ln>
              <a:effectLst/>
              <a:uLnTx/>
              <a:uFillTx/>
              <a:latin typeface="Arial" charset="0"/>
              <a:ea typeface="+mn-ea"/>
              <a:cs typeface="+mn-cs"/>
            </a:endParaRPr>
          </a:p>
        </p:txBody>
      </p:sp>
      <p:sp>
        <p:nvSpPr>
          <p:cNvPr id="11" name="Rectangle: Rounded Corners 21">
            <a:extLst>
              <a:ext uri="{FF2B5EF4-FFF2-40B4-BE49-F238E27FC236}">
                <a16:creationId xmlns:a16="http://schemas.microsoft.com/office/drawing/2014/main" id="{A39829F5-0AEC-4470-AC80-A298885A5F10}"/>
              </a:ext>
            </a:extLst>
          </p:cNvPr>
          <p:cNvSpPr/>
          <p:nvPr/>
        </p:nvSpPr>
        <p:spPr bwMode="auto">
          <a:xfrm>
            <a:off x="3471405" y="2876002"/>
            <a:ext cx="2565399" cy="1678434"/>
          </a:xfrm>
          <a:prstGeom prst="roundRect">
            <a:avLst>
              <a:gd name="adj" fmla="val 8140"/>
            </a:avLst>
          </a:prstGeom>
          <a:noFill/>
          <a:ln w="28575" cap="flat" cmpd="sng" algn="ctr">
            <a:solidFill>
              <a:schemeClr val="tx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Assess symptoms,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QoL and patient’s preferences</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Optimise rate control</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Consider a rhythm control strategy</a:t>
            </a:r>
            <a:r>
              <a:rPr kumimoji="0" lang="en-GB" sz="1100" b="0" i="0" u="none" strike="noStrike" kern="1200" cap="none" spc="0" normalizeH="0" baseline="0" noProof="0">
                <a:ln>
                  <a:noFill/>
                </a:ln>
                <a:effectLst/>
                <a:uLnTx/>
                <a:uFillTx/>
                <a:latin typeface="Arial" charset="0"/>
                <a:ea typeface="+mn-ea"/>
                <a:cs typeface="+mn-cs"/>
              </a:rPr>
              <a:t> (CV, AADs, ablation)</a:t>
            </a:r>
            <a:endParaRPr kumimoji="0" lang="en-US" sz="1100" b="0" i="0" u="none" strike="noStrike" kern="1200" cap="none" spc="0" normalizeH="0" baseline="0" noProof="0">
              <a:ln>
                <a:noFill/>
              </a:ln>
              <a:effectLst/>
              <a:uLnTx/>
              <a:uFillTx/>
              <a:latin typeface="Arial" charset="0"/>
              <a:ea typeface="+mn-ea"/>
              <a:cs typeface="+mn-cs"/>
            </a:endParaRPr>
          </a:p>
        </p:txBody>
      </p:sp>
      <p:sp>
        <p:nvSpPr>
          <p:cNvPr id="13" name="Rectangle: Rounded Corners 22">
            <a:extLst>
              <a:ext uri="{FF2B5EF4-FFF2-40B4-BE49-F238E27FC236}">
                <a16:creationId xmlns:a16="http://schemas.microsoft.com/office/drawing/2014/main" id="{03650355-F95E-445A-9B49-F09210070C2E}"/>
              </a:ext>
            </a:extLst>
          </p:cNvPr>
          <p:cNvSpPr/>
          <p:nvPr/>
        </p:nvSpPr>
        <p:spPr bwMode="auto">
          <a:xfrm>
            <a:off x="632024" y="2876001"/>
            <a:ext cx="2734734" cy="1678436"/>
          </a:xfrm>
          <a:prstGeom prst="roundRect">
            <a:avLst>
              <a:gd name="adj" fmla="val 8353"/>
            </a:avLst>
          </a:prstGeom>
          <a:noFill/>
          <a:ln w="2857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228600" marR="0" lvl="0" indent="-228600" defTabSz="914400" rtl="0" eaLnBrk="1" fontAlgn="base" latinLnBrk="0" hangingPunct="1">
              <a:lnSpc>
                <a:spcPct val="100000"/>
              </a:lnSpc>
              <a:spcBef>
                <a:spcPts val="0"/>
              </a:spcBef>
              <a:spcAft>
                <a:spcPts val="600"/>
              </a:spcAft>
              <a:buClrTx/>
              <a:buSzTx/>
              <a:buFontTx/>
              <a:buAutoNum type="arabicPeriod"/>
              <a:tabLst>
                <a:tab pos="55563" algn="l"/>
              </a:tabLst>
              <a:defRPr/>
            </a:pPr>
            <a:r>
              <a:rPr kumimoji="0" lang="en-US" sz="1100" b="0" i="0" u="none" strike="noStrike" kern="1200" cap="none" spc="0" normalizeH="0" baseline="0" noProof="0">
                <a:ln>
                  <a:noFill/>
                </a:ln>
                <a:effectLst/>
                <a:uLnTx/>
                <a:uFillTx/>
                <a:latin typeface="Arial" charset="0"/>
                <a:ea typeface="+mn-ea"/>
                <a:cs typeface="+mn-cs"/>
              </a:rPr>
              <a:t>Identify low-risk patients who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do not need OAC</a:t>
            </a:r>
          </a:p>
          <a:p>
            <a:pPr marL="228600" marR="0" lvl="0" indent="-228600" defTabSz="914400" rtl="0" eaLnBrk="1" fontAlgn="base" latinLnBrk="0" hangingPunct="1">
              <a:lnSpc>
                <a:spcPct val="100000"/>
              </a:lnSpc>
              <a:spcBef>
                <a:spcPts val="0"/>
              </a:spcBef>
              <a:spcAft>
                <a:spcPts val="600"/>
              </a:spcAft>
              <a:buClrTx/>
              <a:buSzTx/>
              <a:buFontTx/>
              <a:buAutoNum type="arabicPeriod"/>
              <a:tabLst>
                <a:tab pos="55563" algn="l"/>
              </a:tabLst>
              <a:defRPr/>
            </a:pPr>
            <a:r>
              <a:rPr kumimoji="0" lang="en-US" sz="1100" b="0" i="0" u="none" strike="noStrike" kern="1200" cap="none" spc="0" normalizeH="0" baseline="0" noProof="0">
                <a:ln>
                  <a:noFill/>
                </a:ln>
                <a:effectLst/>
                <a:uLnTx/>
                <a:uFillTx/>
                <a:latin typeface="Arial" charset="0"/>
                <a:ea typeface="+mn-ea"/>
                <a:cs typeface="+mn-cs"/>
              </a:rPr>
              <a:t>Consider stroke prevention if CHA</a:t>
            </a:r>
            <a:r>
              <a:rPr kumimoji="0" lang="en-US" sz="1100" b="0" i="0" u="none" strike="noStrike" kern="1200" cap="none" spc="0" normalizeH="0" baseline="-25000" noProof="0">
                <a:ln>
                  <a:noFill/>
                </a:ln>
                <a:effectLst/>
                <a:uLnTx/>
                <a:uFillTx/>
                <a:latin typeface="Arial" charset="0"/>
                <a:ea typeface="+mn-ea"/>
                <a:cs typeface="+mn-cs"/>
              </a:rPr>
              <a:t>2</a:t>
            </a:r>
            <a:r>
              <a:rPr kumimoji="0" lang="en-US" sz="1100" b="0" i="0" u="none" strike="noStrike" kern="1200" cap="none" spc="0" normalizeH="0" baseline="0" noProof="0">
                <a:ln>
                  <a:noFill/>
                </a:ln>
                <a:effectLst/>
                <a:uLnTx/>
                <a:uFillTx/>
                <a:latin typeface="Arial" charset="0"/>
                <a:ea typeface="+mn-ea"/>
                <a:cs typeface="+mn-cs"/>
              </a:rPr>
              <a:t>DS</a:t>
            </a:r>
            <a:r>
              <a:rPr kumimoji="0" lang="en-US" sz="1100" b="0" i="0" u="none" strike="noStrike" kern="1200" cap="none" spc="0" normalizeH="0" baseline="-25000" noProof="0">
                <a:ln>
                  <a:noFill/>
                </a:ln>
                <a:effectLst/>
                <a:uLnTx/>
                <a:uFillTx/>
                <a:latin typeface="Arial" charset="0"/>
                <a:ea typeface="+mn-ea"/>
                <a:cs typeface="+mn-cs"/>
              </a:rPr>
              <a:t>2</a:t>
            </a:r>
            <a:r>
              <a:rPr kumimoji="0" lang="en-US" sz="1100" b="0" i="0" u="none" strike="noStrike" kern="1200" cap="none" spc="0" normalizeH="0" baseline="0" noProof="0">
                <a:ln>
                  <a:noFill/>
                </a:ln>
                <a:effectLst/>
                <a:uLnTx/>
                <a:uFillTx/>
                <a:latin typeface="Arial" charset="0"/>
                <a:ea typeface="+mn-ea"/>
                <a:cs typeface="+mn-cs"/>
              </a:rPr>
              <a:t>-VASc ≥1(m), 2(f)</a:t>
            </a:r>
          </a:p>
          <a:p>
            <a:pPr marL="0" marR="0" lvl="0" indent="0" defTabSz="914400" rtl="0" eaLnBrk="1" fontAlgn="base" latinLnBrk="0" hangingPunct="1">
              <a:lnSpc>
                <a:spcPct val="100000"/>
              </a:lnSpc>
              <a:spcBef>
                <a:spcPts val="0"/>
              </a:spcBef>
              <a:spcAft>
                <a:spcPts val="60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Assess bleeding risk, address modifiable bleeding risk factors</a:t>
            </a:r>
          </a:p>
          <a:p>
            <a:pPr marL="228600" marR="0" lvl="0" indent="-228600" defTabSz="914400" rtl="0" eaLnBrk="1" fontAlgn="base" latinLnBrk="0" hangingPunct="1">
              <a:lnSpc>
                <a:spcPct val="100000"/>
              </a:lnSpc>
              <a:spcBef>
                <a:spcPts val="0"/>
              </a:spcBef>
              <a:spcAft>
                <a:spcPts val="600"/>
              </a:spcAft>
              <a:buClrTx/>
              <a:buSzTx/>
              <a:buFont typeface="+mj-lt"/>
              <a:buAutoNum type="arabicPeriod" startAt="3"/>
              <a:tabLst>
                <a:tab pos="55563" algn="l"/>
              </a:tabLst>
              <a:defRPr/>
            </a:pPr>
            <a:r>
              <a:rPr kumimoji="0" lang="en-US" sz="1100" b="0" i="0" u="none" strike="noStrike" kern="1200" cap="none" spc="0" normalizeH="0" baseline="0" noProof="0">
                <a:ln>
                  <a:noFill/>
                </a:ln>
                <a:effectLst/>
                <a:uLnTx/>
                <a:uFillTx/>
                <a:latin typeface="Arial" charset="0"/>
                <a:ea typeface="+mn-ea"/>
                <a:cs typeface="+mn-cs"/>
              </a:rPr>
              <a:t>Choose OAC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(NOAC in preference to VKA*)</a:t>
            </a:r>
          </a:p>
        </p:txBody>
      </p:sp>
      <p:grpSp>
        <p:nvGrpSpPr>
          <p:cNvPr id="14" name="Group 2">
            <a:extLst>
              <a:ext uri="{FF2B5EF4-FFF2-40B4-BE49-F238E27FC236}">
                <a16:creationId xmlns:a16="http://schemas.microsoft.com/office/drawing/2014/main" id="{546F9EC9-B4A2-4CC4-9D46-23FC8AB406A5}"/>
              </a:ext>
            </a:extLst>
          </p:cNvPr>
          <p:cNvGrpSpPr/>
          <p:nvPr/>
        </p:nvGrpSpPr>
        <p:grpSpPr>
          <a:xfrm>
            <a:off x="458742" y="1785119"/>
            <a:ext cx="1107740" cy="1107738"/>
            <a:chOff x="625713" y="1253251"/>
            <a:chExt cx="1107740" cy="1107738"/>
          </a:xfrm>
        </p:grpSpPr>
        <p:pic>
          <p:nvPicPr>
            <p:cNvPr id="16" name="Graphic 30" descr="Single gear">
              <a:extLst>
                <a:ext uri="{FF2B5EF4-FFF2-40B4-BE49-F238E27FC236}">
                  <a16:creationId xmlns:a16="http://schemas.microsoft.com/office/drawing/2014/main" id="{233EA777-DE79-4522-A426-E2A5069084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13" y="1253251"/>
              <a:ext cx="1107740" cy="1107738"/>
            </a:xfrm>
            <a:prstGeom prst="rect">
              <a:avLst/>
            </a:prstGeom>
            <a:effectLst/>
          </p:spPr>
        </p:pic>
        <p:sp>
          <p:nvSpPr>
            <p:cNvPr id="17" name="Oval 31">
              <a:extLst>
                <a:ext uri="{FF2B5EF4-FFF2-40B4-BE49-F238E27FC236}">
                  <a16:creationId xmlns:a16="http://schemas.microsoft.com/office/drawing/2014/main" id="{9C3116EC-F6FD-43A8-BC76-D9F30B0E723D}"/>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3961AC"/>
                  </a:solidFill>
                  <a:effectLst/>
                  <a:uLnTx/>
                  <a:uFillTx/>
                  <a:latin typeface="Arial" charset="0"/>
                  <a:ea typeface="+mn-ea"/>
                  <a:cs typeface="+mn-cs"/>
                </a:rPr>
                <a:t>A</a:t>
              </a:r>
              <a:endParaRPr kumimoji="0" lang="en-US" sz="1400" b="0" i="0" u="none" strike="noStrike" kern="1200" cap="none" spc="0" normalizeH="0" baseline="0" noProof="0">
                <a:ln>
                  <a:noFill/>
                </a:ln>
                <a:solidFill>
                  <a:srgbClr val="3961AC"/>
                </a:solidFill>
                <a:effectLst/>
                <a:uLnTx/>
                <a:uFillTx/>
                <a:latin typeface="Arial" charset="0"/>
                <a:ea typeface="+mn-ea"/>
                <a:cs typeface="+mn-cs"/>
              </a:endParaRPr>
            </a:p>
          </p:txBody>
        </p:sp>
      </p:grpSp>
      <p:sp>
        <p:nvSpPr>
          <p:cNvPr id="18" name="TextBox 32">
            <a:extLst>
              <a:ext uri="{FF2B5EF4-FFF2-40B4-BE49-F238E27FC236}">
                <a16:creationId xmlns:a16="http://schemas.microsoft.com/office/drawing/2014/main" id="{EC57EA1C-0139-4795-847E-5DD12262E519}"/>
              </a:ext>
            </a:extLst>
          </p:cNvPr>
          <p:cNvSpPr txBox="1"/>
          <p:nvPr/>
        </p:nvSpPr>
        <p:spPr>
          <a:xfrm>
            <a:off x="1575862" y="2097484"/>
            <a:ext cx="1439236" cy="470572"/>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A</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nticoagulation </a:t>
            </a: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a:t>
            </a:r>
            <a:b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A</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void stroke</a:t>
            </a:r>
          </a:p>
        </p:txBody>
      </p:sp>
      <p:grpSp>
        <p:nvGrpSpPr>
          <p:cNvPr id="19" name="Group 33">
            <a:extLst>
              <a:ext uri="{FF2B5EF4-FFF2-40B4-BE49-F238E27FC236}">
                <a16:creationId xmlns:a16="http://schemas.microsoft.com/office/drawing/2014/main" id="{9C9F4785-F5A0-4F87-AA04-464F20A09833}"/>
              </a:ext>
            </a:extLst>
          </p:cNvPr>
          <p:cNvGrpSpPr/>
          <p:nvPr/>
        </p:nvGrpSpPr>
        <p:grpSpPr>
          <a:xfrm>
            <a:off x="3297229" y="1785119"/>
            <a:ext cx="1107740" cy="1107738"/>
            <a:chOff x="625713" y="1253251"/>
            <a:chExt cx="1107740" cy="1107738"/>
          </a:xfrm>
        </p:grpSpPr>
        <p:pic>
          <p:nvPicPr>
            <p:cNvPr id="20" name="Graphic 35" descr="Single gear">
              <a:extLst>
                <a:ext uri="{FF2B5EF4-FFF2-40B4-BE49-F238E27FC236}">
                  <a16:creationId xmlns:a16="http://schemas.microsoft.com/office/drawing/2014/main" id="{8987030F-520E-46FE-8778-DDBE9A795F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713" y="1253251"/>
              <a:ext cx="1107740" cy="1107738"/>
            </a:xfrm>
            <a:prstGeom prst="rect">
              <a:avLst/>
            </a:prstGeom>
            <a:effectLst/>
          </p:spPr>
        </p:pic>
        <p:sp>
          <p:nvSpPr>
            <p:cNvPr id="21" name="Oval 36">
              <a:extLst>
                <a:ext uri="{FF2B5EF4-FFF2-40B4-BE49-F238E27FC236}">
                  <a16:creationId xmlns:a16="http://schemas.microsoft.com/office/drawing/2014/main" id="{1654E412-1B15-41A9-9EBB-A28A65D2C0CE}"/>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809ED5"/>
                  </a:solidFill>
                  <a:effectLst/>
                  <a:uLnTx/>
                  <a:uFillTx/>
                  <a:latin typeface="Arial" charset="0"/>
                  <a:ea typeface="+mn-ea"/>
                  <a:cs typeface="+mn-cs"/>
                </a:rPr>
                <a:t>B</a:t>
              </a:r>
              <a:endParaRPr kumimoji="0" lang="en-US" sz="1400" b="0" i="0" u="none" strike="noStrike" kern="1200" cap="none" spc="0" normalizeH="0" baseline="0" noProof="0">
                <a:ln>
                  <a:noFill/>
                </a:ln>
                <a:solidFill>
                  <a:srgbClr val="809ED5"/>
                </a:solidFill>
                <a:effectLst/>
                <a:uLnTx/>
                <a:uFillTx/>
                <a:latin typeface="Arial" charset="0"/>
                <a:ea typeface="+mn-ea"/>
                <a:cs typeface="+mn-cs"/>
              </a:endParaRPr>
            </a:p>
          </p:txBody>
        </p:sp>
      </p:grpSp>
      <p:grpSp>
        <p:nvGrpSpPr>
          <p:cNvPr id="22" name="Group 37">
            <a:extLst>
              <a:ext uri="{FF2B5EF4-FFF2-40B4-BE49-F238E27FC236}">
                <a16:creationId xmlns:a16="http://schemas.microsoft.com/office/drawing/2014/main" id="{35521A09-1900-46B5-BE18-E80EAE858EC5}"/>
              </a:ext>
            </a:extLst>
          </p:cNvPr>
          <p:cNvGrpSpPr/>
          <p:nvPr/>
        </p:nvGrpSpPr>
        <p:grpSpPr>
          <a:xfrm>
            <a:off x="5968991" y="1785119"/>
            <a:ext cx="1107740" cy="1107738"/>
            <a:chOff x="625713" y="1253251"/>
            <a:chExt cx="1107740" cy="1107738"/>
          </a:xfrm>
        </p:grpSpPr>
        <p:pic>
          <p:nvPicPr>
            <p:cNvPr id="24" name="Graphic 38" descr="Single gear">
              <a:extLst>
                <a:ext uri="{FF2B5EF4-FFF2-40B4-BE49-F238E27FC236}">
                  <a16:creationId xmlns:a16="http://schemas.microsoft.com/office/drawing/2014/main" id="{C1D421E2-F19E-4B48-B900-17AE16EEE1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713" y="1253251"/>
              <a:ext cx="1107740" cy="1107738"/>
            </a:xfrm>
            <a:prstGeom prst="rect">
              <a:avLst/>
            </a:prstGeom>
            <a:effectLst/>
          </p:spPr>
        </p:pic>
        <p:sp>
          <p:nvSpPr>
            <p:cNvPr id="25" name="Oval 39">
              <a:extLst>
                <a:ext uri="{FF2B5EF4-FFF2-40B4-BE49-F238E27FC236}">
                  <a16:creationId xmlns:a16="http://schemas.microsoft.com/office/drawing/2014/main" id="{59A0BDD6-75F9-44AC-8B85-60127F9D008F}"/>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605F62"/>
                  </a:solidFill>
                  <a:effectLst/>
                  <a:uLnTx/>
                  <a:uFillTx/>
                  <a:latin typeface="Arial" charset="0"/>
                  <a:ea typeface="+mn-ea"/>
                  <a:cs typeface="+mn-cs"/>
                </a:rPr>
                <a:t>C</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6" name="Rectangle: Rounded Corners 41">
            <a:extLst>
              <a:ext uri="{FF2B5EF4-FFF2-40B4-BE49-F238E27FC236}">
                <a16:creationId xmlns:a16="http://schemas.microsoft.com/office/drawing/2014/main" id="{89321F6D-7A5D-4EC5-8433-5E0EF38B4D03}"/>
              </a:ext>
            </a:extLst>
          </p:cNvPr>
          <p:cNvSpPr/>
          <p:nvPr/>
        </p:nvSpPr>
        <p:spPr bwMode="auto">
          <a:xfrm>
            <a:off x="619122" y="1284819"/>
            <a:ext cx="8237541" cy="523868"/>
          </a:xfrm>
          <a:prstGeom prst="roundRect">
            <a:avLst>
              <a:gd name="adj" fmla="val 23046"/>
            </a:avLst>
          </a:prstGeom>
          <a:solidFill>
            <a:srgbClr val="3961AC">
              <a:alpha val="50000"/>
            </a:srgbClr>
          </a:solidFill>
          <a:ln w="19050" algn="ctr">
            <a:noFill/>
            <a:miter lim="800000"/>
            <a:headEnd/>
            <a:tailEnd/>
          </a:ln>
          <a:effectLst/>
        </p:spPr>
        <p:txBody>
          <a:bodyPr wrap="square" lIns="81000" tIns="0" rIns="108000" bIns="0" rtlCol="0" anchor="ctr">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The Atrial Fibrillation Better Care (ABC) approach is embedded </a:t>
            </a:r>
            <a:br>
              <a:rPr kumimoji="0" lang="en-US" sz="1400" b="1" i="0" u="none" strike="noStrike" kern="1200" cap="none" spc="0" normalizeH="0" baseline="0" noProof="0" dirty="0">
                <a:ln>
                  <a:noFill/>
                </a:ln>
                <a:solidFill>
                  <a:srgbClr val="FFFFFF"/>
                </a:solidFill>
                <a:effectLst/>
                <a:uLnTx/>
                <a:uFillTx/>
                <a:latin typeface="Arial" charset="0"/>
                <a:ea typeface="+mn-ea"/>
                <a:cs typeface="+mn-cs"/>
              </a:rPr>
            </a:br>
            <a:r>
              <a:rPr kumimoji="0" lang="en-US" sz="1400" b="1" i="0" u="none" strike="noStrike" kern="1200" cap="none" spc="0" normalizeH="0" baseline="0" noProof="0" dirty="0">
                <a:ln>
                  <a:noFill/>
                </a:ln>
                <a:solidFill>
                  <a:srgbClr val="FFFFFF"/>
                </a:solidFill>
                <a:effectLst/>
                <a:uLnTx/>
                <a:uFillTx/>
                <a:latin typeface="Arial" charset="0"/>
                <a:ea typeface="+mn-ea"/>
                <a:cs typeface="+mn-cs"/>
              </a:rPr>
              <a:t>in ESC 2020 guidelines</a:t>
            </a:r>
            <a:r>
              <a:rPr kumimoji="0" lang="en-US" sz="1400" b="1" i="0" u="none" strike="noStrike" kern="1200" cap="none" spc="0" normalizeH="0" baseline="30000" noProof="0" dirty="0">
                <a:ln>
                  <a:noFill/>
                </a:ln>
                <a:solidFill>
                  <a:srgbClr val="FFFFFF"/>
                </a:solidFill>
                <a:effectLst/>
                <a:uLnTx/>
                <a:uFillTx/>
                <a:latin typeface="Arial" charset="0"/>
                <a:ea typeface="+mn-ea"/>
                <a:cs typeface="+mn-cs"/>
              </a:rPr>
              <a:t>3</a:t>
            </a:r>
            <a:endParaRPr kumimoji="0" lang="en-GB" sz="1400" b="1" i="0" u="none" strike="noStrike" kern="1200" cap="none" spc="0" normalizeH="0" baseline="30000" noProof="0" dirty="0">
              <a:ln>
                <a:noFill/>
              </a:ln>
              <a:solidFill>
                <a:srgbClr val="FFFFFF"/>
              </a:solidFill>
              <a:effectLst/>
              <a:uLnTx/>
              <a:uFillTx/>
              <a:latin typeface="Arial" charset="0"/>
              <a:ea typeface="+mn-ea"/>
              <a:cs typeface="+mn-cs"/>
            </a:endParaRPr>
          </a:p>
        </p:txBody>
      </p:sp>
      <p:grpSp>
        <p:nvGrpSpPr>
          <p:cNvPr id="27" name="Group 42">
            <a:extLst>
              <a:ext uri="{FF2B5EF4-FFF2-40B4-BE49-F238E27FC236}">
                <a16:creationId xmlns:a16="http://schemas.microsoft.com/office/drawing/2014/main" id="{CAE69DDC-C69B-45F7-8CAF-7FEEF64623BF}"/>
              </a:ext>
            </a:extLst>
          </p:cNvPr>
          <p:cNvGrpSpPr/>
          <p:nvPr/>
        </p:nvGrpSpPr>
        <p:grpSpPr>
          <a:xfrm>
            <a:off x="6771197" y="1317470"/>
            <a:ext cx="875265" cy="451366"/>
            <a:chOff x="-1382411" y="2588267"/>
            <a:chExt cx="636329" cy="342068"/>
          </a:xfrm>
        </p:grpSpPr>
        <p:sp>
          <p:nvSpPr>
            <p:cNvPr id="28" name="Rectangle: Rounded Corners 43">
              <a:extLst>
                <a:ext uri="{FF2B5EF4-FFF2-40B4-BE49-F238E27FC236}">
                  <a16:creationId xmlns:a16="http://schemas.microsoft.com/office/drawing/2014/main" id="{2F159ED5-2110-4E14-947D-94EB4145F24C}"/>
                </a:ext>
              </a:extLst>
            </p:cNvPr>
            <p:cNvSpPr/>
            <p:nvPr/>
          </p:nvSpPr>
          <p:spPr>
            <a:xfrm>
              <a:off x="-1382411" y="2588267"/>
              <a:ext cx="636329" cy="342068"/>
            </a:xfrm>
            <a:prstGeom prst="roundRect">
              <a:avLst>
                <a:gd name="adj" fmla="val 50000"/>
              </a:avLst>
            </a:prstGeom>
            <a:solidFill>
              <a:schemeClr val="bg1"/>
            </a:solidFill>
          </p:spPr>
          <p:txBody>
            <a:bodyPr wrap="square" anchor="ctr">
              <a:noAutofit/>
            </a:bodyP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29" name="Picture 44">
              <a:extLst>
                <a:ext uri="{FF2B5EF4-FFF2-40B4-BE49-F238E27FC236}">
                  <a16:creationId xmlns:a16="http://schemas.microsoft.com/office/drawing/2014/main" id="{1B7108B6-BEA2-48CB-9D93-A378120C7FCC}"/>
                </a:ext>
              </a:extLst>
            </p:cNvPr>
            <p:cNvPicPr>
              <a:picLocks noChangeAspect="1"/>
            </p:cNvPicPr>
            <p:nvPr/>
          </p:nvPicPr>
          <p:blipFill rotWithShape="1">
            <a:blip r:embed="rId9">
              <a:clrChange>
                <a:clrFrom>
                  <a:srgbClr val="FFFFFF"/>
                </a:clrFrom>
                <a:clrTo>
                  <a:srgbClr val="FFFFFF">
                    <a:alpha val="0"/>
                  </a:srgbClr>
                </a:clrTo>
              </a:clrChange>
            </a:blip>
            <a:srcRect l="1" t="1" r="29135" b="41592"/>
            <a:stretch/>
          </p:blipFill>
          <p:spPr>
            <a:xfrm>
              <a:off x="-1281539" y="2676460"/>
              <a:ext cx="434582" cy="162843"/>
            </a:xfrm>
            <a:prstGeom prst="rect">
              <a:avLst/>
            </a:prstGeom>
          </p:spPr>
        </p:pic>
      </p:grpSp>
      <p:pic>
        <p:nvPicPr>
          <p:cNvPr id="31" name="Picture 3" descr="A person smiling for the camera&#10;&#10;Description automatically generated">
            <a:extLst>
              <a:ext uri="{FF2B5EF4-FFF2-40B4-BE49-F238E27FC236}">
                <a16:creationId xmlns:a16="http://schemas.microsoft.com/office/drawing/2014/main" id="{C59FD640-ED1D-464C-B4C0-62F83B24F85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7643" t="6054" r="1152" b="2139"/>
          <a:stretch/>
        </p:blipFill>
        <p:spPr>
          <a:xfrm>
            <a:off x="-233302" y="-80613"/>
            <a:ext cx="1107331" cy="1107331"/>
          </a:xfrm>
          <a:prstGeom prst="ellipse">
            <a:avLst/>
          </a:prstGeom>
          <a:ln w="28575">
            <a:solidFill>
              <a:srgbClr val="3961AC"/>
            </a:solidFill>
          </a:ln>
        </p:spPr>
      </p:pic>
    </p:spTree>
    <p:extLst>
      <p:ext uri="{BB962C8B-B14F-4D97-AF65-F5344CB8AC3E}">
        <p14:creationId xmlns:p14="http://schemas.microsoft.com/office/powerpoint/2010/main" val="353354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How do you protect patients with </a:t>
            </a:r>
            <a:r>
              <a:rPr lang="en-US" sz="2400" kern="0" dirty="0" err="1"/>
              <a:t>nvAF</a:t>
            </a:r>
            <a:r>
              <a:rPr lang="en-US" sz="2400" kern="0" dirty="0"/>
              <a:t> </a:t>
            </a:r>
          </a:p>
          <a:p>
            <a:pPr lvl="0"/>
            <a:r>
              <a:rPr lang="en-US" sz="2400" kern="0" dirty="0"/>
              <a:t>like Annemarie Huber?</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33420"/>
            <a:ext cx="8274051" cy="323165"/>
          </a:xfrm>
          <a:prstGeom prst="rect">
            <a:avLst/>
          </a:prstGeom>
          <a:noFill/>
        </p:spPr>
        <p:txBody>
          <a:bodyPr wrap="square" lIns="0" tIns="0" rIns="0" bIns="0" rtlCol="0" anchor="b" anchorCtr="0">
            <a:spAutoFit/>
          </a:bodyPr>
          <a:lstStyle/>
          <a:p>
            <a:pPr marL="88900" indent="-88900">
              <a:spcBef>
                <a:spcPts val="0"/>
              </a:spcBef>
            </a:pPr>
            <a:r>
              <a:rPr lang="da-DK" sz="700" dirty="0">
                <a:solidFill>
                  <a:srgbClr val="B3B2B5"/>
                </a:solidFill>
                <a:cs typeface="Arial" charset="0"/>
              </a:rPr>
              <a:t>* </a:t>
            </a:r>
            <a:r>
              <a:rPr lang="de-CH" sz="700" dirty="0" err="1">
                <a:solidFill>
                  <a:srgbClr val="B3B2B5"/>
                </a:solidFill>
                <a:cs typeface="Arial" charset="0"/>
              </a:rPr>
              <a:t>QxMD</a:t>
            </a:r>
            <a:r>
              <a:rPr lang="de-CH" sz="700" dirty="0">
                <a:solidFill>
                  <a:srgbClr val="B3B2B5"/>
                </a:solidFill>
                <a:cs typeface="Arial" charset="0"/>
              </a:rPr>
              <a:t>, </a:t>
            </a:r>
            <a:r>
              <a:rPr lang="de-CH" sz="700" dirty="0" err="1">
                <a:solidFill>
                  <a:srgbClr val="B3B2B5"/>
                </a:solidFill>
                <a:cs typeface="Arial" charset="0"/>
              </a:rPr>
              <a:t>is</a:t>
            </a:r>
            <a:r>
              <a:rPr lang="de-CH" sz="700" dirty="0">
                <a:solidFill>
                  <a:srgbClr val="B3B2B5"/>
                </a:solidFill>
                <a:cs typeface="Arial" charset="0"/>
              </a:rPr>
              <a:t> an Independent </a:t>
            </a:r>
            <a:r>
              <a:rPr lang="de-CH" sz="700" dirty="0" err="1">
                <a:solidFill>
                  <a:srgbClr val="B3B2B5"/>
                </a:solidFill>
                <a:cs typeface="Arial" charset="0"/>
              </a:rPr>
              <a:t>company</a:t>
            </a:r>
            <a:r>
              <a:rPr lang="de-CH" sz="700" dirty="0">
                <a:solidFill>
                  <a:srgbClr val="B3B2B5"/>
                </a:solidFill>
                <a:cs typeface="Arial" charset="0"/>
              </a:rPr>
              <a:t> </a:t>
            </a:r>
            <a:r>
              <a:rPr lang="de-CH" sz="700" dirty="0" err="1">
                <a:solidFill>
                  <a:srgbClr val="B3B2B5"/>
                </a:solidFill>
                <a:cs typeface="Arial" charset="0"/>
              </a:rPr>
              <a:t>working</a:t>
            </a:r>
            <a:r>
              <a:rPr lang="de-CH" sz="700" dirty="0">
                <a:solidFill>
                  <a:srgbClr val="B3B2B5"/>
                </a:solidFill>
                <a:cs typeface="Arial" charset="0"/>
              </a:rPr>
              <a:t> </a:t>
            </a:r>
            <a:r>
              <a:rPr lang="de-CH" sz="700" dirty="0" err="1">
                <a:solidFill>
                  <a:srgbClr val="B3B2B5"/>
                </a:solidFill>
                <a:cs typeface="Arial" charset="0"/>
              </a:rPr>
              <a:t>with</a:t>
            </a:r>
            <a:r>
              <a:rPr lang="de-CH" sz="700" dirty="0">
                <a:solidFill>
                  <a:srgbClr val="B3B2B5"/>
                </a:solidFill>
                <a:cs typeface="Arial" charset="0"/>
              </a:rPr>
              <a:t> </a:t>
            </a:r>
            <a:r>
              <a:rPr lang="de-CH" sz="700" dirty="0" err="1">
                <a:solidFill>
                  <a:srgbClr val="B3B2B5"/>
                </a:solidFill>
                <a:cs typeface="Arial" charset="0"/>
              </a:rPr>
              <a:t>researchers</a:t>
            </a:r>
            <a:r>
              <a:rPr lang="de-CH" sz="700" dirty="0">
                <a:solidFill>
                  <a:srgbClr val="B3B2B5"/>
                </a:solidFill>
                <a:cs typeface="Arial" charset="0"/>
              </a:rPr>
              <a:t>, </a:t>
            </a:r>
            <a:r>
              <a:rPr lang="de-CH" sz="700" dirty="0" err="1">
                <a:solidFill>
                  <a:srgbClr val="B3B2B5"/>
                </a:solidFill>
                <a:cs typeface="Arial" charset="0"/>
              </a:rPr>
              <a:t>hospitals</a:t>
            </a:r>
            <a:r>
              <a:rPr lang="de-CH" sz="700" dirty="0">
                <a:solidFill>
                  <a:srgbClr val="B3B2B5"/>
                </a:solidFill>
                <a:cs typeface="Arial" charset="0"/>
              </a:rPr>
              <a:t>, </a:t>
            </a:r>
            <a:r>
              <a:rPr lang="de-CH" sz="700" dirty="0" err="1">
                <a:solidFill>
                  <a:srgbClr val="B3B2B5"/>
                </a:solidFill>
                <a:cs typeface="Arial" charset="0"/>
              </a:rPr>
              <a:t>universities</a:t>
            </a:r>
            <a:r>
              <a:rPr lang="de-CH" sz="700" dirty="0">
                <a:solidFill>
                  <a:srgbClr val="B3B2B5"/>
                </a:solidFill>
                <a:cs typeface="Arial" charset="0"/>
              </a:rPr>
              <a:t>, non-profits &amp; </a:t>
            </a:r>
            <a:r>
              <a:rPr lang="de-CH" sz="700" dirty="0" err="1">
                <a:solidFill>
                  <a:srgbClr val="B3B2B5"/>
                </a:solidFill>
                <a:cs typeface="Arial" charset="0"/>
              </a:rPr>
              <a:t>others</a:t>
            </a:r>
            <a:r>
              <a:rPr lang="de-CH" sz="700" dirty="0">
                <a:solidFill>
                  <a:srgbClr val="B3B2B5"/>
                </a:solidFill>
                <a:cs typeface="Arial" charset="0"/>
              </a:rPr>
              <a:t> </a:t>
            </a:r>
            <a:r>
              <a:rPr lang="de-CH" sz="700" dirty="0" err="1">
                <a:solidFill>
                  <a:srgbClr val="B3B2B5"/>
                </a:solidFill>
                <a:cs typeface="Arial" charset="0"/>
              </a:rPr>
              <a:t>to</a:t>
            </a:r>
            <a:r>
              <a:rPr lang="de-CH" sz="700" dirty="0">
                <a:solidFill>
                  <a:srgbClr val="B3B2B5"/>
                </a:solidFill>
                <a:cs typeface="Arial" charset="0"/>
              </a:rPr>
              <a:t> </a:t>
            </a:r>
            <a:r>
              <a:rPr lang="de-CH" sz="700" dirty="0" err="1">
                <a:solidFill>
                  <a:srgbClr val="B3B2B5"/>
                </a:solidFill>
                <a:cs typeface="Arial" charset="0"/>
              </a:rPr>
              <a:t>disseminate</a:t>
            </a:r>
            <a:r>
              <a:rPr lang="de-CH" sz="700" dirty="0">
                <a:solidFill>
                  <a:srgbClr val="B3B2B5"/>
                </a:solidFill>
                <a:cs typeface="Arial" charset="0"/>
              </a:rPr>
              <a:t> </a:t>
            </a:r>
            <a:r>
              <a:rPr lang="de-CH" sz="700" dirty="0" err="1">
                <a:solidFill>
                  <a:srgbClr val="B3B2B5"/>
                </a:solidFill>
                <a:cs typeface="Arial" charset="0"/>
              </a:rPr>
              <a:t>publications</a:t>
            </a:r>
            <a:r>
              <a:rPr lang="de-CH" sz="700" dirty="0">
                <a:solidFill>
                  <a:srgbClr val="B3B2B5"/>
                </a:solidFill>
                <a:cs typeface="Arial" charset="0"/>
              </a:rPr>
              <a:t> &amp; </a:t>
            </a:r>
            <a:r>
              <a:rPr lang="de-CH" sz="700" dirty="0" err="1">
                <a:solidFill>
                  <a:srgbClr val="B3B2B5"/>
                </a:solidFill>
                <a:cs typeface="Arial" charset="0"/>
              </a:rPr>
              <a:t>adapt</a:t>
            </a:r>
            <a:r>
              <a:rPr lang="de-CH" sz="700" dirty="0">
                <a:solidFill>
                  <a:srgbClr val="B3B2B5"/>
                </a:solidFill>
                <a:cs typeface="Arial" charset="0"/>
              </a:rPr>
              <a:t> </a:t>
            </a:r>
            <a:r>
              <a:rPr lang="de-CH" sz="700" dirty="0" err="1">
                <a:solidFill>
                  <a:srgbClr val="B3B2B5"/>
                </a:solidFill>
                <a:cs typeface="Arial" charset="0"/>
              </a:rPr>
              <a:t>clinical</a:t>
            </a:r>
            <a:r>
              <a:rPr lang="de-CH" sz="700" dirty="0">
                <a:solidFill>
                  <a:srgbClr val="B3B2B5"/>
                </a:solidFill>
                <a:cs typeface="Arial" charset="0"/>
              </a:rPr>
              <a:t> </a:t>
            </a:r>
            <a:r>
              <a:rPr lang="de-CH" sz="700" dirty="0" err="1">
                <a:solidFill>
                  <a:srgbClr val="B3B2B5"/>
                </a:solidFill>
                <a:cs typeface="Arial" charset="0"/>
              </a:rPr>
              <a:t>research</a:t>
            </a:r>
            <a:r>
              <a:rPr lang="de-CH" sz="700" dirty="0">
                <a:solidFill>
                  <a:srgbClr val="B3B2B5"/>
                </a:solidFill>
                <a:cs typeface="Arial" charset="0"/>
              </a:rPr>
              <a:t> </a:t>
            </a:r>
            <a:r>
              <a:rPr lang="de-CH" sz="700" dirty="0" err="1">
                <a:solidFill>
                  <a:srgbClr val="B3B2B5"/>
                </a:solidFill>
                <a:cs typeface="Arial" charset="0"/>
              </a:rPr>
              <a:t>into</a:t>
            </a:r>
            <a:r>
              <a:rPr lang="de-CH" sz="700" dirty="0">
                <a:solidFill>
                  <a:srgbClr val="B3B2B5"/>
                </a:solidFill>
                <a:cs typeface="Arial" charset="0"/>
              </a:rPr>
              <a:t> simple </a:t>
            </a:r>
            <a:r>
              <a:rPr lang="de-CH" sz="700" dirty="0" err="1">
                <a:solidFill>
                  <a:srgbClr val="B3B2B5"/>
                </a:solidFill>
                <a:cs typeface="Arial" charset="0"/>
              </a:rPr>
              <a:t>to</a:t>
            </a:r>
            <a:r>
              <a:rPr lang="de-CH" sz="700" dirty="0">
                <a:solidFill>
                  <a:srgbClr val="B3B2B5"/>
                </a:solidFill>
                <a:cs typeface="Arial" charset="0"/>
              </a:rPr>
              <a:t> </a:t>
            </a:r>
            <a:r>
              <a:rPr lang="de-CH" sz="700" dirty="0" err="1">
                <a:solidFill>
                  <a:srgbClr val="B3B2B5"/>
                </a:solidFill>
                <a:cs typeface="Arial" charset="0"/>
              </a:rPr>
              <a:t>use</a:t>
            </a:r>
            <a:r>
              <a:rPr lang="de-CH" sz="700" dirty="0">
                <a:solidFill>
                  <a:srgbClr val="B3B2B5"/>
                </a:solidFill>
                <a:cs typeface="Arial" charset="0"/>
              </a:rPr>
              <a:t> </a:t>
            </a:r>
            <a:r>
              <a:rPr lang="de-CH" sz="700" dirty="0" err="1">
                <a:solidFill>
                  <a:srgbClr val="B3B2B5"/>
                </a:solidFill>
                <a:cs typeface="Arial" charset="0"/>
              </a:rPr>
              <a:t>tools</a:t>
            </a:r>
            <a:r>
              <a:rPr lang="de-CH" sz="700" dirty="0">
                <a:solidFill>
                  <a:srgbClr val="B3B2B5"/>
                </a:solidFill>
                <a:cs typeface="Arial" charset="0"/>
              </a:rPr>
              <a:t>. The </a:t>
            </a:r>
            <a:r>
              <a:rPr lang="de-CH" sz="700" dirty="0" err="1">
                <a:solidFill>
                  <a:srgbClr val="B3B2B5"/>
                </a:solidFill>
                <a:cs typeface="Arial" charset="0"/>
              </a:rPr>
              <a:t>used</a:t>
            </a:r>
            <a:r>
              <a:rPr lang="de-CH" sz="700" dirty="0">
                <a:solidFill>
                  <a:srgbClr val="B3B2B5"/>
                </a:solidFill>
                <a:cs typeface="Arial" charset="0"/>
              </a:rPr>
              <a:t> </a:t>
            </a:r>
            <a:r>
              <a:rPr lang="de-CH" sz="700" dirty="0" err="1">
                <a:solidFill>
                  <a:srgbClr val="B3B2B5"/>
                </a:solidFill>
                <a:cs typeface="Arial" charset="0"/>
              </a:rPr>
              <a:t>calculator</a:t>
            </a:r>
            <a:r>
              <a:rPr lang="de-CH" sz="700" dirty="0">
                <a:solidFill>
                  <a:srgbClr val="B3B2B5"/>
                </a:solidFill>
                <a:cs typeface="Arial" charset="0"/>
              </a:rPr>
              <a:t>, </a:t>
            </a:r>
            <a:r>
              <a:rPr lang="de-CH" sz="700" dirty="0" err="1">
                <a:solidFill>
                  <a:srgbClr val="B3B2B5"/>
                </a:solidFill>
                <a:cs typeface="Arial" charset="0"/>
              </a:rPr>
              <a:t>is</a:t>
            </a:r>
            <a:r>
              <a:rPr lang="de-CH" sz="700" dirty="0">
                <a:solidFill>
                  <a:srgbClr val="B3B2B5"/>
                </a:solidFill>
                <a:cs typeface="Arial" charset="0"/>
              </a:rPr>
              <a:t> </a:t>
            </a:r>
            <a:r>
              <a:rPr lang="de-CH" sz="700" dirty="0" err="1">
                <a:solidFill>
                  <a:srgbClr val="B3B2B5"/>
                </a:solidFill>
                <a:cs typeface="Arial" charset="0"/>
              </a:rPr>
              <a:t>one</a:t>
            </a:r>
            <a:r>
              <a:rPr lang="de-CH" sz="700" dirty="0">
                <a:solidFill>
                  <a:srgbClr val="B3B2B5"/>
                </a:solidFill>
                <a:cs typeface="Arial" charset="0"/>
              </a:rPr>
              <a:t> </a:t>
            </a:r>
            <a:r>
              <a:rPr lang="de-CH" sz="700" dirty="0" err="1">
                <a:solidFill>
                  <a:srgbClr val="B3B2B5"/>
                </a:solidFill>
                <a:cs typeface="Arial" charset="0"/>
              </a:rPr>
              <a:t>of</a:t>
            </a:r>
            <a:r>
              <a:rPr lang="de-CH" sz="700" dirty="0">
                <a:solidFill>
                  <a:srgbClr val="B3B2B5"/>
                </a:solidFill>
                <a:cs typeface="Arial" charset="0"/>
              </a:rPr>
              <a:t> </a:t>
            </a:r>
            <a:r>
              <a:rPr lang="de-CH" sz="700" dirty="0" err="1">
                <a:solidFill>
                  <a:srgbClr val="B3B2B5"/>
                </a:solidFill>
                <a:cs typeface="Arial" charset="0"/>
              </a:rPr>
              <a:t>these</a:t>
            </a:r>
            <a:r>
              <a:rPr lang="de-CH" sz="700" dirty="0">
                <a:solidFill>
                  <a:srgbClr val="B3B2B5"/>
                </a:solidFill>
                <a:cs typeface="Arial" charset="0"/>
              </a:rPr>
              <a:t> </a:t>
            </a:r>
            <a:r>
              <a:rPr lang="de-CH" sz="700" dirty="0" err="1">
                <a:solidFill>
                  <a:srgbClr val="B3B2B5"/>
                </a:solidFill>
                <a:cs typeface="Arial" charset="0"/>
              </a:rPr>
              <a:t>tools</a:t>
            </a:r>
            <a:r>
              <a:rPr lang="de-CH" sz="700" dirty="0">
                <a:solidFill>
                  <a:srgbClr val="B3B2B5"/>
                </a:solidFill>
                <a:cs typeface="Arial" charset="0"/>
              </a:rPr>
              <a:t>. </a:t>
            </a:r>
            <a:r>
              <a:rPr lang="da-DK" sz="700" dirty="0">
                <a:solidFill>
                  <a:srgbClr val="B3B2B5"/>
                </a:solidFill>
                <a:cs typeface="Arial" charset="0"/>
              </a:rPr>
              <a:t>LINK </a:t>
            </a:r>
            <a:r>
              <a:rPr lang="da-DK" sz="700" dirty="0" err="1">
                <a:solidFill>
                  <a:srgbClr val="B3B2B5"/>
                </a:solidFill>
                <a:cs typeface="Arial" charset="0"/>
              </a:rPr>
              <a:t>Calculator</a:t>
            </a:r>
            <a:r>
              <a:rPr lang="da-DK" sz="700" dirty="0">
                <a:solidFill>
                  <a:srgbClr val="B3B2B5"/>
                </a:solidFill>
                <a:cs typeface="Arial" charset="0"/>
              </a:rPr>
              <a:t>: </a:t>
            </a:r>
            <a:r>
              <a:rPr lang="da-DK" sz="700" dirty="0" err="1">
                <a:solidFill>
                  <a:srgbClr val="B3B2B5"/>
                </a:solidFill>
                <a:cs typeface="Arial" charset="0"/>
              </a:rPr>
              <a:t>https</a:t>
            </a:r>
            <a:r>
              <a:rPr lang="da-DK" sz="700" dirty="0">
                <a:solidFill>
                  <a:srgbClr val="B3B2B5"/>
                </a:solidFill>
                <a:cs typeface="Arial" charset="0"/>
              </a:rPr>
              <a:t>://</a:t>
            </a:r>
            <a:r>
              <a:rPr lang="da-DK" sz="700" dirty="0" err="1">
                <a:solidFill>
                  <a:srgbClr val="B3B2B5"/>
                </a:solidFill>
                <a:cs typeface="Arial" charset="0"/>
              </a:rPr>
              <a:t>qxmd.com</a:t>
            </a:r>
            <a:r>
              <a:rPr lang="da-DK" sz="700" dirty="0">
                <a:solidFill>
                  <a:srgbClr val="B3B2B5"/>
                </a:solidFill>
                <a:cs typeface="Arial" charset="0"/>
              </a:rPr>
              <a:t>/</a:t>
            </a:r>
            <a:r>
              <a:rPr lang="da-DK" sz="700" dirty="0" err="1">
                <a:solidFill>
                  <a:srgbClr val="B3B2B5"/>
                </a:solidFill>
                <a:cs typeface="Arial" charset="0"/>
              </a:rPr>
              <a:t>calculate</a:t>
            </a:r>
            <a:r>
              <a:rPr lang="da-DK" sz="700" dirty="0">
                <a:solidFill>
                  <a:srgbClr val="B3B2B5"/>
                </a:solidFill>
                <a:cs typeface="Arial" charset="0"/>
              </a:rPr>
              <a:t>/calculator_685/</a:t>
            </a:r>
            <a:r>
              <a:rPr lang="da-DK" sz="700" dirty="0" err="1">
                <a:solidFill>
                  <a:srgbClr val="B3B2B5"/>
                </a:solidFill>
                <a:cs typeface="Arial" charset="0"/>
              </a:rPr>
              <a:t>garfield</a:t>
            </a:r>
            <a:r>
              <a:rPr lang="da-DK" sz="700" dirty="0">
                <a:solidFill>
                  <a:srgbClr val="B3B2B5"/>
                </a:solidFill>
                <a:cs typeface="Arial" charset="0"/>
              </a:rPr>
              <a:t>-af-</a:t>
            </a:r>
            <a:r>
              <a:rPr lang="da-DK" sz="700" dirty="0" err="1">
                <a:solidFill>
                  <a:srgbClr val="B3B2B5"/>
                </a:solidFill>
                <a:cs typeface="Arial" charset="0"/>
              </a:rPr>
              <a:t>risk</a:t>
            </a:r>
            <a:r>
              <a:rPr lang="da-DK" sz="700" dirty="0">
                <a:solidFill>
                  <a:srgbClr val="B3B2B5"/>
                </a:solidFill>
                <a:cs typeface="Arial" charset="0"/>
              </a:rPr>
              <a:t>-</a:t>
            </a:r>
            <a:r>
              <a:rPr lang="da-DK" sz="700" dirty="0" err="1">
                <a:solidFill>
                  <a:srgbClr val="B3B2B5"/>
                </a:solidFill>
                <a:cs typeface="Arial" charset="0"/>
              </a:rPr>
              <a:t>calculator</a:t>
            </a:r>
            <a:r>
              <a:rPr lang="da-DK" sz="700" dirty="0">
                <a:solidFill>
                  <a:srgbClr val="B3B2B5"/>
                </a:solidFill>
                <a:cs typeface="Arial" charset="0"/>
              </a:rPr>
              <a:t> </a:t>
            </a:r>
          </a:p>
          <a:p>
            <a:pPr marL="88900" indent="-88900">
              <a:spcBef>
                <a:spcPts val="0"/>
              </a:spcBef>
            </a:pPr>
            <a:r>
              <a:rPr lang="da-DK" sz="700" dirty="0" err="1">
                <a:solidFill>
                  <a:srgbClr val="B3B2B5"/>
                </a:solidFill>
                <a:cs typeface="Arial" charset="0"/>
              </a:rPr>
              <a:t>eGFR</a:t>
            </a:r>
            <a:r>
              <a:rPr lang="da-DK" sz="700" dirty="0">
                <a:solidFill>
                  <a:srgbClr val="B3B2B5"/>
                </a:solidFill>
                <a:cs typeface="Arial" charset="0"/>
              </a:rPr>
              <a:t>: </a:t>
            </a:r>
            <a:r>
              <a:rPr lang="da-DK" sz="700" dirty="0" err="1">
                <a:solidFill>
                  <a:srgbClr val="B3B2B5"/>
                </a:solidFill>
                <a:cs typeface="Arial" charset="0"/>
              </a:rPr>
              <a:t>estimated</a:t>
            </a:r>
            <a:r>
              <a:rPr lang="da-DK" sz="700" dirty="0">
                <a:solidFill>
                  <a:srgbClr val="B3B2B5"/>
                </a:solidFill>
                <a:cs typeface="Arial" charset="0"/>
              </a:rPr>
              <a:t> </a:t>
            </a:r>
            <a:r>
              <a:rPr lang="da-DK" sz="700" dirty="0" err="1">
                <a:solidFill>
                  <a:srgbClr val="B3B2B5"/>
                </a:solidFill>
                <a:cs typeface="Arial" charset="0"/>
              </a:rPr>
              <a:t>glomerular</a:t>
            </a:r>
            <a:r>
              <a:rPr lang="da-DK" sz="700" dirty="0">
                <a:solidFill>
                  <a:srgbClr val="B3B2B5"/>
                </a:solidFill>
                <a:cs typeface="Arial" charset="0"/>
              </a:rPr>
              <a:t> filtration rate; BMI: </a:t>
            </a:r>
            <a:r>
              <a:rPr lang="da-DK" sz="700" dirty="0" err="1">
                <a:solidFill>
                  <a:srgbClr val="B3B2B5"/>
                </a:solidFill>
                <a:cs typeface="Arial" charset="0"/>
              </a:rPr>
              <a:t>body</a:t>
            </a:r>
            <a:r>
              <a:rPr lang="da-DK" sz="700" dirty="0">
                <a:solidFill>
                  <a:srgbClr val="B3B2B5"/>
                </a:solidFill>
                <a:cs typeface="Arial" charset="0"/>
              </a:rPr>
              <a:t> </a:t>
            </a:r>
            <a:r>
              <a:rPr lang="da-DK" sz="700" dirty="0" err="1">
                <a:solidFill>
                  <a:srgbClr val="B3B2B5"/>
                </a:solidFill>
                <a:cs typeface="Arial" charset="0"/>
              </a:rPr>
              <a:t>mass</a:t>
            </a:r>
            <a:r>
              <a:rPr lang="da-DK" sz="700" dirty="0">
                <a:solidFill>
                  <a:srgbClr val="B3B2B5"/>
                </a:solidFill>
                <a:cs typeface="Arial" charset="0"/>
              </a:rPr>
              <a:t> </a:t>
            </a:r>
            <a:r>
              <a:rPr lang="da-DK" sz="700" dirty="0" err="1">
                <a:solidFill>
                  <a:srgbClr val="B3B2B5"/>
                </a:solidFill>
                <a:cs typeface="Arial" charset="0"/>
              </a:rPr>
              <a:t>index</a:t>
            </a:r>
            <a:endParaRPr lang="da-DK" sz="700" dirty="0">
              <a:solidFill>
                <a:srgbClr val="B3B2B5"/>
              </a:solidFill>
              <a:cs typeface="Arial" charset="0"/>
            </a:endParaRPr>
          </a:p>
        </p:txBody>
      </p:sp>
      <p:pic>
        <p:nvPicPr>
          <p:cNvPr id="31" name="Picture 4">
            <a:extLst>
              <a:ext uri="{FF2B5EF4-FFF2-40B4-BE49-F238E27FC236}">
                <a16:creationId xmlns:a16="http://schemas.microsoft.com/office/drawing/2014/main" id="{B13F2BB7-FEC8-4EF3-AE83-70D2616CC2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8" y="1050202"/>
            <a:ext cx="2816208" cy="3408908"/>
          </a:xfrm>
          <a:prstGeom prst="rect">
            <a:avLst/>
          </a:prstGeom>
        </p:spPr>
      </p:pic>
      <p:sp>
        <p:nvSpPr>
          <p:cNvPr id="32" name="TextBox 6">
            <a:extLst>
              <a:ext uri="{FF2B5EF4-FFF2-40B4-BE49-F238E27FC236}">
                <a16:creationId xmlns:a16="http://schemas.microsoft.com/office/drawing/2014/main" id="{BE886E48-9808-4BBC-B15E-EEC5DBB2DD5C}"/>
              </a:ext>
            </a:extLst>
          </p:cNvPr>
          <p:cNvSpPr txBox="1"/>
          <p:nvPr/>
        </p:nvSpPr>
        <p:spPr>
          <a:xfrm>
            <a:off x="829708" y="1538094"/>
            <a:ext cx="2408734" cy="637753"/>
          </a:xfrm>
          <a:prstGeom prst="rect">
            <a:avLst/>
          </a:prstGeom>
          <a:noFill/>
        </p:spPr>
        <p:txBody>
          <a:bodyPr wrap="square" lIns="67500" tIns="35100" rIns="67500" bIns="35100" rtlCol="0" anchor="t">
            <a:noAutofit/>
          </a:bodyPr>
          <a:lstStyle/>
          <a:p>
            <a:pPr defTabSz="685783" fontAlgn="auto">
              <a:spcBef>
                <a:spcPts val="0"/>
              </a:spcBef>
              <a:spcAft>
                <a:spcPts val="0"/>
              </a:spcAft>
            </a:pPr>
            <a:r>
              <a:rPr lang="en-GB" sz="2100">
                <a:solidFill>
                  <a:srgbClr val="3961AC"/>
                </a:solidFill>
                <a:latin typeface="Arial Black" panose="020B0A04020102020204" pitchFamily="34" charset="0"/>
              </a:rPr>
              <a:t>        Ms. Huber</a:t>
            </a:r>
            <a:endParaRPr lang="en-GB">
              <a:solidFill>
                <a:srgbClr val="3961AC"/>
              </a:solidFill>
              <a:latin typeface="Arial Black" panose="020B0A04020102020204" pitchFamily="34" charset="0"/>
            </a:endParaRPr>
          </a:p>
          <a:p>
            <a:pPr defTabSz="685783" fontAlgn="auto">
              <a:spcBef>
                <a:spcPts val="0"/>
              </a:spcBef>
              <a:spcAft>
                <a:spcPts val="0"/>
              </a:spcAft>
            </a:pPr>
            <a:r>
              <a:rPr lang="en-GB" sz="1200" b="1">
                <a:solidFill>
                  <a:srgbClr val="3961AC">
                    <a:alpha val="80000"/>
                  </a:srgbClr>
                </a:solidFill>
                <a:latin typeface="Arial"/>
              </a:rPr>
              <a:t>                80 years old</a:t>
            </a:r>
          </a:p>
          <a:p>
            <a:pPr defTabSz="685783" fontAlgn="auto">
              <a:spcBef>
                <a:spcPts val="0"/>
              </a:spcBef>
              <a:spcAft>
                <a:spcPts val="0"/>
              </a:spcAft>
            </a:pPr>
            <a:endParaRPr lang="en-GB" sz="1200">
              <a:solidFill>
                <a:srgbClr val="000000">
                  <a:lumMod val="65000"/>
                  <a:lumOff val="35000"/>
                </a:srgbClr>
              </a:solidFill>
              <a:latin typeface="Arial"/>
            </a:endParaRP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Non-valvular atrial fibrillation</a:t>
            </a: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Low BMI (55 kg)</a:t>
            </a: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Hypertension (148 </a:t>
            </a:r>
            <a:r>
              <a:rPr lang="en-GB" sz="1200" err="1">
                <a:solidFill>
                  <a:schemeClr val="tx1">
                    <a:lumMod val="65000"/>
                    <a:lumOff val="35000"/>
                  </a:schemeClr>
                </a:solidFill>
                <a:latin typeface="Arial"/>
              </a:rPr>
              <a:t>mmHG</a:t>
            </a:r>
            <a:r>
              <a:rPr lang="en-GB" sz="1200">
                <a:solidFill>
                  <a:schemeClr val="tx1">
                    <a:lumMod val="65000"/>
                    <a:lumOff val="35000"/>
                  </a:schemeClr>
                </a:solidFill>
                <a:latin typeface="Arial"/>
              </a:rPr>
              <a:t>)</a:t>
            </a: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Pulse 76 Bpm</a:t>
            </a: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eGFR 43 ml/min</a:t>
            </a: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No History of Bleeding</a:t>
            </a: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No History of Stroke</a:t>
            </a:r>
          </a:p>
          <a:p>
            <a:pPr marL="214308" indent="-214308" defTabSz="685783" fontAlgn="auto">
              <a:spcBef>
                <a:spcPts val="0"/>
              </a:spcBef>
              <a:spcAft>
                <a:spcPts val="450"/>
              </a:spcAft>
              <a:buClr>
                <a:srgbClr val="3961AC"/>
              </a:buClr>
              <a:buFont typeface="Wingdings" panose="05000000000000000000" pitchFamily="2" charset="2"/>
              <a:buChar char=""/>
            </a:pPr>
            <a:r>
              <a:rPr lang="en-GB" sz="1200">
                <a:solidFill>
                  <a:schemeClr val="tx1">
                    <a:lumMod val="65000"/>
                    <a:lumOff val="35000"/>
                  </a:schemeClr>
                </a:solidFill>
                <a:latin typeface="Arial"/>
              </a:rPr>
              <a:t>Non Smoker</a:t>
            </a:r>
          </a:p>
        </p:txBody>
      </p:sp>
      <p:pic>
        <p:nvPicPr>
          <p:cNvPr id="33" name="Picture 3" descr="A person smiling for the camera&#10;&#10;Description automatically generated">
            <a:extLst>
              <a:ext uri="{FF2B5EF4-FFF2-40B4-BE49-F238E27FC236}">
                <a16:creationId xmlns:a16="http://schemas.microsoft.com/office/drawing/2014/main" id="{4D569DB9-F943-4AD5-AF7F-6B5B46E395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643" t="6054" r="1152" b="2139"/>
          <a:stretch/>
        </p:blipFill>
        <p:spPr>
          <a:xfrm>
            <a:off x="253195" y="1068516"/>
            <a:ext cx="1107331" cy="1107331"/>
          </a:xfrm>
          <a:prstGeom prst="ellipse">
            <a:avLst/>
          </a:prstGeom>
          <a:ln w="28575">
            <a:solidFill>
              <a:srgbClr val="3961AC"/>
            </a:solidFill>
          </a:ln>
        </p:spPr>
      </p:pic>
      <p:graphicFrame>
        <p:nvGraphicFramePr>
          <p:cNvPr id="34" name="Diagramm 33">
            <a:extLst>
              <a:ext uri="{FF2B5EF4-FFF2-40B4-BE49-F238E27FC236}">
                <a16:creationId xmlns:a16="http://schemas.microsoft.com/office/drawing/2014/main" id="{0398CE85-9C1A-4CAF-92A7-9E4FC15E0FC8}"/>
              </a:ext>
            </a:extLst>
          </p:cNvPr>
          <p:cNvGraphicFramePr>
            <a:graphicFrameLocks/>
          </p:cNvGraphicFramePr>
          <p:nvPr>
            <p:extLst>
              <p:ext uri="{D42A27DB-BD31-4B8C-83A1-F6EECF244321}">
                <p14:modId xmlns:p14="http://schemas.microsoft.com/office/powerpoint/2010/main" val="1545198417"/>
              </p:ext>
            </p:extLst>
          </p:nvPr>
        </p:nvGraphicFramePr>
        <p:xfrm>
          <a:off x="4955300" y="1157857"/>
          <a:ext cx="4043083" cy="2589680"/>
        </p:xfrm>
        <a:graphic>
          <a:graphicData uri="http://schemas.openxmlformats.org/drawingml/2006/chart">
            <c:chart xmlns:c="http://schemas.openxmlformats.org/drawingml/2006/chart" xmlns:r="http://schemas.openxmlformats.org/officeDocument/2006/relationships" r:id="rId5"/>
          </a:graphicData>
        </a:graphic>
      </p:graphicFrame>
      <p:sp>
        <p:nvSpPr>
          <p:cNvPr id="35" name="Flowchart: Off-page Connector 51">
            <a:extLst>
              <a:ext uri="{FF2B5EF4-FFF2-40B4-BE49-F238E27FC236}">
                <a16:creationId xmlns:a16="http://schemas.microsoft.com/office/drawing/2014/main" id="{D8B0F1BD-372B-4DDE-9811-246EEB44A0CE}"/>
              </a:ext>
            </a:extLst>
          </p:cNvPr>
          <p:cNvSpPr/>
          <p:nvPr/>
        </p:nvSpPr>
        <p:spPr bwMode="auto">
          <a:xfrm>
            <a:off x="5101264" y="3727816"/>
            <a:ext cx="3747448" cy="770965"/>
          </a:xfrm>
          <a:prstGeom prst="flowChartOffpageConnector">
            <a:avLst/>
          </a:prstGeom>
          <a:solidFill>
            <a:srgbClr val="3961AC"/>
          </a:solidFill>
          <a:ln w="28575" algn="ctr">
            <a:solidFill>
              <a:schemeClr val="bg2"/>
            </a:solidFill>
            <a:miter lim="800000"/>
            <a:headEnd/>
            <a:tailEnd/>
          </a:ln>
          <a:effectLst/>
        </p:spPr>
        <p:txBody>
          <a:bodyPr wrap="square" lIns="0" tIns="54000" rIns="0" bIns="0" rtlCol="0" anchor="ctr">
            <a:noAutofit/>
          </a:bodyPr>
          <a:lstStyle/>
          <a:p>
            <a:pPr algn="ctr" defTabSz="685783" fontAlgn="auto">
              <a:spcBef>
                <a:spcPts val="0"/>
              </a:spcBef>
              <a:spcAft>
                <a:spcPts val="0"/>
              </a:spcAft>
            </a:pPr>
            <a:r>
              <a:rPr lang="de-CH" sz="1200" dirty="0">
                <a:solidFill>
                  <a:schemeClr val="bg1"/>
                </a:solidFill>
              </a:rPr>
              <a:t>Ms. Huber </a:t>
            </a:r>
            <a:r>
              <a:rPr lang="de-CH" sz="1200" dirty="0" err="1">
                <a:solidFill>
                  <a:schemeClr val="bg1"/>
                </a:solidFill>
              </a:rPr>
              <a:t>has</a:t>
            </a:r>
            <a:r>
              <a:rPr lang="de-CH" sz="1200" dirty="0">
                <a:solidFill>
                  <a:schemeClr val="bg1"/>
                </a:solidFill>
              </a:rPr>
              <a:t> a </a:t>
            </a:r>
          </a:p>
          <a:p>
            <a:pPr algn="ctr" defTabSz="685783" fontAlgn="auto">
              <a:spcBef>
                <a:spcPts val="0"/>
              </a:spcBef>
              <a:spcAft>
                <a:spcPts val="0"/>
              </a:spcAft>
            </a:pPr>
            <a:r>
              <a:rPr lang="de-CH" sz="1200" dirty="0">
                <a:solidFill>
                  <a:schemeClr val="bg1"/>
                </a:solidFill>
              </a:rPr>
              <a:t>CHA</a:t>
            </a:r>
            <a:r>
              <a:rPr lang="de-CH" sz="1200" baseline="-25000" dirty="0">
                <a:solidFill>
                  <a:schemeClr val="bg1"/>
                </a:solidFill>
              </a:rPr>
              <a:t>2</a:t>
            </a:r>
            <a:r>
              <a:rPr lang="de-CH" sz="1200" dirty="0">
                <a:solidFill>
                  <a:schemeClr val="bg1"/>
                </a:solidFill>
              </a:rPr>
              <a:t>DS</a:t>
            </a:r>
            <a:r>
              <a:rPr lang="de-CH" sz="1200" baseline="-25000" dirty="0">
                <a:solidFill>
                  <a:schemeClr val="bg1"/>
                </a:solidFill>
              </a:rPr>
              <a:t>2</a:t>
            </a:r>
            <a:r>
              <a:rPr lang="de-CH" sz="1200" dirty="0">
                <a:solidFill>
                  <a:schemeClr val="bg1"/>
                </a:solidFill>
              </a:rPr>
              <a:t>-VaSc Score </a:t>
            </a:r>
            <a:r>
              <a:rPr lang="de-CH" sz="1200" dirty="0" err="1">
                <a:solidFill>
                  <a:schemeClr val="bg1"/>
                </a:solidFill>
              </a:rPr>
              <a:t>of</a:t>
            </a:r>
            <a:r>
              <a:rPr lang="de-CH" sz="1200" dirty="0">
                <a:solidFill>
                  <a:schemeClr val="bg1"/>
                </a:solidFill>
              </a:rPr>
              <a:t> 4</a:t>
            </a:r>
            <a:r>
              <a:rPr lang="en-US" sz="1200" baseline="30000" dirty="0">
                <a:solidFill>
                  <a:schemeClr val="bg1"/>
                </a:solidFill>
                <a:latin typeface="Arial"/>
              </a:rPr>
              <a:t>5</a:t>
            </a:r>
          </a:p>
        </p:txBody>
      </p:sp>
      <p:pic>
        <p:nvPicPr>
          <p:cNvPr id="36" name="Grafik 35">
            <a:extLst>
              <a:ext uri="{FF2B5EF4-FFF2-40B4-BE49-F238E27FC236}">
                <a16:creationId xmlns:a16="http://schemas.microsoft.com/office/drawing/2014/main" id="{06525DF2-F9C6-46E2-ACB2-37B89D7CC6DA}"/>
              </a:ext>
            </a:extLst>
          </p:cNvPr>
          <p:cNvPicPr>
            <a:picLocks noChangeAspect="1"/>
          </p:cNvPicPr>
          <p:nvPr/>
        </p:nvPicPr>
        <p:blipFill>
          <a:blip r:embed="rId6"/>
          <a:stretch>
            <a:fillRect/>
          </a:stretch>
        </p:blipFill>
        <p:spPr>
          <a:xfrm>
            <a:off x="3816793" y="1611714"/>
            <a:ext cx="654107" cy="636332"/>
          </a:xfrm>
          <a:prstGeom prst="rect">
            <a:avLst/>
          </a:prstGeom>
        </p:spPr>
      </p:pic>
      <p:sp>
        <p:nvSpPr>
          <p:cNvPr id="37" name="Pfeil: nach rechts 36">
            <a:extLst>
              <a:ext uri="{FF2B5EF4-FFF2-40B4-BE49-F238E27FC236}">
                <a16:creationId xmlns:a16="http://schemas.microsoft.com/office/drawing/2014/main" id="{5DBCC202-48C1-449D-971D-F7A6B55CD01E}"/>
              </a:ext>
            </a:extLst>
          </p:cNvPr>
          <p:cNvSpPr/>
          <p:nvPr/>
        </p:nvSpPr>
        <p:spPr bwMode="auto">
          <a:xfrm>
            <a:off x="4535772" y="1611713"/>
            <a:ext cx="170329" cy="654423"/>
          </a:xfrm>
          <a:prstGeom prst="rightArrow">
            <a:avLst>
              <a:gd name="adj1" fmla="val 50000"/>
              <a:gd name="adj2" fmla="val 100000"/>
            </a:avLst>
          </a:prstGeom>
          <a:solidFill>
            <a:srgbClr val="439FE0"/>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38" name="Textfeld 37">
            <a:extLst>
              <a:ext uri="{FF2B5EF4-FFF2-40B4-BE49-F238E27FC236}">
                <a16:creationId xmlns:a16="http://schemas.microsoft.com/office/drawing/2014/main" id="{02A9B468-717F-4D9C-A3BB-2DE661630143}"/>
              </a:ext>
            </a:extLst>
          </p:cNvPr>
          <p:cNvSpPr txBox="1"/>
          <p:nvPr/>
        </p:nvSpPr>
        <p:spPr>
          <a:xfrm>
            <a:off x="3746878" y="2054539"/>
            <a:ext cx="1066800" cy="710067"/>
          </a:xfrm>
          <a:prstGeom prst="rect">
            <a:avLst/>
          </a:prstGeom>
          <a:noFill/>
        </p:spPr>
        <p:txBody>
          <a:bodyPr wrap="square" lIns="90000" tIns="46800" rIns="90000" bIns="46800" rtlCol="0" anchor="ctr">
            <a:spAutoFit/>
          </a:bodyPr>
          <a:lstStyle/>
          <a:p>
            <a:br>
              <a:rPr lang="de-DE" sz="1600" dirty="0">
                <a:solidFill>
                  <a:srgbClr val="605F62"/>
                </a:solidFill>
              </a:rPr>
            </a:br>
            <a:r>
              <a:rPr lang="de-DE" sz="1200" dirty="0" err="1">
                <a:solidFill>
                  <a:srgbClr val="605F62"/>
                </a:solidFill>
              </a:rPr>
              <a:t>Calculate</a:t>
            </a:r>
            <a:r>
              <a:rPr lang="de-DE" sz="1200" dirty="0">
                <a:solidFill>
                  <a:srgbClr val="605F62"/>
                </a:solidFill>
              </a:rPr>
              <a:t> </a:t>
            </a:r>
            <a:r>
              <a:rPr lang="de-DE" sz="1200" dirty="0" err="1">
                <a:solidFill>
                  <a:srgbClr val="605F62"/>
                </a:solidFill>
              </a:rPr>
              <a:t>by</a:t>
            </a:r>
            <a:r>
              <a:rPr lang="de-DE" sz="1200" dirty="0">
                <a:solidFill>
                  <a:srgbClr val="605F62"/>
                </a:solidFill>
              </a:rPr>
              <a:t> </a:t>
            </a:r>
            <a:r>
              <a:rPr lang="de-DE" sz="1200" dirty="0" err="1">
                <a:solidFill>
                  <a:srgbClr val="605F62"/>
                </a:solidFill>
              </a:rPr>
              <a:t>QxMD</a:t>
            </a:r>
            <a:r>
              <a:rPr lang="de-DE" sz="1200" dirty="0">
                <a:solidFill>
                  <a:srgbClr val="605F62"/>
                </a:solidFill>
              </a:rPr>
              <a:t>* </a:t>
            </a:r>
            <a:endParaRPr lang="de-DE" sz="1600" dirty="0">
              <a:solidFill>
                <a:srgbClr val="605F62"/>
              </a:solidFill>
            </a:endParaRPr>
          </a:p>
        </p:txBody>
      </p:sp>
    </p:spTree>
    <p:extLst>
      <p:ext uri="{BB962C8B-B14F-4D97-AF65-F5344CB8AC3E}">
        <p14:creationId xmlns:p14="http://schemas.microsoft.com/office/powerpoint/2010/main" val="428848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53281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err="1"/>
              <a:t>nvAF</a:t>
            </a:r>
            <a:r>
              <a:rPr lang="en-US" sz="2400" kern="0" dirty="0"/>
              <a:t> patients with comorbidities have an increased </a:t>
            </a:r>
          </a:p>
          <a:p>
            <a:pPr lvl="0"/>
            <a:r>
              <a:rPr lang="en-US" sz="2400" kern="0" dirty="0"/>
              <a:t>risk of stroke/SE and need to be protected</a:t>
            </a:r>
            <a:r>
              <a:rPr lang="en-US" sz="2400" kern="0" baseline="30000" dirty="0"/>
              <a:t>6</a:t>
            </a:r>
            <a:endParaRPr kumimoji="0" lang="de-DE" sz="2400" b="1" i="0" u="none" strike="noStrike" kern="0" cap="none" spc="0" normalizeH="0" baseline="30000" noProof="0" dirty="0">
              <a:ln>
                <a:noFill/>
              </a:ln>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300"/>
              </a:spcBef>
              <a:buFont typeface="Arial" panose="020B0604020202020204" pitchFamily="34" charset="0"/>
              <a:buChar char="•"/>
            </a:pPr>
            <a:r>
              <a:rPr lang="en-US" sz="700" dirty="0">
                <a:solidFill>
                  <a:srgbClr val="B3B2B5"/>
                </a:solidFill>
                <a:cs typeface="Arial" charset="0"/>
              </a:rPr>
              <a:t>Only the first occurrence of events taken into account</a:t>
            </a:r>
            <a:br>
              <a:rPr lang="en-US" sz="700" dirty="0">
                <a:solidFill>
                  <a:srgbClr val="B3B2B5"/>
                </a:solidFill>
                <a:cs typeface="Arial" charset="0"/>
              </a:rPr>
            </a:br>
            <a:r>
              <a:rPr lang="en-US" sz="700" dirty="0" err="1">
                <a:solidFill>
                  <a:srgbClr val="B3B2B5"/>
                </a:solidFill>
                <a:cs typeface="Arial" charset="0"/>
              </a:rPr>
              <a:t>nvAF</a:t>
            </a:r>
            <a:r>
              <a:rPr lang="en-US" sz="700" dirty="0">
                <a:solidFill>
                  <a:srgbClr val="B3B2B5"/>
                </a:solidFill>
                <a:cs typeface="Arial" charset="0"/>
              </a:rPr>
              <a:t>: </a:t>
            </a:r>
            <a:r>
              <a:rPr lang="da-DK" sz="700" dirty="0">
                <a:solidFill>
                  <a:srgbClr val="B3B2B5"/>
                </a:solidFill>
                <a:cs typeface="Arial" charset="0"/>
              </a:rPr>
              <a:t>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a:t>
            </a:r>
            <a:r>
              <a:rPr lang="en-US" sz="700" dirty="0">
                <a:solidFill>
                  <a:srgbClr val="B3B2B5"/>
                </a:solidFill>
                <a:cs typeface="Arial" charset="0"/>
              </a:rPr>
              <a:t>SE: systemic embolism; TIA: </a:t>
            </a:r>
            <a:r>
              <a:rPr lang="en-US" sz="700" dirty="0" err="1">
                <a:solidFill>
                  <a:srgbClr val="B3B2B5"/>
                </a:solidFill>
                <a:cs typeface="Arial" charset="0"/>
              </a:rPr>
              <a:t>transischemic</a:t>
            </a:r>
            <a:r>
              <a:rPr lang="en-US" sz="700" dirty="0">
                <a:solidFill>
                  <a:srgbClr val="B3B2B5"/>
                </a:solidFill>
                <a:cs typeface="Arial" charset="0"/>
              </a:rPr>
              <a:t> attack</a:t>
            </a:r>
          </a:p>
        </p:txBody>
      </p:sp>
      <p:graphicFrame>
        <p:nvGraphicFramePr>
          <p:cNvPr id="14" name="Chart 6">
            <a:extLst>
              <a:ext uri="{FF2B5EF4-FFF2-40B4-BE49-F238E27FC236}">
                <a16:creationId xmlns:a16="http://schemas.microsoft.com/office/drawing/2014/main" id="{A3905BD5-9664-4A70-9C3A-5177E43CA8D8}"/>
              </a:ext>
            </a:extLst>
          </p:cNvPr>
          <p:cNvGraphicFramePr/>
          <p:nvPr>
            <p:extLst>
              <p:ext uri="{D42A27DB-BD31-4B8C-83A1-F6EECF244321}">
                <p14:modId xmlns:p14="http://schemas.microsoft.com/office/powerpoint/2010/main" val="3037926417"/>
              </p:ext>
            </p:extLst>
          </p:nvPr>
        </p:nvGraphicFramePr>
        <p:xfrm>
          <a:off x="2831305" y="1700966"/>
          <a:ext cx="4691516" cy="268570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a:extLst>
              <a:ext uri="{FF2B5EF4-FFF2-40B4-BE49-F238E27FC236}">
                <a16:creationId xmlns:a16="http://schemas.microsoft.com/office/drawing/2014/main" id="{9221FFBE-8F16-47B3-8357-FD570AD59B34}"/>
              </a:ext>
            </a:extLst>
          </p:cNvPr>
          <p:cNvSpPr txBox="1"/>
          <p:nvPr/>
        </p:nvSpPr>
        <p:spPr>
          <a:xfrm>
            <a:off x="4863124" y="3887695"/>
            <a:ext cx="907958"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Renal disease</a:t>
            </a:r>
          </a:p>
        </p:txBody>
      </p:sp>
      <p:sp>
        <p:nvSpPr>
          <p:cNvPr id="17" name="TextBox 10">
            <a:extLst>
              <a:ext uri="{FF2B5EF4-FFF2-40B4-BE49-F238E27FC236}">
                <a16:creationId xmlns:a16="http://schemas.microsoft.com/office/drawing/2014/main" id="{9FCBF064-76E1-4788-9773-A763993BD163}"/>
              </a:ext>
            </a:extLst>
          </p:cNvPr>
          <p:cNvSpPr txBox="1"/>
          <p:nvPr/>
        </p:nvSpPr>
        <p:spPr>
          <a:xfrm>
            <a:off x="4183611" y="3895016"/>
            <a:ext cx="72563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Vascular disease</a:t>
            </a:r>
          </a:p>
        </p:txBody>
      </p:sp>
      <p:sp>
        <p:nvSpPr>
          <p:cNvPr id="18" name="TextBox 11">
            <a:extLst>
              <a:ext uri="{FF2B5EF4-FFF2-40B4-BE49-F238E27FC236}">
                <a16:creationId xmlns:a16="http://schemas.microsoft.com/office/drawing/2014/main" id="{073C59D7-56C3-424D-A5CA-4B70BB82CCCC}"/>
              </a:ext>
            </a:extLst>
          </p:cNvPr>
          <p:cNvSpPr txBox="1"/>
          <p:nvPr/>
        </p:nvSpPr>
        <p:spPr>
          <a:xfrm>
            <a:off x="3347438" y="3959941"/>
            <a:ext cx="793307"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Diabetes</a:t>
            </a:r>
          </a:p>
        </p:txBody>
      </p:sp>
      <p:cxnSp>
        <p:nvCxnSpPr>
          <p:cNvPr id="19" name="Straight Connector 19">
            <a:extLst>
              <a:ext uri="{FF2B5EF4-FFF2-40B4-BE49-F238E27FC236}">
                <a16:creationId xmlns:a16="http://schemas.microsoft.com/office/drawing/2014/main" id="{6EFB2FD1-3C99-42AB-A034-6BD87562749B}"/>
              </a:ext>
            </a:extLst>
          </p:cNvPr>
          <p:cNvCxnSpPr>
            <a:cxnSpLocks/>
          </p:cNvCxnSpPr>
          <p:nvPr/>
        </p:nvCxnSpPr>
        <p:spPr bwMode="auto">
          <a:xfrm>
            <a:off x="3090674" y="3347130"/>
            <a:ext cx="4432146" cy="0"/>
          </a:xfrm>
          <a:prstGeom prst="line">
            <a:avLst/>
          </a:prstGeom>
          <a:noFill/>
          <a:ln w="15875" cap="flat" cmpd="sng" algn="ctr">
            <a:solidFill>
              <a:schemeClr val="accent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Box 15">
            <a:extLst>
              <a:ext uri="{FF2B5EF4-FFF2-40B4-BE49-F238E27FC236}">
                <a16:creationId xmlns:a16="http://schemas.microsoft.com/office/drawing/2014/main" id="{462B2872-E793-45F6-83B6-4B569904E1A7}"/>
              </a:ext>
            </a:extLst>
          </p:cNvPr>
          <p:cNvSpPr txBox="1"/>
          <p:nvPr/>
        </p:nvSpPr>
        <p:spPr>
          <a:xfrm>
            <a:off x="5670619" y="1995208"/>
            <a:ext cx="84511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HR=2.14</a:t>
            </a:r>
          </a:p>
        </p:txBody>
      </p:sp>
      <p:sp>
        <p:nvSpPr>
          <p:cNvPr id="21" name="TextBox 21">
            <a:extLst>
              <a:ext uri="{FF2B5EF4-FFF2-40B4-BE49-F238E27FC236}">
                <a16:creationId xmlns:a16="http://schemas.microsoft.com/office/drawing/2014/main" id="{E8548174-984E-4216-B017-FBD28C5CED13}"/>
              </a:ext>
            </a:extLst>
          </p:cNvPr>
          <p:cNvSpPr txBox="1"/>
          <p:nvPr/>
        </p:nvSpPr>
        <p:spPr>
          <a:xfrm>
            <a:off x="4937167" y="2400248"/>
            <a:ext cx="801541"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HR=1.62</a:t>
            </a:r>
            <a:endParaRPr lang="en-GB" sz="1200">
              <a:solidFill>
                <a:schemeClr val="tx1">
                  <a:lumMod val="65000"/>
                  <a:lumOff val="35000"/>
                </a:schemeClr>
              </a:solidFill>
              <a:latin typeface="Arial"/>
            </a:endParaRPr>
          </a:p>
        </p:txBody>
      </p:sp>
      <p:sp>
        <p:nvSpPr>
          <p:cNvPr id="22" name="TextBox 22">
            <a:extLst>
              <a:ext uri="{FF2B5EF4-FFF2-40B4-BE49-F238E27FC236}">
                <a16:creationId xmlns:a16="http://schemas.microsoft.com/office/drawing/2014/main" id="{54F7E04F-7556-421E-8BCD-5662114EFB6E}"/>
              </a:ext>
            </a:extLst>
          </p:cNvPr>
          <p:cNvSpPr txBox="1"/>
          <p:nvPr/>
        </p:nvSpPr>
        <p:spPr>
          <a:xfrm>
            <a:off x="4203961" y="2670419"/>
            <a:ext cx="82788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HR=1.35</a:t>
            </a:r>
          </a:p>
        </p:txBody>
      </p:sp>
      <p:sp>
        <p:nvSpPr>
          <p:cNvPr id="23" name="TextBox 23">
            <a:extLst>
              <a:ext uri="{FF2B5EF4-FFF2-40B4-BE49-F238E27FC236}">
                <a16:creationId xmlns:a16="http://schemas.microsoft.com/office/drawing/2014/main" id="{EDFD99A1-7B6C-42F7-A56C-880D0C65CF5E}"/>
              </a:ext>
            </a:extLst>
          </p:cNvPr>
          <p:cNvSpPr txBox="1"/>
          <p:nvPr/>
        </p:nvSpPr>
        <p:spPr>
          <a:xfrm>
            <a:off x="3314301" y="2834165"/>
            <a:ext cx="1013125"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HR=1.23</a:t>
            </a:r>
          </a:p>
        </p:txBody>
      </p:sp>
      <p:sp>
        <p:nvSpPr>
          <p:cNvPr id="25" name="TextBox 26">
            <a:extLst>
              <a:ext uri="{FF2B5EF4-FFF2-40B4-BE49-F238E27FC236}">
                <a16:creationId xmlns:a16="http://schemas.microsoft.com/office/drawing/2014/main" id="{9D045495-0B3E-45E8-B2DA-E18C91BB8BF4}"/>
              </a:ext>
            </a:extLst>
          </p:cNvPr>
          <p:cNvSpPr txBox="1"/>
          <p:nvPr/>
        </p:nvSpPr>
        <p:spPr>
          <a:xfrm>
            <a:off x="7458872" y="3138749"/>
            <a:ext cx="845112"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Risk of Stroke/SE</a:t>
            </a:r>
          </a:p>
        </p:txBody>
      </p:sp>
      <p:sp>
        <p:nvSpPr>
          <p:cNvPr id="26" name="Arrow: Up 3">
            <a:extLst>
              <a:ext uri="{FF2B5EF4-FFF2-40B4-BE49-F238E27FC236}">
                <a16:creationId xmlns:a16="http://schemas.microsoft.com/office/drawing/2014/main" id="{C22E2CDC-2293-4C2B-8962-BE5A551603F5}"/>
              </a:ext>
            </a:extLst>
          </p:cNvPr>
          <p:cNvSpPr/>
          <p:nvPr/>
        </p:nvSpPr>
        <p:spPr bwMode="auto">
          <a:xfrm>
            <a:off x="7807256" y="1942852"/>
            <a:ext cx="149772" cy="1190090"/>
          </a:xfrm>
          <a:prstGeom prst="upArrow">
            <a:avLst/>
          </a:prstGeom>
          <a:gradFill flip="none" rotWithShape="1">
            <a:gsLst>
              <a:gs pos="0">
                <a:srgbClr val="3961AC"/>
              </a:gs>
              <a:gs pos="100000">
                <a:schemeClr val="bg1"/>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27" name="Arrow: Up 31">
            <a:extLst>
              <a:ext uri="{FF2B5EF4-FFF2-40B4-BE49-F238E27FC236}">
                <a16:creationId xmlns:a16="http://schemas.microsoft.com/office/drawing/2014/main" id="{71B86F2B-64E9-405C-A2ED-2C4ECEE3B8E3}"/>
              </a:ext>
            </a:extLst>
          </p:cNvPr>
          <p:cNvSpPr/>
          <p:nvPr/>
        </p:nvSpPr>
        <p:spPr bwMode="auto">
          <a:xfrm flipV="1">
            <a:off x="7805828" y="3570676"/>
            <a:ext cx="151200" cy="548950"/>
          </a:xfrm>
          <a:prstGeom prst="upArrow">
            <a:avLst/>
          </a:prstGeom>
          <a:gradFill flip="none" rotWithShape="1">
            <a:gsLst>
              <a:gs pos="0">
                <a:srgbClr val="3961AC"/>
              </a:gs>
              <a:gs pos="52000">
                <a:schemeClr val="tx2"/>
              </a:gs>
              <a:gs pos="100000">
                <a:schemeClr val="bg1">
                  <a:shade val="100000"/>
                  <a:satMod val="115000"/>
                </a:schemeClr>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28" name="TextBox 29">
            <a:extLst>
              <a:ext uri="{FF2B5EF4-FFF2-40B4-BE49-F238E27FC236}">
                <a16:creationId xmlns:a16="http://schemas.microsoft.com/office/drawing/2014/main" id="{47F62F89-6B3C-4909-9383-6BFC21437831}"/>
              </a:ext>
            </a:extLst>
          </p:cNvPr>
          <p:cNvSpPr txBox="1"/>
          <p:nvPr/>
        </p:nvSpPr>
        <p:spPr>
          <a:xfrm>
            <a:off x="6435999" y="1684888"/>
            <a:ext cx="84511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HR=2.32</a:t>
            </a:r>
          </a:p>
        </p:txBody>
      </p:sp>
      <p:sp>
        <p:nvSpPr>
          <p:cNvPr id="39" name="TextBox 13">
            <a:extLst>
              <a:ext uri="{FF2B5EF4-FFF2-40B4-BE49-F238E27FC236}">
                <a16:creationId xmlns:a16="http://schemas.microsoft.com/office/drawing/2014/main" id="{B2E2C80C-E887-4F19-B5BF-735AED2EF294}"/>
              </a:ext>
            </a:extLst>
          </p:cNvPr>
          <p:cNvSpPr txBox="1"/>
          <p:nvPr/>
        </p:nvSpPr>
        <p:spPr>
          <a:xfrm rot="16200000">
            <a:off x="-224660" y="2702045"/>
            <a:ext cx="2622576" cy="255551"/>
          </a:xfrm>
          <a:prstGeom prst="rect">
            <a:avLst/>
          </a:prstGeom>
          <a:noFill/>
        </p:spPr>
        <p:txBody>
          <a:bodyPr wrap="none" lIns="67500" tIns="35100" rIns="67500" bIns="35100" rtlCol="0" anchor="ctr">
            <a:spAutoFit/>
          </a:bodyPr>
          <a:lstStyle/>
          <a:p>
            <a:pPr algn="ctr" defTabSz="685783" fontAlgn="auto">
              <a:spcBef>
                <a:spcPts val="0"/>
              </a:spcBef>
              <a:spcAft>
                <a:spcPts val="0"/>
              </a:spcAft>
              <a:defRPr/>
            </a:pPr>
            <a:r>
              <a:rPr lang="en-US" sz="1200" b="1">
                <a:solidFill>
                  <a:schemeClr val="tx1">
                    <a:lumMod val="65000"/>
                    <a:lumOff val="35000"/>
                  </a:schemeClr>
                </a:solidFill>
                <a:latin typeface="Arial"/>
              </a:rPr>
              <a:t>2-year incidence of stroke/SE* (%)</a:t>
            </a:r>
          </a:p>
        </p:txBody>
      </p:sp>
      <p:sp>
        <p:nvSpPr>
          <p:cNvPr id="40" name="TextBox 14">
            <a:extLst>
              <a:ext uri="{FF2B5EF4-FFF2-40B4-BE49-F238E27FC236}">
                <a16:creationId xmlns:a16="http://schemas.microsoft.com/office/drawing/2014/main" id="{B8A7D281-E192-4816-9780-C1E782C09CEA}"/>
              </a:ext>
            </a:extLst>
          </p:cNvPr>
          <p:cNvSpPr txBox="1"/>
          <p:nvPr/>
        </p:nvSpPr>
        <p:spPr>
          <a:xfrm>
            <a:off x="1326672" y="1203657"/>
            <a:ext cx="181605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US" sz="1200" b="1" dirty="0">
                <a:solidFill>
                  <a:schemeClr val="tx1">
                    <a:lumMod val="65000"/>
                    <a:lumOff val="35000"/>
                  </a:schemeClr>
                </a:solidFill>
                <a:latin typeface="Arial"/>
              </a:rPr>
              <a:t>incidence of stroke/SE in patients with </a:t>
            </a:r>
            <a:r>
              <a:rPr lang="en-US" sz="1200" b="1" dirty="0" err="1">
                <a:solidFill>
                  <a:schemeClr val="tx1">
                    <a:lumMod val="65000"/>
                    <a:lumOff val="35000"/>
                  </a:schemeClr>
                </a:solidFill>
                <a:latin typeface="Arial"/>
              </a:rPr>
              <a:t>nvAF</a:t>
            </a:r>
            <a:r>
              <a:rPr lang="en-US" sz="1200" b="1" dirty="0">
                <a:solidFill>
                  <a:schemeClr val="tx1">
                    <a:lumMod val="65000"/>
                    <a:lumOff val="35000"/>
                  </a:schemeClr>
                </a:solidFill>
                <a:latin typeface="Arial"/>
              </a:rPr>
              <a:t>*</a:t>
            </a:r>
          </a:p>
        </p:txBody>
      </p:sp>
      <p:sp>
        <p:nvSpPr>
          <p:cNvPr id="41" name="TextBox 33">
            <a:extLst>
              <a:ext uri="{FF2B5EF4-FFF2-40B4-BE49-F238E27FC236}">
                <a16:creationId xmlns:a16="http://schemas.microsoft.com/office/drawing/2014/main" id="{F29C3F14-8D3C-4055-8651-782F14808E38}"/>
              </a:ext>
            </a:extLst>
          </p:cNvPr>
          <p:cNvSpPr txBox="1"/>
          <p:nvPr/>
        </p:nvSpPr>
        <p:spPr>
          <a:xfrm>
            <a:off x="3418759" y="1216875"/>
            <a:ext cx="2532769"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US" sz="1200" b="1">
                <a:solidFill>
                  <a:schemeClr val="tx1">
                    <a:lumMod val="65000"/>
                    <a:lumOff val="35000"/>
                  </a:schemeClr>
                </a:solidFill>
                <a:latin typeface="Arial"/>
              </a:rPr>
              <a:t>Increase in risk of stroke/SE according to comorbidity</a:t>
            </a:r>
          </a:p>
        </p:txBody>
      </p:sp>
      <p:cxnSp>
        <p:nvCxnSpPr>
          <p:cNvPr id="42" name="Straight Connector 4">
            <a:extLst>
              <a:ext uri="{FF2B5EF4-FFF2-40B4-BE49-F238E27FC236}">
                <a16:creationId xmlns:a16="http://schemas.microsoft.com/office/drawing/2014/main" id="{00822290-6A9C-4DB5-BC73-F727A410E813}"/>
              </a:ext>
            </a:extLst>
          </p:cNvPr>
          <p:cNvCxnSpPr/>
          <p:nvPr/>
        </p:nvCxnSpPr>
        <p:spPr bwMode="auto">
          <a:xfrm flipH="1" flipV="1">
            <a:off x="2193023" y="2235033"/>
            <a:ext cx="845112" cy="1112099"/>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Straight Connector 35">
            <a:extLst>
              <a:ext uri="{FF2B5EF4-FFF2-40B4-BE49-F238E27FC236}">
                <a16:creationId xmlns:a16="http://schemas.microsoft.com/office/drawing/2014/main" id="{7ED9AA84-0D38-4D1F-9334-EA076EB123B7}"/>
              </a:ext>
            </a:extLst>
          </p:cNvPr>
          <p:cNvCxnSpPr/>
          <p:nvPr/>
        </p:nvCxnSpPr>
        <p:spPr bwMode="auto">
          <a:xfrm flipH="1">
            <a:off x="1596471" y="2235032"/>
            <a:ext cx="223730" cy="0"/>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Box 1">
            <a:extLst>
              <a:ext uri="{FF2B5EF4-FFF2-40B4-BE49-F238E27FC236}">
                <a16:creationId xmlns:a16="http://schemas.microsoft.com/office/drawing/2014/main" id="{7095C7CF-DED7-4331-AE7E-55A455C5543A}"/>
              </a:ext>
            </a:extLst>
          </p:cNvPr>
          <p:cNvSpPr txBox="1"/>
          <p:nvPr/>
        </p:nvSpPr>
        <p:spPr>
          <a:xfrm>
            <a:off x="5660773" y="3900418"/>
            <a:ext cx="72563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Stroke/ TIA/ SE</a:t>
            </a:r>
          </a:p>
        </p:txBody>
      </p:sp>
      <p:sp>
        <p:nvSpPr>
          <p:cNvPr id="45" name="TextBox 1">
            <a:extLst>
              <a:ext uri="{FF2B5EF4-FFF2-40B4-BE49-F238E27FC236}">
                <a16:creationId xmlns:a16="http://schemas.microsoft.com/office/drawing/2014/main" id="{936BEF48-A206-4FE6-B54C-A0C7DDB4BBAE}"/>
              </a:ext>
            </a:extLst>
          </p:cNvPr>
          <p:cNvSpPr txBox="1"/>
          <p:nvPr/>
        </p:nvSpPr>
        <p:spPr>
          <a:xfrm>
            <a:off x="6435999" y="3992751"/>
            <a:ext cx="725630"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Age ≥75</a:t>
            </a:r>
          </a:p>
        </p:txBody>
      </p:sp>
      <p:sp>
        <p:nvSpPr>
          <p:cNvPr id="46" name="Rechteck 45">
            <a:extLst>
              <a:ext uri="{FF2B5EF4-FFF2-40B4-BE49-F238E27FC236}">
                <a16:creationId xmlns:a16="http://schemas.microsoft.com/office/drawing/2014/main" id="{DD6EEA9E-9245-4871-ACB2-E557E759CC4F}"/>
              </a:ext>
            </a:extLst>
          </p:cNvPr>
          <p:cNvSpPr/>
          <p:nvPr/>
        </p:nvSpPr>
        <p:spPr bwMode="auto">
          <a:xfrm>
            <a:off x="6484491" y="1673557"/>
            <a:ext cx="745263" cy="2647212"/>
          </a:xfrm>
          <a:prstGeom prst="rect">
            <a:avLst/>
          </a:prstGeom>
          <a:noFill/>
          <a:ln w="25400" algn="ctr">
            <a:solidFill>
              <a:srgbClr val="3961AC"/>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pic>
        <p:nvPicPr>
          <p:cNvPr id="47" name="Picture 3" descr="A person smiling for the camera&#10;&#10;Description automatically generated">
            <a:extLst>
              <a:ext uri="{FF2B5EF4-FFF2-40B4-BE49-F238E27FC236}">
                <a16:creationId xmlns:a16="http://schemas.microsoft.com/office/drawing/2014/main" id="{3D4ED501-73AB-4E68-8FB1-DD8709F6EA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643" t="6054" r="1152" b="2139"/>
          <a:stretch/>
        </p:blipFill>
        <p:spPr>
          <a:xfrm>
            <a:off x="6253842" y="1404874"/>
            <a:ext cx="336107" cy="340512"/>
          </a:xfrm>
          <a:prstGeom prst="ellipse">
            <a:avLst/>
          </a:prstGeom>
          <a:ln w="28575">
            <a:solidFill>
              <a:srgbClr val="3961AC"/>
            </a:solidFill>
          </a:ln>
        </p:spPr>
      </p:pic>
      <p:graphicFrame>
        <p:nvGraphicFramePr>
          <p:cNvPr id="48" name="Content Placeholder 14">
            <a:extLst>
              <a:ext uri="{FF2B5EF4-FFF2-40B4-BE49-F238E27FC236}">
                <a16:creationId xmlns:a16="http://schemas.microsoft.com/office/drawing/2014/main" id="{BEB4BD46-4581-431C-B07F-2B2652E42D3E}"/>
              </a:ext>
            </a:extLst>
          </p:cNvPr>
          <p:cNvGraphicFramePr>
            <a:graphicFrameLocks/>
          </p:cNvGraphicFramePr>
          <p:nvPr>
            <p:extLst>
              <p:ext uri="{D42A27DB-BD31-4B8C-83A1-F6EECF244321}">
                <p14:modId xmlns:p14="http://schemas.microsoft.com/office/powerpoint/2010/main" val="1170042782"/>
              </p:ext>
            </p:extLst>
          </p:nvPr>
        </p:nvGraphicFramePr>
        <p:xfrm>
          <a:off x="1244146" y="1580166"/>
          <a:ext cx="1238690" cy="26302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404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694341" y="1824420"/>
            <a:ext cx="3434853"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6" name="Abgerundetes Rechteck 76">
            <a:extLst>
              <a:ext uri="{FF2B5EF4-FFF2-40B4-BE49-F238E27FC236}">
                <a16:creationId xmlns:a16="http://schemas.microsoft.com/office/drawing/2014/main" id="{CC2B6D4D-0DA7-45FC-95EE-07FE1402DE2E}"/>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pic>
        <p:nvPicPr>
          <p:cNvPr id="27" name="Grafik 26" descr="Waage der Justitia">
            <a:hlinkClick r:id="" action="ppaction://noaction"/>
            <a:extLst>
              <a:ext uri="{FF2B5EF4-FFF2-40B4-BE49-F238E27FC236}">
                <a16:creationId xmlns:a16="http://schemas.microsoft.com/office/drawing/2014/main" id="{DF7C006F-C6FD-4A1B-B9CB-B7E2D0E3B3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25" name="Textfeld 24">
            <a:extLst>
              <a:ext uri="{FF2B5EF4-FFF2-40B4-BE49-F238E27FC236}">
                <a16:creationId xmlns:a16="http://schemas.microsoft.com/office/drawing/2014/main" id="{468A4862-E02A-4586-B947-F3A04D52E30B}"/>
              </a:ext>
            </a:extLst>
          </p:cNvPr>
          <p:cNvSpPr txBox="1"/>
          <p:nvPr/>
        </p:nvSpPr>
        <p:spPr>
          <a:xfrm>
            <a:off x="898793" y="3474618"/>
            <a:ext cx="1007305"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No</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stroke</a:t>
            </a:r>
            <a:endParaRPr kumimoji="0" lang="de-CH" sz="1400" b="1" i="0" u="none" strike="noStrike" kern="1200" cap="none" spc="0" normalizeH="0" baseline="0" noProof="0" dirty="0">
              <a:ln>
                <a:noFill/>
              </a:ln>
              <a:solidFill>
                <a:srgbClr val="3961AC"/>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763AF848-5670-4029-A890-1F7EC2210FEE}"/>
              </a:ext>
            </a:extLst>
          </p:cNvPr>
          <p:cNvSpPr txBox="1"/>
          <p:nvPr/>
        </p:nvSpPr>
        <p:spPr>
          <a:xfrm>
            <a:off x="6901385" y="3459230"/>
            <a:ext cx="1911398"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imple</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therapy</a:t>
            </a:r>
            <a:b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upporting</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adherence</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72C43CA5-DE60-47D6-BF13-A68468FCDDD4}"/>
              </a:ext>
            </a:extLst>
          </p:cNvPr>
          <p:cNvSpPr txBox="1"/>
          <p:nvPr/>
        </p:nvSpPr>
        <p:spPr>
          <a:xfrm>
            <a:off x="2863109" y="3459230"/>
            <a:ext cx="1047379"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b="1" dirty="0">
                <a:solidFill>
                  <a:srgbClr val="6689CC"/>
                </a:solidFill>
              </a:rPr>
              <a:t>N</a:t>
            </a:r>
            <a:r>
              <a:rPr kumimoji="0" lang="de-CH" sz="1400" b="1" i="0" u="none" strike="noStrike" kern="1200" cap="none" spc="0" normalizeH="0" baseline="0" noProof="0" dirty="0">
                <a:ln>
                  <a:noFill/>
                </a:ln>
                <a:solidFill>
                  <a:srgbClr val="6689CC"/>
                </a:solidFill>
                <a:effectLst/>
                <a:uLnTx/>
                <a:uFillTx/>
                <a:latin typeface="Arial" charset="0"/>
                <a:ea typeface="+mn-ea"/>
                <a:cs typeface="+mn-cs"/>
              </a:rPr>
              <a:t>o </a:t>
            </a:r>
            <a:r>
              <a:rPr kumimoji="0" lang="de-CH" sz="1400" b="1" i="0" u="none" strike="noStrike" kern="1200" cap="none" spc="0" normalizeH="0" baseline="0" noProof="0" dirty="0" err="1">
                <a:ln>
                  <a:noFill/>
                </a:ln>
                <a:solidFill>
                  <a:srgbClr val="6689CC"/>
                </a:solidFill>
                <a:effectLst/>
                <a:uLnTx/>
                <a:uFillTx/>
                <a:latin typeface="Arial" charset="0"/>
                <a:ea typeface="+mn-ea"/>
                <a:cs typeface="+mn-cs"/>
              </a:rPr>
              <a:t>critical</a:t>
            </a:r>
            <a:br>
              <a:rPr kumimoji="0" lang="de-CH" sz="1400" b="1" i="0" u="none" strike="noStrike" kern="1200" cap="none" spc="0" normalizeH="0" baseline="0" noProof="0" dirty="0">
                <a:ln>
                  <a:noFill/>
                </a:ln>
                <a:solidFill>
                  <a:srgbClr val="6689CC"/>
                </a:solidFill>
                <a:effectLst/>
                <a:uLnTx/>
                <a:uFillTx/>
                <a:latin typeface="Arial" charset="0"/>
                <a:ea typeface="+mn-ea"/>
                <a:cs typeface="+mn-cs"/>
              </a:rPr>
            </a:br>
            <a:r>
              <a:rPr kumimoji="0" lang="de-CH" sz="1400" b="1" i="0" u="none" strike="noStrike" kern="1200" cap="none" spc="0" normalizeH="0" baseline="0" noProof="0" dirty="0" err="1">
                <a:ln>
                  <a:noFill/>
                </a:ln>
                <a:solidFill>
                  <a:srgbClr val="6689CC"/>
                </a:solidFill>
                <a:effectLst/>
                <a:uLnTx/>
                <a:uFillTx/>
                <a:latin typeface="Arial" charset="0"/>
                <a:ea typeface="+mn-ea"/>
                <a:cs typeface="+mn-cs"/>
              </a:rPr>
              <a:t>bleedings</a:t>
            </a:r>
            <a:endParaRPr kumimoji="0" lang="de-CH" sz="1400" b="1" i="0" u="none" strike="noStrike" kern="1200" cap="none" spc="0" normalizeH="0" baseline="0" noProof="0" dirty="0">
              <a:ln>
                <a:noFill/>
              </a:ln>
              <a:solidFill>
                <a:srgbClr val="6689CC"/>
              </a:solidFill>
              <a:effectLst/>
              <a:uLnTx/>
              <a:uFillTx/>
              <a:latin typeface="Arial" charset="0"/>
              <a:ea typeface="+mn-ea"/>
              <a:cs typeface="+mn-cs"/>
            </a:endParaRPr>
          </a:p>
        </p:txBody>
      </p:sp>
      <p:sp>
        <p:nvSpPr>
          <p:cNvPr id="30" name="Textfeld 29">
            <a:extLst>
              <a:ext uri="{FF2B5EF4-FFF2-40B4-BE49-F238E27FC236}">
                <a16:creationId xmlns:a16="http://schemas.microsoft.com/office/drawing/2014/main" id="{5F1BA112-F655-4AA4-8E77-72DBCD05B964}"/>
              </a:ext>
            </a:extLst>
          </p:cNvPr>
          <p:cNvSpPr txBox="1"/>
          <p:nvPr/>
        </p:nvSpPr>
        <p:spPr>
          <a:xfrm>
            <a:off x="5020093" y="3459030"/>
            <a:ext cx="1345538"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Correct</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dosing</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Tree>
    <p:extLst>
      <p:ext uri="{BB962C8B-B14F-4D97-AF65-F5344CB8AC3E}">
        <p14:creationId xmlns:p14="http://schemas.microsoft.com/office/powerpoint/2010/main" val="202678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
            <a:extLst>
              <a:ext uri="{FF2B5EF4-FFF2-40B4-BE49-F238E27FC236}">
                <a16:creationId xmlns:a16="http://schemas.microsoft.com/office/drawing/2014/main" id="{B3724A9E-0FDF-4A83-9819-661FA637A82E}"/>
              </a:ext>
            </a:extLst>
          </p:cNvPr>
          <p:cNvGrpSpPr/>
          <p:nvPr/>
        </p:nvGrpSpPr>
        <p:grpSpPr>
          <a:xfrm>
            <a:off x="3040608" y="1178406"/>
            <a:ext cx="5904654" cy="2719986"/>
            <a:chOff x="3040608" y="987574"/>
            <a:chExt cx="5904654" cy="2719986"/>
          </a:xfrm>
        </p:grpSpPr>
        <p:graphicFrame>
          <p:nvGraphicFramePr>
            <p:cNvPr id="35" name="Chart 11">
              <a:extLst>
                <a:ext uri="{FF2B5EF4-FFF2-40B4-BE49-F238E27FC236}">
                  <a16:creationId xmlns:a16="http://schemas.microsoft.com/office/drawing/2014/main" id="{69D78C47-49B0-47CD-AE8F-003F267605C2}"/>
                </a:ext>
              </a:extLst>
            </p:cNvPr>
            <p:cNvGraphicFramePr/>
            <p:nvPr>
              <p:extLst>
                <p:ext uri="{D42A27DB-BD31-4B8C-83A1-F6EECF244321}">
                  <p14:modId xmlns:p14="http://schemas.microsoft.com/office/powerpoint/2010/main" val="2897409523"/>
                </p:ext>
              </p:extLst>
            </p:nvPr>
          </p:nvGraphicFramePr>
          <p:xfrm>
            <a:off x="3040608" y="987574"/>
            <a:ext cx="5904654" cy="2719986"/>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2">
              <a:extLst>
                <a:ext uri="{FF2B5EF4-FFF2-40B4-BE49-F238E27FC236}">
                  <a16:creationId xmlns:a16="http://schemas.microsoft.com/office/drawing/2014/main" id="{AE3D4A38-39AD-4B43-A2F2-8240463C69F4}"/>
                </a:ext>
              </a:extLst>
            </p:cNvPr>
            <p:cNvSpPr txBox="1"/>
            <p:nvPr/>
          </p:nvSpPr>
          <p:spPr>
            <a:xfrm>
              <a:off x="4314722" y="1831837"/>
              <a:ext cx="380530" cy="232876"/>
            </a:xfrm>
            <a:prstGeom prst="rect">
              <a:avLst/>
            </a:prstGeom>
            <a:solidFill>
              <a:schemeClr val="bg1"/>
            </a:solidFill>
          </p:spPr>
          <p:txBody>
            <a:bodyPr wrap="none" lIns="90000" tIns="46800" rIns="90000" bIns="46800" rtlCol="0" anchor="ctr">
              <a:spAutoFit/>
            </a:bodyPr>
            <a:lstStyle/>
            <a:p>
              <a:r>
                <a:rPr lang="en-GB" sz="1400">
                  <a:solidFill>
                    <a:schemeClr val="tx1">
                      <a:lumMod val="65000"/>
                      <a:lumOff val="35000"/>
                    </a:schemeClr>
                  </a:solidFill>
                </a:rPr>
                <a:t>31</a:t>
              </a:r>
            </a:p>
          </p:txBody>
        </p:sp>
        <p:sp>
          <p:nvSpPr>
            <p:cNvPr id="37" name="TextBox 15">
              <a:extLst>
                <a:ext uri="{FF2B5EF4-FFF2-40B4-BE49-F238E27FC236}">
                  <a16:creationId xmlns:a16="http://schemas.microsoft.com/office/drawing/2014/main" id="{97467107-5199-4F52-B363-AA705F4075BB}"/>
                </a:ext>
              </a:extLst>
            </p:cNvPr>
            <p:cNvSpPr txBox="1"/>
            <p:nvPr/>
          </p:nvSpPr>
          <p:spPr>
            <a:xfrm>
              <a:off x="5420686" y="1525080"/>
              <a:ext cx="380530" cy="232876"/>
            </a:xfrm>
            <a:prstGeom prst="rect">
              <a:avLst/>
            </a:prstGeom>
            <a:solidFill>
              <a:schemeClr val="bg1"/>
            </a:solidFill>
          </p:spPr>
          <p:txBody>
            <a:bodyPr wrap="square" lIns="90000" tIns="46800" rIns="90000" bIns="46800" rtlCol="0" anchor="ctr">
              <a:spAutoFit/>
            </a:bodyPr>
            <a:lstStyle/>
            <a:p>
              <a:r>
                <a:rPr lang="en-GB" sz="1400">
                  <a:solidFill>
                    <a:schemeClr val="tx1">
                      <a:lumMod val="65000"/>
                      <a:lumOff val="35000"/>
                    </a:schemeClr>
                  </a:solidFill>
                </a:rPr>
                <a:t>40</a:t>
              </a:r>
            </a:p>
          </p:txBody>
        </p:sp>
        <p:sp>
          <p:nvSpPr>
            <p:cNvPr id="38" name="TextBox 16">
              <a:extLst>
                <a:ext uri="{FF2B5EF4-FFF2-40B4-BE49-F238E27FC236}">
                  <a16:creationId xmlns:a16="http://schemas.microsoft.com/office/drawing/2014/main" id="{DF7E9CB8-81EC-478F-8533-6DA55C593ACC}"/>
                </a:ext>
              </a:extLst>
            </p:cNvPr>
            <p:cNvSpPr txBox="1"/>
            <p:nvPr/>
          </p:nvSpPr>
          <p:spPr>
            <a:xfrm>
              <a:off x="6524380" y="1508245"/>
              <a:ext cx="380530" cy="232876"/>
            </a:xfrm>
            <a:prstGeom prst="rect">
              <a:avLst/>
            </a:prstGeom>
            <a:solidFill>
              <a:schemeClr val="bg1"/>
            </a:solidFill>
          </p:spPr>
          <p:txBody>
            <a:bodyPr wrap="none" lIns="90000" tIns="46800" rIns="90000" bIns="46800" rtlCol="0" anchor="ctr">
              <a:spAutoFit/>
            </a:bodyPr>
            <a:lstStyle/>
            <a:p>
              <a:r>
                <a:rPr lang="en-GB" sz="1400">
                  <a:solidFill>
                    <a:schemeClr val="tx1">
                      <a:lumMod val="65000"/>
                      <a:lumOff val="35000"/>
                    </a:schemeClr>
                  </a:solidFill>
                </a:rPr>
                <a:t>40</a:t>
              </a:r>
            </a:p>
          </p:txBody>
        </p:sp>
        <p:sp>
          <p:nvSpPr>
            <p:cNvPr id="49" name="TextBox 19">
              <a:extLst>
                <a:ext uri="{FF2B5EF4-FFF2-40B4-BE49-F238E27FC236}">
                  <a16:creationId xmlns:a16="http://schemas.microsoft.com/office/drawing/2014/main" id="{463CEFB0-FC3F-4E72-9256-2185E23CBF1A}"/>
                </a:ext>
              </a:extLst>
            </p:cNvPr>
            <p:cNvSpPr txBox="1"/>
            <p:nvPr/>
          </p:nvSpPr>
          <p:spPr>
            <a:xfrm>
              <a:off x="7632411" y="1398978"/>
              <a:ext cx="380530" cy="232876"/>
            </a:xfrm>
            <a:prstGeom prst="rect">
              <a:avLst/>
            </a:prstGeom>
            <a:solidFill>
              <a:schemeClr val="bg1"/>
            </a:solidFill>
          </p:spPr>
          <p:txBody>
            <a:bodyPr wrap="none" lIns="90000" tIns="46800" rIns="90000" bIns="46800" rtlCol="0" anchor="ctr">
              <a:spAutoFit/>
            </a:bodyPr>
            <a:lstStyle/>
            <a:p>
              <a:r>
                <a:rPr lang="en-GB" sz="1400">
                  <a:solidFill>
                    <a:schemeClr val="tx1">
                      <a:lumMod val="65000"/>
                      <a:lumOff val="35000"/>
                    </a:schemeClr>
                  </a:solidFill>
                </a:rPr>
                <a:t>44</a:t>
              </a:r>
            </a:p>
          </p:txBody>
        </p:sp>
        <p:graphicFrame>
          <p:nvGraphicFramePr>
            <p:cNvPr id="50" name="Content Placeholder 4">
              <a:extLst>
                <a:ext uri="{FF2B5EF4-FFF2-40B4-BE49-F238E27FC236}">
                  <a16:creationId xmlns:a16="http://schemas.microsoft.com/office/drawing/2014/main" id="{F31D2EEB-5D79-44D6-A144-04E328D1BA92}"/>
                </a:ext>
              </a:extLst>
            </p:cNvPr>
            <p:cNvGraphicFramePr>
              <a:graphicFrameLocks/>
            </p:cNvGraphicFramePr>
            <p:nvPr>
              <p:extLst>
                <p:ext uri="{D42A27DB-BD31-4B8C-83A1-F6EECF244321}">
                  <p14:modId xmlns:p14="http://schemas.microsoft.com/office/powerpoint/2010/main" val="3744170832"/>
                </p:ext>
              </p:extLst>
            </p:nvPr>
          </p:nvGraphicFramePr>
          <p:xfrm>
            <a:off x="4055512" y="2108291"/>
            <a:ext cx="4453221" cy="1132176"/>
          </p:xfrm>
          <a:graphic>
            <a:graphicData uri="http://schemas.openxmlformats.org/drawingml/2006/table">
              <a:tbl>
                <a:tblPr firstRow="1" bandRow="1">
                  <a:tableStyleId>{5C22544A-7EE6-4342-B048-85BDC9FD1C3A}</a:tableStyleId>
                </a:tblPr>
                <a:tblGrid>
                  <a:gridCol w="89280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892800">
                    <a:extLst>
                      <a:ext uri="{9D8B030D-6E8A-4147-A177-3AD203B41FA5}">
                        <a16:colId xmlns:a16="http://schemas.microsoft.com/office/drawing/2014/main" val="20004"/>
                      </a:ext>
                    </a:extLst>
                  </a:gridCol>
                  <a:gridCol w="216000">
                    <a:extLst>
                      <a:ext uri="{9D8B030D-6E8A-4147-A177-3AD203B41FA5}">
                        <a16:colId xmlns:a16="http://schemas.microsoft.com/office/drawing/2014/main" val="20005"/>
                      </a:ext>
                    </a:extLst>
                  </a:gridCol>
                  <a:gridCol w="892800">
                    <a:extLst>
                      <a:ext uri="{9D8B030D-6E8A-4147-A177-3AD203B41FA5}">
                        <a16:colId xmlns:a16="http://schemas.microsoft.com/office/drawing/2014/main" val="20006"/>
                      </a:ext>
                    </a:extLst>
                  </a:gridCol>
                  <a:gridCol w="242261">
                    <a:extLst>
                      <a:ext uri="{9D8B030D-6E8A-4147-A177-3AD203B41FA5}">
                        <a16:colId xmlns:a16="http://schemas.microsoft.com/office/drawing/2014/main" val="20007"/>
                      </a:ext>
                    </a:extLst>
                  </a:gridCol>
                </a:tblGrid>
                <a:tr h="283044">
                  <a:tc>
                    <a:txBody>
                      <a:bodyPr/>
                      <a:lstStyle/>
                      <a:p>
                        <a:pPr algn="ctr">
                          <a:lnSpc>
                            <a:spcPct val="100000"/>
                          </a:lnSpc>
                        </a:pPr>
                        <a:r>
                          <a:rPr lang="en-US" sz="1100" b="1" baseline="0">
                            <a:solidFill>
                              <a:schemeClr val="bg1"/>
                            </a:solidFill>
                            <a:latin typeface="+mn-lt"/>
                            <a:ea typeface="Calibri" charset="0"/>
                            <a:cs typeface="Calibri" charset="0"/>
                          </a:rPr>
                          <a:t>24.3%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7868A"/>
                      </a:solid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tx1">
                                <a:lumMod val="65000"/>
                                <a:lumOff val="35000"/>
                              </a:schemeClr>
                            </a:solidFill>
                            <a:latin typeface="+mn-lt"/>
                            <a:ea typeface="Calibri" charset="0"/>
                            <a:cs typeface="Calibri" charset="0"/>
                          </a:rPr>
                          <a:t>45.0%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D"/>
                      </a:solid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25.4%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BFE3"/>
                      </a:solid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58.6%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B9AD3"/>
                      </a:solidFill>
                    </a:tcPr>
                  </a:tc>
                  <a:tc>
                    <a:txBody>
                      <a:bodyPr/>
                      <a:lstStyle/>
                      <a:p>
                        <a:pPr algn="ctr">
                          <a:lnSpc>
                            <a:spcPct val="100000"/>
                          </a:lnSpc>
                        </a:pPr>
                        <a:endParaRPr lang="en-US" sz="900" b="0"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3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a:solidFill>
                              <a:schemeClr val="bg1"/>
                            </a:solidFill>
                            <a:latin typeface="+mn-lt"/>
                            <a:ea typeface="Calibri" charset="0"/>
                            <a:cs typeface="Calibri" charset="0"/>
                          </a:rPr>
                          <a:t>83.0%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tx1">
                                <a:lumMod val="65000"/>
                                <a:lumOff val="35000"/>
                              </a:schemeClr>
                            </a:solidFill>
                            <a:latin typeface="+mn-lt"/>
                            <a:ea typeface="Calibri" charset="0"/>
                            <a:cs typeface="Calibri" charset="0"/>
                          </a:rPr>
                          <a:t>92.7%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75.4%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92.7%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900" b="0"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044">
                  <a:tc>
                    <a:txBody>
                      <a:bodyPr/>
                      <a:lstStyle/>
                      <a:p>
                        <a:pPr algn="ctr">
                          <a:lnSpc>
                            <a:spcPct val="100000"/>
                          </a:lnSpc>
                        </a:pPr>
                        <a:r>
                          <a:rPr lang="en-US" sz="1100" b="1" baseline="0" dirty="0">
                            <a:solidFill>
                              <a:schemeClr val="bg1"/>
                            </a:solidFill>
                            <a:latin typeface="+mn-lt"/>
                            <a:ea typeface="Calibri" charset="0"/>
                            <a:cs typeface="Calibri" charset="0"/>
                          </a:rPr>
                          <a:t>21.1%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7868A"/>
                      </a:solid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tx1">
                                <a:lumMod val="65000"/>
                                <a:lumOff val="35000"/>
                              </a:schemeClr>
                            </a:solidFill>
                            <a:latin typeface="+mn-lt"/>
                            <a:ea typeface="Calibri" charset="0"/>
                            <a:cs typeface="Calibri" charset="0"/>
                          </a:rPr>
                          <a:t>27.6%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EEED"/>
                      </a:solid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19.9%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BBFE3"/>
                      </a:solid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33.8%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B9AD3"/>
                      </a:solidFill>
                    </a:tcPr>
                  </a:tc>
                  <a:tc>
                    <a:txBody>
                      <a:bodyPr/>
                      <a:lstStyle/>
                      <a:p>
                        <a:pPr algn="ctr">
                          <a:lnSpc>
                            <a:spcPct val="100000"/>
                          </a:lnSpc>
                        </a:pPr>
                        <a:endParaRPr lang="en-US" sz="900" b="0"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044">
                  <a:tc>
                    <a:txBody>
                      <a:bodyPr/>
                      <a:lstStyle/>
                      <a:p>
                        <a:pPr algn="ctr">
                          <a:lnSpc>
                            <a:spcPct val="100000"/>
                          </a:lnSpc>
                        </a:pPr>
                        <a:r>
                          <a:rPr lang="en-US" sz="1100" b="1" baseline="0">
                            <a:solidFill>
                              <a:schemeClr val="bg1"/>
                            </a:solidFill>
                            <a:latin typeface="+mn-lt"/>
                            <a:ea typeface="Calibri" charset="0"/>
                            <a:cs typeface="Calibri" charset="0"/>
                          </a:rPr>
                          <a:t>21.8%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tx1">
                                <a:lumMod val="65000"/>
                                <a:lumOff val="35000"/>
                              </a:schemeClr>
                            </a:solidFill>
                            <a:latin typeface="+mn-lt"/>
                            <a:ea typeface="Calibri" charset="0"/>
                            <a:cs typeface="Calibri" charset="0"/>
                          </a:rPr>
                          <a:t>25.0%*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18.7%*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100" b="1" baseline="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100" b="1" baseline="0">
                            <a:solidFill>
                              <a:schemeClr val="bg1"/>
                            </a:solidFill>
                            <a:latin typeface="+mn-lt"/>
                            <a:ea typeface="Calibri" charset="0"/>
                            <a:cs typeface="Calibri" charset="0"/>
                          </a:rPr>
                          <a:t>41.6%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900" b="0" baseline="0" dirty="0">
                          <a:solidFill>
                            <a:schemeClr val="bg1"/>
                          </a:solidFill>
                          <a:latin typeface="+mn-lt"/>
                          <a:ea typeface="Calibri" charset="0"/>
                          <a:cs typeface="Calibri"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53281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Elderly patients with </a:t>
            </a:r>
            <a:r>
              <a:rPr lang="en-US" sz="2400" kern="0" dirty="0" err="1"/>
              <a:t>nvAF</a:t>
            </a:r>
            <a:r>
              <a:rPr lang="en-US" sz="2400" kern="0" dirty="0"/>
              <a:t> were included in </a:t>
            </a:r>
          </a:p>
          <a:p>
            <a:pPr lvl="0"/>
            <a:r>
              <a:rPr lang="en-US" sz="2400" kern="0" dirty="0"/>
              <a:t>Phase III trials for NOACs </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300"/>
              </a:spcBef>
            </a:pPr>
            <a:r>
              <a:rPr lang="en-US" sz="700" dirty="0">
                <a:solidFill>
                  <a:srgbClr val="B3B2B5"/>
                </a:solidFill>
                <a:cs typeface="Arial" charset="0"/>
              </a:rPr>
              <a:t>*	SE not included</a:t>
            </a:r>
            <a:br>
              <a:rPr lang="en-US" sz="700" dirty="0">
                <a:solidFill>
                  <a:srgbClr val="B3B2B5"/>
                </a:solidFill>
                <a:cs typeface="Arial" charset="0"/>
              </a:rPr>
            </a:br>
            <a:r>
              <a:rPr lang="en-US" sz="700" dirty="0" err="1">
                <a:solidFill>
                  <a:srgbClr val="B3B2B5"/>
                </a:solidFill>
                <a:cs typeface="Arial" charset="0"/>
              </a:rPr>
              <a:t>nvAF</a:t>
            </a:r>
            <a:r>
              <a:rPr lang="en-US" sz="700" dirty="0">
                <a:solidFill>
                  <a:srgbClr val="B3B2B5"/>
                </a:solidFill>
                <a:cs typeface="Arial" charset="0"/>
              </a:rPr>
              <a:t>: </a:t>
            </a:r>
            <a:r>
              <a:rPr lang="da-DK" sz="700" dirty="0">
                <a:solidFill>
                  <a:srgbClr val="B3B2B5"/>
                </a:solidFill>
                <a:cs typeface="Arial" charset="0"/>
              </a:rPr>
              <a:t>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a:t>
            </a:r>
            <a:r>
              <a:rPr lang="en-US" sz="700" dirty="0">
                <a:solidFill>
                  <a:srgbClr val="B3B2B5"/>
                </a:solidFill>
                <a:cs typeface="Arial" charset="0"/>
              </a:rPr>
              <a:t> </a:t>
            </a:r>
          </a:p>
        </p:txBody>
      </p:sp>
      <p:graphicFrame>
        <p:nvGraphicFramePr>
          <p:cNvPr id="31" name="Content Placeholder 4">
            <a:extLst>
              <a:ext uri="{FF2B5EF4-FFF2-40B4-BE49-F238E27FC236}">
                <a16:creationId xmlns:a16="http://schemas.microsoft.com/office/drawing/2014/main" id="{3F53AC11-7CC5-43CB-99C4-441CB9107A7B}"/>
              </a:ext>
            </a:extLst>
          </p:cNvPr>
          <p:cNvGraphicFramePr>
            <a:graphicFrameLocks/>
          </p:cNvGraphicFramePr>
          <p:nvPr>
            <p:extLst>
              <p:ext uri="{D42A27DB-BD31-4B8C-83A1-F6EECF244321}">
                <p14:modId xmlns:p14="http://schemas.microsoft.com/office/powerpoint/2010/main" val="1894250330"/>
              </p:ext>
            </p:extLst>
          </p:nvPr>
        </p:nvGraphicFramePr>
        <p:xfrm>
          <a:off x="605741" y="3492796"/>
          <a:ext cx="7910106" cy="1073640"/>
        </p:xfrm>
        <a:graphic>
          <a:graphicData uri="http://schemas.openxmlformats.org/drawingml/2006/table">
            <a:tbl>
              <a:tblPr firstRow="1" bandRow="1">
                <a:tableStyleId>{9D7B26C5-4107-4FEC-AEDC-1716B250A1EF}</a:tableStyleId>
              </a:tblPr>
              <a:tblGrid>
                <a:gridCol w="3346231">
                  <a:extLst>
                    <a:ext uri="{9D8B030D-6E8A-4147-A177-3AD203B41FA5}">
                      <a16:colId xmlns:a16="http://schemas.microsoft.com/office/drawing/2014/main" val="458767650"/>
                    </a:ext>
                  </a:extLst>
                </a:gridCol>
                <a:gridCol w="1103370">
                  <a:extLst>
                    <a:ext uri="{9D8B030D-6E8A-4147-A177-3AD203B41FA5}">
                      <a16:colId xmlns:a16="http://schemas.microsoft.com/office/drawing/2014/main" val="584909010"/>
                    </a:ext>
                  </a:extLst>
                </a:gridCol>
                <a:gridCol w="1178481">
                  <a:extLst>
                    <a:ext uri="{9D8B030D-6E8A-4147-A177-3AD203B41FA5}">
                      <a16:colId xmlns:a16="http://schemas.microsoft.com/office/drawing/2014/main" val="2298388456"/>
                    </a:ext>
                  </a:extLst>
                </a:gridCol>
                <a:gridCol w="1041620">
                  <a:extLst>
                    <a:ext uri="{9D8B030D-6E8A-4147-A177-3AD203B41FA5}">
                      <a16:colId xmlns:a16="http://schemas.microsoft.com/office/drawing/2014/main" val="1177118568"/>
                    </a:ext>
                  </a:extLst>
                </a:gridCol>
                <a:gridCol w="1240404">
                  <a:extLst>
                    <a:ext uri="{9D8B030D-6E8A-4147-A177-3AD203B41FA5}">
                      <a16:colId xmlns:a16="http://schemas.microsoft.com/office/drawing/2014/main" val="2745973931"/>
                    </a:ext>
                  </a:extLst>
                </a:gridCol>
              </a:tblGrid>
              <a:tr h="0">
                <a:tc>
                  <a:txBody>
                    <a:bodyPr/>
                    <a:lstStyle/>
                    <a:p>
                      <a:pPr>
                        <a:lnSpc>
                          <a:spcPct val="100000"/>
                        </a:lnSpc>
                      </a:pPr>
                      <a:endParaRPr lang="en-US" sz="1100" b="1" dirty="0">
                        <a:solidFill>
                          <a:schemeClr val="bg1"/>
                        </a:solidFill>
                        <a:latin typeface="+mj-lt"/>
                        <a:cs typeface="Calibri"/>
                      </a:endParaRPr>
                    </a:p>
                  </a:txBody>
                  <a:tcPr marL="72000" marR="72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100" b="1" u="none" kern="1200" baseline="0" dirty="0">
                          <a:solidFill>
                            <a:schemeClr val="bg1"/>
                          </a:solidFill>
                          <a:latin typeface="+mj-lt"/>
                          <a:ea typeface="+mn-ea"/>
                          <a:cs typeface="Calibri"/>
                        </a:rPr>
                        <a:t>ARISTOTLE</a:t>
                      </a:r>
                      <a:r>
                        <a:rPr lang="en-US" sz="1100" b="1" u="none" kern="1200" baseline="30000" dirty="0">
                          <a:solidFill>
                            <a:schemeClr val="bg1"/>
                          </a:solidFill>
                          <a:latin typeface="+mj-lt"/>
                          <a:ea typeface="+mn-ea"/>
                          <a:cs typeface="Calibri"/>
                        </a:rPr>
                        <a:t>7,8</a:t>
                      </a:r>
                    </a:p>
                  </a:txBody>
                  <a:tcPr marL="72000" marR="72000" anchor="ctr">
                    <a:lnL>
                      <a:noFill/>
                    </a:lnL>
                    <a:lnR>
                      <a:noFill/>
                    </a:lnR>
                    <a:lnT w="12700" cmpd="sng">
                      <a:noFill/>
                    </a:lnT>
                    <a:lnB w="12700" cmpd="sng">
                      <a:noFill/>
                    </a:lnB>
                    <a:lnTlToBr w="12700" cmpd="sng">
                      <a:noFill/>
                      <a:prstDash val="solid"/>
                    </a:lnTlToBr>
                    <a:lnBlToTr w="12700" cmpd="sng">
                      <a:noFill/>
                      <a:prstDash val="solid"/>
                    </a:lnBlToTr>
                    <a:solidFill>
                      <a:srgbClr val="605F62"/>
                    </a:solidFill>
                  </a:tcPr>
                </a:tc>
                <a:tc>
                  <a:txBody>
                    <a:bodyPr/>
                    <a:lstStyle/>
                    <a:p>
                      <a:pPr algn="ctr">
                        <a:lnSpc>
                          <a:spcPct val="100000"/>
                        </a:lnSpc>
                      </a:pPr>
                      <a:r>
                        <a:rPr lang="en-US" sz="1100" b="1" u="none" kern="1200" baseline="0" dirty="0">
                          <a:solidFill>
                            <a:schemeClr val="bg1"/>
                          </a:solidFill>
                          <a:latin typeface="+mj-lt"/>
                          <a:ea typeface="+mn-ea"/>
                          <a:cs typeface="Calibri"/>
                        </a:rPr>
                        <a:t>ENGAGE AF</a:t>
                      </a:r>
                      <a:r>
                        <a:rPr lang="en-US" sz="1100" b="1" u="none" kern="1200" baseline="30000" dirty="0">
                          <a:solidFill>
                            <a:schemeClr val="bg1"/>
                          </a:solidFill>
                          <a:latin typeface="+mj-lt"/>
                          <a:ea typeface="+mn-ea"/>
                          <a:cs typeface="Calibri"/>
                        </a:rPr>
                        <a:t>9,10</a:t>
                      </a:r>
                      <a:endParaRPr lang="en-US" sz="1100" b="1" u="none" kern="1200" baseline="0" dirty="0">
                        <a:solidFill>
                          <a:schemeClr val="bg1"/>
                        </a:solidFill>
                        <a:latin typeface="+mj-lt"/>
                        <a:ea typeface="+mn-ea"/>
                        <a:cs typeface="Calibri"/>
                      </a:endParaRPr>
                    </a:p>
                  </a:txBody>
                  <a:tcPr marL="72000" marR="72000" anchor="ctr">
                    <a:lnL>
                      <a:noFill/>
                    </a:lnL>
                    <a:lnR>
                      <a:noFill/>
                    </a:lnR>
                    <a:lnT w="12700" cmpd="sng">
                      <a:noFill/>
                    </a:lnT>
                    <a:lnB w="12700" cmpd="sng">
                      <a:noFill/>
                    </a:lnB>
                    <a:lnTlToBr w="12700" cmpd="sng">
                      <a:noFill/>
                      <a:prstDash val="solid"/>
                    </a:lnTlToBr>
                    <a:lnBlToTr w="12700" cmpd="sng">
                      <a:noFill/>
                      <a:prstDash val="solid"/>
                    </a:lnBlToTr>
                    <a:solidFill>
                      <a:srgbClr val="D5D4D2"/>
                    </a:solidFill>
                  </a:tcPr>
                </a:tc>
                <a:tc>
                  <a:txBody>
                    <a:bodyPr/>
                    <a:lstStyle/>
                    <a:p>
                      <a:pPr algn="ctr">
                        <a:lnSpc>
                          <a:spcPct val="100000"/>
                        </a:lnSpc>
                      </a:pPr>
                      <a:r>
                        <a:rPr lang="en-US" sz="1100" b="1" u="none" baseline="0" dirty="0">
                          <a:solidFill>
                            <a:schemeClr val="bg1"/>
                          </a:solidFill>
                          <a:latin typeface="+mj-lt"/>
                          <a:cs typeface="Calibri"/>
                        </a:rPr>
                        <a:t>RE-LY</a:t>
                      </a:r>
                      <a:r>
                        <a:rPr lang="en-US" sz="1100" b="1" u="none" baseline="30000" dirty="0">
                          <a:solidFill>
                            <a:schemeClr val="bg1"/>
                          </a:solidFill>
                          <a:latin typeface="+mj-lt"/>
                          <a:cs typeface="Calibri"/>
                        </a:rPr>
                        <a:t>11,12</a:t>
                      </a:r>
                      <a:endParaRPr lang="en-US" sz="1100" b="1" u="none" baseline="0" dirty="0">
                        <a:solidFill>
                          <a:schemeClr val="bg1"/>
                        </a:solidFill>
                        <a:latin typeface="+mj-lt"/>
                        <a:cs typeface="Calibri"/>
                      </a:endParaRPr>
                    </a:p>
                  </a:txBody>
                  <a:tcPr marL="72000" marR="72000" anchor="ctr">
                    <a:lnL>
                      <a:noFill/>
                    </a:lnL>
                    <a:lnR>
                      <a:noFill/>
                    </a:lnR>
                    <a:lnT w="12700" cmpd="sng">
                      <a:noFill/>
                    </a:lnT>
                    <a:lnB w="12700" cmpd="sng">
                      <a:noFill/>
                    </a:lnB>
                    <a:lnTlToBr w="12700" cmpd="sng">
                      <a:noFill/>
                      <a:prstDash val="solid"/>
                    </a:lnTlToBr>
                    <a:lnBlToTr w="12700" cmpd="sng">
                      <a:noFill/>
                      <a:prstDash val="solid"/>
                    </a:lnBlToTr>
                    <a:solidFill>
                      <a:srgbClr val="809ED5"/>
                    </a:solidFill>
                  </a:tcPr>
                </a:tc>
                <a:tc>
                  <a:txBody>
                    <a:bodyPr/>
                    <a:lstStyle/>
                    <a:p>
                      <a:pPr algn="ctr">
                        <a:lnSpc>
                          <a:spcPct val="100000"/>
                        </a:lnSpc>
                      </a:pPr>
                      <a:r>
                        <a:rPr lang="en-US" sz="1100" b="1" u="none" kern="1200" baseline="0" dirty="0">
                          <a:solidFill>
                            <a:schemeClr val="bg1"/>
                          </a:solidFill>
                          <a:latin typeface="+mj-lt"/>
                          <a:ea typeface="+mn-ea"/>
                          <a:cs typeface="Calibri"/>
                        </a:rPr>
                        <a:t>ROCKET AF</a:t>
                      </a:r>
                      <a:r>
                        <a:rPr lang="en-US" sz="1100" b="1" u="none" kern="1200" baseline="30000" dirty="0">
                          <a:solidFill>
                            <a:schemeClr val="bg1"/>
                          </a:solidFill>
                          <a:latin typeface="+mj-lt"/>
                          <a:ea typeface="+mn-ea"/>
                          <a:cs typeface="Calibri"/>
                        </a:rPr>
                        <a:t>13,14</a:t>
                      </a:r>
                    </a:p>
                  </a:txBody>
                  <a:tcPr marL="72000" marR="72000" anchor="ct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2579561391"/>
                  </a:ext>
                </a:extLst>
              </a:tr>
              <a:tr h="0">
                <a:tc>
                  <a:txBody>
                    <a:bodyPr/>
                    <a:lstStyle/>
                    <a:p>
                      <a:pPr algn="l">
                        <a:lnSpc>
                          <a:spcPct val="100000"/>
                        </a:lnSpc>
                      </a:pPr>
                      <a:r>
                        <a:rPr lang="en-US" sz="1100">
                          <a:solidFill>
                            <a:schemeClr val="tx1">
                              <a:lumMod val="65000"/>
                              <a:lumOff val="35000"/>
                            </a:schemeClr>
                          </a:solidFill>
                          <a:latin typeface="+mj-lt"/>
                          <a:cs typeface="Calibri"/>
                        </a:rPr>
                        <a:t>Overall median age of patients</a:t>
                      </a:r>
                    </a:p>
                  </a:txBody>
                  <a:tcPr marL="72000" marR="72000" marT="18000" marB="18000" anchor="ctr">
                    <a:lnL>
                      <a:noFill/>
                    </a:lnL>
                    <a:lnR>
                      <a:noFill/>
                    </a:lnR>
                    <a:lnT w="127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100" b="0" kern="1200">
                          <a:solidFill>
                            <a:schemeClr val="tx1">
                              <a:lumMod val="65000"/>
                              <a:lumOff val="35000"/>
                            </a:schemeClr>
                          </a:solidFill>
                          <a:latin typeface="+mj-lt"/>
                          <a:ea typeface="+mn-ea"/>
                          <a:cs typeface="Calibri"/>
                        </a:rPr>
                        <a:t>70</a:t>
                      </a:r>
                    </a:p>
                  </a:txBody>
                  <a:tcPr marL="72000" marR="72000" marT="18000" marB="18000" anchor="ctr">
                    <a:lnL>
                      <a:noFill/>
                    </a:lnL>
                    <a:lnR>
                      <a:noFill/>
                    </a:lnR>
                    <a:lnT w="127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100" b="0" kern="1200">
                          <a:solidFill>
                            <a:schemeClr val="tx1">
                              <a:lumMod val="65000"/>
                              <a:lumOff val="35000"/>
                            </a:schemeClr>
                          </a:solidFill>
                          <a:latin typeface="+mj-lt"/>
                          <a:ea typeface="+mn-ea"/>
                          <a:cs typeface="Calibri"/>
                        </a:rPr>
                        <a:t>72</a:t>
                      </a:r>
                    </a:p>
                  </a:txBody>
                  <a:tcPr marL="72000" marR="72000" marT="18000" marB="18000" anchor="ctr">
                    <a:lnL>
                      <a:noFill/>
                    </a:lnL>
                    <a:lnR>
                      <a:noFill/>
                    </a:lnR>
                    <a:lnT w="127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CA" sz="1100" b="0">
                          <a:solidFill>
                            <a:schemeClr val="tx1">
                              <a:lumMod val="65000"/>
                              <a:lumOff val="35000"/>
                            </a:schemeClr>
                          </a:solidFill>
                          <a:latin typeface="+mj-lt"/>
                          <a:cs typeface="Calibri"/>
                        </a:rPr>
                        <a:t>71.5</a:t>
                      </a:r>
                      <a:endParaRPr lang="en-US" sz="1100" b="0">
                        <a:solidFill>
                          <a:schemeClr val="tx1">
                            <a:lumMod val="65000"/>
                            <a:lumOff val="35000"/>
                          </a:schemeClr>
                        </a:solidFill>
                        <a:latin typeface="+mj-lt"/>
                        <a:cs typeface="Calibri"/>
                      </a:endParaRPr>
                    </a:p>
                  </a:txBody>
                  <a:tcPr marL="72000" marR="72000" marT="18000" marB="18000" anchor="ctr">
                    <a:lnL>
                      <a:noFill/>
                    </a:lnL>
                    <a:lnR>
                      <a:noFill/>
                    </a:lnR>
                    <a:lnT w="12700" cmpd="sng">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100" b="0" kern="1200">
                          <a:solidFill>
                            <a:schemeClr val="tx1">
                              <a:lumMod val="65000"/>
                              <a:lumOff val="35000"/>
                            </a:schemeClr>
                          </a:solidFill>
                          <a:latin typeface="+mj-lt"/>
                          <a:ea typeface="+mn-ea"/>
                          <a:cs typeface="Calibri"/>
                        </a:rPr>
                        <a:t>73</a:t>
                      </a:r>
                    </a:p>
                  </a:txBody>
                  <a:tcPr marL="72000" marR="72000" marT="18000" marB="18000" anchor="ctr">
                    <a:lnL>
                      <a:noFill/>
                    </a:lnL>
                    <a:lnR>
                      <a:noFill/>
                    </a:lnR>
                    <a:lnT w="12700" cmpd="sng">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6681592"/>
                  </a:ext>
                </a:extLst>
              </a:tr>
              <a:tr h="0">
                <a:tc>
                  <a:txBody>
                    <a:bodyPr/>
                    <a:lstStyle/>
                    <a:p>
                      <a:pPr marL="180000" indent="0" algn="l">
                        <a:lnSpc>
                          <a:spcPct val="100000"/>
                        </a:lnSpc>
                      </a:pPr>
                      <a:r>
                        <a:rPr lang="en-CA" sz="1100">
                          <a:solidFill>
                            <a:schemeClr val="tx1">
                              <a:lumMod val="65000"/>
                              <a:lumOff val="35000"/>
                            </a:schemeClr>
                          </a:solidFill>
                          <a:latin typeface="+mj-lt"/>
                        </a:rPr>
                        <a:t>Median</a:t>
                      </a:r>
                      <a:r>
                        <a:rPr lang="en-CA" sz="1100" baseline="0">
                          <a:solidFill>
                            <a:schemeClr val="tx1">
                              <a:lumMod val="65000"/>
                              <a:lumOff val="35000"/>
                            </a:schemeClr>
                          </a:solidFill>
                          <a:latin typeface="+mj-lt"/>
                        </a:rPr>
                        <a:t> age of p</a:t>
                      </a:r>
                      <a:r>
                        <a:rPr lang="en-CA" sz="1100">
                          <a:solidFill>
                            <a:schemeClr val="tx1">
                              <a:lumMod val="65000"/>
                              <a:lumOff val="35000"/>
                            </a:schemeClr>
                          </a:solidFill>
                          <a:latin typeface="+mj-lt"/>
                        </a:rPr>
                        <a:t>atients aged ≥75 years</a:t>
                      </a:r>
                      <a:endParaRPr lang="en-US" sz="1100">
                        <a:solidFill>
                          <a:schemeClr val="tx1">
                            <a:lumMod val="65000"/>
                            <a:lumOff val="35000"/>
                          </a:schemeClr>
                        </a:solidFill>
                        <a:latin typeface="+mj-lt"/>
                        <a:cs typeface="Calibri"/>
                      </a:endParaRPr>
                    </a:p>
                  </a:txBody>
                  <a:tcPr marL="72000" marR="72000" marT="18000" marB="1800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0000"/>
                        </a:lnSpc>
                      </a:pPr>
                      <a:r>
                        <a:rPr lang="en-US" sz="1100" b="0" kern="1200">
                          <a:solidFill>
                            <a:schemeClr val="tx1">
                              <a:lumMod val="65000"/>
                              <a:lumOff val="35000"/>
                            </a:schemeClr>
                          </a:solidFill>
                          <a:latin typeface="+mj-lt"/>
                          <a:ea typeface="+mn-ea"/>
                          <a:cs typeface="Calibri"/>
                        </a:rPr>
                        <a:t>N/A</a:t>
                      </a:r>
                    </a:p>
                  </a:txBody>
                  <a:tcPr marL="72000" marR="720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00000"/>
                        </a:lnSpc>
                      </a:pPr>
                      <a:r>
                        <a:rPr lang="en-US" sz="1100" b="0" kern="1200" baseline="0">
                          <a:solidFill>
                            <a:schemeClr val="tx1">
                              <a:lumMod val="65000"/>
                              <a:lumOff val="35000"/>
                            </a:schemeClr>
                          </a:solidFill>
                          <a:latin typeface="+mj-lt"/>
                          <a:ea typeface="+mn-ea"/>
                          <a:cs typeface="Calibri"/>
                        </a:rPr>
                        <a:t>79</a:t>
                      </a:r>
                      <a:endParaRPr lang="en-US" sz="1100" b="0" kern="1200">
                        <a:solidFill>
                          <a:schemeClr val="tx1">
                            <a:lumMod val="65000"/>
                            <a:lumOff val="35000"/>
                          </a:schemeClr>
                        </a:solidFill>
                        <a:latin typeface="+mj-lt"/>
                        <a:ea typeface="+mn-ea"/>
                        <a:cs typeface="Calibri"/>
                      </a:endParaRPr>
                    </a:p>
                  </a:txBody>
                  <a:tcPr marL="72000" marR="720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00000"/>
                        </a:lnSpc>
                      </a:pPr>
                      <a:r>
                        <a:rPr lang="en-US" sz="1100" b="0">
                          <a:solidFill>
                            <a:schemeClr val="tx1">
                              <a:lumMod val="65000"/>
                              <a:lumOff val="35000"/>
                            </a:schemeClr>
                          </a:solidFill>
                          <a:latin typeface="+mj-lt"/>
                          <a:cs typeface="Calibri"/>
                        </a:rPr>
                        <a:t>79.4</a:t>
                      </a:r>
                    </a:p>
                  </a:txBody>
                  <a:tcPr marL="72000" marR="72000" marT="18000" marB="1800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100000"/>
                        </a:lnSpc>
                      </a:pPr>
                      <a:r>
                        <a:rPr lang="en-US" sz="1100" b="0" kern="1200" baseline="0">
                          <a:solidFill>
                            <a:schemeClr val="tx1">
                              <a:lumMod val="65000"/>
                              <a:lumOff val="35000"/>
                            </a:schemeClr>
                          </a:solidFill>
                          <a:latin typeface="+mj-lt"/>
                          <a:ea typeface="+mn-ea"/>
                          <a:cs typeface="Calibri"/>
                        </a:rPr>
                        <a:t>79</a:t>
                      </a:r>
                      <a:endParaRPr lang="en-US" sz="1100" b="0" kern="1200">
                        <a:solidFill>
                          <a:schemeClr val="tx1">
                            <a:lumMod val="65000"/>
                            <a:lumOff val="35000"/>
                          </a:schemeClr>
                        </a:solidFill>
                        <a:latin typeface="+mj-lt"/>
                        <a:ea typeface="+mn-ea"/>
                        <a:cs typeface="Calibri"/>
                      </a:endParaRPr>
                    </a:p>
                  </a:txBody>
                  <a:tcPr marL="72000" marR="72000" marT="18000" marB="18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31377032"/>
                  </a:ext>
                </a:extLst>
              </a:tr>
              <a:tr h="0">
                <a:tc>
                  <a:txBody>
                    <a:bodyPr/>
                    <a:lstStyle/>
                    <a:p>
                      <a:pPr algn="l">
                        <a:lnSpc>
                          <a:spcPct val="100000"/>
                        </a:lnSpc>
                      </a:pPr>
                      <a:r>
                        <a:rPr lang="en-US" sz="1100">
                          <a:solidFill>
                            <a:schemeClr val="tx1">
                              <a:lumMod val="65000"/>
                              <a:lumOff val="35000"/>
                            </a:schemeClr>
                          </a:solidFill>
                          <a:latin typeface="+mj-lt"/>
                          <a:cs typeface="Calibri"/>
                        </a:rPr>
                        <a:t>Overall</a:t>
                      </a:r>
                      <a:r>
                        <a:rPr lang="en-US" sz="1100" baseline="0">
                          <a:solidFill>
                            <a:schemeClr val="tx1">
                              <a:lumMod val="65000"/>
                              <a:lumOff val="35000"/>
                            </a:schemeClr>
                          </a:solidFill>
                          <a:latin typeface="+mj-lt"/>
                          <a:cs typeface="Calibri"/>
                        </a:rPr>
                        <a:t> m</a:t>
                      </a:r>
                      <a:r>
                        <a:rPr lang="en-US" sz="1100">
                          <a:solidFill>
                            <a:schemeClr val="tx1">
                              <a:lumMod val="65000"/>
                              <a:lumOff val="35000"/>
                            </a:schemeClr>
                          </a:solidFill>
                          <a:latin typeface="+mj-lt"/>
                          <a:cs typeface="Calibri"/>
                        </a:rPr>
                        <a:t>ean CHADS</a:t>
                      </a:r>
                      <a:r>
                        <a:rPr lang="en-US" sz="1100" baseline="-25000">
                          <a:solidFill>
                            <a:schemeClr val="tx1">
                              <a:lumMod val="65000"/>
                              <a:lumOff val="35000"/>
                            </a:schemeClr>
                          </a:solidFill>
                          <a:latin typeface="+mj-lt"/>
                          <a:cs typeface="Calibri"/>
                        </a:rPr>
                        <a:t>2</a:t>
                      </a:r>
                      <a:r>
                        <a:rPr lang="en-US" sz="1100">
                          <a:solidFill>
                            <a:schemeClr val="tx1">
                              <a:lumMod val="65000"/>
                              <a:lumOff val="35000"/>
                            </a:schemeClr>
                          </a:solidFill>
                          <a:latin typeface="+mj-lt"/>
                          <a:cs typeface="Calibri"/>
                        </a:rPr>
                        <a:t> score</a:t>
                      </a:r>
                    </a:p>
                  </a:txBody>
                  <a:tcPr marL="72000" marR="72000" marT="18000" marB="18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100" b="0" kern="1200">
                          <a:solidFill>
                            <a:schemeClr val="tx1">
                              <a:lumMod val="65000"/>
                              <a:lumOff val="35000"/>
                            </a:schemeClr>
                          </a:solidFill>
                          <a:latin typeface="+mj-lt"/>
                          <a:ea typeface="+mn-ea"/>
                          <a:cs typeface="Calibri"/>
                        </a:rPr>
                        <a:t>2.1</a:t>
                      </a:r>
                    </a:p>
                  </a:txBody>
                  <a:tcPr marL="72000" marR="72000" marT="18000" marB="18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100" b="0" kern="1200">
                          <a:solidFill>
                            <a:schemeClr val="tx1">
                              <a:lumMod val="65000"/>
                              <a:lumOff val="35000"/>
                            </a:schemeClr>
                          </a:solidFill>
                          <a:latin typeface="+mj-lt"/>
                          <a:ea typeface="+mn-ea"/>
                          <a:cs typeface="Calibri"/>
                        </a:rPr>
                        <a:t>2.8</a:t>
                      </a:r>
                    </a:p>
                  </a:txBody>
                  <a:tcPr marL="72000" marR="72000" marT="18000" marB="18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100" b="0">
                          <a:solidFill>
                            <a:schemeClr val="tx1">
                              <a:lumMod val="65000"/>
                              <a:lumOff val="35000"/>
                            </a:schemeClr>
                          </a:solidFill>
                          <a:latin typeface="+mj-lt"/>
                          <a:cs typeface="Calibri"/>
                        </a:rPr>
                        <a:t>2.1</a:t>
                      </a:r>
                    </a:p>
                  </a:txBody>
                  <a:tcPr marL="72000" marR="72000" marT="18000" marB="18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0000"/>
                        </a:lnSpc>
                      </a:pPr>
                      <a:r>
                        <a:rPr lang="en-US" sz="1100" b="0" kern="1200">
                          <a:solidFill>
                            <a:schemeClr val="tx1">
                              <a:lumMod val="65000"/>
                              <a:lumOff val="35000"/>
                            </a:schemeClr>
                          </a:solidFill>
                          <a:latin typeface="+mj-lt"/>
                          <a:ea typeface="+mn-ea"/>
                          <a:cs typeface="Calibri"/>
                        </a:rPr>
                        <a:t>3.5</a:t>
                      </a:r>
                    </a:p>
                  </a:txBody>
                  <a:tcPr marL="72000" marR="72000" marT="18000" marB="1800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4381349"/>
                  </a:ext>
                </a:extLst>
              </a:tr>
              <a:tr h="0">
                <a:tc>
                  <a:txBody>
                    <a:bodyPr/>
                    <a:lstStyle/>
                    <a:p>
                      <a:pPr marL="180000" indent="0" algn="l">
                        <a:lnSpc>
                          <a:spcPct val="100000"/>
                        </a:lnSpc>
                      </a:pPr>
                      <a:r>
                        <a:rPr lang="en-CA" sz="1100" kern="1200" spc="-20">
                          <a:solidFill>
                            <a:schemeClr val="tx1">
                              <a:lumMod val="65000"/>
                              <a:lumOff val="35000"/>
                            </a:schemeClr>
                          </a:solidFill>
                          <a:latin typeface="+mj-lt"/>
                          <a:ea typeface="+mn-ea"/>
                          <a:cs typeface="+mn-cs"/>
                        </a:rPr>
                        <a:t>Mean</a:t>
                      </a:r>
                      <a:r>
                        <a:rPr lang="en-CA" sz="1100" kern="1200" spc="-20" baseline="0">
                          <a:solidFill>
                            <a:schemeClr val="tx1">
                              <a:lumMod val="65000"/>
                              <a:lumOff val="35000"/>
                            </a:schemeClr>
                          </a:solidFill>
                          <a:latin typeface="+mj-lt"/>
                          <a:ea typeface="+mn-ea"/>
                          <a:cs typeface="+mn-cs"/>
                        </a:rPr>
                        <a:t> </a:t>
                      </a:r>
                      <a:r>
                        <a:rPr lang="en-US" sz="1100" kern="1200" spc="-20">
                          <a:solidFill>
                            <a:schemeClr val="tx1">
                              <a:lumMod val="65000"/>
                              <a:lumOff val="35000"/>
                            </a:schemeClr>
                          </a:solidFill>
                          <a:latin typeface="+mj-lt"/>
                          <a:ea typeface="+mn-ea"/>
                          <a:cs typeface="Calibri"/>
                        </a:rPr>
                        <a:t>CHADS</a:t>
                      </a:r>
                      <a:r>
                        <a:rPr lang="en-US" sz="1100" kern="1200" spc="-20" baseline="-25000">
                          <a:solidFill>
                            <a:schemeClr val="tx1">
                              <a:lumMod val="65000"/>
                              <a:lumOff val="35000"/>
                            </a:schemeClr>
                          </a:solidFill>
                          <a:latin typeface="+mj-lt"/>
                          <a:ea typeface="+mn-ea"/>
                          <a:cs typeface="Calibri"/>
                        </a:rPr>
                        <a:t>2</a:t>
                      </a:r>
                      <a:r>
                        <a:rPr lang="en-US" sz="1100" kern="1200" spc="-20">
                          <a:solidFill>
                            <a:schemeClr val="tx1">
                              <a:lumMod val="65000"/>
                              <a:lumOff val="35000"/>
                            </a:schemeClr>
                          </a:solidFill>
                          <a:latin typeface="+mj-lt"/>
                          <a:ea typeface="+mn-ea"/>
                          <a:cs typeface="Calibri"/>
                        </a:rPr>
                        <a:t> score </a:t>
                      </a:r>
                      <a:r>
                        <a:rPr lang="en-CA" sz="1100" kern="1200" spc="-20" baseline="0">
                          <a:solidFill>
                            <a:schemeClr val="tx1">
                              <a:lumMod val="65000"/>
                              <a:lumOff val="35000"/>
                            </a:schemeClr>
                          </a:solidFill>
                          <a:latin typeface="+mj-lt"/>
                          <a:ea typeface="+mn-ea"/>
                          <a:cs typeface="+mn-cs"/>
                        </a:rPr>
                        <a:t>f</a:t>
                      </a:r>
                      <a:r>
                        <a:rPr lang="en-CA" sz="1100" kern="1200" spc="-20">
                          <a:solidFill>
                            <a:schemeClr val="tx1">
                              <a:lumMod val="65000"/>
                              <a:lumOff val="35000"/>
                            </a:schemeClr>
                          </a:solidFill>
                          <a:latin typeface="+mj-lt"/>
                          <a:ea typeface="+mn-ea"/>
                          <a:cs typeface="+mn-cs"/>
                        </a:rPr>
                        <a:t>or</a:t>
                      </a:r>
                      <a:r>
                        <a:rPr lang="en-CA" sz="1100" kern="1200" spc="-20" baseline="0">
                          <a:solidFill>
                            <a:schemeClr val="tx1">
                              <a:lumMod val="65000"/>
                              <a:lumOff val="35000"/>
                            </a:schemeClr>
                          </a:solidFill>
                          <a:latin typeface="+mj-lt"/>
                          <a:ea typeface="+mn-ea"/>
                          <a:cs typeface="+mn-cs"/>
                        </a:rPr>
                        <a:t> p</a:t>
                      </a:r>
                      <a:r>
                        <a:rPr lang="en-CA" sz="1100" kern="1200" spc="-20">
                          <a:solidFill>
                            <a:schemeClr val="tx1">
                              <a:lumMod val="65000"/>
                              <a:lumOff val="35000"/>
                            </a:schemeClr>
                          </a:solidFill>
                          <a:latin typeface="+mj-lt"/>
                          <a:ea typeface="+mn-ea"/>
                          <a:cs typeface="+mn-cs"/>
                        </a:rPr>
                        <a:t>atients aged ≥75 years </a:t>
                      </a:r>
                      <a:endParaRPr lang="en-US" sz="1100" kern="1200" spc="-20">
                        <a:solidFill>
                          <a:schemeClr val="tx1">
                            <a:lumMod val="65000"/>
                            <a:lumOff val="35000"/>
                          </a:schemeClr>
                        </a:solidFill>
                        <a:latin typeface="+mj-lt"/>
                        <a:ea typeface="+mn-ea"/>
                        <a:cs typeface="Calibri"/>
                      </a:endParaRPr>
                    </a:p>
                  </a:txBody>
                  <a:tcPr marL="72000" marR="72000" marT="18000" marB="18000" anchor="ctr">
                    <a:lnL>
                      <a:noFill/>
                    </a:lnL>
                    <a:lnR>
                      <a:noFill/>
                    </a:lnR>
                    <a:lnT>
                      <a:noFill/>
                    </a:lnT>
                    <a:lnB w="12700" cmpd="sng">
                      <a:noFill/>
                    </a:lnB>
                    <a:lnTlToBr w="12700" cmpd="sng">
                      <a:noFill/>
                      <a:prstDash val="solid"/>
                    </a:lnTlToBr>
                    <a:lnBlToTr w="12700" cmpd="sng">
                      <a:noFill/>
                      <a:prstDash val="solid"/>
                    </a:lnBlToTr>
                  </a:tcPr>
                </a:tc>
                <a:tc>
                  <a:txBody>
                    <a:bodyPr/>
                    <a:lstStyle/>
                    <a:p>
                      <a:pPr algn="ctr">
                        <a:lnSpc>
                          <a:spcPct val="100000"/>
                        </a:lnSpc>
                      </a:pPr>
                      <a:r>
                        <a:rPr lang="en-US" sz="1100" b="0" kern="1200">
                          <a:solidFill>
                            <a:schemeClr val="tx1">
                              <a:lumMod val="65000"/>
                              <a:lumOff val="35000"/>
                            </a:schemeClr>
                          </a:solidFill>
                          <a:latin typeface="+mj-lt"/>
                          <a:ea typeface="+mn-ea"/>
                          <a:cs typeface="Calibri"/>
                        </a:rPr>
                        <a:t>2.7</a:t>
                      </a:r>
                    </a:p>
                  </a:txBody>
                  <a:tcPr marL="72000" marR="72000" marT="18000" marB="1800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100" b="0" kern="1200">
                          <a:solidFill>
                            <a:schemeClr val="tx1">
                              <a:lumMod val="65000"/>
                              <a:lumOff val="35000"/>
                            </a:schemeClr>
                          </a:solidFill>
                          <a:latin typeface="+mj-lt"/>
                          <a:ea typeface="+mn-ea"/>
                          <a:cs typeface="Calibri"/>
                        </a:rPr>
                        <a:t>3.2</a:t>
                      </a:r>
                    </a:p>
                  </a:txBody>
                  <a:tcPr marL="72000" marR="72000" marT="18000" marB="1800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100" b="0">
                          <a:solidFill>
                            <a:schemeClr val="tx1">
                              <a:lumMod val="65000"/>
                              <a:lumOff val="35000"/>
                            </a:schemeClr>
                          </a:solidFill>
                          <a:latin typeface="+mj-lt"/>
                          <a:cs typeface="Calibri"/>
                        </a:rPr>
                        <a:t>2.6</a:t>
                      </a:r>
                    </a:p>
                  </a:txBody>
                  <a:tcPr marL="72000" marR="72000" marT="18000" marB="1800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a:lnSpc>
                          <a:spcPct val="100000"/>
                        </a:lnSpc>
                      </a:pPr>
                      <a:r>
                        <a:rPr lang="en-US" sz="1100" b="0" kern="1200" baseline="0" dirty="0">
                          <a:solidFill>
                            <a:schemeClr val="tx1">
                              <a:lumMod val="65000"/>
                              <a:lumOff val="35000"/>
                            </a:schemeClr>
                          </a:solidFill>
                          <a:latin typeface="+mj-lt"/>
                          <a:ea typeface="+mn-ea"/>
                          <a:cs typeface="Calibri"/>
                        </a:rPr>
                        <a:t>3.7</a:t>
                      </a:r>
                      <a:endParaRPr lang="en-US" sz="1100" b="0" kern="1200" dirty="0">
                        <a:solidFill>
                          <a:schemeClr val="tx1">
                            <a:lumMod val="65000"/>
                            <a:lumOff val="35000"/>
                          </a:schemeClr>
                        </a:solidFill>
                        <a:latin typeface="+mj-lt"/>
                        <a:ea typeface="+mn-ea"/>
                        <a:cs typeface="Calibri"/>
                      </a:endParaRPr>
                    </a:p>
                  </a:txBody>
                  <a:tcPr marL="72000" marR="72000" marT="18000" marB="1800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2604446"/>
                  </a:ext>
                </a:extLst>
              </a:tr>
            </a:tbl>
          </a:graphicData>
        </a:graphic>
      </p:graphicFrame>
      <p:sp>
        <p:nvSpPr>
          <p:cNvPr id="32" name="TextBox 18">
            <a:extLst>
              <a:ext uri="{FF2B5EF4-FFF2-40B4-BE49-F238E27FC236}">
                <a16:creationId xmlns:a16="http://schemas.microsoft.com/office/drawing/2014/main" id="{4E0EC3A7-F2C6-40D1-95A7-410A3B2F4B44}"/>
              </a:ext>
            </a:extLst>
          </p:cNvPr>
          <p:cNvSpPr txBox="1"/>
          <p:nvPr/>
        </p:nvSpPr>
        <p:spPr>
          <a:xfrm rot="16200000">
            <a:off x="1993895" y="2271345"/>
            <a:ext cx="1783446" cy="461665"/>
          </a:xfrm>
          <a:prstGeom prst="rect">
            <a:avLst/>
          </a:prstGeom>
          <a:noFill/>
        </p:spPr>
        <p:txBody>
          <a:bodyPr wrap="square" rtlCol="0">
            <a:spAutoFit/>
          </a:bodyPr>
          <a:lstStyle/>
          <a:p>
            <a:pPr algn="ctr" defTabSz="342892" fontAlgn="auto">
              <a:spcBef>
                <a:spcPts val="0"/>
              </a:spcBef>
              <a:spcAft>
                <a:spcPts val="0"/>
              </a:spcAft>
            </a:pPr>
            <a:r>
              <a:rPr lang="en-CA" sz="1200" b="1">
                <a:solidFill>
                  <a:schemeClr val="tx1">
                    <a:lumMod val="65000"/>
                    <a:lumOff val="35000"/>
                  </a:schemeClr>
                </a:solidFill>
                <a:latin typeface="Arial"/>
                <a:cs typeface="Calibri"/>
              </a:rPr>
              <a:t>Patients aged </a:t>
            </a:r>
            <a:br>
              <a:rPr lang="en-CA" sz="1200" b="1">
                <a:solidFill>
                  <a:schemeClr val="tx1">
                    <a:lumMod val="65000"/>
                    <a:lumOff val="35000"/>
                  </a:schemeClr>
                </a:solidFill>
                <a:latin typeface="Arial"/>
                <a:cs typeface="Calibri"/>
              </a:rPr>
            </a:br>
            <a:r>
              <a:rPr lang="en-US" sz="1200" b="1">
                <a:solidFill>
                  <a:schemeClr val="tx1">
                    <a:lumMod val="65000"/>
                    <a:lumOff val="35000"/>
                  </a:schemeClr>
                </a:solidFill>
                <a:latin typeface="Arial"/>
                <a:cs typeface="Calibri"/>
              </a:rPr>
              <a:t>≥75 years (%)</a:t>
            </a:r>
          </a:p>
        </p:txBody>
      </p:sp>
      <p:graphicFrame>
        <p:nvGraphicFramePr>
          <p:cNvPr id="33" name="Content Placeholder 4">
            <a:extLst>
              <a:ext uri="{FF2B5EF4-FFF2-40B4-BE49-F238E27FC236}">
                <a16:creationId xmlns:a16="http://schemas.microsoft.com/office/drawing/2014/main" id="{B8C265B1-3652-4EAD-9DD7-464A423BE3C4}"/>
              </a:ext>
            </a:extLst>
          </p:cNvPr>
          <p:cNvGraphicFramePr>
            <a:graphicFrameLocks/>
          </p:cNvGraphicFramePr>
          <p:nvPr>
            <p:extLst>
              <p:ext uri="{D42A27DB-BD31-4B8C-83A1-F6EECF244321}">
                <p14:modId xmlns:p14="http://schemas.microsoft.com/office/powerpoint/2010/main" val="1025079939"/>
              </p:ext>
            </p:extLst>
          </p:nvPr>
        </p:nvGraphicFramePr>
        <p:xfrm>
          <a:off x="612829" y="2293801"/>
          <a:ext cx="1931587" cy="1120900"/>
        </p:xfrm>
        <a:graphic>
          <a:graphicData uri="http://schemas.openxmlformats.org/drawingml/2006/table">
            <a:tbl>
              <a:tblPr bandRow="1">
                <a:tableStyleId>{9D7B26C5-4107-4FEC-AEDC-1716B250A1EF}</a:tableStyleId>
              </a:tblPr>
              <a:tblGrid>
                <a:gridCol w="1931587">
                  <a:extLst>
                    <a:ext uri="{9D8B030D-6E8A-4147-A177-3AD203B41FA5}">
                      <a16:colId xmlns:a16="http://schemas.microsoft.com/office/drawing/2014/main" val="20000"/>
                    </a:ext>
                  </a:extLst>
                </a:gridCol>
              </a:tblGrid>
              <a:tr h="277603">
                <a:tc>
                  <a:txBody>
                    <a:bodyPr/>
                    <a:lstStyle/>
                    <a:p>
                      <a:pPr indent="0">
                        <a:lnSpc>
                          <a:spcPts val="840"/>
                        </a:lnSpc>
                      </a:pPr>
                      <a:r>
                        <a:rPr lang="en-US" sz="1200" b="0" baseline="0" dirty="0">
                          <a:solidFill>
                            <a:schemeClr val="tx1">
                              <a:lumMod val="65000"/>
                              <a:lumOff val="35000"/>
                            </a:schemeClr>
                          </a:solidFill>
                          <a:latin typeface="+mn-lt"/>
                          <a:ea typeface="Calibri" charset="0"/>
                          <a:cs typeface="Calibri" charset="0"/>
                        </a:rPr>
                        <a:t>congestive heart failure</a:t>
                      </a:r>
                    </a:p>
                  </a:txBody>
                  <a:tcPr marL="51435" marR="51435" marT="135000" marB="34290">
                    <a:lnL>
                      <a:noFill/>
                    </a:lnL>
                    <a:lnR>
                      <a:noFill/>
                    </a:lnR>
                    <a:lnT w="12700" cmpd="sng">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277603">
                <a:tc>
                  <a:txBody>
                    <a:bodyPr/>
                    <a:lstStyle/>
                    <a:p>
                      <a:pPr indent="0">
                        <a:lnSpc>
                          <a:spcPts val="840"/>
                        </a:lnSpc>
                      </a:pPr>
                      <a:r>
                        <a:rPr lang="en-US" sz="1200" b="0" baseline="0" dirty="0">
                          <a:solidFill>
                            <a:schemeClr val="tx1">
                              <a:lumMod val="65000"/>
                              <a:lumOff val="35000"/>
                            </a:schemeClr>
                          </a:solidFill>
                          <a:latin typeface="+mn-lt"/>
                          <a:ea typeface="Calibri" charset="0"/>
                          <a:cs typeface="Calibri" charset="0"/>
                        </a:rPr>
                        <a:t>Hypertension</a:t>
                      </a:r>
                    </a:p>
                  </a:txBody>
                  <a:tcPr marL="51435" marR="51435" marT="135000" marB="3429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7603">
                <a:tc>
                  <a:txBody>
                    <a:bodyPr/>
                    <a:lstStyle/>
                    <a:p>
                      <a:pPr indent="0">
                        <a:lnSpc>
                          <a:spcPts val="840"/>
                        </a:lnSpc>
                      </a:pPr>
                      <a:r>
                        <a:rPr lang="en-US" sz="1200" baseline="0" dirty="0">
                          <a:solidFill>
                            <a:schemeClr val="tx1">
                              <a:lumMod val="65000"/>
                              <a:lumOff val="35000"/>
                            </a:schemeClr>
                          </a:solidFill>
                        </a:rPr>
                        <a:t>Diabetes mellitus</a:t>
                      </a:r>
                      <a:endParaRPr lang="en-US" sz="1200" b="1" baseline="0" dirty="0">
                        <a:solidFill>
                          <a:schemeClr val="tx1">
                            <a:lumMod val="65000"/>
                            <a:lumOff val="35000"/>
                          </a:schemeClr>
                        </a:solidFill>
                        <a:latin typeface="+mn-lt"/>
                        <a:ea typeface="Calibri" charset="0"/>
                        <a:cs typeface="Calibri" charset="0"/>
                      </a:endParaRPr>
                    </a:p>
                  </a:txBody>
                  <a:tcPr marL="51435" marR="51435" marT="135000" marB="34290">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277603">
                <a:tc>
                  <a:txBody>
                    <a:bodyPr/>
                    <a:lstStyle/>
                    <a:p>
                      <a:pPr indent="0">
                        <a:lnSpc>
                          <a:spcPts val="840"/>
                        </a:lnSpc>
                      </a:pPr>
                      <a:r>
                        <a:rPr lang="en-US" sz="1200" baseline="0" dirty="0">
                          <a:solidFill>
                            <a:schemeClr val="tx1">
                              <a:lumMod val="65000"/>
                              <a:lumOff val="35000"/>
                            </a:schemeClr>
                          </a:solidFill>
                        </a:rPr>
                        <a:t>Stroke/TIA/SE</a:t>
                      </a:r>
                      <a:endParaRPr lang="en-US" sz="1200" b="1" baseline="0" dirty="0">
                        <a:solidFill>
                          <a:schemeClr val="tx1">
                            <a:lumMod val="65000"/>
                            <a:lumOff val="35000"/>
                          </a:schemeClr>
                        </a:solidFill>
                        <a:latin typeface="+mn-lt"/>
                        <a:ea typeface="Calibri" charset="0"/>
                        <a:cs typeface="Calibri" charset="0"/>
                      </a:endParaRPr>
                    </a:p>
                  </a:txBody>
                  <a:tcPr marL="51435" marR="51435" marT="135000" marB="34290">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1" name="Subtitle 1">
            <a:extLst>
              <a:ext uri="{FF2B5EF4-FFF2-40B4-BE49-F238E27FC236}">
                <a16:creationId xmlns:a16="http://schemas.microsoft.com/office/drawing/2014/main" id="{84F6122E-008C-48A8-BB42-F7234665E9B3}"/>
              </a:ext>
            </a:extLst>
          </p:cNvPr>
          <p:cNvSpPr txBox="1">
            <a:spLocks/>
          </p:cNvSpPr>
          <p:nvPr/>
        </p:nvSpPr>
        <p:spPr>
          <a:xfrm>
            <a:off x="612776" y="1228789"/>
            <a:ext cx="8280400"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a:t>Breakdown of elderly patients in pivotal trials</a:t>
            </a:r>
          </a:p>
        </p:txBody>
      </p:sp>
    </p:spTree>
    <p:extLst>
      <p:ext uri="{BB962C8B-B14F-4D97-AF65-F5344CB8AC3E}">
        <p14:creationId xmlns:p14="http://schemas.microsoft.com/office/powerpoint/2010/main" val="27605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9">
            <a:extLst>
              <a:ext uri="{FF2B5EF4-FFF2-40B4-BE49-F238E27FC236}">
                <a16:creationId xmlns:a16="http://schemas.microsoft.com/office/drawing/2014/main" id="{BB651A1D-9229-4E89-BE09-D631DEBB5267}"/>
              </a:ext>
            </a:extLst>
          </p:cNvPr>
          <p:cNvGraphicFramePr>
            <a:graphicFrameLocks/>
          </p:cNvGraphicFramePr>
          <p:nvPr>
            <p:extLst>
              <p:ext uri="{D42A27DB-BD31-4B8C-83A1-F6EECF244321}">
                <p14:modId xmlns:p14="http://schemas.microsoft.com/office/powerpoint/2010/main" val="2018495987"/>
              </p:ext>
            </p:extLst>
          </p:nvPr>
        </p:nvGraphicFramePr>
        <p:xfrm>
          <a:off x="455023" y="1239482"/>
          <a:ext cx="8151019" cy="3110058"/>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1061884" y="216911"/>
            <a:ext cx="783129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Protecting your </a:t>
            </a:r>
            <a:r>
              <a:rPr lang="en-US" sz="2400" kern="0" dirty="0" err="1"/>
              <a:t>nvAF</a:t>
            </a:r>
            <a:r>
              <a:rPr lang="en-US" sz="2400" kern="0" dirty="0"/>
              <a:t> patients is more than </a:t>
            </a:r>
          </a:p>
          <a:p>
            <a:pPr lvl="0"/>
            <a:r>
              <a:rPr lang="en-US" sz="2400" kern="0" dirty="0"/>
              <a:t>preventing bleeding events</a:t>
            </a:r>
            <a:endParaRPr kumimoji="0" lang="de-DE" sz="2400" b="1" i="0" u="none" strike="noStrike" kern="0" cap="none" spc="0" normalizeH="0" baseline="30000" noProof="0" dirty="0">
              <a:ln>
                <a:noFill/>
              </a:ln>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600050"/>
            <a:ext cx="8274051" cy="456535"/>
          </a:xfrm>
          <a:prstGeom prst="rect">
            <a:avLst/>
          </a:prstGeom>
          <a:noFill/>
        </p:spPr>
        <p:txBody>
          <a:bodyPr wrap="square" lIns="0" tIns="0" rIns="0" bIns="0" rtlCol="0" anchor="b" anchorCtr="0">
            <a:spAutoFit/>
          </a:bodyPr>
          <a:lstStyle/>
          <a:p>
            <a:pPr>
              <a:spcBef>
                <a:spcPts val="200"/>
              </a:spcBef>
            </a:pPr>
            <a:r>
              <a:rPr lang="da-DK" sz="700" dirty="0" err="1">
                <a:solidFill>
                  <a:srgbClr val="B3B2B5"/>
                </a:solidFill>
                <a:cs typeface="Arial" charset="0"/>
              </a:rPr>
              <a:t>Primary</a:t>
            </a:r>
            <a:r>
              <a:rPr lang="da-DK" sz="700" dirty="0">
                <a:solidFill>
                  <a:srgbClr val="B3B2B5"/>
                </a:solidFill>
                <a:cs typeface="Arial" charset="0"/>
              </a:rPr>
              <a:t> </a:t>
            </a:r>
            <a:r>
              <a:rPr lang="da-DK" sz="700" dirty="0" err="1">
                <a:solidFill>
                  <a:srgbClr val="B3B2B5"/>
                </a:solidFill>
                <a:cs typeface="Arial" charset="0"/>
              </a:rPr>
              <a:t>safety</a:t>
            </a:r>
            <a:r>
              <a:rPr lang="da-DK" sz="700" dirty="0">
                <a:solidFill>
                  <a:srgbClr val="B3B2B5"/>
                </a:solidFill>
                <a:cs typeface="Arial" charset="0"/>
              </a:rPr>
              <a:t> </a:t>
            </a:r>
            <a:r>
              <a:rPr lang="da-DK" sz="700" dirty="0" err="1">
                <a:solidFill>
                  <a:srgbClr val="B3B2B5"/>
                </a:solidFill>
                <a:cs typeface="Arial" charset="0"/>
              </a:rPr>
              <a:t>endpoint</a:t>
            </a:r>
            <a:r>
              <a:rPr lang="da-DK" sz="700" dirty="0">
                <a:solidFill>
                  <a:srgbClr val="B3B2B5"/>
                </a:solidFill>
                <a:cs typeface="Arial" charset="0"/>
              </a:rPr>
              <a:t>: Major </a:t>
            </a:r>
            <a:r>
              <a:rPr lang="da-DK" sz="700" dirty="0" err="1">
                <a:solidFill>
                  <a:srgbClr val="B3B2B5"/>
                </a:solidFill>
                <a:cs typeface="Arial" charset="0"/>
              </a:rPr>
              <a:t>bleeding</a:t>
            </a:r>
            <a:r>
              <a:rPr lang="da-DK" sz="700" dirty="0">
                <a:solidFill>
                  <a:srgbClr val="B3B2B5"/>
                </a:solidFill>
                <a:cs typeface="Arial" charset="0"/>
              </a:rPr>
              <a:t> and </a:t>
            </a:r>
            <a:r>
              <a:rPr lang="da-DK" sz="700" dirty="0" err="1">
                <a:solidFill>
                  <a:srgbClr val="B3B2B5"/>
                </a:solidFill>
                <a:cs typeface="Arial" charset="0"/>
              </a:rPr>
              <a:t>clinically</a:t>
            </a:r>
            <a:r>
              <a:rPr lang="da-DK" sz="700" dirty="0">
                <a:solidFill>
                  <a:srgbClr val="B3B2B5"/>
                </a:solidFill>
                <a:cs typeface="Arial" charset="0"/>
              </a:rPr>
              <a:t> relevant non-major </a:t>
            </a:r>
            <a:r>
              <a:rPr lang="da-DK" sz="700" dirty="0" err="1">
                <a:solidFill>
                  <a:srgbClr val="B3B2B5"/>
                </a:solidFill>
                <a:cs typeface="Arial" charset="0"/>
              </a:rPr>
              <a:t>bleeding</a:t>
            </a:r>
            <a:r>
              <a:rPr lang="da-DK" sz="700" dirty="0">
                <a:solidFill>
                  <a:srgbClr val="B3B2B5"/>
                </a:solidFill>
                <a:cs typeface="Arial" charset="0"/>
              </a:rPr>
              <a:t>.</a:t>
            </a:r>
          </a:p>
          <a:p>
            <a:pPr marL="85725" indent="-85725">
              <a:spcBef>
                <a:spcPts val="0"/>
              </a:spcBef>
              <a:buFont typeface="Arial" panose="020B0604020202020204" pitchFamily="34" charset="0"/>
              <a:buChar char="•"/>
            </a:pPr>
            <a:r>
              <a:rPr lang="da-DK" sz="700" dirty="0" err="1">
                <a:solidFill>
                  <a:srgbClr val="B3B2B5"/>
                </a:solidFill>
                <a:cs typeface="Arial" charset="0"/>
              </a:rPr>
              <a:t>Primary</a:t>
            </a:r>
            <a:r>
              <a:rPr lang="da-DK" sz="700" dirty="0">
                <a:solidFill>
                  <a:srgbClr val="B3B2B5"/>
                </a:solidFill>
                <a:cs typeface="Arial" charset="0"/>
              </a:rPr>
              <a:t> </a:t>
            </a:r>
            <a:r>
              <a:rPr lang="da-DK" sz="700" dirty="0" err="1">
                <a:solidFill>
                  <a:srgbClr val="B3B2B5"/>
                </a:solidFill>
                <a:cs typeface="Arial" charset="0"/>
              </a:rPr>
              <a:t>efficacy</a:t>
            </a:r>
            <a:r>
              <a:rPr lang="da-DK" sz="700" dirty="0">
                <a:solidFill>
                  <a:srgbClr val="B3B2B5"/>
                </a:solidFill>
                <a:cs typeface="Arial" charset="0"/>
              </a:rPr>
              <a:t> </a:t>
            </a:r>
            <a:r>
              <a:rPr lang="da-DK" sz="700" dirty="0" err="1">
                <a:solidFill>
                  <a:srgbClr val="B3B2B5"/>
                </a:solidFill>
                <a:cs typeface="Arial" charset="0"/>
              </a:rPr>
              <a:t>endpoint</a:t>
            </a:r>
            <a:r>
              <a:rPr lang="da-DK" sz="700" dirty="0">
                <a:solidFill>
                  <a:srgbClr val="B3B2B5"/>
                </a:solidFill>
                <a:cs typeface="Arial" charset="0"/>
              </a:rPr>
              <a:t>. ITT (intention to </a:t>
            </a:r>
            <a:r>
              <a:rPr lang="da-DK" sz="700" dirty="0" err="1">
                <a:solidFill>
                  <a:srgbClr val="B3B2B5"/>
                </a:solidFill>
                <a:cs typeface="Arial" charset="0"/>
              </a:rPr>
              <a:t>treat</a:t>
            </a:r>
            <a:r>
              <a:rPr lang="da-DK" sz="700" dirty="0">
                <a:solidFill>
                  <a:srgbClr val="B3B2B5"/>
                </a:solidFill>
                <a:cs typeface="Arial" charset="0"/>
              </a:rPr>
              <a:t> population)</a:t>
            </a:r>
          </a:p>
          <a:p>
            <a:pPr marL="85725" indent="-85725">
              <a:spcBef>
                <a:spcPts val="0"/>
              </a:spcBef>
            </a:pPr>
            <a:r>
              <a:rPr lang="da-DK" sz="700" dirty="0">
                <a:solidFill>
                  <a:srgbClr val="B3B2B5"/>
                </a:solidFill>
                <a:cs typeface="Arial" charset="0"/>
              </a:rPr>
              <a:t>†	Safety population.</a:t>
            </a:r>
          </a:p>
          <a:p>
            <a:pPr>
              <a:spcBef>
                <a:spcPts val="200"/>
              </a:spcBef>
            </a:pPr>
            <a:r>
              <a:rPr lang="da-DK" sz="700" dirty="0">
                <a:solidFill>
                  <a:srgbClr val="B3B2B5"/>
                </a:solidFill>
                <a:cs typeface="Arial" charset="0"/>
              </a:rPr>
              <a:t>SE: </a:t>
            </a:r>
            <a:r>
              <a:rPr lang="da-DK" sz="700" dirty="0" err="1">
                <a:solidFill>
                  <a:srgbClr val="B3B2B5"/>
                </a:solidFill>
                <a:cs typeface="Arial" charset="0"/>
              </a:rPr>
              <a:t>systemic</a:t>
            </a:r>
            <a:r>
              <a:rPr lang="da-DK" sz="700" dirty="0">
                <a:solidFill>
                  <a:srgbClr val="B3B2B5"/>
                </a:solidFill>
                <a:cs typeface="Arial" charset="0"/>
              </a:rPr>
              <a:t> </a:t>
            </a:r>
            <a:r>
              <a:rPr lang="da-DK" sz="700" dirty="0" err="1">
                <a:solidFill>
                  <a:srgbClr val="B3B2B5"/>
                </a:solidFill>
                <a:cs typeface="Arial" charset="0"/>
              </a:rPr>
              <a:t>embolism</a:t>
            </a:r>
            <a:r>
              <a:rPr lang="da-DK" sz="700" dirty="0">
                <a:solidFill>
                  <a:srgbClr val="B3B2B5"/>
                </a:solidFill>
                <a:cs typeface="Arial" charset="0"/>
              </a:rPr>
              <a:t>; AF: </a:t>
            </a:r>
            <a:r>
              <a:rPr lang="da-DK" sz="700" dirty="0" err="1">
                <a:solidFill>
                  <a:srgbClr val="B3B2B5"/>
                </a:solidFill>
                <a:cs typeface="Arial" charset="0"/>
              </a:rPr>
              <a:t>Atrial</a:t>
            </a:r>
            <a:r>
              <a:rPr lang="da-DK" sz="700" dirty="0">
                <a:solidFill>
                  <a:srgbClr val="B3B2B5"/>
                </a:solidFill>
                <a:cs typeface="Arial" charset="0"/>
              </a:rPr>
              <a:t> fibrillation; PY: patient </a:t>
            </a:r>
            <a:r>
              <a:rPr lang="da-DK" sz="700" dirty="0" err="1">
                <a:solidFill>
                  <a:srgbClr val="B3B2B5"/>
                </a:solidFill>
                <a:cs typeface="Arial" charset="0"/>
              </a:rPr>
              <a:t>year</a:t>
            </a:r>
            <a:r>
              <a:rPr lang="da-DK" sz="700" dirty="0">
                <a:solidFill>
                  <a:srgbClr val="B3B2B5"/>
                </a:solidFill>
                <a:cs typeface="Arial" charset="0"/>
              </a:rPr>
              <a:t>; HR: </a:t>
            </a:r>
            <a:r>
              <a:rPr lang="da-DK" sz="700" dirty="0" err="1">
                <a:solidFill>
                  <a:srgbClr val="B3B2B5"/>
                </a:solidFill>
                <a:cs typeface="Arial" charset="0"/>
              </a:rPr>
              <a:t>hazard</a:t>
            </a:r>
            <a:r>
              <a:rPr lang="da-DK" sz="700" dirty="0">
                <a:solidFill>
                  <a:srgbClr val="B3B2B5"/>
                </a:solidFill>
                <a:cs typeface="Arial" charset="0"/>
              </a:rPr>
              <a:t> ratio</a:t>
            </a:r>
          </a:p>
        </p:txBody>
      </p:sp>
      <p:pic>
        <p:nvPicPr>
          <p:cNvPr id="31" name="Picture 3" descr="A person smiling for the camera&#10;&#10;Description automatically generated">
            <a:extLst>
              <a:ext uri="{FF2B5EF4-FFF2-40B4-BE49-F238E27FC236}">
                <a16:creationId xmlns:a16="http://schemas.microsoft.com/office/drawing/2014/main" id="{C59FD640-ED1D-464C-B4C0-62F83B24F8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643" t="6054" r="1152" b="2139"/>
          <a:stretch/>
        </p:blipFill>
        <p:spPr>
          <a:xfrm>
            <a:off x="-233302" y="-80613"/>
            <a:ext cx="1107331" cy="1107331"/>
          </a:xfrm>
          <a:prstGeom prst="ellipse">
            <a:avLst/>
          </a:prstGeom>
          <a:ln w="28575">
            <a:solidFill>
              <a:srgbClr val="3961AC"/>
            </a:solidFill>
          </a:ln>
        </p:spPr>
      </p:pic>
      <p:sp>
        <p:nvSpPr>
          <p:cNvPr id="32" name="Subtitle 1">
            <a:extLst>
              <a:ext uri="{FF2B5EF4-FFF2-40B4-BE49-F238E27FC236}">
                <a16:creationId xmlns:a16="http://schemas.microsoft.com/office/drawing/2014/main" id="{F72B7FB9-A8E3-4314-867A-1636160D83BD}"/>
              </a:ext>
            </a:extLst>
          </p:cNvPr>
          <p:cNvSpPr txBox="1">
            <a:spLocks/>
          </p:cNvSpPr>
          <p:nvPr/>
        </p:nvSpPr>
        <p:spPr>
          <a:xfrm>
            <a:off x="612776" y="1228789"/>
            <a:ext cx="8280400"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ROCKET AF: Patients ≥75 years</a:t>
            </a:r>
            <a:r>
              <a:rPr lang="en-US" altLang="en-US" sz="1400" b="1" kern="0" baseline="30000" dirty="0"/>
              <a:t>14</a:t>
            </a:r>
          </a:p>
        </p:txBody>
      </p:sp>
      <p:sp>
        <p:nvSpPr>
          <p:cNvPr id="40" name="TextBox 13">
            <a:extLst>
              <a:ext uri="{FF2B5EF4-FFF2-40B4-BE49-F238E27FC236}">
                <a16:creationId xmlns:a16="http://schemas.microsoft.com/office/drawing/2014/main" id="{8770B0BE-8E26-468A-B738-33D97383CC49}"/>
              </a:ext>
            </a:extLst>
          </p:cNvPr>
          <p:cNvSpPr txBox="1"/>
          <p:nvPr/>
        </p:nvSpPr>
        <p:spPr>
          <a:xfrm>
            <a:off x="1355129" y="2109311"/>
            <a:ext cx="1547847" cy="440217"/>
          </a:xfrm>
          <a:prstGeom prst="rect">
            <a:avLst/>
          </a:prstGeom>
          <a:noFill/>
        </p:spPr>
        <p:txBody>
          <a:bodyPr wrap="square" lIns="67500" tIns="35100" rIns="67500" bIns="35100" rtlCol="0" anchor="ctr">
            <a:spAutoFit/>
          </a:bodyPr>
          <a:lstStyle/>
          <a:p>
            <a:pPr algn="ctr"/>
            <a:r>
              <a:rPr lang="en-GB" sz="1200">
                <a:solidFill>
                  <a:schemeClr val="tx1">
                    <a:lumMod val="65000"/>
                    <a:lumOff val="35000"/>
                  </a:schemeClr>
                </a:solidFill>
              </a:rPr>
              <a:t>HR 0.80</a:t>
            </a:r>
            <a:br>
              <a:rPr lang="en-GB" sz="1200">
                <a:solidFill>
                  <a:schemeClr val="tx1">
                    <a:lumMod val="65000"/>
                    <a:lumOff val="35000"/>
                  </a:schemeClr>
                </a:solidFill>
              </a:rPr>
            </a:br>
            <a:r>
              <a:rPr lang="en-GB" sz="1200">
                <a:solidFill>
                  <a:schemeClr val="tx1">
                    <a:lumMod val="65000"/>
                    <a:lumOff val="35000"/>
                  </a:schemeClr>
                </a:solidFill>
              </a:rPr>
              <a:t>(95% CI 0.63–1.02)</a:t>
            </a:r>
          </a:p>
        </p:txBody>
      </p:sp>
      <p:sp>
        <p:nvSpPr>
          <p:cNvPr id="41" name="TextBox 14">
            <a:extLst>
              <a:ext uri="{FF2B5EF4-FFF2-40B4-BE49-F238E27FC236}">
                <a16:creationId xmlns:a16="http://schemas.microsoft.com/office/drawing/2014/main" id="{B405D19F-0706-4B31-811A-A5C86B0B64FF}"/>
              </a:ext>
            </a:extLst>
          </p:cNvPr>
          <p:cNvSpPr txBox="1"/>
          <p:nvPr/>
        </p:nvSpPr>
        <p:spPr>
          <a:xfrm>
            <a:off x="3042055" y="2387040"/>
            <a:ext cx="1756394" cy="440217"/>
          </a:xfrm>
          <a:prstGeom prst="rect">
            <a:avLst/>
          </a:prstGeom>
          <a:noFill/>
        </p:spPr>
        <p:txBody>
          <a:bodyPr wrap="square" lIns="67500" tIns="35100" rIns="67500" bIns="35100" rtlCol="0" anchor="ctr">
            <a:spAutoFit/>
          </a:bodyPr>
          <a:lstStyle/>
          <a:p>
            <a:pPr algn="ctr"/>
            <a:r>
              <a:rPr lang="en-GB" sz="1200">
                <a:solidFill>
                  <a:schemeClr val="tx1">
                    <a:lumMod val="65000"/>
                    <a:lumOff val="35000"/>
                  </a:schemeClr>
                </a:solidFill>
              </a:rPr>
              <a:t>HR 1.11</a:t>
            </a:r>
            <a:br>
              <a:rPr lang="en-GB" sz="1200">
                <a:solidFill>
                  <a:schemeClr val="tx1">
                    <a:lumMod val="65000"/>
                    <a:lumOff val="35000"/>
                  </a:schemeClr>
                </a:solidFill>
              </a:rPr>
            </a:br>
            <a:r>
              <a:rPr lang="en-GB" sz="1200">
                <a:solidFill>
                  <a:schemeClr val="tx1">
                    <a:lumMod val="65000"/>
                    <a:lumOff val="35000"/>
                  </a:schemeClr>
                </a:solidFill>
              </a:rPr>
              <a:t>(95% CI 0.92–1.34)</a:t>
            </a:r>
          </a:p>
        </p:txBody>
      </p:sp>
      <p:sp>
        <p:nvSpPr>
          <p:cNvPr id="42" name="TextBox 16">
            <a:extLst>
              <a:ext uri="{FF2B5EF4-FFF2-40B4-BE49-F238E27FC236}">
                <a16:creationId xmlns:a16="http://schemas.microsoft.com/office/drawing/2014/main" id="{1215558F-6BCE-4762-9BC6-8906F21F260B}"/>
              </a:ext>
            </a:extLst>
          </p:cNvPr>
          <p:cNvSpPr txBox="1"/>
          <p:nvPr/>
        </p:nvSpPr>
        <p:spPr>
          <a:xfrm>
            <a:off x="4954075" y="2824790"/>
            <a:ext cx="1511251" cy="440217"/>
          </a:xfrm>
          <a:prstGeom prst="rect">
            <a:avLst/>
          </a:prstGeom>
          <a:noFill/>
        </p:spPr>
        <p:txBody>
          <a:bodyPr wrap="square" lIns="67500" tIns="35100" rIns="67500" bIns="35100" rtlCol="0" anchor="ctr">
            <a:spAutoFit/>
          </a:bodyPr>
          <a:lstStyle/>
          <a:p>
            <a:pPr algn="ctr"/>
            <a:r>
              <a:rPr lang="en-GB" sz="1200">
                <a:solidFill>
                  <a:schemeClr val="tx1">
                    <a:lumMod val="65000"/>
                    <a:lumOff val="35000"/>
                  </a:schemeClr>
                </a:solidFill>
              </a:rPr>
              <a:t>HR 0.45</a:t>
            </a:r>
            <a:br>
              <a:rPr lang="en-GB" sz="1200">
                <a:solidFill>
                  <a:schemeClr val="tx1">
                    <a:lumMod val="65000"/>
                    <a:lumOff val="35000"/>
                  </a:schemeClr>
                </a:solidFill>
              </a:rPr>
            </a:br>
            <a:r>
              <a:rPr lang="en-GB" sz="1200">
                <a:solidFill>
                  <a:schemeClr val="tx1">
                    <a:lumMod val="65000"/>
                    <a:lumOff val="35000"/>
                  </a:schemeClr>
                </a:solidFill>
              </a:rPr>
              <a:t>(95% CI 0.23–0.87)</a:t>
            </a:r>
          </a:p>
        </p:txBody>
      </p:sp>
      <p:sp>
        <p:nvSpPr>
          <p:cNvPr id="43" name="TextBox 17">
            <a:extLst>
              <a:ext uri="{FF2B5EF4-FFF2-40B4-BE49-F238E27FC236}">
                <a16:creationId xmlns:a16="http://schemas.microsoft.com/office/drawing/2014/main" id="{591EB733-078D-464B-8D3E-380808069B0A}"/>
              </a:ext>
            </a:extLst>
          </p:cNvPr>
          <p:cNvSpPr txBox="1"/>
          <p:nvPr/>
        </p:nvSpPr>
        <p:spPr>
          <a:xfrm>
            <a:off x="6623957" y="2834915"/>
            <a:ext cx="1508243" cy="440217"/>
          </a:xfrm>
          <a:prstGeom prst="rect">
            <a:avLst/>
          </a:prstGeom>
          <a:noFill/>
        </p:spPr>
        <p:txBody>
          <a:bodyPr wrap="square" lIns="67500" tIns="35100" rIns="67500" bIns="35100" rtlCol="0" anchor="ctr">
            <a:spAutoFit/>
          </a:bodyPr>
          <a:lstStyle/>
          <a:p>
            <a:pPr algn="ctr"/>
            <a:r>
              <a:rPr lang="en-GB" sz="1200">
                <a:solidFill>
                  <a:schemeClr val="tx1">
                    <a:lumMod val="65000"/>
                    <a:lumOff val="35000"/>
                  </a:schemeClr>
                </a:solidFill>
              </a:rPr>
              <a:t>HR 0.80</a:t>
            </a:r>
            <a:br>
              <a:rPr lang="en-GB" sz="1200">
                <a:solidFill>
                  <a:schemeClr val="tx1">
                    <a:lumMod val="65000"/>
                    <a:lumOff val="35000"/>
                  </a:schemeClr>
                </a:solidFill>
              </a:rPr>
            </a:br>
            <a:r>
              <a:rPr lang="en-GB" sz="1200">
                <a:solidFill>
                  <a:schemeClr val="tx1">
                    <a:lumMod val="65000"/>
                    <a:lumOff val="35000"/>
                  </a:schemeClr>
                </a:solidFill>
              </a:rPr>
              <a:t>(95% CI 0.50–1.28)</a:t>
            </a:r>
          </a:p>
        </p:txBody>
      </p:sp>
      <p:sp>
        <p:nvSpPr>
          <p:cNvPr id="44" name="Rectangle: Rounded Corners 6">
            <a:extLst>
              <a:ext uri="{FF2B5EF4-FFF2-40B4-BE49-F238E27FC236}">
                <a16:creationId xmlns:a16="http://schemas.microsoft.com/office/drawing/2014/main" id="{6B815664-CC7F-4397-851A-DE3DD949D5D5}"/>
              </a:ext>
            </a:extLst>
          </p:cNvPr>
          <p:cNvSpPr/>
          <p:nvPr/>
        </p:nvSpPr>
        <p:spPr bwMode="auto">
          <a:xfrm>
            <a:off x="1402888" y="1991033"/>
            <a:ext cx="1455687" cy="2217160"/>
          </a:xfrm>
          <a:prstGeom prst="roundRect">
            <a:avLst>
              <a:gd name="adj" fmla="val 7607"/>
            </a:avLst>
          </a:prstGeom>
          <a:noFill/>
          <a:ln w="28575" algn="ctr">
            <a:solidFill>
              <a:srgbClr val="809ED5"/>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sp>
        <p:nvSpPr>
          <p:cNvPr id="45" name="TextBox 19">
            <a:extLst>
              <a:ext uri="{FF2B5EF4-FFF2-40B4-BE49-F238E27FC236}">
                <a16:creationId xmlns:a16="http://schemas.microsoft.com/office/drawing/2014/main" id="{C7BE4B50-F6F6-41F1-871D-3AF43CB16E19}"/>
              </a:ext>
            </a:extLst>
          </p:cNvPr>
          <p:cNvSpPr txBox="1"/>
          <p:nvPr/>
        </p:nvSpPr>
        <p:spPr>
          <a:xfrm>
            <a:off x="4396018" y="3876907"/>
            <a:ext cx="142875" cy="193996"/>
          </a:xfrm>
          <a:prstGeom prst="rect">
            <a:avLst/>
          </a:prstGeom>
          <a:noFill/>
        </p:spPr>
        <p:txBody>
          <a:bodyPr wrap="square" lIns="67500" tIns="35100" rIns="67500" bIns="35100" rtlCol="0" anchor="ctr">
            <a:spAutoFit/>
          </a:bodyPr>
          <a:lstStyle/>
          <a:p>
            <a:pPr algn="ctr"/>
            <a:r>
              <a:rPr lang="en-GB" sz="1200" baseline="30000">
                <a:solidFill>
                  <a:schemeClr val="tx1">
                    <a:lumMod val="65000"/>
                    <a:lumOff val="35000"/>
                  </a:schemeClr>
                </a:solidFill>
              </a:rPr>
              <a:t>†</a:t>
            </a:r>
          </a:p>
        </p:txBody>
      </p:sp>
      <p:sp>
        <p:nvSpPr>
          <p:cNvPr id="46" name="TextBox 21">
            <a:extLst>
              <a:ext uri="{FF2B5EF4-FFF2-40B4-BE49-F238E27FC236}">
                <a16:creationId xmlns:a16="http://schemas.microsoft.com/office/drawing/2014/main" id="{43781F93-3ECF-44FA-86DE-718FC7E01F62}"/>
              </a:ext>
            </a:extLst>
          </p:cNvPr>
          <p:cNvSpPr txBox="1"/>
          <p:nvPr/>
        </p:nvSpPr>
        <p:spPr>
          <a:xfrm>
            <a:off x="6139521" y="3881670"/>
            <a:ext cx="142875" cy="193996"/>
          </a:xfrm>
          <a:prstGeom prst="rect">
            <a:avLst/>
          </a:prstGeom>
          <a:noFill/>
        </p:spPr>
        <p:txBody>
          <a:bodyPr wrap="square" lIns="67500" tIns="35100" rIns="67500" bIns="35100" rtlCol="0" anchor="ctr">
            <a:spAutoFit/>
          </a:bodyPr>
          <a:lstStyle/>
          <a:p>
            <a:pPr algn="ctr"/>
            <a:r>
              <a:rPr lang="en-GB" sz="1200" baseline="30000">
                <a:solidFill>
                  <a:schemeClr val="tx1">
                    <a:lumMod val="65000"/>
                    <a:lumOff val="35000"/>
                  </a:schemeClr>
                </a:solidFill>
              </a:rPr>
              <a:t>†</a:t>
            </a:r>
          </a:p>
        </p:txBody>
      </p:sp>
      <p:sp>
        <p:nvSpPr>
          <p:cNvPr id="47" name="TextBox 22">
            <a:extLst>
              <a:ext uri="{FF2B5EF4-FFF2-40B4-BE49-F238E27FC236}">
                <a16:creationId xmlns:a16="http://schemas.microsoft.com/office/drawing/2014/main" id="{4E7B8E12-5B8F-4CF2-893C-28CCE19EDBE2}"/>
              </a:ext>
            </a:extLst>
          </p:cNvPr>
          <p:cNvSpPr txBox="1"/>
          <p:nvPr/>
        </p:nvSpPr>
        <p:spPr>
          <a:xfrm>
            <a:off x="7856869" y="4045585"/>
            <a:ext cx="142875" cy="193996"/>
          </a:xfrm>
          <a:prstGeom prst="rect">
            <a:avLst/>
          </a:prstGeom>
          <a:noFill/>
        </p:spPr>
        <p:txBody>
          <a:bodyPr wrap="square" lIns="67500" tIns="35100" rIns="67500" bIns="35100" rtlCol="0" anchor="ctr">
            <a:spAutoFit/>
          </a:bodyPr>
          <a:lstStyle/>
          <a:p>
            <a:pPr algn="ctr"/>
            <a:r>
              <a:rPr lang="en-GB" sz="1200" baseline="30000">
                <a:solidFill>
                  <a:schemeClr val="tx1">
                    <a:lumMod val="65000"/>
                    <a:lumOff val="35000"/>
                  </a:schemeClr>
                </a:solidFill>
              </a:rPr>
              <a:t>†</a:t>
            </a:r>
          </a:p>
        </p:txBody>
      </p:sp>
      <p:grpSp>
        <p:nvGrpSpPr>
          <p:cNvPr id="48" name="Group 13">
            <a:extLst>
              <a:ext uri="{FF2B5EF4-FFF2-40B4-BE49-F238E27FC236}">
                <a16:creationId xmlns:a16="http://schemas.microsoft.com/office/drawing/2014/main" id="{BD97C696-1DCB-4A50-BE52-FB4321F8F73C}"/>
              </a:ext>
            </a:extLst>
          </p:cNvPr>
          <p:cNvGrpSpPr/>
          <p:nvPr/>
        </p:nvGrpSpPr>
        <p:grpSpPr>
          <a:xfrm>
            <a:off x="6821439" y="1645650"/>
            <a:ext cx="2012056" cy="279180"/>
            <a:chOff x="251479" y="2322671"/>
            <a:chExt cx="2012056" cy="372239"/>
          </a:xfrm>
        </p:grpSpPr>
        <p:sp>
          <p:nvSpPr>
            <p:cNvPr id="49" name="Rectangle 14">
              <a:extLst>
                <a:ext uri="{FF2B5EF4-FFF2-40B4-BE49-F238E27FC236}">
                  <a16:creationId xmlns:a16="http://schemas.microsoft.com/office/drawing/2014/main" id="{781AF918-CFDE-4C81-983F-67028A73DDF6}"/>
                </a:ext>
              </a:extLst>
            </p:cNvPr>
            <p:cNvSpPr/>
            <p:nvPr/>
          </p:nvSpPr>
          <p:spPr bwMode="auto">
            <a:xfrm>
              <a:off x="251479"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0" name="TextBox 15">
              <a:extLst>
                <a:ext uri="{FF2B5EF4-FFF2-40B4-BE49-F238E27FC236}">
                  <a16:creationId xmlns:a16="http://schemas.microsoft.com/office/drawing/2014/main" id="{FCADE23B-9D13-43F5-BF68-E06325661C70}"/>
                </a:ext>
              </a:extLst>
            </p:cNvPr>
            <p:cNvSpPr txBox="1"/>
            <p:nvPr/>
          </p:nvSpPr>
          <p:spPr>
            <a:xfrm>
              <a:off x="382731" y="2322671"/>
              <a:ext cx="489534" cy="372239"/>
            </a:xfrm>
            <a:prstGeom prst="rect">
              <a:avLst/>
            </a:prstGeom>
            <a:noFill/>
          </p:spPr>
          <p:txBody>
            <a:bodyPr wrap="none" lIns="90000" tIns="46800" rIns="90000" bIns="46800" rtlCol="0" anchor="ctr">
              <a:spAutoFit/>
            </a:bodyPr>
            <a:lstStyle/>
            <a:p>
              <a:r>
                <a:rPr lang="en-GB" sz="1200" dirty="0">
                  <a:solidFill>
                    <a:srgbClr val="000000">
                      <a:lumMod val="65000"/>
                      <a:lumOff val="35000"/>
                    </a:srgbClr>
                  </a:solidFill>
                </a:rPr>
                <a:t>VKA</a:t>
              </a:r>
            </a:p>
          </p:txBody>
        </p:sp>
        <p:sp>
          <p:nvSpPr>
            <p:cNvPr id="51" name="Rectangle 20">
              <a:extLst>
                <a:ext uri="{FF2B5EF4-FFF2-40B4-BE49-F238E27FC236}">
                  <a16:creationId xmlns:a16="http://schemas.microsoft.com/office/drawing/2014/main" id="{C4ED70DE-56D8-422B-A4AB-2772254CB36D}"/>
                </a:ext>
              </a:extLst>
            </p:cNvPr>
            <p:cNvSpPr/>
            <p:nvPr/>
          </p:nvSpPr>
          <p:spPr bwMode="auto">
            <a:xfrm>
              <a:off x="1091316" y="2435045"/>
              <a:ext cx="108000" cy="144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2" name="TextBox 23">
              <a:extLst>
                <a:ext uri="{FF2B5EF4-FFF2-40B4-BE49-F238E27FC236}">
                  <a16:creationId xmlns:a16="http://schemas.microsoft.com/office/drawing/2014/main" id="{0AF00CE0-73A0-4A7F-B3B5-502E2A634CC1}"/>
                </a:ext>
              </a:extLst>
            </p:cNvPr>
            <p:cNvSpPr txBox="1"/>
            <p:nvPr/>
          </p:nvSpPr>
          <p:spPr>
            <a:xfrm>
              <a:off x="1222568" y="2322671"/>
              <a:ext cx="1040967" cy="372239"/>
            </a:xfrm>
            <a:prstGeom prst="rect">
              <a:avLst/>
            </a:prstGeom>
            <a:noFill/>
          </p:spPr>
          <p:txBody>
            <a:bodyPr wrap="none" lIns="90000" tIns="46800" rIns="90000" bIns="46800" rtlCol="0" anchor="ctr">
              <a:spAutoFit/>
            </a:bodyPr>
            <a:lstStyle/>
            <a:p>
              <a:r>
                <a:rPr lang="en-GB" sz="1200" dirty="0">
                  <a:solidFill>
                    <a:srgbClr val="000000">
                      <a:lumMod val="65000"/>
                      <a:lumOff val="35000"/>
                    </a:srgbClr>
                  </a:solidFill>
                </a:rPr>
                <a:t>Rivaroxaban</a:t>
              </a:r>
            </a:p>
          </p:txBody>
        </p:sp>
      </p:grpSp>
    </p:spTree>
    <p:extLst>
      <p:ext uri="{BB962C8B-B14F-4D97-AF65-F5344CB8AC3E}">
        <p14:creationId xmlns:p14="http://schemas.microsoft.com/office/powerpoint/2010/main" val="238283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dirty="0"/>
              <a:t>Elderly </a:t>
            </a:r>
            <a:r>
              <a:rPr lang="en-US" sz="2400" dirty="0" err="1"/>
              <a:t>nvAF</a:t>
            </a:r>
            <a:r>
              <a:rPr lang="en-US" sz="2400" dirty="0"/>
              <a:t> patients </a:t>
            </a:r>
            <a:r>
              <a:rPr lang="de-CH" sz="2400" dirty="0" err="1"/>
              <a:t>may</a:t>
            </a:r>
            <a:r>
              <a:rPr lang="de-CH" sz="2400" dirty="0"/>
              <a:t> </a:t>
            </a:r>
            <a:r>
              <a:rPr lang="de-CH" sz="2400" dirty="0" err="1"/>
              <a:t>have</a:t>
            </a:r>
            <a:r>
              <a:rPr lang="de-CH" sz="2400" dirty="0"/>
              <a:t> a </a:t>
            </a:r>
            <a:r>
              <a:rPr lang="de-CH" sz="2400" dirty="0" err="1"/>
              <a:t>higher</a:t>
            </a:r>
            <a:r>
              <a:rPr lang="de-CH" sz="2400" dirty="0"/>
              <a:t> </a:t>
            </a:r>
            <a:r>
              <a:rPr lang="de-CH" sz="2400" dirty="0" err="1"/>
              <a:t>clinical</a:t>
            </a:r>
            <a:r>
              <a:rPr lang="de-CH" sz="2400" dirty="0"/>
              <a:t> </a:t>
            </a:r>
            <a:r>
              <a:rPr lang="de-CH" sz="2400" dirty="0" err="1"/>
              <a:t>benefit</a:t>
            </a:r>
            <a:r>
              <a:rPr lang="de-CH" sz="2400" dirty="0"/>
              <a:t> </a:t>
            </a:r>
            <a:r>
              <a:rPr lang="de-CH" sz="2400" dirty="0" err="1"/>
              <a:t>under</a:t>
            </a:r>
            <a:r>
              <a:rPr lang="de-CH" sz="2400" dirty="0"/>
              <a:t> </a:t>
            </a:r>
            <a:r>
              <a:rPr lang="de-CH" sz="2400" dirty="0" err="1"/>
              <a:t>Rivaroxaban</a:t>
            </a:r>
            <a:r>
              <a:rPr lang="de-CH" sz="2400" dirty="0"/>
              <a:t> vs. VKA</a:t>
            </a:r>
            <a:endParaRPr kumimoji="0" lang="de-DE" sz="2400" b="1" i="0" u="none" strike="noStrike" kern="0" cap="none" spc="0" normalizeH="0" baseline="30000" noProof="0" dirty="0">
              <a:ln>
                <a:noFill/>
              </a:ln>
              <a:solidFill>
                <a:schemeClr val="accent6"/>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171450" indent="-171450">
              <a:spcBef>
                <a:spcPts val="0"/>
              </a:spcBef>
              <a:buFont typeface="Arial" panose="020B0604020202020204" pitchFamily="34" charset="0"/>
              <a:buChar char="•"/>
            </a:pPr>
            <a:r>
              <a:rPr lang="en-US" sz="700" dirty="0">
                <a:solidFill>
                  <a:srgbClr val="B3B2B5"/>
                </a:solidFill>
                <a:cs typeface="Arial" charset="0"/>
              </a:rPr>
              <a:t>Based on avoidance of </a:t>
            </a:r>
            <a:r>
              <a:rPr lang="en-US" sz="700" dirty="0" err="1">
                <a:solidFill>
                  <a:srgbClr val="B3B2B5"/>
                </a:solidFill>
                <a:cs typeface="Arial" charset="0"/>
              </a:rPr>
              <a:t>ischaemic</a:t>
            </a:r>
            <a:r>
              <a:rPr lang="en-US" sz="700" dirty="0">
                <a:solidFill>
                  <a:srgbClr val="B3B2B5"/>
                </a:solidFill>
                <a:cs typeface="Arial" charset="0"/>
              </a:rPr>
              <a:t> stroke, severe (life-threatening) bleeding and all-cause mortality</a:t>
            </a:r>
          </a:p>
          <a:p>
            <a:pPr marL="85725" indent="-85725">
              <a:spcBef>
                <a:spcPts val="0"/>
              </a:spcBef>
            </a:pPr>
            <a:r>
              <a:rPr lang="en-US" sz="700" dirty="0">
                <a:solidFill>
                  <a:srgbClr val="B3B2B5"/>
                </a:solidFill>
                <a:cs typeface="Arial" charset="0"/>
              </a:rPr>
              <a:t> #	   p (interaction)=0.034 for non-</a:t>
            </a:r>
            <a:r>
              <a:rPr lang="en-US" sz="700" dirty="0" err="1">
                <a:solidFill>
                  <a:srgbClr val="B3B2B5"/>
                </a:solidFill>
                <a:cs typeface="Arial" charset="0"/>
              </a:rPr>
              <a:t>haemorrhagic</a:t>
            </a:r>
            <a:r>
              <a:rPr lang="en-US" sz="700" dirty="0">
                <a:solidFill>
                  <a:srgbClr val="B3B2B5"/>
                </a:solidFill>
                <a:cs typeface="Arial" charset="0"/>
              </a:rPr>
              <a:t> stroke</a:t>
            </a:r>
          </a:p>
        </p:txBody>
      </p:sp>
      <p:sp>
        <p:nvSpPr>
          <p:cNvPr id="21" name="Subtitle 1">
            <a:extLst>
              <a:ext uri="{FF2B5EF4-FFF2-40B4-BE49-F238E27FC236}">
                <a16:creationId xmlns:a16="http://schemas.microsoft.com/office/drawing/2014/main" id="{25DE71F7-8327-4382-A6ED-3024FC62A1B9}"/>
              </a:ext>
            </a:extLst>
          </p:cNvPr>
          <p:cNvSpPr txBox="1">
            <a:spLocks/>
          </p:cNvSpPr>
          <p:nvPr/>
        </p:nvSpPr>
        <p:spPr>
          <a:xfrm>
            <a:off x="612776" y="1228789"/>
            <a:ext cx="8280400"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CH" sz="1400" b="1" dirty="0"/>
              <a:t>ROCKET: Net </a:t>
            </a:r>
            <a:r>
              <a:rPr lang="de-CH" sz="1400" b="1" dirty="0" err="1"/>
              <a:t>clinical</a:t>
            </a:r>
            <a:r>
              <a:rPr lang="de-CH" sz="1400" b="1" dirty="0"/>
              <a:t> </a:t>
            </a:r>
            <a:r>
              <a:rPr lang="de-CH" sz="1400" b="1" dirty="0" err="1"/>
              <a:t>benefit</a:t>
            </a:r>
            <a:r>
              <a:rPr lang="de-CH" sz="1400" b="1" dirty="0"/>
              <a:t> </a:t>
            </a:r>
            <a:r>
              <a:rPr lang="de-CH" sz="1400" b="1" dirty="0" err="1"/>
              <a:t>by</a:t>
            </a:r>
            <a:r>
              <a:rPr lang="de-CH" sz="1400" b="1" dirty="0"/>
              <a:t> </a:t>
            </a:r>
            <a:r>
              <a:rPr lang="de-CH" sz="1400" b="1" dirty="0" err="1"/>
              <a:t>age</a:t>
            </a:r>
            <a:r>
              <a:rPr lang="de-CH" sz="1400" b="1" dirty="0"/>
              <a:t> </a:t>
            </a:r>
            <a:r>
              <a:rPr lang="en-US" altLang="en-US" sz="1400" b="1" kern="0" dirty="0"/>
              <a:t>*</a:t>
            </a:r>
            <a:r>
              <a:rPr lang="en-US" altLang="en-US" sz="1400" b="1" kern="0" baseline="30000" dirty="0"/>
              <a:t>,14</a:t>
            </a:r>
            <a:r>
              <a:rPr lang="en-US" altLang="en-US" sz="1400" b="1" kern="0" dirty="0"/>
              <a:t>	</a:t>
            </a:r>
          </a:p>
        </p:txBody>
      </p:sp>
      <p:graphicFrame>
        <p:nvGraphicFramePr>
          <p:cNvPr id="22" name="Content Placeholder 5">
            <a:extLst>
              <a:ext uri="{FF2B5EF4-FFF2-40B4-BE49-F238E27FC236}">
                <a16:creationId xmlns:a16="http://schemas.microsoft.com/office/drawing/2014/main" id="{2CE015CC-05D8-4846-A2D1-61989C65D5E9}"/>
              </a:ext>
            </a:extLst>
          </p:cNvPr>
          <p:cNvGraphicFramePr>
            <a:graphicFrameLocks/>
          </p:cNvGraphicFramePr>
          <p:nvPr>
            <p:extLst>
              <p:ext uri="{D42A27DB-BD31-4B8C-83A1-F6EECF244321}">
                <p14:modId xmlns:p14="http://schemas.microsoft.com/office/powerpoint/2010/main" val="1280163398"/>
              </p:ext>
            </p:extLst>
          </p:nvPr>
        </p:nvGraphicFramePr>
        <p:xfrm>
          <a:off x="568325" y="1482725"/>
          <a:ext cx="8280400" cy="33099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6">
            <a:extLst>
              <a:ext uri="{FF2B5EF4-FFF2-40B4-BE49-F238E27FC236}">
                <a16:creationId xmlns:a16="http://schemas.microsoft.com/office/drawing/2014/main" id="{5D988C21-DF35-41DA-87A5-4CAFF3ED5F2C}"/>
              </a:ext>
            </a:extLst>
          </p:cNvPr>
          <p:cNvSpPr txBox="1"/>
          <p:nvPr/>
        </p:nvSpPr>
        <p:spPr>
          <a:xfrm>
            <a:off x="2049840" y="4013488"/>
            <a:ext cx="1152128" cy="463846"/>
          </a:xfrm>
          <a:prstGeom prst="rect">
            <a:avLst/>
          </a:prstGeom>
          <a:noFill/>
        </p:spPr>
        <p:txBody>
          <a:bodyPr wrap="square" lIns="90000" tIns="46800" rIns="90000" bIns="46800" rtlCol="0" anchor="ctr">
            <a:spAutoFit/>
          </a:bodyPr>
          <a:lstStyle/>
          <a:p>
            <a:pPr algn="ctr"/>
            <a:r>
              <a:rPr lang="en-GB" sz="1200">
                <a:solidFill>
                  <a:schemeClr val="tx1">
                    <a:lumMod val="65000"/>
                    <a:lumOff val="35000"/>
                  </a:schemeClr>
                </a:solidFill>
                <a:latin typeface="Arial"/>
                <a:cs typeface="Arial"/>
              </a:rPr>
              <a:t>≥75 years</a:t>
            </a:r>
            <a:br>
              <a:rPr lang="en-GB" sz="1200">
                <a:solidFill>
                  <a:schemeClr val="tx1">
                    <a:lumMod val="65000"/>
                    <a:lumOff val="35000"/>
                  </a:schemeClr>
                </a:solidFill>
                <a:latin typeface="Arial"/>
                <a:cs typeface="Arial"/>
              </a:rPr>
            </a:br>
            <a:r>
              <a:rPr lang="en-GB" sz="1200">
                <a:solidFill>
                  <a:schemeClr val="tx1">
                    <a:lumMod val="65000"/>
                    <a:lumOff val="35000"/>
                  </a:schemeClr>
                </a:solidFill>
                <a:latin typeface="Arial"/>
                <a:cs typeface="Arial"/>
              </a:rPr>
              <a:t>(n=6229)</a:t>
            </a:r>
          </a:p>
        </p:txBody>
      </p:sp>
      <p:sp>
        <p:nvSpPr>
          <p:cNvPr id="24" name="TextBox 7">
            <a:extLst>
              <a:ext uri="{FF2B5EF4-FFF2-40B4-BE49-F238E27FC236}">
                <a16:creationId xmlns:a16="http://schemas.microsoft.com/office/drawing/2014/main" id="{356EB741-576D-45F5-BEC1-312EDA84EB9F}"/>
              </a:ext>
            </a:extLst>
          </p:cNvPr>
          <p:cNvSpPr txBox="1"/>
          <p:nvPr/>
        </p:nvSpPr>
        <p:spPr>
          <a:xfrm>
            <a:off x="4564758" y="4015544"/>
            <a:ext cx="1152128" cy="463846"/>
          </a:xfrm>
          <a:prstGeom prst="rect">
            <a:avLst/>
          </a:prstGeom>
          <a:noFill/>
        </p:spPr>
        <p:txBody>
          <a:bodyPr wrap="square" lIns="90000" tIns="46800" rIns="90000" bIns="46800" rtlCol="0" anchor="ctr">
            <a:spAutoFit/>
          </a:bodyPr>
          <a:lstStyle/>
          <a:p>
            <a:pPr algn="ctr"/>
            <a:r>
              <a:rPr lang="en-GB" sz="1200">
                <a:solidFill>
                  <a:schemeClr val="tx1">
                    <a:lumMod val="65000"/>
                    <a:lumOff val="35000"/>
                  </a:schemeClr>
                </a:solidFill>
                <a:latin typeface="Arial"/>
                <a:cs typeface="Arial"/>
              </a:rPr>
              <a:t>&lt;75 years</a:t>
            </a:r>
            <a:br>
              <a:rPr lang="en-GB" sz="1200">
                <a:solidFill>
                  <a:schemeClr val="tx1">
                    <a:lumMod val="65000"/>
                    <a:lumOff val="35000"/>
                  </a:schemeClr>
                </a:solidFill>
                <a:latin typeface="Arial"/>
                <a:cs typeface="Arial"/>
              </a:rPr>
            </a:br>
            <a:r>
              <a:rPr lang="en-GB" sz="1200">
                <a:solidFill>
                  <a:schemeClr val="tx1">
                    <a:lumMod val="65000"/>
                    <a:lumOff val="35000"/>
                  </a:schemeClr>
                </a:solidFill>
                <a:latin typeface="Arial"/>
                <a:cs typeface="Arial"/>
              </a:rPr>
              <a:t>(n=8035)</a:t>
            </a:r>
            <a:endParaRPr lang="en-GB" sz="1200">
              <a:solidFill>
                <a:schemeClr val="tx1">
                  <a:lumMod val="65000"/>
                  <a:lumOff val="35000"/>
                </a:schemeClr>
              </a:solidFill>
            </a:endParaRPr>
          </a:p>
        </p:txBody>
      </p:sp>
      <p:sp>
        <p:nvSpPr>
          <p:cNvPr id="26" name="Rectangle 14">
            <a:extLst>
              <a:ext uri="{FF2B5EF4-FFF2-40B4-BE49-F238E27FC236}">
                <a16:creationId xmlns:a16="http://schemas.microsoft.com/office/drawing/2014/main" id="{3F54D9E6-456B-4AC6-A222-56F13DD92A6C}"/>
              </a:ext>
            </a:extLst>
          </p:cNvPr>
          <p:cNvSpPr/>
          <p:nvPr/>
        </p:nvSpPr>
        <p:spPr bwMode="auto">
          <a:xfrm>
            <a:off x="6625525" y="1734718"/>
            <a:ext cx="108000" cy="108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27" name="TextBox 15">
            <a:extLst>
              <a:ext uri="{FF2B5EF4-FFF2-40B4-BE49-F238E27FC236}">
                <a16:creationId xmlns:a16="http://schemas.microsoft.com/office/drawing/2014/main" id="{675F42D8-E18E-4427-841A-434DEC0FB0ED}"/>
              </a:ext>
            </a:extLst>
          </p:cNvPr>
          <p:cNvSpPr txBox="1"/>
          <p:nvPr/>
        </p:nvSpPr>
        <p:spPr>
          <a:xfrm>
            <a:off x="6756777" y="1645650"/>
            <a:ext cx="1435306" cy="279180"/>
          </a:xfrm>
          <a:prstGeom prst="rect">
            <a:avLst/>
          </a:prstGeom>
          <a:noFill/>
        </p:spPr>
        <p:txBody>
          <a:bodyPr wrap="none" lIns="90000" tIns="46800" rIns="90000" bIns="46800" rtlCol="0" anchor="ctr">
            <a:spAutoFit/>
          </a:bodyPr>
          <a:lstStyle/>
          <a:p>
            <a:r>
              <a:rPr lang="en-GB" sz="1200">
                <a:solidFill>
                  <a:srgbClr val="000000">
                    <a:lumMod val="65000"/>
                    <a:lumOff val="35000"/>
                  </a:srgbClr>
                </a:solidFill>
              </a:rPr>
              <a:t>All-cause mortality</a:t>
            </a:r>
            <a:endParaRPr lang="en-GB" sz="1200" dirty="0">
              <a:solidFill>
                <a:srgbClr val="000000">
                  <a:lumMod val="65000"/>
                  <a:lumOff val="35000"/>
                </a:srgbClr>
              </a:solidFill>
            </a:endParaRPr>
          </a:p>
        </p:txBody>
      </p:sp>
      <p:sp>
        <p:nvSpPr>
          <p:cNvPr id="28" name="Rectangle 20">
            <a:extLst>
              <a:ext uri="{FF2B5EF4-FFF2-40B4-BE49-F238E27FC236}">
                <a16:creationId xmlns:a16="http://schemas.microsoft.com/office/drawing/2014/main" id="{58523E6B-4BE3-4062-B815-4521DC61C6CC}"/>
              </a:ext>
            </a:extLst>
          </p:cNvPr>
          <p:cNvSpPr/>
          <p:nvPr/>
        </p:nvSpPr>
        <p:spPr bwMode="auto">
          <a:xfrm>
            <a:off x="6625525" y="1968046"/>
            <a:ext cx="108000" cy="108000"/>
          </a:xfrm>
          <a:prstGeom prst="rect">
            <a:avLst/>
          </a:prstGeom>
          <a:solidFill>
            <a:srgbClr val="809ED5"/>
          </a:solidFill>
          <a:ln w="19050" algn="ctr">
            <a:solidFill>
              <a:srgbClr val="809ED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29" name="TextBox 23">
            <a:extLst>
              <a:ext uri="{FF2B5EF4-FFF2-40B4-BE49-F238E27FC236}">
                <a16:creationId xmlns:a16="http://schemas.microsoft.com/office/drawing/2014/main" id="{6C57AB77-E162-4730-A4D0-AFC668E724A7}"/>
              </a:ext>
            </a:extLst>
          </p:cNvPr>
          <p:cNvSpPr txBox="1"/>
          <p:nvPr/>
        </p:nvSpPr>
        <p:spPr>
          <a:xfrm>
            <a:off x="6756777" y="1883765"/>
            <a:ext cx="1911398" cy="279180"/>
          </a:xfrm>
          <a:prstGeom prst="rect">
            <a:avLst/>
          </a:prstGeom>
          <a:noFill/>
        </p:spPr>
        <p:txBody>
          <a:bodyPr wrap="none" lIns="90000" tIns="46800" rIns="90000" bIns="46800" rtlCol="0" anchor="ctr">
            <a:spAutoFit/>
          </a:bodyPr>
          <a:lstStyle/>
          <a:p>
            <a:r>
              <a:rPr lang="en-GB" sz="1200" dirty="0">
                <a:solidFill>
                  <a:srgbClr val="000000">
                    <a:lumMod val="65000"/>
                    <a:lumOff val="35000"/>
                  </a:srgbClr>
                </a:solidFill>
              </a:rPr>
              <a:t>Non-haemorrhagic stroke</a:t>
            </a:r>
          </a:p>
        </p:txBody>
      </p:sp>
      <p:sp>
        <p:nvSpPr>
          <p:cNvPr id="33" name="Rectangle 20">
            <a:extLst>
              <a:ext uri="{FF2B5EF4-FFF2-40B4-BE49-F238E27FC236}">
                <a16:creationId xmlns:a16="http://schemas.microsoft.com/office/drawing/2014/main" id="{B997C9A2-9F62-4B14-8704-3029B034B490}"/>
              </a:ext>
            </a:extLst>
          </p:cNvPr>
          <p:cNvSpPr/>
          <p:nvPr/>
        </p:nvSpPr>
        <p:spPr bwMode="auto">
          <a:xfrm>
            <a:off x="6625525" y="2215818"/>
            <a:ext cx="108000" cy="108000"/>
          </a:xfrm>
          <a:prstGeom prst="rect">
            <a:avLst/>
          </a:prstGeom>
          <a:solidFill>
            <a:srgbClr val="605F62"/>
          </a:solidFill>
          <a:ln w="19050" algn="ctr">
            <a:solidFill>
              <a:srgbClr val="605F62"/>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35" name="TextBox 23">
            <a:extLst>
              <a:ext uri="{FF2B5EF4-FFF2-40B4-BE49-F238E27FC236}">
                <a16:creationId xmlns:a16="http://schemas.microsoft.com/office/drawing/2014/main" id="{0DF84C12-94F9-4036-8714-C8D9A945D189}"/>
              </a:ext>
            </a:extLst>
          </p:cNvPr>
          <p:cNvSpPr txBox="1"/>
          <p:nvPr/>
        </p:nvSpPr>
        <p:spPr>
          <a:xfrm>
            <a:off x="6756777" y="2131537"/>
            <a:ext cx="1866514" cy="279180"/>
          </a:xfrm>
          <a:prstGeom prst="rect">
            <a:avLst/>
          </a:prstGeom>
          <a:noFill/>
        </p:spPr>
        <p:txBody>
          <a:bodyPr wrap="none" lIns="90000" tIns="46800" rIns="90000" bIns="46800" rtlCol="0" anchor="ctr">
            <a:spAutoFit/>
          </a:bodyPr>
          <a:lstStyle/>
          <a:p>
            <a:r>
              <a:rPr lang="en-GB" sz="1200">
                <a:solidFill>
                  <a:srgbClr val="000000">
                    <a:lumMod val="65000"/>
                    <a:lumOff val="35000"/>
                  </a:srgbClr>
                </a:solidFill>
              </a:rPr>
              <a:t>Life-threatening bleeding</a:t>
            </a:r>
            <a:endParaRPr lang="en-GB" sz="1200" dirty="0">
              <a:solidFill>
                <a:srgbClr val="000000">
                  <a:lumMod val="65000"/>
                  <a:lumOff val="35000"/>
                </a:srgbClr>
              </a:solidFill>
            </a:endParaRPr>
          </a:p>
        </p:txBody>
      </p:sp>
    </p:spTree>
    <p:extLst>
      <p:ext uri="{BB962C8B-B14F-4D97-AF65-F5344CB8AC3E}">
        <p14:creationId xmlns:p14="http://schemas.microsoft.com/office/powerpoint/2010/main" val="3959635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ivaroxaban scientific slide template&amp;quot;&quot;/&gt;&lt;property id=&quot;20307&quot; value=&quot;257&quot;/&gt;&lt;/object&gt;&lt;object type=&quot;3&quot; unique_id=&quot;10004&quot;&gt;&lt;property id=&quot;20148&quot; value=&quot;5&quot;/&gt;&lt;property id=&quot;20300&quot; value=&quot;Slide 2 - &amp;quot;Main title slide 2 or 3 lines (Arial 32 pt, purple) &amp;quot;&quot;/&gt;&lt;property id=&quot;20307&quot; value=&quot;258&quot;/&gt;&lt;/object&gt;&lt;object type=&quot;3&quot; unique_id=&quot;10005&quot;&gt;&lt;property id=&quot;20148&quot; value=&quot;5&quot;/&gt;&lt;property id=&quot;20300&quot; value=&quot;Slide 3 - &amp;quot;Section divider 1 to 4 Lines (Arial 28 pt, Purple) &amp;quot;&quot;/&gt;&lt;property id=&quot;20307&quot; value=&quot;273&quot;/&gt;&lt;/object&gt;&lt;object type=&quot;3&quot; unique_id=&quot;10007&quot;&gt;&lt;property id=&quot;20148&quot; value=&quot;5&quot;/&gt;&lt;property id=&quot;20300&quot; value=&quot;Slide 6 - &amp;quot;Two columns&amp;quot;&quot;/&gt;&lt;property id=&quot;20307&quot; value=&quot;276&quot;/&gt;&lt;/object&gt;&lt;object type=&quot;3&quot; unique_id=&quot;10008&quot;&gt;&lt;property id=&quot;20148&quot; value=&quot;5&quot;/&gt;&lt;property id=&quot;20300&quot; value=&quot;Slide 7 - &amp;quot;Copy and style protocols&amp;quot;&quot;/&gt;&lt;property id=&quot;20307&quot; value=&quot;281&quot;/&gt;&lt;/object&gt;&lt;object type=&quot;3&quot; unique_id=&quot;10009&quot;&gt;&lt;property id=&quot;20148&quot; value=&quot;5&quot;/&gt;&lt;property id=&quot;20300&quot; value=&quot;Slide 8 - &amp;quot;Hyperlinks&amp;quot;&quot;/&gt;&lt;property id=&quot;20307&quot; value=&quot;286&quot;/&gt;&lt;/object&gt;&lt;object type=&quot;3&quot; unique_id=&quot;10010&quot;&gt;&lt;property id=&quot;20148&quot; value=&quot;5&quot;/&gt;&lt;property id=&quot;20300&quot; value=&quot;Slide 9 - &amp;quot;Layout grids (3 vertical + 7 horizontal) activate via view  guides&amp;quot;&quot;/&gt;&lt;property id=&quot;20307&quot; value=&quot;262&quot;/&gt;&lt;/object&gt;&lt;object type=&quot;3&quot; unique_id=&quot;10011&quot;&gt;&lt;property id=&quot;20148&quot; value=&quot;5&quot;/&gt;&lt;property id=&quot;20300&quot; value=&quot;Slide 10 - &amp;quot;System colours&amp;quot;&quot;/&gt;&lt;property id=&quot;20307&quot; value=&quot;264&quot;/&gt;&lt;/object&gt;&lt;object type=&quot;3&quot; unique_id=&quot;10012&quot;&gt;&lt;property id=&quot;20148&quot; value=&quot;5&quot;/&gt;&lt;property id=&quot;20300&quot; value=&quot;Slide 11 - &amp;quot;The designed colours and colour breaks for charts and graphs&amp;quot;&quot;/&gt;&lt;property id=&quot;20307&quot; value=&quot;265&quot;/&gt;&lt;/object&gt;&lt;object type=&quot;3&quot; unique_id=&quot;10013&quot;&gt;&lt;property id=&quot;20148&quot; value=&quot;5&quot;/&gt;&lt;property id=&quot;20300&quot; value=&quot;Slide 12 - &amp;quot;Pie chart design example – drug-specific data&amp;quot;&quot;/&gt;&lt;property id=&quot;20307&quot; value=&quot;266&quot;/&gt;&lt;/object&gt;&lt;object type=&quot;3&quot; unique_id=&quot;10014&quot;&gt;&lt;property id=&quot;20148&quot; value=&quot;5&quot;/&gt;&lt;property id=&quot;20300&quot; value=&quot;Slide 13 - &amp;quot;Complex column chart design example – drug-specific data&amp;quot;&quot;/&gt;&lt;property id=&quot;20307&quot; value=&quot;267&quot;/&gt;&lt;/object&gt;&lt;object type=&quot;3&quot; unique_id=&quot;10015&quot;&gt;&lt;property id=&quot;20148&quot; value=&quot;5&quot;/&gt;&lt;property id=&quot;20300&quot; value=&quot;Slide 14 - &amp;quot;Simple column chart design example  – drug-specific data&amp;quot;&quot;/&gt;&lt;property id=&quot;20307&quot; value=&quot;269&quot;/&gt;&lt;/object&gt;&lt;object type=&quot;3&quot; unique_id=&quot;10016&quot;&gt;&lt;property id=&quot;20148&quot; value=&quot;5&quot;/&gt;&lt;property id=&quot;20300&quot; value=&quot;Slide 16 - &amp;quot;Colours for non-drug data&amp;quot;&quot;/&gt;&lt;property id=&quot;20307&quot; value=&quot;283&quot;/&gt;&lt;/object&gt;&lt;object type=&quot;3&quot; unique_id=&quot;10017&quot;&gt;&lt;property id=&quot;20148&quot; value=&quot;5&quot;/&gt;&lt;property id=&quot;20300&quot; value=&quot;Slide 17 - &amp;quot;Column chart design example – non-drug data&amp;quot;&quot;/&gt;&lt;property id=&quot;20307&quot; value=&quot;285&quot;/&gt;&lt;/object&gt;&lt;object type=&quot;3&quot; unique_id=&quot;10018&quot;&gt;&lt;property id=&quot;20148&quot; value=&quot;5&quot;/&gt;&lt;property id=&quot;20300&quot; value=&quot;Slide 18 - &amp;quot;Complex bar chart design example  – non-drug data&amp;quot;&quot;/&gt;&lt;property id=&quot;20307&quot; value=&quot;270&quot;/&gt;&lt;/object&gt;&lt;object type=&quot;3&quot; unique_id=&quot;10020&quot;&gt;&lt;property id=&quot;20148&quot; value=&quot;5&quot;/&gt;&lt;property id=&quot;20300&quot; value=&quot;Slide 19 - &amp;quot;Table – banded rows&amp;quot;&quot;/&gt;&lt;property id=&quot;20307&quot; value=&quot;282&quot;/&gt;&lt;/object&gt;&lt;object type=&quot;3&quot; unique_id=&quot;10022&quot;&gt;&lt;property id=&quot;20148&quot; value=&quot;5&quot;/&gt;&lt;property id=&quot;20300&quot; value=&quot;Slide 21 - &amp;quot;Useful preformatted elements text boxes and objects&amp;quot;&quot;/&gt;&lt;property id=&quot;20307&quot; value=&quot;279&quot;/&gt;&lt;/object&gt;&lt;object type=&quot;3&quot; unique_id=&quot;10207&quot;&gt;&lt;property id=&quot;20148&quot; value=&quot;5&quot;/&gt;&lt;property id=&quot;20300&quot; value=&quot;Slide 4 - &amp;quot;Slide without subheading (Arial 28 pt, bold, blue, sentence case)&amp;quot;&quot;/&gt;&lt;property id=&quot;20307&quot; value=&quot;293&quot;/&gt;&lt;/object&gt;&lt;object type=&quot;3&quot; unique_id=&quot;10208&quot;&gt;&lt;property id=&quot;20148&quot; value=&quot;5&quot;/&gt;&lt;property id=&quot;20300&quot; value=&quot;Slide 5 - &amp;quot;Slide with subheading  (Arial 28 pt, bold, blue, sentence case)&amp;quot;&quot;/&gt;&lt;property id=&quot;20307&quot; value=&quot;290&quot;/&gt;&lt;/object&gt;&lt;object type=&quot;3&quot; unique_id=&quot;10209&quot;&gt;&lt;property id=&quot;20148&quot; value=&quot;5&quot;/&gt;&lt;property id=&quot;20300&quot; value=&quot;Slide 15 - &amp;quot;Simple line graph design example  – drug-specific data&amp;quot;&quot;/&gt;&lt;property id=&quot;20307&quot; value=&quot;291&quot;/&gt;&lt;/object&gt;&lt;object type=&quot;3&quot; unique_id=&quot;10210&quot;&gt;&lt;property id=&quot;20148&quot; value=&quot;5&quot;/&gt;&lt;property id=&quot;20300&quot; value=&quot;Slide 20 - &amp;quot;Accessing table designs&amp;quot;&quot;/&gt;&lt;property id=&quot;20307&quot; value=&quot;292&quot;/&gt;&lt;/object&gt;&lt;object type=&quot;3&quot; unique_id=&quot;10211&quot;&gt;&lt;property id=&quot;20148&quot; value=&quot;5&quot;/&gt;&lt;property id=&quot;20300&quot; value=&quot;Slide 22 - &amp;quot;Useful preformatted elements: lines and arrows&amp;quot;&quot;/&gt;&lt;property id=&quot;20307&quot; value=&quot;289&quot;/&gt;&lt;/object&gt;&lt;/object&gt;&lt;object type=&quot;8&quot; unique_id=&quot;10044&quot;&gt;&lt;/object&gt;&lt;/object&gt;&lt;/database&gt;"/>
  <p:tag name="SECTOMILLISECCONVERTED" val="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IAAAAAAAAAAwAAAAMAAAAA/////wQADwwAAAAAAAAAAAAAIAD///////////////8AAAD///////////////8DAAAAAwD///////8DAAAAAwD///////8DAAAAAgD///////8DAAAAAgD///////8DAAAAAgD///////////////////////////////////////////////////////////////////////////////////////////////////////////////////////////////////////////////////////////////////////////////////////////////////////////////////////////////////////////////////////////////////////////////////////////////////////////////////////////////////////////////////////////////////////////////////////////////////////////////////////////////////////////////8BACAA////////////////AAAO////////AwAAAAIA////////////////////////////////////////////////////////////////////////////////////////////////////////////////////////////////////////////////////////////////////////////////////////////////////////////////////////////////////////////////////////////////////////////////////////////////////////////////////////////////////////////////////////////////////////////////////////////////////////////////////////////////////////////////////////////////////////////////////////////////////////////////////////AgAFAP///////wQAAAACABAAC9A4vsqjIIlCsP6KWTb1MDoFAAAAAAADAAAAAwADAAAAAQADAAAAAwD///////8DAAAAAAD///////8DAAAAAAD///////8DAAAAAAD///////8DAAIA////////BAAAAAMAEAALveBQpwmlT0a9YgA7m2InSgUAAAABAAMAAAAAAAMAAAAC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NA4vsqjIIlCsP6KWTb1MDoDRGF0YQAbAAAABExpbmtlZFNoYXBlRGF0YQAFAAAAAAACTmFtZQAZAAAATGlua2VkU2hhcGVzRGF0YVByb3BlcnR5ABBWZXJzaW9uAAAAAAAJTGFzdFdyaXRlAI6jLF2CAQAAAAEA/////8YAxgAAAAVfaWQAEAAAAAS94FCnCaVPRr1iADubYidKA0RhdGEAUwAAAAhQcmVzZW50YXRpb25TY2FubmVkRm9yTGlua2VkU2hhcGVzAAECTnVtYmVyRm9ybWF0U2VwYXJhdG9yTW9kZQAKAAAAQXV0b21hdGljAAACTmFtZQAkAAAATGlua2VkU2hhcGVQcmVzZW50YXRpb25TZXR0aW5nc0RhdGEAEFZlcnNpb24AAAAAAAlMYXN0V3JpdGUAwaMsXY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Scientific_Slide_Template_template">
  <a:themeElements>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25 Rivaroxaban Scientific Slide Template - Long 16-9 format - Final.potx" id="{B452D264-8EA8-4019-86DD-475F3C821B16}" vid="{8949D22F-6BCC-45EA-9337-2F5A66F5FB64}"/>
    </a:ext>
  </a:extLst>
</a:theme>
</file>

<file path=ppt/theme/theme2.xml><?xml version="1.0" encoding="utf-8"?>
<a:theme xmlns:a="http://schemas.openxmlformats.org/drawingml/2006/main" name="Office Theme">
  <a:themeElements>
    <a:clrScheme name="Rivaroxaban scientific blue wash">
      <a:dk1>
        <a:srgbClr val="000000"/>
      </a:dk1>
      <a:lt1>
        <a:srgbClr val="FFFFFF"/>
      </a:lt1>
      <a:dk2>
        <a:srgbClr val="807F83"/>
      </a:dk2>
      <a:lt2>
        <a:srgbClr val="4F2D7F"/>
      </a:lt2>
      <a:accent1>
        <a:srgbClr val="EC008C"/>
      </a:accent1>
      <a:accent2>
        <a:srgbClr val="F2B646"/>
      </a:accent2>
      <a:accent3>
        <a:srgbClr val="3F978F"/>
      </a:accent3>
      <a:accent4>
        <a:srgbClr val="86715C"/>
      </a:accent4>
      <a:accent5>
        <a:srgbClr val="30BDE4"/>
      </a:accent5>
      <a:accent6>
        <a:srgbClr val="6F3130"/>
      </a:accent6>
      <a:hlink>
        <a:srgbClr val="000000"/>
      </a:hlink>
      <a:folHlink>
        <a:srgbClr val="3F3F3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Xarelto Colours 2015">
    <a:dk1>
      <a:srgbClr val="000000"/>
    </a:dk1>
    <a:lt1>
      <a:srgbClr val="FFFFFF"/>
    </a:lt1>
    <a:dk2>
      <a:srgbClr val="807F83"/>
    </a:dk2>
    <a:lt2>
      <a:srgbClr val="3961AC"/>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pitchFamily="34" charset="0"/>
      <a:ea typeface="Arial" pitchFamily="34" charset="0"/>
      <a:cs typeface="Arial" pitchFamily="34" charset="0"/>
    </a:majorFont>
    <a:minorFont>
      <a:latin typeface="Arial" pitchFamily="34" charset="0"/>
      <a:ea typeface="Arial" pitchFamily="34" charset="0"/>
      <a:cs typeface="Arial" pitchFamily="34" charset="0"/>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bc43322-b630-4bac-8b27-31def233d1d0"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 xsi:nil="true"/>
    <TaxCatchAll xmlns="1a4d292e-883c-434b-96e3-060cfff16c86">
      <Value>1</Value>
    </TaxCatchAll>
    <_dlc_Exempt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04B71A1A57D0624D9239C752F14911F9" ma:contentTypeVersion="10" ma:contentTypeDescription="Ein neues Dokument erstellen." ma:contentTypeScope="" ma:versionID="e6cad4818184a71691c0f105843e0a2d">
  <xsd:schema xmlns:xsd="http://www.w3.org/2001/XMLSchema" xmlns:xs="http://www.w3.org/2001/XMLSchema" xmlns:p="http://schemas.microsoft.com/office/2006/metadata/properties" xmlns:ns1="http://schemas.microsoft.com/sharepoint/v3" xmlns:ns2="1a4d292e-883c-434b-96e3-060cfff16c86" xmlns:ns3="29ec1ae6-62df-40d1-a767-d9251cf747bb" targetNamespace="http://schemas.microsoft.com/office/2006/metadata/properties" ma:root="true" ma:fieldsID="649375149c5a1f3ca6a3d57332b7b247" ns1:_="" ns2:_="" ns3:_="">
    <xsd:import namespace="http://schemas.microsoft.com/sharepoint/v3"/>
    <xsd:import namespace="1a4d292e-883c-434b-96e3-060cfff16c86"/>
    <xsd:import namespace="29ec1ae6-62df-40d1-a767-d9251cf747bb"/>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FastMetadata" minOccurs="0"/>
                <xsd:element ref="ns3:MediaServiceAutoKeyPoints" minOccurs="0"/>
                <xsd:element ref="ns3:MediaServiceKeyPoints" minOccurs="0"/>
                <xsd:element ref="ns3:MediaService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bafa4f4-6487-4325-928b-c3bd3143d023}" ma:internalName="TaxCatchAll" ma:showField="CatchAllData" ma:web="f67ae85b-29b1-41c5-b111-a8a2dbfe402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bafa4f4-6487-4325-928b-c3bd3143d023}" ma:internalName="TaxCatchAllLabel" ma:readOnly="true" ma:showField="CatchAllDataLabel" ma:web="f67ae85b-29b1-41c5-b111-a8a2dbfe40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ec1ae6-62df-40d1-a767-d9251cf747bb" elementFormDefault="qualified">
    <xsd:import namespace="http://schemas.microsoft.com/office/2006/documentManagement/types"/>
    <xsd:import namespace="http://schemas.microsoft.com/office/infopath/2007/PartnerControls"/>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55735F-D6BA-4CB9-99ED-091911567D8C}">
  <ds:schemaRefs>
    <ds:schemaRef ds:uri="http://schemas.microsoft.com/sharepoint/v3/contenttype/forms"/>
  </ds:schemaRefs>
</ds:datastoreItem>
</file>

<file path=customXml/itemProps2.xml><?xml version="1.0" encoding="utf-8"?>
<ds:datastoreItem xmlns:ds="http://schemas.openxmlformats.org/officeDocument/2006/customXml" ds:itemID="{564F80DC-D365-45BF-AFD9-E6FD775AFEDB}">
  <ds:schemaRefs>
    <ds:schemaRef ds:uri="Microsoft.SharePoint.Taxonomy.ContentTypeSync"/>
  </ds:schemaRefs>
</ds:datastoreItem>
</file>

<file path=customXml/itemProps3.xml><?xml version="1.0" encoding="utf-8"?>
<ds:datastoreItem xmlns:ds="http://schemas.openxmlformats.org/officeDocument/2006/customXml" ds:itemID="{48D6A638-4F53-4EAE-A8CD-86BB3E808064}">
  <ds:schemaRefs>
    <ds:schemaRef ds:uri="http://schemas.microsoft.com/office/2006/metadata/properties"/>
    <ds:schemaRef ds:uri="http://schemas.microsoft.com/office/infopath/2007/PartnerControls"/>
    <ds:schemaRef ds:uri="http://schemas.microsoft.com/sharepoint/v3"/>
    <ds:schemaRef ds:uri="1a4d292e-883c-434b-96e3-060cfff16c86"/>
  </ds:schemaRefs>
</ds:datastoreItem>
</file>

<file path=customXml/itemProps4.xml><?xml version="1.0" encoding="utf-8"?>
<ds:datastoreItem xmlns:ds="http://schemas.openxmlformats.org/officeDocument/2006/customXml" ds:itemID="{176C7E48-7B42-4AD4-94A1-552D55DD3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29ec1ae6-62df-40d1-a767-d9251cf74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160525 Rivaroxaban Scientific Slide Template - Long 16-9 format - Final</Template>
  <TotalTime>0</TotalTime>
  <Words>5265</Words>
  <Application>Microsoft Office PowerPoint</Application>
  <PresentationFormat>Bildschirmpräsentation (16:9)</PresentationFormat>
  <Paragraphs>597</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Arial Black</vt:lpstr>
      <vt:lpstr>Symbol</vt:lpstr>
      <vt:lpstr>Univers</vt:lpstr>
      <vt:lpstr>Wingdings</vt:lpstr>
      <vt:lpstr>Scientific_Slide_Template_template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SPAF Patient Profiles</dc:title>
  <dc:creator>Lindsay King</dc:creator>
  <cp:lastModifiedBy>Luca Barbic</cp:lastModifiedBy>
  <cp:revision>262</cp:revision>
  <cp:lastPrinted>2015-02-19T12:54:35Z</cp:lastPrinted>
  <dcterms:created xsi:type="dcterms:W3CDTF">2019-03-25T09:41:51Z</dcterms:created>
  <dcterms:modified xsi:type="dcterms:W3CDTF">2022-08-02T07:07:13Z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0x01010004B71A1A57D0624D9239C752F14911F9</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672a7af5-870f-4f13-b465-3ed9c7db7c53</vt:lpwstr>
  </property>
  <property fmtid="{D5CDD505-2E9C-101B-9397-08002B2CF9AE}" pid="6" name="DataClassBayerRetention">
    <vt:lpwstr>1;#Short-Term|6d967203-8346-4b9c-90f8-b3828a3fa508</vt:lpwstr>
  </property>
  <property fmtid="{D5CDD505-2E9C-101B-9397-08002B2CF9AE}" pid="7" name="MSIP_Label_7f850223-87a8-40c3-9eb2-432606efca2a_Enabled">
    <vt:lpwstr>true</vt:lpwstr>
  </property>
  <property fmtid="{D5CDD505-2E9C-101B-9397-08002B2CF9AE}" pid="8" name="MSIP_Label_7f850223-87a8-40c3-9eb2-432606efca2a_SetDate">
    <vt:lpwstr>2022-08-02T06:10:19Z</vt:lpwstr>
  </property>
  <property fmtid="{D5CDD505-2E9C-101B-9397-08002B2CF9AE}" pid="9" name="MSIP_Label_7f850223-87a8-40c3-9eb2-432606efca2a_Method">
    <vt:lpwstr>Standard</vt:lpwstr>
  </property>
  <property fmtid="{D5CDD505-2E9C-101B-9397-08002B2CF9AE}" pid="10" name="MSIP_Label_7f850223-87a8-40c3-9eb2-432606efca2a_Name">
    <vt:lpwstr>7f850223-87a8-40c3-9eb2-432606efca2a</vt:lpwstr>
  </property>
  <property fmtid="{D5CDD505-2E9C-101B-9397-08002B2CF9AE}" pid="11" name="MSIP_Label_7f850223-87a8-40c3-9eb2-432606efca2a_SiteId">
    <vt:lpwstr>fcb2b37b-5da0-466b-9b83-0014b67a7c78</vt:lpwstr>
  </property>
  <property fmtid="{D5CDD505-2E9C-101B-9397-08002B2CF9AE}" pid="12" name="MSIP_Label_7f850223-87a8-40c3-9eb2-432606efca2a_ContentBits">
    <vt:lpwstr>0</vt:lpwstr>
  </property>
</Properties>
</file>