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5"/>
  </p:sldMasterIdLst>
  <p:notesMasterIdLst>
    <p:notesMasterId r:id="rId32"/>
  </p:notesMasterIdLst>
  <p:sldIdLst>
    <p:sldId id="262" r:id="rId6"/>
    <p:sldId id="266" r:id="rId7"/>
    <p:sldId id="291" r:id="rId8"/>
    <p:sldId id="292" r:id="rId9"/>
    <p:sldId id="269" r:id="rId10"/>
    <p:sldId id="261" r:id="rId11"/>
    <p:sldId id="265" r:id="rId12"/>
    <p:sldId id="263" r:id="rId13"/>
    <p:sldId id="285" r:id="rId14"/>
    <p:sldId id="6155" r:id="rId15"/>
    <p:sldId id="273" r:id="rId16"/>
    <p:sldId id="277" r:id="rId17"/>
    <p:sldId id="287" r:id="rId18"/>
    <p:sldId id="288" r:id="rId19"/>
    <p:sldId id="274" r:id="rId20"/>
    <p:sldId id="275" r:id="rId21"/>
    <p:sldId id="276" r:id="rId22"/>
    <p:sldId id="280" r:id="rId23"/>
    <p:sldId id="264" r:id="rId24"/>
    <p:sldId id="278" r:id="rId25"/>
    <p:sldId id="282" r:id="rId26"/>
    <p:sldId id="279" r:id="rId27"/>
    <p:sldId id="281" r:id="rId28"/>
    <p:sldId id="289" r:id="rId29"/>
    <p:sldId id="283" r:id="rId30"/>
    <p:sldId id="284" r:id="rId31"/>
  </p:sldIdLst>
  <p:sldSz cx="9144000" cy="5143500" type="screen16x9"/>
  <p:notesSz cx="6797675" cy="9872663"/>
  <p:custDataLst>
    <p:tags r:id="rId33"/>
  </p:custDataLst>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 Netbenefit" id="{0BA87508-44E0-44FF-B3D2-8EF01C08C3E7}">
          <p14:sldIdLst>
            <p14:sldId id="262"/>
            <p14:sldId id="266"/>
            <p14:sldId id="291"/>
          </p14:sldIdLst>
        </p14:section>
        <p14:section name="Clinical Case" id="{ECC6AA25-A34E-4DF4-8ACD-8A18950685F9}">
          <p14:sldIdLst>
            <p14:sldId id="292"/>
            <p14:sldId id="269"/>
            <p14:sldId id="261"/>
            <p14:sldId id="265"/>
            <p14:sldId id="263"/>
            <p14:sldId id="285"/>
            <p14:sldId id="6155"/>
            <p14:sldId id="273"/>
            <p14:sldId id="277"/>
            <p14:sldId id="287"/>
            <p14:sldId id="288"/>
            <p14:sldId id="274"/>
            <p14:sldId id="275"/>
            <p14:sldId id="276"/>
            <p14:sldId id="280"/>
            <p14:sldId id="264"/>
            <p14:sldId id="278"/>
            <p14:sldId id="282"/>
            <p14:sldId id="279"/>
            <p14:sldId id="281"/>
            <p14:sldId id="289"/>
            <p14:sldId id="283"/>
            <p14:sldId id="284"/>
          </p14:sldIdLst>
        </p14:section>
      </p14:sectionLst>
    </p:ext>
    <p:ext uri="{EFAFB233-063F-42B5-8137-9DF3F51BA10A}">
      <p15:sldGuideLst xmlns:p15="http://schemas.microsoft.com/office/powerpoint/2012/main">
        <p15:guide id="3" orient="horz" pos="4247">
          <p15:clr>
            <a:srgbClr val="A4A3A4"/>
          </p15:clr>
        </p15:guide>
        <p15:guide id="4" orient="horz" pos="3929">
          <p15:clr>
            <a:srgbClr val="A4A3A4"/>
          </p15:clr>
        </p15:guide>
        <p15:guide id="5" orient="horz" pos="3498">
          <p15:clr>
            <a:srgbClr val="A4A3A4"/>
          </p15:clr>
        </p15:guide>
        <p15:guide id="8" pos="2880">
          <p15:clr>
            <a:srgbClr val="A4A3A4"/>
          </p15:clr>
        </p15:guide>
        <p15:guide id="9" pos="408" userDrawn="1">
          <p15:clr>
            <a:srgbClr val="A4A3A4"/>
          </p15:clr>
        </p15:guide>
        <p15:guide id="10" pos="5579" userDrawn="1">
          <p15:clr>
            <a:srgbClr val="A4A3A4"/>
          </p15:clr>
        </p15:guide>
        <p15:guide id="11" pos="2993" userDrawn="1">
          <p15:clr>
            <a:srgbClr val="A4A3A4"/>
          </p15:clr>
        </p15:guide>
        <p15:guide id="14" orient="horz" pos="3162" userDrawn="1">
          <p15:clr>
            <a:srgbClr val="A4A3A4"/>
          </p15:clr>
        </p15:guide>
        <p15:guide id="15" orient="horz" pos="169" userDrawn="1">
          <p15:clr>
            <a:srgbClr val="A4A3A4"/>
          </p15:clr>
        </p15:guide>
        <p15:guide id="16" pos="2767" userDrawn="1">
          <p15:clr>
            <a:srgbClr val="A4A3A4"/>
          </p15:clr>
        </p15:guide>
        <p15:guide id="17" orient="horz" pos="2935" userDrawn="1">
          <p15:clr>
            <a:srgbClr val="A4A3A4"/>
          </p15:clr>
        </p15:guide>
      </p15:sldGuideLst>
    </p:ext>
    <p:ext uri="{2D200454-40CA-4A62-9FC3-DE9A4176ACB9}">
      <p15:notesGuideLst xmlns:p15="http://schemas.microsoft.com/office/powerpoint/2012/main">
        <p15:guide id="1" orient="horz" pos="3109">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Linley" initials="PL" lastIdx="14" clrIdx="0"/>
  <p:cmAuthor id="1" name="Victoria Burchell" initials="VB" lastIdx="15" clrIdx="1">
    <p:extLst>
      <p:ext uri="{19B8F6BF-5375-455C-9EA6-DF929625EA0E}">
        <p15:presenceInfo xmlns:p15="http://schemas.microsoft.com/office/powerpoint/2012/main" userId="S-1-5-21-2834317594-801733261-2494563199-27808" providerId="AD"/>
      </p:ext>
    </p:extLst>
  </p:cmAuthor>
  <p:cmAuthor id="2" name="Lizahn Zwart" initials="LZ" lastIdx="61" clrIdx="2">
    <p:extLst>
      <p:ext uri="{19B8F6BF-5375-455C-9EA6-DF929625EA0E}">
        <p15:presenceInfo xmlns:p15="http://schemas.microsoft.com/office/powerpoint/2012/main" userId="S-1-5-21-2834317594-801733261-2494563199-28098" providerId="AD"/>
      </p:ext>
    </p:extLst>
  </p:cmAuthor>
  <p:cmAuthor id="3" name="Sarah Atkinson" initials="SA" lastIdx="1" clrIdx="3">
    <p:extLst>
      <p:ext uri="{19B8F6BF-5375-455C-9EA6-DF929625EA0E}">
        <p15:presenceInfo xmlns:p15="http://schemas.microsoft.com/office/powerpoint/2012/main" userId="S-1-5-21-2834317594-801733261-2494563199-27900" providerId="AD"/>
      </p:ext>
    </p:extLst>
  </p:cmAuthor>
  <p:cmAuthor id="4" name="Luca Barbic" initials="LB" lastIdx="6" clrIdx="4">
    <p:extLst>
      <p:ext uri="{19B8F6BF-5375-455C-9EA6-DF929625EA0E}">
        <p15:presenceInfo xmlns:p15="http://schemas.microsoft.com/office/powerpoint/2012/main" userId="S::luca.barbic@bayer.com::3ae80bd8-b0a0-4fba-b2e1-251c5f77a4a3" providerId="AD"/>
      </p:ext>
    </p:extLst>
  </p:cmAuthor>
  <p:cmAuthor id="5" name="Reto Staedeli" initials="RS" lastIdx="2" clrIdx="5">
    <p:extLst>
      <p:ext uri="{19B8F6BF-5375-455C-9EA6-DF929625EA0E}">
        <p15:presenceInfo xmlns:p15="http://schemas.microsoft.com/office/powerpoint/2012/main" userId="S::reto.staedeli@bayer.com::eaf80c95-f418-4de1-9142-45367ce7daf2" providerId="AD"/>
      </p:ext>
    </p:extLst>
  </p:cmAuthor>
  <p:cmAuthor id="6" name="Violetta Sudmann" initials="VS" lastIdx="2" clrIdx="6">
    <p:extLst>
      <p:ext uri="{19B8F6BF-5375-455C-9EA6-DF929625EA0E}">
        <p15:presenceInfo xmlns:p15="http://schemas.microsoft.com/office/powerpoint/2012/main" userId="S::violetta.sudmann@bayer.com::1791e3c8-adb1-4535-bd82-edd35ce98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1AC"/>
    <a:srgbClr val="B3B2B5"/>
    <a:srgbClr val="605F62"/>
    <a:srgbClr val="8A8C8E"/>
    <a:srgbClr val="6689CC"/>
    <a:srgbClr val="D5D4D2"/>
    <a:srgbClr val="809ED5"/>
    <a:srgbClr val="2B4981"/>
    <a:srgbClr val="439F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8"/>
    <p:restoredTop sz="92536" autoAdjust="0"/>
  </p:normalViewPr>
  <p:slideViewPr>
    <p:cSldViewPr snapToGrid="0">
      <p:cViewPr varScale="1">
        <p:scale>
          <a:sx n="136" d="100"/>
          <a:sy n="136" d="100"/>
        </p:scale>
        <p:origin x="612" y="30"/>
      </p:cViewPr>
      <p:guideLst>
        <p:guide orient="horz" pos="4247"/>
        <p:guide orient="horz" pos="3929"/>
        <p:guide orient="horz" pos="3498"/>
        <p:guide pos="2880"/>
        <p:guide pos="408"/>
        <p:guide pos="5579"/>
        <p:guide pos="2993"/>
        <p:guide orient="horz" pos="3162"/>
        <p:guide orient="horz" pos="169"/>
        <p:guide pos="2767"/>
        <p:guide orient="horz" pos="2935"/>
      </p:guideLst>
    </p:cSldViewPr>
  </p:slideViewPr>
  <p:notesTextViewPr>
    <p:cViewPr>
      <p:scale>
        <a:sx n="1" d="1"/>
        <a:sy n="1" d="1"/>
      </p:scale>
      <p:origin x="0" y="0"/>
    </p:cViewPr>
  </p:notesTextViewPr>
  <p:notesViewPr>
    <p:cSldViewPr snapToGrid="0">
      <p:cViewPr>
        <p:scale>
          <a:sx n="1" d="2"/>
          <a:sy n="1" d="2"/>
        </p:scale>
        <p:origin x="0" y="0"/>
      </p:cViewPr>
      <p:guideLst>
        <p:guide orient="horz" pos="3109"/>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baseline="0" dirty="0">
                <a:effectLst/>
              </a:rPr>
              <a:t>Garfield-AF risk – 2 years results</a:t>
            </a:r>
            <a:r>
              <a:rPr lang="en-US" sz="1400" b="0" i="0" baseline="30000" dirty="0">
                <a:effectLst/>
              </a:rPr>
              <a:t>4</a:t>
            </a:r>
            <a:r>
              <a:rPr lang="en-US" sz="1400" b="0" i="0" baseline="0" dirty="0">
                <a:effectLst/>
              </a:rPr>
              <a:t> (%) </a:t>
            </a:r>
            <a:endParaRPr lang="de-CH" sz="1400" dirty="0">
              <a:effectLst/>
            </a:endParaRPr>
          </a:p>
          <a:p>
            <a:pPr>
              <a:defRPr/>
            </a:pPr>
            <a:r>
              <a:rPr lang="en-US" sz="1200" b="0" i="0" baseline="0" dirty="0">
                <a:effectLst/>
              </a:rPr>
              <a:t>calculated for Mr. Meier</a:t>
            </a:r>
            <a:endParaRPr lang="de-CH" sz="1200" dirty="0">
              <a:effectLst/>
            </a:endParaRPr>
          </a:p>
        </c:rich>
      </c:tx>
      <c:layout>
        <c:manualLayout>
          <c:xMode val="edge"/>
          <c:yMode val="edge"/>
          <c:x val="0.12198896804195113"/>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3.7696645888987829E-2"/>
          <c:y val="0.31833410601143564"/>
          <c:w val="0.93088948253685566"/>
          <c:h val="0.48898933704218822"/>
        </c:manualLayout>
      </c:layout>
      <c:barChart>
        <c:barDir val="col"/>
        <c:grouping val="clustered"/>
        <c:varyColors val="0"/>
        <c:ser>
          <c:idx val="0"/>
          <c:order val="0"/>
          <c:tx>
            <c:strRef>
              <c:f>Tabelle1!$B$1</c:f>
              <c:strCache>
                <c:ptCount val="1"/>
                <c:pt idx="0">
                  <c:v>No oral anticoagulant</c:v>
                </c:pt>
              </c:strCache>
            </c:strRef>
          </c:tx>
          <c:spPr>
            <a:solidFill>
              <a:srgbClr val="605F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Mortality</c:v>
                </c:pt>
                <c:pt idx="1">
                  <c:v>Ischemic Stroke/SE</c:v>
                </c:pt>
                <c:pt idx="2">
                  <c:v>Major Bleeding (Incl. Haemorrhagic Stroke)</c:v>
                </c:pt>
              </c:strCache>
            </c:strRef>
          </c:cat>
          <c:val>
            <c:numRef>
              <c:f>Tabelle1!$B$2:$B$4</c:f>
              <c:numCache>
                <c:formatCode>General</c:formatCode>
                <c:ptCount val="3"/>
                <c:pt idx="0">
                  <c:v>11.5</c:v>
                </c:pt>
                <c:pt idx="1">
                  <c:v>13.1</c:v>
                </c:pt>
                <c:pt idx="2">
                  <c:v>1.8</c:v>
                </c:pt>
              </c:numCache>
            </c:numRef>
          </c:val>
          <c:extLst>
            <c:ext xmlns:c16="http://schemas.microsoft.com/office/drawing/2014/chart" uri="{C3380CC4-5D6E-409C-BE32-E72D297353CC}">
              <c16:uniqueId val="{00000000-1D45-F040-A33D-73F8FE0124E2}"/>
            </c:ext>
          </c:extLst>
        </c:ser>
        <c:ser>
          <c:idx val="1"/>
          <c:order val="1"/>
          <c:tx>
            <c:strRef>
              <c:f>Tabelle1!$C$1</c:f>
              <c:strCache>
                <c:ptCount val="1"/>
                <c:pt idx="0">
                  <c:v>VKA</c:v>
                </c:pt>
              </c:strCache>
            </c:strRef>
          </c:tx>
          <c:spPr>
            <a:solidFill>
              <a:srgbClr val="8A8C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Mortality</c:v>
                </c:pt>
                <c:pt idx="1">
                  <c:v>Ischemic Stroke/SE</c:v>
                </c:pt>
                <c:pt idx="2">
                  <c:v>Major Bleeding (Incl. Haemorrhagic Stroke)</c:v>
                </c:pt>
              </c:strCache>
            </c:strRef>
          </c:cat>
          <c:val>
            <c:numRef>
              <c:f>Tabelle1!$C$2:$C$4</c:f>
              <c:numCache>
                <c:formatCode>General</c:formatCode>
                <c:ptCount val="3"/>
                <c:pt idx="0">
                  <c:v>9.6999999999999993</c:v>
                </c:pt>
                <c:pt idx="1">
                  <c:v>9.4</c:v>
                </c:pt>
                <c:pt idx="2">
                  <c:v>3.4</c:v>
                </c:pt>
              </c:numCache>
            </c:numRef>
          </c:val>
          <c:extLst>
            <c:ext xmlns:c16="http://schemas.microsoft.com/office/drawing/2014/chart" uri="{C3380CC4-5D6E-409C-BE32-E72D297353CC}">
              <c16:uniqueId val="{00000001-1D45-F040-A33D-73F8FE0124E2}"/>
            </c:ext>
          </c:extLst>
        </c:ser>
        <c:ser>
          <c:idx val="2"/>
          <c:order val="2"/>
          <c:tx>
            <c:strRef>
              <c:f>Tabelle1!$D$1</c:f>
              <c:strCache>
                <c:ptCount val="1"/>
                <c:pt idx="0">
                  <c:v>NOAC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Mortality</c:v>
                </c:pt>
                <c:pt idx="1">
                  <c:v>Ischemic Stroke/SE</c:v>
                </c:pt>
                <c:pt idx="2">
                  <c:v>Major Bleeding (Incl. Haemorrhagic Stroke)</c:v>
                </c:pt>
              </c:strCache>
            </c:strRef>
          </c:cat>
          <c:val>
            <c:numRef>
              <c:f>Tabelle1!$D$2:$D$4</c:f>
              <c:numCache>
                <c:formatCode>General</c:formatCode>
                <c:ptCount val="3"/>
                <c:pt idx="0">
                  <c:v>7.8</c:v>
                </c:pt>
                <c:pt idx="1">
                  <c:v>7.6</c:v>
                </c:pt>
                <c:pt idx="2">
                  <c:v>2.2999999999999998</c:v>
                </c:pt>
              </c:numCache>
            </c:numRef>
          </c:val>
          <c:extLst>
            <c:ext xmlns:c16="http://schemas.microsoft.com/office/drawing/2014/chart" uri="{C3380CC4-5D6E-409C-BE32-E72D297353CC}">
              <c16:uniqueId val="{00000002-1D45-F040-A33D-73F8FE0124E2}"/>
            </c:ext>
          </c:extLst>
        </c:ser>
        <c:dLbls>
          <c:dLblPos val="outEnd"/>
          <c:showLegendKey val="0"/>
          <c:showVal val="1"/>
          <c:showCatName val="0"/>
          <c:showSerName val="0"/>
          <c:showPercent val="0"/>
          <c:showBubbleSize val="0"/>
        </c:dLbls>
        <c:gapWidth val="150"/>
        <c:overlap val="-25"/>
        <c:axId val="138347424"/>
        <c:axId val="179748992"/>
      </c:barChart>
      <c:catAx>
        <c:axId val="13834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79748992"/>
        <c:crosses val="autoZero"/>
        <c:auto val="1"/>
        <c:lblAlgn val="ctr"/>
        <c:lblOffset val="100"/>
        <c:noMultiLvlLbl val="0"/>
      </c:catAx>
      <c:valAx>
        <c:axId val="179748992"/>
        <c:scaling>
          <c:orientation val="minMax"/>
        </c:scaling>
        <c:delete val="1"/>
        <c:axPos val="l"/>
        <c:numFmt formatCode="General" sourceLinked="1"/>
        <c:majorTickMark val="none"/>
        <c:minorTickMark val="none"/>
        <c:tickLblPos val="nextTo"/>
        <c:crossAx val="138347424"/>
        <c:crosses val="autoZero"/>
        <c:crossBetween val="between"/>
      </c:valAx>
      <c:spPr>
        <a:noFill/>
        <a:ln>
          <a:noFill/>
        </a:ln>
        <a:effectLst/>
      </c:spPr>
    </c:plotArea>
    <c:legend>
      <c:legendPos val="b"/>
      <c:layout>
        <c:manualLayout>
          <c:xMode val="edge"/>
          <c:yMode val="edge"/>
          <c:x val="0.20557831206094787"/>
          <c:y val="0.18576765569463766"/>
          <c:w val="0.58884312852478482"/>
          <c:h val="7.825645186215422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Frequency of dose</c:v>
                </c:pt>
              </c:strCache>
            </c:strRef>
          </c:tx>
          <c:spPr>
            <a:solidFill>
              <a:schemeClr val="accent1"/>
            </a:solidFill>
            <a:ln>
              <a:noFill/>
            </a:ln>
            <a:effectLst/>
          </c:spPr>
          <c:invertIfNegative val="0"/>
          <c:dLbls>
            <c:delete val="1"/>
          </c:dLbls>
          <c:cat>
            <c:numRef>
              <c:f>Sheet1!$A$2</c:f>
              <c:numCache>
                <c:formatCode>General</c:formatCode>
                <c:ptCount val="1"/>
              </c:numCache>
            </c:numRef>
          </c:cat>
          <c:val>
            <c:numRef>
              <c:f>Sheet1!$B$2</c:f>
              <c:numCache>
                <c:formatCode>General</c:formatCode>
                <c:ptCount val="1"/>
                <c:pt idx="0">
                  <c:v>42.8</c:v>
                </c:pt>
              </c:numCache>
            </c:numRef>
          </c:val>
          <c:extLst>
            <c:ext xmlns:c16="http://schemas.microsoft.com/office/drawing/2014/chart" uri="{C3380CC4-5D6E-409C-BE32-E72D297353CC}">
              <c16:uniqueId val="{00000000-6FEB-4341-B45B-C7926EC11C0D}"/>
            </c:ext>
          </c:extLst>
        </c:ser>
        <c:ser>
          <c:idx val="1"/>
          <c:order val="1"/>
          <c:tx>
            <c:strRef>
              <c:f>Sheet1!$C$1</c:f>
              <c:strCache>
                <c:ptCount val="1"/>
                <c:pt idx="0">
                  <c:v>Timing around meals</c:v>
                </c:pt>
              </c:strCache>
            </c:strRef>
          </c:tx>
          <c:spPr>
            <a:solidFill>
              <a:srgbClr val="8A8C8E"/>
            </a:solidFill>
            <a:ln>
              <a:noFill/>
            </a:ln>
            <a:effectLst/>
          </c:spPr>
          <c:invertIfNegative val="0"/>
          <c:dLbls>
            <c:delete val="1"/>
          </c:dLbls>
          <c:cat>
            <c:numRef>
              <c:f>Sheet1!$A$2</c:f>
              <c:numCache>
                <c:formatCode>General</c:formatCode>
                <c:ptCount val="1"/>
              </c:numCache>
            </c:numRef>
          </c:cat>
          <c:val>
            <c:numRef>
              <c:f>Sheet1!$C$2</c:f>
              <c:numCache>
                <c:formatCode>General</c:formatCode>
                <c:ptCount val="1"/>
                <c:pt idx="0">
                  <c:v>21.5</c:v>
                </c:pt>
              </c:numCache>
            </c:numRef>
          </c:val>
          <c:extLst>
            <c:ext xmlns:c16="http://schemas.microsoft.com/office/drawing/2014/chart" uri="{C3380CC4-5D6E-409C-BE32-E72D297353CC}">
              <c16:uniqueId val="{00000001-6FEB-4341-B45B-C7926EC11C0D}"/>
            </c:ext>
          </c:extLst>
        </c:ser>
        <c:ser>
          <c:idx val="2"/>
          <c:order val="2"/>
          <c:tx>
            <c:strRef>
              <c:f>Sheet1!$D$1</c:f>
              <c:strCache>
                <c:ptCount val="1"/>
                <c:pt idx="0">
                  <c:v>Size of pills</c:v>
                </c:pt>
              </c:strCache>
            </c:strRef>
          </c:tx>
          <c:spPr>
            <a:solidFill>
              <a:srgbClr val="6689CC"/>
            </a:solidFill>
            <a:ln>
              <a:noFill/>
            </a:ln>
            <a:effectLst/>
          </c:spPr>
          <c:invertIfNegative val="0"/>
          <c:dLbls>
            <c:delete val="1"/>
          </c:dLbls>
          <c:cat>
            <c:numRef>
              <c:f>Sheet1!$A$2</c:f>
              <c:numCache>
                <c:formatCode>General</c:formatCode>
                <c:ptCount val="1"/>
              </c:numCache>
            </c:numRef>
          </c:cat>
          <c:val>
            <c:numRef>
              <c:f>Sheet1!$D$2</c:f>
              <c:numCache>
                <c:formatCode>General</c:formatCode>
                <c:ptCount val="1"/>
                <c:pt idx="0">
                  <c:v>10.6</c:v>
                </c:pt>
              </c:numCache>
            </c:numRef>
          </c:val>
          <c:extLst>
            <c:ext xmlns:c16="http://schemas.microsoft.com/office/drawing/2014/chart" uri="{C3380CC4-5D6E-409C-BE32-E72D297353CC}">
              <c16:uniqueId val="{00000002-6FEB-4341-B45B-C7926EC11C0D}"/>
            </c:ext>
          </c:extLst>
        </c:ser>
        <c:ser>
          <c:idx val="3"/>
          <c:order val="3"/>
          <c:tx>
            <c:strRef>
              <c:f>Sheet1!$E$1</c:f>
              <c:strCache>
                <c:ptCount val="1"/>
                <c:pt idx="0">
                  <c:v>Distance from doctor2</c:v>
                </c:pt>
              </c:strCache>
            </c:strRef>
          </c:tx>
          <c:spPr>
            <a:solidFill>
              <a:srgbClr val="3961AC"/>
            </a:solidFill>
            <a:ln>
              <a:noFill/>
            </a:ln>
            <a:effectLst/>
          </c:spPr>
          <c:invertIfNegative val="0"/>
          <c:dLbls>
            <c:delete val="1"/>
          </c:dLbls>
          <c:cat>
            <c:numRef>
              <c:f>Sheet1!$A$2</c:f>
              <c:numCache>
                <c:formatCode>General</c:formatCode>
                <c:ptCount val="1"/>
              </c:numCache>
            </c:numRef>
          </c:cat>
          <c:val>
            <c:numRef>
              <c:f>Sheet1!$E$2</c:f>
              <c:numCache>
                <c:formatCode>General</c:formatCode>
                <c:ptCount val="1"/>
                <c:pt idx="0">
                  <c:v>25</c:v>
                </c:pt>
              </c:numCache>
            </c:numRef>
          </c:val>
          <c:extLst>
            <c:ext xmlns:c16="http://schemas.microsoft.com/office/drawing/2014/chart" uri="{C3380CC4-5D6E-409C-BE32-E72D297353CC}">
              <c16:uniqueId val="{00000003-6FEB-4341-B45B-C7926EC11C0D}"/>
            </c:ext>
          </c:extLst>
        </c:ser>
        <c:dLbls>
          <c:dLblPos val="ctr"/>
          <c:showLegendKey val="0"/>
          <c:showVal val="1"/>
          <c:showCatName val="0"/>
          <c:showSerName val="0"/>
          <c:showPercent val="0"/>
          <c:showBubbleSize val="0"/>
        </c:dLbls>
        <c:gapWidth val="150"/>
        <c:overlap val="100"/>
        <c:axId val="1756335823"/>
        <c:axId val="1940903423"/>
      </c:barChart>
      <c:catAx>
        <c:axId val="1756335823"/>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940903423"/>
        <c:crosses val="autoZero"/>
        <c:auto val="1"/>
        <c:lblAlgn val="ctr"/>
        <c:lblOffset val="100"/>
        <c:noMultiLvlLbl val="0"/>
      </c:catAx>
      <c:valAx>
        <c:axId val="194090342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a:solidFill>
                      <a:schemeClr val="tx1">
                        <a:lumMod val="65000"/>
                        <a:lumOff val="35000"/>
                      </a:schemeClr>
                    </a:solidFill>
                  </a:rPr>
                  <a:t>Relative importance (%)</a:t>
                </a:r>
              </a:p>
            </c:rich>
          </c:tx>
          <c:layout>
            <c:manualLayout>
              <c:xMode val="edge"/>
              <c:yMode val="edge"/>
              <c:x val="5.6161763567819753E-2"/>
              <c:y val="0.170987037761066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de-DE"/>
            </a:p>
          </c:txPr>
        </c:title>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56335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20765113090025E-2"/>
          <c:y val="7.937917740603613E-2"/>
          <c:w val="0.93517779323654149"/>
          <c:h val="0.72740856550547672"/>
        </c:manualLayout>
      </c:layout>
      <c:scatterChart>
        <c:scatterStyle val="lineMarker"/>
        <c:varyColors val="0"/>
        <c:ser>
          <c:idx val="0"/>
          <c:order val="0"/>
          <c:tx>
            <c:strRef>
              <c:f>Sheet1!$B$1</c:f>
              <c:strCache>
                <c:ptCount val="1"/>
                <c:pt idx="0">
                  <c:v>HR (95% CI)</c:v>
                </c:pt>
              </c:strCache>
            </c:strRef>
          </c:tx>
          <c:spPr>
            <a:ln w="25400" cap="rnd">
              <a:noFill/>
              <a:round/>
            </a:ln>
            <a:effectLst/>
          </c:spPr>
          <c:marker>
            <c:symbol val="diamond"/>
            <c:size val="11"/>
            <c:spPr>
              <a:solidFill>
                <a:srgbClr val="3961AC"/>
              </a:solidFill>
              <a:ln w="9525">
                <a:noFill/>
              </a:ln>
              <a:effectLst/>
            </c:spPr>
          </c:marker>
          <c:errBars>
            <c:errDir val="y"/>
            <c:errBarType val="both"/>
            <c:errValType val="cust"/>
            <c:noEndCap val="0"/>
            <c:plus>
              <c:numRef>
                <c:f>Sheet1!$F$2:$F$6</c:f>
                <c:numCache>
                  <c:formatCode>General</c:formatCode>
                  <c:ptCount val="5"/>
                  <c:pt idx="0">
                    <c:v>0.19999999999999996</c:v>
                  </c:pt>
                  <c:pt idx="1">
                    <c:v>0.24</c:v>
                  </c:pt>
                  <c:pt idx="2">
                    <c:v>0.30000000000000004</c:v>
                  </c:pt>
                  <c:pt idx="3">
                    <c:v>0.35000000000000009</c:v>
                  </c:pt>
                  <c:pt idx="4">
                    <c:v>0.47999999999999976</c:v>
                  </c:pt>
                </c:numCache>
              </c:numRef>
            </c:plus>
            <c:minus>
              <c:numRef>
                <c:f>Sheet1!$F$2:$F$6</c:f>
                <c:numCache>
                  <c:formatCode>General</c:formatCode>
                  <c:ptCount val="5"/>
                  <c:pt idx="0">
                    <c:v>0.19999999999999996</c:v>
                  </c:pt>
                  <c:pt idx="1">
                    <c:v>0.24</c:v>
                  </c:pt>
                  <c:pt idx="2">
                    <c:v>0.30000000000000004</c:v>
                  </c:pt>
                  <c:pt idx="3">
                    <c:v>0.35000000000000009</c:v>
                  </c:pt>
                  <c:pt idx="4">
                    <c:v>0.47999999999999976</c:v>
                  </c:pt>
                </c:numCache>
              </c:numRef>
            </c:minus>
            <c:spPr>
              <a:noFill/>
              <a:ln w="28575" cap="flat" cmpd="sng" algn="ctr">
                <a:solidFill>
                  <a:srgbClr val="3961AC"/>
                </a:solidFill>
                <a:round/>
              </a:ln>
              <a:effectLst/>
            </c:spPr>
          </c:errBars>
          <c:xVal>
            <c:strRef>
              <c:f>Sheet1!$A$2:$A$6</c:f>
              <c:strCache>
                <c:ptCount val="5"/>
                <c:pt idx="0">
                  <c:v>Diabetes</c:v>
                </c:pt>
                <c:pt idx="1">
                  <c:v>Vascular disease</c:v>
                </c:pt>
                <c:pt idx="2">
                  <c:v>Renal disease</c:v>
                </c:pt>
                <c:pt idx="3">
                  <c:v>Stroke/TIA/SE</c:v>
                </c:pt>
                <c:pt idx="4">
                  <c:v>Age &gt;= 75</c:v>
                </c:pt>
              </c:strCache>
            </c:strRef>
          </c:xVal>
          <c:yVal>
            <c:numRef>
              <c:f>Sheet1!$B$2:$B$6</c:f>
              <c:numCache>
                <c:formatCode>General</c:formatCode>
                <c:ptCount val="5"/>
                <c:pt idx="0">
                  <c:v>1.23</c:v>
                </c:pt>
                <c:pt idx="1">
                  <c:v>1.35</c:v>
                </c:pt>
                <c:pt idx="2">
                  <c:v>1.62</c:v>
                </c:pt>
                <c:pt idx="3">
                  <c:v>2.14</c:v>
                </c:pt>
                <c:pt idx="4">
                  <c:v>2.3199999999999998</c:v>
                </c:pt>
              </c:numCache>
            </c:numRef>
          </c:yVal>
          <c:smooth val="0"/>
          <c:extLst>
            <c:ext xmlns:c16="http://schemas.microsoft.com/office/drawing/2014/chart" uri="{C3380CC4-5D6E-409C-BE32-E72D297353CC}">
              <c16:uniqueId val="{00000000-F0B0-4660-ABBD-8A4E1A5DD77C}"/>
            </c:ext>
          </c:extLst>
        </c:ser>
        <c:dLbls>
          <c:showLegendKey val="0"/>
          <c:showVal val="0"/>
          <c:showCatName val="0"/>
          <c:showSerName val="0"/>
          <c:showPercent val="0"/>
          <c:showBubbleSize val="0"/>
        </c:dLbls>
        <c:axId val="467312696"/>
        <c:axId val="467306816"/>
      </c:scatterChart>
      <c:valAx>
        <c:axId val="467312696"/>
        <c:scaling>
          <c:orientation val="minMax"/>
        </c:scaling>
        <c:delete val="0"/>
        <c:axPos val="b"/>
        <c:majorTickMark val="none"/>
        <c:minorTickMark val="none"/>
        <c:tickLblPos val="none"/>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06816"/>
        <c:crossesAt val="0"/>
        <c:crossBetween val="midCat"/>
      </c:valAx>
      <c:valAx>
        <c:axId val="467306816"/>
        <c:scaling>
          <c:orientation val="minMax"/>
          <c:max val="3"/>
          <c:min val="0.5"/>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baseline="0">
                <a:solidFill>
                  <a:schemeClr val="tx1">
                    <a:lumMod val="65000"/>
                    <a:lumOff val="35000"/>
                  </a:schemeClr>
                </a:solidFill>
                <a:latin typeface="+mn-lt"/>
                <a:ea typeface="+mn-ea"/>
                <a:cs typeface="+mn-cs"/>
              </a:defRPr>
            </a:pPr>
            <a:endParaRPr lang="de-DE"/>
          </a:p>
        </c:txPr>
        <c:crossAx val="467312696"/>
        <c:crosses val="autoZero"/>
        <c:crossBetween val="midCat"/>
        <c:majorUnit val="0.5"/>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c:f>
              <c:strCache>
                <c:ptCount val="1"/>
                <c:pt idx="0">
                  <c:v>Overall</c:v>
                </c:pt>
              </c:strCache>
            </c:strRef>
          </c:cat>
          <c:val>
            <c:numRef>
              <c:f>Sheet1!$B$2:$B$2</c:f>
              <c:numCache>
                <c:formatCode>General</c:formatCode>
                <c:ptCount val="1"/>
                <c:pt idx="0">
                  <c:v>2.2999999999999998</c:v>
                </c:pt>
              </c:numCache>
            </c:numRef>
          </c:val>
          <c:extLst>
            <c:ext xmlns:c16="http://schemas.microsoft.com/office/drawing/2014/chart" uri="{C3380CC4-5D6E-409C-BE32-E72D297353CC}">
              <c16:uniqueId val="{00000000-DF8D-4B28-ADC8-B71274B9687A}"/>
            </c:ext>
          </c:extLst>
        </c:ser>
        <c:dLbls>
          <c:showLegendKey val="0"/>
          <c:showVal val="0"/>
          <c:showCatName val="0"/>
          <c:showSerName val="0"/>
          <c:showPercent val="0"/>
          <c:showBubbleSize val="0"/>
        </c:dLbls>
        <c:gapWidth val="100"/>
        <c:overlap val="-19"/>
        <c:axId val="467306424"/>
        <c:axId val="467304072"/>
      </c:barChart>
      <c:catAx>
        <c:axId val="467306424"/>
        <c:scaling>
          <c:orientation val="minMax"/>
        </c:scaling>
        <c:delete val="0"/>
        <c:axPos val="b"/>
        <c:numFmt formatCode="General" sourceLinked="1"/>
        <c:majorTickMark val="out"/>
        <c:minorTickMark val="none"/>
        <c:tickLblPos val="nextTo"/>
        <c:spPr>
          <a:noFill/>
          <a:ln w="12700"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4072"/>
        <c:crosses val="autoZero"/>
        <c:auto val="1"/>
        <c:lblAlgn val="ctr"/>
        <c:lblOffset val="100"/>
        <c:noMultiLvlLbl val="0"/>
      </c:catAx>
      <c:valAx>
        <c:axId val="467304072"/>
        <c:scaling>
          <c:orientation val="minMax"/>
          <c:max val="3"/>
        </c:scaling>
        <c:delete val="0"/>
        <c:axPos val="l"/>
        <c:numFmt formatCode="General" sourceLinked="1"/>
        <c:majorTickMark val="out"/>
        <c:minorTickMark val="none"/>
        <c:tickLblPos val="nextTo"/>
        <c:spPr>
          <a:noFill/>
          <a:ln w="12700">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67306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65000"/>
              <a:lumOff val="35000"/>
            </a:schemeClr>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51300498874368E-2"/>
          <c:y val="0.22646676014813219"/>
          <c:w val="0.90184418987679349"/>
          <c:h val="0.43180296983425015"/>
        </c:manualLayout>
      </c:layout>
      <c:barChart>
        <c:barDir val="col"/>
        <c:grouping val="clustered"/>
        <c:varyColors val="0"/>
        <c:ser>
          <c:idx val="0"/>
          <c:order val="0"/>
          <c:tx>
            <c:strRef>
              <c:f>Sheet1!$B$1</c:f>
              <c:strCache>
                <c:ptCount val="1"/>
                <c:pt idx="0">
                  <c:v>Warfarin</c:v>
                </c:pt>
              </c:strCache>
            </c:strRef>
          </c:tx>
          <c:spPr>
            <a:solidFill>
              <a:srgbClr val="B3B2B5"/>
            </a:solidFill>
            <a:ln>
              <a:noFill/>
            </a:ln>
          </c:spPr>
          <c:invertIfNegative val="0"/>
          <c:dLbls>
            <c:dLbl>
              <c:idx val="0"/>
              <c:layout>
                <c:manualLayout>
                  <c:x val="0"/>
                  <c:y val="0.11455576336567742"/>
                </c:manualLayout>
              </c:layout>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20-0045-9B0C-9752C9048146}"/>
                </c:ext>
              </c:extLst>
            </c:dLbl>
            <c:dLbl>
              <c:idx val="1"/>
              <c:layout>
                <c:manualLayout>
                  <c:x val="-1.5337423312884561E-3"/>
                  <c:y val="0.11896175426435729"/>
                </c:manualLayout>
              </c:layout>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Sheet1!$B$2:$B$3</c:f>
              <c:numCache>
                <c:formatCode>General</c:formatCode>
                <c:ptCount val="2"/>
                <c:pt idx="0">
                  <c:v>3.44</c:v>
                </c:pt>
                <c:pt idx="1">
                  <c:v>2.16</c:v>
                </c:pt>
              </c:numCache>
            </c:numRef>
          </c:val>
          <c:extLst>
            <c:ext xmlns:c16="http://schemas.microsoft.com/office/drawing/2014/chart" uri="{C3380CC4-5D6E-409C-BE32-E72D297353CC}">
              <c16:uniqueId val="{00000000-AA20-0045-9B0C-9752C9048146}"/>
            </c:ext>
          </c:extLst>
        </c:ser>
        <c:ser>
          <c:idx val="1"/>
          <c:order val="1"/>
          <c:tx>
            <c:strRef>
              <c:f>Sheet1!$C$1</c:f>
              <c:strCache>
                <c:ptCount val="1"/>
                <c:pt idx="0">
                  <c:v>Rivaroxaban</c:v>
                </c:pt>
              </c:strCache>
            </c:strRef>
          </c:tx>
          <c:spPr>
            <a:solidFill>
              <a:schemeClr val="bg2"/>
            </a:solidFill>
            <a:ln>
              <a:noFill/>
            </a:ln>
          </c:spPr>
          <c:invertIfNegative val="0"/>
          <c:dLbls>
            <c:dLbl>
              <c:idx val="0"/>
              <c:layout>
                <c:manualLayout>
                  <c:x val="0"/>
                  <c:y val="0.12336774516303728"/>
                </c:manualLayout>
              </c:layout>
              <c:tx>
                <c:rich>
                  <a:bodyPr/>
                  <a:lstStyle/>
                  <a:p>
                    <a:r>
                      <a:rPr lang="en-US"/>
                      <a:t>3.0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20-0045-9B0C-9752C9048146}"/>
                </c:ext>
              </c:extLst>
            </c:dLbl>
            <c:dLbl>
              <c:idx val="1"/>
              <c:layout>
                <c:manualLayout>
                  <c:x val="0"/>
                  <c:y val="0.11896175426435729"/>
                </c:manualLayout>
              </c:layout>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20-0045-9B0C-9752C9048146}"/>
                </c:ext>
              </c:extLst>
            </c:dLbl>
            <c:numFmt formatCode="#,##0.0" sourceLinked="0"/>
            <c:spPr>
              <a:noFill/>
              <a:ln>
                <a:noFill/>
              </a:ln>
              <a:effectLst/>
            </c:spPr>
            <c:txPr>
              <a:bodyPr wrap="square" lIns="38100" tIns="19050" rIns="38100" bIns="19050" anchor="ctr">
                <a:spAutoFit/>
              </a:bodyPr>
              <a:lstStyle/>
              <a:p>
                <a:pPr>
                  <a:defRPr sz="1400" b="1">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numCache>
            </c:numRef>
          </c:cat>
          <c:val>
            <c:numRef>
              <c:f>Sheet1!$C$2:$C$3</c:f>
              <c:numCache>
                <c:formatCode>General</c:formatCode>
                <c:ptCount val="2"/>
                <c:pt idx="0">
                  <c:v>2.95</c:v>
                </c:pt>
                <c:pt idx="1">
                  <c:v>1.92</c:v>
                </c:pt>
              </c:numCache>
            </c:numRef>
          </c:val>
          <c:extLst>
            <c:ext xmlns:c16="http://schemas.microsoft.com/office/drawing/2014/chart" uri="{C3380CC4-5D6E-409C-BE32-E72D297353CC}">
              <c16:uniqueId val="{00000001-AA20-0045-9B0C-9752C9048146}"/>
            </c:ext>
          </c:extLst>
        </c:ser>
        <c:dLbls>
          <c:dLblPos val="outEnd"/>
          <c:showLegendKey val="0"/>
          <c:showVal val="1"/>
          <c:showCatName val="0"/>
          <c:showSerName val="0"/>
          <c:showPercent val="0"/>
          <c:showBubbleSize val="0"/>
        </c:dLbls>
        <c:gapWidth val="126"/>
        <c:axId val="48542464"/>
        <c:axId val="48544000"/>
      </c:barChart>
      <c:catAx>
        <c:axId val="48542464"/>
        <c:scaling>
          <c:orientation val="minMax"/>
        </c:scaling>
        <c:delete val="0"/>
        <c:axPos val="b"/>
        <c:numFmt formatCode="General" sourceLinked="0"/>
        <c:majorTickMark val="out"/>
        <c:minorTickMark val="none"/>
        <c:tickLblPos val="nextTo"/>
        <c:spPr>
          <a:ln w="12700" cap="sq">
            <a:solidFill>
              <a:srgbClr val="B3B2B5"/>
            </a:solidFill>
          </a:ln>
        </c:spPr>
        <c:txPr>
          <a:bodyPr/>
          <a:lstStyle/>
          <a:p>
            <a:pPr>
              <a:defRPr lang="de-DE"/>
            </a:pPr>
            <a:endParaRPr lang="de-DE"/>
          </a:p>
        </c:txPr>
        <c:crossAx val="48544000"/>
        <c:crosses val="autoZero"/>
        <c:auto val="1"/>
        <c:lblAlgn val="ctr"/>
        <c:lblOffset val="100"/>
        <c:noMultiLvlLbl val="0"/>
      </c:catAx>
      <c:valAx>
        <c:axId val="48544000"/>
        <c:scaling>
          <c:orientation val="minMax"/>
          <c:max val="4"/>
          <c:min val="0"/>
        </c:scaling>
        <c:delete val="0"/>
        <c:axPos val="l"/>
        <c:title>
          <c:tx>
            <c:rich>
              <a:bodyPr rot="-5400000" vert="horz"/>
              <a:lstStyle/>
              <a:p>
                <a:pPr>
                  <a:defRPr lang="de-DE" sz="1200">
                    <a:solidFill>
                      <a:schemeClr val="tx1">
                        <a:lumMod val="65000"/>
                        <a:lumOff val="35000"/>
                      </a:schemeClr>
                    </a:solidFill>
                  </a:defRPr>
                </a:pPr>
                <a:r>
                  <a:rPr lang="en-GB" sz="1200" b="1" dirty="0">
                    <a:solidFill>
                      <a:schemeClr val="tx1">
                        <a:lumMod val="65000"/>
                        <a:lumOff val="35000"/>
                      </a:schemeClr>
                    </a:solidFill>
                  </a:rPr>
                  <a:t>Events (%</a:t>
                </a:r>
                <a:r>
                  <a:rPr lang="en-GB" sz="1200" b="1" baseline="0" dirty="0">
                    <a:solidFill>
                      <a:schemeClr val="tx1">
                        <a:lumMod val="65000"/>
                        <a:lumOff val="35000"/>
                      </a:schemeClr>
                    </a:solidFill>
                  </a:rPr>
                  <a:t> per </a:t>
                </a:r>
                <a:r>
                  <a:rPr lang="en-GB" sz="1200" b="1" dirty="0">
                    <a:solidFill>
                      <a:schemeClr val="tx1">
                        <a:lumMod val="65000"/>
                        <a:lumOff val="35000"/>
                      </a:schemeClr>
                    </a:solidFill>
                  </a:rPr>
                  <a:t>year)</a:t>
                </a:r>
              </a:p>
            </c:rich>
          </c:tx>
          <c:layout>
            <c:manualLayout>
              <c:xMode val="edge"/>
              <c:yMode val="edge"/>
              <c:x val="1.0759021303318681E-2"/>
              <c:y val="0.1961536740239776"/>
            </c:manualLayout>
          </c:layout>
          <c:overlay val="0"/>
        </c:title>
        <c:numFmt formatCode="#,##0" sourceLinked="0"/>
        <c:majorTickMark val="out"/>
        <c:minorTickMark val="none"/>
        <c:tickLblPos val="nextTo"/>
        <c:spPr>
          <a:noFill/>
          <a:ln w="12700" cap="sq">
            <a:solidFill>
              <a:srgbClr val="B3B2B5"/>
            </a:solidFill>
          </a:ln>
        </c:spPr>
        <c:txPr>
          <a:bodyPr/>
          <a:lstStyle/>
          <a:p>
            <a:pPr>
              <a:defRPr lang="de-DE" sz="1200" baseline="0">
                <a:solidFill>
                  <a:schemeClr val="tx1">
                    <a:lumMod val="65000"/>
                    <a:lumOff val="35000"/>
                  </a:schemeClr>
                </a:solidFill>
              </a:defRPr>
            </a:pPr>
            <a:endParaRPr lang="de-DE"/>
          </a:p>
        </c:txPr>
        <c:crossAx val="48542464"/>
        <c:crosses val="autoZero"/>
        <c:crossBetween val="between"/>
        <c:majorUnit val="1"/>
      </c:valAx>
      <c:spPr>
        <a:noFill/>
        <a:ln>
          <a:noFill/>
        </a:ln>
      </c:spPr>
    </c:plotArea>
    <c:plotVisOnly val="1"/>
    <c:dispBlanksAs val="gap"/>
    <c:showDLblsOverMax val="0"/>
  </c:chart>
  <c:spPr>
    <a:noFill/>
  </c:spPr>
  <c:txPr>
    <a:bodyPr/>
    <a:lstStyle/>
    <a:p>
      <a:pPr>
        <a:defRPr sz="1800"/>
      </a:pPr>
      <a:endParaRPr lang="de-D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9474378432891E-2"/>
          <c:y val="0.15797123022089146"/>
          <c:w val="0.82466870848260043"/>
          <c:h val="0.71763827762778765"/>
        </c:manualLayout>
      </c:layout>
      <c:scatterChart>
        <c:scatterStyle val="lineMarker"/>
        <c:varyColors val="0"/>
        <c:ser>
          <c:idx val="0"/>
          <c:order val="0"/>
          <c:tx>
            <c:strRef>
              <c:f>Sheet1!$A$3:$A$8</c:f>
              <c:strCache>
                <c:ptCount val="6"/>
                <c:pt idx="0">
                  <c:v>Net clinical benefit</c:v>
                </c:pt>
                <c:pt idx="1">
                  <c:v>All-cause mortality</c:v>
                </c:pt>
                <c:pt idx="2">
                  <c:v>Stroke, TIA, SE</c:v>
                </c:pt>
                <c:pt idx="3">
                  <c:v>Major bleeding</c:v>
                </c:pt>
                <c:pt idx="4">
                  <c:v>CKD 5</c:v>
                </c:pt>
                <c:pt idx="5">
                  <c:v>Initiation of chronic RRT</c:v>
                </c:pt>
              </c:strCache>
            </c:strRef>
          </c:tx>
          <c:spPr>
            <a:ln w="28575">
              <a:noFill/>
            </a:ln>
          </c:spPr>
          <c:marker>
            <c:symbol val="diamond"/>
            <c:size val="10"/>
            <c:spPr>
              <a:solidFill>
                <a:schemeClr val="bg2"/>
              </a:solidFill>
              <a:ln>
                <a:solidFill>
                  <a:schemeClr val="tx1">
                    <a:lumMod val="85000"/>
                    <a:lumOff val="15000"/>
                  </a:schemeClr>
                </a:solidFill>
              </a:ln>
            </c:spPr>
          </c:marker>
          <c:dPt>
            <c:idx val="0"/>
            <c:marker>
              <c:spPr>
                <a:solidFill>
                  <a:schemeClr val="bg2"/>
                </a:solidFill>
                <a:ln>
                  <a:solidFill>
                    <a:schemeClr val="bg2"/>
                  </a:solidFill>
                </a:ln>
              </c:spPr>
            </c:marker>
            <c:bubble3D val="0"/>
            <c:extLst>
              <c:ext xmlns:c16="http://schemas.microsoft.com/office/drawing/2014/chart" uri="{C3380CC4-5D6E-409C-BE32-E72D297353CC}">
                <c16:uniqueId val="{00000000-D8FC-42B8-AF41-07F3B00A0DE6}"/>
              </c:ext>
            </c:extLst>
          </c:dPt>
          <c:dPt>
            <c:idx val="1"/>
            <c:marker>
              <c:spPr>
                <a:solidFill>
                  <a:schemeClr val="bg2"/>
                </a:solidFill>
                <a:ln>
                  <a:solidFill>
                    <a:schemeClr val="bg2"/>
                  </a:solidFill>
                </a:ln>
              </c:spPr>
            </c:marker>
            <c:bubble3D val="0"/>
            <c:extLst>
              <c:ext xmlns:c16="http://schemas.microsoft.com/office/drawing/2014/chart" uri="{C3380CC4-5D6E-409C-BE32-E72D297353CC}">
                <c16:uniqueId val="{00000001-D8FC-42B8-AF41-07F3B00A0DE6}"/>
              </c:ext>
            </c:extLst>
          </c:dPt>
          <c:dPt>
            <c:idx val="2"/>
            <c:marker>
              <c:spPr>
                <a:solidFill>
                  <a:schemeClr val="bg2"/>
                </a:solidFill>
                <a:ln>
                  <a:solidFill>
                    <a:schemeClr val="bg2"/>
                  </a:solidFill>
                </a:ln>
              </c:spPr>
            </c:marker>
            <c:bubble3D val="0"/>
            <c:extLst>
              <c:ext xmlns:c16="http://schemas.microsoft.com/office/drawing/2014/chart" uri="{C3380CC4-5D6E-409C-BE32-E72D297353CC}">
                <c16:uniqueId val="{00000002-D8FC-42B8-AF41-07F3B00A0DE6}"/>
              </c:ext>
            </c:extLst>
          </c:dPt>
          <c:dPt>
            <c:idx val="3"/>
            <c:marker>
              <c:spPr>
                <a:solidFill>
                  <a:schemeClr val="bg2"/>
                </a:solidFill>
                <a:ln>
                  <a:solidFill>
                    <a:schemeClr val="bg2"/>
                  </a:solidFill>
                </a:ln>
              </c:spPr>
            </c:marker>
            <c:bubble3D val="0"/>
            <c:extLst>
              <c:ext xmlns:c16="http://schemas.microsoft.com/office/drawing/2014/chart" uri="{C3380CC4-5D6E-409C-BE32-E72D297353CC}">
                <c16:uniqueId val="{00000003-D8FC-42B8-AF41-07F3B00A0DE6}"/>
              </c:ext>
            </c:extLst>
          </c:dPt>
          <c:dPt>
            <c:idx val="4"/>
            <c:marker>
              <c:spPr>
                <a:solidFill>
                  <a:schemeClr val="bg2"/>
                </a:solidFill>
                <a:ln>
                  <a:solidFill>
                    <a:schemeClr val="bg2"/>
                  </a:solidFill>
                </a:ln>
              </c:spPr>
            </c:marker>
            <c:bubble3D val="0"/>
            <c:extLst>
              <c:ext xmlns:c16="http://schemas.microsoft.com/office/drawing/2014/chart" uri="{C3380CC4-5D6E-409C-BE32-E72D297353CC}">
                <c16:uniqueId val="{00000004-D8FC-42B8-AF41-07F3B00A0DE6}"/>
              </c:ext>
            </c:extLst>
          </c:dPt>
          <c:dPt>
            <c:idx val="5"/>
            <c:marker>
              <c:spPr>
                <a:solidFill>
                  <a:schemeClr val="bg2"/>
                </a:solidFill>
                <a:ln>
                  <a:solidFill>
                    <a:schemeClr val="bg2"/>
                  </a:solidFill>
                </a:ln>
              </c:spPr>
            </c:marker>
            <c:bubble3D val="0"/>
            <c:extLst>
              <c:ext xmlns:c16="http://schemas.microsoft.com/office/drawing/2014/chart" uri="{C3380CC4-5D6E-409C-BE32-E72D297353CC}">
                <c16:uniqueId val="{00000005-D8FC-42B8-AF41-07F3B00A0DE6}"/>
              </c:ext>
            </c:extLst>
          </c:dPt>
          <c:errBars>
            <c:errDir val="y"/>
            <c:errBarType val="plus"/>
            <c:errValType val="percentage"/>
            <c:noEndCap val="1"/>
            <c:val val="5"/>
            <c:spPr>
              <a:ln>
                <a:noFill/>
              </a:ln>
            </c:spPr>
          </c:errBars>
          <c:errBars>
            <c:errDir val="x"/>
            <c:errBarType val="both"/>
            <c:errValType val="cust"/>
            <c:noEndCap val="0"/>
            <c:plus>
              <c:numRef>
                <c:f>Sheet1!$G$3:$G$8</c:f>
                <c:numCache>
                  <c:formatCode>General</c:formatCode>
                  <c:ptCount val="6"/>
                  <c:pt idx="0">
                    <c:v>0.27999999999999992</c:v>
                  </c:pt>
                  <c:pt idx="1">
                    <c:v>0.35000000000000009</c:v>
                  </c:pt>
                  <c:pt idx="2">
                    <c:v>0.81</c:v>
                  </c:pt>
                  <c:pt idx="3">
                    <c:v>0.76</c:v>
                  </c:pt>
                  <c:pt idx="4">
                    <c:v>0.30999999999999994</c:v>
                  </c:pt>
                  <c:pt idx="5">
                    <c:v>0.55000000000000004</c:v>
                  </c:pt>
                </c:numCache>
              </c:numRef>
            </c:plus>
            <c:minus>
              <c:numRef>
                <c:f>Sheet1!$F$3:$F$8</c:f>
                <c:numCache>
                  <c:formatCode>General</c:formatCode>
                  <c:ptCount val="6"/>
                  <c:pt idx="0">
                    <c:v>0.21000000000000008</c:v>
                  </c:pt>
                  <c:pt idx="1">
                    <c:v>0.24</c:v>
                  </c:pt>
                  <c:pt idx="2">
                    <c:v>0.16999999999999998</c:v>
                  </c:pt>
                  <c:pt idx="3">
                    <c:v>0.36999999999999994</c:v>
                  </c:pt>
                  <c:pt idx="4">
                    <c:v>0.18000000000000002</c:v>
                  </c:pt>
                  <c:pt idx="5">
                    <c:v>7.0000000000000007E-2</c:v>
                  </c:pt>
                </c:numCache>
              </c:numRef>
            </c:minus>
            <c:spPr>
              <a:ln w="12700">
                <a:solidFill>
                  <a:schemeClr val="bg2"/>
                </a:solidFill>
              </a:ln>
            </c:spPr>
          </c:errBars>
          <c:xVal>
            <c:numRef>
              <c:f>Sheet1!$C$3:$C$8</c:f>
              <c:numCache>
                <c:formatCode>General</c:formatCode>
                <c:ptCount val="6"/>
                <c:pt idx="0">
                  <c:v>0.68</c:v>
                </c:pt>
                <c:pt idx="1">
                  <c:v>0.72</c:v>
                </c:pt>
                <c:pt idx="2">
                  <c:v>0.22</c:v>
                </c:pt>
                <c:pt idx="3">
                  <c:v>0.7</c:v>
                </c:pt>
                <c:pt idx="4">
                  <c:v>0.4</c:v>
                </c:pt>
                <c:pt idx="5">
                  <c:v>0.08</c:v>
                </c:pt>
              </c:numCache>
            </c:numRef>
          </c:xVal>
          <c:yVal>
            <c:numRef>
              <c:f>Sheet1!$B$3:$B$8</c:f>
              <c:numCache>
                <c:formatCode>General</c:formatCode>
                <c:ptCount val="6"/>
                <c:pt idx="0">
                  <c:v>7</c:v>
                </c:pt>
                <c:pt idx="1">
                  <c:v>6</c:v>
                </c:pt>
                <c:pt idx="2">
                  <c:v>5</c:v>
                </c:pt>
                <c:pt idx="3">
                  <c:v>4</c:v>
                </c:pt>
                <c:pt idx="4">
                  <c:v>2</c:v>
                </c:pt>
                <c:pt idx="5">
                  <c:v>1</c:v>
                </c:pt>
              </c:numCache>
            </c:numRef>
          </c:yVal>
          <c:smooth val="0"/>
          <c:extLst>
            <c:ext xmlns:c16="http://schemas.microsoft.com/office/drawing/2014/chart" uri="{C3380CC4-5D6E-409C-BE32-E72D297353CC}">
              <c16:uniqueId val="{00000006-D8FC-42B8-AF41-07F3B00A0DE6}"/>
            </c:ext>
          </c:extLst>
        </c:ser>
        <c:dLbls>
          <c:showLegendKey val="0"/>
          <c:showVal val="0"/>
          <c:showCatName val="0"/>
          <c:showSerName val="0"/>
          <c:showPercent val="0"/>
          <c:showBubbleSize val="0"/>
        </c:dLbls>
        <c:axId val="43336064"/>
        <c:axId val="43337600"/>
      </c:scatterChart>
      <c:valAx>
        <c:axId val="43336064"/>
        <c:scaling>
          <c:orientation val="minMax"/>
          <c:max val="2"/>
          <c:min val="0"/>
        </c:scaling>
        <c:delete val="0"/>
        <c:axPos val="b"/>
        <c:numFmt formatCode="General" sourceLinked="1"/>
        <c:majorTickMark val="out"/>
        <c:minorTickMark val="none"/>
        <c:tickLblPos val="nextTo"/>
        <c:spPr>
          <a:ln w="12700">
            <a:solidFill>
              <a:schemeClr val="tx1"/>
            </a:solidFill>
          </a:ln>
        </c:spPr>
        <c:txPr>
          <a:bodyPr/>
          <a:lstStyle/>
          <a:p>
            <a:pPr>
              <a:defRPr sz="1000">
                <a:solidFill>
                  <a:schemeClr val="tx1">
                    <a:lumMod val="65000"/>
                    <a:lumOff val="35000"/>
                  </a:schemeClr>
                </a:solidFill>
              </a:defRPr>
            </a:pPr>
            <a:endParaRPr lang="de-DE"/>
          </a:p>
        </c:txPr>
        <c:crossAx val="43337600"/>
        <c:crosses val="autoZero"/>
        <c:crossBetween val="midCat"/>
        <c:majorUnit val="0.5"/>
      </c:valAx>
      <c:valAx>
        <c:axId val="43337600"/>
        <c:scaling>
          <c:orientation val="minMax"/>
          <c:max val="7.5"/>
          <c:min val="0.5"/>
        </c:scaling>
        <c:delete val="0"/>
        <c:axPos val="l"/>
        <c:numFmt formatCode="General" sourceLinked="1"/>
        <c:majorTickMark val="none"/>
        <c:minorTickMark val="none"/>
        <c:tickLblPos val="none"/>
        <c:spPr>
          <a:ln w="12700">
            <a:solidFill>
              <a:schemeClr val="tx1"/>
            </a:solidFill>
            <a:prstDash val="dash"/>
          </a:ln>
        </c:spPr>
        <c:crossAx val="43336064"/>
        <c:crossesAt val="1"/>
        <c:crossBetween val="midCat"/>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65648261304297"/>
          <c:y val="5.0947749773651123E-2"/>
          <c:w val="0.73625610287975674"/>
          <c:h val="0.7873892524702587"/>
        </c:manualLayout>
      </c:layout>
      <c:scatterChart>
        <c:scatterStyle val="lineMarker"/>
        <c:varyColors val="0"/>
        <c:ser>
          <c:idx val="0"/>
          <c:order val="0"/>
          <c:tx>
            <c:strRef>
              <c:f>Sheet1!$A$3:$A$7</c:f>
              <c:strCache>
                <c:ptCount val="5"/>
                <c:pt idx="0">
                  <c:v>&gt;=30% decline in eGFR</c:v>
                </c:pt>
                <c:pt idx="1">
                  <c:v>Doubling of creatinine</c:v>
                </c:pt>
                <c:pt idx="2">
                  <c:v>Acute kidney injury</c:v>
                </c:pt>
                <c:pt idx="3">
                  <c:v>Kidney failure</c:v>
                </c:pt>
              </c:strCache>
            </c:strRef>
          </c:tx>
          <c:spPr>
            <a:ln w="28575">
              <a:noFill/>
            </a:ln>
          </c:spPr>
          <c:marker>
            <c:symbol val="diamond"/>
            <c:size val="10"/>
            <c:spPr>
              <a:solidFill>
                <a:schemeClr val="bg2"/>
              </a:solidFill>
              <a:ln>
                <a:solidFill>
                  <a:schemeClr val="bg2"/>
                </a:solidFill>
              </a:ln>
            </c:spPr>
          </c:marker>
          <c:dPt>
            <c:idx val="0"/>
            <c:bubble3D val="0"/>
            <c:extLst>
              <c:ext xmlns:c16="http://schemas.microsoft.com/office/drawing/2014/chart" uri="{C3380CC4-5D6E-409C-BE32-E72D297353CC}">
                <c16:uniqueId val="{00000000-B65B-4048-951E-2FC810793B0B}"/>
              </c:ext>
            </c:extLst>
          </c:dPt>
          <c:dPt>
            <c:idx val="1"/>
            <c:bubble3D val="0"/>
            <c:extLst>
              <c:ext xmlns:c16="http://schemas.microsoft.com/office/drawing/2014/chart" uri="{C3380CC4-5D6E-409C-BE32-E72D297353CC}">
                <c16:uniqueId val="{00000001-B65B-4048-951E-2FC810793B0B}"/>
              </c:ext>
            </c:extLst>
          </c:dPt>
          <c:dPt>
            <c:idx val="2"/>
            <c:bubble3D val="0"/>
            <c:extLst>
              <c:ext xmlns:c16="http://schemas.microsoft.com/office/drawing/2014/chart" uri="{C3380CC4-5D6E-409C-BE32-E72D297353CC}">
                <c16:uniqueId val="{00000002-B65B-4048-951E-2FC810793B0B}"/>
              </c:ext>
            </c:extLst>
          </c:dPt>
          <c:dPt>
            <c:idx val="3"/>
            <c:bubble3D val="0"/>
            <c:extLst>
              <c:ext xmlns:c16="http://schemas.microsoft.com/office/drawing/2014/chart" uri="{C3380CC4-5D6E-409C-BE32-E72D297353CC}">
                <c16:uniqueId val="{00000003-B65B-4048-951E-2FC810793B0B}"/>
              </c:ext>
            </c:extLst>
          </c:dPt>
          <c:dPt>
            <c:idx val="5"/>
            <c:bubble3D val="0"/>
            <c:extLst>
              <c:ext xmlns:c16="http://schemas.microsoft.com/office/drawing/2014/chart" uri="{C3380CC4-5D6E-409C-BE32-E72D297353CC}">
                <c16:uniqueId val="{00000004-B65B-4048-951E-2FC810793B0B}"/>
              </c:ext>
            </c:extLst>
          </c:dPt>
          <c:dPt>
            <c:idx val="6"/>
            <c:bubble3D val="0"/>
            <c:extLst>
              <c:ext xmlns:c16="http://schemas.microsoft.com/office/drawing/2014/chart" uri="{C3380CC4-5D6E-409C-BE32-E72D297353CC}">
                <c16:uniqueId val="{00000005-B65B-4048-951E-2FC810793B0B}"/>
              </c:ext>
            </c:extLst>
          </c:dPt>
          <c:errBars>
            <c:errDir val="y"/>
            <c:errBarType val="plus"/>
            <c:errValType val="percentage"/>
            <c:noEndCap val="1"/>
            <c:val val="5"/>
            <c:spPr>
              <a:ln>
                <a:noFill/>
              </a:ln>
            </c:spPr>
          </c:errBars>
          <c:errBars>
            <c:errDir val="x"/>
            <c:errBarType val="both"/>
            <c:errValType val="cust"/>
            <c:noEndCap val="0"/>
            <c:plus>
              <c:numRef>
                <c:f>Sheet1!$G$3:$G$7</c:f>
                <c:numCache>
                  <c:formatCode>General</c:formatCode>
                  <c:ptCount val="5"/>
                  <c:pt idx="0">
                    <c:v>0.14000000000000001</c:v>
                  </c:pt>
                  <c:pt idx="1">
                    <c:v>0.28999999999999998</c:v>
                  </c:pt>
                  <c:pt idx="2">
                    <c:v>0.15000000000000002</c:v>
                  </c:pt>
                  <c:pt idx="3">
                    <c:v>0.51999999999999991</c:v>
                  </c:pt>
                  <c:pt idx="4">
                    <c:v>0</c:v>
                  </c:pt>
                </c:numCache>
              </c:numRef>
            </c:plus>
            <c:minus>
              <c:numRef>
                <c:f>Sheet1!$F$3:$F$7</c:f>
                <c:numCache>
                  <c:formatCode>General</c:formatCode>
                  <c:ptCount val="5"/>
                  <c:pt idx="0">
                    <c:v>0.10999999999999999</c:v>
                  </c:pt>
                  <c:pt idx="1">
                    <c:v>0.18</c:v>
                  </c:pt>
                  <c:pt idx="2">
                    <c:v>0.12</c:v>
                  </c:pt>
                  <c:pt idx="3">
                    <c:v>0.28000000000000003</c:v>
                  </c:pt>
                  <c:pt idx="4">
                    <c:v>0</c:v>
                  </c:pt>
                </c:numCache>
              </c:numRef>
            </c:minus>
            <c:spPr>
              <a:ln w="19050">
                <a:solidFill>
                  <a:schemeClr val="bg2"/>
                </a:solidFill>
              </a:ln>
            </c:spPr>
          </c:errBars>
          <c:xVal>
            <c:numRef>
              <c:f>Sheet1!$C$3:$C$7</c:f>
              <c:numCache>
                <c:formatCode>General</c:formatCode>
                <c:ptCount val="5"/>
                <c:pt idx="0">
                  <c:v>0.73</c:v>
                </c:pt>
                <c:pt idx="1">
                  <c:v>0.46</c:v>
                </c:pt>
                <c:pt idx="2">
                  <c:v>0.69</c:v>
                </c:pt>
                <c:pt idx="3">
                  <c:v>0.63</c:v>
                </c:pt>
              </c:numCache>
            </c:numRef>
          </c:xVal>
          <c:yVal>
            <c:numRef>
              <c:f>Sheet1!$B$3:$B$7</c:f>
              <c:numCache>
                <c:formatCode>General</c:formatCode>
                <c:ptCount val="5"/>
                <c:pt idx="0">
                  <c:v>4.5</c:v>
                </c:pt>
                <c:pt idx="1">
                  <c:v>3.45</c:v>
                </c:pt>
                <c:pt idx="2">
                  <c:v>2.35</c:v>
                </c:pt>
                <c:pt idx="3">
                  <c:v>1.25</c:v>
                </c:pt>
              </c:numCache>
            </c:numRef>
          </c:yVal>
          <c:smooth val="0"/>
          <c:extLst>
            <c:ext xmlns:c16="http://schemas.microsoft.com/office/drawing/2014/chart" uri="{C3380CC4-5D6E-409C-BE32-E72D297353CC}">
              <c16:uniqueId val="{00000006-B65B-4048-951E-2FC810793B0B}"/>
            </c:ext>
          </c:extLst>
        </c:ser>
        <c:dLbls>
          <c:showLegendKey val="0"/>
          <c:showVal val="0"/>
          <c:showCatName val="0"/>
          <c:showSerName val="0"/>
          <c:showPercent val="0"/>
          <c:showBubbleSize val="0"/>
        </c:dLbls>
        <c:axId val="37443456"/>
        <c:axId val="37444992"/>
      </c:scatterChart>
      <c:valAx>
        <c:axId val="37443456"/>
        <c:scaling>
          <c:logBase val="10"/>
          <c:orientation val="minMax"/>
          <c:max val="10"/>
          <c:min val="0.1"/>
        </c:scaling>
        <c:delete val="0"/>
        <c:axPos val="b"/>
        <c:numFmt formatCode="General" sourceLinked="1"/>
        <c:majorTickMark val="out"/>
        <c:minorTickMark val="none"/>
        <c:tickLblPos val="nextTo"/>
        <c:spPr>
          <a:ln w="12700">
            <a:solidFill>
              <a:srgbClr val="000000">
                <a:lumMod val="65000"/>
                <a:lumOff val="35000"/>
              </a:srgbClr>
            </a:solidFill>
          </a:ln>
        </c:spPr>
        <c:txPr>
          <a:bodyPr/>
          <a:lstStyle/>
          <a:p>
            <a:pPr>
              <a:defRPr sz="1000">
                <a:solidFill>
                  <a:schemeClr val="tx1">
                    <a:lumMod val="65000"/>
                    <a:lumOff val="35000"/>
                  </a:schemeClr>
                </a:solidFill>
              </a:defRPr>
            </a:pPr>
            <a:endParaRPr lang="de-DE"/>
          </a:p>
        </c:txPr>
        <c:crossAx val="37444992"/>
        <c:crosses val="autoZero"/>
        <c:crossBetween val="midCat"/>
      </c:valAx>
      <c:valAx>
        <c:axId val="37444992"/>
        <c:scaling>
          <c:orientation val="minMax"/>
          <c:max val="5.5"/>
          <c:min val="0.5"/>
        </c:scaling>
        <c:delete val="0"/>
        <c:axPos val="l"/>
        <c:numFmt formatCode="General" sourceLinked="1"/>
        <c:majorTickMark val="none"/>
        <c:minorTickMark val="none"/>
        <c:tickLblPos val="none"/>
        <c:spPr>
          <a:ln w="12700">
            <a:solidFill>
              <a:srgbClr val="000000">
                <a:lumMod val="65000"/>
                <a:lumOff val="35000"/>
              </a:srgbClr>
            </a:solidFill>
            <a:prstDash val="dash"/>
          </a:ln>
        </c:spPr>
        <c:crossAx val="37443456"/>
        <c:crossesAt val="1"/>
        <c:crossBetween val="midCat"/>
      </c:valAx>
    </c:plotArea>
    <c:plotVisOnly val="1"/>
    <c:dispBlanksAs val="gap"/>
    <c:showDLblsOverMax val="0"/>
  </c:chart>
  <c:txPr>
    <a:bodyPr/>
    <a:lstStyle/>
    <a:p>
      <a:pPr>
        <a:defRPr sz="1800"/>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VKA</c:v>
                </c:pt>
              </c:strCache>
            </c:strRef>
          </c:tx>
          <c:spPr>
            <a:solidFill>
              <a:srgbClr val="B3B2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Major bleeding events</c:v>
                </c:pt>
                <c:pt idx="1">
                  <c:v>Critical organ bleeding events</c:v>
                </c:pt>
                <c:pt idx="2">
                  <c:v>ICH</c:v>
                </c:pt>
                <c:pt idx="3">
                  <c:v>Fatal bleeding events</c:v>
                </c:pt>
              </c:strCache>
            </c:strRef>
          </c:cat>
          <c:val>
            <c:numRef>
              <c:f>Tabelle1!$B$2:$B$5</c:f>
              <c:numCache>
                <c:formatCode>General</c:formatCode>
                <c:ptCount val="4"/>
                <c:pt idx="0">
                  <c:v>4.7</c:v>
                </c:pt>
                <c:pt idx="1">
                  <c:v>1.4</c:v>
                </c:pt>
                <c:pt idx="2">
                  <c:v>0.9</c:v>
                </c:pt>
                <c:pt idx="3">
                  <c:v>0.7</c:v>
                </c:pt>
              </c:numCache>
            </c:numRef>
          </c:val>
          <c:extLst>
            <c:ext xmlns:c16="http://schemas.microsoft.com/office/drawing/2014/chart" uri="{C3380CC4-5D6E-409C-BE32-E72D297353CC}">
              <c16:uniqueId val="{00000000-9DA4-D349-B344-3E5730A8A2D0}"/>
            </c:ext>
          </c:extLst>
        </c:ser>
        <c:ser>
          <c:idx val="1"/>
          <c:order val="1"/>
          <c:tx>
            <c:strRef>
              <c:f>Tabelle1!$C$1</c:f>
              <c:strCache>
                <c:ptCount val="1"/>
                <c:pt idx="0">
                  <c:v>Rivaroxaban</c:v>
                </c:pt>
              </c:strCache>
            </c:strRef>
          </c:tx>
          <c:spPr>
            <a:solidFill>
              <a:srgbClr val="3961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Major bleeding events</c:v>
                </c:pt>
                <c:pt idx="1">
                  <c:v>Critical organ bleeding events</c:v>
                </c:pt>
                <c:pt idx="2">
                  <c:v>ICH</c:v>
                </c:pt>
                <c:pt idx="3">
                  <c:v>Fatal bleeding events</c:v>
                </c:pt>
              </c:strCache>
            </c:strRef>
          </c:cat>
          <c:val>
            <c:numRef>
              <c:f>Tabelle1!$C$2:$C$5</c:f>
              <c:numCache>
                <c:formatCode>General</c:formatCode>
                <c:ptCount val="4"/>
                <c:pt idx="0">
                  <c:v>4.5</c:v>
                </c:pt>
                <c:pt idx="1">
                  <c:v>0.8</c:v>
                </c:pt>
                <c:pt idx="2">
                  <c:v>0.7</c:v>
                </c:pt>
                <c:pt idx="3">
                  <c:v>0.3</c:v>
                </c:pt>
              </c:numCache>
            </c:numRef>
          </c:val>
          <c:extLst>
            <c:ext xmlns:c16="http://schemas.microsoft.com/office/drawing/2014/chart" uri="{C3380CC4-5D6E-409C-BE32-E72D297353CC}">
              <c16:uniqueId val="{00000001-9DA4-D349-B344-3E5730A8A2D0}"/>
            </c:ext>
          </c:extLst>
        </c:ser>
        <c:dLbls>
          <c:dLblPos val="outEnd"/>
          <c:showLegendKey val="0"/>
          <c:showVal val="1"/>
          <c:showCatName val="0"/>
          <c:showSerName val="0"/>
          <c:showPercent val="0"/>
          <c:showBubbleSize val="0"/>
        </c:dLbls>
        <c:gapWidth val="150"/>
        <c:axId val="396937967"/>
        <c:axId val="396939615"/>
      </c:barChart>
      <c:catAx>
        <c:axId val="39693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96939615"/>
        <c:crosses val="autoZero"/>
        <c:auto val="1"/>
        <c:lblAlgn val="ctr"/>
        <c:lblOffset val="100"/>
        <c:noMultiLvlLbl val="0"/>
      </c:catAx>
      <c:valAx>
        <c:axId val="396939615"/>
        <c:scaling>
          <c:orientation val="minMax"/>
        </c:scaling>
        <c:delete val="1"/>
        <c:axPos val="l"/>
        <c:numFmt formatCode="General" sourceLinked="1"/>
        <c:majorTickMark val="none"/>
        <c:minorTickMark val="none"/>
        <c:tickLblPos val="nextTo"/>
        <c:crossAx val="396937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8755414929916"/>
          <c:y val="9.4018493902755504E-2"/>
          <c:w val="0.86295008030590881"/>
          <c:h val="0.74182411057182041"/>
        </c:manualLayout>
      </c:layout>
      <c:barChart>
        <c:barDir val="col"/>
        <c:grouping val="clustered"/>
        <c:varyColors val="0"/>
        <c:ser>
          <c:idx val="0"/>
          <c:order val="0"/>
          <c:tx>
            <c:strRef>
              <c:f>Sheet1!$B$1</c:f>
              <c:strCache>
                <c:ptCount val="1"/>
                <c:pt idx="0">
                  <c:v>&lt;15 ml/min (n=47)</c:v>
                </c:pt>
              </c:strCache>
            </c:strRef>
          </c:tx>
          <c:spPr>
            <a:solidFill>
              <a:schemeClr val="accent1"/>
            </a:solidFill>
            <a:ln>
              <a:noFill/>
            </a:ln>
            <a:effectLst/>
          </c:spPr>
          <c:invertIfNegative val="0"/>
          <c:dLbls>
            <c:dLbl>
              <c:idx val="0"/>
              <c:tx>
                <c:rich>
                  <a:bodyPr/>
                  <a:lstStyle/>
                  <a:p>
                    <a:r>
                      <a:rPr lang="en-US"/>
                      <a:t>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DED-4128-A39E-74B7849C9F64}"/>
                </c:ext>
              </c:extLst>
            </c:dLbl>
            <c:dLbl>
              <c:idx val="1"/>
              <c:tx>
                <c:rich>
                  <a:bodyPr/>
                  <a:lstStyle/>
                  <a:p>
                    <a:r>
                      <a:rPr lang="en-US"/>
                      <a:t>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DED-4128-A39E-74B7849C9F64}"/>
                </c:ext>
              </c:extLst>
            </c:dLbl>
            <c:dLbl>
              <c:idx val="2"/>
              <c:tx>
                <c:rich>
                  <a:bodyPr/>
                  <a:lstStyle/>
                  <a:p>
                    <a:r>
                      <a:rPr lang="en-US"/>
                      <a:t>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DED-4128-A39E-74B7849C9F6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0-5DED-4128-A39E-74B7849C9F64}"/>
            </c:ext>
          </c:extLst>
        </c:ser>
        <c:ser>
          <c:idx val="1"/>
          <c:order val="1"/>
          <c:tx>
            <c:strRef>
              <c:f>Sheet1!$C$1</c:f>
              <c:strCache>
                <c:ptCount val="1"/>
                <c:pt idx="0">
                  <c:v>≥15–&lt;30 ml/min (n=166)</c:v>
                </c:pt>
              </c:strCache>
            </c:strRef>
          </c:tx>
          <c:spPr>
            <a:solidFill>
              <a:srgbClr val="000000">
                <a:lumMod val="50000"/>
                <a:lumOff val="50000"/>
              </a:srgbClr>
            </a:solidFill>
            <a:ln>
              <a:noFill/>
            </a:ln>
            <a:effectLst/>
          </c:spPr>
          <c:invertIfNegative val="0"/>
          <c:dLbls>
            <c:dLbl>
              <c:idx val="0"/>
              <c:tx>
                <c:rich>
                  <a:bodyPr/>
                  <a:lstStyle/>
                  <a:p>
                    <a:r>
                      <a:rPr lang="en-US"/>
                      <a:t>6.1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DED-4128-A39E-74B7849C9F64}"/>
                </c:ext>
              </c:extLst>
            </c:dLbl>
            <c:dLbl>
              <c:idx val="1"/>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5DED-4128-A39E-74B7849C9F64}"/>
                </c:ext>
              </c:extLst>
            </c:dLbl>
            <c:dLbl>
              <c:idx val="2"/>
              <c:tx>
                <c:rich>
                  <a:bodyPr/>
                  <a:lstStyle/>
                  <a:p>
                    <a:r>
                      <a:rPr lang="en-US"/>
                      <a:t>1.5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DED-4128-A39E-74B7849C9F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Sheet1!$C$2:$C$4</c:f>
              <c:numCache>
                <c:formatCode>General</c:formatCode>
                <c:ptCount val="3"/>
                <c:pt idx="0">
                  <c:v>6.1</c:v>
                </c:pt>
                <c:pt idx="1">
                  <c:v>6.7</c:v>
                </c:pt>
                <c:pt idx="2">
                  <c:v>1.5</c:v>
                </c:pt>
              </c:numCache>
            </c:numRef>
          </c:val>
          <c:extLst>
            <c:ext xmlns:c16="http://schemas.microsoft.com/office/drawing/2014/chart" uri="{C3380CC4-5D6E-409C-BE32-E72D297353CC}">
              <c16:uniqueId val="{00000001-5DED-4128-A39E-74B7849C9F64}"/>
            </c:ext>
          </c:extLst>
        </c:ser>
        <c:ser>
          <c:idx val="2"/>
          <c:order val="2"/>
          <c:tx>
            <c:strRef>
              <c:f>Sheet1!$D$1</c:f>
              <c:strCache>
                <c:ptCount val="1"/>
                <c:pt idx="0">
                  <c:v>≥30–&lt;50 ml/min (n=1061)</c:v>
                </c:pt>
              </c:strCache>
            </c:strRef>
          </c:tx>
          <c:spPr>
            <a:solidFill>
              <a:srgbClr val="3961AC"/>
            </a:solidFill>
            <a:ln>
              <a:noFill/>
            </a:ln>
            <a:effectLst/>
          </c:spPr>
          <c:invertIfNegative val="0"/>
          <c:dLbls>
            <c:dLbl>
              <c:idx val="0"/>
              <c:tx>
                <c:rich>
                  <a:bodyPr/>
                  <a:lstStyle/>
                  <a:p>
                    <a:r>
                      <a:rPr lang="en-US"/>
                      <a:t>2.7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DED-4128-A39E-74B7849C9F64}"/>
                </c:ext>
              </c:extLst>
            </c:dLbl>
            <c:dLbl>
              <c:idx val="1"/>
              <c:tx>
                <c:rich>
                  <a:bodyPr/>
                  <a:lstStyle/>
                  <a:p>
                    <a:r>
                      <a:rPr lang="en-US"/>
                      <a:t>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DED-4128-A39E-74B7849C9F64}"/>
                </c:ext>
              </c:extLst>
            </c:dLbl>
            <c:dLbl>
              <c:idx val="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DED-4128-A39E-74B7849C9F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Sheet1!$D$2:$D$4</c:f>
              <c:numCache>
                <c:formatCode>General</c:formatCode>
                <c:ptCount val="3"/>
                <c:pt idx="0">
                  <c:v>2.7</c:v>
                </c:pt>
                <c:pt idx="1">
                  <c:v>4.0999999999999996</c:v>
                </c:pt>
                <c:pt idx="2">
                  <c:v>1.2</c:v>
                </c:pt>
              </c:numCache>
            </c:numRef>
          </c:val>
          <c:extLst>
            <c:ext xmlns:c16="http://schemas.microsoft.com/office/drawing/2014/chart" uri="{C3380CC4-5D6E-409C-BE32-E72D297353CC}">
              <c16:uniqueId val="{00000002-5DED-4128-A39E-74B7849C9F64}"/>
            </c:ext>
          </c:extLst>
        </c:ser>
        <c:ser>
          <c:idx val="3"/>
          <c:order val="3"/>
          <c:tx>
            <c:strRef>
              <c:f>Sheet1!$E$1</c:f>
              <c:strCache>
                <c:ptCount val="1"/>
                <c:pt idx="0">
                  <c:v>≥50–80 ml/min (n=3478)</c:v>
                </c:pt>
              </c:strCache>
            </c:strRef>
          </c:tx>
          <c:spPr>
            <a:solidFill>
              <a:schemeClr val="accent1"/>
            </a:solidFill>
            <a:ln>
              <a:noFill/>
            </a:ln>
            <a:effectLst/>
          </c:spPr>
          <c:invertIfNegative val="0"/>
          <c:dLbls>
            <c:dLbl>
              <c:idx val="0"/>
              <c:tx>
                <c:rich>
                  <a:bodyPr/>
                  <a:lstStyle/>
                  <a:p>
                    <a:r>
                      <a:rPr lang="en-US"/>
                      <a:t>2.6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DED-4128-A39E-74B7849C9F64}"/>
                </c:ext>
              </c:extLst>
            </c:dLbl>
            <c:dLbl>
              <c:idx val="1"/>
              <c:tx>
                <c:rich>
                  <a:bodyPr/>
                  <a:lstStyle/>
                  <a:p>
                    <a:r>
                      <a:rPr lang="en-US"/>
                      <a:t>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DED-4128-A39E-74B7849C9F64}"/>
                </c:ext>
              </c:extLst>
            </c:dLbl>
            <c:dLbl>
              <c:idx val="2"/>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DED-4128-A39E-74B7849C9F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Sheet1!$E$2:$E$4</c:f>
              <c:numCache>
                <c:formatCode>General</c:formatCode>
                <c:ptCount val="3"/>
                <c:pt idx="0">
                  <c:v>2.6</c:v>
                </c:pt>
                <c:pt idx="1">
                  <c:v>1.8</c:v>
                </c:pt>
                <c:pt idx="2">
                  <c:v>1.2</c:v>
                </c:pt>
              </c:numCache>
            </c:numRef>
          </c:val>
          <c:extLst>
            <c:ext xmlns:c16="http://schemas.microsoft.com/office/drawing/2014/chart" uri="{C3380CC4-5D6E-409C-BE32-E72D297353CC}">
              <c16:uniqueId val="{00000003-5DED-4128-A39E-74B7849C9F64}"/>
            </c:ext>
          </c:extLst>
        </c:ser>
        <c:ser>
          <c:idx val="4"/>
          <c:order val="4"/>
          <c:tx>
            <c:strRef>
              <c:f>Sheet1!$F$1</c:f>
              <c:strCache>
                <c:ptCount val="1"/>
                <c:pt idx="0">
                  <c:v>&gt;80 ml/min (n=2320)</c:v>
                </c:pt>
              </c:strCache>
            </c:strRef>
          </c:tx>
          <c:spPr>
            <a:solidFill>
              <a:schemeClr val="accent2"/>
            </a:solidFill>
            <a:ln>
              <a:noFill/>
            </a:ln>
            <a:effectLst/>
          </c:spPr>
          <c:invertIfNegative val="0"/>
          <c:dLbls>
            <c:dLbl>
              <c:idx val="0"/>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DED-4128-A39E-74B7849C9F64}"/>
                </c:ext>
              </c:extLst>
            </c:dLbl>
            <c:dLbl>
              <c:idx val="1"/>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DED-4128-A39E-74B7849C9F64}"/>
                </c:ext>
              </c:extLst>
            </c:dLbl>
            <c:dLbl>
              <c:idx val="2"/>
              <c:tx>
                <c:rich>
                  <a:bodyPr/>
                  <a:lstStyle/>
                  <a:p>
                    <a:r>
                      <a:rPr lang="en-US"/>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DED-4128-A39E-74B7849C9F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Sheet1!$F$2:$F$4</c:f>
              <c:numCache>
                <c:formatCode>General</c:formatCode>
                <c:ptCount val="3"/>
                <c:pt idx="0">
                  <c:v>1.6</c:v>
                </c:pt>
                <c:pt idx="1">
                  <c:v>1.3</c:v>
                </c:pt>
                <c:pt idx="2">
                  <c:v>0.8</c:v>
                </c:pt>
              </c:numCache>
            </c:numRef>
          </c:val>
          <c:extLst>
            <c:ext xmlns:c16="http://schemas.microsoft.com/office/drawing/2014/chart" uri="{C3380CC4-5D6E-409C-BE32-E72D297353CC}">
              <c16:uniqueId val="{00000004-5DED-4128-A39E-74B7849C9F64}"/>
            </c:ext>
          </c:extLst>
        </c:ser>
        <c:ser>
          <c:idx val="5"/>
          <c:order val="5"/>
          <c:tx>
            <c:strRef>
              <c:f>Sheet1!$G$1</c:f>
              <c:strCache>
                <c:ptCount val="1"/>
                <c:pt idx="0">
                  <c:v>Missing (n=4049)</c:v>
                </c:pt>
              </c:strCache>
            </c:strRef>
          </c:tx>
          <c:spPr>
            <a:solidFill>
              <a:schemeClr val="tx1"/>
            </a:solidFill>
            <a:ln>
              <a:noFill/>
            </a:ln>
            <a:effectLst/>
          </c:spPr>
          <c:invertIfNegative val="0"/>
          <c:dLbls>
            <c:dLbl>
              <c:idx val="0"/>
              <c:tx>
                <c:rich>
                  <a:bodyPr/>
                  <a:lstStyle/>
                  <a:p>
                    <a:r>
                      <a:rPr lang="en-US"/>
                      <a:t>0.7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DED-4128-A39E-74B7849C9F64}"/>
                </c:ext>
              </c:extLst>
            </c:dLbl>
            <c:dLbl>
              <c:idx val="1"/>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DED-4128-A39E-74B7849C9F64}"/>
                </c:ext>
              </c:extLst>
            </c:dLbl>
            <c:dLbl>
              <c:idx val="2"/>
              <c:tx>
                <c:rich>
                  <a:bodyPr/>
                  <a:lstStyle/>
                  <a:p>
                    <a:r>
                      <a:rPr lang="en-US"/>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5DED-4128-A39E-74B7849C9F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Major bleeding</c:v>
                </c:pt>
                <c:pt idx="1">
                  <c:v>Death</c:v>
                </c:pt>
                <c:pt idx="2">
                  <c:v>Stroke/non-CNS SE</c:v>
                </c:pt>
              </c:strCache>
            </c:strRef>
          </c:cat>
          <c:val>
            <c:numRef>
              <c:f>Sheet1!$G$2:$G$4</c:f>
              <c:numCache>
                <c:formatCode>General</c:formatCode>
                <c:ptCount val="3"/>
                <c:pt idx="0">
                  <c:v>0.7</c:v>
                </c:pt>
                <c:pt idx="1">
                  <c:v>1.6</c:v>
                </c:pt>
                <c:pt idx="2">
                  <c:v>0.8</c:v>
                </c:pt>
              </c:numCache>
            </c:numRef>
          </c:val>
          <c:extLst>
            <c:ext xmlns:c16="http://schemas.microsoft.com/office/drawing/2014/chart" uri="{C3380CC4-5D6E-409C-BE32-E72D297353CC}">
              <c16:uniqueId val="{00000005-5DED-4128-A39E-74B7849C9F64}"/>
            </c:ext>
          </c:extLst>
        </c:ser>
        <c:dLbls>
          <c:showLegendKey val="0"/>
          <c:showVal val="0"/>
          <c:showCatName val="0"/>
          <c:showSerName val="0"/>
          <c:showPercent val="0"/>
          <c:showBubbleSize val="0"/>
        </c:dLbls>
        <c:gapWidth val="150"/>
        <c:axId val="65841792"/>
        <c:axId val="65859968"/>
      </c:barChart>
      <c:catAx>
        <c:axId val="65841792"/>
        <c:scaling>
          <c:orientation val="minMax"/>
        </c:scaling>
        <c:delete val="0"/>
        <c:axPos val="b"/>
        <c:numFmt formatCode="General" sourceLinked="1"/>
        <c:majorTickMark val="out"/>
        <c:minorTickMark val="none"/>
        <c:tickLblPos val="nextTo"/>
        <c:spPr>
          <a:noFill/>
          <a:ln w="12700" cap="flat" cmpd="sng" algn="ctr">
            <a:solidFill>
              <a:srgbClr val="000000">
                <a:lumMod val="65000"/>
                <a:lumOff val="35000"/>
              </a:srgb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65859968"/>
        <c:crosses val="autoZero"/>
        <c:auto val="1"/>
        <c:lblAlgn val="ctr"/>
        <c:lblOffset val="100"/>
        <c:noMultiLvlLbl val="0"/>
      </c:catAx>
      <c:valAx>
        <c:axId val="6585996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200" b="1" i="0" baseline="0">
                    <a:solidFill>
                      <a:schemeClr val="tx1">
                        <a:lumMod val="65000"/>
                        <a:lumOff val="35000"/>
                      </a:schemeClr>
                    </a:solidFill>
                    <a:effectLst/>
                  </a:rPr>
                  <a:t>Incidence rate (events per 100 patient-years)</a:t>
                </a:r>
                <a:endParaRPr lang="en-GB" sz="1200">
                  <a:solidFill>
                    <a:schemeClr val="tx1">
                      <a:lumMod val="65000"/>
                      <a:lumOff val="35000"/>
                    </a:schemeClr>
                  </a:solidFill>
                  <a:effectLst/>
                </a:endParaRPr>
              </a:p>
            </c:rich>
          </c:tx>
          <c:layout>
            <c:manualLayout>
              <c:xMode val="edge"/>
              <c:yMode val="edge"/>
              <c:x val="1.681969336868238E-2"/>
              <c:y val="0.1137723415675218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out"/>
        <c:minorTickMark val="none"/>
        <c:tickLblPos val="nextTo"/>
        <c:spPr>
          <a:noFill/>
          <a:ln w="12700">
            <a:solidFill>
              <a:srgbClr val="000000">
                <a:lumMod val="65000"/>
                <a:lumOff val="35000"/>
              </a:srgb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65841792"/>
        <c:crosses val="autoZero"/>
        <c:crossBetween val="between"/>
      </c:valAx>
      <c:spPr>
        <a:noFill/>
        <a:ln>
          <a:noFill/>
        </a:ln>
        <a:effectLst/>
      </c:spPr>
    </c:plotArea>
    <c:legend>
      <c:legendPos val="tr"/>
      <c:legendEntry>
        <c:idx val="0"/>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egendEntry>
        <c:idx val="1"/>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egendEntry>
        <c:idx val="2"/>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egendEntry>
        <c:idx val="3"/>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egendEntry>
        <c:idx val="4"/>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egendEntry>
        <c:idx val="5"/>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Entry>
      <c:layout>
        <c:manualLayout>
          <c:xMode val="edge"/>
          <c:yMode val="edge"/>
          <c:x val="0.68249921138875047"/>
          <c:y val="0"/>
          <c:w val="0.31463662479201132"/>
          <c:h val="0.45527973856209158"/>
        </c:manualLayout>
      </c:layout>
      <c:overlay val="1"/>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59343039989471E-2"/>
          <c:y val="6.2647253274917603E-2"/>
          <c:w val="0.72506630420684814"/>
          <c:h val="0.79133086770742622"/>
        </c:manualLayout>
      </c:layout>
      <c:lineChart>
        <c:grouping val="standard"/>
        <c:varyColors val="0"/>
        <c:ser>
          <c:idx val="0"/>
          <c:order val="0"/>
          <c:tx>
            <c:strRef>
              <c:f>Sheet1!$B$1</c:f>
              <c:strCache>
                <c:ptCount val="1"/>
                <c:pt idx="0">
                  <c:v>≥1 modifiable risk factor</c:v>
                </c:pt>
              </c:strCache>
            </c:strRef>
          </c:tx>
          <c:spPr>
            <a:ln w="28575">
              <a:solidFill>
                <a:schemeClr val="bg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Sheet1!$B$2:$B$14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0-1147-481C-8E42-5535BDB9E241}"/>
            </c:ext>
          </c:extLst>
        </c:ser>
        <c:ser>
          <c:idx val="1"/>
          <c:order val="1"/>
          <c:tx>
            <c:strRef>
              <c:f>Sheet1!$C$1</c:f>
              <c:strCache>
                <c:ptCount val="1"/>
                <c:pt idx="0">
                  <c:v>No modifiable risk factor</c:v>
                </c:pt>
              </c:strCache>
            </c:strRef>
          </c:tx>
          <c:spPr>
            <a:ln w="28575">
              <a:solidFill>
                <a:schemeClr val="tx2"/>
              </a:solidFill>
            </a:ln>
          </c:spPr>
          <c:marker>
            <c:symbol val="none"/>
          </c:marker>
          <c:cat>
            <c:numRef>
              <c:f>Sheet1!$A$2:$A$14</c:f>
              <c:numCache>
                <c:formatCode>General</c:formatCode>
                <c:ptCount val="13"/>
                <c:pt idx="0">
                  <c:v>0</c:v>
                </c:pt>
                <c:pt idx="1">
                  <c:v>30</c:v>
                </c:pt>
                <c:pt idx="2">
                  <c:v>60</c:v>
                </c:pt>
                <c:pt idx="3">
                  <c:v>90</c:v>
                </c:pt>
                <c:pt idx="4">
                  <c:v>120</c:v>
                </c:pt>
                <c:pt idx="5">
                  <c:v>150</c:v>
                </c:pt>
                <c:pt idx="6">
                  <c:v>180</c:v>
                </c:pt>
                <c:pt idx="7">
                  <c:v>210</c:v>
                </c:pt>
                <c:pt idx="8">
                  <c:v>240</c:v>
                </c:pt>
                <c:pt idx="9">
                  <c:v>270</c:v>
                </c:pt>
                <c:pt idx="10">
                  <c:v>300</c:v>
                </c:pt>
                <c:pt idx="11">
                  <c:v>330</c:v>
                </c:pt>
                <c:pt idx="12">
                  <c:v>360</c:v>
                </c:pt>
              </c:numCache>
            </c:numRef>
          </c:cat>
          <c:val>
            <c:numRef>
              <c:f>Sheet1!$C$2:$C$14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1-1147-481C-8E42-5535BDB9E241}"/>
            </c:ext>
          </c:extLst>
        </c:ser>
        <c:dLbls>
          <c:showLegendKey val="0"/>
          <c:showVal val="0"/>
          <c:showCatName val="0"/>
          <c:showSerName val="0"/>
          <c:showPercent val="0"/>
          <c:showBubbleSize val="0"/>
        </c:dLbls>
        <c:smooth val="0"/>
        <c:axId val="248521088"/>
        <c:axId val="248524160"/>
      </c:lineChart>
      <c:catAx>
        <c:axId val="248521088"/>
        <c:scaling>
          <c:orientation val="minMax"/>
        </c:scaling>
        <c:delete val="0"/>
        <c:axPos val="b"/>
        <c:numFmt formatCode="General"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4160"/>
        <c:crosses val="autoZero"/>
        <c:auto val="0"/>
        <c:lblAlgn val="ctr"/>
        <c:lblOffset val="100"/>
        <c:tickLblSkip val="1"/>
        <c:tickMarkSkip val="1"/>
        <c:noMultiLvlLbl val="0"/>
      </c:catAx>
      <c:valAx>
        <c:axId val="248524160"/>
        <c:scaling>
          <c:orientation val="minMax"/>
          <c:max val="5.000000000000001E-2"/>
        </c:scaling>
        <c:delete val="0"/>
        <c:axPos val="l"/>
        <c:numFmt formatCode="#,##0.00" sourceLinked="0"/>
        <c:majorTickMark val="out"/>
        <c:minorTickMark val="none"/>
        <c:tickLblPos val="nextTo"/>
        <c:spPr>
          <a:ln w="12700">
            <a:solidFill>
              <a:srgbClr val="000000">
                <a:lumMod val="65000"/>
                <a:lumOff val="35000"/>
              </a:srgbClr>
            </a:solidFill>
          </a:ln>
        </c:spPr>
        <c:txPr>
          <a:bodyPr/>
          <a:lstStyle/>
          <a:p>
            <a:pPr>
              <a:defRPr lang="de-DE" sz="1200" smtId="4294967295">
                <a:solidFill>
                  <a:schemeClr val="tx1">
                    <a:lumMod val="65000"/>
                    <a:lumOff val="35000"/>
                  </a:schemeClr>
                </a:solidFill>
              </a:defRPr>
            </a:pPr>
            <a:endParaRPr lang="de-DE"/>
          </a:p>
        </c:txPr>
        <c:crossAx val="248521088"/>
        <c:crosses val="autoZero"/>
        <c:crossBetween val="midCat"/>
        <c:majorUnit val="1.0000000000000007E-2"/>
      </c:valAx>
      <c:spPr>
        <a:ln w="28575"/>
      </c:spPr>
    </c:plotArea>
    <c:plotVisOnly val="1"/>
    <c:dispBlanksAs val="gap"/>
    <c:showDLblsOverMax val="0"/>
  </c:chart>
  <c:txPr>
    <a:bodyPr/>
    <a:lstStyle/>
    <a:p>
      <a:pPr>
        <a:defRPr sz="1800" smtId="4294967295"/>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0.20492</cdr:x>
      <cdr:y>0</cdr:y>
    </cdr:from>
    <cdr:to>
      <cdr:x>0.812</cdr:x>
      <cdr:y>0.81985</cdr:y>
    </cdr:to>
    <cdr:sp macro="" textlink="">
      <cdr:nvSpPr>
        <cdr:cNvPr id="6" name="TextBox 5"/>
        <cdr:cNvSpPr txBox="1"/>
      </cdr:nvSpPr>
      <cdr:spPr>
        <a:xfrm xmlns:a="http://schemas.openxmlformats.org/drawingml/2006/main">
          <a:off x="1722898" y="0"/>
          <a:ext cx="5104119" cy="39811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10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9239"/>
            <a:ext cx="5438775" cy="44429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6899"/>
            <a:ext cx="2946400" cy="49418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6899"/>
            <a:ext cx="2946400" cy="494185"/>
          </a:xfrm>
          <a:prstGeom prst="rect">
            <a:avLst/>
          </a:prstGeom>
        </p:spPr>
        <p:txBody>
          <a:bodyPr vert="horz" lIns="91440" tIns="45720" rIns="91440" bIns="45720" rtlCol="0" anchor="b"/>
          <a:lstStyle>
            <a:lvl1pPr algn="r">
              <a:defRPr sz="1200"/>
            </a:lvl1pPr>
          </a:lstStyle>
          <a:p>
            <a:fld id="{4FE12A04-9E3C-4CA4-8E37-57D068AB06B1}" type="slidenum">
              <a:rPr lang="en-GB" smtClean="0"/>
              <a:pPr/>
              <a:t>‹Nr.›</a:t>
            </a:fld>
            <a:endParaRPr lang="en-GB"/>
          </a:p>
        </p:txBody>
      </p:sp>
    </p:spTree>
    <p:extLst>
      <p:ext uri="{BB962C8B-B14F-4D97-AF65-F5344CB8AC3E}">
        <p14:creationId xmlns:p14="http://schemas.microsoft.com/office/powerpoint/2010/main" val="41657309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271463"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44500"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630238" indent="-185738"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803275" indent="-173038"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xmd.com/pubmed/2928108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Abbreviation</a:t>
            </a:r>
          </a:p>
          <a:p>
            <a:r>
              <a:rPr lang="en-GB"/>
              <a:t>CrCl, creatinine clearance</a:t>
            </a:r>
          </a:p>
        </p:txBody>
      </p:sp>
      <p:sp>
        <p:nvSpPr>
          <p:cNvPr id="4" name="Slide Number Placeholder 3"/>
          <p:cNvSpPr>
            <a:spLocks noGrp="1"/>
          </p:cNvSpPr>
          <p:nvPr>
            <p:ph type="sldNum" sz="quarter" idx="10"/>
          </p:nvPr>
        </p:nvSpPr>
        <p:spPr/>
        <p:txBody>
          <a:bodyPr/>
          <a:lstStyle/>
          <a:p>
            <a:fld id="{4FE12A04-9E3C-4CA4-8E37-57D068AB06B1}" type="slidenum">
              <a:rPr lang="en-GB" smtClean="0"/>
              <a:pPr/>
              <a:t>1</a:t>
            </a:fld>
            <a:endParaRPr lang="en-GB"/>
          </a:p>
        </p:txBody>
      </p:sp>
    </p:spTree>
    <p:extLst>
      <p:ext uri="{BB962C8B-B14F-4D97-AF65-F5344CB8AC3E}">
        <p14:creationId xmlns:p14="http://schemas.microsoft.com/office/powerpoint/2010/main" val="250840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12A04-9E3C-4CA4-8E37-57D068AB06B1}" type="slidenum">
              <a:rPr lang="en-GB" smtClean="0"/>
              <a:pPr/>
              <a:t>10</a:t>
            </a:fld>
            <a:endParaRPr lang="en-GB" dirty="0"/>
          </a:p>
        </p:txBody>
      </p:sp>
    </p:spTree>
    <p:extLst>
      <p:ext uri="{BB962C8B-B14F-4D97-AF65-F5344CB8AC3E}">
        <p14:creationId xmlns:p14="http://schemas.microsoft.com/office/powerpoint/2010/main" val="425179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US" b="0" dirty="0"/>
              <a:t>This slide explores the effects of rivaroxaban vs warfarin in the kidneys – eGFR decline, doubling of creatinine and acute kidney are considerably less in patients taking rivaroxaban. We have already seen in the Protection Narrative that protection is more than bleeding, and here we show that protection with rivaroxaban also includes safeguarding against kidney damage. Not only this, but the 2019 AHA/ACC/HRS guidelines acknowledge that NOACs are associated with lower renal outcomes than warfarin, reinforcing this message. The renal health of patients is important, and they should be taking a NOAC that takes this into consideration. </a:t>
            </a:r>
          </a:p>
          <a:p>
            <a:pPr marL="0" marR="0" lvl="0" indent="0" algn="l" defTabSz="685766" rtl="0" eaLnBrk="1" fontAlgn="auto" latinLnBrk="0" hangingPunct="1">
              <a:lnSpc>
                <a:spcPct val="100000"/>
              </a:lnSpc>
              <a:spcBef>
                <a:spcPts val="0"/>
              </a:spcBef>
              <a:spcAft>
                <a:spcPts val="0"/>
              </a:spcAft>
              <a:buClrTx/>
              <a:buSzTx/>
              <a:buFontTx/>
              <a:buNone/>
              <a:tabLst/>
              <a:defRPr/>
            </a:pPr>
            <a:endParaRPr lang="en-US" b="1" dirty="0"/>
          </a:p>
          <a:p>
            <a:r>
              <a:rPr lang="en-US" b="1" dirty="0"/>
              <a:t>Questions to explore</a:t>
            </a:r>
          </a:p>
          <a:p>
            <a:pPr marL="171450" indent="-171450">
              <a:buFont typeface="Arial" panose="020B0604020202020204" pitchFamily="34" charset="0"/>
              <a:buChar char="•"/>
            </a:pPr>
            <a:r>
              <a:rPr lang="en-US" dirty="0"/>
              <a:t>Were you aware of these real-world data supporting the use of NOACs vs warfarin?</a:t>
            </a:r>
          </a:p>
          <a:p>
            <a:pPr marL="171450" indent="-171450">
              <a:buFont typeface="Arial" panose="020B0604020202020204" pitchFamily="34" charset="0"/>
              <a:buChar char="•"/>
            </a:pPr>
            <a:r>
              <a:rPr lang="en-GB" baseline="0" dirty="0">
                <a:solidFill>
                  <a:schemeClr val="tx1">
                    <a:lumMod val="65000"/>
                    <a:lumOff val="35000"/>
                  </a:schemeClr>
                </a:solidFill>
              </a:rPr>
              <a:t>Do you consider possible adverse kidney outcomes, like acute kidney injury or dialysis?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Bridging question to next slide</a:t>
            </a:r>
          </a:p>
          <a:p>
            <a:pPr marL="171450" indent="-171450">
              <a:buFont typeface="Arial" panose="020B0604020202020204" pitchFamily="34" charset="0"/>
              <a:buChar char="•"/>
            </a:pPr>
            <a:r>
              <a:rPr lang="en-GB" baseline="0" dirty="0">
                <a:solidFill>
                  <a:schemeClr val="tx1">
                    <a:lumMod val="65000"/>
                    <a:lumOff val="35000"/>
                  </a:schemeClr>
                </a:solidFill>
              </a:rPr>
              <a:t>What do you perceive Diane’s main worries or fears to be? </a:t>
            </a:r>
          </a:p>
          <a:p>
            <a:pPr marL="171450" indent="-171450">
              <a:buFont typeface="Arial" panose="020B0604020202020204" pitchFamily="34" charset="0"/>
              <a:buChar char="•"/>
            </a:pPr>
            <a:r>
              <a:rPr lang="en-GB" baseline="0" dirty="0">
                <a:solidFill>
                  <a:schemeClr val="tx1">
                    <a:lumMod val="65000"/>
                    <a:lumOff val="35000"/>
                  </a:schemeClr>
                </a:solidFill>
              </a:rPr>
              <a:t>Are there any other factors that could cause Diane to be at increased risk of stroke, say her adherence to medication?</a:t>
            </a:r>
          </a:p>
          <a:p>
            <a:endParaRPr lang="en-GB" b="1" dirty="0"/>
          </a:p>
          <a:p>
            <a:r>
              <a:rPr lang="en-GB" b="1" dirty="0"/>
              <a:t>Details</a:t>
            </a:r>
          </a:p>
          <a:p>
            <a:pPr marL="171450" indent="-171450">
              <a:buFont typeface="Arial" panose="020B0604020202020204" pitchFamily="34" charset="0"/>
              <a:buChar char="•"/>
            </a:pPr>
            <a:r>
              <a:rPr lang="en-GB" b="0" baseline="0" dirty="0">
                <a:solidFill>
                  <a:schemeClr val="tx1">
                    <a:lumMod val="65000"/>
                    <a:lumOff val="35000"/>
                  </a:schemeClr>
                </a:solidFill>
              </a:rPr>
              <a:t>Yao </a:t>
            </a:r>
            <a:r>
              <a:rPr lang="en-GB" b="0" i="1" baseline="0" dirty="0">
                <a:solidFill>
                  <a:schemeClr val="tx1">
                    <a:lumMod val="65000"/>
                    <a:lumOff val="35000"/>
                  </a:schemeClr>
                </a:solidFill>
              </a:rPr>
              <a:t>et al</a:t>
            </a:r>
            <a:r>
              <a:rPr lang="en-GB" b="0" baseline="0" dirty="0">
                <a:solidFill>
                  <a:schemeClr val="tx1">
                    <a:lumMod val="65000"/>
                    <a:lumOff val="35000"/>
                  </a:schemeClr>
                </a:solidFill>
              </a:rPr>
              <a:t>. was a retrospective cohort analysis using medical claims data from </a:t>
            </a:r>
            <a:r>
              <a:rPr lang="en-GB" b="0" baseline="0" dirty="0" err="1">
                <a:solidFill>
                  <a:schemeClr val="tx1">
                    <a:lumMod val="65000"/>
                    <a:lumOff val="35000"/>
                  </a:schemeClr>
                </a:solidFill>
              </a:rPr>
              <a:t>OptumLabs</a:t>
            </a:r>
            <a:r>
              <a:rPr lang="en-GB" b="0" baseline="0" dirty="0">
                <a:solidFill>
                  <a:schemeClr val="tx1">
                    <a:lumMod val="65000"/>
                    <a:lumOff val="35000"/>
                  </a:schemeClr>
                </a:solidFill>
              </a:rPr>
              <a:t> Data Warehouse.</a:t>
            </a:r>
            <a:r>
              <a:rPr lang="en-GB" b="0" baseline="30000" dirty="0">
                <a:solidFill>
                  <a:schemeClr val="tx1">
                    <a:lumMod val="65000"/>
                    <a:lumOff val="35000"/>
                  </a:schemeClr>
                </a:solidFill>
              </a:rPr>
              <a:t>1</a:t>
            </a:r>
          </a:p>
          <a:p>
            <a:pPr marL="171450" indent="-171450">
              <a:buFont typeface="Arial" panose="020B0604020202020204" pitchFamily="34" charset="0"/>
              <a:buChar char="•"/>
            </a:pPr>
            <a:r>
              <a:rPr lang="en-GB" b="0" baseline="0" dirty="0">
                <a:solidFill>
                  <a:schemeClr val="tx1">
                    <a:lumMod val="65000"/>
                    <a:lumOff val="35000"/>
                  </a:schemeClr>
                </a:solidFill>
              </a:rPr>
              <a:t>In total, 9769 patients with nonvalvular AF were identified for the study. All had been initiated on apixaban, dabigatran, rivaroxaban or warfarin between October 2010 and April 2016.</a:t>
            </a:r>
            <a:r>
              <a:rPr lang="en-GB" b="0" baseline="30000" dirty="0">
                <a:solidFill>
                  <a:schemeClr val="tx1">
                    <a:lumMod val="65000"/>
                    <a:lumOff val="35000"/>
                  </a:schemeClr>
                </a:solidFill>
              </a:rPr>
              <a:t> 1</a:t>
            </a:r>
            <a:endParaRPr lang="en-GB" b="0" baseline="0" dirty="0">
              <a:solidFill>
                <a:schemeClr val="tx1">
                  <a:lumMod val="65000"/>
                  <a:lumOff val="35000"/>
                </a:schemeClr>
              </a:solidFill>
            </a:endParaRPr>
          </a:p>
          <a:p>
            <a:pPr marL="171450" indent="-171450">
              <a:buFont typeface="Arial" panose="020B0604020202020204" pitchFamily="34" charset="0"/>
              <a:buChar char="•"/>
            </a:pPr>
            <a:r>
              <a:rPr lang="en-GB" b="0" baseline="0" dirty="0">
                <a:solidFill>
                  <a:schemeClr val="tx1">
                    <a:lumMod val="65000"/>
                    <a:lumOff val="35000"/>
                  </a:schemeClr>
                </a:solidFill>
              </a:rPr>
              <a:t>Renal decline is common among patients with AF treated with oral anticoagulants.</a:t>
            </a:r>
            <a:r>
              <a:rPr lang="en-GB" b="0" baseline="30000" dirty="0">
                <a:solidFill>
                  <a:schemeClr val="tx1">
                    <a:lumMod val="65000"/>
                    <a:lumOff val="35000"/>
                  </a:schemeClr>
                </a:solidFill>
              </a:rPr>
              <a:t> 1</a:t>
            </a:r>
            <a:endParaRPr lang="en-GB" b="0" baseline="0" dirty="0">
              <a:solidFill>
                <a:schemeClr val="tx1">
                  <a:lumMod val="65000"/>
                  <a:lumOff val="35000"/>
                </a:schemeClr>
              </a:solidFill>
            </a:endParaRPr>
          </a:p>
          <a:p>
            <a:pPr marL="171450" indent="-171450">
              <a:buFont typeface="Arial" panose="020B0604020202020204" pitchFamily="34" charset="0"/>
              <a:buChar char="•"/>
            </a:pPr>
            <a:r>
              <a:rPr lang="en-GB" b="0" baseline="0" dirty="0">
                <a:solidFill>
                  <a:schemeClr val="tx1">
                    <a:lumMod val="65000"/>
                    <a:lumOff val="35000"/>
                  </a:schemeClr>
                </a:solidFill>
              </a:rPr>
              <a:t>Rivaroxaban is associated with lower risk of adverse renal outcomes than warfarin.</a:t>
            </a:r>
            <a:r>
              <a:rPr lang="en-GB" b="0" baseline="30000" dirty="0">
                <a:solidFill>
                  <a:schemeClr val="tx1">
                    <a:lumMod val="65000"/>
                    <a:lumOff val="35000"/>
                  </a:schemeClr>
                </a:solidFill>
              </a:rPr>
              <a:t> 1</a:t>
            </a:r>
            <a:endParaRPr lang="en-GB" b="0" baseline="0" dirty="0">
              <a:solidFill>
                <a:schemeClr val="tx1">
                  <a:lumMod val="65000"/>
                  <a:lumOff val="35000"/>
                </a:schemeClr>
              </a:solidFill>
            </a:endParaRPr>
          </a:p>
          <a:p>
            <a:pPr marL="171450" marR="0" lvl="0" indent="-1714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aseline="0" dirty="0"/>
              <a:t>The </a:t>
            </a:r>
            <a:r>
              <a:rPr lang="en-US" dirty="0"/>
              <a:t>AHA/ACC/HRS </a:t>
            </a:r>
            <a:r>
              <a:rPr lang="en-US" sz="900" baseline="0" dirty="0"/>
              <a:t>guideline update states: “Over time, NOACs (particularly dabigatran and rivaroxaban) may be associated with lower risks of adverse renal outcomes than warfarin in patients with AF”.</a:t>
            </a:r>
            <a:r>
              <a:rPr lang="en-US" sz="900" baseline="30000" dirty="0"/>
              <a:t>2</a:t>
            </a:r>
            <a:endParaRPr lang="en-GB" b="1" baseline="30000" dirty="0"/>
          </a:p>
          <a:p>
            <a:endParaRPr lang="en-GB" b="1" dirty="0"/>
          </a:p>
          <a:p>
            <a:pPr marL="0" indent="0">
              <a:buFont typeface="Arial" panose="020B0604020202020204" pitchFamily="34" charset="0"/>
              <a:buNone/>
            </a:pPr>
            <a:r>
              <a:rPr lang="en-GB" b="1" dirty="0"/>
              <a:t>Reference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solidFill>
                  <a:srgbClr val="000000">
                    <a:lumMod val="65000"/>
                    <a:lumOff val="35000"/>
                  </a:srgbClr>
                </a:solidFill>
              </a:rPr>
              <a:t>1. Yao X et al. </a:t>
            </a:r>
            <a:r>
              <a:rPr lang="en-GB" sz="800" i="1" dirty="0">
                <a:solidFill>
                  <a:srgbClr val="000000">
                    <a:lumMod val="65000"/>
                    <a:lumOff val="35000"/>
                  </a:srgbClr>
                </a:solidFill>
              </a:rPr>
              <a:t>J Am Coll </a:t>
            </a:r>
            <a:r>
              <a:rPr lang="en-GB" sz="800" i="1" dirty="0" err="1">
                <a:solidFill>
                  <a:srgbClr val="000000">
                    <a:lumMod val="65000"/>
                    <a:lumOff val="35000"/>
                  </a:srgbClr>
                </a:solidFill>
              </a:rPr>
              <a:t>Cardiol</a:t>
            </a:r>
            <a:r>
              <a:rPr lang="en-GB" sz="800" dirty="0">
                <a:solidFill>
                  <a:srgbClr val="000000">
                    <a:lumMod val="65000"/>
                    <a:lumOff val="35000"/>
                  </a:srgbClr>
                </a:solidFill>
              </a:rPr>
              <a:t> 2017;70:2621–2632.</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solidFill>
                  <a:srgbClr val="000000">
                    <a:lumMod val="65000"/>
                    <a:lumOff val="35000"/>
                  </a:srgbClr>
                </a:solidFill>
              </a:rPr>
              <a:t>2. January CT et al. </a:t>
            </a:r>
            <a:r>
              <a:rPr lang="en-GB" sz="800" i="1" dirty="0">
                <a:solidFill>
                  <a:srgbClr val="000000">
                    <a:lumMod val="65000"/>
                    <a:lumOff val="35000"/>
                  </a:srgbClr>
                </a:solidFill>
              </a:rPr>
              <a:t>Circulation</a:t>
            </a:r>
            <a:r>
              <a:rPr lang="en-GB" sz="800" dirty="0">
                <a:solidFill>
                  <a:srgbClr val="000000">
                    <a:lumMod val="65000"/>
                    <a:lumOff val="35000"/>
                  </a:srgbClr>
                </a:solidFill>
              </a:rPr>
              <a:t> 2019; </a:t>
            </a:r>
            <a:r>
              <a:rPr lang="en-GB" sz="800" dirty="0" err="1">
                <a:solidFill>
                  <a:srgbClr val="000000">
                    <a:lumMod val="65000"/>
                    <a:lumOff val="35000"/>
                  </a:srgbClr>
                </a:solidFill>
              </a:rPr>
              <a:t>doi.org</a:t>
            </a:r>
            <a:r>
              <a:rPr lang="en-GB" sz="800" dirty="0">
                <a:solidFill>
                  <a:srgbClr val="000000">
                    <a:lumMod val="65000"/>
                    <a:lumOff val="35000"/>
                  </a:srgbClr>
                </a:solidFill>
              </a:rPr>
              <a:t>/10.1016/j.jacc.2019.01.011.</a:t>
            </a:r>
            <a:endParaRPr lang="en-GB" b="1" dirty="0"/>
          </a:p>
          <a:p>
            <a:endParaRPr lang="en-GB" b="1" dirty="0"/>
          </a:p>
          <a:p>
            <a:r>
              <a:rPr lang="en-GB" b="1" dirty="0"/>
              <a:t>Abbreviations</a:t>
            </a:r>
          </a:p>
          <a:p>
            <a:r>
              <a:rPr lang="en-GB" dirty="0"/>
              <a:t>AF, atrial fibrillation; CI, confidence interval; eGFR, estimated glomerular filtration rate; HR, hazard ratio; NOAC, non-vitamin</a:t>
            </a:r>
            <a:r>
              <a:rPr lang="en-GB" baseline="0" dirty="0"/>
              <a:t> K antagonist oral anticoagulant; OAC, oral anticoagulant</a:t>
            </a: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11</a:t>
            </a:fld>
            <a:endParaRPr lang="en-GB"/>
          </a:p>
        </p:txBody>
      </p:sp>
    </p:spTree>
    <p:extLst>
      <p:ext uri="{BB962C8B-B14F-4D97-AF65-F5344CB8AC3E}">
        <p14:creationId xmlns:p14="http://schemas.microsoft.com/office/powerpoint/2010/main" val="293087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err="1"/>
              <a:t>Photo</a:t>
            </a:r>
            <a:r>
              <a:rPr lang="de-CH" dirty="0"/>
              <a:t>: Bayer </a:t>
            </a:r>
            <a:r>
              <a:rPr lang="de-CH" dirty="0" err="1"/>
              <a:t>identity</a:t>
            </a:r>
            <a:r>
              <a:rPr lang="de-CH" dirty="0"/>
              <a:t> </a:t>
            </a:r>
            <a:r>
              <a:rPr lang="de-CH" dirty="0" err="1"/>
              <a:t>net</a:t>
            </a:r>
            <a:r>
              <a:rPr lang="de-CH" dirty="0"/>
              <a: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12</a:t>
            </a:fld>
            <a:endParaRPr lang="en-GB"/>
          </a:p>
        </p:txBody>
      </p:sp>
    </p:spTree>
    <p:extLst>
      <p:ext uri="{BB962C8B-B14F-4D97-AF65-F5344CB8AC3E}">
        <p14:creationId xmlns:p14="http://schemas.microsoft.com/office/powerpoint/2010/main" val="883648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Highlight</a:t>
            </a:r>
            <a:r>
              <a:rPr lang="en-GB" b="0" baseline="0" dirty="0"/>
              <a:t> median age and link to elderly patient.</a:t>
            </a:r>
            <a:endParaRPr lang="en-GB" b="0" dirty="0"/>
          </a:p>
          <a:p>
            <a:endParaRPr lang="en-GB" b="1" dirty="0"/>
          </a:p>
          <a:p>
            <a:r>
              <a:rPr lang="en-GB" b="1" dirty="0"/>
              <a:t>Abbreviations</a:t>
            </a:r>
          </a:p>
          <a:p>
            <a:r>
              <a:rPr lang="en-GB" dirty="0"/>
              <a:t>CI, confidence interval; GI, gastrointestinal; HR, hazard ratio; ICH, intracranial haemorrhage</a:t>
            </a:r>
          </a:p>
        </p:txBody>
      </p:sp>
      <p:sp>
        <p:nvSpPr>
          <p:cNvPr id="4" name="Slide Number Placeholder 3"/>
          <p:cNvSpPr>
            <a:spLocks noGrp="1"/>
          </p:cNvSpPr>
          <p:nvPr>
            <p:ph type="sldNum" sz="quarter" idx="10"/>
          </p:nvPr>
        </p:nvSpPr>
        <p:spPr/>
        <p:txBody>
          <a:bodyPr/>
          <a:lstStyle/>
          <a:p>
            <a:fld id="{4FE12A04-9E3C-4CA4-8E37-57D068AB06B1}" type="slidenum">
              <a:rPr lang="en-GB" smtClean="0"/>
              <a:pPr/>
              <a:t>13</a:t>
            </a:fld>
            <a:endParaRPr lang="en-GB"/>
          </a:p>
        </p:txBody>
      </p:sp>
    </p:spTree>
    <p:extLst>
      <p:ext uri="{BB962C8B-B14F-4D97-AF65-F5344CB8AC3E}">
        <p14:creationId xmlns:p14="http://schemas.microsoft.com/office/powerpoint/2010/main" val="323694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dirty="0"/>
              <a:t>CNS, central nervous system; </a:t>
            </a:r>
            <a:r>
              <a:rPr lang="en-GB" baseline="0" dirty="0" err="1"/>
              <a:t>CrCl</a:t>
            </a:r>
            <a:r>
              <a:rPr lang="en-GB" baseline="0" dirty="0"/>
              <a:t>, creatinine clearance; </a:t>
            </a:r>
            <a:r>
              <a:rPr lang="en-GB" dirty="0"/>
              <a:t>SE, systemic embolism</a:t>
            </a:r>
          </a:p>
        </p:txBody>
      </p:sp>
      <p:sp>
        <p:nvSpPr>
          <p:cNvPr id="4" name="Slide Number Placeholder 3"/>
          <p:cNvSpPr>
            <a:spLocks noGrp="1"/>
          </p:cNvSpPr>
          <p:nvPr>
            <p:ph type="sldNum" sz="quarter" idx="10"/>
          </p:nvPr>
        </p:nvSpPr>
        <p:spPr/>
        <p:txBody>
          <a:bodyPr/>
          <a:lstStyle/>
          <a:p>
            <a:fld id="{4FE12A04-9E3C-4CA4-8E37-57D068AB06B1}" type="slidenum">
              <a:rPr lang="en-GB" smtClean="0"/>
              <a:pPr/>
              <a:t>14</a:t>
            </a:fld>
            <a:endParaRPr lang="en-GB"/>
          </a:p>
        </p:txBody>
      </p:sp>
    </p:spTree>
    <p:extLst>
      <p:ext uri="{BB962C8B-B14F-4D97-AF65-F5344CB8AC3E}">
        <p14:creationId xmlns:p14="http://schemas.microsoft.com/office/powerpoint/2010/main" val="403388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pPr marL="0" marR="0" lvl="0" indent="0" algn="l" defTabSz="685766" rtl="0" eaLnBrk="1" fontAlgn="auto" latinLnBrk="0" hangingPunct="1">
              <a:lnSpc>
                <a:spcPct val="100000"/>
              </a:lnSpc>
              <a:spcBef>
                <a:spcPts val="0"/>
              </a:spcBef>
              <a:spcAft>
                <a:spcPts val="0"/>
              </a:spcAft>
              <a:buClrTx/>
              <a:buSzTx/>
              <a:buFontTx/>
              <a:buNone/>
              <a:tabLst/>
              <a:defRPr/>
            </a:pPr>
            <a:r>
              <a:rPr lang="en-GB" b="0" dirty="0"/>
              <a:t>AF, atrial fibrillation; ESC, European Society of Cardiology; HAS-BLED, hypertension, abnormal renal/liver function, stroke, bleeding history or predisposition, labile INR, elderly (&gt;65 years), drugs/alcohol concomitantly</a:t>
            </a:r>
          </a:p>
          <a:p>
            <a:endParaRPr lang="en-GB" b="0" dirty="0"/>
          </a:p>
          <a:p>
            <a:pPr marL="0" marR="0" lvl="0" indent="0" algn="l" defTabSz="685766" rtl="0" eaLnBrk="1" fontAlgn="auto" latinLnBrk="0" hangingPunct="1">
              <a:lnSpc>
                <a:spcPct val="100000"/>
              </a:lnSpc>
              <a:spcBef>
                <a:spcPts val="0"/>
              </a:spcBef>
              <a:spcAft>
                <a:spcPts val="0"/>
              </a:spcAft>
              <a:buClrTx/>
              <a:buSzTx/>
              <a:buFontTx/>
              <a:buNone/>
              <a:tabLst/>
              <a:defRPr/>
            </a:pPr>
            <a:r>
              <a:rPr lang="en-GB" b="0" dirty="0"/>
              <a:t>A</a:t>
            </a:r>
            <a:r>
              <a:rPr lang="en-US" b="0" dirty="0"/>
              <a:t>2020 ESC Guidelines for the diagnosis and management of atrial fibrillation developed in collaboration with the European Association for Cardio-Thoracic Surgery (EACTS): The Task Force for the diagnosis and management of atrial fibrillation of the European Society of Cardiology (ESC) Developed with the special contribution of the European Heart Rhythm Association (EHRA) of the ESC </a:t>
            </a:r>
          </a:p>
        </p:txBody>
      </p:sp>
      <p:sp>
        <p:nvSpPr>
          <p:cNvPr id="4" name="Slide Number Placeholder 3"/>
          <p:cNvSpPr>
            <a:spLocks noGrp="1"/>
          </p:cNvSpPr>
          <p:nvPr>
            <p:ph type="sldNum" sz="quarter" idx="10"/>
          </p:nvPr>
        </p:nvSpPr>
        <p:spPr/>
        <p:txBody>
          <a:bodyPr/>
          <a:lstStyle/>
          <a:p>
            <a:fld id="{4FE12A04-9E3C-4CA4-8E37-57D068AB06B1}" type="slidenum">
              <a:rPr lang="en-GB" smtClean="0"/>
              <a:pPr/>
              <a:t>15</a:t>
            </a:fld>
            <a:endParaRPr lang="en-GB"/>
          </a:p>
        </p:txBody>
      </p:sp>
    </p:spTree>
    <p:extLst>
      <p:ext uri="{BB962C8B-B14F-4D97-AF65-F5344CB8AC3E}">
        <p14:creationId xmlns:p14="http://schemas.microsoft.com/office/powerpoint/2010/main" val="345665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Abbreviations</a:t>
            </a:r>
          </a:p>
          <a:p>
            <a:r>
              <a:rPr lang="en-GB"/>
              <a:t>CKD-EPI, Chronic Kidney Disease Epidemiology Collaboration; cTnT-hs, high-sensitivity troponin; CrCl, creatinine clearance; GDF, growth differentiation factor-15; INR, international normalized ratio; NSAID, </a:t>
            </a:r>
            <a:r>
              <a:rPr lang="en-GB" sz="1200" b="0" i="0" kern="1200">
                <a:solidFill>
                  <a:schemeClr val="tx1"/>
                </a:solidFill>
                <a:effectLst/>
                <a:latin typeface="+mn-lt"/>
                <a:ea typeface="+mn-ea"/>
                <a:cs typeface="+mn-cs"/>
              </a:rPr>
              <a:t>non-steroidal anti-inflammatory drug; OAC, oral anticoagulant; SBP, systolic blood pressure; TTR, time in target range; </a:t>
            </a:r>
            <a:r>
              <a:rPr lang="en-GB"/>
              <a:t>VKA, vitamin K antagonist</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16</a:t>
            </a:fld>
            <a:endParaRPr lang="en-GB"/>
          </a:p>
        </p:txBody>
      </p:sp>
    </p:spTree>
    <p:extLst>
      <p:ext uri="{BB962C8B-B14F-4D97-AF65-F5344CB8AC3E}">
        <p14:creationId xmlns:p14="http://schemas.microsoft.com/office/powerpoint/2010/main" val="3358652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17</a:t>
            </a:fld>
            <a:endParaRPr lang="en-GB"/>
          </a:p>
        </p:txBody>
      </p:sp>
    </p:spTree>
    <p:extLst>
      <p:ext uri="{BB962C8B-B14F-4D97-AF65-F5344CB8AC3E}">
        <p14:creationId xmlns:p14="http://schemas.microsoft.com/office/powerpoint/2010/main" val="277344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t>Photo: Bayer identity net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18</a:t>
            </a:fld>
            <a:endParaRPr lang="en-GB"/>
          </a:p>
        </p:txBody>
      </p:sp>
    </p:spTree>
    <p:extLst>
      <p:ext uri="{BB962C8B-B14F-4D97-AF65-F5344CB8AC3E}">
        <p14:creationId xmlns:p14="http://schemas.microsoft.com/office/powerpoint/2010/main" val="2040563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19</a:t>
            </a:fld>
            <a:endParaRPr lang="en-GB"/>
          </a:p>
        </p:txBody>
      </p:sp>
    </p:spTree>
    <p:extLst>
      <p:ext uri="{BB962C8B-B14F-4D97-AF65-F5344CB8AC3E}">
        <p14:creationId xmlns:p14="http://schemas.microsoft.com/office/powerpoint/2010/main" val="321867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0000">
                    <a:lumMod val="65000"/>
                    <a:lumOff val="35000"/>
                  </a:srgbClr>
                </a:solidFill>
                <a:latin typeface="Arial" charset="0"/>
              </a:rPr>
              <a:t>Abbreviation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lumMod val="65000"/>
                    <a:lumOff val="35000"/>
                  </a:srgbClr>
                </a:solidFill>
                <a:latin typeface="Arial" charset="0"/>
              </a:rPr>
              <a:t>AF, atrial fibrillation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a:t>
            </a:fld>
            <a:endParaRPr lang="en-GB"/>
          </a:p>
        </p:txBody>
      </p:sp>
    </p:spTree>
    <p:extLst>
      <p:ext uri="{BB962C8B-B14F-4D97-AF65-F5344CB8AC3E}">
        <p14:creationId xmlns:p14="http://schemas.microsoft.com/office/powerpoint/2010/main" val="4285758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solidFill>
                  <a:schemeClr val="tx1">
                    <a:lumMod val="65000"/>
                    <a:lumOff val="35000"/>
                  </a:schemeClr>
                </a:solidFill>
              </a:rPr>
              <a:t>This slide demonstrates that inappropriate under-dosing not only results in no bleeding reduction but, in the case of apixaban, can leave the patient unprotected from stroke events. This complements a key message of the Protection Narrative: that using the right dose of rivaroxaban, at the correct time, for the right reason, offers proper protection for patients.</a:t>
            </a:r>
          </a:p>
          <a:p>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what reasons would you consider prescribing a reduced dose of anticoagulation?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What constitutes appropriate anticoagulation?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25" i="0" kern="1200" dirty="0">
                <a:solidFill>
                  <a:schemeClr val="tx1"/>
                </a:solidFill>
                <a:effectLst/>
                <a:latin typeface="+mn-lt"/>
                <a:ea typeface="+mn-ea"/>
                <a:cs typeface="+mn-cs"/>
              </a:rPr>
              <a:t>Will Diane be protected from stroke if she is underdosed with a NOAC?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25" i="0" kern="1200" dirty="0">
                <a:solidFill>
                  <a:schemeClr val="tx1"/>
                </a:solidFill>
                <a:effectLst/>
                <a:latin typeface="+mn-lt"/>
                <a:ea typeface="+mn-ea"/>
                <a:cs typeface="+mn-cs"/>
              </a:rPr>
              <a:t>If Diane was underdosed with a NOAC, would this reduce her risk for bleeding events?</a:t>
            </a:r>
            <a:endParaRPr lang="en-GB" dirty="0"/>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Bridge to next slide</a:t>
            </a:r>
          </a:p>
          <a:p>
            <a:pPr marL="171450" indent="-171450">
              <a:buFont typeface="Arial" panose="020B0604020202020204" pitchFamily="34" charset="0"/>
              <a:buChar char="•"/>
            </a:pPr>
            <a:r>
              <a:rPr lang="en-GB" baseline="0" dirty="0">
                <a:solidFill>
                  <a:schemeClr val="tx1">
                    <a:lumMod val="65000"/>
                    <a:lumOff val="35000"/>
                  </a:schemeClr>
                </a:solidFill>
              </a:rPr>
              <a:t>As we are talking about protection, at what point in your conversation with your patient do you discuss their current kidney function and likely decline? </a:t>
            </a:r>
          </a:p>
          <a:p>
            <a:pPr marL="0" indent="0">
              <a:buFont typeface="Arial" panose="020B0604020202020204" pitchFamily="34" charset="0"/>
              <a:buNone/>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Details</a:t>
            </a:r>
          </a:p>
          <a:p>
            <a:pPr marL="171450" indent="-171450">
              <a:buFont typeface="Arial" panose="020B0604020202020204" pitchFamily="34" charset="0"/>
              <a:buChar char="•"/>
            </a:pPr>
            <a:r>
              <a:rPr lang="en-GB" b="0" baseline="0" dirty="0">
                <a:solidFill>
                  <a:schemeClr val="tx1">
                    <a:lumMod val="65000"/>
                    <a:lumOff val="35000"/>
                  </a:schemeClr>
                </a:solidFill>
              </a:rPr>
              <a:t>Yao </a:t>
            </a:r>
            <a:r>
              <a:rPr lang="en-GB" b="0" i="1" baseline="0" dirty="0">
                <a:solidFill>
                  <a:schemeClr val="tx1">
                    <a:lumMod val="65000"/>
                    <a:lumOff val="35000"/>
                  </a:schemeClr>
                </a:solidFill>
              </a:rPr>
              <a:t>et al</a:t>
            </a:r>
            <a:r>
              <a:rPr lang="en-GB" b="0" baseline="0" dirty="0">
                <a:solidFill>
                  <a:schemeClr val="tx1">
                    <a:lumMod val="65000"/>
                    <a:lumOff val="35000"/>
                  </a:schemeClr>
                </a:solidFill>
              </a:rPr>
              <a:t>. was a retrospective analysis using medical claims data from </a:t>
            </a:r>
            <a:r>
              <a:rPr lang="en-GB" b="0" baseline="0" dirty="0" err="1">
                <a:solidFill>
                  <a:schemeClr val="tx1">
                    <a:lumMod val="65000"/>
                    <a:lumOff val="35000"/>
                  </a:schemeClr>
                </a:solidFill>
              </a:rPr>
              <a:t>OptumLabs</a:t>
            </a:r>
            <a:r>
              <a:rPr lang="en-GB" b="0" baseline="0" dirty="0">
                <a:solidFill>
                  <a:schemeClr val="tx1">
                    <a:lumMod val="65000"/>
                    <a:lumOff val="35000"/>
                  </a:schemeClr>
                </a:solidFill>
              </a:rPr>
              <a:t> Data Warehouse.</a:t>
            </a:r>
          </a:p>
          <a:p>
            <a:pPr marL="171450" indent="-171450">
              <a:buFont typeface="Arial" panose="020B0604020202020204" pitchFamily="34" charset="0"/>
              <a:buChar char="•"/>
            </a:pPr>
            <a:r>
              <a:rPr lang="en-GB" b="0" baseline="0" dirty="0">
                <a:solidFill>
                  <a:schemeClr val="tx1">
                    <a:lumMod val="65000"/>
                    <a:lumOff val="35000"/>
                  </a:schemeClr>
                </a:solidFill>
              </a:rPr>
              <a:t>In total, 14,865 patients with nonvalvular AF were identified for the study. All had been initiated on apixaban, dabigatran, or rivaroxaban between October 2010 and September 2015.</a:t>
            </a:r>
          </a:p>
          <a:p>
            <a:pPr marL="171450" indent="-171450">
              <a:buFont typeface="Arial" panose="020B0604020202020204" pitchFamily="34" charset="0"/>
              <a:buChar char="•"/>
            </a:pPr>
            <a:r>
              <a:rPr lang="en-GB" b="0" baseline="0" dirty="0">
                <a:solidFill>
                  <a:schemeClr val="tx1">
                    <a:lumMod val="65000"/>
                    <a:lumOff val="35000"/>
                  </a:schemeClr>
                </a:solidFill>
              </a:rPr>
              <a:t>Potential underdosing was associated with a nearly 5-fold increased risk of stroke in apixaban-treated patients, leaving them at risk of death or disability. Additionally, no reduction in bleeding was observed from underdosing.</a:t>
            </a:r>
          </a:p>
          <a:p>
            <a:pPr marL="171450" indent="-171450">
              <a:buFont typeface="Arial" panose="020B0604020202020204" pitchFamily="34" charset="0"/>
              <a:buChar char="•"/>
            </a:pPr>
            <a:r>
              <a:rPr lang="en-GB" sz="1100" b="0" i="0" u="none" strike="noStrike" kern="1200" baseline="0" dirty="0">
                <a:solidFill>
                  <a:schemeClr val="tx1">
                    <a:lumMod val="65000"/>
                    <a:lumOff val="35000"/>
                  </a:schemeClr>
                </a:solidFill>
                <a:latin typeface="+mn-lt"/>
                <a:ea typeface="+mn-ea"/>
                <a:cs typeface="+mn-cs"/>
              </a:rPr>
              <a:t>This </a:t>
            </a:r>
            <a:r>
              <a:rPr lang="en-GB" sz="1100" b="0" i="0" u="none" strike="noStrike" kern="1200" baseline="0" dirty="0">
                <a:solidFill>
                  <a:schemeClr val="tx1"/>
                </a:solidFill>
                <a:latin typeface="+mn-lt"/>
                <a:ea typeface="+mn-ea"/>
                <a:cs typeface="+mn-cs"/>
              </a:rPr>
              <a:t>underdosing effect on efficacy was not observed in patients taking dabigatran or rivaroxaban.</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Reference</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lumMod val="65000"/>
                    <a:lumOff val="35000"/>
                  </a:srgbClr>
                </a:solidFill>
              </a:rPr>
              <a:t>Yao X et al. </a:t>
            </a:r>
            <a:r>
              <a:rPr lang="en-GB" sz="1100" i="1" dirty="0">
                <a:solidFill>
                  <a:srgbClr val="000000">
                    <a:lumMod val="65000"/>
                    <a:lumOff val="35000"/>
                  </a:srgbClr>
                </a:solidFill>
              </a:rPr>
              <a:t>J Am Coll </a:t>
            </a:r>
            <a:r>
              <a:rPr lang="en-GB" sz="1100" i="1" dirty="0" err="1">
                <a:solidFill>
                  <a:srgbClr val="000000">
                    <a:lumMod val="65000"/>
                    <a:lumOff val="35000"/>
                  </a:srgbClr>
                </a:solidFill>
              </a:rPr>
              <a:t>Cardiol</a:t>
            </a:r>
            <a:r>
              <a:rPr lang="en-GB" sz="1100" i="1" dirty="0">
                <a:solidFill>
                  <a:srgbClr val="000000">
                    <a:lumMod val="65000"/>
                    <a:lumOff val="35000"/>
                  </a:srgbClr>
                </a:solidFill>
              </a:rPr>
              <a:t> </a:t>
            </a:r>
            <a:r>
              <a:rPr lang="en-GB" sz="1100" dirty="0">
                <a:solidFill>
                  <a:srgbClr val="000000">
                    <a:lumMod val="65000"/>
                    <a:lumOff val="35000"/>
                  </a:srgbClr>
                </a:solidFill>
              </a:rPr>
              <a:t>2017;69:2779–2790.</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baseline="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solidFill>
                  <a:schemeClr val="tx1">
                    <a:lumMod val="65000"/>
                    <a:lumOff val="35000"/>
                  </a:schemeClr>
                </a:solidFill>
              </a:rPr>
              <a:t>AF, atrial fibrillation; NOAC, non-vitamin K antagonist oral anticoagulant; SE, systemic embolism.</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20</a:t>
            </a:fld>
            <a:endParaRPr lang="en-GB"/>
          </a:p>
        </p:txBody>
      </p:sp>
    </p:spTree>
    <p:extLst>
      <p:ext uri="{BB962C8B-B14F-4D97-AF65-F5344CB8AC3E}">
        <p14:creationId xmlns:p14="http://schemas.microsoft.com/office/powerpoint/2010/main" val="299567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a:t>Photo: Bayer identity net M-21764</a:t>
            </a:r>
          </a:p>
        </p:txBody>
      </p:sp>
      <p:sp>
        <p:nvSpPr>
          <p:cNvPr id="4" name="Slide Number Placeholder 3"/>
          <p:cNvSpPr>
            <a:spLocks noGrp="1"/>
          </p:cNvSpPr>
          <p:nvPr>
            <p:ph type="sldNum" sz="quarter" idx="10"/>
          </p:nvPr>
        </p:nvSpPr>
        <p:spPr/>
        <p:txBody>
          <a:bodyPr/>
          <a:lstStyle/>
          <a:p>
            <a:fld id="{4FE12A04-9E3C-4CA4-8E37-57D068AB06B1}" type="slidenum">
              <a:rPr lang="en-GB" smtClean="0"/>
              <a:pPr/>
              <a:t>21</a:t>
            </a:fld>
            <a:endParaRPr lang="en-GB"/>
          </a:p>
        </p:txBody>
      </p:sp>
    </p:spTree>
    <p:extLst>
      <p:ext uri="{BB962C8B-B14F-4D97-AF65-F5344CB8AC3E}">
        <p14:creationId xmlns:p14="http://schemas.microsoft.com/office/powerpoint/2010/main" val="297775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a:t>
            </a:r>
          </a:p>
          <a:p>
            <a:pPr lvl="0"/>
            <a:r>
              <a:rPr lang="en-GB" dirty="0"/>
              <a:t>OAC, oral anticoagulant</a:t>
            </a:r>
          </a:p>
          <a:p>
            <a:pPr lvl="0"/>
            <a:endParaRPr lang="en-GB" dirty="0"/>
          </a:p>
          <a:p>
            <a:pPr lvl="0"/>
            <a:endParaRPr lang="en-GB" sz="1100" dirty="0">
              <a:solidFill>
                <a:srgbClr val="000000">
                  <a:lumMod val="65000"/>
                  <a:lumOff val="35000"/>
                </a:srgb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22</a:t>
            </a:fld>
            <a:endParaRPr lang="en-GB"/>
          </a:p>
        </p:txBody>
      </p:sp>
    </p:spTree>
    <p:extLst>
      <p:ext uri="{BB962C8B-B14F-4D97-AF65-F5344CB8AC3E}">
        <p14:creationId xmlns:p14="http://schemas.microsoft.com/office/powerpoint/2010/main" val="1375723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900" dirty="0">
                <a:solidFill>
                  <a:schemeClr val="bg1"/>
                </a:solidFill>
              </a:rPr>
              <a:t>This slide introduces the concept of adherence. The main reason to prescribe an anticoagulant to a patient is to prevent stroke and save lives, and the Protection Narrative highlights the need to counsel patients so that they understand the importance of taking their medication daily so they are not left at risk of a stroke. Physicians should take time to understand the patient’s preferences to ensure they are committed to adhering to medication. </a:t>
            </a:r>
          </a:p>
          <a:p>
            <a:endParaRPr lang="en-GB" b="1" dirty="0">
              <a:solidFill>
                <a:schemeClr val="tx1">
                  <a:lumMod val="65000"/>
                  <a:lumOff val="35000"/>
                </a:schemeClr>
              </a:solidFill>
            </a:endParaRPr>
          </a:p>
          <a:p>
            <a:r>
              <a:rPr lang="en-GB" b="1" dirty="0">
                <a:solidFill>
                  <a:schemeClr val="tx1">
                    <a:lumMod val="65000"/>
                    <a:lumOff val="35000"/>
                  </a:schemeClr>
                </a:solidFill>
              </a:rPr>
              <a:t>Questions to explore</a:t>
            </a:r>
          </a:p>
          <a:p>
            <a:pPr marL="171450" indent="-171450">
              <a:buFont typeface="Arial" panose="020B0604020202020204" pitchFamily="34" charset="0"/>
              <a:buChar char="•"/>
            </a:pPr>
            <a:r>
              <a:rPr lang="en-GB" dirty="0">
                <a:solidFill>
                  <a:schemeClr val="tx1">
                    <a:lumMod val="65000"/>
                    <a:lumOff val="35000"/>
                  </a:schemeClr>
                </a:solidFill>
              </a:rPr>
              <a:t>What are your patients’ main concerns when they come to see you, especially patients like Diane? </a:t>
            </a:r>
          </a:p>
          <a:p>
            <a:pPr marL="171450" indent="-171450">
              <a:buFont typeface="Arial" panose="020B0604020202020204" pitchFamily="34" charset="0"/>
              <a:buChar char="•"/>
            </a:pPr>
            <a:r>
              <a:rPr lang="en-GB" baseline="0" dirty="0">
                <a:solidFill>
                  <a:schemeClr val="tx1">
                    <a:lumMod val="65000"/>
                    <a:lumOff val="35000"/>
                  </a:schemeClr>
                </a:solidFill>
              </a:rPr>
              <a:t>Are there any practical concerns that your patients have when they visit?</a:t>
            </a:r>
          </a:p>
          <a:p>
            <a:pPr marL="171450" marR="0" lvl="0" indent="-1714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chemeClr val="tx1">
                    <a:lumMod val="65000"/>
                    <a:lumOff val="35000"/>
                  </a:schemeClr>
                </a:solidFill>
              </a:rPr>
              <a:t>How do you talk to your patient about ensuring adherence?</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Bridge to next slide</a:t>
            </a:r>
          </a:p>
          <a:p>
            <a:pPr marL="171450" indent="-171450">
              <a:buFont typeface="Arial" panose="020B0604020202020204" pitchFamily="34" charset="0"/>
              <a:buChar char="•"/>
            </a:pPr>
            <a:r>
              <a:rPr lang="en-GB" baseline="0" dirty="0">
                <a:solidFill>
                  <a:schemeClr val="tx1">
                    <a:lumMod val="65000"/>
                    <a:lumOff val="35000"/>
                  </a:schemeClr>
                </a:solidFill>
              </a:rPr>
              <a:t>We’ve discussed the difference aspects of ‘safety’ in relation to Diane. Do you think safety means more than bleeding in your patients with AF?</a:t>
            </a:r>
          </a:p>
          <a:p>
            <a:pPr marL="171450" indent="-171450">
              <a:buFont typeface="Arial" panose="020B0604020202020204" pitchFamily="34" charset="0"/>
              <a:buChar char="•"/>
            </a:pPr>
            <a:endParaRPr lang="en-GB"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Detail</a:t>
            </a:r>
          </a:p>
          <a:p>
            <a:pPr marL="171450" indent="-171450">
              <a:buFont typeface="Arial" panose="020B0604020202020204" pitchFamily="34" charset="0"/>
              <a:buChar char="•"/>
            </a:pPr>
            <a:r>
              <a:rPr lang="en-GB" b="0" baseline="0" dirty="0">
                <a:solidFill>
                  <a:schemeClr val="tx1">
                    <a:lumMod val="65000"/>
                    <a:lumOff val="35000"/>
                  </a:schemeClr>
                </a:solidFill>
              </a:rPr>
              <a:t>In a recent cross-sectional study, 758 patients with AF taking a NOAC were interviewed via a ‘discrete-choice-experiment’ method. They were presented with two hypothetical treatment options, with a combination of different attributes, and selected their favoured option.</a:t>
            </a:r>
            <a:endParaRPr lang="en-GB" b="0" baseline="30000" dirty="0">
              <a:solidFill>
                <a:schemeClr val="tx1">
                  <a:lumMod val="65000"/>
                  <a:lumOff val="35000"/>
                </a:schemeClr>
              </a:solidFill>
            </a:endParaRPr>
          </a:p>
          <a:p>
            <a:pPr marL="442906" lvl="1" indent="-171450">
              <a:buFont typeface="Arial" panose="020B0604020202020204" pitchFamily="34" charset="0"/>
              <a:buChar char="•"/>
            </a:pPr>
            <a:r>
              <a:rPr lang="en-GB" b="0" baseline="0" dirty="0">
                <a:solidFill>
                  <a:schemeClr val="tx1">
                    <a:lumMod val="65000"/>
                    <a:lumOff val="35000"/>
                  </a:schemeClr>
                </a:solidFill>
              </a:rPr>
              <a:t>Attributes included intake frequency, tablet size, distance from doctor and meal dependency for intake.</a:t>
            </a:r>
          </a:p>
          <a:p>
            <a:pPr marL="239319" lvl="0" indent="-171450">
              <a:buFont typeface="Arial" panose="020B0604020202020204" pitchFamily="34" charset="0"/>
              <a:buChar char="•"/>
            </a:pPr>
            <a:r>
              <a:rPr lang="en-GB" b="0" baseline="0" dirty="0">
                <a:solidFill>
                  <a:schemeClr val="tx1">
                    <a:lumMod val="65000"/>
                    <a:lumOff val="35000"/>
                  </a:schemeClr>
                </a:solidFill>
              </a:rPr>
              <a:t>At the time of the interview, 34% were treated with apixaban, 14.5% with dabigatran, 6.6% with </a:t>
            </a:r>
            <a:r>
              <a:rPr lang="en-GB" b="0" baseline="0" dirty="0" err="1">
                <a:solidFill>
                  <a:schemeClr val="tx1">
                    <a:lumMod val="65000"/>
                    <a:lumOff val="35000"/>
                  </a:schemeClr>
                </a:solidFill>
              </a:rPr>
              <a:t>edoxaban</a:t>
            </a:r>
            <a:r>
              <a:rPr lang="en-GB" b="0" baseline="0" dirty="0">
                <a:solidFill>
                  <a:schemeClr val="tx1">
                    <a:lumMod val="65000"/>
                    <a:lumOff val="35000"/>
                  </a:schemeClr>
                </a:solidFill>
              </a:rPr>
              <a:t> and 44.9% with rivaroxaban.</a:t>
            </a:r>
          </a:p>
          <a:p>
            <a:pPr marL="171450" lvl="1" indent="-171450" algn="l" defTabSz="685766" rtl="0" eaLnBrk="1" latinLnBrk="0" hangingPunct="1">
              <a:buFont typeface="Arial" panose="020B0604020202020204" pitchFamily="34" charset="0"/>
              <a:buChar char="•"/>
            </a:pPr>
            <a:r>
              <a:rPr lang="en-US" sz="825" b="0" kern="1200" baseline="0" dirty="0">
                <a:solidFill>
                  <a:schemeClr val="tx1">
                    <a:lumMod val="65000"/>
                    <a:lumOff val="35000"/>
                  </a:schemeClr>
                </a:solidFill>
                <a:latin typeface="+mn-lt"/>
                <a:ea typeface="+mn-ea"/>
                <a:cs typeface="+mn-cs"/>
              </a:rPr>
              <a:t>Dosing frequency was found to be the most important attribute for a patient’s choice of NOAC.</a:t>
            </a:r>
          </a:p>
          <a:p>
            <a:pPr marL="301222" lvl="2" indent="-171450" algn="l" defTabSz="685766" rtl="0" eaLnBrk="1" latinLnBrk="0" hangingPunct="1">
              <a:buFont typeface="Arial" panose="020B0604020202020204" pitchFamily="34" charset="0"/>
              <a:buChar char="•"/>
            </a:pPr>
            <a:r>
              <a:rPr lang="en-US" sz="825" b="0" kern="1200" baseline="0" dirty="0">
                <a:solidFill>
                  <a:schemeClr val="tx1">
                    <a:lumMod val="65000"/>
                    <a:lumOff val="35000"/>
                  </a:schemeClr>
                </a:solidFill>
                <a:latin typeface="+mn-lt"/>
                <a:ea typeface="+mn-ea"/>
                <a:cs typeface="+mn-cs"/>
              </a:rPr>
              <a:t>Once-daily dosing was strongly preferred over twice-daily.</a:t>
            </a:r>
            <a:endParaRPr lang="en-GB" sz="825" b="0" kern="1200" baseline="30000" dirty="0">
              <a:solidFill>
                <a:schemeClr val="tx1">
                  <a:lumMod val="65000"/>
                  <a:lumOff val="35000"/>
                </a:schemeClr>
              </a:solidFill>
              <a:latin typeface="+mn-lt"/>
              <a:ea typeface="+mn-ea"/>
              <a:cs typeface="+mn-cs"/>
            </a:endParaRPr>
          </a:p>
          <a:p>
            <a:pPr marL="171450" lvl="0" indent="-171450">
              <a:buFont typeface="Arial" panose="020B0604020202020204" pitchFamily="34" charset="0"/>
              <a:buChar char="•"/>
            </a:pPr>
            <a:r>
              <a:rPr lang="en-GB" b="0" baseline="0" dirty="0">
                <a:solidFill>
                  <a:schemeClr val="tx1">
                    <a:lumMod val="65000"/>
                    <a:lumOff val="35000"/>
                  </a:schemeClr>
                </a:solidFill>
              </a:rPr>
              <a:t>Other attributes were given the below levels of importance:</a:t>
            </a:r>
          </a:p>
          <a:p>
            <a:pPr marL="442906" lvl="1" indent="-171450">
              <a:buFont typeface="Arial" panose="020B0604020202020204" pitchFamily="34" charset="0"/>
              <a:buChar char="•"/>
            </a:pPr>
            <a:r>
              <a:rPr lang="en-GB" b="0" baseline="0" dirty="0">
                <a:solidFill>
                  <a:schemeClr val="tx1">
                    <a:lumMod val="65000"/>
                    <a:lumOff val="35000"/>
                  </a:schemeClr>
                </a:solidFill>
              </a:rPr>
              <a:t>Distance to doctor: 25%</a:t>
            </a:r>
          </a:p>
          <a:p>
            <a:pPr marL="442906" lvl="1" indent="-171450">
              <a:buFont typeface="Arial" panose="020B0604020202020204" pitchFamily="34" charset="0"/>
              <a:buChar char="•"/>
            </a:pPr>
            <a:r>
              <a:rPr lang="en-GB" b="0" baseline="0" dirty="0">
                <a:solidFill>
                  <a:schemeClr val="tx1">
                    <a:lumMod val="65000"/>
                    <a:lumOff val="35000"/>
                  </a:schemeClr>
                </a:solidFill>
              </a:rPr>
              <a:t>Size of tablet: 22%</a:t>
            </a:r>
          </a:p>
          <a:p>
            <a:pPr marL="442906" lvl="1" indent="-171450">
              <a:buFont typeface="Arial" panose="020B0604020202020204" pitchFamily="34" charset="0"/>
              <a:buChar char="•"/>
            </a:pPr>
            <a:r>
              <a:rPr lang="en-GB" b="0" baseline="0" dirty="0">
                <a:solidFill>
                  <a:schemeClr val="tx1">
                    <a:lumMod val="65000"/>
                    <a:lumOff val="35000"/>
                  </a:schemeClr>
                </a:solidFill>
              </a:rPr>
              <a:t>Meal dependency: 11%</a:t>
            </a:r>
          </a:p>
          <a:p>
            <a:pPr marL="0" indent="0">
              <a:buFont typeface="Arial" panose="020B0604020202020204" pitchFamily="34" charset="0"/>
              <a:buNone/>
            </a:pPr>
            <a:endParaRPr lang="en-GB" b="1" baseline="0" dirty="0">
              <a:solidFill>
                <a:schemeClr val="tx1">
                  <a:lumMod val="65000"/>
                  <a:lumOff val="35000"/>
                </a:schemeClr>
              </a:solidFill>
            </a:endParaRPr>
          </a:p>
          <a:p>
            <a:pPr marL="0" indent="0">
              <a:buFont typeface="Arial" panose="020B0604020202020204" pitchFamily="34" charset="0"/>
              <a:buNone/>
            </a:pPr>
            <a:r>
              <a:rPr lang="en-GB" b="1" baseline="0" dirty="0">
                <a:solidFill>
                  <a:schemeClr val="tx1">
                    <a:lumMod val="65000"/>
                    <a:lumOff val="35000"/>
                  </a:schemeClr>
                </a:solidFill>
              </a:rPr>
              <a:t>References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chemeClr val="tx1">
                    <a:lumMod val="65000"/>
                    <a:lumOff val="35000"/>
                  </a:schemeClr>
                </a:solidFill>
              </a:rPr>
              <a:t>Mueller S, et al. Poster presented at: ESC Congress 2019.</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chemeClr val="tx1">
                  <a:lumMod val="65000"/>
                  <a:lumOff val="35000"/>
                </a:schemeClr>
              </a:solidFill>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chemeClr val="tx1">
                    <a:lumMod val="65000"/>
                    <a:lumOff val="35000"/>
                  </a:schemeClr>
                </a:solidFill>
              </a:rPr>
              <a:t>Abbreviations</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baseline="0" dirty="0">
                <a:solidFill>
                  <a:schemeClr val="tx1">
                    <a:lumMod val="65000"/>
                    <a:lumOff val="35000"/>
                  </a:schemeClr>
                </a:solidFill>
              </a:rPr>
              <a:t>AF, atrial fibrillation; NOAC, non-vitamin K antagonist oral anticoagulant. </a:t>
            </a:r>
            <a:endParaRPr lang="en-GB" sz="11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23</a:t>
            </a:fld>
            <a:endParaRPr lang="en-GB"/>
          </a:p>
        </p:txBody>
      </p:sp>
    </p:spTree>
    <p:extLst>
      <p:ext uri="{BB962C8B-B14F-4D97-AF65-F5344CB8AC3E}">
        <p14:creationId xmlns:p14="http://schemas.microsoft.com/office/powerpoint/2010/main" val="422347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a:t>Photo: Bayer identity net M-21764</a:t>
            </a:r>
          </a:p>
        </p:txBody>
      </p:sp>
      <p:sp>
        <p:nvSpPr>
          <p:cNvPr id="4" name="Slide Number Placeholder 3"/>
          <p:cNvSpPr>
            <a:spLocks noGrp="1"/>
          </p:cNvSpPr>
          <p:nvPr>
            <p:ph type="sldNum" sz="quarter" idx="10"/>
          </p:nvPr>
        </p:nvSpPr>
        <p:spPr/>
        <p:txBody>
          <a:bodyPr/>
          <a:lstStyle/>
          <a:p>
            <a:fld id="{4FE12A04-9E3C-4CA4-8E37-57D068AB06B1}" type="slidenum">
              <a:rPr lang="en-GB" smtClean="0"/>
              <a:pPr/>
              <a:t>24</a:t>
            </a:fld>
            <a:endParaRPr lang="en-GB"/>
          </a:p>
        </p:txBody>
      </p:sp>
    </p:spTree>
    <p:extLst>
      <p:ext uri="{BB962C8B-B14F-4D97-AF65-F5344CB8AC3E}">
        <p14:creationId xmlns:p14="http://schemas.microsoft.com/office/powerpoint/2010/main" val="43100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25</a:t>
            </a:fld>
            <a:endParaRPr lang="en-GB"/>
          </a:p>
        </p:txBody>
      </p:sp>
    </p:spTree>
    <p:extLst>
      <p:ext uri="{BB962C8B-B14F-4D97-AF65-F5344CB8AC3E}">
        <p14:creationId xmlns:p14="http://schemas.microsoft.com/office/powerpoint/2010/main" val="257989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Abbreviations</a:t>
            </a:r>
          </a:p>
          <a:p>
            <a:r>
              <a:rPr lang="en-GB" b="0"/>
              <a:t>CNS, central nervous system; DVT, deep vein thrombosis; MI, myocardial infarction;</a:t>
            </a:r>
            <a:r>
              <a:rPr lang="en-GB" b="0" baseline="0"/>
              <a:t> PE, pulmonary embolism; SE, systemic embolism; VTE, venous thromboembolism</a:t>
            </a: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26</a:t>
            </a:fld>
            <a:endParaRPr lang="en-GB"/>
          </a:p>
        </p:txBody>
      </p:sp>
    </p:spTree>
    <p:extLst>
      <p:ext uri="{BB962C8B-B14F-4D97-AF65-F5344CB8AC3E}">
        <p14:creationId xmlns:p14="http://schemas.microsoft.com/office/powerpoint/2010/main" val="55891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1" dirty="0" err="1">
                <a:solidFill>
                  <a:schemeClr val="tx1"/>
                </a:solidFill>
                <a:latin typeface="Arial" panose="020B0604020202020204" pitchFamily="34" charset="0"/>
                <a:cs typeface="Arial" panose="020B0604020202020204" pitchFamily="34" charset="0"/>
              </a:rPr>
              <a:t>Abbreviations</a:t>
            </a:r>
            <a:endParaRPr lang="nb-NO" sz="1100" b="1" dirty="0">
              <a:solidFill>
                <a:schemeClr val="tx1"/>
              </a:solidFill>
              <a:latin typeface="Arial" panose="020B0604020202020204" pitchFamily="34" charset="0"/>
              <a:cs typeface="Arial" panose="020B0604020202020204" pitchFamily="34" charset="0"/>
            </a:endParaRPr>
          </a:p>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0" dirty="0">
                <a:solidFill>
                  <a:schemeClr val="tx1"/>
                </a:solidFill>
                <a:latin typeface="Arial" panose="020B0604020202020204" pitchFamily="34" charset="0"/>
                <a:cs typeface="Arial" panose="020B0604020202020204" pitchFamily="34" charset="0"/>
              </a:rPr>
              <a:t>AAD, antiarrhythmic drug; AF, atrial fibrillation; CV, cardiovascular; ESC, European Society of Cardiology; f, female; m, male; NOAC, non-vitamin K antagonist oral anticoagulant; OAC, oral anticoagulation; QoL, quality of life; VKA, vitamin K antagonist</a:t>
            </a:r>
          </a:p>
        </p:txBody>
      </p:sp>
      <p:sp>
        <p:nvSpPr>
          <p:cNvPr id="4" name="Slide Number Placeholder 3"/>
          <p:cNvSpPr>
            <a:spLocks noGrp="1"/>
          </p:cNvSpPr>
          <p:nvPr>
            <p:ph type="sldNum" sz="quarter" idx="10"/>
          </p:nvPr>
        </p:nvSpPr>
        <p:spPr/>
        <p:txBody>
          <a:bodyPr/>
          <a:lstStyle/>
          <a:p>
            <a:fld id="{4FE12A04-9E3C-4CA4-8E37-57D068AB06B1}" type="slidenum">
              <a:rPr lang="en-GB" smtClean="0"/>
              <a:pPr/>
              <a:t>3</a:t>
            </a:fld>
            <a:endParaRPr lang="en-GB"/>
          </a:p>
        </p:txBody>
      </p:sp>
    </p:spTree>
    <p:extLst>
      <p:ext uri="{BB962C8B-B14F-4D97-AF65-F5344CB8AC3E}">
        <p14:creationId xmlns:p14="http://schemas.microsoft.com/office/powerpoint/2010/main" val="315666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noProof="0" dirty="0">
                <a:solidFill>
                  <a:schemeClr val="tx1">
                    <a:lumMod val="65000"/>
                    <a:lumOff val="35000"/>
                  </a:schemeClr>
                </a:solidFill>
              </a:rPr>
              <a:t>Source:</a:t>
            </a:r>
          </a:p>
          <a:p>
            <a:pPr fontAlgn="base"/>
            <a:r>
              <a:rPr lang="de-DE" sz="1100" b="0" i="0" kern="1200" dirty="0">
                <a:solidFill>
                  <a:schemeClr val="tx1"/>
                </a:solidFill>
                <a:effectLst/>
                <a:latin typeface="+mn-lt"/>
                <a:ea typeface="+mn-ea"/>
                <a:cs typeface="+mn-cs"/>
              </a:rPr>
              <a:t>Fox KAA, Lucas JE, Pieper KS, </a:t>
            </a:r>
            <a:r>
              <a:rPr lang="de-DE" sz="1100" b="0" i="0" kern="1200" dirty="0" err="1">
                <a:solidFill>
                  <a:schemeClr val="tx1"/>
                </a:solidFill>
                <a:effectLst/>
                <a:latin typeface="+mn-lt"/>
                <a:ea typeface="+mn-ea"/>
                <a:cs typeface="+mn-cs"/>
              </a:rPr>
              <a:t>Bassand</a:t>
            </a:r>
            <a:r>
              <a:rPr lang="de-DE" sz="1100" b="0" i="0" kern="1200" dirty="0">
                <a:solidFill>
                  <a:schemeClr val="tx1"/>
                </a:solidFill>
                <a:effectLst/>
                <a:latin typeface="+mn-lt"/>
                <a:ea typeface="+mn-ea"/>
                <a:cs typeface="+mn-cs"/>
              </a:rPr>
              <a:t> J-P, </a:t>
            </a:r>
            <a:r>
              <a:rPr lang="de-DE" sz="1100" b="0" i="0" kern="1200" dirty="0" err="1">
                <a:solidFill>
                  <a:schemeClr val="tx1"/>
                </a:solidFill>
                <a:effectLst/>
                <a:latin typeface="+mn-lt"/>
                <a:ea typeface="+mn-ea"/>
                <a:cs typeface="+mn-cs"/>
              </a:rPr>
              <a:t>Camm</a:t>
            </a:r>
            <a:r>
              <a:rPr lang="de-DE" sz="1100" b="0" i="0" kern="1200" dirty="0">
                <a:solidFill>
                  <a:schemeClr val="tx1"/>
                </a:solidFill>
                <a:effectLst/>
                <a:latin typeface="+mn-lt"/>
                <a:ea typeface="+mn-ea"/>
                <a:cs typeface="+mn-cs"/>
              </a:rPr>
              <a:t> AJ, </a:t>
            </a:r>
            <a:r>
              <a:rPr lang="de-DE" sz="1100" b="0" i="0" kern="1200" dirty="0" err="1">
                <a:solidFill>
                  <a:schemeClr val="tx1"/>
                </a:solidFill>
                <a:effectLst/>
                <a:latin typeface="+mn-lt"/>
                <a:ea typeface="+mn-ea"/>
                <a:cs typeface="+mn-cs"/>
              </a:rPr>
              <a:t>Fitzmaurice</a:t>
            </a:r>
            <a:r>
              <a:rPr lang="de-DE" sz="1100" b="0" i="0" kern="1200" dirty="0">
                <a:solidFill>
                  <a:schemeClr val="tx1"/>
                </a:solidFill>
                <a:effectLst/>
                <a:latin typeface="+mn-lt"/>
                <a:ea typeface="+mn-ea"/>
                <a:cs typeface="+mn-cs"/>
              </a:rPr>
              <a:t> DA, </a:t>
            </a:r>
            <a:r>
              <a:rPr lang="de-DE" sz="1100" b="0" i="0" kern="1200" dirty="0" err="1">
                <a:solidFill>
                  <a:schemeClr val="tx1"/>
                </a:solidFill>
                <a:effectLst/>
                <a:latin typeface="+mn-lt"/>
                <a:ea typeface="+mn-ea"/>
                <a:cs typeface="+mn-cs"/>
              </a:rPr>
              <a:t>Goldhaber</a:t>
            </a:r>
            <a:r>
              <a:rPr lang="de-DE" sz="1100" b="0" i="0" kern="1200" dirty="0">
                <a:solidFill>
                  <a:schemeClr val="tx1"/>
                </a:solidFill>
                <a:effectLst/>
                <a:latin typeface="+mn-lt"/>
                <a:ea typeface="+mn-ea"/>
                <a:cs typeface="+mn-cs"/>
              </a:rPr>
              <a:t> SZ, Goto S, Haas S, Hacke W, </a:t>
            </a:r>
            <a:r>
              <a:rPr lang="de-DE" sz="1100" b="0" i="0" kern="1200" dirty="0" err="1">
                <a:solidFill>
                  <a:schemeClr val="tx1"/>
                </a:solidFill>
                <a:effectLst/>
                <a:latin typeface="+mn-lt"/>
                <a:ea typeface="+mn-ea"/>
                <a:cs typeface="+mn-cs"/>
              </a:rPr>
              <a:t>Kayani</a:t>
            </a:r>
            <a:r>
              <a:rPr lang="de-DE" sz="1100" b="0" i="0" kern="1200" dirty="0">
                <a:solidFill>
                  <a:schemeClr val="tx1"/>
                </a:solidFill>
                <a:effectLst/>
                <a:latin typeface="+mn-lt"/>
                <a:ea typeface="+mn-ea"/>
                <a:cs typeface="+mn-cs"/>
              </a:rPr>
              <a:t> G, </a:t>
            </a:r>
            <a:r>
              <a:rPr lang="de-DE" sz="1100" b="0" i="0" kern="1200" dirty="0" err="1">
                <a:solidFill>
                  <a:schemeClr val="tx1"/>
                </a:solidFill>
                <a:effectLst/>
                <a:latin typeface="+mn-lt"/>
                <a:ea typeface="+mn-ea"/>
                <a:cs typeface="+mn-cs"/>
              </a:rPr>
              <a:t>Oto</a:t>
            </a:r>
            <a:r>
              <a:rPr lang="de-DE" sz="1100" b="0" i="0" kern="1200" dirty="0">
                <a:solidFill>
                  <a:schemeClr val="tx1"/>
                </a:solidFill>
                <a:effectLst/>
                <a:latin typeface="+mn-lt"/>
                <a:ea typeface="+mn-ea"/>
                <a:cs typeface="+mn-cs"/>
              </a:rPr>
              <a:t> A, </a:t>
            </a:r>
            <a:r>
              <a:rPr lang="de-DE" sz="1100" b="0" i="0" kern="1200" dirty="0" err="1">
                <a:solidFill>
                  <a:schemeClr val="tx1"/>
                </a:solidFill>
                <a:effectLst/>
                <a:latin typeface="+mn-lt"/>
                <a:ea typeface="+mn-ea"/>
                <a:cs typeface="+mn-cs"/>
              </a:rPr>
              <a:t>Mantovani</a:t>
            </a:r>
            <a:r>
              <a:rPr lang="de-DE" sz="1100" b="0" i="0" kern="1200" dirty="0">
                <a:solidFill>
                  <a:schemeClr val="tx1"/>
                </a:solidFill>
                <a:effectLst/>
                <a:latin typeface="+mn-lt"/>
                <a:ea typeface="+mn-ea"/>
                <a:cs typeface="+mn-cs"/>
              </a:rPr>
              <a:t> LG, Misselwitz F, </a:t>
            </a:r>
            <a:r>
              <a:rPr lang="de-DE" sz="1100" b="0" i="0" kern="1200" dirty="0" err="1">
                <a:solidFill>
                  <a:schemeClr val="tx1"/>
                </a:solidFill>
                <a:effectLst/>
                <a:latin typeface="+mn-lt"/>
                <a:ea typeface="+mn-ea"/>
                <a:cs typeface="+mn-cs"/>
              </a:rPr>
              <a:t>Piccini</a:t>
            </a:r>
            <a:r>
              <a:rPr lang="de-DE" sz="1100" b="0" i="0" kern="1200" dirty="0">
                <a:solidFill>
                  <a:schemeClr val="tx1"/>
                </a:solidFill>
                <a:effectLst/>
                <a:latin typeface="+mn-lt"/>
                <a:ea typeface="+mn-ea"/>
                <a:cs typeface="+mn-cs"/>
              </a:rPr>
              <a:t> JP, </a:t>
            </a:r>
            <a:r>
              <a:rPr lang="de-DE" sz="1100" b="0" i="0" kern="1200" dirty="0" err="1">
                <a:solidFill>
                  <a:schemeClr val="tx1"/>
                </a:solidFill>
                <a:effectLst/>
                <a:latin typeface="+mn-lt"/>
                <a:ea typeface="+mn-ea"/>
                <a:cs typeface="+mn-cs"/>
              </a:rPr>
              <a:t>Turpie</a:t>
            </a:r>
            <a:r>
              <a:rPr lang="de-DE" sz="1100" b="0" i="0" kern="1200" dirty="0">
                <a:solidFill>
                  <a:schemeClr val="tx1"/>
                </a:solidFill>
                <a:effectLst/>
                <a:latin typeface="+mn-lt"/>
                <a:ea typeface="+mn-ea"/>
                <a:cs typeface="+mn-cs"/>
              </a:rPr>
              <a:t> AGG, </a:t>
            </a:r>
            <a:r>
              <a:rPr lang="de-DE" sz="1100" b="0" i="0" kern="1200" dirty="0" err="1">
                <a:solidFill>
                  <a:schemeClr val="tx1"/>
                </a:solidFill>
                <a:effectLst/>
                <a:latin typeface="+mn-lt"/>
                <a:ea typeface="+mn-ea"/>
                <a:cs typeface="+mn-cs"/>
              </a:rPr>
              <a:t>Verheugt</a:t>
            </a:r>
            <a:r>
              <a:rPr lang="de-DE" sz="1100" b="0" i="0" kern="1200" dirty="0">
                <a:solidFill>
                  <a:schemeClr val="tx1"/>
                </a:solidFill>
                <a:effectLst/>
                <a:latin typeface="+mn-lt"/>
                <a:ea typeface="+mn-ea"/>
                <a:cs typeface="+mn-cs"/>
              </a:rPr>
              <a:t> FWA, </a:t>
            </a:r>
            <a:r>
              <a:rPr lang="de-DE" sz="1100" b="0" i="0" kern="1200" dirty="0" err="1">
                <a:solidFill>
                  <a:schemeClr val="tx1"/>
                </a:solidFill>
                <a:effectLst/>
                <a:latin typeface="+mn-lt"/>
                <a:ea typeface="+mn-ea"/>
                <a:cs typeface="+mn-cs"/>
              </a:rPr>
              <a:t>Kakkar</a:t>
            </a:r>
            <a:r>
              <a:rPr lang="de-DE" sz="1100" b="0" i="0" kern="1200" dirty="0">
                <a:solidFill>
                  <a:schemeClr val="tx1"/>
                </a:solidFill>
                <a:effectLst/>
                <a:latin typeface="+mn-lt"/>
                <a:ea typeface="+mn-ea"/>
                <a:cs typeface="+mn-cs"/>
              </a:rPr>
              <a:t> AK.</a:t>
            </a:r>
          </a:p>
          <a:p>
            <a:pPr fontAlgn="base"/>
            <a:r>
              <a:rPr lang="de-DE" sz="1100" b="0" i="0" u="sng" kern="1200" dirty="0">
                <a:solidFill>
                  <a:schemeClr val="tx1"/>
                </a:solidFill>
                <a:effectLst/>
                <a:latin typeface="+mn-lt"/>
                <a:ea typeface="+mn-ea"/>
                <a:cs typeface="+mn-cs"/>
                <a:hlinkClick r:id="rId3"/>
              </a:rPr>
              <a:t>Improved risk stratification of patients with atrial fibrillation: an integrated GARFIELD-AF tool for the prediction of mortality, stroke and bleed in patients with and without anticoagulation.</a:t>
            </a:r>
            <a:endParaRPr lang="de-DE" sz="1100" b="0" i="0" kern="1200" dirty="0">
              <a:solidFill>
                <a:schemeClr val="tx1"/>
              </a:solidFill>
              <a:effectLst/>
              <a:latin typeface="+mn-lt"/>
              <a:ea typeface="+mn-ea"/>
              <a:cs typeface="+mn-cs"/>
            </a:endParaRPr>
          </a:p>
          <a:p>
            <a:pPr fontAlgn="base"/>
            <a:r>
              <a:rPr lang="de-DE" sz="1100" b="0" i="0" kern="1200" dirty="0">
                <a:solidFill>
                  <a:schemeClr val="tx1"/>
                </a:solidFill>
                <a:effectLst/>
                <a:latin typeface="+mn-lt"/>
                <a:ea typeface="+mn-ea"/>
                <a:cs typeface="+mn-cs"/>
              </a:rPr>
              <a:t>BMJ Open 2017;7.</a:t>
            </a:r>
          </a:p>
          <a:p>
            <a:endParaRPr lang="en-GB" sz="1200" b="0" baseline="0" noProof="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4</a:t>
            </a:fld>
            <a:endParaRPr lang="en-GB"/>
          </a:p>
        </p:txBody>
      </p:sp>
    </p:spTree>
    <p:extLst>
      <p:ext uri="{BB962C8B-B14F-4D97-AF65-F5344CB8AC3E}">
        <p14:creationId xmlns:p14="http://schemas.microsoft.com/office/powerpoint/2010/main" val="31791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5</a:t>
            </a:fld>
            <a:endParaRPr lang="en-GB"/>
          </a:p>
        </p:txBody>
      </p:sp>
    </p:spTree>
    <p:extLst>
      <p:ext uri="{BB962C8B-B14F-4D97-AF65-F5344CB8AC3E}">
        <p14:creationId xmlns:p14="http://schemas.microsoft.com/office/powerpoint/2010/main" val="351028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a:t>Photo: Bayer identity net M-21764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6</a:t>
            </a:fld>
            <a:endParaRPr lang="en-GB"/>
          </a:p>
        </p:txBody>
      </p:sp>
    </p:spTree>
    <p:extLst>
      <p:ext uri="{BB962C8B-B14F-4D97-AF65-F5344CB8AC3E}">
        <p14:creationId xmlns:p14="http://schemas.microsoft.com/office/powerpoint/2010/main" val="425667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Abbreviations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bid, twice daily; </a:t>
            </a:r>
            <a:r>
              <a:rPr lang="en-GB" sz="1100" dirty="0" err="1"/>
              <a:t>CrCl</a:t>
            </a:r>
            <a:r>
              <a:rPr lang="en-GB" sz="1100" dirty="0"/>
              <a:t>, creatinine clearance; </a:t>
            </a:r>
            <a:r>
              <a:rPr lang="en-GB" dirty="0"/>
              <a:t>eGFR, estimated glomerular filtration rate; NOAC, non-vitamin K antagonist oral anticoagulant; od, once daily</a:t>
            </a:r>
            <a:endParaRPr lang="de-DE"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7</a:t>
            </a:fld>
            <a:endParaRPr lang="en-GB"/>
          </a:p>
        </p:txBody>
      </p:sp>
    </p:spTree>
    <p:extLst>
      <p:ext uri="{BB962C8B-B14F-4D97-AF65-F5344CB8AC3E}">
        <p14:creationId xmlns:p14="http://schemas.microsoft.com/office/powerpoint/2010/main" val="38616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Abbreviations</a:t>
            </a:r>
          </a:p>
          <a:p>
            <a:r>
              <a:rPr lang="en-GB" dirty="0"/>
              <a:t>CI, confidence interval;</a:t>
            </a:r>
            <a:r>
              <a:rPr lang="en-GB" baseline="0" dirty="0"/>
              <a:t> </a:t>
            </a:r>
            <a:r>
              <a:rPr lang="en-GB" baseline="0" dirty="0" err="1"/>
              <a:t>CrCl</a:t>
            </a:r>
            <a:r>
              <a:rPr lang="en-GB" baseline="0" dirty="0"/>
              <a:t>, creatinine clearance; </a:t>
            </a:r>
            <a:r>
              <a:rPr lang="en-GB" dirty="0"/>
              <a:t>HR, hazard ratio; </a:t>
            </a:r>
            <a:r>
              <a:rPr lang="en-GB" baseline="0" dirty="0"/>
              <a:t>NVAF, non-valvular </a:t>
            </a:r>
            <a:r>
              <a:rPr lang="en-GB" dirty="0"/>
              <a:t>atrial fibrillation</a:t>
            </a:r>
            <a:r>
              <a:rPr lang="en-GB" baseline="0" dirty="0"/>
              <a:t>; SE, systemic embolism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8</a:t>
            </a:fld>
            <a:endParaRPr lang="en-GB"/>
          </a:p>
        </p:txBody>
      </p:sp>
    </p:spTree>
    <p:extLst>
      <p:ext uri="{BB962C8B-B14F-4D97-AF65-F5344CB8AC3E}">
        <p14:creationId xmlns:p14="http://schemas.microsoft.com/office/powerpoint/2010/main" val="2055252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4FE12A04-9E3C-4CA4-8E37-57D068AB06B1}" type="slidenum">
              <a:rPr lang="en-GB" smtClean="0"/>
              <a:pPr/>
              <a:t>9</a:t>
            </a:fld>
            <a:endParaRPr lang="en-GB"/>
          </a:p>
        </p:txBody>
      </p:sp>
    </p:spTree>
    <p:extLst>
      <p:ext uri="{BB962C8B-B14F-4D97-AF65-F5344CB8AC3E}">
        <p14:creationId xmlns:p14="http://schemas.microsoft.com/office/powerpoint/2010/main" val="427117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5" y="2707482"/>
            <a:ext cx="7451725"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5"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p>
        </p:txBody>
      </p:sp>
      <p:sp>
        <p:nvSpPr>
          <p:cNvPr id="5" name="Line 38"/>
          <p:cNvSpPr>
            <a:spLocks noChangeShapeType="1"/>
          </p:cNvSpPr>
          <p:nvPr userDrawn="1"/>
        </p:nvSpPr>
        <p:spPr bwMode="auto">
          <a:xfrm flipV="1">
            <a:off x="611188" y="2566988"/>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20057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032579"/>
            <a:ext cx="8281175" cy="3645387"/>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301911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5" name="Table Placeholder 4"/>
          <p:cNvSpPr>
            <a:spLocks noGrp="1"/>
          </p:cNvSpPr>
          <p:nvPr>
            <p:ph type="tbl" sz="quarter" idx="11" hasCustomPrompt="1"/>
          </p:nvPr>
        </p:nvSpPr>
        <p:spPr>
          <a:xfrm>
            <a:off x="612000" y="1368900"/>
            <a:ext cx="8281175" cy="3273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4"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92701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032579"/>
            <a:ext cx="8281987" cy="1701403"/>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231019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able and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vl2pPr>
              <a:defRPr>
                <a:solidFill>
                  <a:schemeClr val="tx1">
                    <a:lumMod val="65000"/>
                    <a:lumOff val="3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able Placeholder 2"/>
          <p:cNvSpPr>
            <a:spLocks noGrp="1"/>
          </p:cNvSpPr>
          <p:nvPr>
            <p:ph type="tbl" sz="quarter" idx="18" hasCustomPrompt="1"/>
          </p:nvPr>
        </p:nvSpPr>
        <p:spPr>
          <a:xfrm>
            <a:off x="611188" y="1368900"/>
            <a:ext cx="8281987" cy="1322784"/>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5"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422034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032579"/>
            <a:ext cx="8280401" cy="170144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Tree>
    <p:extLst>
      <p:ext uri="{BB962C8B-B14F-4D97-AF65-F5344CB8AC3E}">
        <p14:creationId xmlns:p14="http://schemas.microsoft.com/office/powerpoint/2010/main" val="828580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Content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Content Placeholder 5"/>
          <p:cNvSpPr>
            <a:spLocks noGrp="1"/>
          </p:cNvSpPr>
          <p:nvPr>
            <p:ph sz="quarter" idx="16" hasCustomPrompt="1"/>
          </p:nvPr>
        </p:nvSpPr>
        <p:spPr>
          <a:xfrm>
            <a:off x="612774" y="1368900"/>
            <a:ext cx="8280401" cy="132309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able Placeholder 2"/>
          <p:cNvSpPr>
            <a:spLocks noGrp="1"/>
          </p:cNvSpPr>
          <p:nvPr>
            <p:ph type="tbl" sz="quarter" idx="18" hasCustomPrompt="1"/>
          </p:nvPr>
        </p:nvSpPr>
        <p:spPr>
          <a:xfrm>
            <a:off x="611188" y="2808000"/>
            <a:ext cx="8281987" cy="1869966"/>
          </a:xfrm>
        </p:spPr>
        <p:txBody>
          <a:bodyPr/>
          <a:lstStyle>
            <a:lvl1pPr>
              <a:defRPr sz="1600">
                <a:solidFill>
                  <a:schemeClr val="tx1">
                    <a:lumMod val="65000"/>
                    <a:lumOff val="35000"/>
                  </a:schemeClr>
                </a:solidFill>
              </a:defRPr>
            </a:lvl1pPr>
          </a:lstStyle>
          <a:p>
            <a:r>
              <a:rPr lang="hu-HU" noProof="0"/>
              <a:t>C</a:t>
            </a:r>
            <a:r>
              <a:rPr lang="en-US" noProof="0"/>
              <a:t>lick on the icon</a:t>
            </a:r>
            <a:r>
              <a:rPr lang="hu-HU" noProof="0"/>
              <a:t> t</a:t>
            </a:r>
            <a:r>
              <a:rPr lang="en-US" noProof="0"/>
              <a:t>o insert a table</a:t>
            </a:r>
            <a:endParaRPr lang="en-GB" noProof="0"/>
          </a:p>
        </p:txBody>
      </p:sp>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034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032579"/>
            <a:ext cx="8280401" cy="1702359"/>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2518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16" hasCustomPrompt="1"/>
          </p:nvPr>
        </p:nvSpPr>
        <p:spPr>
          <a:xfrm>
            <a:off x="612774" y="2808000"/>
            <a:ext cx="8280401" cy="1869966"/>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5"/>
          <p:cNvSpPr>
            <a:spLocks noGrp="1"/>
          </p:cNvSpPr>
          <p:nvPr>
            <p:ph sz="quarter" idx="17" hasCustomPrompt="1"/>
          </p:nvPr>
        </p:nvSpPr>
        <p:spPr>
          <a:xfrm>
            <a:off x="612774" y="1368900"/>
            <a:ext cx="8280401" cy="1322831"/>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75507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divider">
    <p:spTree>
      <p:nvGrpSpPr>
        <p:cNvPr id="1" name=""/>
        <p:cNvGrpSpPr/>
        <p:nvPr/>
      </p:nvGrpSpPr>
      <p:grpSpPr>
        <a:xfrm>
          <a:off x="0" y="0"/>
          <a:ext cx="0" cy="0"/>
          <a:chOff x="0" y="0"/>
          <a:chExt cx="0" cy="0"/>
        </a:xfrm>
      </p:grpSpPr>
      <p:sp>
        <p:nvSpPr>
          <p:cNvPr id="3112" name="Rectangle 40"/>
          <p:cNvSpPr>
            <a:spLocks noGrp="1" noChangeArrowheads="1"/>
          </p:cNvSpPr>
          <p:nvPr>
            <p:ph type="subTitle" sz="quarter" idx="1" hasCustomPrompt="1"/>
          </p:nvPr>
        </p:nvSpPr>
        <p:spPr>
          <a:xfrm>
            <a:off x="612776" y="2707481"/>
            <a:ext cx="7451724" cy="369332"/>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lvl1pPr marL="0" indent="0">
              <a:spcBef>
                <a:spcPct val="20000"/>
              </a:spcBef>
              <a:buFont typeface="Wingdings" pitchFamily="2" charset="2"/>
              <a:buNone/>
              <a:defRPr lang="en-GB" sz="2400" noProof="0" dirty="0">
                <a:solidFill>
                  <a:schemeClr val="tx1">
                    <a:lumMod val="65000"/>
                    <a:lumOff val="35000"/>
                  </a:schemeClr>
                </a:solidFill>
                <a:latin typeface="+mn-lt"/>
                <a:ea typeface="+mn-ea"/>
                <a:cs typeface="+mn-cs"/>
              </a:defRPr>
            </a:lvl1pPr>
          </a:lstStyle>
          <a:p>
            <a:pPr marL="0" lvl="0" indent="0" algn="l" rtl="0" eaLnBrk="1" fontAlgn="base" hangingPunct="1">
              <a:spcBef>
                <a:spcPct val="200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3" name="Title 2"/>
          <p:cNvSpPr>
            <a:spLocks noGrp="1"/>
          </p:cNvSpPr>
          <p:nvPr>
            <p:ph type="title" hasCustomPrompt="1"/>
          </p:nvPr>
        </p:nvSpPr>
        <p:spPr>
          <a:xfrm>
            <a:off x="612774" y="2045616"/>
            <a:ext cx="7451725" cy="430887"/>
          </a:xfrm>
        </p:spPr>
        <p:txBody>
          <a:bodyPr wrap="square">
            <a:spAutoFit/>
          </a:bodyPr>
          <a:lstStyle>
            <a:lvl1pPr algn="l" rtl="0" eaLnBrk="1" fontAlgn="base" hangingPunct="1">
              <a:spcBef>
                <a:spcPct val="0"/>
              </a:spcBef>
              <a:spcAft>
                <a:spcPct val="0"/>
              </a:spcAft>
              <a:defRPr lang="en-GB" sz="2800" b="0" noProof="0" dirty="0">
                <a:solidFill>
                  <a:schemeClr val="bg2"/>
                </a:solidFill>
                <a:latin typeface="+mj-lt"/>
                <a:ea typeface="+mj-ea"/>
                <a:cs typeface="+mj-cs"/>
              </a:defRPr>
            </a:lvl1pPr>
          </a:lstStyle>
          <a:p>
            <a:r>
              <a:rPr lang="en-GB" noProof="0"/>
              <a:t>Click to edit Master title text</a:t>
            </a:r>
            <a:endParaRPr lang="en-GB"/>
          </a:p>
        </p:txBody>
      </p:sp>
    </p:spTree>
    <p:extLst>
      <p:ext uri="{BB962C8B-B14F-4D97-AF65-F5344CB8AC3E}">
        <p14:creationId xmlns:p14="http://schemas.microsoft.com/office/powerpoint/2010/main" val="12450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lgn="l" rtl="0" eaLnBrk="1" fontAlgn="base" hangingPunct="1">
              <a:spcBef>
                <a:spcPct val="0"/>
              </a:spcBef>
              <a:spcAft>
                <a:spcPct val="0"/>
              </a:spcAft>
              <a:defRPr lang="en-GB" sz="2400" b="0" noProof="0" dirty="0">
                <a:solidFill>
                  <a:schemeClr val="bg2"/>
                </a:solidFill>
                <a:latin typeface="+mj-lt"/>
                <a:ea typeface="+mj-ea"/>
                <a:cs typeface="+mj-cs"/>
              </a:defRPr>
            </a:lvl1pPr>
          </a:lstStyle>
          <a:p>
            <a:r>
              <a:rPr lang="en-GB" noProof="0"/>
              <a:t>Click to edit Master title text</a:t>
            </a:r>
          </a:p>
        </p:txBody>
      </p:sp>
      <p:sp>
        <p:nvSpPr>
          <p:cNvPr id="7" name="Content Placeholder 6"/>
          <p:cNvSpPr>
            <a:spLocks noGrp="1"/>
          </p:cNvSpPr>
          <p:nvPr>
            <p:ph sz="quarter" idx="10" hasCustomPrompt="1"/>
          </p:nvPr>
        </p:nvSpPr>
        <p:spPr>
          <a:xfrm>
            <a:off x="611188" y="1032272"/>
            <a:ext cx="8281987" cy="3645694"/>
          </a:xfrm>
        </p:spPr>
        <p:txBody>
          <a:bodyPr/>
          <a:lstStyle>
            <a:lvl1pPr>
              <a:defRPr lang="en-US" sz="1800" dirty="0">
                <a:solidFill>
                  <a:schemeClr val="tx1">
                    <a:lumMod val="65000"/>
                    <a:lumOff val="35000"/>
                  </a:schemeClr>
                </a:solidFill>
                <a:latin typeface="+mn-lt"/>
                <a:ea typeface="+mn-ea"/>
                <a:cs typeface="+mn-cs"/>
              </a:defRPr>
            </a:lvl1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2683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headline + Content">
    <p:spTree>
      <p:nvGrpSpPr>
        <p:cNvPr id="1" name=""/>
        <p:cNvGrpSpPr/>
        <p:nvPr/>
      </p:nvGrpSpPr>
      <p:grpSpPr>
        <a:xfrm>
          <a:off x="0" y="0"/>
          <a:ext cx="0" cy="0"/>
          <a:chOff x="0" y="0"/>
          <a:chExt cx="0" cy="0"/>
        </a:xfrm>
      </p:grpSpPr>
      <p:sp>
        <p:nvSpPr>
          <p:cNvPr id="6"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lang="en-GB" sz="1800" b="1" noProof="0" dirty="0">
                <a:solidFill>
                  <a:schemeClr val="tx1">
                    <a:lumMod val="65000"/>
                    <a:lumOff val="35000"/>
                  </a:schemeClr>
                </a:solidFill>
                <a:latin typeface="+mn-lt"/>
                <a:ea typeface="+mn-ea"/>
                <a:cs typeface="+mn-cs"/>
              </a:defRPr>
            </a:lvl1pPr>
          </a:lstStyle>
          <a:p>
            <a:pPr marL="0" lvl="0" indent="0" algn="l" rtl="0" eaLnBrk="1" fontAlgn="base" hangingPunct="1">
              <a:spcBef>
                <a:spcPts val="600"/>
              </a:spcBef>
              <a:spcAft>
                <a:spcPct val="0"/>
              </a:spcAft>
              <a:buClr>
                <a:schemeClr val="bg2"/>
              </a:buClr>
              <a:buSzPct val="80000"/>
              <a:buFont typeface="Wingdings" pitchFamily="2" charset="2"/>
              <a:buNone/>
              <a:tabLst>
                <a:tab pos="1238250" algn="l"/>
              </a:tabLst>
            </a:pPr>
            <a:r>
              <a:rPr lang="en-GB" noProof="0"/>
              <a:t>Click to edit Master subtitle text</a:t>
            </a:r>
          </a:p>
        </p:txBody>
      </p:sp>
      <p:sp>
        <p:nvSpPr>
          <p:cNvPr id="9" name="Content Placeholder 8"/>
          <p:cNvSpPr>
            <a:spLocks noGrp="1"/>
          </p:cNvSpPr>
          <p:nvPr>
            <p:ph sz="quarter" idx="19" hasCustomPrompt="1"/>
          </p:nvPr>
        </p:nvSpPr>
        <p:spPr>
          <a:xfrm>
            <a:off x="612776" y="1368281"/>
            <a:ext cx="8280400" cy="3309685"/>
          </a:xfrm>
          <a:prstGeom prst="rect">
            <a:avLst/>
          </a:prstGeom>
        </p:spPr>
        <p:txBody>
          <a:bodyPr/>
          <a:lstStyle>
            <a:lvl1pPr>
              <a:defRPr lang="en-US" sz="1800" dirty="0">
                <a:solidFill>
                  <a:schemeClr val="tx1">
                    <a:lumMod val="65000"/>
                    <a:lumOff val="35000"/>
                  </a:schemeClr>
                </a:solidFill>
                <a:latin typeface="+mn-lt"/>
                <a:ea typeface="+mn-ea"/>
                <a:cs typeface="+mn-cs"/>
              </a:defRPr>
            </a:lvl1pPr>
            <a:lvl2pPr>
              <a:defRPr lang="en-US" sz="1600" dirty="0">
                <a:solidFill>
                  <a:schemeClr val="tx1">
                    <a:lumMod val="65000"/>
                    <a:lumOff val="35000"/>
                  </a:schemeClr>
                </a:solidFill>
                <a:latin typeface="+mn-lt"/>
              </a:defRPr>
            </a:lvl2pPr>
            <a:lvl3pPr>
              <a:defRPr lang="en-US" sz="1400" dirty="0">
                <a:solidFill>
                  <a:schemeClr val="tx1">
                    <a:lumMod val="65000"/>
                    <a:lumOff val="35000"/>
                  </a:schemeClr>
                </a:solidFill>
                <a:latin typeface="+mn-lt"/>
              </a:defRPr>
            </a:lvl3pPr>
            <a:lvl4pPr>
              <a:defRPr lang="en-US" sz="1400" dirty="0">
                <a:solidFill>
                  <a:schemeClr val="tx1">
                    <a:lumMod val="65000"/>
                    <a:lumOff val="35000"/>
                  </a:schemeClr>
                </a:solidFill>
                <a:latin typeface="+mn-lt"/>
              </a:defRPr>
            </a:lvl4pPr>
          </a:lstStyle>
          <a:p>
            <a:pPr marL="268288" lvl="0"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pPr>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10" name="Title 9"/>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41419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
        <p:nvSpPr>
          <p:cNvPr id="6" name="Content Placeholder 5"/>
          <p:cNvSpPr>
            <a:spLocks noGrp="1"/>
          </p:cNvSpPr>
          <p:nvPr>
            <p:ph sz="quarter" idx="21" hasCustomPrompt="1"/>
          </p:nvPr>
        </p:nvSpPr>
        <p:spPr>
          <a:xfrm>
            <a:off x="612774"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5"/>
          <p:cNvSpPr>
            <a:spLocks noGrp="1"/>
          </p:cNvSpPr>
          <p:nvPr>
            <p:ph sz="quarter" idx="22" hasCustomPrompt="1"/>
          </p:nvPr>
        </p:nvSpPr>
        <p:spPr>
          <a:xfrm>
            <a:off x="4860480" y="1032579"/>
            <a:ext cx="4032000" cy="3645387"/>
          </a:xfrm>
        </p:spPr>
        <p:txBody>
          <a:bodyPr/>
          <a:lstStyle>
            <a:lvl1pPr>
              <a:defRPr>
                <a:solidFill>
                  <a:schemeClr val="tx1">
                    <a:lumMod val="65000"/>
                    <a:lumOff val="35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11475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Headline + 2 Contents">
    <p:spTree>
      <p:nvGrpSpPr>
        <p:cNvPr id="1" name=""/>
        <p:cNvGrpSpPr/>
        <p:nvPr/>
      </p:nvGrpSpPr>
      <p:grpSpPr>
        <a:xfrm>
          <a:off x="0" y="0"/>
          <a:ext cx="0" cy="0"/>
          <a:chOff x="0" y="0"/>
          <a:chExt cx="0" cy="0"/>
        </a:xfrm>
      </p:grpSpPr>
      <p:sp>
        <p:nvSpPr>
          <p:cNvPr id="8" name="Content Placeholder 7"/>
          <p:cNvSpPr>
            <a:spLocks noGrp="1"/>
          </p:cNvSpPr>
          <p:nvPr>
            <p:ph sz="quarter" idx="22" hasCustomPrompt="1"/>
          </p:nvPr>
        </p:nvSpPr>
        <p:spPr>
          <a:xfrm>
            <a:off x="612774"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7"/>
          <p:cNvSpPr>
            <a:spLocks noGrp="1"/>
          </p:cNvSpPr>
          <p:nvPr>
            <p:ph sz="quarter" idx="23" hasCustomPrompt="1"/>
          </p:nvPr>
        </p:nvSpPr>
        <p:spPr>
          <a:xfrm>
            <a:off x="4860480" y="1368900"/>
            <a:ext cx="4032000" cy="3309066"/>
          </a:xfrm>
        </p:spPr>
        <p:txBody>
          <a:bodyPr/>
          <a:lstStyle>
            <a:lvl1pPr>
              <a:defRPr sz="1800">
                <a:solidFill>
                  <a:schemeClr val="tx1">
                    <a:lumMod val="65000"/>
                    <a:lumOff val="35000"/>
                  </a:schemeClr>
                </a:solidFill>
              </a:defRPr>
            </a:lvl1pPr>
            <a:lvl2pPr>
              <a:defRPr sz="16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p:txBody>
          <a:bodyPr/>
          <a:lstStyle/>
          <a:p>
            <a:r>
              <a:rPr lang="en-GB" noProof="0"/>
              <a:t>Click to edit Master title text</a:t>
            </a:r>
            <a:endParaRPr lang="en-GB"/>
          </a:p>
        </p:txBody>
      </p:sp>
      <p:sp>
        <p:nvSpPr>
          <p:cNvPr id="7"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18368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GB" noProof="0"/>
              <a:t>Click to edit Master title text</a:t>
            </a:r>
            <a:endParaRPr lang="en-GB"/>
          </a:p>
        </p:txBody>
      </p:sp>
    </p:spTree>
    <p:extLst>
      <p:ext uri="{BB962C8B-B14F-4D97-AF65-F5344CB8AC3E}">
        <p14:creationId xmlns:p14="http://schemas.microsoft.com/office/powerpoint/2010/main" val="218478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text</a:t>
            </a:r>
            <a:endParaRPr lang="en-GB"/>
          </a:p>
        </p:txBody>
      </p:sp>
      <p:sp>
        <p:nvSpPr>
          <p:cNvPr id="3" name="Rectangle 40"/>
          <p:cNvSpPr>
            <a:spLocks noGrp="1" noChangeArrowheads="1"/>
          </p:cNvSpPr>
          <p:nvPr>
            <p:ph type="subTitle" sz="quarter" idx="1" hasCustomPrompt="1"/>
          </p:nvPr>
        </p:nvSpPr>
        <p:spPr>
          <a:xfrm>
            <a:off x="612776" y="1032580"/>
            <a:ext cx="8280400" cy="297293"/>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noAutofit/>
          </a:bodyPr>
          <a:lstStyle>
            <a:lvl1pPr marL="0" indent="0">
              <a:spcBef>
                <a:spcPts val="600"/>
              </a:spcBef>
              <a:buFont typeface="Wingdings" pitchFamily="2" charset="2"/>
              <a:buNone/>
              <a:defRPr sz="1800" b="1">
                <a:solidFill>
                  <a:schemeClr val="tx1">
                    <a:lumMod val="65000"/>
                    <a:lumOff val="35000"/>
                  </a:schemeClr>
                </a:solidFill>
              </a:defRPr>
            </a:lvl1pPr>
          </a:lstStyle>
          <a:p>
            <a:pPr lvl="0"/>
            <a:r>
              <a:rPr lang="en-GB" noProof="0"/>
              <a:t>Click to edit Master subtitle text</a:t>
            </a:r>
          </a:p>
        </p:txBody>
      </p:sp>
    </p:spTree>
    <p:extLst>
      <p:ext uri="{BB962C8B-B14F-4D97-AF65-F5344CB8AC3E}">
        <p14:creationId xmlns:p14="http://schemas.microsoft.com/office/powerpoint/2010/main" val="2110907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02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12000" y="388744"/>
            <a:ext cx="8281175" cy="369332"/>
          </a:xfrm>
          <a:prstGeom prst="rect">
            <a:avLst/>
          </a:prstGeom>
        </p:spPr>
        <p:txBody>
          <a:bodyPr vert="horz" wrap="square" lIns="0" tIns="0" rIns="0" bIns="0" rtlCol="0" anchor="b">
            <a:spAutoFit/>
          </a:bodyPr>
          <a:lstStyle/>
          <a:p>
            <a:r>
              <a:rPr lang="en-GB" noProof="0"/>
              <a:t>Click to edit Master title text</a:t>
            </a:r>
          </a:p>
        </p:txBody>
      </p:sp>
      <p:sp>
        <p:nvSpPr>
          <p:cNvPr id="4" name="Text Placeholder 3"/>
          <p:cNvSpPr>
            <a:spLocks noGrp="1"/>
          </p:cNvSpPr>
          <p:nvPr>
            <p:ph type="body" idx="1"/>
          </p:nvPr>
        </p:nvSpPr>
        <p:spPr>
          <a:xfrm>
            <a:off x="611188" y="1032355"/>
            <a:ext cx="8281987" cy="3645611"/>
          </a:xfrm>
          <a:prstGeom prst="rect">
            <a:avLst/>
          </a:prstGeom>
        </p:spPr>
        <p:txBody>
          <a:bodyPr vert="horz" lIns="0" tIns="0" rIns="0" bIns="0" rtlCol="0">
            <a:noAutofit/>
          </a:bodyPr>
          <a:lstStyle/>
          <a:p>
            <a:pPr lvl="0"/>
            <a:r>
              <a:rPr lang="en-US"/>
              <a:t>Click to edit Master text styles</a:t>
            </a:r>
          </a:p>
          <a:p>
            <a:pPr marL="546100" lvl="1"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pPr>
            <a:r>
              <a:rPr lang="en-US"/>
              <a:t>Second level</a:t>
            </a:r>
          </a:p>
          <a:p>
            <a:pPr marL="835025" lvl="2" indent="-287338" algn="l" rtl="0" eaLnBrk="1" fontAlgn="base" hangingPunct="1">
              <a:spcBef>
                <a:spcPct val="25000"/>
              </a:spcBef>
              <a:spcAft>
                <a:spcPct val="0"/>
              </a:spcAft>
              <a:buClr>
                <a:schemeClr val="bg2"/>
              </a:buClr>
              <a:buFont typeface="Arial" panose="020B0604020202020204" pitchFamily="34" charset="0"/>
              <a:buChar char="–"/>
              <a:tabLst>
                <a:tab pos="1238250" algn="l"/>
              </a:tabLst>
            </a:pPr>
            <a:r>
              <a:rPr lang="en-US"/>
              <a:t>Third level</a:t>
            </a:r>
          </a:p>
          <a:p>
            <a:pPr marL="1103313" lvl="3" indent="-266700" algn="l" rtl="0" eaLnBrk="1" fontAlgn="base" hangingPunct="1">
              <a:spcBef>
                <a:spcPct val="25000"/>
              </a:spcBef>
              <a:spcAft>
                <a:spcPct val="0"/>
              </a:spcAft>
              <a:buClr>
                <a:schemeClr val="bg2"/>
              </a:buClr>
              <a:buFont typeface="Arial" charset="0"/>
              <a:buChar char="–"/>
              <a:tabLst>
                <a:tab pos="1238250" algn="l"/>
              </a:tabLst>
            </a:pPr>
            <a:r>
              <a:rPr lang="en-US"/>
              <a:t>Fourth level</a:t>
            </a:r>
          </a:p>
        </p:txBody>
      </p:sp>
      <p:sp>
        <p:nvSpPr>
          <p:cNvPr id="5" name="Line 38"/>
          <p:cNvSpPr>
            <a:spLocks noChangeShapeType="1"/>
          </p:cNvSpPr>
          <p:nvPr/>
        </p:nvSpPr>
        <p:spPr bwMode="auto">
          <a:xfrm flipV="1">
            <a:off x="611188" y="789553"/>
            <a:ext cx="8532812"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feld 7">
            <a:extLst>
              <a:ext uri="{FF2B5EF4-FFF2-40B4-BE49-F238E27FC236}">
                <a16:creationId xmlns:a16="http://schemas.microsoft.com/office/drawing/2014/main" id="{EA4DC956-096B-474C-9826-3D8AC909A25D}"/>
              </a:ext>
            </a:extLst>
          </p:cNvPr>
          <p:cNvSpPr txBox="1"/>
          <p:nvPr userDrawn="1"/>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19924745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3" r:id="rId4"/>
    <p:sldLayoutId id="2147483774" r:id="rId5"/>
    <p:sldLayoutId id="2147483775" r:id="rId6"/>
    <p:sldLayoutId id="2147483771" r:id="rId7"/>
    <p:sldLayoutId id="2147483779" r:id="rId8"/>
    <p:sldLayoutId id="2147483772" r:id="rId9"/>
    <p:sldLayoutId id="2147483777" r:id="rId10"/>
    <p:sldLayoutId id="2147483780" r:id="rId11"/>
    <p:sldLayoutId id="2147483776" r:id="rId12"/>
    <p:sldLayoutId id="2147483781" r:id="rId13"/>
    <p:sldLayoutId id="2147483778" r:id="rId14"/>
    <p:sldLayoutId id="2147483782" r:id="rId15"/>
    <p:sldLayoutId id="2147483783" r:id="rId16"/>
    <p:sldLayoutId id="2147483784" r:id="rId17"/>
  </p:sldLayoutIdLst>
  <p:hf sldNum="0" hdr="0" dt="0"/>
  <p:txStyles>
    <p:titleStyle>
      <a:lvl1pPr algn="l" rtl="0" eaLnBrk="1" fontAlgn="base" hangingPunct="1">
        <a:spcBef>
          <a:spcPct val="0"/>
        </a:spcBef>
        <a:spcAft>
          <a:spcPct val="0"/>
        </a:spcAft>
        <a:defRPr lang="en-GB" sz="2400" b="0" noProof="0" dirty="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p:titleStyle>
    <p:body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2.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32.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1.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8">
            <a:extLst>
              <a:ext uri="{FF2B5EF4-FFF2-40B4-BE49-F238E27FC236}">
                <a16:creationId xmlns:a16="http://schemas.microsoft.com/office/drawing/2014/main" id="{D4748E2E-069B-AB41-AE36-076C3B201260}"/>
              </a:ext>
            </a:extLst>
          </p:cNvPr>
          <p:cNvSpPr>
            <a:spLocks noChangeShapeType="1"/>
          </p:cNvSpPr>
          <p:nvPr/>
        </p:nvSpPr>
        <p:spPr bwMode="auto">
          <a:xfrm flipV="1">
            <a:off x="611188" y="2566988"/>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5000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ndParaRPr>
          </a:p>
        </p:txBody>
      </p:sp>
      <p:sp>
        <p:nvSpPr>
          <p:cNvPr id="10" name="Title 2">
            <a:extLst>
              <a:ext uri="{FF2B5EF4-FFF2-40B4-BE49-F238E27FC236}">
                <a16:creationId xmlns:a16="http://schemas.microsoft.com/office/drawing/2014/main" id="{EE2AE12B-50AB-D342-8CDD-6C65FEF352A6}"/>
              </a:ext>
            </a:extLst>
          </p:cNvPr>
          <p:cNvSpPr txBox="1">
            <a:spLocks/>
          </p:cNvSpPr>
          <p:nvPr/>
        </p:nvSpPr>
        <p:spPr>
          <a:xfrm>
            <a:off x="612776" y="1984064"/>
            <a:ext cx="8339200" cy="492443"/>
          </a:xfrm>
          <a:prstGeom prst="rect">
            <a:avLst/>
          </a:prstGeom>
        </p:spPr>
        <p:txBody>
          <a:bodyPr vert="horz" wrap="square" lIns="0" tIns="0" rIns="0" bIns="0" rtlCol="0" anchor="b">
            <a:spAutoFit/>
          </a:bodyPr>
          <a:lstStyle>
            <a:lvl1pPr algn="l" rtl="0" eaLnBrk="1" fontAlgn="base" hangingPunct="1">
              <a:spcBef>
                <a:spcPct val="0"/>
              </a:spcBef>
              <a:spcAft>
                <a:spcPct val="0"/>
              </a:spcAft>
              <a:defRPr sz="3200" b="0">
                <a:solidFill>
                  <a:schemeClr val="bg2"/>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defRPr/>
            </a:pPr>
            <a:r>
              <a:rPr lang="en-US" b="1" dirty="0">
                <a:solidFill>
                  <a:srgbClr val="3961AC"/>
                </a:solidFill>
              </a:rPr>
              <a:t>Clinical presentation of patients with </a:t>
            </a:r>
            <a:r>
              <a:rPr lang="en-US" b="1" dirty="0" err="1">
                <a:solidFill>
                  <a:srgbClr val="3961AC"/>
                </a:solidFill>
              </a:rPr>
              <a:t>nvAF</a:t>
            </a:r>
            <a:endParaRPr kumimoji="0" lang="de-DE" sz="3200" b="1" i="0" u="none" strike="noStrike" kern="0" cap="none" spc="0" normalizeH="0" baseline="0" dirty="0">
              <a:ln>
                <a:noFill/>
              </a:ln>
              <a:solidFill>
                <a:srgbClr val="3961AC"/>
              </a:solidFill>
              <a:effectLst/>
              <a:uLnTx/>
              <a:uFillTx/>
              <a:latin typeface="Arial"/>
            </a:endParaRPr>
          </a:p>
        </p:txBody>
      </p:sp>
      <p:sp>
        <p:nvSpPr>
          <p:cNvPr id="11" name="Rectangle 40">
            <a:extLst>
              <a:ext uri="{FF2B5EF4-FFF2-40B4-BE49-F238E27FC236}">
                <a16:creationId xmlns:a16="http://schemas.microsoft.com/office/drawing/2014/main" id="{73F53FA0-A043-D146-803F-6E364D973D8E}"/>
              </a:ext>
            </a:extLst>
          </p:cNvPr>
          <p:cNvSpPr txBox="1">
            <a:spLocks noChangeArrowheads="1"/>
          </p:cNvSpPr>
          <p:nvPr/>
        </p:nvSpPr>
        <p:spPr>
          <a:xfrm>
            <a:off x="612776" y="2707482"/>
            <a:ext cx="8423720" cy="27699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sz="280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sz="160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sz="160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1800" dirty="0"/>
              <a:t>Management of patients with </a:t>
            </a:r>
            <a:r>
              <a:rPr lang="en-US" sz="1800" dirty="0" err="1"/>
              <a:t>nvAF</a:t>
            </a:r>
            <a:r>
              <a:rPr lang="en-US" sz="1800" dirty="0"/>
              <a:t> and renal impairment</a:t>
            </a:r>
          </a:p>
        </p:txBody>
      </p:sp>
      <p:sp>
        <p:nvSpPr>
          <p:cNvPr id="5" name="Textfeld 4">
            <a:extLst>
              <a:ext uri="{FF2B5EF4-FFF2-40B4-BE49-F238E27FC236}">
                <a16:creationId xmlns:a16="http://schemas.microsoft.com/office/drawing/2014/main" id="{DC73B01D-7511-4259-9868-FE4CEE72BE9D}"/>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12465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361F8092-904A-4371-8D85-77E62F3F8C46}"/>
              </a:ext>
            </a:extLst>
          </p:cNvPr>
          <p:cNvSpPr>
            <a:spLocks noGrp="1"/>
          </p:cNvSpPr>
          <p:nvPr>
            <p:ph type="title"/>
          </p:nvPr>
        </p:nvSpPr>
        <p:spPr>
          <a:xfrm>
            <a:off x="612000" y="19412"/>
            <a:ext cx="8281175" cy="738664"/>
          </a:xfrm>
        </p:spPr>
        <p:txBody>
          <a:bodyPr/>
          <a:lstStyle/>
          <a:p>
            <a:r>
              <a:rPr lang="en-US" dirty="0"/>
              <a:t>Real-life data support good efficacy and safety profile of rivaroxaban in patients with renal insufficiency</a:t>
            </a:r>
            <a:r>
              <a:rPr lang="en-US" baseline="30000" dirty="0"/>
              <a:t>29</a:t>
            </a:r>
            <a:endParaRPr lang="en-GB" baseline="30000" dirty="0"/>
          </a:p>
        </p:txBody>
      </p:sp>
      <p:sp>
        <p:nvSpPr>
          <p:cNvPr id="64" name="Content Placeholder 63">
            <a:extLst>
              <a:ext uri="{FF2B5EF4-FFF2-40B4-BE49-F238E27FC236}">
                <a16:creationId xmlns:a16="http://schemas.microsoft.com/office/drawing/2014/main" id="{133AE73B-5EF5-491F-9F0D-15BD13654D53}"/>
              </a:ext>
            </a:extLst>
          </p:cNvPr>
          <p:cNvSpPr>
            <a:spLocks noGrp="1"/>
          </p:cNvSpPr>
          <p:nvPr>
            <p:ph type="subTitle" sz="quarter" idx="1"/>
          </p:nvPr>
        </p:nvSpPr>
        <p:spPr>
          <a:xfrm>
            <a:off x="620396" y="903040"/>
            <a:ext cx="8280400" cy="297293"/>
          </a:xfrm>
        </p:spPr>
        <p:txBody>
          <a:bodyPr/>
          <a:lstStyle/>
          <a:p>
            <a:pPr marL="0" indent="0">
              <a:buNone/>
            </a:pPr>
            <a:r>
              <a:rPr lang="en-GB" sz="1050" b="0" dirty="0"/>
              <a:t>XARENO was a </a:t>
            </a:r>
            <a:r>
              <a:rPr lang="en-GB" sz="1050" b="0" dirty="0" err="1"/>
              <a:t>multicenter</a:t>
            </a:r>
            <a:r>
              <a:rPr lang="en-GB" sz="1050" b="0" dirty="0"/>
              <a:t>, prospective, noninterventional registry study conducted in Switzerland, Germany, Austria, France, Belgium, and Luxembourg</a:t>
            </a:r>
          </a:p>
          <a:p>
            <a:pPr marL="0" indent="0">
              <a:buNone/>
            </a:pPr>
            <a:r>
              <a:rPr lang="en-GB" sz="1050" b="0" dirty="0"/>
              <a:t>Incidence-risk ratios (IIR) and 95% confidence intervals (CI) at 1-year follow-up rivaroxaban vs. VKA*</a:t>
            </a:r>
          </a:p>
        </p:txBody>
      </p:sp>
      <p:sp>
        <p:nvSpPr>
          <p:cNvPr id="8" name="Rectangle 7">
            <a:extLst>
              <a:ext uri="{FF2B5EF4-FFF2-40B4-BE49-F238E27FC236}">
                <a16:creationId xmlns:a16="http://schemas.microsoft.com/office/drawing/2014/main" id="{0E12760C-1555-4DFE-A7F9-C58197F15B8C}"/>
              </a:ext>
            </a:extLst>
          </p:cNvPr>
          <p:cNvSpPr/>
          <p:nvPr/>
        </p:nvSpPr>
        <p:spPr bwMode="auto">
          <a:xfrm>
            <a:off x="664204" y="1869121"/>
            <a:ext cx="8176956" cy="1931924"/>
          </a:xfrm>
          <a:prstGeom prst="rect">
            <a:avLst/>
          </a:prstGeom>
          <a:no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en-GB" sz="1200" dirty="0">
              <a:solidFill>
                <a:srgbClr val="000000">
                  <a:lumMod val="65000"/>
                  <a:lumOff val="35000"/>
                </a:srgbClr>
              </a:solidFill>
              <a:latin typeface="Arial"/>
            </a:endParaRPr>
          </a:p>
        </p:txBody>
      </p:sp>
      <p:sp>
        <p:nvSpPr>
          <p:cNvPr id="9" name="Rectangle: Rounded Corners 8">
            <a:extLst>
              <a:ext uri="{FF2B5EF4-FFF2-40B4-BE49-F238E27FC236}">
                <a16:creationId xmlns:a16="http://schemas.microsoft.com/office/drawing/2014/main" id="{2386B70A-A71B-4713-A46A-0CD5F40A49EB}"/>
              </a:ext>
            </a:extLst>
          </p:cNvPr>
          <p:cNvSpPr/>
          <p:nvPr/>
        </p:nvSpPr>
        <p:spPr bwMode="auto">
          <a:xfrm>
            <a:off x="1034779" y="1559007"/>
            <a:ext cx="7858396" cy="438404"/>
          </a:xfrm>
          <a:prstGeom prst="roundRect">
            <a:avLst>
              <a:gd name="adj" fmla="val 50000"/>
            </a:avLst>
          </a:prstGeom>
          <a:solidFill>
            <a:schemeClr val="bg2"/>
          </a:solidFill>
          <a:ln w="19050" algn="ctr">
            <a:noFill/>
            <a:miter lim="800000"/>
            <a:headEnd/>
            <a:tailEnd/>
          </a:ln>
          <a:effectLst/>
        </p:spPr>
        <p:txBody>
          <a:bodyPr wrap="square" lIns="0" tIns="0" rIns="0" bIns="0" rtlCol="0" anchor="ctr">
            <a:noAutofit/>
          </a:bodyPr>
          <a:lstStyle/>
          <a:p>
            <a:pPr algn="ctr" defTabSz="685766" fontAlgn="auto">
              <a:spcBef>
                <a:spcPts val="0"/>
              </a:spcBef>
              <a:spcAft>
                <a:spcPts val="0"/>
              </a:spcAft>
              <a:defRPr/>
            </a:pPr>
            <a:endParaRPr lang="en-GB" sz="1200" dirty="0">
              <a:solidFill>
                <a:srgbClr val="000000">
                  <a:lumMod val="65000"/>
                  <a:lumOff val="35000"/>
                </a:srgbClr>
              </a:solidFill>
              <a:latin typeface="Arial"/>
            </a:endParaRPr>
          </a:p>
        </p:txBody>
      </p:sp>
      <p:sp>
        <p:nvSpPr>
          <p:cNvPr id="13" name="Rectangle 12">
            <a:extLst>
              <a:ext uri="{FF2B5EF4-FFF2-40B4-BE49-F238E27FC236}">
                <a16:creationId xmlns:a16="http://schemas.microsoft.com/office/drawing/2014/main" id="{02FD0094-8F98-4EDC-BF71-B1830365B1F7}"/>
              </a:ext>
            </a:extLst>
          </p:cNvPr>
          <p:cNvSpPr/>
          <p:nvPr/>
        </p:nvSpPr>
        <p:spPr>
          <a:xfrm>
            <a:off x="7308304" y="1639710"/>
            <a:ext cx="1598938" cy="276999"/>
          </a:xfrm>
          <a:prstGeom prst="rect">
            <a:avLst/>
          </a:prstGeom>
        </p:spPr>
        <p:txBody>
          <a:bodyPr wrap="square">
            <a:spAutoFit/>
          </a:bodyPr>
          <a:lstStyle/>
          <a:p>
            <a:pPr algn="ctr" defTabSz="685766">
              <a:defRPr/>
            </a:pPr>
            <a:r>
              <a:rPr lang="en-GB" sz="1200" b="1" dirty="0">
                <a:solidFill>
                  <a:srgbClr val="FFFFFF"/>
                </a:solidFill>
                <a:latin typeface="Arial"/>
              </a:rPr>
              <a:t>IRR (95% CI)</a:t>
            </a:r>
            <a:r>
              <a:rPr lang="en-GB" sz="1200" b="1" baseline="30000" dirty="0">
                <a:solidFill>
                  <a:srgbClr val="FFFFFF"/>
                </a:solidFill>
                <a:latin typeface="Arial"/>
              </a:rPr>
              <a:t>‡</a:t>
            </a:r>
          </a:p>
        </p:txBody>
      </p:sp>
      <p:grpSp>
        <p:nvGrpSpPr>
          <p:cNvPr id="14" name="Group 13">
            <a:extLst>
              <a:ext uri="{FF2B5EF4-FFF2-40B4-BE49-F238E27FC236}">
                <a16:creationId xmlns:a16="http://schemas.microsoft.com/office/drawing/2014/main" id="{2B8038A2-4E94-406F-88DD-CE4B39A95B51}"/>
              </a:ext>
            </a:extLst>
          </p:cNvPr>
          <p:cNvGrpSpPr/>
          <p:nvPr/>
        </p:nvGrpSpPr>
        <p:grpSpPr>
          <a:xfrm>
            <a:off x="1034779" y="4094288"/>
            <a:ext cx="7924740" cy="335058"/>
            <a:chOff x="982600" y="3987776"/>
            <a:chExt cx="7924740" cy="378083"/>
          </a:xfrm>
        </p:grpSpPr>
        <p:grpSp>
          <p:nvGrpSpPr>
            <p:cNvPr id="15" name="Group 14">
              <a:extLst>
                <a:ext uri="{FF2B5EF4-FFF2-40B4-BE49-F238E27FC236}">
                  <a16:creationId xmlns:a16="http://schemas.microsoft.com/office/drawing/2014/main" id="{E747F913-3F15-4E78-AC82-2B82A60A970F}"/>
                </a:ext>
              </a:extLst>
            </p:cNvPr>
            <p:cNvGrpSpPr/>
            <p:nvPr/>
          </p:nvGrpSpPr>
          <p:grpSpPr>
            <a:xfrm>
              <a:off x="982600" y="3987776"/>
              <a:ext cx="7858396" cy="378083"/>
              <a:chOff x="13000078" y="-1644955"/>
              <a:chExt cx="9198056" cy="504111"/>
            </a:xfrm>
            <a:solidFill>
              <a:schemeClr val="accent2"/>
            </a:solidFill>
          </p:grpSpPr>
          <p:sp>
            <p:nvSpPr>
              <p:cNvPr id="19" name="Rectangle: Rounded Corners 18">
                <a:extLst>
                  <a:ext uri="{FF2B5EF4-FFF2-40B4-BE49-F238E27FC236}">
                    <a16:creationId xmlns:a16="http://schemas.microsoft.com/office/drawing/2014/main" id="{CF2C06FE-B920-4192-8F5B-3E18F85D628E}"/>
                  </a:ext>
                </a:extLst>
              </p:cNvPr>
              <p:cNvSpPr/>
              <p:nvPr/>
            </p:nvSpPr>
            <p:spPr>
              <a:xfrm>
                <a:off x="13009663" y="-1644844"/>
                <a:ext cx="9188471" cy="504000"/>
              </a:xfrm>
              <a:prstGeom prst="roundRect">
                <a:avLst>
                  <a:gd name="adj" fmla="val 50000"/>
                </a:avLst>
              </a:prstGeom>
              <a:grpFill/>
            </p:spPr>
            <p:txBody>
              <a:bodyPr wrap="square" anchor="ctr">
                <a:noAutofit/>
              </a:bodyPr>
              <a:lstStyle/>
              <a:p>
                <a:pPr algn="ctr" defTabSz="685766">
                  <a:defRPr/>
                </a:pPr>
                <a:endParaRPr lang="en-GB" sz="1600" dirty="0">
                  <a:solidFill>
                    <a:schemeClr val="tx1">
                      <a:lumMod val="65000"/>
                      <a:lumOff val="35000"/>
                    </a:schemeClr>
                  </a:solidFill>
                  <a:latin typeface="Arial"/>
                  <a:ea typeface="Calibri"/>
                  <a:cs typeface="Times New Roman"/>
                </a:endParaRPr>
              </a:p>
            </p:txBody>
          </p:sp>
          <p:sp>
            <p:nvSpPr>
              <p:cNvPr id="20" name="Rectangle: Rounded Corners 19">
                <a:extLst>
                  <a:ext uri="{FF2B5EF4-FFF2-40B4-BE49-F238E27FC236}">
                    <a16:creationId xmlns:a16="http://schemas.microsoft.com/office/drawing/2014/main" id="{62E283C5-1CEE-406A-A273-E4287760CD26}"/>
                  </a:ext>
                </a:extLst>
              </p:cNvPr>
              <p:cNvSpPr/>
              <p:nvPr/>
            </p:nvSpPr>
            <p:spPr>
              <a:xfrm>
                <a:off x="13000078" y="-1644955"/>
                <a:ext cx="2417730" cy="504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latin typeface="Arial"/>
                  </a:rPr>
                  <a:t>Initiation of chronic renal replacement therapy</a:t>
                </a:r>
              </a:p>
            </p:txBody>
          </p:sp>
        </p:grpSp>
        <p:sp>
          <p:nvSpPr>
            <p:cNvPr id="18" name="TextBox 17">
              <a:extLst>
                <a:ext uri="{FF2B5EF4-FFF2-40B4-BE49-F238E27FC236}">
                  <a16:creationId xmlns:a16="http://schemas.microsoft.com/office/drawing/2014/main" id="{7D1C0661-80D2-4CB5-80C4-E0258A8F1477}"/>
                </a:ext>
              </a:extLst>
            </p:cNvPr>
            <p:cNvSpPr txBox="1"/>
            <p:nvPr/>
          </p:nvSpPr>
          <p:spPr>
            <a:xfrm>
              <a:off x="7204176" y="4022929"/>
              <a:ext cx="1703164" cy="307777"/>
            </a:xfrm>
            <a:prstGeom prst="rect">
              <a:avLst/>
            </a:prstGeom>
            <a:noFill/>
          </p:spPr>
          <p:txBody>
            <a:bodyPr wrap="square">
              <a:spAutoFit/>
            </a:bodyPr>
            <a:lstStyle/>
            <a:p>
              <a:pPr lvl="0" algn="ctr" fontAlgn="auto">
                <a:spcBef>
                  <a:spcPts val="0"/>
                </a:spcBef>
                <a:spcAft>
                  <a:spcPts val="0"/>
                </a:spcAft>
                <a:defRPr/>
              </a:pPr>
              <a:r>
                <a:rPr lang="en-GB" sz="1400" b="1" dirty="0">
                  <a:solidFill>
                    <a:schemeClr val="bg2"/>
                  </a:solidFill>
                </a:rPr>
                <a:t>0.08 (0.01–0.63)</a:t>
              </a:r>
            </a:p>
          </p:txBody>
        </p:sp>
      </p:grpSp>
      <p:grpSp>
        <p:nvGrpSpPr>
          <p:cNvPr id="21" name="Group 20">
            <a:extLst>
              <a:ext uri="{FF2B5EF4-FFF2-40B4-BE49-F238E27FC236}">
                <a16:creationId xmlns:a16="http://schemas.microsoft.com/office/drawing/2014/main" id="{8736AB16-4113-4670-AF39-A7D823AB75F1}"/>
              </a:ext>
            </a:extLst>
          </p:cNvPr>
          <p:cNvGrpSpPr/>
          <p:nvPr/>
        </p:nvGrpSpPr>
        <p:grpSpPr>
          <a:xfrm>
            <a:off x="1042971" y="2057311"/>
            <a:ext cx="7916548" cy="332476"/>
            <a:chOff x="1042971" y="1993824"/>
            <a:chExt cx="7916548" cy="378084"/>
          </a:xfrm>
        </p:grpSpPr>
        <p:grpSp>
          <p:nvGrpSpPr>
            <p:cNvPr id="22" name="Group 21">
              <a:extLst>
                <a:ext uri="{FF2B5EF4-FFF2-40B4-BE49-F238E27FC236}">
                  <a16:creationId xmlns:a16="http://schemas.microsoft.com/office/drawing/2014/main" id="{7DF5E764-D638-4110-9418-74E288E0ABA6}"/>
                </a:ext>
              </a:extLst>
            </p:cNvPr>
            <p:cNvGrpSpPr/>
            <p:nvPr/>
          </p:nvGrpSpPr>
          <p:grpSpPr>
            <a:xfrm>
              <a:off x="1042971" y="1993824"/>
              <a:ext cx="7850204" cy="378084"/>
              <a:chOff x="991106" y="2129087"/>
              <a:chExt cx="7495817" cy="378084"/>
            </a:xfrm>
          </p:grpSpPr>
          <p:sp>
            <p:nvSpPr>
              <p:cNvPr id="26" name="Rectangle: Rounded Corners 25">
                <a:extLst>
                  <a:ext uri="{FF2B5EF4-FFF2-40B4-BE49-F238E27FC236}">
                    <a16:creationId xmlns:a16="http://schemas.microsoft.com/office/drawing/2014/main" id="{96074EE4-55E1-4D04-A7CA-E23DAA7D2E35}"/>
                  </a:ext>
                </a:extLst>
              </p:cNvPr>
              <p:cNvSpPr/>
              <p:nvPr/>
            </p:nvSpPr>
            <p:spPr>
              <a:xfrm>
                <a:off x="991106" y="2129171"/>
                <a:ext cx="7495817" cy="378000"/>
              </a:xfrm>
              <a:prstGeom prst="roundRect">
                <a:avLst>
                  <a:gd name="adj" fmla="val 50000"/>
                </a:avLst>
              </a:prstGeom>
              <a:solidFill>
                <a:schemeClr val="accent2"/>
              </a:solidFill>
            </p:spPr>
            <p:txBody>
              <a:bodyPr wrap="square" anchor="ctr">
                <a:noAutofit/>
              </a:bodyPr>
              <a:lstStyle/>
              <a:p>
                <a:pPr defTabSz="685766">
                  <a:defRPr/>
                </a:pPr>
                <a:endParaRPr lang="en-GB" sz="1600" dirty="0">
                  <a:solidFill>
                    <a:schemeClr val="tx1">
                      <a:lumMod val="65000"/>
                      <a:lumOff val="35000"/>
                    </a:schemeClr>
                  </a:solidFill>
                  <a:latin typeface="Arial"/>
                </a:endParaRPr>
              </a:p>
            </p:txBody>
          </p:sp>
          <p:sp>
            <p:nvSpPr>
              <p:cNvPr id="27" name="Rectangle: Rounded Corners 26">
                <a:extLst>
                  <a:ext uri="{FF2B5EF4-FFF2-40B4-BE49-F238E27FC236}">
                    <a16:creationId xmlns:a16="http://schemas.microsoft.com/office/drawing/2014/main" id="{1BAE5AFA-DC78-42ED-BFDE-F6E89A31A3A8}"/>
                  </a:ext>
                </a:extLst>
              </p:cNvPr>
              <p:cNvSpPr/>
              <p:nvPr/>
            </p:nvSpPr>
            <p:spPr>
              <a:xfrm>
                <a:off x="991107" y="2129087"/>
                <a:ext cx="1972348" cy="378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rPr>
                  <a:t>Net clinical benefit</a:t>
                </a:r>
                <a:r>
                  <a:rPr lang="en-GB" sz="1100" b="1" baseline="30000" dirty="0">
                    <a:solidFill>
                      <a:srgbClr val="FFFFFF"/>
                    </a:solidFill>
                  </a:rPr>
                  <a:t>#</a:t>
                </a:r>
              </a:p>
            </p:txBody>
          </p:sp>
        </p:grpSp>
        <p:sp>
          <p:nvSpPr>
            <p:cNvPr id="25" name="TextBox 24">
              <a:extLst>
                <a:ext uri="{FF2B5EF4-FFF2-40B4-BE49-F238E27FC236}">
                  <a16:creationId xmlns:a16="http://schemas.microsoft.com/office/drawing/2014/main" id="{30976ED1-2381-481D-962D-699524B55BC8}"/>
                </a:ext>
              </a:extLst>
            </p:cNvPr>
            <p:cNvSpPr txBox="1"/>
            <p:nvPr/>
          </p:nvSpPr>
          <p:spPr>
            <a:xfrm>
              <a:off x="7256355" y="2023367"/>
              <a:ext cx="1703164" cy="318998"/>
            </a:xfrm>
            <a:prstGeom prst="rect">
              <a:avLst/>
            </a:prstGeom>
            <a:noFill/>
          </p:spPr>
          <p:txBody>
            <a:bodyPr wrap="square">
              <a:spAutoFit/>
            </a:bodyPr>
            <a:lstStyle/>
            <a:p>
              <a:pPr algn="ctr" defTabSz="914378" fontAlgn="auto">
                <a:lnSpc>
                  <a:spcPct val="115000"/>
                </a:lnSpc>
                <a:spcBef>
                  <a:spcPts val="0"/>
                </a:spcBef>
                <a:spcAft>
                  <a:spcPts val="0"/>
                </a:spcAft>
                <a:defRPr/>
              </a:pPr>
              <a:r>
                <a:rPr lang="en-GB" sz="1400" b="1" dirty="0">
                  <a:solidFill>
                    <a:schemeClr val="bg2"/>
                  </a:solidFill>
                  <a:latin typeface="Arial"/>
                </a:rPr>
                <a:t>0.68 (0.47–0.96)</a:t>
              </a:r>
            </a:p>
          </p:txBody>
        </p:sp>
      </p:grpSp>
      <p:grpSp>
        <p:nvGrpSpPr>
          <p:cNvPr id="28" name="Group 27">
            <a:extLst>
              <a:ext uri="{FF2B5EF4-FFF2-40B4-BE49-F238E27FC236}">
                <a16:creationId xmlns:a16="http://schemas.microsoft.com/office/drawing/2014/main" id="{B0D88817-E961-408C-83A8-B96654059230}"/>
              </a:ext>
            </a:extLst>
          </p:cNvPr>
          <p:cNvGrpSpPr/>
          <p:nvPr/>
        </p:nvGrpSpPr>
        <p:grpSpPr>
          <a:xfrm>
            <a:off x="1042971" y="2406952"/>
            <a:ext cx="7916548" cy="332475"/>
            <a:chOff x="1042971" y="2392512"/>
            <a:chExt cx="7916548" cy="378083"/>
          </a:xfrm>
        </p:grpSpPr>
        <p:grpSp>
          <p:nvGrpSpPr>
            <p:cNvPr id="29" name="Group 28">
              <a:extLst>
                <a:ext uri="{FF2B5EF4-FFF2-40B4-BE49-F238E27FC236}">
                  <a16:creationId xmlns:a16="http://schemas.microsoft.com/office/drawing/2014/main" id="{58FD3F4E-1DB3-4337-B451-551E3626D82C}"/>
                </a:ext>
              </a:extLst>
            </p:cNvPr>
            <p:cNvGrpSpPr/>
            <p:nvPr/>
          </p:nvGrpSpPr>
          <p:grpSpPr>
            <a:xfrm>
              <a:off x="1042971" y="2392512"/>
              <a:ext cx="7850202" cy="378083"/>
              <a:chOff x="13009666" y="-1644955"/>
              <a:chExt cx="9188465" cy="504111"/>
            </a:xfrm>
            <a:solidFill>
              <a:schemeClr val="bg2"/>
            </a:solidFill>
          </p:grpSpPr>
          <p:sp>
            <p:nvSpPr>
              <p:cNvPr id="33" name="Rectangle: Rounded Corners 32">
                <a:extLst>
                  <a:ext uri="{FF2B5EF4-FFF2-40B4-BE49-F238E27FC236}">
                    <a16:creationId xmlns:a16="http://schemas.microsoft.com/office/drawing/2014/main" id="{CCA473EA-E006-4EDD-97FD-3F372380E7E6}"/>
                  </a:ext>
                </a:extLst>
              </p:cNvPr>
              <p:cNvSpPr/>
              <p:nvPr/>
            </p:nvSpPr>
            <p:spPr>
              <a:xfrm>
                <a:off x="13019249" y="-1644844"/>
                <a:ext cx="9178882" cy="504000"/>
              </a:xfrm>
              <a:prstGeom prst="roundRect">
                <a:avLst>
                  <a:gd name="adj" fmla="val 50000"/>
                </a:avLst>
              </a:prstGeom>
              <a:solidFill>
                <a:schemeClr val="accent2"/>
              </a:solidFill>
            </p:spPr>
            <p:txBody>
              <a:bodyPr wrap="square" anchor="ctr">
                <a:noAutofit/>
              </a:bodyPr>
              <a:lstStyle/>
              <a:p>
                <a:pPr algn="ctr" defTabSz="685766">
                  <a:defRPr/>
                </a:pPr>
                <a:endParaRPr lang="en-GB" sz="1600" dirty="0">
                  <a:solidFill>
                    <a:schemeClr val="tx1">
                      <a:lumMod val="65000"/>
                      <a:lumOff val="35000"/>
                    </a:schemeClr>
                  </a:solidFill>
                  <a:latin typeface="Arial"/>
                  <a:ea typeface="Calibri"/>
                  <a:cs typeface="Times New Roman"/>
                </a:endParaRPr>
              </a:p>
            </p:txBody>
          </p:sp>
          <p:sp>
            <p:nvSpPr>
              <p:cNvPr id="34" name="Rectangle: Rounded Corners 33">
                <a:extLst>
                  <a:ext uri="{FF2B5EF4-FFF2-40B4-BE49-F238E27FC236}">
                    <a16:creationId xmlns:a16="http://schemas.microsoft.com/office/drawing/2014/main" id="{A2FDF021-6D80-451E-BC29-15BC522900D0}"/>
                  </a:ext>
                </a:extLst>
              </p:cNvPr>
              <p:cNvSpPr/>
              <p:nvPr/>
            </p:nvSpPr>
            <p:spPr>
              <a:xfrm>
                <a:off x="13009666" y="-1644955"/>
                <a:ext cx="2417730" cy="504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latin typeface="Arial"/>
                  </a:rPr>
                  <a:t>All-cause mortality</a:t>
                </a:r>
              </a:p>
            </p:txBody>
          </p:sp>
        </p:grpSp>
        <p:sp>
          <p:nvSpPr>
            <p:cNvPr id="32" name="TextBox 31">
              <a:extLst>
                <a:ext uri="{FF2B5EF4-FFF2-40B4-BE49-F238E27FC236}">
                  <a16:creationId xmlns:a16="http://schemas.microsoft.com/office/drawing/2014/main" id="{F81A5CDE-BFCB-4D1F-AD21-7569DFB6A40A}"/>
                </a:ext>
              </a:extLst>
            </p:cNvPr>
            <p:cNvSpPr txBox="1"/>
            <p:nvPr/>
          </p:nvSpPr>
          <p:spPr>
            <a:xfrm>
              <a:off x="7256355" y="2427665"/>
              <a:ext cx="1703164" cy="307777"/>
            </a:xfrm>
            <a:prstGeom prst="rect">
              <a:avLst/>
            </a:prstGeom>
            <a:noFill/>
          </p:spPr>
          <p:txBody>
            <a:bodyPr wrap="square">
              <a:spAutoFit/>
            </a:bodyPr>
            <a:lstStyle/>
            <a:p>
              <a:pPr lvl="0" algn="ctr" fontAlgn="auto">
                <a:spcBef>
                  <a:spcPts val="0"/>
                </a:spcBef>
                <a:spcAft>
                  <a:spcPts val="0"/>
                </a:spcAft>
                <a:defRPr/>
              </a:pPr>
              <a:r>
                <a:rPr lang="en-GB" sz="1400" dirty="0"/>
                <a:t>0.72 (0.48–1.07)</a:t>
              </a:r>
            </a:p>
          </p:txBody>
        </p:sp>
      </p:grpSp>
      <p:grpSp>
        <p:nvGrpSpPr>
          <p:cNvPr id="35" name="Group 34">
            <a:extLst>
              <a:ext uri="{FF2B5EF4-FFF2-40B4-BE49-F238E27FC236}">
                <a16:creationId xmlns:a16="http://schemas.microsoft.com/office/drawing/2014/main" id="{D0D338DD-B404-4642-9AB1-3C8960688C39}"/>
              </a:ext>
            </a:extLst>
          </p:cNvPr>
          <p:cNvGrpSpPr/>
          <p:nvPr/>
        </p:nvGrpSpPr>
        <p:grpSpPr>
          <a:xfrm>
            <a:off x="1034779" y="3737126"/>
            <a:ext cx="7924740" cy="335058"/>
            <a:chOff x="1034779" y="3588574"/>
            <a:chExt cx="7924740" cy="378083"/>
          </a:xfrm>
        </p:grpSpPr>
        <p:grpSp>
          <p:nvGrpSpPr>
            <p:cNvPr id="36" name="Group 35">
              <a:extLst>
                <a:ext uri="{FF2B5EF4-FFF2-40B4-BE49-F238E27FC236}">
                  <a16:creationId xmlns:a16="http://schemas.microsoft.com/office/drawing/2014/main" id="{CC0D5E74-3974-4A19-9E20-2304F0042389}"/>
                </a:ext>
              </a:extLst>
            </p:cNvPr>
            <p:cNvGrpSpPr/>
            <p:nvPr/>
          </p:nvGrpSpPr>
          <p:grpSpPr>
            <a:xfrm>
              <a:off x="1034779" y="3588574"/>
              <a:ext cx="7858396" cy="378083"/>
              <a:chOff x="13000078" y="-1644955"/>
              <a:chExt cx="9198056" cy="504111"/>
            </a:xfrm>
            <a:solidFill>
              <a:schemeClr val="bg2"/>
            </a:solidFill>
          </p:grpSpPr>
          <p:sp>
            <p:nvSpPr>
              <p:cNvPr id="40" name="Rectangle: Rounded Corners 39">
                <a:extLst>
                  <a:ext uri="{FF2B5EF4-FFF2-40B4-BE49-F238E27FC236}">
                    <a16:creationId xmlns:a16="http://schemas.microsoft.com/office/drawing/2014/main" id="{2C868FAD-BD3C-4808-B670-A2A5C321E7CF}"/>
                  </a:ext>
                </a:extLst>
              </p:cNvPr>
              <p:cNvSpPr/>
              <p:nvPr/>
            </p:nvSpPr>
            <p:spPr>
              <a:xfrm>
                <a:off x="13000078" y="-1644844"/>
                <a:ext cx="9198056" cy="504000"/>
              </a:xfrm>
              <a:prstGeom prst="roundRect">
                <a:avLst>
                  <a:gd name="adj" fmla="val 50000"/>
                </a:avLst>
              </a:prstGeom>
              <a:solidFill>
                <a:schemeClr val="accent2"/>
              </a:solidFill>
            </p:spPr>
            <p:txBody>
              <a:bodyPr wrap="square" anchor="ctr">
                <a:noAutofit/>
              </a:bodyPr>
              <a:lstStyle/>
              <a:p>
                <a:pPr algn="ctr" defTabSz="685766">
                  <a:defRPr/>
                </a:pPr>
                <a:endParaRPr lang="en-GB" sz="1600" dirty="0">
                  <a:solidFill>
                    <a:schemeClr val="tx1">
                      <a:lumMod val="65000"/>
                      <a:lumOff val="35000"/>
                    </a:schemeClr>
                  </a:solidFill>
                  <a:latin typeface="Arial"/>
                  <a:ea typeface="Calibri"/>
                  <a:cs typeface="Times New Roman"/>
                </a:endParaRPr>
              </a:p>
            </p:txBody>
          </p:sp>
          <p:sp>
            <p:nvSpPr>
              <p:cNvPr id="41" name="Rectangle: Rounded Corners 40">
                <a:extLst>
                  <a:ext uri="{FF2B5EF4-FFF2-40B4-BE49-F238E27FC236}">
                    <a16:creationId xmlns:a16="http://schemas.microsoft.com/office/drawing/2014/main" id="{B970FE4F-FF72-44B8-A3D4-36ED98543C79}"/>
                  </a:ext>
                </a:extLst>
              </p:cNvPr>
              <p:cNvSpPr/>
              <p:nvPr/>
            </p:nvSpPr>
            <p:spPr>
              <a:xfrm>
                <a:off x="13000079" y="-1644955"/>
                <a:ext cx="2417730" cy="504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latin typeface="Arial"/>
                  </a:rPr>
                  <a:t>CKD stage V</a:t>
                </a:r>
                <a:r>
                  <a:rPr lang="en-GB" sz="1100" b="1" baseline="30000" dirty="0">
                    <a:solidFill>
                      <a:srgbClr val="FFFFFF"/>
                    </a:solidFill>
                    <a:latin typeface="Arial"/>
                  </a:rPr>
                  <a:t>+</a:t>
                </a:r>
              </a:p>
            </p:txBody>
          </p:sp>
        </p:grpSp>
        <p:sp>
          <p:nvSpPr>
            <p:cNvPr id="39" name="TextBox 38">
              <a:extLst>
                <a:ext uri="{FF2B5EF4-FFF2-40B4-BE49-F238E27FC236}">
                  <a16:creationId xmlns:a16="http://schemas.microsoft.com/office/drawing/2014/main" id="{F93CE8CB-2692-4DD6-9005-079CE69865DC}"/>
                </a:ext>
              </a:extLst>
            </p:cNvPr>
            <p:cNvSpPr txBox="1"/>
            <p:nvPr/>
          </p:nvSpPr>
          <p:spPr>
            <a:xfrm>
              <a:off x="7256355" y="3623727"/>
              <a:ext cx="1703164" cy="307777"/>
            </a:xfrm>
            <a:prstGeom prst="rect">
              <a:avLst/>
            </a:prstGeom>
            <a:noFill/>
          </p:spPr>
          <p:txBody>
            <a:bodyPr wrap="square">
              <a:spAutoFit/>
            </a:bodyPr>
            <a:lstStyle/>
            <a:p>
              <a:pPr lvl="0" algn="ctr" fontAlgn="auto">
                <a:spcBef>
                  <a:spcPts val="0"/>
                </a:spcBef>
                <a:spcAft>
                  <a:spcPts val="0"/>
                </a:spcAft>
                <a:defRPr/>
              </a:pPr>
              <a:r>
                <a:rPr lang="en-GB" sz="1400" b="1" dirty="0">
                  <a:solidFill>
                    <a:schemeClr val="bg2"/>
                  </a:solidFill>
                </a:rPr>
                <a:t>0.40 (0.22–0.71)</a:t>
              </a:r>
            </a:p>
          </p:txBody>
        </p:sp>
      </p:grpSp>
      <p:grpSp>
        <p:nvGrpSpPr>
          <p:cNvPr id="42" name="Group 41">
            <a:extLst>
              <a:ext uri="{FF2B5EF4-FFF2-40B4-BE49-F238E27FC236}">
                <a16:creationId xmlns:a16="http://schemas.microsoft.com/office/drawing/2014/main" id="{FA9BC3EF-7A55-46EF-A847-4EE27E858D28}"/>
              </a:ext>
            </a:extLst>
          </p:cNvPr>
          <p:cNvGrpSpPr/>
          <p:nvPr/>
        </p:nvGrpSpPr>
        <p:grpSpPr>
          <a:xfrm>
            <a:off x="1042970" y="2756592"/>
            <a:ext cx="7916549" cy="332475"/>
            <a:chOff x="1042970" y="2791199"/>
            <a:chExt cx="7916549" cy="378083"/>
          </a:xfrm>
        </p:grpSpPr>
        <p:grpSp>
          <p:nvGrpSpPr>
            <p:cNvPr id="43" name="Group 42">
              <a:extLst>
                <a:ext uri="{FF2B5EF4-FFF2-40B4-BE49-F238E27FC236}">
                  <a16:creationId xmlns:a16="http://schemas.microsoft.com/office/drawing/2014/main" id="{31DA06E2-9218-459C-A75A-003715EAA314}"/>
                </a:ext>
              </a:extLst>
            </p:cNvPr>
            <p:cNvGrpSpPr/>
            <p:nvPr/>
          </p:nvGrpSpPr>
          <p:grpSpPr>
            <a:xfrm>
              <a:off x="1042970" y="2791199"/>
              <a:ext cx="7850205" cy="378083"/>
              <a:chOff x="13000078" y="-1644955"/>
              <a:chExt cx="9188469" cy="504111"/>
            </a:xfrm>
            <a:solidFill>
              <a:schemeClr val="accent2"/>
            </a:solidFill>
          </p:grpSpPr>
          <p:sp>
            <p:nvSpPr>
              <p:cNvPr id="47" name="Rectangle: Rounded Corners 46">
                <a:extLst>
                  <a:ext uri="{FF2B5EF4-FFF2-40B4-BE49-F238E27FC236}">
                    <a16:creationId xmlns:a16="http://schemas.microsoft.com/office/drawing/2014/main" id="{A1E0F468-4831-4937-B8EA-698D8E7F2261}"/>
                  </a:ext>
                </a:extLst>
              </p:cNvPr>
              <p:cNvSpPr/>
              <p:nvPr/>
            </p:nvSpPr>
            <p:spPr>
              <a:xfrm>
                <a:off x="13000078" y="-1644844"/>
                <a:ext cx="9188469" cy="504000"/>
              </a:xfrm>
              <a:prstGeom prst="roundRect">
                <a:avLst>
                  <a:gd name="adj" fmla="val 50000"/>
                </a:avLst>
              </a:prstGeom>
              <a:grpFill/>
            </p:spPr>
            <p:txBody>
              <a:bodyPr wrap="square" anchor="ctr">
                <a:noAutofit/>
              </a:bodyPr>
              <a:lstStyle/>
              <a:p>
                <a:pPr algn="ctr" defTabSz="685766">
                  <a:defRPr/>
                </a:pPr>
                <a:endParaRPr lang="en-GB" sz="1200" dirty="0">
                  <a:solidFill>
                    <a:schemeClr val="tx1">
                      <a:lumMod val="65000"/>
                      <a:lumOff val="35000"/>
                    </a:schemeClr>
                  </a:solidFill>
                  <a:latin typeface="Arial"/>
                  <a:ea typeface="Calibri"/>
                  <a:cs typeface="Times New Roman"/>
                </a:endParaRPr>
              </a:p>
            </p:txBody>
          </p:sp>
          <p:sp>
            <p:nvSpPr>
              <p:cNvPr id="48" name="Rectangle: Rounded Corners 47">
                <a:extLst>
                  <a:ext uri="{FF2B5EF4-FFF2-40B4-BE49-F238E27FC236}">
                    <a16:creationId xmlns:a16="http://schemas.microsoft.com/office/drawing/2014/main" id="{47FF9077-DB50-4553-91D4-EFBEAB8B3B0D}"/>
                  </a:ext>
                </a:extLst>
              </p:cNvPr>
              <p:cNvSpPr/>
              <p:nvPr/>
            </p:nvSpPr>
            <p:spPr>
              <a:xfrm>
                <a:off x="13000079" y="-1644955"/>
                <a:ext cx="2408143" cy="504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latin typeface="Arial"/>
                  </a:rPr>
                  <a:t>Stroke, TIA, SE</a:t>
                </a:r>
              </a:p>
            </p:txBody>
          </p:sp>
        </p:grpSp>
        <p:sp>
          <p:nvSpPr>
            <p:cNvPr id="46" name="TextBox 45">
              <a:extLst>
                <a:ext uri="{FF2B5EF4-FFF2-40B4-BE49-F238E27FC236}">
                  <a16:creationId xmlns:a16="http://schemas.microsoft.com/office/drawing/2014/main" id="{3585EB26-3A76-43EB-8D41-5DCD0AA4A8C1}"/>
                </a:ext>
              </a:extLst>
            </p:cNvPr>
            <p:cNvSpPr txBox="1"/>
            <p:nvPr/>
          </p:nvSpPr>
          <p:spPr>
            <a:xfrm>
              <a:off x="7256355" y="2826352"/>
              <a:ext cx="1703164" cy="307777"/>
            </a:xfrm>
            <a:prstGeom prst="rect">
              <a:avLst/>
            </a:prstGeom>
            <a:noFill/>
          </p:spPr>
          <p:txBody>
            <a:bodyPr wrap="square">
              <a:spAutoFit/>
            </a:bodyPr>
            <a:lstStyle/>
            <a:p>
              <a:pPr lvl="0" algn="ctr" fontAlgn="auto">
                <a:spcBef>
                  <a:spcPts val="0"/>
                </a:spcBef>
                <a:spcAft>
                  <a:spcPts val="0"/>
                </a:spcAft>
                <a:defRPr/>
              </a:pPr>
              <a:r>
                <a:rPr lang="en-GB" sz="1400" dirty="0"/>
                <a:t>0.22 (0.05–1.03)</a:t>
              </a:r>
            </a:p>
          </p:txBody>
        </p:sp>
      </p:grpSp>
      <p:grpSp>
        <p:nvGrpSpPr>
          <p:cNvPr id="49" name="Group 48">
            <a:extLst>
              <a:ext uri="{FF2B5EF4-FFF2-40B4-BE49-F238E27FC236}">
                <a16:creationId xmlns:a16="http://schemas.microsoft.com/office/drawing/2014/main" id="{29891705-E734-409E-9A09-F697EF3C7B3B}"/>
              </a:ext>
            </a:extLst>
          </p:cNvPr>
          <p:cNvGrpSpPr/>
          <p:nvPr/>
        </p:nvGrpSpPr>
        <p:grpSpPr>
          <a:xfrm>
            <a:off x="1042969" y="3106233"/>
            <a:ext cx="7916550" cy="332476"/>
            <a:chOff x="1042969" y="3189886"/>
            <a:chExt cx="7916550" cy="378084"/>
          </a:xfrm>
        </p:grpSpPr>
        <p:grpSp>
          <p:nvGrpSpPr>
            <p:cNvPr id="50" name="Group 49">
              <a:extLst>
                <a:ext uri="{FF2B5EF4-FFF2-40B4-BE49-F238E27FC236}">
                  <a16:creationId xmlns:a16="http://schemas.microsoft.com/office/drawing/2014/main" id="{FDCFB103-44A8-4D71-BF3A-2966981C5CE5}"/>
                </a:ext>
              </a:extLst>
            </p:cNvPr>
            <p:cNvGrpSpPr/>
            <p:nvPr/>
          </p:nvGrpSpPr>
          <p:grpSpPr>
            <a:xfrm>
              <a:off x="1042969" y="3189886"/>
              <a:ext cx="7850205" cy="378084"/>
              <a:chOff x="983684" y="2129087"/>
              <a:chExt cx="7503245" cy="378084"/>
            </a:xfrm>
          </p:grpSpPr>
          <p:sp>
            <p:nvSpPr>
              <p:cNvPr id="54" name="Rectangle: Rounded Corners 53">
                <a:extLst>
                  <a:ext uri="{FF2B5EF4-FFF2-40B4-BE49-F238E27FC236}">
                    <a16:creationId xmlns:a16="http://schemas.microsoft.com/office/drawing/2014/main" id="{175386B8-3668-4C4A-9432-53F06C00E503}"/>
                  </a:ext>
                </a:extLst>
              </p:cNvPr>
              <p:cNvSpPr/>
              <p:nvPr/>
            </p:nvSpPr>
            <p:spPr>
              <a:xfrm>
                <a:off x="983684" y="2129171"/>
                <a:ext cx="7503245" cy="378000"/>
              </a:xfrm>
              <a:prstGeom prst="roundRect">
                <a:avLst>
                  <a:gd name="adj" fmla="val 50000"/>
                </a:avLst>
              </a:prstGeom>
              <a:solidFill>
                <a:schemeClr val="accent2"/>
              </a:solidFill>
            </p:spPr>
            <p:txBody>
              <a:bodyPr wrap="square" anchor="ctr">
                <a:noAutofit/>
              </a:bodyPr>
              <a:lstStyle/>
              <a:p>
                <a:pPr algn="ctr" defTabSz="685766">
                  <a:defRPr/>
                </a:pPr>
                <a:endParaRPr lang="en-GB" sz="1600" dirty="0">
                  <a:solidFill>
                    <a:schemeClr val="tx1">
                      <a:lumMod val="65000"/>
                      <a:lumOff val="35000"/>
                    </a:schemeClr>
                  </a:solidFill>
                  <a:latin typeface="Arial"/>
                </a:endParaRPr>
              </a:p>
            </p:txBody>
          </p:sp>
          <p:sp>
            <p:nvSpPr>
              <p:cNvPr id="55" name="Rectangle: Rounded Corners 54">
                <a:extLst>
                  <a:ext uri="{FF2B5EF4-FFF2-40B4-BE49-F238E27FC236}">
                    <a16:creationId xmlns:a16="http://schemas.microsoft.com/office/drawing/2014/main" id="{A166AE7B-2461-406D-929F-34355372A295}"/>
                  </a:ext>
                </a:extLst>
              </p:cNvPr>
              <p:cNvSpPr/>
              <p:nvPr/>
            </p:nvSpPr>
            <p:spPr>
              <a:xfrm>
                <a:off x="991513" y="2129087"/>
                <a:ext cx="1966476" cy="378000"/>
              </a:xfrm>
              <a:prstGeom prst="roundRect">
                <a:avLst>
                  <a:gd name="adj" fmla="val 50000"/>
                </a:avLst>
              </a:prstGeom>
              <a:solidFill>
                <a:schemeClr val="bg2"/>
              </a:solidFill>
            </p:spPr>
            <p:txBody>
              <a:bodyPr wrap="square" anchor="ctr">
                <a:noAutofit/>
              </a:bodyPr>
              <a:lstStyle/>
              <a:p>
                <a:pPr defTabSz="685766">
                  <a:defRPr/>
                </a:pPr>
                <a:r>
                  <a:rPr lang="en-GB" sz="1100" b="1" dirty="0">
                    <a:solidFill>
                      <a:srgbClr val="FFFFFF"/>
                    </a:solidFill>
                  </a:rPr>
                  <a:t>Major bleeding</a:t>
                </a:r>
              </a:p>
            </p:txBody>
          </p:sp>
        </p:grpSp>
        <p:sp>
          <p:nvSpPr>
            <p:cNvPr id="53" name="TextBox 52">
              <a:extLst>
                <a:ext uri="{FF2B5EF4-FFF2-40B4-BE49-F238E27FC236}">
                  <a16:creationId xmlns:a16="http://schemas.microsoft.com/office/drawing/2014/main" id="{5C56F9F8-66EE-48B3-9B48-81D01D8C7059}"/>
                </a:ext>
              </a:extLst>
            </p:cNvPr>
            <p:cNvSpPr txBox="1"/>
            <p:nvPr/>
          </p:nvSpPr>
          <p:spPr>
            <a:xfrm>
              <a:off x="7256355" y="3225040"/>
              <a:ext cx="1703164" cy="307777"/>
            </a:xfrm>
            <a:prstGeom prst="rect">
              <a:avLst/>
            </a:prstGeom>
            <a:noFill/>
          </p:spPr>
          <p:txBody>
            <a:bodyPr wrap="square">
              <a:spAutoFit/>
            </a:bodyPr>
            <a:lstStyle/>
            <a:p>
              <a:pPr lvl="0" algn="ctr" fontAlgn="auto">
                <a:spcBef>
                  <a:spcPts val="0"/>
                </a:spcBef>
                <a:spcAft>
                  <a:spcPts val="0"/>
                </a:spcAft>
                <a:defRPr/>
              </a:pPr>
              <a:r>
                <a:rPr lang="en-GB" sz="1400" dirty="0"/>
                <a:t>0.70 (0.33–1.46)</a:t>
              </a:r>
            </a:p>
          </p:txBody>
        </p:sp>
      </p:grpSp>
      <p:graphicFrame>
        <p:nvGraphicFramePr>
          <p:cNvPr id="56" name="Chart 55">
            <a:extLst>
              <a:ext uri="{FF2B5EF4-FFF2-40B4-BE49-F238E27FC236}">
                <a16:creationId xmlns:a16="http://schemas.microsoft.com/office/drawing/2014/main" id="{7381E672-C546-4F70-8C9F-2C09659321C9}"/>
              </a:ext>
            </a:extLst>
          </p:cNvPr>
          <p:cNvGraphicFramePr/>
          <p:nvPr>
            <p:extLst>
              <p:ext uri="{D42A27DB-BD31-4B8C-83A1-F6EECF244321}">
                <p14:modId xmlns:p14="http://schemas.microsoft.com/office/powerpoint/2010/main" val="262971562"/>
              </p:ext>
            </p:extLst>
          </p:nvPr>
        </p:nvGraphicFramePr>
        <p:xfrm>
          <a:off x="3186838" y="1557019"/>
          <a:ext cx="4043196" cy="3271697"/>
        </p:xfrm>
        <a:graphic>
          <a:graphicData uri="http://schemas.openxmlformats.org/drawingml/2006/chart">
            <c:chart xmlns:c="http://schemas.openxmlformats.org/drawingml/2006/chart" xmlns:r="http://schemas.openxmlformats.org/officeDocument/2006/relationships" r:id="rId3"/>
          </a:graphicData>
        </a:graphic>
      </p:graphicFrame>
      <p:grpSp>
        <p:nvGrpSpPr>
          <p:cNvPr id="57" name="Group 56">
            <a:extLst>
              <a:ext uri="{FF2B5EF4-FFF2-40B4-BE49-F238E27FC236}">
                <a16:creationId xmlns:a16="http://schemas.microsoft.com/office/drawing/2014/main" id="{CC296AF2-7372-4C51-A82B-CC30F167D2FB}"/>
              </a:ext>
            </a:extLst>
          </p:cNvPr>
          <p:cNvGrpSpPr/>
          <p:nvPr/>
        </p:nvGrpSpPr>
        <p:grpSpPr>
          <a:xfrm>
            <a:off x="3950006" y="4687161"/>
            <a:ext cx="2467283" cy="405640"/>
            <a:chOff x="4848641" y="4623674"/>
            <a:chExt cx="2467283" cy="405640"/>
          </a:xfrm>
        </p:grpSpPr>
        <p:sp>
          <p:nvSpPr>
            <p:cNvPr id="58" name="TextBox 37">
              <a:extLst>
                <a:ext uri="{FF2B5EF4-FFF2-40B4-BE49-F238E27FC236}">
                  <a16:creationId xmlns:a16="http://schemas.microsoft.com/office/drawing/2014/main" id="{3EE16948-4313-4373-AAF1-386C0CA3DF5F}"/>
                </a:ext>
              </a:extLst>
            </p:cNvPr>
            <p:cNvSpPr txBox="1">
              <a:spLocks noChangeArrowheads="1"/>
            </p:cNvSpPr>
            <p:nvPr/>
          </p:nvSpPr>
          <p:spPr bwMode="auto">
            <a:xfrm>
              <a:off x="4848641" y="4659982"/>
              <a:ext cx="1246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GB" altLang="en-US" sz="1000" b="1" dirty="0">
                  <a:solidFill>
                    <a:schemeClr val="tx1">
                      <a:lumMod val="65000"/>
                      <a:lumOff val="35000"/>
                    </a:schemeClr>
                  </a:solidFill>
                </a:rPr>
                <a:t>Favours</a:t>
              </a:r>
              <a:br>
                <a:rPr lang="en-GB" altLang="en-US" sz="1000" b="1" dirty="0">
                  <a:solidFill>
                    <a:schemeClr val="tx1">
                      <a:lumMod val="65000"/>
                      <a:lumOff val="35000"/>
                    </a:schemeClr>
                  </a:solidFill>
                </a:rPr>
              </a:br>
              <a:r>
                <a:rPr lang="en-GB" altLang="en-US" sz="1000" b="1" dirty="0">
                  <a:solidFill>
                    <a:schemeClr val="tx1">
                      <a:lumMod val="65000"/>
                      <a:lumOff val="35000"/>
                    </a:schemeClr>
                  </a:solidFill>
                </a:rPr>
                <a:t>rivaroxaban</a:t>
              </a:r>
            </a:p>
          </p:txBody>
        </p:sp>
        <p:sp>
          <p:nvSpPr>
            <p:cNvPr id="59" name="TextBox 38">
              <a:extLst>
                <a:ext uri="{FF2B5EF4-FFF2-40B4-BE49-F238E27FC236}">
                  <a16:creationId xmlns:a16="http://schemas.microsoft.com/office/drawing/2014/main" id="{2B63DCAE-C3F4-44D4-B511-521A58E620CE}"/>
                </a:ext>
              </a:extLst>
            </p:cNvPr>
            <p:cNvSpPr txBox="1">
              <a:spLocks noChangeArrowheads="1"/>
            </p:cNvSpPr>
            <p:nvPr/>
          </p:nvSpPr>
          <p:spPr bwMode="auto">
            <a:xfrm>
              <a:off x="6094681" y="4659982"/>
              <a:ext cx="1207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35000"/>
                </a:spcAft>
                <a:buClr>
                  <a:srgbClr val="EC008C"/>
                </a:buClr>
                <a:buChar char="•"/>
                <a:defRPr sz="2400">
                  <a:solidFill>
                    <a:schemeClr val="bg1"/>
                  </a:solidFill>
                  <a:latin typeface="Arial" charset="0"/>
                  <a:cs typeface="Arial" charset="0"/>
                </a:defRPr>
              </a:lvl1pPr>
              <a:lvl2pPr marL="742950" indent="-285750" eaLnBrk="0" hangingPunct="0">
                <a:spcAft>
                  <a:spcPct val="35000"/>
                </a:spcAft>
                <a:buClr>
                  <a:srgbClr val="EC008C"/>
                </a:buClr>
                <a:buChar char="–"/>
                <a:defRPr sz="2000">
                  <a:solidFill>
                    <a:schemeClr val="bg1"/>
                  </a:solidFill>
                  <a:latin typeface="Arial" charset="0"/>
                  <a:cs typeface="Arial" charset="0"/>
                </a:defRPr>
              </a:lvl2pPr>
              <a:lvl3pPr marL="1143000" indent="-228600" eaLnBrk="0" hangingPunct="0">
                <a:spcAft>
                  <a:spcPct val="35000"/>
                </a:spcAft>
                <a:buClr>
                  <a:srgbClr val="EC008C"/>
                </a:buClr>
                <a:buChar char="•"/>
                <a:defRPr>
                  <a:solidFill>
                    <a:schemeClr val="bg1"/>
                  </a:solidFill>
                  <a:latin typeface="Arial" charset="0"/>
                  <a:cs typeface="Arial" charset="0"/>
                </a:defRPr>
              </a:lvl3pPr>
              <a:lvl4pPr marL="1600200" indent="-228600" eaLnBrk="0" hangingPunct="0">
                <a:spcAft>
                  <a:spcPct val="35000"/>
                </a:spcAft>
                <a:buClr>
                  <a:srgbClr val="EC008C"/>
                </a:buClr>
                <a:buChar char="–"/>
                <a:defRPr sz="1600">
                  <a:solidFill>
                    <a:schemeClr val="bg1"/>
                  </a:solidFill>
                  <a:latin typeface="Arial" charset="0"/>
                  <a:cs typeface="Arial" charset="0"/>
                </a:defRPr>
              </a:lvl4pPr>
              <a:lvl5pPr marL="2057400" indent="-228600" eaLnBrk="0" hangingPunct="0">
                <a:spcAft>
                  <a:spcPct val="35000"/>
                </a:spcAft>
                <a:buClr>
                  <a:srgbClr val="EC008C"/>
                </a:buClr>
                <a:buChar char="»"/>
                <a:defRPr sz="1600">
                  <a:solidFill>
                    <a:schemeClr val="bg1"/>
                  </a:solidFill>
                  <a:latin typeface="Arial" charset="0"/>
                  <a:cs typeface="Arial" charset="0"/>
                </a:defRPr>
              </a:lvl5pPr>
              <a:lvl6pPr marL="25146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6pPr>
              <a:lvl7pPr marL="29718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7pPr>
              <a:lvl8pPr marL="34290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8pPr>
              <a:lvl9pPr marL="3886200" indent="-228600" eaLnBrk="0" fontAlgn="base" hangingPunct="0">
                <a:spcBef>
                  <a:spcPct val="0"/>
                </a:spcBef>
                <a:spcAft>
                  <a:spcPct val="35000"/>
                </a:spcAft>
                <a:buClr>
                  <a:srgbClr val="EC008C"/>
                </a:buClr>
                <a:buChar char="»"/>
                <a:defRPr sz="1600">
                  <a:solidFill>
                    <a:schemeClr val="bg1"/>
                  </a:solidFill>
                  <a:latin typeface="Arial" charset="0"/>
                  <a:cs typeface="Arial" charset="0"/>
                </a:defRPr>
              </a:lvl9pPr>
            </a:lstStyle>
            <a:p>
              <a:pPr algn="ctr" eaLnBrk="1" hangingPunct="1">
                <a:lnSpc>
                  <a:spcPct val="90000"/>
                </a:lnSpc>
                <a:spcAft>
                  <a:spcPct val="0"/>
                </a:spcAft>
                <a:buClrTx/>
                <a:buFontTx/>
                <a:buNone/>
              </a:pPr>
              <a:r>
                <a:rPr lang="en-GB" altLang="en-US" sz="1000" b="1" dirty="0">
                  <a:solidFill>
                    <a:schemeClr val="tx1">
                      <a:lumMod val="65000"/>
                      <a:lumOff val="35000"/>
                    </a:schemeClr>
                  </a:solidFill>
                </a:rPr>
                <a:t>Favours </a:t>
              </a:r>
              <a:br>
                <a:rPr lang="en-GB" altLang="en-US" sz="1000" b="1" dirty="0">
                  <a:solidFill>
                    <a:schemeClr val="tx1">
                      <a:lumMod val="65000"/>
                      <a:lumOff val="35000"/>
                    </a:schemeClr>
                  </a:solidFill>
                </a:rPr>
              </a:br>
              <a:r>
                <a:rPr lang="en-GB" altLang="en-US" sz="1000" b="1" dirty="0">
                  <a:solidFill>
                    <a:schemeClr val="tx1">
                      <a:lumMod val="65000"/>
                      <a:lumOff val="35000"/>
                    </a:schemeClr>
                  </a:solidFill>
                </a:rPr>
                <a:t>VKA</a:t>
              </a:r>
            </a:p>
          </p:txBody>
        </p:sp>
        <p:cxnSp>
          <p:nvCxnSpPr>
            <p:cNvPr id="60" name="Straight Arrow Connector 59">
              <a:extLst>
                <a:ext uri="{FF2B5EF4-FFF2-40B4-BE49-F238E27FC236}">
                  <a16:creationId xmlns:a16="http://schemas.microsoft.com/office/drawing/2014/main" id="{A6FEA88D-DED5-4F58-946C-0133C7FBAB4A}"/>
                </a:ext>
              </a:extLst>
            </p:cNvPr>
            <p:cNvCxnSpPr/>
            <p:nvPr/>
          </p:nvCxnSpPr>
          <p:spPr bwMode="auto">
            <a:xfrm>
              <a:off x="6161031" y="4623674"/>
              <a:ext cx="1154893"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Straight Arrow Connector 60">
              <a:extLst>
                <a:ext uri="{FF2B5EF4-FFF2-40B4-BE49-F238E27FC236}">
                  <a16:creationId xmlns:a16="http://schemas.microsoft.com/office/drawing/2014/main" id="{CFEDC5B8-DC09-4339-995F-E91F6F3CC5DA}"/>
                </a:ext>
              </a:extLst>
            </p:cNvPr>
            <p:cNvCxnSpPr/>
            <p:nvPr/>
          </p:nvCxnSpPr>
          <p:spPr bwMode="auto">
            <a:xfrm flipH="1">
              <a:off x="4848641" y="4623674"/>
              <a:ext cx="1163519" cy="0"/>
            </a:xfrm>
            <a:prstGeom prst="straightConnector1">
              <a:avLst/>
            </a:prstGeom>
            <a:noFill/>
            <a:ln w="1905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2" name="TextBox 61">
            <a:extLst>
              <a:ext uri="{FF2B5EF4-FFF2-40B4-BE49-F238E27FC236}">
                <a16:creationId xmlns:a16="http://schemas.microsoft.com/office/drawing/2014/main" id="{370650DE-17F3-4367-B4D5-14138CADCF50}"/>
              </a:ext>
            </a:extLst>
          </p:cNvPr>
          <p:cNvSpPr txBox="1"/>
          <p:nvPr/>
        </p:nvSpPr>
        <p:spPr>
          <a:xfrm>
            <a:off x="619123" y="4677957"/>
            <a:ext cx="3282317" cy="415498"/>
          </a:xfrm>
          <a:prstGeom prst="rect">
            <a:avLst/>
          </a:prstGeom>
          <a:noFill/>
        </p:spPr>
        <p:txBody>
          <a:bodyPr wrap="square" lIns="0" tIns="0" rIns="0" bIns="0" rtlCol="0" anchor="b" anchorCtr="0">
            <a:spAutoFit/>
          </a:bodyPr>
          <a:lstStyle/>
          <a:p>
            <a:r>
              <a:rPr lang="en-GB" sz="600" dirty="0">
                <a:solidFill>
                  <a:schemeClr val="tx1">
                    <a:lumMod val="65000"/>
                    <a:lumOff val="35000"/>
                  </a:schemeClr>
                </a:solidFill>
              </a:rPr>
              <a:t>*PSMA propensity score matched analysis; .# Net clinical benefit (stroke and other thromboembolic events, major bleeding, and all-cause mortality).</a:t>
            </a:r>
          </a:p>
          <a:p>
            <a:r>
              <a:rPr lang="en-GB" sz="600" dirty="0">
                <a:solidFill>
                  <a:schemeClr val="tx1">
                    <a:lumMod val="65000"/>
                    <a:lumOff val="35000"/>
                  </a:schemeClr>
                </a:solidFill>
              </a:rPr>
              <a:t>+ Chronic kidney disease, stage 5 - chronic </a:t>
            </a:r>
            <a:r>
              <a:rPr lang="en-GB" sz="600" dirty="0" err="1">
                <a:solidFill>
                  <a:schemeClr val="tx1">
                    <a:lumMod val="65000"/>
                    <a:lumOff val="35000"/>
                  </a:schemeClr>
                </a:solidFill>
              </a:rPr>
              <a:t>uremia</a:t>
            </a:r>
            <a:r>
              <a:rPr lang="en-GB" sz="600" dirty="0">
                <a:solidFill>
                  <a:schemeClr val="tx1">
                    <a:lumMod val="65000"/>
                    <a:lumOff val="35000"/>
                  </a:schemeClr>
                </a:solidFill>
              </a:rPr>
              <a:t>, end-stage renal disease </a:t>
            </a:r>
            <a:r>
              <a:rPr lang="en-GB" sz="600" dirty="0" err="1">
                <a:solidFill>
                  <a:schemeClr val="tx1">
                    <a:lumMod val="65000"/>
                    <a:lumOff val="35000"/>
                  </a:schemeClr>
                </a:solidFill>
              </a:rPr>
              <a:t>CrCl</a:t>
            </a:r>
            <a:r>
              <a:rPr lang="en-GB" sz="600" dirty="0">
                <a:solidFill>
                  <a:schemeClr val="tx1">
                    <a:lumMod val="65000"/>
                    <a:lumOff val="35000"/>
                  </a:schemeClr>
                </a:solidFill>
              </a:rPr>
              <a:t> &lt; 15ml/min/1.73 m2..</a:t>
            </a:r>
          </a:p>
        </p:txBody>
      </p:sp>
      <p:sp>
        <p:nvSpPr>
          <p:cNvPr id="10" name="Rectangle 9">
            <a:extLst>
              <a:ext uri="{FF2B5EF4-FFF2-40B4-BE49-F238E27FC236}">
                <a16:creationId xmlns:a16="http://schemas.microsoft.com/office/drawing/2014/main" id="{8FA773AE-3C1C-4AB4-9E67-567B80DDF2AE}"/>
              </a:ext>
            </a:extLst>
          </p:cNvPr>
          <p:cNvSpPr/>
          <p:nvPr/>
        </p:nvSpPr>
        <p:spPr>
          <a:xfrm>
            <a:off x="4118892" y="1639710"/>
            <a:ext cx="2085090" cy="276999"/>
          </a:xfrm>
          <a:prstGeom prst="rect">
            <a:avLst/>
          </a:prstGeom>
        </p:spPr>
        <p:txBody>
          <a:bodyPr wrap="square">
            <a:spAutoFit/>
          </a:bodyPr>
          <a:lstStyle/>
          <a:p>
            <a:pPr algn="ctr" defTabSz="685766">
              <a:defRPr/>
            </a:pPr>
            <a:r>
              <a:rPr lang="en-GB" sz="1200" b="1" dirty="0">
                <a:solidFill>
                  <a:srgbClr val="FFFFFF"/>
                </a:solidFill>
                <a:latin typeface="Arial"/>
              </a:rPr>
              <a:t>IRR (95% CI)</a:t>
            </a:r>
          </a:p>
        </p:txBody>
      </p:sp>
      <p:sp>
        <p:nvSpPr>
          <p:cNvPr id="2" name="Rectangle 1">
            <a:extLst>
              <a:ext uri="{FF2B5EF4-FFF2-40B4-BE49-F238E27FC236}">
                <a16:creationId xmlns:a16="http://schemas.microsoft.com/office/drawing/2014/main" id="{5B746ABB-7679-45A6-A3CB-88F1EC23DDF8}"/>
              </a:ext>
            </a:extLst>
          </p:cNvPr>
          <p:cNvSpPr/>
          <p:nvPr/>
        </p:nvSpPr>
        <p:spPr bwMode="auto">
          <a:xfrm>
            <a:off x="302840" y="3732758"/>
            <a:ext cx="8590335" cy="696514"/>
          </a:xfrm>
          <a:prstGeom prst="rect">
            <a:avLst/>
          </a:prstGeom>
          <a:noFill/>
          <a:ln w="19050" algn="ctr">
            <a:solidFill>
              <a:schemeClr val="bg2"/>
            </a:solidFill>
            <a:prstDash val="sysDot"/>
            <a:miter lim="800000"/>
            <a:headEnd/>
            <a:tailEnd/>
          </a:ln>
          <a:effectLst/>
        </p:spPr>
        <p:txBody>
          <a:bodyPr wrap="square" lIns="0" tIns="0" rIns="0" bIns="0" rtlCol="0" anchor="ctr">
            <a:noAutofit/>
          </a:bodyPr>
          <a:lstStyle/>
          <a:p>
            <a:pPr algn="ctr"/>
            <a:endParaRPr lang="en-GB" sz="1600" dirty="0">
              <a:solidFill>
                <a:schemeClr val="tx1">
                  <a:lumMod val="65000"/>
                  <a:lumOff val="35000"/>
                </a:schemeClr>
              </a:solidFill>
            </a:endParaRPr>
          </a:p>
        </p:txBody>
      </p:sp>
      <p:sp>
        <p:nvSpPr>
          <p:cNvPr id="51" name="Freeform: Shape 50">
            <a:extLst>
              <a:ext uri="{FF2B5EF4-FFF2-40B4-BE49-F238E27FC236}">
                <a16:creationId xmlns:a16="http://schemas.microsoft.com/office/drawing/2014/main" id="{FCEFED08-8BF6-450A-94ED-0C63B838C84A}"/>
              </a:ext>
            </a:extLst>
          </p:cNvPr>
          <p:cNvSpPr/>
          <p:nvPr/>
        </p:nvSpPr>
        <p:spPr>
          <a:xfrm>
            <a:off x="366173" y="3846874"/>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84A08403-A4BE-47F4-BE06-7FDE7EF13236}"/>
              </a:ext>
            </a:extLst>
          </p:cNvPr>
          <p:cNvSpPr/>
          <p:nvPr/>
        </p:nvSpPr>
        <p:spPr>
          <a:xfrm flipH="1">
            <a:off x="690525" y="3846874"/>
            <a:ext cx="298031" cy="507055"/>
          </a:xfrm>
          <a:custGeom>
            <a:avLst/>
            <a:gdLst>
              <a:gd name="connsiteX0" fmla="*/ 595730 w 707429"/>
              <a:gd name="connsiteY0" fmla="*/ 477539 h 1203584"/>
              <a:gd name="connsiteX1" fmla="*/ 452196 w 707429"/>
              <a:gd name="connsiteY1" fmla="*/ 477539 h 1203584"/>
              <a:gd name="connsiteX2" fmla="*/ 495573 w 707429"/>
              <a:gd name="connsiteY2" fmla="*/ 90687 h 1203584"/>
              <a:gd name="connsiteX3" fmla="*/ 240712 w 707429"/>
              <a:gd name="connsiteY3" fmla="*/ 24598 h 1203584"/>
              <a:gd name="connsiteX4" fmla="*/ 0 w 707429"/>
              <a:gd name="connsiteY4" fmla="*/ 514772 h 1203584"/>
              <a:gd name="connsiteX5" fmla="*/ 240712 w 707429"/>
              <a:gd name="connsiteY5" fmla="*/ 1004946 h 1203584"/>
              <a:gd name="connsiteX6" fmla="*/ 495573 w 707429"/>
              <a:gd name="connsiteY6" fmla="*/ 938857 h 1203584"/>
              <a:gd name="connsiteX7" fmla="*/ 452196 w 707429"/>
              <a:gd name="connsiteY7" fmla="*/ 552005 h 1203584"/>
              <a:gd name="connsiteX8" fmla="*/ 595730 w 707429"/>
              <a:gd name="connsiteY8" fmla="*/ 552005 h 1203584"/>
              <a:gd name="connsiteX9" fmla="*/ 632963 w 707429"/>
              <a:gd name="connsiteY9" fmla="*/ 589238 h 1203584"/>
              <a:gd name="connsiteX10" fmla="*/ 632963 w 707429"/>
              <a:gd name="connsiteY10" fmla="*/ 1203585 h 1203584"/>
              <a:gd name="connsiteX11" fmla="*/ 707429 w 707429"/>
              <a:gd name="connsiteY11" fmla="*/ 1203585 h 1203584"/>
              <a:gd name="connsiteX12" fmla="*/ 707429 w 707429"/>
              <a:gd name="connsiteY12" fmla="*/ 589238 h 1203584"/>
              <a:gd name="connsiteX13" fmla="*/ 595730 w 707429"/>
              <a:gd name="connsiteY13" fmla="*/ 477539 h 120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429" h="1203584">
                <a:moveTo>
                  <a:pt x="595730" y="477539"/>
                </a:moveTo>
                <a:lnTo>
                  <a:pt x="452196" y="477539"/>
                </a:lnTo>
                <a:cubicBezTo>
                  <a:pt x="479935" y="374031"/>
                  <a:pt x="601129" y="252837"/>
                  <a:pt x="495573" y="90687"/>
                </a:cubicBezTo>
                <a:cubicBezTo>
                  <a:pt x="442348" y="3524"/>
                  <a:pt x="329586" y="-25715"/>
                  <a:pt x="240712" y="24598"/>
                </a:cubicBezTo>
                <a:cubicBezTo>
                  <a:pt x="93083" y="111910"/>
                  <a:pt x="0" y="299751"/>
                  <a:pt x="0" y="514772"/>
                </a:cubicBezTo>
                <a:cubicBezTo>
                  <a:pt x="0" y="729793"/>
                  <a:pt x="93083" y="917634"/>
                  <a:pt x="240712" y="1004946"/>
                </a:cubicBezTo>
                <a:cubicBezTo>
                  <a:pt x="329586" y="1055259"/>
                  <a:pt x="442348" y="1026020"/>
                  <a:pt x="495573" y="938857"/>
                </a:cubicBezTo>
                <a:cubicBezTo>
                  <a:pt x="601501" y="776707"/>
                  <a:pt x="479935" y="655513"/>
                  <a:pt x="452196" y="552005"/>
                </a:cubicBezTo>
                <a:lnTo>
                  <a:pt x="595730" y="552005"/>
                </a:lnTo>
                <a:cubicBezTo>
                  <a:pt x="616294" y="552005"/>
                  <a:pt x="632963" y="568674"/>
                  <a:pt x="632963" y="589238"/>
                </a:cubicBezTo>
                <a:lnTo>
                  <a:pt x="632963" y="1203585"/>
                </a:lnTo>
                <a:lnTo>
                  <a:pt x="707429" y="1203585"/>
                </a:lnTo>
                <a:lnTo>
                  <a:pt x="707429" y="589238"/>
                </a:lnTo>
                <a:cubicBezTo>
                  <a:pt x="707429" y="527548"/>
                  <a:pt x="657420" y="477539"/>
                  <a:pt x="595730" y="477539"/>
                </a:cubicBezTo>
                <a:close/>
              </a:path>
            </a:pathLst>
          </a:custGeom>
          <a:solidFill>
            <a:schemeClr val="bg2"/>
          </a:solidFill>
          <a:ln w="18554" cap="flat">
            <a:noFill/>
            <a:prstDash val="solid"/>
            <a:miter/>
          </a:ln>
        </p:spPr>
        <p:txBody>
          <a:bodyPr rtlCol="0" anchor="ctr"/>
          <a:lstStyle/>
          <a:p>
            <a:endParaRPr lang="en-GB" dirty="0"/>
          </a:p>
        </p:txBody>
      </p:sp>
    </p:spTree>
    <p:extLst>
      <p:ext uri="{BB962C8B-B14F-4D97-AF65-F5344CB8AC3E}">
        <p14:creationId xmlns:p14="http://schemas.microsoft.com/office/powerpoint/2010/main" val="51653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Protecting your </a:t>
            </a:r>
            <a:r>
              <a:rPr lang="en-US" sz="2400" kern="0" dirty="0" err="1"/>
              <a:t>nvAF</a:t>
            </a:r>
            <a:r>
              <a:rPr lang="en-US" sz="2400" kern="0" dirty="0"/>
              <a:t> patients with renal impairment also includes renal parameters</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marL="171450" indent="-171450">
              <a:spcBef>
                <a:spcPts val="0"/>
              </a:spcBef>
              <a:buFont typeface="Arial" panose="020B0604020202020204" pitchFamily="34" charset="0"/>
              <a:buChar char="•"/>
            </a:pPr>
            <a:r>
              <a:rPr lang="da-DK" sz="700" dirty="0" err="1">
                <a:solidFill>
                  <a:srgbClr val="B3B2B5"/>
                </a:solidFill>
                <a:cs typeface="Arial" charset="0"/>
              </a:rPr>
              <a:t>Defined</a:t>
            </a:r>
            <a:r>
              <a:rPr lang="da-DK" sz="700" dirty="0">
                <a:solidFill>
                  <a:srgbClr val="B3B2B5"/>
                </a:solidFill>
                <a:cs typeface="Arial" charset="0"/>
              </a:rPr>
              <a:t> as a </a:t>
            </a:r>
            <a:r>
              <a:rPr lang="da-DK" sz="700" dirty="0" err="1">
                <a:solidFill>
                  <a:srgbClr val="B3B2B5"/>
                </a:solidFill>
                <a:cs typeface="Arial" charset="0"/>
              </a:rPr>
              <a:t>hospitalisation</a:t>
            </a:r>
            <a:r>
              <a:rPr lang="da-DK" sz="700" dirty="0">
                <a:solidFill>
                  <a:srgbClr val="B3B2B5"/>
                </a:solidFill>
                <a:cs typeface="Arial" charset="0"/>
              </a:rPr>
              <a:t> or </a:t>
            </a:r>
            <a:r>
              <a:rPr lang="da-DK" sz="700" dirty="0" err="1">
                <a:solidFill>
                  <a:srgbClr val="B3B2B5"/>
                </a:solidFill>
                <a:cs typeface="Arial" charset="0"/>
              </a:rPr>
              <a:t>emergency</a:t>
            </a:r>
            <a:r>
              <a:rPr lang="da-DK" sz="700" dirty="0">
                <a:solidFill>
                  <a:srgbClr val="B3B2B5"/>
                </a:solidFill>
                <a:cs typeface="Arial" charset="0"/>
              </a:rPr>
              <a:t> </a:t>
            </a:r>
            <a:r>
              <a:rPr lang="da-DK" sz="700" dirty="0" err="1">
                <a:solidFill>
                  <a:srgbClr val="B3B2B5"/>
                </a:solidFill>
                <a:cs typeface="Arial" charset="0"/>
              </a:rPr>
              <a:t>department</a:t>
            </a:r>
            <a:r>
              <a:rPr lang="da-DK" sz="700" dirty="0">
                <a:solidFill>
                  <a:srgbClr val="B3B2B5"/>
                </a:solidFill>
                <a:cs typeface="Arial" charset="0"/>
              </a:rPr>
              <a:t> visit with a </a:t>
            </a:r>
            <a:r>
              <a:rPr lang="da-DK" sz="700" dirty="0" err="1">
                <a:solidFill>
                  <a:srgbClr val="B3B2B5"/>
                </a:solidFill>
                <a:cs typeface="Arial" charset="0"/>
              </a:rPr>
              <a:t>diagnosis</a:t>
            </a:r>
            <a:r>
              <a:rPr lang="da-DK" sz="700" dirty="0">
                <a:solidFill>
                  <a:srgbClr val="B3B2B5"/>
                </a:solidFill>
                <a:cs typeface="Arial" charset="0"/>
              </a:rPr>
              <a:t> </a:t>
            </a:r>
            <a:r>
              <a:rPr lang="da-DK" sz="700" dirty="0" err="1">
                <a:solidFill>
                  <a:srgbClr val="B3B2B5"/>
                </a:solidFill>
                <a:cs typeface="Arial" charset="0"/>
              </a:rPr>
              <a:t>code</a:t>
            </a:r>
            <a:r>
              <a:rPr lang="da-DK" sz="700" dirty="0">
                <a:solidFill>
                  <a:srgbClr val="B3B2B5"/>
                </a:solidFill>
                <a:cs typeface="Arial" charset="0"/>
              </a:rPr>
              <a:t> of AKI at the </a:t>
            </a:r>
            <a:r>
              <a:rPr lang="da-DK" sz="700" dirty="0" err="1">
                <a:solidFill>
                  <a:srgbClr val="B3B2B5"/>
                </a:solidFill>
                <a:cs typeface="Arial" charset="0"/>
              </a:rPr>
              <a:t>primary</a:t>
            </a:r>
            <a:r>
              <a:rPr lang="da-DK" sz="700" dirty="0">
                <a:solidFill>
                  <a:srgbClr val="B3B2B5"/>
                </a:solidFill>
                <a:cs typeface="Arial" charset="0"/>
              </a:rPr>
              <a:t> or </a:t>
            </a:r>
            <a:r>
              <a:rPr lang="da-DK" sz="700" dirty="0" err="1">
                <a:solidFill>
                  <a:srgbClr val="B3B2B5"/>
                </a:solidFill>
                <a:cs typeface="Arial" charset="0"/>
              </a:rPr>
              <a:t>secondary</a:t>
            </a:r>
            <a:r>
              <a:rPr lang="da-DK" sz="700" dirty="0">
                <a:solidFill>
                  <a:srgbClr val="B3B2B5"/>
                </a:solidFill>
                <a:cs typeface="Arial" charset="0"/>
              </a:rPr>
              <a:t> position.</a:t>
            </a:r>
          </a:p>
          <a:p>
            <a:pPr marL="171450" indent="-171450">
              <a:spcBef>
                <a:spcPts val="0"/>
              </a:spcBef>
              <a:buFont typeface="Arial" panose="020B0604020202020204" pitchFamily="34" charset="0"/>
              <a:buChar char="•"/>
            </a:pPr>
            <a:r>
              <a:rPr lang="da-DK" sz="700" dirty="0">
                <a:solidFill>
                  <a:srgbClr val="B3B2B5"/>
                </a:solidFill>
                <a:cs typeface="Arial" charset="0"/>
              </a:rPr>
              <a:t>†</a:t>
            </a:r>
            <a:r>
              <a:rPr lang="da-DK" sz="700" dirty="0" err="1">
                <a:solidFill>
                  <a:srgbClr val="B3B2B5"/>
                </a:solidFill>
                <a:cs typeface="Arial" charset="0"/>
              </a:rPr>
              <a:t>Defined</a:t>
            </a:r>
            <a:r>
              <a:rPr lang="da-DK" sz="700" dirty="0">
                <a:solidFill>
                  <a:srgbClr val="B3B2B5"/>
                </a:solidFill>
                <a:cs typeface="Arial" charset="0"/>
              </a:rPr>
              <a:t> as </a:t>
            </a:r>
            <a:r>
              <a:rPr lang="da-DK" sz="700" dirty="0" err="1">
                <a:solidFill>
                  <a:srgbClr val="B3B2B5"/>
                </a:solidFill>
                <a:cs typeface="Arial" charset="0"/>
              </a:rPr>
              <a:t>eGFR</a:t>
            </a:r>
            <a:r>
              <a:rPr lang="da-DK" sz="700" dirty="0">
                <a:solidFill>
                  <a:srgbClr val="B3B2B5"/>
                </a:solidFill>
                <a:cs typeface="Arial" charset="0"/>
              </a:rPr>
              <a:t> &lt;15 </a:t>
            </a:r>
            <a:r>
              <a:rPr lang="da-DK" sz="700" dirty="0" err="1">
                <a:solidFill>
                  <a:srgbClr val="B3B2B5"/>
                </a:solidFill>
                <a:cs typeface="Arial" charset="0"/>
              </a:rPr>
              <a:t>mL</a:t>
            </a:r>
            <a:r>
              <a:rPr lang="da-DK" sz="700" dirty="0">
                <a:solidFill>
                  <a:srgbClr val="B3B2B5"/>
                </a:solidFill>
                <a:cs typeface="Arial" charset="0"/>
              </a:rPr>
              <a:t>/min/1.73 m2, </a:t>
            </a:r>
            <a:r>
              <a:rPr lang="da-DK" sz="700" dirty="0" err="1">
                <a:solidFill>
                  <a:srgbClr val="B3B2B5"/>
                </a:solidFill>
                <a:cs typeface="Arial" charset="0"/>
              </a:rPr>
              <a:t>having</a:t>
            </a:r>
            <a:r>
              <a:rPr lang="da-DK" sz="700" dirty="0">
                <a:solidFill>
                  <a:srgbClr val="B3B2B5"/>
                </a:solidFill>
                <a:cs typeface="Arial" charset="0"/>
              </a:rPr>
              <a:t> </a:t>
            </a:r>
            <a:r>
              <a:rPr lang="da-DK" sz="700" dirty="0" err="1">
                <a:solidFill>
                  <a:srgbClr val="B3B2B5"/>
                </a:solidFill>
                <a:cs typeface="Arial" charset="0"/>
              </a:rPr>
              <a:t>kidney</a:t>
            </a:r>
            <a:r>
              <a:rPr lang="da-DK" sz="700" dirty="0">
                <a:solidFill>
                  <a:srgbClr val="B3B2B5"/>
                </a:solidFill>
                <a:cs typeface="Arial" charset="0"/>
              </a:rPr>
              <a:t> </a:t>
            </a:r>
            <a:r>
              <a:rPr lang="da-DK" sz="700" dirty="0" err="1">
                <a:solidFill>
                  <a:srgbClr val="B3B2B5"/>
                </a:solidFill>
                <a:cs typeface="Arial" charset="0"/>
              </a:rPr>
              <a:t>transplant</a:t>
            </a:r>
            <a:r>
              <a:rPr lang="da-DK" sz="700" dirty="0">
                <a:solidFill>
                  <a:srgbClr val="B3B2B5"/>
                </a:solidFill>
                <a:cs typeface="Arial" charset="0"/>
              </a:rPr>
              <a:t>, or </a:t>
            </a:r>
            <a:r>
              <a:rPr lang="da-DK" sz="700" dirty="0" err="1">
                <a:solidFill>
                  <a:srgbClr val="B3B2B5"/>
                </a:solidFill>
                <a:cs typeface="Arial" charset="0"/>
              </a:rPr>
              <a:t>undergoing</a:t>
            </a:r>
            <a:r>
              <a:rPr lang="da-DK" sz="700" dirty="0">
                <a:solidFill>
                  <a:srgbClr val="B3B2B5"/>
                </a:solidFill>
                <a:cs typeface="Arial" charset="0"/>
              </a:rPr>
              <a:t> long-term </a:t>
            </a:r>
            <a:r>
              <a:rPr lang="da-DK" sz="700" dirty="0" err="1">
                <a:solidFill>
                  <a:srgbClr val="B3B2B5"/>
                </a:solidFill>
                <a:cs typeface="Arial" charset="0"/>
              </a:rPr>
              <a:t>dialysis</a:t>
            </a:r>
            <a:r>
              <a:rPr lang="da-DK" sz="700" dirty="0">
                <a:solidFill>
                  <a:srgbClr val="B3B2B5"/>
                </a:solidFill>
                <a:cs typeface="Arial" charset="0"/>
              </a:rPr>
              <a:t>. </a:t>
            </a:r>
            <a:br>
              <a:rPr lang="da-DK" sz="700" dirty="0">
                <a:solidFill>
                  <a:srgbClr val="B3B2B5"/>
                </a:solidFill>
                <a:cs typeface="Arial" charset="0"/>
              </a:rPr>
            </a:br>
            <a:r>
              <a:rPr lang="da-DK" sz="700" dirty="0" err="1">
                <a:solidFill>
                  <a:srgbClr val="B3B2B5"/>
                </a:solidFill>
                <a:cs typeface="Arial" charset="0"/>
              </a:rPr>
              <a:t>eGFR</a:t>
            </a:r>
            <a:r>
              <a:rPr lang="da-DK" sz="700" dirty="0">
                <a:solidFill>
                  <a:srgbClr val="B3B2B5"/>
                </a:solidFill>
                <a:cs typeface="Arial" charset="0"/>
              </a:rPr>
              <a:t>: </a:t>
            </a:r>
            <a:r>
              <a:rPr lang="da-DK" sz="700" dirty="0" err="1">
                <a:solidFill>
                  <a:srgbClr val="B3B2B5"/>
                </a:solidFill>
                <a:cs typeface="Arial" charset="0"/>
              </a:rPr>
              <a:t>estimated</a:t>
            </a:r>
            <a:r>
              <a:rPr lang="da-DK" sz="700" dirty="0">
                <a:solidFill>
                  <a:srgbClr val="B3B2B5"/>
                </a:solidFill>
                <a:cs typeface="Arial" charset="0"/>
              </a:rPr>
              <a:t> </a:t>
            </a:r>
            <a:r>
              <a:rPr lang="da-DK" sz="700" dirty="0" err="1">
                <a:solidFill>
                  <a:srgbClr val="B3B2B5"/>
                </a:solidFill>
                <a:cs typeface="Arial" charset="0"/>
              </a:rPr>
              <a:t>glomerular</a:t>
            </a:r>
            <a:r>
              <a:rPr lang="da-DK" sz="700" dirty="0">
                <a:solidFill>
                  <a:srgbClr val="B3B2B5"/>
                </a:solidFill>
                <a:cs typeface="Arial" charset="0"/>
              </a:rPr>
              <a:t> filtration rate; HR: </a:t>
            </a:r>
            <a:r>
              <a:rPr lang="da-DK" sz="700" dirty="0" err="1">
                <a:solidFill>
                  <a:srgbClr val="B3B2B5"/>
                </a:solidFill>
                <a:cs typeface="Arial" charset="0"/>
              </a:rPr>
              <a:t>hazard</a:t>
            </a:r>
            <a:r>
              <a:rPr lang="da-DK" sz="700" dirty="0">
                <a:solidFill>
                  <a:srgbClr val="B3B2B5"/>
                </a:solidFill>
                <a:cs typeface="Arial" charset="0"/>
              </a:rPr>
              <a:t> ratio; </a:t>
            </a:r>
            <a:r>
              <a:rPr lang="en-GB" sz="700" dirty="0" err="1">
                <a:solidFill>
                  <a:srgbClr val="B3B2B5"/>
                </a:solidFill>
                <a:cs typeface="Arial" charset="0"/>
              </a:rPr>
              <a:t>nvAF</a:t>
            </a:r>
            <a:r>
              <a:rPr lang="en-GB" sz="700" dirty="0">
                <a:solidFill>
                  <a:srgbClr val="B3B2B5"/>
                </a:solidFill>
                <a:cs typeface="Arial" charset="0"/>
              </a:rPr>
              <a:t>: non-valvular atrial fibrillation</a:t>
            </a:r>
            <a:endParaRPr lang="da-DK" sz="700" dirty="0">
              <a:solidFill>
                <a:srgbClr val="B3B2B5"/>
              </a:solidFill>
              <a:cs typeface="Arial" charset="0"/>
            </a:endParaRPr>
          </a:p>
        </p:txBody>
      </p:sp>
      <p:sp>
        <p:nvSpPr>
          <p:cNvPr id="64" name="Rectangle 126">
            <a:extLst>
              <a:ext uri="{FF2B5EF4-FFF2-40B4-BE49-F238E27FC236}">
                <a16:creationId xmlns:a16="http://schemas.microsoft.com/office/drawing/2014/main" id="{CF5FE23B-9098-421E-8349-BD03A19993C0}"/>
              </a:ext>
            </a:extLst>
          </p:cNvPr>
          <p:cNvSpPr/>
          <p:nvPr/>
        </p:nvSpPr>
        <p:spPr>
          <a:xfrm>
            <a:off x="4518256" y="1101716"/>
            <a:ext cx="1279881"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charset="0"/>
                <a:ea typeface="+mn-ea"/>
                <a:cs typeface="+mn-cs"/>
              </a:rPr>
              <a:t>HR (95% CI)</a:t>
            </a: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5" name="Rectangle 127">
            <a:extLst>
              <a:ext uri="{FF2B5EF4-FFF2-40B4-BE49-F238E27FC236}">
                <a16:creationId xmlns:a16="http://schemas.microsoft.com/office/drawing/2014/main" id="{A8AFF6ED-6AE5-48D9-B975-69F05D8EA60B}"/>
              </a:ext>
            </a:extLst>
          </p:cNvPr>
          <p:cNvSpPr/>
          <p:nvPr/>
        </p:nvSpPr>
        <p:spPr>
          <a:xfrm>
            <a:off x="3217256" y="1101716"/>
            <a:ext cx="1151665" cy="261610"/>
          </a:xfrm>
          <a:prstGeom prst="rect">
            <a:avLst/>
          </a:prstGeom>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Arial" charset="0"/>
                <a:ea typeface="+mn-ea"/>
                <a:cs typeface="+mn-cs"/>
              </a:rPr>
              <a:t>Events (n)</a:t>
            </a: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6" name="Rectangle 128">
            <a:extLst>
              <a:ext uri="{FF2B5EF4-FFF2-40B4-BE49-F238E27FC236}">
                <a16:creationId xmlns:a16="http://schemas.microsoft.com/office/drawing/2014/main" id="{FD48BA2C-09EF-4CA3-820A-BAA5A41A4B64}"/>
              </a:ext>
            </a:extLst>
          </p:cNvPr>
          <p:cNvSpPr/>
          <p:nvPr/>
        </p:nvSpPr>
        <p:spPr>
          <a:xfrm>
            <a:off x="828386" y="1101716"/>
            <a:ext cx="2592288" cy="261610"/>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charset="0"/>
                <a:ea typeface="+mn-ea"/>
                <a:cs typeface="+mn-cs"/>
              </a:rPr>
              <a:t>AF patients</a:t>
            </a:r>
            <a:r>
              <a:rPr kumimoji="0" lang="en-US" sz="1100" b="1" i="0" u="none" strike="noStrike" kern="1200" cap="none" spc="0" normalizeH="0" baseline="30000" noProof="0" dirty="0">
                <a:ln>
                  <a:noFill/>
                </a:ln>
                <a:solidFill>
                  <a:srgbClr val="FFFFFF"/>
                </a:solidFill>
                <a:effectLst/>
                <a:uLnTx/>
                <a:uFillTx/>
                <a:latin typeface="Arial" charset="0"/>
                <a:ea typeface="+mn-ea"/>
                <a:cs typeface="+mn-cs"/>
              </a:rPr>
              <a:t>1</a:t>
            </a:r>
            <a:endParaRPr kumimoji="0" lang="en-GB" sz="1100" b="1" i="0" u="none" strike="noStrike" kern="1200" cap="none" spc="0" normalizeH="0" baseline="30000" noProof="0" dirty="0">
              <a:ln>
                <a:noFill/>
              </a:ln>
              <a:solidFill>
                <a:srgbClr val="FFFFFF"/>
              </a:solidFill>
              <a:effectLst/>
              <a:uLnTx/>
              <a:uFillTx/>
              <a:latin typeface="Arial" charset="0"/>
              <a:ea typeface="+mn-ea"/>
              <a:cs typeface="+mn-cs"/>
            </a:endParaRPr>
          </a:p>
        </p:txBody>
      </p:sp>
      <p:sp>
        <p:nvSpPr>
          <p:cNvPr id="82" name="Rectangle 27">
            <a:extLst>
              <a:ext uri="{FF2B5EF4-FFF2-40B4-BE49-F238E27FC236}">
                <a16:creationId xmlns:a16="http://schemas.microsoft.com/office/drawing/2014/main" id="{A0FB57D2-78D4-41BA-9B89-30B77848F010}"/>
              </a:ext>
            </a:extLst>
          </p:cNvPr>
          <p:cNvSpPr/>
          <p:nvPr/>
        </p:nvSpPr>
        <p:spPr bwMode="auto">
          <a:xfrm>
            <a:off x="611189" y="1283874"/>
            <a:ext cx="7616020" cy="3091556"/>
          </a:xfrm>
          <a:prstGeom prst="rect">
            <a:avLst/>
          </a:prstGeom>
          <a:no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8" name="Rectangle 6">
            <a:extLst>
              <a:ext uri="{FF2B5EF4-FFF2-40B4-BE49-F238E27FC236}">
                <a16:creationId xmlns:a16="http://schemas.microsoft.com/office/drawing/2014/main" id="{44DE489E-1E2B-46E0-AE79-3419019E27A9}"/>
              </a:ext>
            </a:extLst>
          </p:cNvPr>
          <p:cNvSpPr>
            <a:spLocks noChangeArrowheads="1"/>
          </p:cNvSpPr>
          <p:nvPr/>
        </p:nvSpPr>
        <p:spPr bwMode="auto">
          <a:xfrm flipH="1">
            <a:off x="986455" y="3930027"/>
            <a:ext cx="4609696" cy="546496"/>
          </a:xfrm>
          <a:prstGeom prst="roundRect">
            <a:avLst/>
          </a:prstGeom>
          <a:solidFill>
            <a:schemeClr val="bg2"/>
          </a:solidFill>
          <a:ln w="15875">
            <a:solidFill>
              <a:schemeClr val="bg2"/>
            </a:solidFill>
            <a:round/>
            <a:headEnd/>
            <a:tailEnd/>
          </a:ln>
        </p:spPr>
        <p:txBody>
          <a:bodyPr lIns="20250" rIns="20250" anchor="ct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 Cited in 2019 guideline update</a:t>
            </a:r>
            <a:r>
              <a:rPr lang="en-US" sz="1200" b="1" baseline="30000" dirty="0">
                <a:solidFill>
                  <a:srgbClr val="FFFFFF"/>
                </a:solidFill>
                <a:latin typeface="Arial"/>
              </a:rPr>
              <a:t>18</a:t>
            </a:r>
            <a:endParaRPr kumimoji="0" lang="en-US" sz="1200" i="0" u="none" strike="noStrike" kern="1200" cap="none" spc="0" normalizeH="0" baseline="30000" noProof="0" dirty="0">
              <a:ln>
                <a:noFill/>
              </a:ln>
              <a:solidFill>
                <a:srgbClr val="FFFFFF"/>
              </a:solidFill>
              <a:effectLst/>
              <a:uLnTx/>
              <a:uFillTx/>
              <a:latin typeface="Arial"/>
              <a:ea typeface="+mn-ea"/>
              <a:cs typeface="+mn-cs"/>
            </a:endParaRPr>
          </a:p>
        </p:txBody>
      </p:sp>
      <p:grpSp>
        <p:nvGrpSpPr>
          <p:cNvPr id="3" name="Gruppieren 2">
            <a:extLst>
              <a:ext uri="{FF2B5EF4-FFF2-40B4-BE49-F238E27FC236}">
                <a16:creationId xmlns:a16="http://schemas.microsoft.com/office/drawing/2014/main" id="{0D3D071D-A798-4A2C-9C9B-73FFD0BA46B3}"/>
              </a:ext>
            </a:extLst>
          </p:cNvPr>
          <p:cNvGrpSpPr/>
          <p:nvPr/>
        </p:nvGrpSpPr>
        <p:grpSpPr>
          <a:xfrm>
            <a:off x="707063" y="1301292"/>
            <a:ext cx="7474456" cy="2941796"/>
            <a:chOff x="707063" y="1500395"/>
            <a:chExt cx="7474456" cy="2941796"/>
          </a:xfrm>
        </p:grpSpPr>
        <p:grpSp>
          <p:nvGrpSpPr>
            <p:cNvPr id="67" name="Group 11">
              <a:extLst>
                <a:ext uri="{FF2B5EF4-FFF2-40B4-BE49-F238E27FC236}">
                  <a16:creationId xmlns:a16="http://schemas.microsoft.com/office/drawing/2014/main" id="{5316E245-99FF-4F82-84A8-D82AF0419EDF}"/>
                </a:ext>
              </a:extLst>
            </p:cNvPr>
            <p:cNvGrpSpPr/>
            <p:nvPr/>
          </p:nvGrpSpPr>
          <p:grpSpPr>
            <a:xfrm>
              <a:off x="710177" y="3316786"/>
              <a:ext cx="7337236" cy="378083"/>
              <a:chOff x="12504711" y="-1644955"/>
              <a:chExt cx="9684570" cy="504111"/>
            </a:xfrm>
          </p:grpSpPr>
          <p:sp>
            <p:nvSpPr>
              <p:cNvPr id="68" name="Rectangle: Rounded Corners 12">
                <a:extLst>
                  <a:ext uri="{FF2B5EF4-FFF2-40B4-BE49-F238E27FC236}">
                    <a16:creationId xmlns:a16="http://schemas.microsoft.com/office/drawing/2014/main" id="{367843A1-B6E2-4F1F-AE74-E0EEAE66839F}"/>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69" name="Rectangle: Rounded Corners 13">
                <a:extLst>
                  <a:ext uri="{FF2B5EF4-FFF2-40B4-BE49-F238E27FC236}">
                    <a16:creationId xmlns:a16="http://schemas.microsoft.com/office/drawing/2014/main" id="{208E243A-B337-41A3-9CD7-9D896F7AC2E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0" name="Group 14">
              <a:extLst>
                <a:ext uri="{FF2B5EF4-FFF2-40B4-BE49-F238E27FC236}">
                  <a16:creationId xmlns:a16="http://schemas.microsoft.com/office/drawing/2014/main" id="{0AF7A820-3073-407E-A856-E4622B22758E}"/>
                </a:ext>
              </a:extLst>
            </p:cNvPr>
            <p:cNvGrpSpPr/>
            <p:nvPr/>
          </p:nvGrpSpPr>
          <p:grpSpPr>
            <a:xfrm>
              <a:off x="709139" y="2830732"/>
              <a:ext cx="7337236" cy="378083"/>
              <a:chOff x="12504711" y="-1644955"/>
              <a:chExt cx="9684570" cy="504111"/>
            </a:xfrm>
          </p:grpSpPr>
          <p:sp>
            <p:nvSpPr>
              <p:cNvPr id="71" name="Rectangle: Rounded Corners 15">
                <a:extLst>
                  <a:ext uri="{FF2B5EF4-FFF2-40B4-BE49-F238E27FC236}">
                    <a16:creationId xmlns:a16="http://schemas.microsoft.com/office/drawing/2014/main" id="{DC25F426-B13D-4D7A-9411-80BF71708594}"/>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2" name="Rectangle: Rounded Corners 16">
                <a:extLst>
                  <a:ext uri="{FF2B5EF4-FFF2-40B4-BE49-F238E27FC236}">
                    <a16:creationId xmlns:a16="http://schemas.microsoft.com/office/drawing/2014/main" id="{4E9599F4-81E9-4E4A-BC7D-243BFA715755}"/>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3" name="Group 17">
              <a:extLst>
                <a:ext uri="{FF2B5EF4-FFF2-40B4-BE49-F238E27FC236}">
                  <a16:creationId xmlns:a16="http://schemas.microsoft.com/office/drawing/2014/main" id="{8C7949CB-58FF-4F95-BD6C-86AD367FC32C}"/>
                </a:ext>
              </a:extLst>
            </p:cNvPr>
            <p:cNvGrpSpPr/>
            <p:nvPr/>
          </p:nvGrpSpPr>
          <p:grpSpPr>
            <a:xfrm>
              <a:off x="708101" y="2344678"/>
              <a:ext cx="7337236" cy="378083"/>
              <a:chOff x="12504711" y="-1644955"/>
              <a:chExt cx="9684570" cy="504111"/>
            </a:xfrm>
          </p:grpSpPr>
          <p:sp>
            <p:nvSpPr>
              <p:cNvPr id="74" name="Rectangle: Rounded Corners 18">
                <a:extLst>
                  <a:ext uri="{FF2B5EF4-FFF2-40B4-BE49-F238E27FC236}">
                    <a16:creationId xmlns:a16="http://schemas.microsoft.com/office/drawing/2014/main" id="{3C21F066-C5B7-443B-A572-4224454085FA}"/>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5" name="Rectangle: Rounded Corners 19">
                <a:extLst>
                  <a:ext uri="{FF2B5EF4-FFF2-40B4-BE49-F238E27FC236}">
                    <a16:creationId xmlns:a16="http://schemas.microsoft.com/office/drawing/2014/main" id="{93737AC7-9F38-4EC5-9AE8-6BD151137832}"/>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grpSp>
          <p:nvGrpSpPr>
            <p:cNvPr id="76" name="Group 20">
              <a:extLst>
                <a:ext uri="{FF2B5EF4-FFF2-40B4-BE49-F238E27FC236}">
                  <a16:creationId xmlns:a16="http://schemas.microsoft.com/office/drawing/2014/main" id="{EF1CE5FF-78F7-439D-BC7C-83651B9FB2D7}"/>
                </a:ext>
              </a:extLst>
            </p:cNvPr>
            <p:cNvGrpSpPr/>
            <p:nvPr/>
          </p:nvGrpSpPr>
          <p:grpSpPr>
            <a:xfrm>
              <a:off x="707063" y="1876109"/>
              <a:ext cx="7337236" cy="378083"/>
              <a:chOff x="12504711" y="-1644955"/>
              <a:chExt cx="9684570" cy="504111"/>
            </a:xfrm>
          </p:grpSpPr>
          <p:sp>
            <p:nvSpPr>
              <p:cNvPr id="77" name="Rectangle: Rounded Corners 21">
                <a:extLst>
                  <a:ext uri="{FF2B5EF4-FFF2-40B4-BE49-F238E27FC236}">
                    <a16:creationId xmlns:a16="http://schemas.microsoft.com/office/drawing/2014/main" id="{543C04D9-D315-4F32-B5C6-8113D89B85C8}"/>
                  </a:ext>
                </a:extLst>
              </p:cNvPr>
              <p:cNvSpPr/>
              <p:nvPr/>
            </p:nvSpPr>
            <p:spPr>
              <a:xfrm>
                <a:off x="12504711" y="-1644844"/>
                <a:ext cx="9684570" cy="504000"/>
              </a:xfrm>
              <a:prstGeom prst="roundRect">
                <a:avLst>
                  <a:gd name="adj" fmla="val 50000"/>
                </a:avLst>
              </a:prstGeom>
              <a:solidFill>
                <a:schemeClr val="accent2">
                  <a:lumMod val="20000"/>
                  <a:lumOff val="80000"/>
                </a:schemeClr>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sp>
            <p:nvSpPr>
              <p:cNvPr id="78" name="Rectangle: Rounded Corners 22">
                <a:extLst>
                  <a:ext uri="{FF2B5EF4-FFF2-40B4-BE49-F238E27FC236}">
                    <a16:creationId xmlns:a16="http://schemas.microsoft.com/office/drawing/2014/main" id="{E772BEB0-AACE-4CE2-A688-5F7D911A8636}"/>
                  </a:ext>
                </a:extLst>
              </p:cNvPr>
              <p:cNvSpPr/>
              <p:nvPr/>
            </p:nvSpPr>
            <p:spPr>
              <a:xfrm>
                <a:off x="12504712" y="-1644955"/>
                <a:ext cx="3312367" cy="504000"/>
              </a:xfrm>
              <a:prstGeom prst="roundRect">
                <a:avLst>
                  <a:gd name="adj" fmla="val 50000"/>
                </a:avLst>
              </a:prstGeom>
              <a:solidFill>
                <a:schemeClr val="accent1"/>
              </a:solidFill>
            </p:spPr>
            <p:txBody>
              <a:bodyPr wrap="square"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80" name="TextBox 25">
              <a:extLst>
                <a:ext uri="{FF2B5EF4-FFF2-40B4-BE49-F238E27FC236}">
                  <a16:creationId xmlns:a16="http://schemas.microsoft.com/office/drawing/2014/main" id="{84658CFE-76A7-493C-A08E-5E3C356DF0EE}"/>
                </a:ext>
              </a:extLst>
            </p:cNvPr>
            <p:cNvSpPr txBox="1"/>
            <p:nvPr/>
          </p:nvSpPr>
          <p:spPr>
            <a:xfrm>
              <a:off x="5672164" y="4063529"/>
              <a:ext cx="1115174"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Favours </a:t>
              </a:r>
              <a:br>
                <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Rivaroxaban</a:t>
              </a:r>
            </a:p>
          </p:txBody>
        </p:sp>
        <p:sp>
          <p:nvSpPr>
            <p:cNvPr id="81" name="TextBox 26">
              <a:extLst>
                <a:ext uri="{FF2B5EF4-FFF2-40B4-BE49-F238E27FC236}">
                  <a16:creationId xmlns:a16="http://schemas.microsoft.com/office/drawing/2014/main" id="{4BE01D17-164D-4947-98E3-70BB24442CA0}"/>
                </a:ext>
              </a:extLst>
            </p:cNvPr>
            <p:cNvSpPr txBox="1"/>
            <p:nvPr/>
          </p:nvSpPr>
          <p:spPr>
            <a:xfrm>
              <a:off x="6863350" y="4052307"/>
              <a:ext cx="924469" cy="378662"/>
            </a:xfrm>
            <a:prstGeom prst="rect">
              <a:avLst/>
            </a:prstGeom>
            <a:noFill/>
          </p:spPr>
          <p:txBody>
            <a:bodyPr wrap="square" lIns="67500" tIns="35100" rIns="67500" bIns="351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Favours </a:t>
              </a:r>
              <a:br>
                <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lang="en-GB" sz="1000" b="1" dirty="0">
                  <a:solidFill>
                    <a:schemeClr val="tx1">
                      <a:lumMod val="65000"/>
                      <a:lumOff val="35000"/>
                    </a:schemeClr>
                  </a:solidFill>
                </a:rPr>
                <a:t>VKA</a:t>
              </a:r>
              <a:endParaRPr kumimoji="0" lang="en-GB" sz="1000" b="1"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graphicFrame>
          <p:nvGraphicFramePr>
            <p:cNvPr id="34" name="Content Placeholder 3">
              <a:extLst>
                <a:ext uri="{FF2B5EF4-FFF2-40B4-BE49-F238E27FC236}">
                  <a16:creationId xmlns:a16="http://schemas.microsoft.com/office/drawing/2014/main" id="{E10BBC3D-1220-4C16-9AD9-61863783C232}"/>
                </a:ext>
              </a:extLst>
            </p:cNvPr>
            <p:cNvGraphicFramePr>
              <a:graphicFrameLocks/>
            </p:cNvGraphicFramePr>
            <p:nvPr>
              <p:extLst>
                <p:ext uri="{D42A27DB-BD31-4B8C-83A1-F6EECF244321}">
                  <p14:modId xmlns:p14="http://schemas.microsoft.com/office/powerpoint/2010/main" val="2915738254"/>
                </p:ext>
              </p:extLst>
            </p:nvPr>
          </p:nvGraphicFramePr>
          <p:xfrm>
            <a:off x="798312" y="1813081"/>
            <a:ext cx="5346819" cy="1932272"/>
          </p:xfrm>
          <a:graphic>
            <a:graphicData uri="http://schemas.openxmlformats.org/drawingml/2006/table">
              <a:tbl>
                <a:tblPr firstRow="1" bandRow="1">
                  <a:tableStyleId>{2D5ABB26-0587-4C30-8999-92F81FD0307C}</a:tableStyleId>
                </a:tblPr>
                <a:tblGrid>
                  <a:gridCol w="2270909">
                    <a:extLst>
                      <a:ext uri="{9D8B030D-6E8A-4147-A177-3AD203B41FA5}">
                        <a16:colId xmlns:a16="http://schemas.microsoft.com/office/drawing/2014/main" val="20000"/>
                      </a:ext>
                    </a:extLst>
                  </a:gridCol>
                  <a:gridCol w="964734">
                    <a:extLst>
                      <a:ext uri="{9D8B030D-6E8A-4147-A177-3AD203B41FA5}">
                        <a16:colId xmlns:a16="http://schemas.microsoft.com/office/drawing/2014/main" val="20001"/>
                      </a:ext>
                    </a:extLst>
                  </a:gridCol>
                  <a:gridCol w="1812022">
                    <a:extLst>
                      <a:ext uri="{9D8B030D-6E8A-4147-A177-3AD203B41FA5}">
                        <a16:colId xmlns:a16="http://schemas.microsoft.com/office/drawing/2014/main" val="20002"/>
                      </a:ext>
                    </a:extLst>
                  </a:gridCol>
                  <a:gridCol w="299154">
                    <a:extLst>
                      <a:ext uri="{9D8B030D-6E8A-4147-A177-3AD203B41FA5}">
                        <a16:colId xmlns:a16="http://schemas.microsoft.com/office/drawing/2014/main" val="20004"/>
                      </a:ext>
                    </a:extLst>
                  </a:gridCol>
                </a:tblGrid>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noProof="0">
                            <a:solidFill>
                              <a:schemeClr val="bg1"/>
                            </a:solidFill>
                          </a:rPr>
                          <a:t>≥30% decline in eGFR</a:t>
                        </a:r>
                      </a:p>
                    </a:txBody>
                    <a:tcPr marL="68580" marR="68580" marT="34290" marB="34290" anchor="ctr"/>
                  </a:tc>
                  <a:tc>
                    <a:txBody>
                      <a:bodyPr/>
                      <a:lstStyle/>
                      <a:p>
                        <a:pPr algn="ctr"/>
                        <a:r>
                          <a:rPr lang="en-US" sz="1200"/>
                          <a:t>208</a:t>
                        </a:r>
                        <a:endParaRPr lang="en-GB" sz="1200"/>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t>0.73 (0.62</a:t>
                        </a:r>
                        <a:r>
                          <a:rPr lang="en-GB" sz="1350" b="0" i="0" kern="1200">
                            <a:solidFill>
                              <a:schemeClr val="tx1"/>
                            </a:solidFill>
                            <a:effectLst/>
                            <a:latin typeface="+mn-lt"/>
                            <a:ea typeface="+mn-ea"/>
                            <a:cs typeface="+mn-cs"/>
                          </a:rPr>
                          <a:t>–</a:t>
                        </a:r>
                        <a:r>
                          <a:rPr lang="en-US" sz="1200"/>
                          <a:t>0.87</a:t>
                        </a:r>
                        <a:r>
                          <a:rPr lang="en-GB" sz="1200"/>
                          <a:t>)</a:t>
                        </a:r>
                      </a:p>
                    </a:txBody>
                    <a:tcPr marL="68580" marR="68580" marT="34290" marB="34290" anchor="ctr"/>
                  </a:tc>
                  <a:tc>
                    <a:txBody>
                      <a:bodyPr/>
                      <a:lstStyle/>
                      <a:p>
                        <a:pPr algn="ctr"/>
                        <a:endParaRPr lang="en-GB" sz="1200"/>
                      </a:p>
                    </a:txBody>
                    <a:tcPr marL="68580" marR="68580" marT="34290" marB="34290" anchor="ctr"/>
                  </a:tc>
                  <a:extLst>
                    <a:ext uri="{0D108BD9-81ED-4DB2-BD59-A6C34878D82A}">
                      <a16:rowId xmlns:a16="http://schemas.microsoft.com/office/drawing/2014/main" val="10001"/>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noProof="0">
                            <a:solidFill>
                              <a:schemeClr val="bg1"/>
                            </a:solidFill>
                          </a:rPr>
                          <a:t>Doubling of</a:t>
                        </a:r>
                        <a:r>
                          <a:rPr lang="en-AU" sz="1200" b="1" baseline="0" noProof="0">
                            <a:solidFill>
                              <a:schemeClr val="bg1"/>
                            </a:solidFill>
                          </a:rPr>
                          <a:t> creatinine</a:t>
                        </a:r>
                        <a:endParaRPr lang="en-AU" sz="1200" b="1" noProof="0">
                          <a:solidFill>
                            <a:schemeClr val="bg1"/>
                          </a:solidFill>
                        </a:endParaRPr>
                      </a:p>
                    </a:txBody>
                    <a:tcPr marL="68580" marR="68580" marT="34290" marB="34290" anchor="ctr"/>
                  </a:tc>
                  <a:tc>
                    <a:txBody>
                      <a:bodyPr/>
                      <a:lstStyle/>
                      <a:p>
                        <a:pPr algn="ctr"/>
                        <a:r>
                          <a:rPr lang="en-US" sz="1200"/>
                          <a:t>21</a:t>
                        </a:r>
                        <a:endParaRPr lang="en-GB" sz="1200"/>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t>0.46 (0.28</a:t>
                        </a:r>
                        <a:r>
                          <a:rPr lang="en-GB" sz="1350" b="0" i="0" kern="1200">
                            <a:solidFill>
                              <a:schemeClr val="tx1"/>
                            </a:solidFill>
                            <a:effectLst/>
                            <a:latin typeface="+mn-lt"/>
                            <a:ea typeface="+mn-ea"/>
                            <a:cs typeface="+mn-cs"/>
                          </a:rPr>
                          <a:t>–</a:t>
                        </a:r>
                        <a:r>
                          <a:rPr lang="en-US" sz="1200"/>
                          <a:t>0.75</a:t>
                        </a:r>
                        <a:r>
                          <a:rPr lang="en-GB" sz="1200"/>
                          <a:t>)</a:t>
                        </a:r>
                      </a:p>
                    </a:txBody>
                    <a:tcPr marL="68580" marR="68580" marT="34290" marB="34290" anchor="ctr"/>
                  </a:tc>
                  <a:tc>
                    <a:txBody>
                      <a:bodyPr/>
                      <a:lstStyle/>
                      <a:p>
                        <a:pPr algn="ctr"/>
                        <a:endParaRPr lang="en-GB" sz="1200"/>
                      </a:p>
                    </a:txBody>
                    <a:tcPr marL="68580" marR="68580" marT="34290" marB="34290" anchor="ctr"/>
                  </a:tc>
                  <a:extLst>
                    <a:ext uri="{0D108BD9-81ED-4DB2-BD59-A6C34878D82A}">
                      <a16:rowId xmlns:a16="http://schemas.microsoft.com/office/drawing/2014/main" val="10002"/>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noProof="0">
                            <a:solidFill>
                              <a:schemeClr val="bg1"/>
                            </a:solidFill>
                          </a:rPr>
                          <a:t>Acute</a:t>
                        </a:r>
                        <a:r>
                          <a:rPr lang="en-AU" sz="1200" b="1" baseline="0" noProof="0">
                            <a:solidFill>
                              <a:schemeClr val="bg1"/>
                            </a:solidFill>
                          </a:rPr>
                          <a:t> kidney injury*</a:t>
                        </a:r>
                        <a:endParaRPr lang="en-AU" sz="1200" b="1" noProof="0">
                          <a:solidFill>
                            <a:schemeClr val="bg1"/>
                          </a:solidFill>
                        </a:endParaRPr>
                      </a:p>
                    </a:txBody>
                    <a:tcPr marL="68580" marR="68580" marT="34290" marB="34290" anchor="ctr"/>
                  </a:tc>
                  <a:tc>
                    <a:txBody>
                      <a:bodyPr/>
                      <a:lstStyle/>
                      <a:p>
                        <a:pPr algn="ctr"/>
                        <a:r>
                          <a:rPr lang="en-US" sz="1200"/>
                          <a:t>145</a:t>
                        </a:r>
                        <a:endParaRPr lang="en-GB" sz="1200"/>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t>0.69 (0.57</a:t>
                        </a:r>
                        <a:r>
                          <a:rPr lang="en-GB" sz="1350" b="0" i="0" kern="1200">
                            <a:solidFill>
                              <a:schemeClr val="tx1"/>
                            </a:solidFill>
                            <a:effectLst/>
                            <a:latin typeface="+mn-lt"/>
                            <a:ea typeface="+mn-ea"/>
                            <a:cs typeface="+mn-cs"/>
                          </a:rPr>
                          <a:t>–</a:t>
                        </a:r>
                        <a:r>
                          <a:rPr lang="en-US" sz="1200"/>
                          <a:t>0.84</a:t>
                        </a:r>
                        <a:r>
                          <a:rPr lang="en-GB" sz="1200"/>
                          <a:t>)</a:t>
                        </a:r>
                      </a:p>
                    </a:txBody>
                    <a:tcPr marL="68580" marR="68580" marT="34290" marB="34290" anchor="ctr"/>
                  </a:tc>
                  <a:tc>
                    <a:txBody>
                      <a:bodyPr/>
                      <a:lstStyle/>
                      <a:p>
                        <a:pPr algn="ctr"/>
                        <a:endParaRPr lang="en-GB" sz="1200"/>
                      </a:p>
                    </a:txBody>
                    <a:tcPr marL="68580" marR="68580" marT="34290" marB="34290" anchor="ctr"/>
                  </a:tc>
                  <a:extLst>
                    <a:ext uri="{0D108BD9-81ED-4DB2-BD59-A6C34878D82A}">
                      <a16:rowId xmlns:a16="http://schemas.microsoft.com/office/drawing/2014/main" val="10003"/>
                    </a:ext>
                  </a:extLst>
                </a:tr>
                <a:tr h="4830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r>
                          <a:rPr lang="en-AU" sz="1200" b="1" noProof="0" dirty="0">
                            <a:solidFill>
                              <a:schemeClr val="bg1"/>
                            </a:solidFill>
                          </a:rPr>
                          <a:t>Kidney failure</a:t>
                        </a:r>
                        <a:r>
                          <a:rPr lang="en-AU" sz="1200" b="1" baseline="30000" noProof="0" dirty="0">
                            <a:solidFill>
                              <a:schemeClr val="bg1"/>
                            </a:solidFill>
                          </a:rPr>
                          <a:t>†</a:t>
                        </a:r>
                      </a:p>
                    </a:txBody>
                    <a:tcPr marL="68580" marR="68580" marT="34290" marB="34290" anchor="ctr"/>
                  </a:tc>
                  <a:tc>
                    <a:txBody>
                      <a:bodyPr/>
                      <a:lstStyle/>
                      <a:p>
                        <a:pPr algn="ctr"/>
                        <a:r>
                          <a:rPr lang="en-US" sz="1200"/>
                          <a:t>14</a:t>
                        </a:r>
                        <a:endParaRPr lang="en-GB" sz="1200"/>
                      </a:p>
                    </a:txBody>
                    <a:tcPr marL="68580" marR="68580" marT="34290" marB="34290" anchor="ctr"/>
                  </a:tc>
                  <a:tc>
                    <a:txBody>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lang="en-US" sz="1200"/>
                          <a:t>0.63 (0.35</a:t>
                        </a:r>
                        <a:r>
                          <a:rPr lang="en-GB" sz="1350" b="0" i="0" kern="1200">
                            <a:solidFill>
                              <a:schemeClr val="tx1"/>
                            </a:solidFill>
                            <a:effectLst/>
                            <a:latin typeface="+mn-lt"/>
                            <a:ea typeface="+mn-ea"/>
                            <a:cs typeface="+mn-cs"/>
                          </a:rPr>
                          <a:t>–</a:t>
                        </a:r>
                        <a:r>
                          <a:rPr lang="en-US" sz="1200"/>
                          <a:t>1.15</a:t>
                        </a:r>
                        <a:r>
                          <a:rPr lang="en-GB" sz="1200"/>
                          <a:t>)</a:t>
                        </a:r>
                      </a:p>
                    </a:txBody>
                    <a:tcPr marL="68580" marR="68580" marT="34290" marB="34290" anchor="ctr"/>
                  </a:tc>
                  <a:tc>
                    <a:txBody>
                      <a:bodyPr/>
                      <a:lstStyle/>
                      <a:p>
                        <a:pPr algn="ctr"/>
                        <a:endParaRPr lang="en-GB" sz="1200" dirty="0"/>
                      </a:p>
                    </a:txBody>
                    <a:tcPr marL="68580" marR="68580" marT="34290" marB="34290" anchor="ctr"/>
                  </a:tc>
                  <a:extLst>
                    <a:ext uri="{0D108BD9-81ED-4DB2-BD59-A6C34878D82A}">
                      <a16:rowId xmlns:a16="http://schemas.microsoft.com/office/drawing/2014/main" val="10004"/>
                    </a:ext>
                  </a:extLst>
                </a:tr>
              </a:tbl>
            </a:graphicData>
          </a:graphic>
        </p:graphicFrame>
        <p:graphicFrame>
          <p:nvGraphicFramePr>
            <p:cNvPr id="38" name="Chart 19">
              <a:extLst>
                <a:ext uri="{FF2B5EF4-FFF2-40B4-BE49-F238E27FC236}">
                  <a16:creationId xmlns:a16="http://schemas.microsoft.com/office/drawing/2014/main" id="{572693FC-78FB-4037-A6DF-E75E249E71BF}"/>
                </a:ext>
              </a:extLst>
            </p:cNvPr>
            <p:cNvGraphicFramePr/>
            <p:nvPr>
              <p:extLst>
                <p:ext uri="{D42A27DB-BD31-4B8C-83A1-F6EECF244321}">
                  <p14:modId xmlns:p14="http://schemas.microsoft.com/office/powerpoint/2010/main" val="3597463361"/>
                </p:ext>
              </p:extLst>
            </p:nvPr>
          </p:nvGraphicFramePr>
          <p:xfrm>
            <a:off x="5481219" y="1500395"/>
            <a:ext cx="2700300" cy="2807141"/>
          </p:xfrm>
          <a:graphic>
            <a:graphicData uri="http://schemas.openxmlformats.org/drawingml/2006/chart">
              <c:chart xmlns:c="http://schemas.openxmlformats.org/drawingml/2006/chart" xmlns:r="http://schemas.openxmlformats.org/officeDocument/2006/relationships" r:id="rId3"/>
            </a:graphicData>
          </a:graphic>
        </p:graphicFrame>
      </p:grpSp>
      <p:sp>
        <p:nvSpPr>
          <p:cNvPr id="83" name="Rectangle: Rounded Corners 28">
            <a:extLst>
              <a:ext uri="{FF2B5EF4-FFF2-40B4-BE49-F238E27FC236}">
                <a16:creationId xmlns:a16="http://schemas.microsoft.com/office/drawing/2014/main" id="{9017D099-44AD-45AF-9370-A37D539F4025}"/>
              </a:ext>
            </a:extLst>
          </p:cNvPr>
          <p:cNvSpPr/>
          <p:nvPr/>
        </p:nvSpPr>
        <p:spPr bwMode="auto">
          <a:xfrm>
            <a:off x="611187" y="1081168"/>
            <a:ext cx="7616021" cy="280330"/>
          </a:xfrm>
          <a:prstGeom prst="roundRect">
            <a:avLst>
              <a:gd name="adj" fmla="val 22818"/>
            </a:avLst>
          </a:prstGeom>
          <a:solidFill>
            <a:schemeClr val="bg2"/>
          </a:solidFill>
          <a:ln w="1905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84" name="Rectangle 29">
            <a:extLst>
              <a:ext uri="{FF2B5EF4-FFF2-40B4-BE49-F238E27FC236}">
                <a16:creationId xmlns:a16="http://schemas.microsoft.com/office/drawing/2014/main" id="{3556CF64-8CE7-4108-AA11-0F717429F121}"/>
              </a:ext>
            </a:extLst>
          </p:cNvPr>
          <p:cNvSpPr/>
          <p:nvPr/>
        </p:nvSpPr>
        <p:spPr>
          <a:xfrm>
            <a:off x="3403178" y="1082666"/>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mn-ea"/>
                <a:cs typeface="+mn-cs"/>
              </a:rPr>
              <a:t>Events (n)</a:t>
            </a:r>
            <a:endParaRPr kumimoji="0" lang="en-GB" sz="1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85" name="Rectangle 31">
            <a:extLst>
              <a:ext uri="{FF2B5EF4-FFF2-40B4-BE49-F238E27FC236}">
                <a16:creationId xmlns:a16="http://schemas.microsoft.com/office/drawing/2014/main" id="{1B4738BB-C04A-4B49-BC3B-6A955F411EA3}"/>
              </a:ext>
            </a:extLst>
          </p:cNvPr>
          <p:cNvSpPr/>
          <p:nvPr/>
        </p:nvSpPr>
        <p:spPr>
          <a:xfrm>
            <a:off x="751472" y="1082666"/>
            <a:ext cx="2877834" cy="276999"/>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1200" b="1" dirty="0" err="1">
                <a:solidFill>
                  <a:srgbClr val="FFFFFF"/>
                </a:solidFill>
              </a:rPr>
              <a:t>nv</a:t>
            </a:r>
            <a:r>
              <a:rPr kumimoji="0" lang="en-US" sz="1200" b="1" i="0" u="none" strike="noStrike" kern="1200" cap="none" spc="0" normalizeH="0" baseline="0" noProof="0" dirty="0">
                <a:ln>
                  <a:noFill/>
                </a:ln>
                <a:solidFill>
                  <a:srgbClr val="FFFFFF"/>
                </a:solidFill>
                <a:effectLst/>
                <a:uLnTx/>
                <a:uFillTx/>
                <a:latin typeface="Arial" charset="0"/>
                <a:ea typeface="+mn-ea"/>
                <a:cs typeface="+mn-cs"/>
              </a:rPr>
              <a:t>AF patients</a:t>
            </a:r>
            <a:r>
              <a:rPr kumimoji="0" lang="en-US" sz="1200" b="1" i="0" u="none" strike="noStrike" kern="1200" cap="none" spc="0" normalizeH="0" baseline="30000" noProof="0" dirty="0">
                <a:ln>
                  <a:noFill/>
                </a:ln>
                <a:solidFill>
                  <a:srgbClr val="FFFFFF"/>
                </a:solidFill>
                <a:effectLst/>
                <a:uLnTx/>
                <a:uFillTx/>
                <a:latin typeface="Arial" charset="0"/>
                <a:ea typeface="+mn-ea"/>
                <a:cs typeface="+mn-cs"/>
              </a:rPr>
              <a:t>17</a:t>
            </a:r>
          </a:p>
        </p:txBody>
      </p:sp>
      <p:sp>
        <p:nvSpPr>
          <p:cNvPr id="33" name="Rectangle 29">
            <a:extLst>
              <a:ext uri="{FF2B5EF4-FFF2-40B4-BE49-F238E27FC236}">
                <a16:creationId xmlns:a16="http://schemas.microsoft.com/office/drawing/2014/main" id="{64EF1256-A062-4E08-A902-8166830A3F6D}"/>
              </a:ext>
            </a:extLst>
          </p:cNvPr>
          <p:cNvSpPr/>
          <p:nvPr/>
        </p:nvSpPr>
        <p:spPr>
          <a:xfrm>
            <a:off x="5055207" y="1080822"/>
            <a:ext cx="1279881" cy="276999"/>
          </a:xfrm>
          <a:prstGeom prst="rect">
            <a:avLst/>
          </a:prstGeom>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charset="0"/>
                <a:ea typeface="+mn-ea"/>
                <a:cs typeface="+mn-cs"/>
              </a:rPr>
              <a:t>HR (95% CI)</a:t>
            </a:r>
            <a:endParaRPr kumimoji="0" lang="en-GB" sz="1200" b="1" i="0" u="none" strike="noStrike" kern="1200" cap="none" spc="0" normalizeH="0" baseline="0" noProof="0">
              <a:ln>
                <a:noFill/>
              </a:ln>
              <a:solidFill>
                <a:srgbClr val="FFFFFF"/>
              </a:solidFill>
              <a:effectLst/>
              <a:uLnTx/>
              <a:uFillTx/>
              <a:latin typeface="Arial" charset="0"/>
              <a:ea typeface="+mn-ea"/>
              <a:cs typeface="+mn-cs"/>
            </a:endParaRPr>
          </a:p>
        </p:txBody>
      </p:sp>
      <p:sp>
        <p:nvSpPr>
          <p:cNvPr id="40" name="Rectangle 35">
            <a:extLst>
              <a:ext uri="{FF2B5EF4-FFF2-40B4-BE49-F238E27FC236}">
                <a16:creationId xmlns:a16="http://schemas.microsoft.com/office/drawing/2014/main" id="{D7668DF6-6905-4542-B758-84B29229900F}"/>
              </a:ext>
            </a:extLst>
          </p:cNvPr>
          <p:cNvSpPr/>
          <p:nvPr/>
        </p:nvSpPr>
        <p:spPr>
          <a:xfrm>
            <a:off x="670741" y="1382477"/>
            <a:ext cx="1967781" cy="276999"/>
          </a:xfrm>
          <a:prstGeom prst="rect">
            <a:avLst/>
          </a:prstGeom>
        </p:spPr>
        <p:txBody>
          <a:bodyPr wrap="square">
            <a:spAutoFit/>
          </a:bodyPr>
          <a:lstStyle/>
          <a:p>
            <a:pPr algn="ctr">
              <a:spcAft>
                <a:spcPts val="450"/>
              </a:spcAft>
            </a:pPr>
            <a:r>
              <a:rPr lang="en-US" sz="1200" b="1" dirty="0">
                <a:solidFill>
                  <a:schemeClr val="tx1">
                    <a:lumMod val="65000"/>
                    <a:lumOff val="35000"/>
                  </a:schemeClr>
                </a:solidFill>
              </a:rPr>
              <a:t>Rivaroxaban (N=2485)</a:t>
            </a:r>
          </a:p>
        </p:txBody>
      </p:sp>
      <p:grpSp>
        <p:nvGrpSpPr>
          <p:cNvPr id="42" name="Group 10">
            <a:extLst>
              <a:ext uri="{FF2B5EF4-FFF2-40B4-BE49-F238E27FC236}">
                <a16:creationId xmlns:a16="http://schemas.microsoft.com/office/drawing/2014/main" id="{7DB8C9AE-0C06-4C14-839D-659A40BFAC16}"/>
              </a:ext>
            </a:extLst>
          </p:cNvPr>
          <p:cNvGrpSpPr/>
          <p:nvPr/>
        </p:nvGrpSpPr>
        <p:grpSpPr>
          <a:xfrm>
            <a:off x="3558992" y="4023801"/>
            <a:ext cx="1918528" cy="322431"/>
            <a:chOff x="2567608" y="7596391"/>
            <a:chExt cx="3816424" cy="641394"/>
          </a:xfrm>
        </p:grpSpPr>
        <p:sp>
          <p:nvSpPr>
            <p:cNvPr id="43" name="Rectangle: Rounded Corners 48">
              <a:extLst>
                <a:ext uri="{FF2B5EF4-FFF2-40B4-BE49-F238E27FC236}">
                  <a16:creationId xmlns:a16="http://schemas.microsoft.com/office/drawing/2014/main" id="{CF93D574-D428-4ECA-BDF5-82913E332E42}"/>
                </a:ext>
              </a:extLst>
            </p:cNvPr>
            <p:cNvSpPr/>
            <p:nvPr/>
          </p:nvSpPr>
          <p:spPr>
            <a:xfrm>
              <a:off x="2567608" y="7596391"/>
              <a:ext cx="3816424" cy="641394"/>
            </a:xfrm>
            <a:prstGeom prst="roundRect">
              <a:avLst>
                <a:gd name="adj" fmla="val 50000"/>
              </a:avLst>
            </a:prstGeom>
            <a:solidFill>
              <a:schemeClr val="bg1"/>
            </a:solidFill>
          </p:spPr>
          <p:txBody>
            <a:bodyPr wrap="square" anchor="ctr">
              <a:noAutofit/>
            </a:bodyPr>
            <a:lstStyle/>
            <a:p>
              <a:pPr algn="ctr" fontAlgn="base">
                <a:spcBef>
                  <a:spcPct val="50000"/>
                </a:spcBef>
                <a:spcAft>
                  <a:spcPct val="0"/>
                </a:spcAft>
              </a:pPr>
              <a:endParaRPr lang="en-GB" sz="1200" b="1">
                <a:solidFill>
                  <a:schemeClr val="bg1"/>
                </a:solidFill>
              </a:endParaRPr>
            </a:p>
          </p:txBody>
        </p:sp>
        <p:pic>
          <p:nvPicPr>
            <p:cNvPr id="44" name="Picture 2" descr="Image result for AHA logo">
              <a:extLst>
                <a:ext uri="{FF2B5EF4-FFF2-40B4-BE49-F238E27FC236}">
                  <a16:creationId xmlns:a16="http://schemas.microsoft.com/office/drawing/2014/main" id="{3944D4B8-772B-4E8C-9B0D-A63CDBEFBB2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692956" y="7605917"/>
              <a:ext cx="982952" cy="598444"/>
            </a:xfrm>
            <a:prstGeom prst="roundRect">
              <a:avLst>
                <a:gd name="adj" fmla="val 29400"/>
              </a:avLst>
            </a:prstGeom>
            <a:noFill/>
            <a:extLst>
              <a:ext uri="{909E8E84-426E-40DD-AFC4-6F175D3DCCD1}">
                <a14:hiddenFill xmlns:a14="http://schemas.microsoft.com/office/drawing/2010/main">
                  <a:solidFill>
                    <a:srgbClr val="FFFFFF"/>
                  </a:solidFill>
                </a14:hiddenFill>
              </a:ext>
            </a:extLst>
          </p:spPr>
        </p:pic>
        <p:pic>
          <p:nvPicPr>
            <p:cNvPr id="45" name="Picture 4" descr="American College of Cardiology">
              <a:extLst>
                <a:ext uri="{FF2B5EF4-FFF2-40B4-BE49-F238E27FC236}">
                  <a16:creationId xmlns:a16="http://schemas.microsoft.com/office/drawing/2014/main" id="{5FA568DC-B283-4607-A356-508155DEF1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076" y="7725304"/>
              <a:ext cx="1315692" cy="40523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heart rhythm society logo">
              <a:extLst>
                <a:ext uri="{FF2B5EF4-FFF2-40B4-BE49-F238E27FC236}">
                  <a16:creationId xmlns:a16="http://schemas.microsoft.com/office/drawing/2014/main" id="{6206CF52-C374-455A-ABF8-D794EDB519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5235" y="7739546"/>
              <a:ext cx="1050920" cy="376579"/>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feld 38">
            <a:extLst>
              <a:ext uri="{FF2B5EF4-FFF2-40B4-BE49-F238E27FC236}">
                <a16:creationId xmlns:a16="http://schemas.microsoft.com/office/drawing/2014/main" id="{7AD64406-0C27-40D4-8426-E5BA6C65E6CB}"/>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24534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220727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FFE805C5-46A8-4F47-A9F8-0F01E12A63CB}"/>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6" name="Grafik 25" descr="Waage der Justitia">
            <a:hlinkClick r:id="" action="ppaction://noaction"/>
            <a:extLst>
              <a:ext uri="{FF2B5EF4-FFF2-40B4-BE49-F238E27FC236}">
                <a16:creationId xmlns:a16="http://schemas.microsoft.com/office/drawing/2014/main" id="{86B649DA-C331-4A43-A7D9-4F09D06664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7" name="Textfeld 26">
            <a:extLst>
              <a:ext uri="{FF2B5EF4-FFF2-40B4-BE49-F238E27FC236}">
                <a16:creationId xmlns:a16="http://schemas.microsoft.com/office/drawing/2014/main" id="{C45AAC58-2B87-4508-A69D-27518325867E}"/>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C1AE0625-5F2B-4B87-8CDC-52A6F975C717}"/>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49F3AD26-6E24-492D-8EF0-60B8E52B9618}"/>
              </a:ext>
            </a:extLst>
          </p:cNvPr>
          <p:cNvSpPr txBox="1"/>
          <p:nvPr/>
        </p:nvSpPr>
        <p:spPr>
          <a:xfrm>
            <a:off x="2863109" y="3459230"/>
            <a:ext cx="1047379"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b="1" dirty="0">
                <a:solidFill>
                  <a:srgbClr val="3961AC"/>
                </a:solidFill>
              </a:rPr>
              <a:t>N</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o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critical</a:t>
            </a:r>
            <a:br>
              <a:rPr kumimoji="0" lang="de-CH" sz="1400" b="1" i="0" u="none" strike="noStrike" kern="1200" cap="none" spc="0" normalizeH="0" baseline="0" noProof="0" dirty="0">
                <a:ln>
                  <a:noFill/>
                </a:ln>
                <a:solidFill>
                  <a:srgbClr val="3961AC"/>
                </a:solidFill>
                <a:effectLst/>
                <a:uLnTx/>
                <a:uFillTx/>
                <a:latin typeface="Arial" charset="0"/>
                <a:ea typeface="+mn-ea"/>
                <a:cs typeface="+mn-cs"/>
              </a:rPr>
            </a:b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bleedings</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20FD5DA7-A046-438D-B88B-DF6E99F97FF2}"/>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31" name="Textfeld 30">
            <a:extLst>
              <a:ext uri="{FF2B5EF4-FFF2-40B4-BE49-F238E27FC236}">
                <a16:creationId xmlns:a16="http://schemas.microsoft.com/office/drawing/2014/main" id="{AA1DE852-DB92-46CA-AA07-67B291194718}"/>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889125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Rivaroxaban showed consistent safety versus VKA in patients with </a:t>
            </a:r>
            <a:r>
              <a:rPr lang="en-US" sz="2400" kern="0" dirty="0" err="1"/>
              <a:t>nvAF</a:t>
            </a:r>
            <a:r>
              <a:rPr lang="en-US" sz="2400" kern="0" dirty="0"/>
              <a:t> and moderate renal impairment</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grpSp>
        <p:nvGrpSpPr>
          <p:cNvPr id="48" name="Group 13">
            <a:extLst>
              <a:ext uri="{FF2B5EF4-FFF2-40B4-BE49-F238E27FC236}">
                <a16:creationId xmlns:a16="http://schemas.microsoft.com/office/drawing/2014/main" id="{BD97C696-1DCB-4A50-BE52-FB4321F8F73C}"/>
              </a:ext>
            </a:extLst>
          </p:cNvPr>
          <p:cNvGrpSpPr/>
          <p:nvPr/>
        </p:nvGrpSpPr>
        <p:grpSpPr>
          <a:xfrm>
            <a:off x="6906278" y="1645650"/>
            <a:ext cx="1927217" cy="279180"/>
            <a:chOff x="336318" y="2322671"/>
            <a:chExt cx="1927217" cy="372239"/>
          </a:xfrm>
        </p:grpSpPr>
        <p:sp>
          <p:nvSpPr>
            <p:cNvPr id="49" name="Rectangle 14">
              <a:extLst>
                <a:ext uri="{FF2B5EF4-FFF2-40B4-BE49-F238E27FC236}">
                  <a16:creationId xmlns:a16="http://schemas.microsoft.com/office/drawing/2014/main" id="{781AF918-CFDE-4C81-983F-67028A73DDF6}"/>
                </a:ext>
              </a:extLst>
            </p:cNvPr>
            <p:cNvSpPr/>
            <p:nvPr/>
          </p:nvSpPr>
          <p:spPr bwMode="auto">
            <a:xfrm>
              <a:off x="336318"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FCADE23B-9D13-43F5-BF68-E06325661C70}"/>
                </a:ext>
              </a:extLst>
            </p:cNvPr>
            <p:cNvSpPr txBox="1"/>
            <p:nvPr/>
          </p:nvSpPr>
          <p:spPr>
            <a:xfrm>
              <a:off x="467570" y="2322671"/>
              <a:ext cx="489534"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VKA</a:t>
              </a:r>
            </a:p>
          </p:txBody>
        </p:sp>
        <p:sp>
          <p:nvSpPr>
            <p:cNvPr id="51" name="Rectangle 20">
              <a:extLst>
                <a:ext uri="{FF2B5EF4-FFF2-40B4-BE49-F238E27FC236}">
                  <a16:creationId xmlns:a16="http://schemas.microsoft.com/office/drawing/2014/main" id="{C4ED70DE-56D8-422B-A4AB-2772254CB36D}"/>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0AF00CE0-73A0-4A7F-B3B5-502E2A634CC1}"/>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Rivaroxaban</a:t>
              </a:r>
            </a:p>
          </p:txBody>
        </p:sp>
      </p:grpSp>
      <p:sp>
        <p:nvSpPr>
          <p:cNvPr id="23" name="Abgerundetes Rechteck 31">
            <a:extLst>
              <a:ext uri="{FF2B5EF4-FFF2-40B4-BE49-F238E27FC236}">
                <a16:creationId xmlns:a16="http://schemas.microsoft.com/office/drawing/2014/main" id="{45D3840A-F471-4D7D-B1EE-26D9E7FB23F9}"/>
              </a:ext>
            </a:extLst>
          </p:cNvPr>
          <p:cNvSpPr>
            <a:spLocks noChangeArrowheads="1"/>
          </p:cNvSpPr>
          <p:nvPr/>
        </p:nvSpPr>
        <p:spPr bwMode="auto">
          <a:xfrm>
            <a:off x="611188" y="4300572"/>
            <a:ext cx="8245475" cy="429054"/>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en-US" sz="1400" dirty="0">
                <a:solidFill>
                  <a:srgbClr val="000000">
                    <a:lumMod val="65000"/>
                    <a:lumOff val="35000"/>
                  </a:srgbClr>
                </a:solidFill>
              </a:rPr>
              <a:t>Safety and efficacy results support the use of Rivaroxaban as an alternative </a:t>
            </a:r>
            <a:br>
              <a:rPr lang="en-US" sz="1400" dirty="0">
                <a:solidFill>
                  <a:srgbClr val="000000">
                    <a:lumMod val="65000"/>
                    <a:lumOff val="35000"/>
                  </a:srgbClr>
                </a:solidFill>
              </a:rPr>
            </a:br>
            <a:r>
              <a:rPr lang="en-US" sz="1400" dirty="0">
                <a:solidFill>
                  <a:srgbClr val="000000">
                    <a:lumMod val="65000"/>
                    <a:lumOff val="35000"/>
                  </a:srgbClr>
                </a:solidFill>
              </a:rPr>
              <a:t>to VKA for stroke prevention in patients with moderate renal impairment (</a:t>
            </a:r>
            <a:r>
              <a:rPr lang="en-US" sz="1400" dirty="0" err="1">
                <a:solidFill>
                  <a:srgbClr val="000000">
                    <a:lumMod val="65000"/>
                    <a:lumOff val="35000"/>
                  </a:srgbClr>
                </a:solidFill>
              </a:rPr>
              <a:t>CrCl</a:t>
            </a:r>
            <a:r>
              <a:rPr lang="en-US" sz="1400" dirty="0">
                <a:solidFill>
                  <a:srgbClr val="000000">
                    <a:lumMod val="65000"/>
                    <a:lumOff val="35000"/>
                  </a:srgbClr>
                </a:solidFill>
              </a:rPr>
              <a:t> 30–49 ml/min).</a:t>
            </a:r>
            <a:r>
              <a:rPr lang="en-US" sz="1400" baseline="30000" dirty="0">
                <a:solidFill>
                  <a:srgbClr val="000000">
                    <a:lumMod val="65000"/>
                    <a:lumOff val="35000"/>
                  </a:srgbClr>
                </a:solidFill>
              </a:rPr>
              <a:t>7</a:t>
            </a:r>
            <a:r>
              <a:rPr lang="en-US" sz="1400" dirty="0">
                <a:solidFill>
                  <a:srgbClr val="000000">
                    <a:lumMod val="65000"/>
                    <a:lumOff val="35000"/>
                  </a:srgbClr>
                </a:solidFill>
              </a:rPr>
              <a:t> </a:t>
            </a:r>
          </a:p>
        </p:txBody>
      </p:sp>
      <p:sp>
        <p:nvSpPr>
          <p:cNvPr id="25" name="Content Placeholder 8">
            <a:extLst>
              <a:ext uri="{FF2B5EF4-FFF2-40B4-BE49-F238E27FC236}">
                <a16:creationId xmlns:a16="http://schemas.microsoft.com/office/drawing/2014/main" id="{89F38EA5-EAED-4FD0-AB2D-E3D4096E3382}"/>
              </a:ext>
            </a:extLst>
          </p:cNvPr>
          <p:cNvSpPr txBox="1">
            <a:spLocks/>
          </p:cNvSpPr>
          <p:nvPr/>
        </p:nvSpPr>
        <p:spPr>
          <a:xfrm>
            <a:off x="863600" y="2722563"/>
            <a:ext cx="8280400" cy="1870075"/>
          </a:xfrm>
          <a:prstGeom prst="rect">
            <a:avLst/>
          </a:prstGeom>
        </p:spPr>
        <p:txBody>
          <a:bodyPr vert="horz" lIns="0" tIns="0" rIns="0" bIns="0" rtlCol="0">
            <a:noAutofit/>
          </a:bodyPr>
          <a:lst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endParaRPr lang="en-GB" kern="0"/>
          </a:p>
          <a:p>
            <a:endParaRPr lang="en-GB" kern="0"/>
          </a:p>
          <a:p>
            <a:endParaRPr lang="en-GB" kern="0"/>
          </a:p>
          <a:p>
            <a:endParaRPr lang="en-GB" kern="0"/>
          </a:p>
          <a:p>
            <a:endParaRPr lang="en-GB" kern="0"/>
          </a:p>
          <a:p>
            <a:endParaRPr lang="en-GB" kern="0"/>
          </a:p>
          <a:p>
            <a:endParaRPr lang="en-GB" kern="0"/>
          </a:p>
          <a:p>
            <a:endParaRPr lang="en-GB" kern="0"/>
          </a:p>
        </p:txBody>
      </p:sp>
      <p:grpSp>
        <p:nvGrpSpPr>
          <p:cNvPr id="27" name="Group 2">
            <a:extLst>
              <a:ext uri="{FF2B5EF4-FFF2-40B4-BE49-F238E27FC236}">
                <a16:creationId xmlns:a16="http://schemas.microsoft.com/office/drawing/2014/main" id="{D9D8A34E-80CA-4D4A-A955-5B84EBACC78A}"/>
              </a:ext>
            </a:extLst>
          </p:cNvPr>
          <p:cNvGrpSpPr/>
          <p:nvPr/>
        </p:nvGrpSpPr>
        <p:grpSpPr>
          <a:xfrm>
            <a:off x="558488" y="1604044"/>
            <a:ext cx="6854999" cy="2432519"/>
            <a:chOff x="691225" y="1694079"/>
            <a:chExt cx="6854999" cy="2561041"/>
          </a:xfrm>
        </p:grpSpPr>
        <p:sp>
          <p:nvSpPr>
            <p:cNvPr id="28" name="TextBox 53">
              <a:extLst>
                <a:ext uri="{FF2B5EF4-FFF2-40B4-BE49-F238E27FC236}">
                  <a16:creationId xmlns:a16="http://schemas.microsoft.com/office/drawing/2014/main" id="{05A703D4-14BE-48ED-BD87-D59037E6FE13}"/>
                </a:ext>
              </a:extLst>
            </p:cNvPr>
            <p:cNvSpPr txBox="1"/>
            <p:nvPr/>
          </p:nvSpPr>
          <p:spPr>
            <a:xfrm rot="16200000">
              <a:off x="6956" y="2906664"/>
              <a:ext cx="1832384" cy="463846"/>
            </a:xfrm>
            <a:prstGeom prst="rect">
              <a:avLst/>
            </a:prstGeom>
            <a:noFill/>
          </p:spPr>
          <p:txBody>
            <a:bodyPr wrap="squar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Event rate </a:t>
              </a:r>
              <a:br>
                <a:rPr kumimoji="0" lang="en-GB" sz="12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GB" sz="12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 per year)</a:t>
              </a:r>
            </a:p>
          </p:txBody>
        </p:sp>
        <p:grpSp>
          <p:nvGrpSpPr>
            <p:cNvPr id="29" name="Group 3">
              <a:extLst>
                <a:ext uri="{FF2B5EF4-FFF2-40B4-BE49-F238E27FC236}">
                  <a16:creationId xmlns:a16="http://schemas.microsoft.com/office/drawing/2014/main" id="{C01CBE7B-2A57-4488-90B0-16F022A4D1A4}"/>
                </a:ext>
              </a:extLst>
            </p:cNvPr>
            <p:cNvGrpSpPr/>
            <p:nvPr/>
          </p:nvGrpSpPr>
          <p:grpSpPr>
            <a:xfrm>
              <a:off x="865416" y="1694079"/>
              <a:ext cx="6405056" cy="1579494"/>
              <a:chOff x="865416" y="1724746"/>
              <a:chExt cx="6405056" cy="2105992"/>
            </a:xfrm>
          </p:grpSpPr>
          <p:grpSp>
            <p:nvGrpSpPr>
              <p:cNvPr id="63" name="Group 15">
                <a:extLst>
                  <a:ext uri="{FF2B5EF4-FFF2-40B4-BE49-F238E27FC236}">
                    <a16:creationId xmlns:a16="http://schemas.microsoft.com/office/drawing/2014/main" id="{657A86C9-1E65-4CEF-B128-0849671CF899}"/>
                  </a:ext>
                </a:extLst>
              </p:cNvPr>
              <p:cNvGrpSpPr/>
              <p:nvPr/>
            </p:nvGrpSpPr>
            <p:grpSpPr>
              <a:xfrm>
                <a:off x="2448678" y="2825366"/>
                <a:ext cx="4821794" cy="1005372"/>
                <a:chOff x="1420563" y="2560173"/>
                <a:chExt cx="4821794" cy="1005372"/>
              </a:xfrm>
            </p:grpSpPr>
            <p:sp>
              <p:nvSpPr>
                <p:cNvPr id="65" name="TextBox 12">
                  <a:extLst>
                    <a:ext uri="{FF2B5EF4-FFF2-40B4-BE49-F238E27FC236}">
                      <a16:creationId xmlns:a16="http://schemas.microsoft.com/office/drawing/2014/main" id="{3F58D2CD-684C-4DCD-8E67-86F5B7358CB4}"/>
                    </a:ext>
                  </a:extLst>
                </p:cNvPr>
                <p:cNvSpPr txBox="1"/>
                <p:nvPr/>
              </p:nvSpPr>
              <p:spPr>
                <a:xfrm>
                  <a:off x="1420563" y="2560173"/>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t>HR=0.55</a:t>
                  </a:r>
                  <a:b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br>
                  <a: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t>(95% CI 0.30–1.00)</a:t>
                  </a:r>
                </a:p>
              </p:txBody>
            </p:sp>
            <p:sp>
              <p:nvSpPr>
                <p:cNvPr id="66" name="TextBox 12">
                  <a:extLst>
                    <a:ext uri="{FF2B5EF4-FFF2-40B4-BE49-F238E27FC236}">
                      <a16:creationId xmlns:a16="http://schemas.microsoft.com/office/drawing/2014/main" id="{60CD57CB-0D88-4FF2-9A7E-E5F7F7B73917}"/>
                    </a:ext>
                  </a:extLst>
                </p:cNvPr>
                <p:cNvSpPr txBox="1"/>
                <p:nvPr/>
              </p:nvSpPr>
              <p:spPr>
                <a:xfrm>
                  <a:off x="2967821" y="2778553"/>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t>HR=0.81</a:t>
                  </a:r>
                  <a:b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br>
                  <a: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t>(95% CI 0.41–1.60)</a:t>
                  </a:r>
                </a:p>
              </p:txBody>
            </p:sp>
            <p:sp>
              <p:nvSpPr>
                <p:cNvPr id="67" name="TextBox 12">
                  <a:extLst>
                    <a:ext uri="{FF2B5EF4-FFF2-40B4-BE49-F238E27FC236}">
                      <a16:creationId xmlns:a16="http://schemas.microsoft.com/office/drawing/2014/main" id="{4C24A376-D928-4065-90D4-48E463A86FAB}"/>
                    </a:ext>
                  </a:extLst>
                </p:cNvPr>
                <p:cNvSpPr txBox="1"/>
                <p:nvPr/>
              </p:nvSpPr>
              <p:spPr>
                <a:xfrm>
                  <a:off x="4551997" y="2917469"/>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t>HR=0.39</a:t>
                  </a:r>
                  <a:b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br>
                  <a:r>
                    <a:rPr kumimoji="0" lang="en-US" altLang="en-US" sz="1200" b="0" i="0" u="none" strike="noStrike" kern="1200" cap="none" spc="0" normalizeH="0" baseline="0" noProof="0">
                      <a:ln>
                        <a:noFill/>
                      </a:ln>
                      <a:solidFill>
                        <a:schemeClr val="tx1">
                          <a:lumMod val="65000"/>
                          <a:lumOff val="35000"/>
                        </a:schemeClr>
                      </a:solidFill>
                      <a:effectLst/>
                      <a:uLnTx/>
                      <a:uFillTx/>
                      <a:latin typeface="Arial" charset="0"/>
                      <a:ea typeface="ＭＳ Ｐゴシック" pitchFamily="34" charset="-128"/>
                      <a:cs typeface="+mn-cs"/>
                    </a:rPr>
                    <a:t>(95% CI 0.15–0.99)</a:t>
                  </a:r>
                </a:p>
              </p:txBody>
            </p:sp>
          </p:grpSp>
          <p:sp>
            <p:nvSpPr>
              <p:cNvPr id="64" name="TextBox 12">
                <a:extLst>
                  <a:ext uri="{FF2B5EF4-FFF2-40B4-BE49-F238E27FC236}">
                    <a16:creationId xmlns:a16="http://schemas.microsoft.com/office/drawing/2014/main" id="{81F0EF30-CB7E-4580-A238-722B656AA094}"/>
                  </a:ext>
                </a:extLst>
              </p:cNvPr>
              <p:cNvSpPr txBox="1"/>
              <p:nvPr/>
            </p:nvSpPr>
            <p:spPr>
              <a:xfrm>
                <a:off x="865416" y="1724746"/>
                <a:ext cx="1690360" cy="64807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t>HR=0.95</a:t>
                </a:r>
                <a:b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br>
                <a:r>
                  <a:rPr kumimoji="0" lang="en-US" altLang="en-US" sz="1200" b="0" i="0" u="none" strike="noStrike" kern="1200" cap="none" spc="0" normalizeH="0" baseline="0" noProof="0" dirty="0">
                    <a:ln>
                      <a:noFill/>
                    </a:ln>
                    <a:solidFill>
                      <a:schemeClr val="tx1">
                        <a:lumMod val="65000"/>
                        <a:lumOff val="35000"/>
                      </a:schemeClr>
                    </a:solidFill>
                    <a:effectLst/>
                    <a:uLnTx/>
                    <a:uFillTx/>
                    <a:latin typeface="Arial" charset="0"/>
                    <a:ea typeface="ＭＳ Ｐゴシック" pitchFamily="34" charset="-128"/>
                    <a:cs typeface="+mn-cs"/>
                  </a:rPr>
                  <a:t>(95% CI 0.72–1.26)</a:t>
                </a:r>
              </a:p>
            </p:txBody>
          </p:sp>
        </p:grpSp>
        <p:grpSp>
          <p:nvGrpSpPr>
            <p:cNvPr id="35" name="Group 82">
              <a:extLst>
                <a:ext uri="{FF2B5EF4-FFF2-40B4-BE49-F238E27FC236}">
                  <a16:creationId xmlns:a16="http://schemas.microsoft.com/office/drawing/2014/main" id="{31384D57-8A70-4BF7-A4FE-DE6B6FA2DBD2}"/>
                </a:ext>
              </a:extLst>
            </p:cNvPr>
            <p:cNvGrpSpPr/>
            <p:nvPr/>
          </p:nvGrpSpPr>
          <p:grpSpPr>
            <a:xfrm>
              <a:off x="989672" y="3848456"/>
              <a:ext cx="272047" cy="399238"/>
              <a:chOff x="1007604" y="3423276"/>
              <a:chExt cx="272047" cy="399238"/>
            </a:xfrm>
          </p:grpSpPr>
          <p:pic>
            <p:nvPicPr>
              <p:cNvPr id="61" name="Picture 83" descr="fatal-bleeding.png">
                <a:extLst>
                  <a:ext uri="{FF2B5EF4-FFF2-40B4-BE49-F238E27FC236}">
                    <a16:creationId xmlns:a16="http://schemas.microsoft.com/office/drawing/2014/main" id="{C66D3167-EA44-4895-8D15-FAC10C0DE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04" y="3423276"/>
                <a:ext cx="272047" cy="399238"/>
              </a:xfrm>
              <a:prstGeom prst="rect">
                <a:avLst/>
              </a:prstGeom>
              <a:noFill/>
              <a:ln>
                <a:noFill/>
              </a:ln>
            </p:spPr>
          </p:pic>
          <p:sp>
            <p:nvSpPr>
              <p:cNvPr id="62" name="Rectangle 84">
                <a:extLst>
                  <a:ext uri="{FF2B5EF4-FFF2-40B4-BE49-F238E27FC236}">
                    <a16:creationId xmlns:a16="http://schemas.microsoft.com/office/drawing/2014/main" id="{57F999D5-C383-4767-BA2C-C49A3EE4A860}"/>
                  </a:ext>
                </a:extLst>
              </p:cNvPr>
              <p:cNvSpPr/>
              <p:nvPr/>
            </p:nvSpPr>
            <p:spPr bwMode="auto">
              <a:xfrm>
                <a:off x="1070336" y="3567958"/>
                <a:ext cx="150242" cy="199195"/>
              </a:xfrm>
              <a:prstGeom prst="rect">
                <a:avLst/>
              </a:prstGeom>
              <a:solidFill>
                <a:schemeClr val="bg1"/>
              </a:solidFill>
              <a:ln w="19050" algn="ctr">
                <a:solidFill>
                  <a:schemeClr val="bg1"/>
                </a:solidFill>
                <a:miter lim="800000"/>
                <a:headEnd/>
                <a:tailEnd/>
              </a:ln>
              <a:effectLst/>
            </p:spPr>
            <p:txBody>
              <a:bodyPr wrap="square" lIns="72000" tIns="36000" rIns="72000" b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4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grpSp>
        <p:pic>
          <p:nvPicPr>
            <p:cNvPr id="53" name="Picture 113" descr="organ-bleeding.png">
              <a:extLst>
                <a:ext uri="{FF2B5EF4-FFF2-40B4-BE49-F238E27FC236}">
                  <a16:creationId xmlns:a16="http://schemas.microsoft.com/office/drawing/2014/main" id="{07247CC6-3DE5-44E4-8475-327E102FA7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5082" y="3855882"/>
              <a:ext cx="272047" cy="399238"/>
            </a:xfrm>
            <a:prstGeom prst="rect">
              <a:avLst/>
            </a:prstGeom>
            <a:noFill/>
            <a:ln>
              <a:noFill/>
            </a:ln>
          </p:spPr>
        </p:pic>
        <p:pic>
          <p:nvPicPr>
            <p:cNvPr id="54" name="Picture 114" descr="ich.png">
              <a:extLst>
                <a:ext uri="{FF2B5EF4-FFF2-40B4-BE49-F238E27FC236}">
                  <a16:creationId xmlns:a16="http://schemas.microsoft.com/office/drawing/2014/main" id="{0424544D-33B7-4AA2-926B-41839BF7F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3379" y="3855882"/>
              <a:ext cx="272047" cy="399238"/>
            </a:xfrm>
            <a:prstGeom prst="rect">
              <a:avLst/>
            </a:prstGeom>
            <a:noFill/>
            <a:ln>
              <a:noFill/>
            </a:ln>
          </p:spPr>
        </p:pic>
        <p:pic>
          <p:nvPicPr>
            <p:cNvPr id="55" name="Picture 115" descr="fatal-bleeding.png">
              <a:extLst>
                <a:ext uri="{FF2B5EF4-FFF2-40B4-BE49-F238E27FC236}">
                  <a16:creationId xmlns:a16="http://schemas.microsoft.com/office/drawing/2014/main" id="{15CC5650-2A3B-49E4-9A2C-B2FB07016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9267" y="3855882"/>
              <a:ext cx="272047" cy="399238"/>
            </a:xfrm>
            <a:prstGeom prst="rect">
              <a:avLst/>
            </a:prstGeom>
            <a:noFill/>
            <a:ln>
              <a:noFill/>
            </a:ln>
          </p:spPr>
        </p:pic>
        <p:grpSp>
          <p:nvGrpSpPr>
            <p:cNvPr id="57" name="Group 117">
              <a:extLst>
                <a:ext uri="{FF2B5EF4-FFF2-40B4-BE49-F238E27FC236}">
                  <a16:creationId xmlns:a16="http://schemas.microsoft.com/office/drawing/2014/main" id="{2F24BB24-F187-41B7-8D4E-08206B66D17C}"/>
                </a:ext>
              </a:extLst>
            </p:cNvPr>
            <p:cNvGrpSpPr/>
            <p:nvPr/>
          </p:nvGrpSpPr>
          <p:grpSpPr>
            <a:xfrm>
              <a:off x="7274177" y="3843236"/>
              <a:ext cx="272047" cy="399238"/>
              <a:chOff x="1007604" y="3423276"/>
              <a:chExt cx="272047" cy="399238"/>
            </a:xfrm>
          </p:grpSpPr>
          <p:pic>
            <p:nvPicPr>
              <p:cNvPr id="59" name="Picture 119" descr="fatal-bleeding.png">
                <a:extLst>
                  <a:ext uri="{FF2B5EF4-FFF2-40B4-BE49-F238E27FC236}">
                    <a16:creationId xmlns:a16="http://schemas.microsoft.com/office/drawing/2014/main" id="{F66CE1EB-9814-42CE-8A04-E59D1F0EE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604" y="3423276"/>
                <a:ext cx="272047" cy="399238"/>
              </a:xfrm>
              <a:prstGeom prst="rect">
                <a:avLst/>
              </a:prstGeom>
              <a:noFill/>
              <a:ln>
                <a:noFill/>
              </a:ln>
            </p:spPr>
          </p:pic>
          <p:sp>
            <p:nvSpPr>
              <p:cNvPr id="60" name="Rectangle 120">
                <a:extLst>
                  <a:ext uri="{FF2B5EF4-FFF2-40B4-BE49-F238E27FC236}">
                    <a16:creationId xmlns:a16="http://schemas.microsoft.com/office/drawing/2014/main" id="{BD5EEA1B-3A7F-48C1-82ED-288CB63C45CE}"/>
                  </a:ext>
                </a:extLst>
              </p:cNvPr>
              <p:cNvSpPr/>
              <p:nvPr/>
            </p:nvSpPr>
            <p:spPr bwMode="auto">
              <a:xfrm>
                <a:off x="1067286" y="3571936"/>
                <a:ext cx="156342" cy="207283"/>
              </a:xfrm>
              <a:prstGeom prst="rect">
                <a:avLst/>
              </a:prstGeom>
              <a:solidFill>
                <a:schemeClr val="bg1"/>
              </a:solidFill>
              <a:ln w="19050" algn="ctr">
                <a:solidFill>
                  <a:schemeClr val="bg1"/>
                </a:solidFill>
                <a:miter lim="800000"/>
                <a:headEnd/>
                <a:tailEnd/>
              </a:ln>
              <a:effectLst/>
            </p:spPr>
            <p:txBody>
              <a:bodyPr wrap="square" lIns="72000" tIns="36000" rIns="72000" b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4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grpSp>
      </p:grpSp>
      <p:sp>
        <p:nvSpPr>
          <p:cNvPr id="74" name="Subtitle 1">
            <a:extLst>
              <a:ext uri="{FF2B5EF4-FFF2-40B4-BE49-F238E27FC236}">
                <a16:creationId xmlns:a16="http://schemas.microsoft.com/office/drawing/2014/main" id="{DBDBBECF-298F-4C46-BACB-A6143728ECE6}"/>
              </a:ext>
            </a:extLst>
          </p:cNvPr>
          <p:cNvSpPr>
            <a:spLocks noGrp="1"/>
          </p:cNvSpPr>
          <p:nvPr>
            <p:ph type="subTitle" sz="quarter" idx="1"/>
          </p:nvPr>
        </p:nvSpPr>
        <p:spPr>
          <a:xfrm>
            <a:off x="612776" y="1110805"/>
            <a:ext cx="8280400" cy="689420"/>
          </a:xfrm>
        </p:spPr>
        <p:txBody>
          <a:bodyPr/>
          <a:lstStyle/>
          <a:p>
            <a:r>
              <a:rPr lang="en-US" altLang="en-US" sz="1400" b="1" dirty="0"/>
              <a:t>Incidence of the primary safety outcomes in ROCKET AF: </a:t>
            </a:r>
            <a:br>
              <a:rPr lang="en-US" altLang="en-US" sz="1400" b="1" dirty="0"/>
            </a:br>
            <a:r>
              <a:rPr lang="en-US" altLang="en-US" sz="1400" b="1" dirty="0"/>
              <a:t>major and clinically relevant non-major bleeding</a:t>
            </a:r>
            <a:r>
              <a:rPr lang="en-US" altLang="en-US" sz="1400" b="1" baseline="30000" dirty="0"/>
              <a:t>7</a:t>
            </a:r>
          </a:p>
          <a:p>
            <a:endParaRPr lang="en-US" altLang="en-US" sz="1400" b="1" dirty="0"/>
          </a:p>
        </p:txBody>
      </p:sp>
      <p:sp>
        <p:nvSpPr>
          <p:cNvPr id="40" name="TextBox 3">
            <a:extLst>
              <a:ext uri="{FF2B5EF4-FFF2-40B4-BE49-F238E27FC236}">
                <a16:creationId xmlns:a16="http://schemas.microsoft.com/office/drawing/2014/main" id="{9886690B-FBB0-F441-900E-D287788685FC}"/>
              </a:ext>
            </a:extLst>
          </p:cNvPr>
          <p:cNvSpPr txBox="1"/>
          <p:nvPr/>
        </p:nvSpPr>
        <p:spPr>
          <a:xfrm>
            <a:off x="619123" y="4825753"/>
            <a:ext cx="8274051" cy="230832"/>
          </a:xfrm>
          <a:prstGeom prst="rect">
            <a:avLst/>
          </a:prstGeom>
          <a:noFill/>
        </p:spPr>
        <p:txBody>
          <a:bodyPr wrap="square" lIns="0" tIns="0" rIns="0" bIns="0" rtlCol="0" anchor="b" anchorCtr="0">
            <a:spAutoFit/>
          </a:bodyPr>
          <a:lstStyle>
            <a:defPPr>
              <a:defRPr lang="en-US"/>
            </a:defPPr>
            <a:lvl1pPr>
              <a:defRPr sz="700">
                <a:solidFill>
                  <a:srgbClr val="B3B2B5"/>
                </a:solidFill>
                <a:cs typeface="Arial" charset="0"/>
              </a:defRPr>
            </a:lvl1pPr>
          </a:lstStyle>
          <a:p>
            <a:br>
              <a:rPr lang="da-DK" dirty="0"/>
            </a:br>
            <a:r>
              <a:rPr lang="en-GB" dirty="0"/>
              <a:t>CI: confidence interval; GI: gastrointestinal; ; HR: hazard ratio; ICH: intracranial haemorrhage; </a:t>
            </a:r>
            <a:r>
              <a:rPr lang="en-GB" dirty="0" err="1"/>
              <a:t>nvAF</a:t>
            </a:r>
            <a:r>
              <a:rPr lang="en-GB" dirty="0"/>
              <a:t>: non-valvular atrial fibrillation</a:t>
            </a:r>
          </a:p>
        </p:txBody>
      </p:sp>
      <p:graphicFrame>
        <p:nvGraphicFramePr>
          <p:cNvPr id="41" name="Diagramm 40">
            <a:extLst>
              <a:ext uri="{FF2B5EF4-FFF2-40B4-BE49-F238E27FC236}">
                <a16:creationId xmlns:a16="http://schemas.microsoft.com/office/drawing/2014/main" id="{E955B7D9-C6BC-7249-8789-9732096A3131}"/>
              </a:ext>
            </a:extLst>
          </p:cNvPr>
          <p:cNvGraphicFramePr/>
          <p:nvPr>
            <p:extLst>
              <p:ext uri="{D42A27DB-BD31-4B8C-83A1-F6EECF244321}">
                <p14:modId xmlns:p14="http://schemas.microsoft.com/office/powerpoint/2010/main" val="297564475"/>
              </p:ext>
            </p:extLst>
          </p:nvPr>
        </p:nvGraphicFramePr>
        <p:xfrm>
          <a:off x="712235" y="2071395"/>
          <a:ext cx="6490996" cy="2099389"/>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feld 32">
            <a:extLst>
              <a:ext uri="{FF2B5EF4-FFF2-40B4-BE49-F238E27FC236}">
                <a16:creationId xmlns:a16="http://schemas.microsoft.com/office/drawing/2014/main" id="{77944718-6276-47E7-86EA-BFA97A29B05D}"/>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9343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Low incidence of adverse outcomes with Rivaroxaban in real-world patients with moderate renal impairment</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25" name="Content Placeholder 8">
            <a:extLst>
              <a:ext uri="{FF2B5EF4-FFF2-40B4-BE49-F238E27FC236}">
                <a16:creationId xmlns:a16="http://schemas.microsoft.com/office/drawing/2014/main" id="{89F38EA5-EAED-4FD0-AB2D-E3D4096E3382}"/>
              </a:ext>
            </a:extLst>
          </p:cNvPr>
          <p:cNvSpPr txBox="1">
            <a:spLocks/>
          </p:cNvSpPr>
          <p:nvPr/>
        </p:nvSpPr>
        <p:spPr>
          <a:xfrm>
            <a:off x="863600" y="2722563"/>
            <a:ext cx="8280400" cy="1870075"/>
          </a:xfrm>
          <a:prstGeom prst="rect">
            <a:avLst/>
          </a:prstGeom>
        </p:spPr>
        <p:txBody>
          <a:bodyPr vert="horz" lIns="0" tIns="0" rIns="0" bIns="0" rtlCol="0">
            <a:noAutofit/>
          </a:bodyPr>
          <a:lstStyle>
            <a:lvl1pPr marL="268288" indent="-268288" algn="l" rtl="0" eaLnBrk="1" fontAlgn="base" hangingPunct="1">
              <a:spcBef>
                <a:spcPct val="25000"/>
              </a:spcBef>
              <a:spcAft>
                <a:spcPct val="0"/>
              </a:spcAft>
              <a:buClr>
                <a:schemeClr val="bg2"/>
              </a:buClr>
              <a:buSzPct val="80000"/>
              <a:buFont typeface="Wingdings" panose="05000000000000000000" pitchFamily="2" charset="2"/>
              <a:buChar char=""/>
              <a:tabLst>
                <a:tab pos="1238250" algn="l"/>
              </a:tabLst>
              <a:defRPr lang="en-US" sz="180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endParaRPr lang="en-GB" kern="0" dirty="0"/>
          </a:p>
          <a:p>
            <a:endParaRPr lang="en-GB" kern="0" dirty="0"/>
          </a:p>
          <a:p>
            <a:endParaRPr lang="en-GB" kern="0" dirty="0"/>
          </a:p>
          <a:p>
            <a:endParaRPr lang="en-GB" kern="0" dirty="0"/>
          </a:p>
          <a:p>
            <a:endParaRPr lang="en-GB" kern="0" dirty="0"/>
          </a:p>
          <a:p>
            <a:endParaRPr lang="en-GB" kern="0" dirty="0"/>
          </a:p>
          <a:p>
            <a:endParaRPr lang="en-GB" kern="0" dirty="0"/>
          </a:p>
          <a:p>
            <a:endParaRPr lang="en-GB" kern="0" dirty="0"/>
          </a:p>
        </p:txBody>
      </p:sp>
      <p:sp>
        <p:nvSpPr>
          <p:cNvPr id="74" name="Subtitle 1">
            <a:extLst>
              <a:ext uri="{FF2B5EF4-FFF2-40B4-BE49-F238E27FC236}">
                <a16:creationId xmlns:a16="http://schemas.microsoft.com/office/drawing/2014/main" id="{DBDBBECF-298F-4C46-BACB-A6143728ECE6}"/>
              </a:ext>
            </a:extLst>
          </p:cNvPr>
          <p:cNvSpPr>
            <a:spLocks noGrp="1"/>
          </p:cNvSpPr>
          <p:nvPr>
            <p:ph type="subTitle" sz="quarter" idx="1"/>
          </p:nvPr>
        </p:nvSpPr>
        <p:spPr>
          <a:xfrm>
            <a:off x="612776" y="1110805"/>
            <a:ext cx="8280400" cy="430887"/>
          </a:xfrm>
        </p:spPr>
        <p:txBody>
          <a:bodyPr/>
          <a:lstStyle/>
          <a:p>
            <a:r>
              <a:rPr lang="en-US" altLang="en-US" sz="1400" b="1" dirty="0"/>
              <a:t>Incidence of the primary safety and efficacy outcomes as </a:t>
            </a:r>
            <a:br>
              <a:rPr lang="en-US" altLang="en-US" sz="1400" b="1" dirty="0"/>
            </a:br>
            <a:r>
              <a:rPr lang="en-US" altLang="en-US" sz="1400" b="1" dirty="0"/>
              <a:t>a function of </a:t>
            </a:r>
            <a:r>
              <a:rPr lang="en-US" altLang="en-US" sz="1400" b="1" dirty="0" err="1"/>
              <a:t>CrCl</a:t>
            </a:r>
            <a:r>
              <a:rPr lang="en-US" altLang="en-US" sz="1400" b="1" dirty="0"/>
              <a:t> in XANTUS pooled analysis</a:t>
            </a:r>
            <a:r>
              <a:rPr lang="en-US" altLang="en-US" sz="1400" b="1" baseline="30000" dirty="0"/>
              <a:t>19</a:t>
            </a:r>
            <a:r>
              <a:rPr lang="en-US" altLang="en-US" sz="1400" b="1" dirty="0"/>
              <a:t> </a:t>
            </a:r>
          </a:p>
        </p:txBody>
      </p:sp>
      <p:graphicFrame>
        <p:nvGraphicFramePr>
          <p:cNvPr id="39" name="Content Placeholder 5">
            <a:extLst>
              <a:ext uri="{FF2B5EF4-FFF2-40B4-BE49-F238E27FC236}">
                <a16:creationId xmlns:a16="http://schemas.microsoft.com/office/drawing/2014/main" id="{E56347AA-02DA-4E71-9B44-A2B312B1B4D2}"/>
              </a:ext>
            </a:extLst>
          </p:cNvPr>
          <p:cNvGraphicFramePr>
            <a:graphicFrameLocks/>
          </p:cNvGraphicFramePr>
          <p:nvPr>
            <p:extLst>
              <p:ext uri="{D42A27DB-BD31-4B8C-83A1-F6EECF244321}">
                <p14:modId xmlns:p14="http://schemas.microsoft.com/office/powerpoint/2010/main" val="182311655"/>
              </p:ext>
            </p:extLst>
          </p:nvPr>
        </p:nvGraphicFramePr>
        <p:xfrm>
          <a:off x="380960" y="1514389"/>
          <a:ext cx="8305740" cy="32176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a:extLst>
              <a:ext uri="{FF2B5EF4-FFF2-40B4-BE49-F238E27FC236}">
                <a16:creationId xmlns:a16="http://schemas.microsoft.com/office/drawing/2014/main" id="{9C51FA46-A585-0E47-BB46-0C88579A8A4E}"/>
              </a:ext>
            </a:extLst>
          </p:cNvPr>
          <p:cNvSpPr txBox="1"/>
          <p:nvPr/>
        </p:nvSpPr>
        <p:spPr>
          <a:xfrm>
            <a:off x="619123" y="4948863"/>
            <a:ext cx="8274051" cy="107722"/>
          </a:xfrm>
          <a:prstGeom prst="rect">
            <a:avLst/>
          </a:prstGeom>
          <a:noFill/>
        </p:spPr>
        <p:txBody>
          <a:bodyPr wrap="square" lIns="0" tIns="0" rIns="0" bIns="0" rtlCol="0" anchor="b" anchorCtr="0">
            <a:spAutoFit/>
          </a:bodyPr>
          <a:lstStyle>
            <a:defPPr>
              <a:defRPr lang="en-US"/>
            </a:defPPr>
            <a:lvl1pPr>
              <a:defRPr sz="700">
                <a:solidFill>
                  <a:srgbClr val="B3B2B5"/>
                </a:solidFill>
                <a:cs typeface="Arial" charset="0"/>
              </a:defRPr>
            </a:lvl1pPr>
          </a:lstStyle>
          <a:p>
            <a:r>
              <a:rPr lang="en-GB" dirty="0"/>
              <a:t>CNS: central nervous system; </a:t>
            </a:r>
            <a:r>
              <a:rPr lang="en-GB" dirty="0" err="1"/>
              <a:t>CrCl</a:t>
            </a:r>
            <a:r>
              <a:rPr lang="en-GB" dirty="0"/>
              <a:t>: creatinine clearance; SE: systemic embolism</a:t>
            </a:r>
          </a:p>
        </p:txBody>
      </p:sp>
      <p:sp>
        <p:nvSpPr>
          <p:cNvPr id="9" name="Textfeld 8">
            <a:extLst>
              <a:ext uri="{FF2B5EF4-FFF2-40B4-BE49-F238E27FC236}">
                <a16:creationId xmlns:a16="http://schemas.microsoft.com/office/drawing/2014/main" id="{4A8B8828-FC7C-4EA5-8DFE-CB0795A0B713}"/>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58041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It is key to manage the modifiable bleeding risk </a:t>
            </a:r>
            <a:br>
              <a:rPr lang="en-US" sz="2400" kern="0" dirty="0"/>
            </a:br>
            <a:r>
              <a:rPr lang="en-US" sz="2400" kern="0" dirty="0"/>
              <a:t>for each </a:t>
            </a:r>
            <a:r>
              <a:rPr lang="en-US" sz="2400" kern="0" dirty="0" err="1"/>
              <a:t>nvAF</a:t>
            </a:r>
            <a:r>
              <a:rPr lang="en-US" sz="2400" kern="0" dirty="0"/>
              <a:t> patient</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a:spcBef>
                <a:spcPts val="0"/>
              </a:spcBef>
              <a:spcAft>
                <a:spcPts val="200"/>
              </a:spcAft>
            </a:pPr>
            <a:r>
              <a:rPr lang="da-DK" sz="700" dirty="0">
                <a:solidFill>
                  <a:srgbClr val="B3B2B5"/>
                </a:solidFill>
                <a:cs typeface="Arial" charset="0"/>
              </a:rPr>
              <a:t>*  </a:t>
            </a:r>
            <a:r>
              <a:rPr lang="da-DK" sz="700" dirty="0" err="1">
                <a:solidFill>
                  <a:srgbClr val="B3B2B5"/>
                </a:solidFill>
                <a:cs typeface="Arial" charset="0"/>
              </a:rPr>
              <a:t>Excluding</a:t>
            </a:r>
            <a:r>
              <a:rPr lang="da-DK" sz="700" dirty="0">
                <a:solidFill>
                  <a:srgbClr val="B3B2B5"/>
                </a:solidFill>
                <a:cs typeface="Arial" charset="0"/>
              </a:rPr>
              <a:t> patients with </a:t>
            </a:r>
            <a:r>
              <a:rPr lang="da-DK" sz="700" dirty="0" err="1">
                <a:solidFill>
                  <a:srgbClr val="B3B2B5"/>
                </a:solidFill>
                <a:cs typeface="Arial" charset="0"/>
              </a:rPr>
              <a:t>mechanical</a:t>
            </a:r>
            <a:r>
              <a:rPr lang="da-DK" sz="700" dirty="0">
                <a:solidFill>
                  <a:srgbClr val="B3B2B5"/>
                </a:solidFill>
                <a:cs typeface="Arial" charset="0"/>
              </a:rPr>
              <a:t> </a:t>
            </a:r>
            <a:r>
              <a:rPr lang="da-DK" sz="700" dirty="0" err="1">
                <a:solidFill>
                  <a:srgbClr val="B3B2B5"/>
                </a:solidFill>
                <a:cs typeface="Arial" charset="0"/>
              </a:rPr>
              <a:t>heart</a:t>
            </a:r>
            <a:r>
              <a:rPr lang="da-DK" sz="700" dirty="0">
                <a:solidFill>
                  <a:srgbClr val="B3B2B5"/>
                </a:solidFill>
                <a:cs typeface="Arial" charset="0"/>
              </a:rPr>
              <a:t> </a:t>
            </a:r>
            <a:r>
              <a:rPr lang="da-DK" sz="700" dirty="0" err="1">
                <a:solidFill>
                  <a:srgbClr val="B3B2B5"/>
                </a:solidFill>
                <a:cs typeface="Arial" charset="0"/>
              </a:rPr>
              <a:t>valves</a:t>
            </a:r>
            <a:r>
              <a:rPr lang="da-DK" sz="700" dirty="0">
                <a:solidFill>
                  <a:srgbClr val="B3B2B5"/>
                </a:solidFill>
                <a:cs typeface="Arial" charset="0"/>
              </a:rPr>
              <a:t> or moderate-to-</a:t>
            </a:r>
            <a:r>
              <a:rPr lang="da-DK" sz="700" dirty="0" err="1">
                <a:solidFill>
                  <a:srgbClr val="B3B2B5"/>
                </a:solidFill>
                <a:cs typeface="Arial" charset="0"/>
              </a:rPr>
              <a:t>severe</a:t>
            </a:r>
            <a:r>
              <a:rPr lang="da-DK" sz="700" dirty="0">
                <a:solidFill>
                  <a:srgbClr val="B3B2B5"/>
                </a:solidFill>
                <a:cs typeface="Arial" charset="0"/>
              </a:rPr>
              <a:t> </a:t>
            </a:r>
            <a:r>
              <a:rPr lang="da-DK" sz="700" dirty="0" err="1">
                <a:solidFill>
                  <a:srgbClr val="B3B2B5"/>
                </a:solidFill>
                <a:cs typeface="Arial" charset="0"/>
              </a:rPr>
              <a:t>mitral</a:t>
            </a:r>
            <a:r>
              <a:rPr lang="da-DK" sz="700" dirty="0">
                <a:solidFill>
                  <a:srgbClr val="B3B2B5"/>
                </a:solidFill>
                <a:cs typeface="Arial" charset="0"/>
              </a:rPr>
              <a:t> stenosis.</a:t>
            </a:r>
          </a:p>
          <a:p>
            <a:pPr>
              <a:spcBef>
                <a:spcPts val="0"/>
              </a:spcBef>
              <a:spcAft>
                <a:spcPts val="200"/>
              </a:spcAft>
            </a:pP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a:t>
            </a:r>
            <a:r>
              <a:rPr lang="en-GB" sz="700" dirty="0">
                <a:solidFill>
                  <a:srgbClr val="B3B2B5"/>
                </a:solidFill>
                <a:cs typeface="Arial" charset="0"/>
              </a:rPr>
              <a:t>ESC: European Society of Cardiology; HAS-BLED, hypertension, abnormal renal/liver function, stroke, bleeding history or predisposition, labile INR, elderly (&gt;65 years), drugs/alcohol concomitantly; </a:t>
            </a:r>
            <a:r>
              <a:rPr lang="da-DK" sz="700" dirty="0">
                <a:solidFill>
                  <a:srgbClr val="B3B2B5"/>
                </a:solidFill>
                <a:cs typeface="Arial" charset="0"/>
              </a:rPr>
              <a:t>OAC: oral </a:t>
            </a:r>
            <a:r>
              <a:rPr lang="da-DK" sz="700" dirty="0" err="1">
                <a:solidFill>
                  <a:srgbClr val="B3B2B5"/>
                </a:solidFill>
                <a:cs typeface="Arial" charset="0"/>
              </a:rPr>
              <a:t>anticoagulant</a:t>
            </a:r>
            <a:endParaRPr lang="da-DK" sz="700" dirty="0">
              <a:solidFill>
                <a:srgbClr val="B3B2B5"/>
              </a:solidFill>
              <a:cs typeface="Arial" charset="0"/>
            </a:endParaRPr>
          </a:p>
        </p:txBody>
      </p:sp>
      <p:sp>
        <p:nvSpPr>
          <p:cNvPr id="32" name="Subtitle 1">
            <a:extLst>
              <a:ext uri="{FF2B5EF4-FFF2-40B4-BE49-F238E27FC236}">
                <a16:creationId xmlns:a16="http://schemas.microsoft.com/office/drawing/2014/main" id="{4A91BA2A-EB0D-4F7A-8F07-F2A3C9147BC2}"/>
              </a:ext>
            </a:extLst>
          </p:cNvPr>
          <p:cNvSpPr txBox="1">
            <a:spLocks/>
          </p:cNvSpPr>
          <p:nvPr/>
        </p:nvSpPr>
        <p:spPr>
          <a:xfrm>
            <a:off x="612776" y="1228789"/>
            <a:ext cx="8280400" cy="68942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ESC 2020 Recommendations:</a:t>
            </a:r>
            <a:r>
              <a:rPr lang="en-US" altLang="en-US" sz="1400" b="1" kern="0" baseline="30000" dirty="0"/>
              <a:t>3</a:t>
            </a:r>
          </a:p>
          <a:p>
            <a:r>
              <a:rPr lang="en-US" altLang="en-US" sz="1400" kern="0" dirty="0"/>
              <a:t>Non-modifiable and partially modifiable bleeding risks are important drivers of bleeding events in synergy with modifiable factors</a:t>
            </a:r>
            <a:endParaRPr lang="en-US" altLang="en-US" sz="1400" b="1" kern="0" dirty="0"/>
          </a:p>
        </p:txBody>
      </p:sp>
      <p:graphicFrame>
        <p:nvGraphicFramePr>
          <p:cNvPr id="33" name="Content Placeholder 4">
            <a:extLst>
              <a:ext uri="{FF2B5EF4-FFF2-40B4-BE49-F238E27FC236}">
                <a16:creationId xmlns:a16="http://schemas.microsoft.com/office/drawing/2014/main" id="{0D3A96B8-849B-4398-AEDF-FA39CB2F120D}"/>
              </a:ext>
            </a:extLst>
          </p:cNvPr>
          <p:cNvGraphicFramePr>
            <a:graphicFrameLocks/>
          </p:cNvGraphicFramePr>
          <p:nvPr>
            <p:extLst>
              <p:ext uri="{D42A27DB-BD31-4B8C-83A1-F6EECF244321}">
                <p14:modId xmlns:p14="http://schemas.microsoft.com/office/powerpoint/2010/main" val="1799980672"/>
              </p:ext>
            </p:extLst>
          </p:nvPr>
        </p:nvGraphicFramePr>
        <p:xfrm>
          <a:off x="619122" y="2008738"/>
          <a:ext cx="8237541" cy="2301240"/>
        </p:xfrm>
        <a:graphic>
          <a:graphicData uri="http://schemas.openxmlformats.org/drawingml/2006/table">
            <a:tbl>
              <a:tblPr firstRow="1" bandRow="1">
                <a:tableStyleId>{9D7B26C5-4107-4FEC-AEDC-1716B250A1EF}</a:tableStyleId>
              </a:tblPr>
              <a:tblGrid>
                <a:gridCol w="6335361">
                  <a:extLst>
                    <a:ext uri="{9D8B030D-6E8A-4147-A177-3AD203B41FA5}">
                      <a16:colId xmlns:a16="http://schemas.microsoft.com/office/drawing/2014/main" val="158057105"/>
                    </a:ext>
                  </a:extLst>
                </a:gridCol>
                <a:gridCol w="951090">
                  <a:extLst>
                    <a:ext uri="{9D8B030D-6E8A-4147-A177-3AD203B41FA5}">
                      <a16:colId xmlns:a16="http://schemas.microsoft.com/office/drawing/2014/main" val="375632211"/>
                    </a:ext>
                  </a:extLst>
                </a:gridCol>
                <a:gridCol w="951090">
                  <a:extLst>
                    <a:ext uri="{9D8B030D-6E8A-4147-A177-3AD203B41FA5}">
                      <a16:colId xmlns:a16="http://schemas.microsoft.com/office/drawing/2014/main" val="2424362976"/>
                    </a:ext>
                  </a:extLst>
                </a:gridCol>
              </a:tblGrid>
              <a:tr h="167751">
                <a:tc>
                  <a:txBody>
                    <a:bodyPr/>
                    <a:lstStyle/>
                    <a:p>
                      <a:r>
                        <a:rPr lang="en-GB" sz="1100" cap="all" baseline="0" dirty="0">
                          <a:solidFill>
                            <a:schemeClr val="bg1"/>
                          </a:solidFill>
                        </a:rPr>
                        <a:t>Recommendation</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Class</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tc>
                  <a:txBody>
                    <a:bodyPr/>
                    <a:lstStyle/>
                    <a:p>
                      <a:pPr algn="ctr"/>
                      <a:r>
                        <a:rPr lang="en-GB" sz="1100" cap="all" baseline="0">
                          <a:solidFill>
                            <a:schemeClr val="bg1"/>
                          </a:solidFill>
                        </a:rPr>
                        <a:t>Level</a:t>
                      </a:r>
                    </a:p>
                  </a:txBody>
                  <a:tcPr>
                    <a:lnL>
                      <a:noFill/>
                    </a:lnL>
                    <a:lnR>
                      <a:noFill/>
                    </a:lnR>
                    <a:lnT w="12700" cmpd="sng">
                      <a:noFill/>
                    </a:lnT>
                    <a:lnB w="12700" cmpd="sng">
                      <a:noFill/>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397260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For bleeding risk assessment, a formal structured risk-score-based bleeding risk assessment is recommended to help identify non-modifiable and address modifiable bleeding risk factors in all </a:t>
                      </a:r>
                      <a:r>
                        <a:rPr lang="en-GB" sz="1000" dirty="0" err="1">
                          <a:solidFill>
                            <a:schemeClr val="tx1"/>
                          </a:solidFill>
                        </a:rPr>
                        <a:t>nvAF</a:t>
                      </a:r>
                      <a:r>
                        <a:rPr lang="en-GB" sz="1000" dirty="0">
                          <a:solidFill>
                            <a:schemeClr val="tx1"/>
                          </a:solidFill>
                        </a:rPr>
                        <a:t> </a:t>
                      </a:r>
                      <a:br>
                        <a:rPr lang="en-GB" sz="1000" dirty="0">
                          <a:solidFill>
                            <a:schemeClr val="tx1"/>
                          </a:solidFill>
                        </a:rPr>
                      </a:br>
                      <a:r>
                        <a:rPr lang="en-GB" sz="1000" dirty="0">
                          <a:solidFill>
                            <a:schemeClr val="tx1"/>
                          </a:solidFill>
                        </a:rPr>
                        <a:t>patients, and to identify patients potentially at high risk of bleeding who should be scheduled for </a:t>
                      </a:r>
                      <a:br>
                        <a:rPr lang="en-GB" sz="1000" dirty="0">
                          <a:solidFill>
                            <a:schemeClr val="tx1"/>
                          </a:solidFill>
                        </a:rPr>
                      </a:br>
                      <a:r>
                        <a:rPr lang="en-GB" sz="1000" dirty="0">
                          <a:solidFill>
                            <a:schemeClr val="tx1"/>
                          </a:solidFill>
                        </a:rPr>
                        <a:t>early and more frequent clinical review and follow-up</a:t>
                      </a:r>
                    </a:p>
                  </a:txBody>
                  <a:tcPr>
                    <a:lnT w="12700" cmpd="sng">
                      <a:noFill/>
                    </a:lnT>
                    <a:solidFill>
                      <a:schemeClr val="bg1">
                        <a:lumMod val="95000"/>
                      </a:schemeClr>
                    </a:solidFill>
                  </a:tcPr>
                </a:tc>
                <a:tc>
                  <a:txBody>
                    <a:bodyPr/>
                    <a:lstStyle/>
                    <a:p>
                      <a:pPr algn="ctr"/>
                      <a:r>
                        <a:rPr lang="en-GB" sz="1100" baseline="0">
                          <a:solidFill>
                            <a:schemeClr val="tx1"/>
                          </a:solidFill>
                        </a:rPr>
                        <a:t>I</a:t>
                      </a:r>
                    </a:p>
                  </a:txBody>
                  <a:tcPr>
                    <a:lnT w="12700" cmpd="sng">
                      <a:noFill/>
                    </a:lnT>
                    <a:solidFill>
                      <a:srgbClr val="00B050">
                        <a:alpha val="60000"/>
                      </a:srgbClr>
                    </a:solidFill>
                  </a:tcPr>
                </a:tc>
                <a:tc>
                  <a:txBody>
                    <a:bodyPr/>
                    <a:lstStyle/>
                    <a:p>
                      <a:pPr algn="ctr"/>
                      <a:r>
                        <a:rPr lang="en-GB" sz="1100" baseline="0">
                          <a:solidFill>
                            <a:schemeClr val="bg1"/>
                          </a:solidFill>
                        </a:rPr>
                        <a:t>B</a:t>
                      </a:r>
                    </a:p>
                  </a:txBody>
                  <a:tcPr>
                    <a:lnT w="12700" cmpd="sng">
                      <a:noFill/>
                    </a:lnT>
                    <a:solidFill>
                      <a:schemeClr val="bg2"/>
                    </a:solidFill>
                  </a:tcPr>
                </a:tc>
                <a:extLst>
                  <a:ext uri="{0D108BD9-81ED-4DB2-BD59-A6C34878D82A}">
                    <a16:rowId xmlns:a16="http://schemas.microsoft.com/office/drawing/2014/main" val="27182266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For a formal risk-score-based assessment of bleeding risk, the HAS-BLED score should be considered </a:t>
                      </a:r>
                      <a:br>
                        <a:rPr lang="en-GB" sz="1000">
                          <a:solidFill>
                            <a:schemeClr val="tx1"/>
                          </a:solidFill>
                        </a:rPr>
                      </a:br>
                      <a:r>
                        <a:rPr lang="en-GB" sz="1000">
                          <a:solidFill>
                            <a:schemeClr val="tx1"/>
                          </a:solidFill>
                        </a:rPr>
                        <a:t>to help address modifiable bleeding risk factors, and to identify patients at high risk of bleeding </a:t>
                      </a:r>
                      <a:br>
                        <a:rPr lang="en-GB" sz="1000">
                          <a:solidFill>
                            <a:schemeClr val="tx1"/>
                          </a:solidFill>
                        </a:rPr>
                      </a:br>
                      <a:r>
                        <a:rPr lang="en-GB" sz="1000">
                          <a:solidFill>
                            <a:schemeClr val="tx1"/>
                          </a:solidFill>
                        </a:rPr>
                        <a:t>(HAS-BLED score ≥3) for early and more frequent clinical review and follow-up</a:t>
                      </a:r>
                    </a:p>
                  </a:txBody>
                  <a:tcPr/>
                </a:tc>
                <a:tc>
                  <a:txBody>
                    <a:bodyPr/>
                    <a:lstStyle/>
                    <a:p>
                      <a:pPr algn="ctr"/>
                      <a:r>
                        <a:rPr lang="en-GB" sz="1100" baseline="0">
                          <a:solidFill>
                            <a:schemeClr val="tx1"/>
                          </a:solidFill>
                        </a:rPr>
                        <a:t>IIa</a:t>
                      </a:r>
                    </a:p>
                  </a:txBody>
                  <a:tcPr>
                    <a:solidFill>
                      <a:srgbClr val="FFFF00">
                        <a:alpha val="60000"/>
                      </a:srgbClr>
                    </a:solidFill>
                  </a:tcPr>
                </a:tc>
                <a:tc>
                  <a:txBody>
                    <a:bodyPr/>
                    <a:lstStyle/>
                    <a:p>
                      <a:pPr algn="ctr"/>
                      <a:r>
                        <a:rPr lang="en-GB" sz="1100" baseline="0">
                          <a:solidFill>
                            <a:schemeClr val="bg1"/>
                          </a:solidFill>
                        </a:rPr>
                        <a:t>B</a:t>
                      </a:r>
                    </a:p>
                  </a:txBody>
                  <a:tcPr>
                    <a:solidFill>
                      <a:schemeClr val="bg2"/>
                    </a:solidFill>
                  </a:tcPr>
                </a:tc>
                <a:extLst>
                  <a:ext uri="{0D108BD9-81ED-4DB2-BD59-A6C34878D82A}">
                    <a16:rowId xmlns:a16="http://schemas.microsoft.com/office/drawing/2014/main" val="11633524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Stroke and bleeding risk reassessment at periodic intervals is recommended to inform treatment </a:t>
                      </a:r>
                      <a:br>
                        <a:rPr lang="en-GB" sz="1000">
                          <a:solidFill>
                            <a:schemeClr val="tx1"/>
                          </a:solidFill>
                        </a:rPr>
                      </a:br>
                      <a:r>
                        <a:rPr lang="en-GB" sz="1000">
                          <a:solidFill>
                            <a:schemeClr val="tx1"/>
                          </a:solidFill>
                        </a:rPr>
                        <a:t>decisions and address potentially modifiable bleeding risk factors</a:t>
                      </a:r>
                    </a:p>
                  </a:txBody>
                  <a:tcPr>
                    <a:lnB>
                      <a:noFill/>
                    </a:lnB>
                    <a:solidFill>
                      <a:schemeClr val="bg1">
                        <a:lumMod val="95000"/>
                      </a:schemeClr>
                    </a:solidFill>
                  </a:tcPr>
                </a:tc>
                <a:tc>
                  <a:txBody>
                    <a:bodyPr/>
                    <a:lstStyle/>
                    <a:p>
                      <a:pPr algn="ctr"/>
                      <a:r>
                        <a:rPr lang="en-GB" sz="1100" baseline="0">
                          <a:solidFill>
                            <a:schemeClr val="tx1"/>
                          </a:solidFill>
                        </a:rPr>
                        <a:t>I</a:t>
                      </a:r>
                    </a:p>
                  </a:txBody>
                  <a:tcPr>
                    <a:lnB>
                      <a:noFill/>
                    </a:lnB>
                    <a:solidFill>
                      <a:srgbClr val="00B050">
                        <a:alpha val="60000"/>
                      </a:srgbClr>
                    </a:solidFill>
                  </a:tcPr>
                </a:tc>
                <a:tc>
                  <a:txBody>
                    <a:bodyPr/>
                    <a:lstStyle/>
                    <a:p>
                      <a:pPr algn="ctr"/>
                      <a:r>
                        <a:rPr lang="en-GB" sz="1100" baseline="0">
                          <a:solidFill>
                            <a:schemeClr val="bg1"/>
                          </a:solidFill>
                        </a:rPr>
                        <a:t>B</a:t>
                      </a:r>
                    </a:p>
                  </a:txBody>
                  <a:tcPr>
                    <a:lnB>
                      <a:noFill/>
                    </a:lnB>
                    <a:solidFill>
                      <a:schemeClr val="bg2"/>
                    </a:solidFill>
                  </a:tcPr>
                </a:tc>
                <a:extLst>
                  <a:ext uri="{0D108BD9-81ED-4DB2-BD59-A6C34878D82A}">
                    <a16:rowId xmlns:a16="http://schemas.microsoft.com/office/drawing/2014/main" val="11867175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tx1"/>
                          </a:solidFill>
                        </a:rPr>
                        <a:t>Estimated bleeding risk, in the absence of absolute contraindications to OAC, should not in itself </a:t>
                      </a:r>
                      <a:br>
                        <a:rPr lang="en-GB" sz="1000">
                          <a:solidFill>
                            <a:schemeClr val="tx1"/>
                          </a:solidFill>
                        </a:rPr>
                      </a:br>
                      <a:r>
                        <a:rPr lang="en-GB" sz="1000">
                          <a:solidFill>
                            <a:schemeClr val="tx1"/>
                          </a:solidFill>
                        </a:rPr>
                        <a:t>guide treatment decisions to use OAC for stroke prevention</a:t>
                      </a:r>
                    </a:p>
                  </a:txBody>
                  <a:tcPr>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GB" sz="1100" baseline="0">
                          <a:solidFill>
                            <a:schemeClr val="tx1"/>
                          </a:solidFill>
                        </a:rPr>
                        <a:t>III</a:t>
                      </a:r>
                    </a:p>
                  </a:txBody>
                  <a:tcPr>
                    <a:lnL>
                      <a:noFill/>
                    </a:lnL>
                    <a:lnR>
                      <a:noFill/>
                    </a:lnR>
                    <a:lnT>
                      <a:noFill/>
                    </a:lnT>
                    <a:lnB w="12700" cmpd="sng">
                      <a:noFill/>
                    </a:lnB>
                    <a:lnTlToBr w="12700" cmpd="sng">
                      <a:noFill/>
                      <a:prstDash val="solid"/>
                    </a:lnTlToBr>
                    <a:lnBlToTr w="12700" cmpd="sng">
                      <a:noFill/>
                      <a:prstDash val="solid"/>
                    </a:lnBlToTr>
                    <a:solidFill>
                      <a:srgbClr val="FF0000">
                        <a:alpha val="60000"/>
                      </a:srgbClr>
                    </a:solidFill>
                  </a:tcPr>
                </a:tc>
                <a:tc>
                  <a:txBody>
                    <a:bodyPr/>
                    <a:lstStyle/>
                    <a:p>
                      <a:pPr algn="ctr"/>
                      <a:r>
                        <a:rPr lang="en-GB" sz="1100" baseline="0" dirty="0">
                          <a:solidFill>
                            <a:schemeClr val="bg1"/>
                          </a:solidFill>
                        </a:rPr>
                        <a:t>B</a:t>
                      </a:r>
                    </a:p>
                  </a:txBody>
                  <a:tcPr>
                    <a:lnL>
                      <a:noFill/>
                    </a:lnL>
                    <a:lnR>
                      <a:noFill/>
                    </a:lnR>
                    <a:lnT>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7035659"/>
                  </a:ext>
                </a:extLst>
              </a:tr>
            </a:tbl>
          </a:graphicData>
        </a:graphic>
      </p:graphicFrame>
      <p:sp>
        <p:nvSpPr>
          <p:cNvPr id="8" name="Textfeld 7">
            <a:extLst>
              <a:ext uri="{FF2B5EF4-FFF2-40B4-BE49-F238E27FC236}">
                <a16:creationId xmlns:a16="http://schemas.microsoft.com/office/drawing/2014/main" id="{8E70C912-AEEF-44DB-BFC4-C659ECC8ED7B}"/>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57863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It is important to manage the modifiable bleeding risk factors of your </a:t>
            </a:r>
            <a:r>
              <a:rPr lang="en-US" sz="2400" kern="0" dirty="0" err="1"/>
              <a:t>nvAF</a:t>
            </a:r>
            <a:r>
              <a:rPr lang="en-US" sz="2400" kern="0" dirty="0"/>
              <a:t> patients</a:t>
            </a:r>
            <a:r>
              <a:rPr lang="en-US" sz="2400" kern="0" baseline="30000" dirty="0"/>
              <a:t>3</a:t>
            </a:r>
            <a:endParaRPr kumimoji="0" lang="de-DE" sz="2400" b="1" i="0" u="none" strike="noStrike" kern="0" cap="none" spc="0" normalizeH="0" baseline="30000" noProof="0" dirty="0">
              <a:ln>
                <a:noFill/>
              </a:ln>
              <a:solidFill>
                <a:srgbClr val="FF0000"/>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marL="171450" indent="-171450">
              <a:spcBef>
                <a:spcPts val="0"/>
              </a:spcBef>
              <a:spcAft>
                <a:spcPts val="200"/>
              </a:spcAft>
              <a:buFont typeface="Arial" panose="020B0604020202020204" pitchFamily="34" charset="0"/>
              <a:buChar char="•"/>
            </a:pPr>
            <a:r>
              <a:rPr lang="da-DK" sz="700" dirty="0">
                <a:solidFill>
                  <a:srgbClr val="B3B2B5"/>
                </a:solidFill>
                <a:cs typeface="Arial" charset="0"/>
              </a:rPr>
              <a:t>for patients </a:t>
            </a:r>
            <a:r>
              <a:rPr lang="da-DK" sz="700" dirty="0" err="1">
                <a:solidFill>
                  <a:srgbClr val="B3B2B5"/>
                </a:solidFill>
                <a:cs typeface="Arial" charset="0"/>
              </a:rPr>
              <a:t>receiving</a:t>
            </a:r>
            <a:r>
              <a:rPr lang="da-DK" sz="700" dirty="0">
                <a:solidFill>
                  <a:srgbClr val="B3B2B5"/>
                </a:solidFill>
                <a:cs typeface="Arial" charset="0"/>
              </a:rPr>
              <a:t> VKA </a:t>
            </a:r>
            <a:r>
              <a:rPr lang="da-DK" sz="700" dirty="0" err="1">
                <a:solidFill>
                  <a:srgbClr val="B3B2B5"/>
                </a:solidFill>
                <a:cs typeface="Arial" charset="0"/>
              </a:rPr>
              <a:t>treatment</a:t>
            </a:r>
            <a:r>
              <a:rPr lang="da-DK" sz="700" dirty="0">
                <a:solidFill>
                  <a:srgbClr val="B3B2B5"/>
                </a:solidFill>
                <a:cs typeface="Arial" charset="0"/>
              </a:rPr>
              <a:t>.</a:t>
            </a:r>
          </a:p>
          <a:p>
            <a:pPr>
              <a:spcBef>
                <a:spcPts val="0"/>
              </a:spcBef>
              <a:spcAft>
                <a:spcPts val="200"/>
              </a:spcAft>
            </a:pPr>
            <a:r>
              <a:rPr lang="en-GB" sz="700" dirty="0">
                <a:solidFill>
                  <a:srgbClr val="B3B2B5"/>
                </a:solidFill>
                <a:cs typeface="Arial" charset="0"/>
              </a:rPr>
              <a:t>CKD-EPI: Chronic Kidney Disease Epidemiology Collaboration; </a:t>
            </a:r>
            <a:r>
              <a:rPr lang="en-GB" sz="700" dirty="0" err="1">
                <a:solidFill>
                  <a:srgbClr val="B3B2B5"/>
                </a:solidFill>
                <a:cs typeface="Arial" charset="0"/>
              </a:rPr>
              <a:t>cTnT-hs</a:t>
            </a:r>
            <a:r>
              <a:rPr lang="en-GB" sz="700" dirty="0">
                <a:solidFill>
                  <a:srgbClr val="B3B2B5"/>
                </a:solidFill>
                <a:cs typeface="Arial" charset="0"/>
              </a:rPr>
              <a:t>: high-sensitivity troponin; </a:t>
            </a:r>
            <a:r>
              <a:rPr lang="en-GB" sz="700" dirty="0" err="1">
                <a:solidFill>
                  <a:srgbClr val="B3B2B5"/>
                </a:solidFill>
                <a:cs typeface="Arial" charset="0"/>
              </a:rPr>
              <a:t>CrCl</a:t>
            </a:r>
            <a:r>
              <a:rPr lang="en-GB" sz="700" dirty="0">
                <a:solidFill>
                  <a:srgbClr val="B3B2B5"/>
                </a:solidFill>
                <a:cs typeface="Arial" charset="0"/>
              </a:rPr>
              <a:t>: creatinine clearance; GDF: growth differentiation factor-15; INR: international normalized ratio; NSAID: non-steroidal anti-inflammatory drug; OAC: oral anticoagulant; SBP: systolic blood pressure; TTR: time in target range; VKA: vitamin K antagonist</a:t>
            </a:r>
            <a:r>
              <a:rPr lang="da-DK" sz="700" dirty="0">
                <a:solidFill>
                  <a:srgbClr val="B3B2B5"/>
                </a:solidFill>
                <a:cs typeface="Arial" charset="0"/>
              </a:rPr>
              <a:t>.</a:t>
            </a:r>
          </a:p>
        </p:txBody>
      </p:sp>
      <p:graphicFrame>
        <p:nvGraphicFramePr>
          <p:cNvPr id="7" name="Content Placeholder 7">
            <a:extLst>
              <a:ext uri="{FF2B5EF4-FFF2-40B4-BE49-F238E27FC236}">
                <a16:creationId xmlns:a16="http://schemas.microsoft.com/office/drawing/2014/main" id="{70BF7FDD-4887-4F43-AD25-F728D9098313}"/>
              </a:ext>
            </a:extLst>
          </p:cNvPr>
          <p:cNvGraphicFramePr>
            <a:graphicFrameLocks/>
          </p:cNvGraphicFramePr>
          <p:nvPr>
            <p:extLst>
              <p:ext uri="{D42A27DB-BD31-4B8C-83A1-F6EECF244321}">
                <p14:modId xmlns:p14="http://schemas.microsoft.com/office/powerpoint/2010/main" val="588084694"/>
              </p:ext>
            </p:extLst>
          </p:nvPr>
        </p:nvGraphicFramePr>
        <p:xfrm>
          <a:off x="611188" y="1276349"/>
          <a:ext cx="8245476" cy="2703333"/>
        </p:xfrm>
        <a:graphic>
          <a:graphicData uri="http://schemas.openxmlformats.org/drawingml/2006/table">
            <a:tbl>
              <a:tblPr firstRow="1" bandRow="1">
                <a:tableStyleId>{F2DE63D5-997A-4646-A377-4702673A728D}</a:tableStyleId>
              </a:tblPr>
              <a:tblGrid>
                <a:gridCol w="2061369">
                  <a:extLst>
                    <a:ext uri="{9D8B030D-6E8A-4147-A177-3AD203B41FA5}">
                      <a16:colId xmlns:a16="http://schemas.microsoft.com/office/drawing/2014/main" val="1655931714"/>
                    </a:ext>
                  </a:extLst>
                </a:gridCol>
                <a:gridCol w="2061369">
                  <a:extLst>
                    <a:ext uri="{9D8B030D-6E8A-4147-A177-3AD203B41FA5}">
                      <a16:colId xmlns:a16="http://schemas.microsoft.com/office/drawing/2014/main" val="2560883444"/>
                    </a:ext>
                  </a:extLst>
                </a:gridCol>
                <a:gridCol w="2061369">
                  <a:extLst>
                    <a:ext uri="{9D8B030D-6E8A-4147-A177-3AD203B41FA5}">
                      <a16:colId xmlns:a16="http://schemas.microsoft.com/office/drawing/2014/main" val="1311150582"/>
                    </a:ext>
                  </a:extLst>
                </a:gridCol>
                <a:gridCol w="2061369">
                  <a:extLst>
                    <a:ext uri="{9D8B030D-6E8A-4147-A177-3AD203B41FA5}">
                      <a16:colId xmlns:a16="http://schemas.microsoft.com/office/drawing/2014/main" val="1270102338"/>
                    </a:ext>
                  </a:extLst>
                </a:gridCol>
              </a:tblGrid>
              <a:tr h="441360">
                <a:tc>
                  <a:txBody>
                    <a:bodyPr/>
                    <a:lstStyle/>
                    <a:p>
                      <a:pPr algn="l"/>
                      <a:r>
                        <a:rPr lang="en-GB" sz="1100" cap="all" baseline="0"/>
                        <a:t>Non-modifiable</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Potentially modifiable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Modifiable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a:t>Biomarkers</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2261973">
                <a:tc>
                  <a:txBody>
                    <a:bodyPr/>
                    <a:lstStyle/>
                    <a:p>
                      <a:pPr marL="176213" indent="-176213" algn="l" rtl="0" eaLnBrk="1" fontAlgn="base"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a:solidFill>
                            <a:schemeClr val="tx1"/>
                          </a:solidFill>
                          <a:latin typeface="+mn-lt"/>
                          <a:ea typeface="+mn-ea"/>
                          <a:cs typeface="+mn-cs"/>
                        </a:rPr>
                        <a:t>Age &gt;65 years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Previous major bleeding</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Severe renal impairment </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Severe hepatic dysfunction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Malignancy</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Genetic factors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Previous stroke, small vessel disease, etc.</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Diabetes mellitus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76213" algn="l"/>
                          <a:tab pos="1238250" algn="l"/>
                        </a:tabLst>
                      </a:pPr>
                      <a:r>
                        <a:rPr lang="en-GB" sz="1000" kern="1200">
                          <a:solidFill>
                            <a:schemeClr val="tx1"/>
                          </a:solidFill>
                          <a:latin typeface="+mn-lt"/>
                          <a:ea typeface="+mn-ea"/>
                          <a:cs typeface="+mn-cs"/>
                        </a:rPr>
                        <a:t>Cognitive impairment/dementia</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Extreme frailty ± excessive risk of falls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Anaemia</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Reduced platelet count or function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Renal impairment </a:t>
                      </a:r>
                      <a:br>
                        <a:rPr lang="en-GB" sz="1000" kern="1200">
                          <a:solidFill>
                            <a:schemeClr val="tx1"/>
                          </a:solidFill>
                          <a:latin typeface="+mn-lt"/>
                          <a:ea typeface="+mn-ea"/>
                          <a:cs typeface="+mn-cs"/>
                        </a:rPr>
                      </a:br>
                      <a:r>
                        <a:rPr lang="en-GB" sz="1000" kern="1200">
                          <a:solidFill>
                            <a:schemeClr val="tx1"/>
                          </a:solidFill>
                          <a:latin typeface="+mn-lt"/>
                          <a:ea typeface="+mn-ea"/>
                          <a:cs typeface="+mn-cs"/>
                        </a:rPr>
                        <a:t>(CrCl &lt;60 ml/min)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VKA management strategy</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Hypertension/elevated SBP</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Concomitant antiplatelet/NSAID</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Excessive alcohol intake</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Non-adherence to OAC</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Hazardous hobbies/occupations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Bridging therapy with heparin</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INR control (target 2.0–3.0), target TTR &gt;70%*</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Appropriate choice of OAC and correct dosing</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GDF-15</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Cystatin C/CKD-EPI</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cTnT-hs</a:t>
                      </a:r>
                    </a:p>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r>
                        <a:rPr lang="en-GB" sz="1000" kern="1200">
                          <a:solidFill>
                            <a:schemeClr val="tx1"/>
                          </a:solidFill>
                          <a:latin typeface="+mn-lt"/>
                          <a:ea typeface="+mn-ea"/>
                          <a:cs typeface="+mn-cs"/>
                        </a:rPr>
                        <a:t>von Willebrand factor </a:t>
                      </a:r>
                      <a:br>
                        <a:rPr lang="en-GB" sz="1000" kern="1200">
                          <a:solidFill>
                            <a:schemeClr val="tx1"/>
                          </a:solidFill>
                          <a:latin typeface="+mn-lt"/>
                          <a:ea typeface="+mn-ea"/>
                          <a:cs typeface="+mn-cs"/>
                        </a:rPr>
                      </a:br>
                      <a:r>
                        <a:rPr lang="en-GB" sz="1000" kern="1200">
                          <a:solidFill>
                            <a:schemeClr val="tx1"/>
                          </a:solidFill>
                          <a:latin typeface="+mn-lt"/>
                          <a:ea typeface="+mn-ea"/>
                          <a:cs typeface="+mn-cs"/>
                        </a:rPr>
                        <a:t>(+ other coagulation markers)</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9" name="Rechteck 8">
            <a:extLst>
              <a:ext uri="{FF2B5EF4-FFF2-40B4-BE49-F238E27FC236}">
                <a16:creationId xmlns:a16="http://schemas.microsoft.com/office/drawing/2014/main" id="{C0BFA7B4-D902-41C4-8E86-FC45005852DA}"/>
              </a:ext>
            </a:extLst>
          </p:cNvPr>
          <p:cNvSpPr/>
          <p:nvPr/>
        </p:nvSpPr>
        <p:spPr bwMode="auto">
          <a:xfrm>
            <a:off x="4733925" y="1733429"/>
            <a:ext cx="2020835" cy="2178930"/>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1" name="Rechteck 10">
            <a:extLst>
              <a:ext uri="{FF2B5EF4-FFF2-40B4-BE49-F238E27FC236}">
                <a16:creationId xmlns:a16="http://schemas.microsoft.com/office/drawing/2014/main" id="{3F985E0A-D3EB-4D75-B9A1-68BB33AFE0B2}"/>
              </a:ext>
            </a:extLst>
          </p:cNvPr>
          <p:cNvSpPr/>
          <p:nvPr/>
        </p:nvSpPr>
        <p:spPr bwMode="auto">
          <a:xfrm>
            <a:off x="2686457" y="2625707"/>
            <a:ext cx="1840050" cy="354678"/>
          </a:xfrm>
          <a:prstGeom prst="rect">
            <a:avLst/>
          </a:prstGeom>
          <a:noFill/>
          <a:ln w="28575" algn="ctr">
            <a:solidFill>
              <a:srgbClr val="809ED5"/>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10" name="Textfeld 9">
            <a:extLst>
              <a:ext uri="{FF2B5EF4-FFF2-40B4-BE49-F238E27FC236}">
                <a16:creationId xmlns:a16="http://schemas.microsoft.com/office/drawing/2014/main" id="{44CE6DD8-7868-4749-A001-9D98B57AF04D}"/>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647897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What if your patients with </a:t>
            </a:r>
            <a:r>
              <a:rPr lang="en-US" sz="2400" kern="0" dirty="0" err="1"/>
              <a:t>nvAF</a:t>
            </a:r>
            <a:r>
              <a:rPr lang="en-US" sz="2400" kern="0" dirty="0"/>
              <a:t> could better manage certain modifiable bleeding risk factors?</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0"/>
              </a:spcAft>
              <a:buFont typeface="Arial" panose="020B0604020202020204" pitchFamily="34" charset="0"/>
              <a:buChar char="•"/>
            </a:pPr>
            <a:r>
              <a:rPr lang="en-US" sz="700" dirty="0">
                <a:solidFill>
                  <a:srgbClr val="B3B2B5"/>
                </a:solidFill>
                <a:cs typeface="Arial" charset="0"/>
              </a:rPr>
              <a:t>In accordance with the International Society on Thrombosis and </a:t>
            </a:r>
            <a:r>
              <a:rPr lang="en-US" sz="700" dirty="0" err="1">
                <a:solidFill>
                  <a:srgbClr val="B3B2B5"/>
                </a:solidFill>
                <a:cs typeface="Arial" charset="0"/>
              </a:rPr>
              <a:t>Haemostasis</a:t>
            </a:r>
            <a:r>
              <a:rPr lang="en-US" sz="700" dirty="0">
                <a:solidFill>
                  <a:srgbClr val="B3B2B5"/>
                </a:solidFill>
                <a:cs typeface="Arial" charset="0"/>
              </a:rPr>
              <a:t> (ISTH) definition of major bleeding. </a:t>
            </a:r>
          </a:p>
          <a:p>
            <a:pPr marL="88900" indent="-88900">
              <a:spcBef>
                <a:spcPts val="0"/>
              </a:spcBef>
              <a:spcAft>
                <a:spcPts val="0"/>
              </a:spcAft>
            </a:pPr>
            <a:r>
              <a:rPr lang="en-US" sz="700" dirty="0">
                <a:solidFill>
                  <a:srgbClr val="B3B2B5"/>
                </a:solidFill>
                <a:cs typeface="Arial" charset="0"/>
              </a:rPr>
              <a:t>†	Versus patients with no modifiable risk factors. </a:t>
            </a:r>
          </a:p>
        </p:txBody>
      </p:sp>
      <p:sp>
        <p:nvSpPr>
          <p:cNvPr id="9" name="Subtitle 1">
            <a:extLst>
              <a:ext uri="{FF2B5EF4-FFF2-40B4-BE49-F238E27FC236}">
                <a16:creationId xmlns:a16="http://schemas.microsoft.com/office/drawing/2014/main" id="{1A154217-499B-4C49-8F66-1AF001E9DC65}"/>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Real-world, prospective registry XANTUS:</a:t>
            </a:r>
            <a:r>
              <a:rPr lang="en-US" altLang="en-US" sz="1400" b="1" kern="0" baseline="30000" dirty="0"/>
              <a:t>20</a:t>
            </a:r>
            <a:r>
              <a:rPr lang="en-US" altLang="en-US" sz="1400" b="1" kern="0" dirty="0"/>
              <a:t> </a:t>
            </a:r>
            <a:br>
              <a:rPr lang="en-US" altLang="en-US" sz="1400" b="1" kern="0" dirty="0"/>
            </a:br>
            <a:r>
              <a:rPr lang="en-US" altLang="en-US" sz="1400" b="1" kern="0" dirty="0"/>
              <a:t>Patients with </a:t>
            </a:r>
            <a:r>
              <a:rPr lang="en-US" altLang="en-US" sz="1400" b="1" kern="0" dirty="0" err="1"/>
              <a:t>nvAF</a:t>
            </a:r>
            <a:r>
              <a:rPr lang="en-US" altLang="en-US" sz="1400" b="1" kern="0" dirty="0"/>
              <a:t> taking Rivaroxaban (N=6784)</a:t>
            </a:r>
          </a:p>
        </p:txBody>
      </p:sp>
      <p:grpSp>
        <p:nvGrpSpPr>
          <p:cNvPr id="10" name="Group 40">
            <a:extLst>
              <a:ext uri="{FF2B5EF4-FFF2-40B4-BE49-F238E27FC236}">
                <a16:creationId xmlns:a16="http://schemas.microsoft.com/office/drawing/2014/main" id="{61802F63-ACDA-4860-8F65-DA83A53A77E5}"/>
              </a:ext>
            </a:extLst>
          </p:cNvPr>
          <p:cNvGrpSpPr/>
          <p:nvPr/>
        </p:nvGrpSpPr>
        <p:grpSpPr>
          <a:xfrm>
            <a:off x="603925" y="1595129"/>
            <a:ext cx="6377622" cy="3069823"/>
            <a:chOff x="3762359" y="1120725"/>
            <a:chExt cx="5788039" cy="3069823"/>
          </a:xfrm>
        </p:grpSpPr>
        <p:grpSp>
          <p:nvGrpSpPr>
            <p:cNvPr id="11" name="Group 29">
              <a:extLst>
                <a:ext uri="{FF2B5EF4-FFF2-40B4-BE49-F238E27FC236}">
                  <a16:creationId xmlns:a16="http://schemas.microsoft.com/office/drawing/2014/main" id="{3280AFBD-A428-40D2-A5F4-5E2417E40A7C}"/>
                </a:ext>
              </a:extLst>
            </p:cNvPr>
            <p:cNvGrpSpPr/>
            <p:nvPr/>
          </p:nvGrpSpPr>
          <p:grpSpPr>
            <a:xfrm>
              <a:off x="3762359" y="1120725"/>
              <a:ext cx="5788039" cy="3069823"/>
              <a:chOff x="4241472" y="935882"/>
              <a:chExt cx="5383249" cy="3226649"/>
            </a:xfrm>
          </p:grpSpPr>
          <p:grpSp>
            <p:nvGrpSpPr>
              <p:cNvPr id="17" name="Group 28">
                <a:extLst>
                  <a:ext uri="{FF2B5EF4-FFF2-40B4-BE49-F238E27FC236}">
                    <a16:creationId xmlns:a16="http://schemas.microsoft.com/office/drawing/2014/main" id="{52B124EB-BF85-4E3F-8057-886F16027160}"/>
                  </a:ext>
                </a:extLst>
              </p:cNvPr>
              <p:cNvGrpSpPr/>
              <p:nvPr/>
            </p:nvGrpSpPr>
            <p:grpSpPr>
              <a:xfrm>
                <a:off x="4241472" y="1108807"/>
                <a:ext cx="4480414" cy="3053724"/>
                <a:chOff x="4241472" y="1108807"/>
                <a:chExt cx="4480414" cy="3053724"/>
              </a:xfrm>
            </p:grpSpPr>
            <p:sp>
              <p:nvSpPr>
                <p:cNvPr id="19" name="TextBox 9">
                  <a:extLst>
                    <a:ext uri="{FF2B5EF4-FFF2-40B4-BE49-F238E27FC236}">
                      <a16:creationId xmlns:a16="http://schemas.microsoft.com/office/drawing/2014/main" id="{EE467FAA-8178-43D7-86E1-568DE4688D45}"/>
                    </a:ext>
                  </a:extLst>
                </p:cNvPr>
                <p:cNvSpPr txBox="1"/>
                <p:nvPr/>
              </p:nvSpPr>
              <p:spPr>
                <a:xfrm rot="16200000">
                  <a:off x="3167703" y="2201844"/>
                  <a:ext cx="2400905" cy="253367"/>
                </a:xfrm>
                <a:prstGeom prst="rect">
                  <a:avLst/>
                </a:prstGeom>
                <a:noFill/>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lang="de-DE" sz="800" b="1" i="0" u="none" strike="noStrike" kern="1200" normalizeH="0" baseline="0" noProof="0">
                      <a:solidFill>
                        <a:srgbClr val="000000">
                          <a:lumMod val="65000"/>
                          <a:lumOff val="35000"/>
                        </a:srgbClr>
                      </a:solidFill>
                      <a:uLnTx/>
                      <a:uFillTx/>
                      <a:latin typeface="+mn-lt"/>
                      <a:ea typeface="+mn-ea"/>
                      <a:cs typeface="+mn-cs"/>
                    </a:defRPr>
                  </a:pPr>
                  <a:r>
                    <a:rPr lang="en-GB" sz="1200" b="1">
                      <a:solidFill>
                        <a:schemeClr val="tx1">
                          <a:lumMod val="65000"/>
                          <a:lumOff val="35000"/>
                        </a:schemeClr>
                      </a:solidFill>
                      <a:cs typeface="Arial" pitchFamily="34" charset="0"/>
                    </a:rPr>
                    <a:t>Cumulative probability </a:t>
                  </a:r>
                  <a:br>
                    <a:rPr lang="en-GB" sz="1200" b="1">
                      <a:solidFill>
                        <a:schemeClr val="tx1">
                          <a:lumMod val="65000"/>
                          <a:lumOff val="35000"/>
                        </a:schemeClr>
                      </a:solidFill>
                      <a:cs typeface="Arial" pitchFamily="34" charset="0"/>
                    </a:rPr>
                  </a:br>
                  <a:r>
                    <a:rPr lang="en-GB" sz="1200" b="1">
                      <a:solidFill>
                        <a:schemeClr val="tx1">
                          <a:lumMod val="65000"/>
                          <a:lumOff val="35000"/>
                        </a:schemeClr>
                      </a:solidFill>
                      <a:cs typeface="Arial" pitchFamily="34" charset="0"/>
                    </a:rPr>
                    <a:t>of major bleeding event (%)</a:t>
                  </a:r>
                </a:p>
              </p:txBody>
            </p:sp>
            <p:sp>
              <p:nvSpPr>
                <p:cNvPr id="20" name="TextBox 9">
                  <a:extLst>
                    <a:ext uri="{FF2B5EF4-FFF2-40B4-BE49-F238E27FC236}">
                      <a16:creationId xmlns:a16="http://schemas.microsoft.com/office/drawing/2014/main" id="{FFD05264-651C-489B-9789-DB682616CE83}"/>
                    </a:ext>
                  </a:extLst>
                </p:cNvPr>
                <p:cNvSpPr txBox="1"/>
                <p:nvPr/>
              </p:nvSpPr>
              <p:spPr>
                <a:xfrm>
                  <a:off x="4924979" y="3968431"/>
                  <a:ext cx="3796907" cy="194100"/>
                </a:xfrm>
                <a:prstGeom prst="rect">
                  <a:avLst/>
                </a:prstGeom>
                <a:noFill/>
              </p:spPr>
              <p:txBody>
                <a:bodyPr wrap="square" lIns="0" tIns="0" rIns="0" bIns="0" anchor="b">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defRPr kumimoji="0" b="0" i="0" normalizeH="0" noProof="0">
                      <a:uLnTx/>
                      <a:uFillTx/>
                      <a:latin typeface="Arial" pitchFamily="34" charset="0"/>
                      <a:ea typeface="+mn-ea"/>
                      <a:cs typeface="+mn-cs"/>
                    </a:defRPr>
                  </a:pPr>
                  <a:r>
                    <a:rPr lang="en-GB" sz="1200" b="1" kern="0">
                      <a:solidFill>
                        <a:schemeClr val="tx1">
                          <a:lumMod val="65000"/>
                          <a:lumOff val="35000"/>
                        </a:schemeClr>
                      </a:solidFill>
                      <a:cs typeface="Arial" pitchFamily="34" charset="0"/>
                    </a:rPr>
                    <a:t>Time (days)</a:t>
                  </a:r>
                </a:p>
              </p:txBody>
            </p:sp>
            <p:grpSp>
              <p:nvGrpSpPr>
                <p:cNvPr id="21" name="Group 25">
                  <a:extLst>
                    <a:ext uri="{FF2B5EF4-FFF2-40B4-BE49-F238E27FC236}">
                      <a16:creationId xmlns:a16="http://schemas.microsoft.com/office/drawing/2014/main" id="{2CF65EE8-044A-4C1B-BA3B-261F76C7C13B}"/>
                    </a:ext>
                  </a:extLst>
                </p:cNvPr>
                <p:cNvGrpSpPr/>
                <p:nvPr/>
              </p:nvGrpSpPr>
              <p:grpSpPr>
                <a:xfrm>
                  <a:off x="4988478" y="1108807"/>
                  <a:ext cx="3716290" cy="2490903"/>
                  <a:chOff x="5293467" y="1074420"/>
                  <a:chExt cx="2947667" cy="1975721"/>
                </a:xfrm>
              </p:grpSpPr>
              <p:pic>
                <p:nvPicPr>
                  <p:cNvPr id="22" name="Picture 22">
                    <a:extLst>
                      <a:ext uri="{FF2B5EF4-FFF2-40B4-BE49-F238E27FC236}">
                        <a16:creationId xmlns:a16="http://schemas.microsoft.com/office/drawing/2014/main" id="{77388E47-CAD5-4097-8EB8-C10654A594A7}"/>
                      </a:ext>
                    </a:extLst>
                  </p:cNvPr>
                  <p:cNvPicPr>
                    <a:picLocks noChangeAspect="1"/>
                  </p:cNvPicPr>
                  <p:nvPr/>
                </p:nvPicPr>
                <p:blipFill rotWithShape="1">
                  <a:blip r:embed="rId3">
                    <a:duotone>
                      <a:schemeClr val="bg2">
                        <a:shade val="45000"/>
                        <a:satMod val="135000"/>
                      </a:schemeClr>
                      <a:prstClr val="white"/>
                    </a:duotone>
                  </a:blip>
                  <a:srcRect l="292" r="351"/>
                  <a:stretch/>
                </p:blipFill>
                <p:spPr>
                  <a:xfrm>
                    <a:off x="5293467" y="1075181"/>
                    <a:ext cx="2947667" cy="1974960"/>
                  </a:xfrm>
                  <a:prstGeom prst="rect">
                    <a:avLst/>
                  </a:prstGeom>
                </p:spPr>
              </p:pic>
              <p:sp>
                <p:nvSpPr>
                  <p:cNvPr id="23" name="Rectangle 24">
                    <a:extLst>
                      <a:ext uri="{FF2B5EF4-FFF2-40B4-BE49-F238E27FC236}">
                        <a16:creationId xmlns:a16="http://schemas.microsoft.com/office/drawing/2014/main" id="{23E469D7-F899-463E-A997-17DF678BFE10}"/>
                      </a:ext>
                    </a:extLst>
                  </p:cNvPr>
                  <p:cNvSpPr/>
                  <p:nvPr/>
                </p:nvSpPr>
                <p:spPr bwMode="auto">
                  <a:xfrm>
                    <a:off x="5440680" y="1074420"/>
                    <a:ext cx="1805940" cy="297180"/>
                  </a:xfrm>
                  <a:prstGeom prst="rect">
                    <a:avLst/>
                  </a:prstGeom>
                  <a:solidFill>
                    <a:schemeClr val="bg1"/>
                  </a:solidFill>
                  <a:ln w="19050" algn="ctr">
                    <a:no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grpSp>
          </p:grpSp>
          <p:graphicFrame>
            <p:nvGraphicFramePr>
              <p:cNvPr id="18" name="Content Placeholder 7">
                <a:extLst>
                  <a:ext uri="{FF2B5EF4-FFF2-40B4-BE49-F238E27FC236}">
                    <a16:creationId xmlns:a16="http://schemas.microsoft.com/office/drawing/2014/main" id="{CDDA48E6-01C4-4174-9988-87020CE95634}"/>
                  </a:ext>
                </a:extLst>
              </p:cNvPr>
              <p:cNvGraphicFramePr/>
              <p:nvPr>
                <p:extLst>
                  <p:ext uri="{D42A27DB-BD31-4B8C-83A1-F6EECF244321}">
                    <p14:modId xmlns:p14="http://schemas.microsoft.com/office/powerpoint/2010/main" val="1535002022"/>
                  </p:ext>
                </p:extLst>
              </p:nvPr>
            </p:nvGraphicFramePr>
            <p:xfrm>
              <a:off x="4504118" y="935882"/>
              <a:ext cx="5120603" cy="3128115"/>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33">
              <a:extLst>
                <a:ext uri="{FF2B5EF4-FFF2-40B4-BE49-F238E27FC236}">
                  <a16:creationId xmlns:a16="http://schemas.microsoft.com/office/drawing/2014/main" id="{A6486055-69FA-4398-B5CC-46BEEBD3B986}"/>
                </a:ext>
              </a:extLst>
            </p:cNvPr>
            <p:cNvSpPr txBox="1"/>
            <p:nvPr/>
          </p:nvSpPr>
          <p:spPr>
            <a:xfrm>
              <a:off x="5146675" y="1333351"/>
              <a:ext cx="1828042" cy="463846"/>
            </a:xfrm>
            <a:prstGeom prst="rect">
              <a:avLst/>
            </a:prstGeom>
            <a:noFill/>
          </p:spPr>
          <p:txBody>
            <a:bodyPr wrap="square" lIns="90000" tIns="46800" rIns="90000" bIns="46800" rtlCol="0" anchor="ctr">
              <a:spAutoFit/>
            </a:bodyPr>
            <a:lstStyle/>
            <a:p>
              <a:r>
                <a:rPr lang="en-GB" sz="1200">
                  <a:solidFill>
                    <a:schemeClr val="tx1">
                      <a:lumMod val="65000"/>
                      <a:lumOff val="35000"/>
                    </a:schemeClr>
                  </a:solidFill>
                </a:rPr>
                <a:t>No modifiable risk factor</a:t>
              </a:r>
              <a:br>
                <a:rPr lang="en-GB" sz="1200">
                  <a:solidFill>
                    <a:schemeClr val="tx1">
                      <a:lumMod val="65000"/>
                      <a:lumOff val="35000"/>
                    </a:schemeClr>
                  </a:solidFill>
                </a:rPr>
              </a:br>
              <a:r>
                <a:rPr lang="en-GB" sz="1200">
                  <a:solidFill>
                    <a:schemeClr val="tx1">
                      <a:lumMod val="65000"/>
                      <a:lumOff val="35000"/>
                    </a:schemeClr>
                  </a:solidFill>
                </a:rPr>
                <a:t>≥1 modifiable risk factor</a:t>
              </a:r>
            </a:p>
          </p:txBody>
        </p:sp>
        <p:cxnSp>
          <p:nvCxnSpPr>
            <p:cNvPr id="14" name="Straight Connector 34">
              <a:extLst>
                <a:ext uri="{FF2B5EF4-FFF2-40B4-BE49-F238E27FC236}">
                  <a16:creationId xmlns:a16="http://schemas.microsoft.com/office/drawing/2014/main" id="{804F36D8-6A17-4A69-A1FD-608BF121D35B}"/>
                </a:ext>
              </a:extLst>
            </p:cNvPr>
            <p:cNvCxnSpPr>
              <a:cxnSpLocks/>
            </p:cNvCxnSpPr>
            <p:nvPr/>
          </p:nvCxnSpPr>
          <p:spPr bwMode="auto">
            <a:xfrm>
              <a:off x="4785046" y="1468722"/>
              <a:ext cx="360000"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Connector 35">
              <a:extLst>
                <a:ext uri="{FF2B5EF4-FFF2-40B4-BE49-F238E27FC236}">
                  <a16:creationId xmlns:a16="http://schemas.microsoft.com/office/drawing/2014/main" id="{CCD3BAD7-8F36-4E13-99B7-5638CF071503}"/>
                </a:ext>
              </a:extLst>
            </p:cNvPr>
            <p:cNvCxnSpPr>
              <a:cxnSpLocks/>
            </p:cNvCxnSpPr>
            <p:nvPr/>
          </p:nvCxnSpPr>
          <p:spPr bwMode="auto">
            <a:xfrm>
              <a:off x="4791904" y="1654650"/>
              <a:ext cx="360000" cy="0"/>
            </a:xfrm>
            <a:prstGeom prst="line">
              <a:avLst/>
            </a:prstGeom>
            <a:noFill/>
            <a:ln w="19050" cap="flat" cmpd="sng" algn="ctr">
              <a:solidFill>
                <a:srgbClr val="3961AC"/>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Rectangle: Rounded Corners 18">
            <a:extLst>
              <a:ext uri="{FF2B5EF4-FFF2-40B4-BE49-F238E27FC236}">
                <a16:creationId xmlns:a16="http://schemas.microsoft.com/office/drawing/2014/main" id="{B660C40D-BAC7-4F46-9372-6389A985380B}"/>
              </a:ext>
            </a:extLst>
          </p:cNvPr>
          <p:cNvSpPr/>
          <p:nvPr/>
        </p:nvSpPr>
        <p:spPr>
          <a:xfrm>
            <a:off x="6275037" y="1283724"/>
            <a:ext cx="2567775" cy="1665953"/>
          </a:xfrm>
          <a:prstGeom prst="roundRect">
            <a:avLst>
              <a:gd name="adj" fmla="val 12063"/>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a:spcBef>
                <a:spcPts val="0"/>
              </a:spcBef>
              <a:defRPr kumimoji="0" b="0" i="0" normalizeH="0" noProof="0">
                <a:uLnTx/>
                <a:uFillTx/>
                <a:latin typeface="Arial" pitchFamily="34" charset="0"/>
                <a:ea typeface="+mn-ea"/>
                <a:cs typeface="+mn-cs"/>
              </a:defRPr>
            </a:pPr>
            <a:endParaRPr lang="en-GB" sz="1200" b="1">
              <a:solidFill>
                <a:schemeClr val="tx1">
                  <a:lumMod val="65000"/>
                  <a:lumOff val="35000"/>
                </a:schemeClr>
              </a:solidFill>
            </a:endParaRPr>
          </a:p>
          <a:p>
            <a:pPr algn="ctr">
              <a:spcBef>
                <a:spcPts val="0"/>
              </a:spcBef>
              <a:spcAft>
                <a:spcPts val="600"/>
              </a:spcAft>
              <a:defRPr kumimoji="0" b="0" i="0" normalizeH="0" noProof="0">
                <a:uLnTx/>
                <a:uFillTx/>
                <a:latin typeface="Arial" pitchFamily="34" charset="0"/>
                <a:ea typeface="+mn-ea"/>
                <a:cs typeface="+mn-cs"/>
              </a:defRPr>
            </a:pPr>
            <a:r>
              <a:rPr lang="en-GB" sz="1200" b="1">
                <a:solidFill>
                  <a:schemeClr val="tx1">
                    <a:lumMod val="65000"/>
                    <a:lumOff val="35000"/>
                  </a:schemeClr>
                </a:solidFill>
              </a:rPr>
              <a:t>Modifiable risk factors associated with major </a:t>
            </a:r>
            <a:br>
              <a:rPr lang="en-GB" sz="1200" b="1">
                <a:solidFill>
                  <a:schemeClr val="tx1">
                    <a:lumMod val="65000"/>
                    <a:lumOff val="35000"/>
                  </a:schemeClr>
                </a:solidFill>
              </a:rPr>
            </a:br>
            <a:r>
              <a:rPr lang="en-GB" sz="1200" b="1">
                <a:solidFill>
                  <a:schemeClr val="tx1">
                    <a:lumMod val="65000"/>
                    <a:lumOff val="35000"/>
                  </a:schemeClr>
                </a:solidFill>
              </a:rPr>
              <a:t>bleeding events</a:t>
            </a:r>
            <a:r>
              <a:rPr lang="en-GB" sz="1200" b="1" baseline="30000">
                <a:solidFill>
                  <a:schemeClr val="tx1">
                    <a:lumMod val="65000"/>
                    <a:lumOff val="35000"/>
                  </a:schemeClr>
                </a:solidFill>
                <a:latin typeface="Univers" panose="020B0503020202020204" pitchFamily="34" charset="0"/>
              </a:rPr>
              <a:t>*</a:t>
            </a:r>
            <a:r>
              <a:rPr lang="en-GB" sz="1200" b="1" baseline="30000">
                <a:solidFill>
                  <a:schemeClr val="tx1">
                    <a:lumMod val="65000"/>
                    <a:lumOff val="35000"/>
                  </a:schemeClr>
                </a:solidFill>
              </a:rPr>
              <a:t> </a:t>
            </a:r>
            <a:r>
              <a:rPr lang="en-GB" sz="1200">
                <a:solidFill>
                  <a:schemeClr val="tx1">
                    <a:lumMod val="65000"/>
                    <a:lumOff val="35000"/>
                  </a:schemeClr>
                </a:solidFill>
              </a:rPr>
              <a:t> </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Concomitant antiplatelets, NSAIDs or paracetamol</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Uncontrolled hypertension</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GB" sz="1200">
                <a:solidFill>
                  <a:schemeClr val="tx1">
                    <a:lumMod val="65000"/>
                    <a:lumOff val="35000"/>
                  </a:schemeClr>
                </a:solidFill>
                <a:latin typeface="+mn-lt"/>
              </a:rPr>
              <a:t>Heavy alcohol use</a:t>
            </a:r>
          </a:p>
          <a:p>
            <a:pPr marL="176213" indent="-176213">
              <a:spcBef>
                <a:spcPts val="0"/>
              </a:spcBef>
              <a:defRPr kumimoji="0" b="0" i="0" normalizeH="0" noProof="0">
                <a:uLnTx/>
                <a:uFillTx/>
                <a:latin typeface="Arial" pitchFamily="34" charset="0"/>
                <a:ea typeface="+mn-ea"/>
                <a:cs typeface="+mn-cs"/>
              </a:defRPr>
            </a:pPr>
            <a:endParaRPr lang="en-GB" sz="1200">
              <a:solidFill>
                <a:schemeClr val="tx1">
                  <a:lumMod val="65000"/>
                  <a:lumOff val="35000"/>
                </a:schemeClr>
              </a:solidFill>
            </a:endParaRPr>
          </a:p>
        </p:txBody>
      </p:sp>
      <p:sp>
        <p:nvSpPr>
          <p:cNvPr id="25" name="Rectangle: Rounded Corners 41">
            <a:extLst>
              <a:ext uri="{FF2B5EF4-FFF2-40B4-BE49-F238E27FC236}">
                <a16:creationId xmlns:a16="http://schemas.microsoft.com/office/drawing/2014/main" id="{F78AA9BE-4705-4FC6-BECB-5E8E4F8C718E}"/>
              </a:ext>
            </a:extLst>
          </p:cNvPr>
          <p:cNvSpPr/>
          <p:nvPr/>
        </p:nvSpPr>
        <p:spPr>
          <a:xfrm>
            <a:off x="6275037" y="3120140"/>
            <a:ext cx="2567775" cy="913414"/>
          </a:xfrm>
          <a:prstGeom prst="roundRect">
            <a:avLst/>
          </a:prstGeom>
          <a:solidFill>
            <a:schemeClr val="bg1"/>
          </a:solidFill>
          <a:ln w="28575">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a:spcBef>
                <a:spcPts val="0"/>
              </a:spcBef>
              <a:defRPr kumimoji="0" b="0" i="0" normalizeH="0" noProof="0">
                <a:uLnTx/>
                <a:uFillTx/>
                <a:latin typeface="Arial" pitchFamily="34" charset="0"/>
                <a:ea typeface="+mn-ea"/>
                <a:cs typeface="+mn-cs"/>
              </a:defRPr>
            </a:pPr>
            <a:r>
              <a:rPr lang="en-GB" sz="1200">
                <a:solidFill>
                  <a:schemeClr val="tx1">
                    <a:lumMod val="65000"/>
                    <a:lumOff val="35000"/>
                  </a:schemeClr>
                </a:solidFill>
              </a:rPr>
              <a:t>Patients with ≥1 of these </a:t>
            </a:r>
            <a:br>
              <a:rPr lang="en-GB" sz="1200">
                <a:solidFill>
                  <a:schemeClr val="tx1">
                    <a:lumMod val="65000"/>
                    <a:lumOff val="35000"/>
                  </a:schemeClr>
                </a:solidFill>
              </a:rPr>
            </a:br>
            <a:r>
              <a:rPr lang="en-GB" sz="1200">
                <a:solidFill>
                  <a:schemeClr val="tx1">
                    <a:lumMod val="65000"/>
                    <a:lumOff val="35000"/>
                  </a:schemeClr>
                </a:solidFill>
              </a:rPr>
              <a:t>risk factors have a</a:t>
            </a:r>
            <a:br>
              <a:rPr lang="en-GB" sz="1200">
                <a:solidFill>
                  <a:schemeClr val="tx1">
                    <a:lumMod val="65000"/>
                    <a:lumOff val="35000"/>
                  </a:schemeClr>
                </a:solidFill>
              </a:rPr>
            </a:br>
            <a:r>
              <a:rPr lang="en-GB" sz="1200" b="1">
                <a:solidFill>
                  <a:schemeClr val="bg2"/>
                </a:solidFill>
              </a:rPr>
              <a:t>2-fold increased </a:t>
            </a:r>
            <a:br>
              <a:rPr lang="en-GB" sz="1200" b="1">
                <a:solidFill>
                  <a:schemeClr val="bg2"/>
                </a:solidFill>
              </a:rPr>
            </a:br>
            <a:r>
              <a:rPr lang="en-GB" sz="1200">
                <a:solidFill>
                  <a:schemeClr val="tx1">
                    <a:lumMod val="65000"/>
                    <a:lumOff val="35000"/>
                  </a:schemeClr>
                </a:solidFill>
              </a:rPr>
              <a:t>risk of major bleeding</a:t>
            </a:r>
            <a:r>
              <a:rPr lang="en-GB" sz="1200" baseline="30000">
                <a:solidFill>
                  <a:schemeClr val="tx1">
                    <a:lumMod val="65000"/>
                    <a:lumOff val="35000"/>
                  </a:schemeClr>
                </a:solidFill>
                <a:latin typeface="Univers" panose="020B0503020202020204" pitchFamily="34" charset="0"/>
              </a:rPr>
              <a:t>†</a:t>
            </a:r>
            <a:endParaRPr lang="en-GB" sz="1200" baseline="30000">
              <a:solidFill>
                <a:schemeClr val="tx1">
                  <a:lumMod val="65000"/>
                  <a:lumOff val="35000"/>
                </a:schemeClr>
              </a:solidFill>
            </a:endParaRPr>
          </a:p>
        </p:txBody>
      </p:sp>
      <p:sp>
        <p:nvSpPr>
          <p:cNvPr id="27" name="Textfeld 26">
            <a:extLst>
              <a:ext uri="{FF2B5EF4-FFF2-40B4-BE49-F238E27FC236}">
                <a16:creationId xmlns:a16="http://schemas.microsoft.com/office/drawing/2014/main" id="{282715D2-1354-4D41-91C5-89C927EA4910}"/>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78886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Ellipse 43">
            <a:extLst>
              <a:ext uri="{FF2B5EF4-FFF2-40B4-BE49-F238E27FC236}">
                <a16:creationId xmlns:a16="http://schemas.microsoft.com/office/drawing/2014/main" id="{4EE74DFF-C4C0-BA4A-996D-4DE5999AF1AB}"/>
              </a:ext>
            </a:extLst>
          </p:cNvPr>
          <p:cNvSpPr/>
          <p:nvPr/>
        </p:nvSpPr>
        <p:spPr bwMode="auto">
          <a:xfrm>
            <a:off x="4517766"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C584DA5D-448B-4F5A-9928-2FF06CBF76F5}"/>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6" name="Grafik 25" descr="Waage der Justitia">
            <a:hlinkClick r:id="" action="ppaction://noaction"/>
            <a:extLst>
              <a:ext uri="{FF2B5EF4-FFF2-40B4-BE49-F238E27FC236}">
                <a16:creationId xmlns:a16="http://schemas.microsoft.com/office/drawing/2014/main" id="{03FC00F5-A935-4D80-9C04-9E6051E8641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7" name="Textfeld 26">
            <a:extLst>
              <a:ext uri="{FF2B5EF4-FFF2-40B4-BE49-F238E27FC236}">
                <a16:creationId xmlns:a16="http://schemas.microsoft.com/office/drawing/2014/main" id="{AAB98D8F-1D08-48B6-BB63-C87DA5D02340}"/>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BA68185F-4892-4581-8592-3F64AA190583}"/>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F5E97B61-4C8D-48D6-9D64-F5C5C66DD876}"/>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15C0B571-FE9A-41CF-B953-60B6931CCF4A}"/>
              </a:ext>
            </a:extLst>
          </p:cNvPr>
          <p:cNvSpPr txBox="1"/>
          <p:nvPr/>
        </p:nvSpPr>
        <p:spPr>
          <a:xfrm>
            <a:off x="5020093" y="3459030"/>
            <a:ext cx="1454542"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Correct</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dosing</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31" name="Textfeld 30">
            <a:extLst>
              <a:ext uri="{FF2B5EF4-FFF2-40B4-BE49-F238E27FC236}">
                <a16:creationId xmlns:a16="http://schemas.microsoft.com/office/drawing/2014/main" id="{CC93969C-AC13-4D41-A984-73ADCD22A845}"/>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66907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9" name="Egyenes összekötő 217">
            <a:extLst>
              <a:ext uri="{FF2B5EF4-FFF2-40B4-BE49-F238E27FC236}">
                <a16:creationId xmlns:a16="http://schemas.microsoft.com/office/drawing/2014/main" id="{E7CB1E92-5D6D-C24B-B029-DE85C7CA4E9E}"/>
              </a:ext>
            </a:extLst>
          </p:cNvPr>
          <p:cNvCxnSpPr/>
          <p:nvPr/>
        </p:nvCxnSpPr>
        <p:spPr bwMode="auto">
          <a:xfrm>
            <a:off x="7914099" y="3228147"/>
            <a:ext cx="0" cy="13771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a:t>The </a:t>
            </a:r>
            <a:r>
              <a:rPr lang="de-DE" sz="2400" kern="0" dirty="0" err="1"/>
              <a:t>right</a:t>
            </a:r>
            <a:r>
              <a:rPr lang="de-DE" sz="2400" kern="0" dirty="0"/>
              <a:t> dose </a:t>
            </a:r>
            <a:r>
              <a:rPr lang="de-DE" sz="2400" kern="0" dirty="0" err="1"/>
              <a:t>for</a:t>
            </a:r>
            <a:r>
              <a:rPr lang="de-DE" sz="2400" kern="0" dirty="0"/>
              <a:t> </a:t>
            </a:r>
            <a:r>
              <a:rPr lang="de-DE" sz="2400" kern="0" dirty="0" err="1"/>
              <a:t>the</a:t>
            </a:r>
            <a:r>
              <a:rPr lang="de-DE" sz="2400" kern="0" dirty="0"/>
              <a:t> </a:t>
            </a:r>
            <a:r>
              <a:rPr lang="de-DE" sz="2400" kern="0" dirty="0" err="1"/>
              <a:t>right</a:t>
            </a:r>
            <a:r>
              <a:rPr lang="de-DE" sz="2400" kern="0" dirty="0"/>
              <a:t> </a:t>
            </a:r>
            <a:r>
              <a:rPr lang="de-DE" sz="2400" kern="0" dirty="0" err="1"/>
              <a:t>patient</a:t>
            </a:r>
            <a:r>
              <a:rPr lang="de-DE" sz="2400" kern="0" dirty="0"/>
              <a:t>: </a:t>
            </a:r>
            <a:r>
              <a:rPr lang="de-CH" sz="2400" dirty="0"/>
              <a:t>NOAC </a:t>
            </a:r>
            <a:r>
              <a:rPr lang="de-CH" sz="2400" dirty="0" err="1"/>
              <a:t>dosing</a:t>
            </a:r>
            <a:r>
              <a:rPr lang="de-CH" sz="2400" dirty="0"/>
              <a:t> </a:t>
            </a:r>
            <a:r>
              <a:rPr lang="de-CH" sz="2400" dirty="0" err="1"/>
              <a:t>schemes</a:t>
            </a:r>
            <a:r>
              <a:rPr lang="de-CH" sz="2400" dirty="0"/>
              <a:t> </a:t>
            </a:r>
            <a:r>
              <a:rPr lang="de-CH" sz="2400" dirty="0" err="1"/>
              <a:t>for</a:t>
            </a:r>
            <a:r>
              <a:rPr lang="de-CH" sz="2400" dirty="0"/>
              <a:t> </a:t>
            </a:r>
            <a:r>
              <a:rPr lang="de-CH" sz="2400" dirty="0" err="1"/>
              <a:t>stroke</a:t>
            </a:r>
            <a:r>
              <a:rPr lang="de-CH" sz="2400" dirty="0"/>
              <a:t> </a:t>
            </a:r>
            <a:r>
              <a:rPr lang="de-CH" sz="2400" dirty="0" err="1"/>
              <a:t>prevention</a:t>
            </a:r>
            <a:r>
              <a:rPr lang="de-CH" sz="2400" dirty="0"/>
              <a:t> in </a:t>
            </a:r>
            <a:r>
              <a:rPr lang="de-CH" sz="240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79559"/>
            <a:ext cx="8274051" cy="377026"/>
          </a:xfrm>
          <a:prstGeom prst="rect">
            <a:avLst/>
          </a:prstGeom>
          <a:noFill/>
        </p:spPr>
        <p:txBody>
          <a:bodyPr wrap="square" lIns="0" tIns="0" rIns="0" bIns="0" rtlCol="0" anchor="b" anchorCtr="0">
            <a:spAutoFit/>
          </a:bodyPr>
          <a:lstStyle/>
          <a:p>
            <a:pPr marL="7938" lvl="1">
              <a:tabLst>
                <a:tab pos="80963" algn="l"/>
              </a:tabLst>
            </a:pPr>
            <a:r>
              <a:rPr lang="de-CH" sz="700" dirty="0">
                <a:solidFill>
                  <a:srgbClr val="B3B2B5"/>
                </a:solidFill>
                <a:cs typeface="Arial" charset="0"/>
              </a:rPr>
              <a:t>* 	</a:t>
            </a:r>
            <a:r>
              <a:rPr lang="en-US" sz="700" dirty="0">
                <a:solidFill>
                  <a:srgbClr val="B3B2B5"/>
                </a:solidFill>
                <a:cs typeface="Arial" charset="0"/>
              </a:rPr>
              <a:t>For all new oral anticoagulants, there is only limited evidence of patients with </a:t>
            </a:r>
            <a:r>
              <a:rPr lang="en-US" sz="700" dirty="0" err="1">
                <a:solidFill>
                  <a:srgbClr val="B3B2B5"/>
                </a:solidFill>
                <a:cs typeface="Arial" charset="0"/>
              </a:rPr>
              <a:t>CrCl</a:t>
            </a:r>
            <a:r>
              <a:rPr lang="en-US" sz="700" dirty="0">
                <a:solidFill>
                  <a:srgbClr val="B3B2B5"/>
                </a:solidFill>
                <a:cs typeface="Arial" charset="0"/>
              </a:rPr>
              <a:t> of between 15–29 ml/min. The risk of bleeding may rise accordingly. Rivaroxaban should therefore be administered with 	caution to patients with </a:t>
            </a:r>
            <a:r>
              <a:rPr lang="en-US" sz="700" dirty="0" err="1">
                <a:solidFill>
                  <a:srgbClr val="B3B2B5"/>
                </a:solidFill>
                <a:cs typeface="Arial" charset="0"/>
              </a:rPr>
              <a:t>CrCl</a:t>
            </a:r>
            <a:r>
              <a:rPr lang="en-US" sz="700" dirty="0">
                <a:solidFill>
                  <a:srgbClr val="B3B2B5"/>
                </a:solidFill>
                <a:cs typeface="Arial" charset="0"/>
              </a:rPr>
              <a:t> of between 15–29 ml/min. Contraindicated with </a:t>
            </a:r>
            <a:r>
              <a:rPr lang="en-US" sz="700" dirty="0" err="1">
                <a:solidFill>
                  <a:srgbClr val="B3B2B5"/>
                </a:solidFill>
                <a:cs typeface="Arial" charset="0"/>
              </a:rPr>
              <a:t>CrCl</a:t>
            </a:r>
            <a:r>
              <a:rPr lang="en-US" sz="700" dirty="0">
                <a:solidFill>
                  <a:srgbClr val="B3B2B5"/>
                </a:solidFill>
                <a:cs typeface="Arial" charset="0"/>
              </a:rPr>
              <a:t> &lt; 15 ml/min.</a:t>
            </a:r>
            <a:r>
              <a:rPr lang="de-CH" sz="700" baseline="30000" dirty="0">
                <a:solidFill>
                  <a:srgbClr val="B3B2B5"/>
                </a:solidFill>
                <a:cs typeface="Arial" charset="0"/>
              </a:rPr>
              <a:t>17</a:t>
            </a:r>
          </a:p>
          <a:p>
            <a:pPr>
              <a:tabLst>
                <a:tab pos="80963" algn="l"/>
              </a:tabLst>
            </a:pPr>
            <a:r>
              <a:rPr lang="da-DK" sz="700" dirty="0">
                <a:solidFill>
                  <a:srgbClr val="B3B2B5"/>
                </a:solidFill>
                <a:cs typeface="Arial" charset="0"/>
              </a:rPr>
              <a:t>Bid: </a:t>
            </a:r>
            <a:r>
              <a:rPr lang="da-DK" sz="700" dirty="0" err="1">
                <a:solidFill>
                  <a:srgbClr val="B3B2B5"/>
                </a:solidFill>
                <a:cs typeface="Arial" charset="0"/>
              </a:rPr>
              <a:t>twice</a:t>
            </a:r>
            <a:r>
              <a:rPr lang="da-DK" sz="700" dirty="0">
                <a:solidFill>
                  <a:srgbClr val="B3B2B5"/>
                </a:solidFill>
                <a:cs typeface="Arial" charset="0"/>
              </a:rPr>
              <a:t> </a:t>
            </a:r>
            <a:r>
              <a:rPr lang="da-DK" sz="700" dirty="0" err="1">
                <a:solidFill>
                  <a:srgbClr val="B3B2B5"/>
                </a:solidFill>
                <a:cs typeface="Arial" charset="0"/>
              </a:rPr>
              <a:t>daily</a:t>
            </a:r>
            <a:r>
              <a:rPr lang="da-DK" sz="700" dirty="0">
                <a:solidFill>
                  <a:srgbClr val="B3B2B5"/>
                </a:solidFill>
                <a:cs typeface="Arial" charset="0"/>
              </a:rPr>
              <a:t>; </a:t>
            </a:r>
            <a:r>
              <a:rPr lang="da-DK" sz="700" dirty="0" err="1">
                <a:solidFill>
                  <a:srgbClr val="B3B2B5"/>
                </a:solidFill>
                <a:cs typeface="Arial" charset="0"/>
              </a:rPr>
              <a:t>CrCl</a:t>
            </a:r>
            <a:r>
              <a:rPr lang="da-DK" sz="700" dirty="0">
                <a:solidFill>
                  <a:srgbClr val="B3B2B5"/>
                </a:solidFill>
                <a:cs typeface="Arial" charset="0"/>
              </a:rPr>
              <a:t>: </a:t>
            </a:r>
            <a:r>
              <a:rPr lang="da-DK" sz="700" dirty="0" err="1">
                <a:solidFill>
                  <a:srgbClr val="B3B2B5"/>
                </a:solidFill>
                <a:cs typeface="Arial" charset="0"/>
              </a:rPr>
              <a:t>creatinine</a:t>
            </a:r>
            <a:r>
              <a:rPr lang="da-DK" sz="700" dirty="0">
                <a:solidFill>
                  <a:srgbClr val="B3B2B5"/>
                </a:solidFill>
                <a:cs typeface="Arial" charset="0"/>
              </a:rPr>
              <a:t> </a:t>
            </a:r>
            <a:r>
              <a:rPr lang="da-DK" sz="700" dirty="0" err="1">
                <a:solidFill>
                  <a:srgbClr val="B3B2B5"/>
                </a:solidFill>
                <a:cs typeface="Arial" charset="0"/>
              </a:rPr>
              <a:t>clearance</a:t>
            </a:r>
            <a:r>
              <a:rPr lang="da-DK" sz="700" dirty="0">
                <a:solidFill>
                  <a:srgbClr val="B3B2B5"/>
                </a:solidFill>
                <a:cs typeface="Arial" charset="0"/>
              </a:rPr>
              <a:t>; NOAC: non-vitamin K antagonist oral </a:t>
            </a:r>
            <a:r>
              <a:rPr lang="da-DK" sz="700" dirty="0" err="1">
                <a:solidFill>
                  <a:srgbClr val="B3B2B5"/>
                </a:solidFill>
                <a:cs typeface="Arial" charset="0"/>
              </a:rPr>
              <a:t>anticoagulant</a:t>
            </a:r>
            <a:r>
              <a:rPr lang="da-DK" sz="700" dirty="0">
                <a:solidFill>
                  <a:srgbClr val="B3B2B5"/>
                </a:solidFill>
                <a:cs typeface="Arial" charset="0"/>
              </a:rPr>
              <a:t>; od: </a:t>
            </a:r>
            <a:r>
              <a:rPr lang="da-DK" sz="700" dirty="0" err="1">
                <a:solidFill>
                  <a:srgbClr val="B3B2B5"/>
                </a:solidFill>
                <a:cs typeface="Arial" charset="0"/>
              </a:rPr>
              <a:t>once</a:t>
            </a:r>
            <a:r>
              <a:rPr lang="da-DK" sz="700" dirty="0">
                <a:solidFill>
                  <a:srgbClr val="B3B2B5"/>
                </a:solidFill>
                <a:cs typeface="Arial" charset="0"/>
              </a:rPr>
              <a:t> </a:t>
            </a:r>
            <a:r>
              <a:rPr lang="da-DK" sz="700" dirty="0" err="1">
                <a:solidFill>
                  <a:srgbClr val="B3B2B5"/>
                </a:solidFill>
                <a:cs typeface="Arial" charset="0"/>
              </a:rPr>
              <a:t>daily</a:t>
            </a:r>
            <a:r>
              <a:rPr lang="da-DK" sz="700" dirty="0">
                <a:solidFill>
                  <a:srgbClr val="B3B2B5"/>
                </a:solidFill>
                <a:cs typeface="Arial" charset="0"/>
              </a:rPr>
              <a:t>; TE: </a:t>
            </a:r>
            <a:r>
              <a:rPr lang="da-DK" sz="700" dirty="0" err="1">
                <a:solidFill>
                  <a:srgbClr val="B3B2B5"/>
                </a:solidFill>
                <a:cs typeface="Arial" charset="0"/>
              </a:rPr>
              <a:t>thromboembolic</a:t>
            </a:r>
            <a:r>
              <a:rPr lang="da-DK" sz="700" dirty="0">
                <a:solidFill>
                  <a:srgbClr val="B3B2B5"/>
                </a:solidFill>
                <a:cs typeface="Arial" charset="0"/>
              </a:rPr>
              <a:t> </a:t>
            </a:r>
          </a:p>
        </p:txBody>
      </p:sp>
      <p:sp>
        <p:nvSpPr>
          <p:cNvPr id="164" name="Rechteck 11">
            <a:extLst>
              <a:ext uri="{FF2B5EF4-FFF2-40B4-BE49-F238E27FC236}">
                <a16:creationId xmlns:a16="http://schemas.microsoft.com/office/drawing/2014/main" id="{00B21FC5-546E-0B46-9AFF-ADB23A0E1888}"/>
              </a:ext>
            </a:extLst>
          </p:cNvPr>
          <p:cNvSpPr>
            <a:spLocks noChangeArrowheads="1"/>
          </p:cNvSpPr>
          <p:nvPr/>
        </p:nvSpPr>
        <p:spPr>
          <a:xfrm>
            <a:off x="618562"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3961AC"/>
                </a:solidFill>
                <a:effectLst/>
                <a:uLnTx/>
                <a:uFillTx/>
                <a:latin typeface="Arial"/>
                <a:ea typeface="ＭＳ Ｐゴシック" charset="0"/>
                <a:cs typeface="+mn-cs"/>
              </a:rPr>
              <a:t>Rivaroxaban</a:t>
            </a:r>
            <a:r>
              <a:rPr lang="en-GB" sz="1200" b="1" baseline="30000" dirty="0">
                <a:solidFill>
                  <a:srgbClr val="3961AC"/>
                </a:solidFill>
                <a:latin typeface="Arial"/>
                <a:ea typeface="ＭＳ Ｐゴシック" charset="0"/>
              </a:rPr>
              <a:t>21</a:t>
            </a:r>
            <a:r>
              <a:rPr kumimoji="0" lang="en-GB" sz="1200" b="1" i="0" u="none" strike="noStrike" kern="1200" cap="none" spc="0" normalizeH="0" baseline="0" noProof="0" dirty="0">
                <a:ln>
                  <a:noFill/>
                </a:ln>
                <a:solidFill>
                  <a:srgbClr val="3961AC"/>
                </a:solidFill>
                <a:effectLst/>
                <a:uLnTx/>
                <a:uFillTx/>
                <a:latin typeface="Arial"/>
                <a:ea typeface="ＭＳ Ｐゴシック" charset="0"/>
                <a:cs typeface="+mn-cs"/>
              </a:rPr>
              <a:t>*</a:t>
            </a:r>
            <a:endParaRPr kumimoji="0" lang="en-GB" sz="1200" b="0" i="0" u="none" strike="noStrike" kern="1200" cap="none" spc="0" normalizeH="0" baseline="30000" noProof="0" dirty="0">
              <a:ln>
                <a:noFill/>
              </a:ln>
              <a:solidFill>
                <a:srgbClr val="3961AC"/>
              </a:solidFill>
              <a:effectLst/>
              <a:uLnTx/>
              <a:uFillTx/>
              <a:latin typeface="Arial"/>
              <a:ea typeface="ＭＳ Ｐゴシック" charset="0"/>
              <a:cs typeface="+mn-cs"/>
            </a:endParaRPr>
          </a:p>
        </p:txBody>
      </p:sp>
      <p:sp>
        <p:nvSpPr>
          <p:cNvPr id="165" name="Rechteck 11">
            <a:extLst>
              <a:ext uri="{FF2B5EF4-FFF2-40B4-BE49-F238E27FC236}">
                <a16:creationId xmlns:a16="http://schemas.microsoft.com/office/drawing/2014/main" id="{444FE288-5DD8-8C40-B6EA-0B8B67FD6A20}"/>
              </a:ext>
            </a:extLst>
          </p:cNvPr>
          <p:cNvSpPr>
            <a:spLocks noChangeArrowheads="1"/>
          </p:cNvSpPr>
          <p:nvPr/>
        </p:nvSpPr>
        <p:spPr>
          <a:xfrm>
            <a:off x="4831787" y="1048854"/>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Arial"/>
                <a:ea typeface="ＭＳ Ｐゴシック" charset="0"/>
                <a:cs typeface="+mn-cs"/>
              </a:rPr>
              <a:t>Apixaban</a:t>
            </a:r>
            <a:r>
              <a:rPr kumimoji="0" lang="en-GB" sz="1200" b="1"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rPr>
              <a:t>22</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6" name="Rechteck 11">
            <a:extLst>
              <a:ext uri="{FF2B5EF4-FFF2-40B4-BE49-F238E27FC236}">
                <a16:creationId xmlns:a16="http://schemas.microsoft.com/office/drawing/2014/main" id="{AAAC77E2-66D9-F244-BC71-6F9FB57819F0}"/>
              </a:ext>
            </a:extLst>
          </p:cNvPr>
          <p:cNvSpPr>
            <a:spLocks noChangeArrowheads="1"/>
          </p:cNvSpPr>
          <p:nvPr/>
        </p:nvSpPr>
        <p:spPr>
          <a:xfrm>
            <a:off x="618562"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Arial"/>
                <a:ea typeface="ＭＳ Ｐゴシック" charset="0"/>
                <a:cs typeface="+mn-cs"/>
              </a:rPr>
              <a:t>Dabigatran</a:t>
            </a:r>
            <a:r>
              <a:rPr kumimoji="0" lang="en-GB" sz="1200" b="1"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rPr>
              <a:t>23</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7" name="Rechteck 11">
            <a:extLst>
              <a:ext uri="{FF2B5EF4-FFF2-40B4-BE49-F238E27FC236}">
                <a16:creationId xmlns:a16="http://schemas.microsoft.com/office/drawing/2014/main" id="{0136E8CF-969B-3748-A0AD-B7D78A012DED}"/>
              </a:ext>
            </a:extLst>
          </p:cNvPr>
          <p:cNvSpPr>
            <a:spLocks noChangeArrowheads="1"/>
          </p:cNvSpPr>
          <p:nvPr/>
        </p:nvSpPr>
        <p:spPr>
          <a:xfrm>
            <a:off x="4831787" y="2787398"/>
            <a:ext cx="396081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de-DE" smtId="4294967295">
                <a:effectLst/>
              </a:defRPr>
            </a:defPPr>
            <a:lvl1pPr marL="0" algn="l" defTabSz="457200" rtl="0" eaLnBrk="1" latinLnBrk="0" hangingPunct="1">
              <a:defRPr sz="1800" kern="1200" smtId="4294967295">
                <a:solidFill>
                  <a:schemeClr val="tx1"/>
                </a:solidFill>
                <a:effectLst/>
                <a:latin typeface="+mn-lt"/>
                <a:ea typeface="+mn-ea"/>
                <a:cs typeface="+mn-cs"/>
              </a:defRPr>
            </a:lvl1pPr>
            <a:lvl2pPr marL="457200" algn="l" defTabSz="457200" rtl="0" eaLnBrk="1" latinLnBrk="0" hangingPunct="1">
              <a:defRPr sz="1800" kern="1200" smtId="4294967295">
                <a:solidFill>
                  <a:schemeClr val="tx1"/>
                </a:solidFill>
                <a:effectLst/>
                <a:latin typeface="+mn-lt"/>
                <a:ea typeface="+mn-ea"/>
                <a:cs typeface="+mn-cs"/>
              </a:defRPr>
            </a:lvl2pPr>
            <a:lvl3pPr marL="914400" algn="l" defTabSz="457200" rtl="0" eaLnBrk="1" latinLnBrk="0" hangingPunct="1">
              <a:defRPr sz="1800" kern="1200" smtId="4294967295">
                <a:solidFill>
                  <a:schemeClr val="tx1"/>
                </a:solidFill>
                <a:effectLst/>
                <a:latin typeface="+mn-lt"/>
                <a:ea typeface="+mn-ea"/>
                <a:cs typeface="+mn-cs"/>
              </a:defRPr>
            </a:lvl3pPr>
            <a:lvl4pPr marL="1371600" algn="l" defTabSz="457200" rtl="0" eaLnBrk="1" latinLnBrk="0" hangingPunct="1">
              <a:defRPr sz="1800" kern="1200" smtId="4294967295">
                <a:solidFill>
                  <a:schemeClr val="tx1"/>
                </a:solidFill>
                <a:effectLst/>
                <a:latin typeface="+mn-lt"/>
                <a:ea typeface="+mn-ea"/>
                <a:cs typeface="+mn-cs"/>
              </a:defRPr>
            </a:lvl4pPr>
            <a:lvl5pPr marL="1828800" algn="l" defTabSz="457200" rtl="0" eaLnBrk="1" latinLnBrk="0" hangingPunct="1">
              <a:defRPr sz="1800" kern="1200" smtId="4294967295">
                <a:solidFill>
                  <a:schemeClr val="tx1"/>
                </a:solidFill>
                <a:effectLst/>
                <a:latin typeface="+mn-lt"/>
                <a:ea typeface="+mn-ea"/>
                <a:cs typeface="+mn-cs"/>
              </a:defRPr>
            </a:lvl5pPr>
            <a:lvl6pPr marL="2286000" algn="l" defTabSz="457200" rtl="0" eaLnBrk="1" latinLnBrk="0" hangingPunct="1">
              <a:defRPr sz="1800" kern="1200" smtId="4294967295">
                <a:solidFill>
                  <a:schemeClr val="tx1"/>
                </a:solidFill>
                <a:effectLst/>
                <a:latin typeface="+mn-lt"/>
                <a:ea typeface="+mn-ea"/>
                <a:cs typeface="+mn-cs"/>
              </a:defRPr>
            </a:lvl6pPr>
            <a:lvl7pPr marL="2743200" algn="l" defTabSz="457200" rtl="0" eaLnBrk="1" latinLnBrk="0" hangingPunct="1">
              <a:defRPr sz="1800" kern="1200" smtId="4294967295">
                <a:solidFill>
                  <a:schemeClr val="tx1"/>
                </a:solidFill>
                <a:effectLst/>
                <a:latin typeface="+mn-lt"/>
                <a:ea typeface="+mn-ea"/>
                <a:cs typeface="+mn-cs"/>
              </a:defRPr>
            </a:lvl7pPr>
            <a:lvl8pPr marL="3200400" algn="l" defTabSz="457200" rtl="0" eaLnBrk="1" latinLnBrk="0" hangingPunct="1">
              <a:defRPr sz="1800" kern="1200" smtId="4294967295">
                <a:solidFill>
                  <a:schemeClr val="tx1"/>
                </a:solidFill>
                <a:effectLst/>
                <a:latin typeface="+mn-lt"/>
                <a:ea typeface="+mn-ea"/>
                <a:cs typeface="+mn-cs"/>
              </a:defRPr>
            </a:lvl8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lumMod val="65000"/>
                    <a:lumOff val="35000"/>
                  </a:srgbClr>
                </a:solidFill>
                <a:effectLst/>
                <a:uLnTx/>
                <a:uFillTx/>
                <a:latin typeface="Arial"/>
                <a:ea typeface="ＭＳ Ｐゴシック" charset="0"/>
                <a:cs typeface="+mn-cs"/>
              </a:rPr>
              <a:t>Edoxaban</a:t>
            </a:r>
            <a:r>
              <a:rPr kumimoji="0" lang="en-GB" sz="1200" b="1"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rPr>
              <a:t>24</a:t>
            </a:r>
            <a:endParaRPr kumimoji="0" lang="en-GB" sz="1200" b="0" i="0" u="none" strike="noStrike" kern="1200" cap="none" spc="0" normalizeH="0" baseline="30000" noProof="0" dirty="0">
              <a:ln>
                <a:noFill/>
              </a:ln>
              <a:solidFill>
                <a:srgbClr val="000000">
                  <a:lumMod val="65000"/>
                  <a:lumOff val="35000"/>
                </a:srgbClr>
              </a:solidFill>
              <a:effectLst/>
              <a:uLnTx/>
              <a:uFillTx/>
              <a:latin typeface="Arial"/>
              <a:ea typeface="ＭＳ Ｐゴシック" charset="0"/>
              <a:cs typeface="+mn-cs"/>
            </a:endParaRPr>
          </a:p>
        </p:txBody>
      </p:sp>
      <p:sp>
        <p:nvSpPr>
          <p:cNvPr id="168" name="Lekerekített téglalap 10">
            <a:extLst>
              <a:ext uri="{FF2B5EF4-FFF2-40B4-BE49-F238E27FC236}">
                <a16:creationId xmlns:a16="http://schemas.microsoft.com/office/drawing/2014/main" id="{B296C00E-BDD8-1E41-85C2-13F2702B35A0}"/>
              </a:ext>
            </a:extLst>
          </p:cNvPr>
          <p:cNvSpPr/>
          <p:nvPr/>
        </p:nvSpPr>
        <p:spPr bwMode="auto">
          <a:xfrm>
            <a:off x="641422"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&lt;15 ml/min</a:t>
            </a:r>
          </a:p>
        </p:txBody>
      </p:sp>
      <p:sp>
        <p:nvSpPr>
          <p:cNvPr id="169" name="Lekerekített téglalap 14">
            <a:extLst>
              <a:ext uri="{FF2B5EF4-FFF2-40B4-BE49-F238E27FC236}">
                <a16:creationId xmlns:a16="http://schemas.microsoft.com/office/drawing/2014/main" id="{A4C7C458-3098-DA46-8D9E-5F96E80952BD}"/>
              </a:ext>
            </a:extLst>
          </p:cNvPr>
          <p:cNvSpPr/>
          <p:nvPr/>
        </p:nvSpPr>
        <p:spPr bwMode="auto">
          <a:xfrm>
            <a:off x="641422" y="1935784"/>
            <a:ext cx="900000" cy="275420"/>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recommended</a:t>
            </a:r>
          </a:p>
        </p:txBody>
      </p:sp>
      <p:sp>
        <p:nvSpPr>
          <p:cNvPr id="170" name="Lekerekített téglalap 9">
            <a:extLst>
              <a:ext uri="{FF2B5EF4-FFF2-40B4-BE49-F238E27FC236}">
                <a16:creationId xmlns:a16="http://schemas.microsoft.com/office/drawing/2014/main" id="{7290D927-4881-954F-84C7-AE7A61556F08}"/>
              </a:ext>
            </a:extLst>
          </p:cNvPr>
          <p:cNvSpPr/>
          <p:nvPr/>
        </p:nvSpPr>
        <p:spPr bwMode="auto">
          <a:xfrm>
            <a:off x="2171828" y="1053845"/>
            <a:ext cx="900000" cy="172137"/>
          </a:xfrm>
          <a:prstGeom prst="roundRect">
            <a:avLst/>
          </a:prstGeom>
          <a:noFill/>
          <a:ln w="12700" cap="sq"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171" name="Lekerekített téglalap 11">
            <a:extLst>
              <a:ext uri="{FF2B5EF4-FFF2-40B4-BE49-F238E27FC236}">
                <a16:creationId xmlns:a16="http://schemas.microsoft.com/office/drawing/2014/main" id="{AFB0BC72-6052-9048-80D3-554D9C6F173F}"/>
              </a:ext>
            </a:extLst>
          </p:cNvPr>
          <p:cNvSpPr/>
          <p:nvPr/>
        </p:nvSpPr>
        <p:spPr bwMode="auto">
          <a:xfrm>
            <a:off x="2171828"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15–49 ml/min*</a:t>
            </a:r>
          </a:p>
        </p:txBody>
      </p:sp>
      <p:sp>
        <p:nvSpPr>
          <p:cNvPr id="172" name="Lekerekített téglalap 15">
            <a:extLst>
              <a:ext uri="{FF2B5EF4-FFF2-40B4-BE49-F238E27FC236}">
                <a16:creationId xmlns:a16="http://schemas.microsoft.com/office/drawing/2014/main" id="{5245F372-CEB0-FC41-A15A-13FF0080E67F}"/>
              </a:ext>
            </a:extLst>
          </p:cNvPr>
          <p:cNvSpPr/>
          <p:nvPr/>
        </p:nvSpPr>
        <p:spPr bwMode="auto">
          <a:xfrm>
            <a:off x="2171828" y="1935784"/>
            <a:ext cx="900000" cy="275420"/>
          </a:xfrm>
          <a:prstGeom prst="roundRect">
            <a:avLst/>
          </a:prstGeom>
          <a:solidFill>
            <a:srgbClr val="3961AC">
              <a:alpha val="60000"/>
            </a:srgbClr>
          </a:solidFill>
          <a:ln w="12700" algn="ctr">
            <a:solidFill>
              <a:srgbClr val="3961AC">
                <a:alpha val="60000"/>
              </a:srgbClr>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charset="0"/>
                <a:ea typeface="+mn-ea"/>
                <a:cs typeface="+mn-cs"/>
              </a:rPr>
              <a:t>15 mg od</a:t>
            </a:r>
          </a:p>
        </p:txBody>
      </p:sp>
      <p:sp>
        <p:nvSpPr>
          <p:cNvPr id="173" name="Lekerekített téglalap 13">
            <a:extLst>
              <a:ext uri="{FF2B5EF4-FFF2-40B4-BE49-F238E27FC236}">
                <a16:creationId xmlns:a16="http://schemas.microsoft.com/office/drawing/2014/main" id="{FB0C987F-61BB-8E43-83E9-3E81155FDEDF}"/>
              </a:ext>
            </a:extLst>
          </p:cNvPr>
          <p:cNvSpPr/>
          <p:nvPr/>
        </p:nvSpPr>
        <p:spPr bwMode="auto">
          <a:xfrm>
            <a:off x="3702234" y="1568012"/>
            <a:ext cx="900000" cy="172137"/>
          </a:xfrm>
          <a:prstGeom prst="roundRect">
            <a:avLst/>
          </a:prstGeom>
          <a:no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≥50 ml/min</a:t>
            </a:r>
          </a:p>
        </p:txBody>
      </p:sp>
      <p:sp>
        <p:nvSpPr>
          <p:cNvPr id="174" name="Lekerekített téglalap 16">
            <a:extLst>
              <a:ext uri="{FF2B5EF4-FFF2-40B4-BE49-F238E27FC236}">
                <a16:creationId xmlns:a16="http://schemas.microsoft.com/office/drawing/2014/main" id="{28FD45F4-8DE2-684E-A222-4A88610C1B53}"/>
              </a:ext>
            </a:extLst>
          </p:cNvPr>
          <p:cNvSpPr/>
          <p:nvPr/>
        </p:nvSpPr>
        <p:spPr bwMode="auto">
          <a:xfrm>
            <a:off x="3702234" y="1935784"/>
            <a:ext cx="900000" cy="275420"/>
          </a:xfrm>
          <a:prstGeom prst="roundRect">
            <a:avLst/>
          </a:prstGeom>
          <a:solidFill>
            <a:schemeClr val="bg2"/>
          </a:solidFill>
          <a:ln w="12700" algn="ctr">
            <a:solidFill>
              <a:schemeClr val="bg2"/>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charset="0"/>
                <a:ea typeface="+mn-ea"/>
                <a:cs typeface="+mn-cs"/>
              </a:rPr>
              <a:t>20 mg od</a:t>
            </a:r>
          </a:p>
        </p:txBody>
      </p:sp>
      <p:cxnSp>
        <p:nvCxnSpPr>
          <p:cNvPr id="175" name="Egyenes összekötő 100">
            <a:extLst>
              <a:ext uri="{FF2B5EF4-FFF2-40B4-BE49-F238E27FC236}">
                <a16:creationId xmlns:a16="http://schemas.microsoft.com/office/drawing/2014/main" id="{8E913565-8DEB-BB4C-B34D-AD6A01DF12AC}"/>
              </a:ext>
            </a:extLst>
          </p:cNvPr>
          <p:cNvCxnSpPr/>
          <p:nvPr/>
        </p:nvCxnSpPr>
        <p:spPr bwMode="auto">
          <a:xfrm>
            <a:off x="2621828" y="1225982"/>
            <a:ext cx="0" cy="34203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6" name="Egyenes összekötő 102">
            <a:extLst>
              <a:ext uri="{FF2B5EF4-FFF2-40B4-BE49-F238E27FC236}">
                <a16:creationId xmlns:a16="http://schemas.microsoft.com/office/drawing/2014/main" id="{5FADB381-BB93-0F45-9EE0-1294114CA0F3}"/>
              </a:ext>
            </a:extLst>
          </p:cNvPr>
          <p:cNvCxnSpPr/>
          <p:nvPr/>
        </p:nvCxnSpPr>
        <p:spPr bwMode="auto">
          <a:xfrm>
            <a:off x="2621828"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7" name="Egyenes összekötő 104">
            <a:extLst>
              <a:ext uri="{FF2B5EF4-FFF2-40B4-BE49-F238E27FC236}">
                <a16:creationId xmlns:a16="http://schemas.microsoft.com/office/drawing/2014/main" id="{802671D8-EAAE-0E44-A391-4D120695CA13}"/>
              </a:ext>
            </a:extLst>
          </p:cNvPr>
          <p:cNvCxnSpPr/>
          <p:nvPr/>
        </p:nvCxnSpPr>
        <p:spPr bwMode="auto">
          <a:xfrm>
            <a:off x="1091422" y="1395626"/>
            <a:ext cx="3060812" cy="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8" name="Egyenes összekötő 106">
            <a:extLst>
              <a:ext uri="{FF2B5EF4-FFF2-40B4-BE49-F238E27FC236}">
                <a16:creationId xmlns:a16="http://schemas.microsoft.com/office/drawing/2014/main" id="{8643A621-4A82-6145-A4FE-0BCDE91D0472}"/>
              </a:ext>
            </a:extLst>
          </p:cNvPr>
          <p:cNvCxnSpPr/>
          <p:nvPr/>
        </p:nvCxnSpPr>
        <p:spPr bwMode="auto">
          <a:xfrm flipH="1">
            <a:off x="1091422" y="1398814"/>
            <a:ext cx="850" cy="166920"/>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9" name="Egyenes összekötő 110">
            <a:extLst>
              <a:ext uri="{FF2B5EF4-FFF2-40B4-BE49-F238E27FC236}">
                <a16:creationId xmlns:a16="http://schemas.microsoft.com/office/drawing/2014/main" id="{D4D02595-3834-B64D-9467-1A25FAE4B89A}"/>
              </a:ext>
            </a:extLst>
          </p:cNvPr>
          <p:cNvCxnSpPr/>
          <p:nvPr/>
        </p:nvCxnSpPr>
        <p:spPr bwMode="auto">
          <a:xfrm>
            <a:off x="4152234" y="1396537"/>
            <a:ext cx="0" cy="171474"/>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0" name="Egyenes összekötő 112">
            <a:extLst>
              <a:ext uri="{FF2B5EF4-FFF2-40B4-BE49-F238E27FC236}">
                <a16:creationId xmlns:a16="http://schemas.microsoft.com/office/drawing/2014/main" id="{B099CD72-85BF-414C-BD58-E906BB8A94BB}"/>
              </a:ext>
            </a:extLst>
          </p:cNvPr>
          <p:cNvCxnSpPr/>
          <p:nvPr/>
        </p:nvCxnSpPr>
        <p:spPr bwMode="auto">
          <a:xfrm>
            <a:off x="1091422"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1" name="Egyenes összekötő 114">
            <a:extLst>
              <a:ext uri="{FF2B5EF4-FFF2-40B4-BE49-F238E27FC236}">
                <a16:creationId xmlns:a16="http://schemas.microsoft.com/office/drawing/2014/main" id="{F3A673C7-2E2B-2441-B158-F1FEEC2924DB}"/>
              </a:ext>
            </a:extLst>
          </p:cNvPr>
          <p:cNvCxnSpPr/>
          <p:nvPr/>
        </p:nvCxnSpPr>
        <p:spPr bwMode="auto">
          <a:xfrm>
            <a:off x="4152234" y="1740149"/>
            <a:ext cx="0" cy="195635"/>
          </a:xfrm>
          <a:prstGeom prst="line">
            <a:avLst/>
          </a:prstGeom>
          <a:noFill/>
          <a:ln w="635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2" name="Egyenes összekötő 198">
            <a:extLst>
              <a:ext uri="{FF2B5EF4-FFF2-40B4-BE49-F238E27FC236}">
                <a16:creationId xmlns:a16="http://schemas.microsoft.com/office/drawing/2014/main" id="{F3FAB4A4-C093-5142-89E6-3796009F1260}"/>
              </a:ext>
            </a:extLst>
          </p:cNvPr>
          <p:cNvCxnSpPr/>
          <p:nvPr/>
        </p:nvCxnSpPr>
        <p:spPr bwMode="auto">
          <a:xfrm>
            <a:off x="5221359" y="1324618"/>
            <a:ext cx="24003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4" name="Lekerekített téglalap 69">
            <a:extLst>
              <a:ext uri="{FF2B5EF4-FFF2-40B4-BE49-F238E27FC236}">
                <a16:creationId xmlns:a16="http://schemas.microsoft.com/office/drawing/2014/main" id="{3483B2A7-F1B1-5040-92BD-1CF5651BE996}"/>
              </a:ext>
            </a:extLst>
          </p:cNvPr>
          <p:cNvSpPr/>
          <p:nvPr/>
        </p:nvSpPr>
        <p:spPr bwMode="auto">
          <a:xfrm>
            <a:off x="6716053" y="2359302"/>
            <a:ext cx="720000"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2.5 mg bid</a:t>
            </a:r>
          </a:p>
        </p:txBody>
      </p:sp>
      <p:sp>
        <p:nvSpPr>
          <p:cNvPr id="185" name="Lekerekített téglalap 70">
            <a:extLst>
              <a:ext uri="{FF2B5EF4-FFF2-40B4-BE49-F238E27FC236}">
                <a16:creationId xmlns:a16="http://schemas.microsoft.com/office/drawing/2014/main" id="{B8F443FC-D433-304E-BC19-805FB15FC2C2}"/>
              </a:ext>
            </a:extLst>
          </p:cNvPr>
          <p:cNvSpPr/>
          <p:nvPr/>
        </p:nvSpPr>
        <p:spPr bwMode="auto">
          <a:xfrm>
            <a:off x="7714369" y="2359302"/>
            <a:ext cx="72000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5 mg bid</a:t>
            </a:r>
          </a:p>
        </p:txBody>
      </p:sp>
      <p:cxnSp>
        <p:nvCxnSpPr>
          <p:cNvPr id="187" name="Egyenes összekötő 200">
            <a:extLst>
              <a:ext uri="{FF2B5EF4-FFF2-40B4-BE49-F238E27FC236}">
                <a16:creationId xmlns:a16="http://schemas.microsoft.com/office/drawing/2014/main" id="{80A051A8-6104-214F-B91D-33B62512B936}"/>
              </a:ext>
            </a:extLst>
          </p:cNvPr>
          <p:cNvCxnSpPr/>
          <p:nvPr/>
        </p:nvCxnSpPr>
        <p:spPr bwMode="auto">
          <a:xfrm>
            <a:off x="5228520" y="1324618"/>
            <a:ext cx="0" cy="1093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8" name="Egyenes összekötő 202">
            <a:extLst>
              <a:ext uri="{FF2B5EF4-FFF2-40B4-BE49-F238E27FC236}">
                <a16:creationId xmlns:a16="http://schemas.microsoft.com/office/drawing/2014/main" id="{77AAEE5F-F030-F84A-8796-81CA64D9672B}"/>
              </a:ext>
            </a:extLst>
          </p:cNvPr>
          <p:cNvCxnSpPr/>
          <p:nvPr/>
        </p:nvCxnSpPr>
        <p:spPr bwMode="auto">
          <a:xfrm>
            <a:off x="7614495" y="1271034"/>
            <a:ext cx="0" cy="111584"/>
          </a:xfrm>
          <a:prstGeom prst="line">
            <a:avLst/>
          </a:prstGeom>
          <a:noFill/>
          <a:ln w="1270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0" name="Egyenes összekötő 206">
            <a:extLst>
              <a:ext uri="{FF2B5EF4-FFF2-40B4-BE49-F238E27FC236}">
                <a16:creationId xmlns:a16="http://schemas.microsoft.com/office/drawing/2014/main" id="{F2B6B2F9-295B-7647-A8DF-5A2824EEECEB}"/>
              </a:ext>
            </a:extLst>
          </p:cNvPr>
          <p:cNvCxnSpPr/>
          <p:nvPr/>
        </p:nvCxnSpPr>
        <p:spPr bwMode="auto">
          <a:xfrm>
            <a:off x="5222969" y="1602438"/>
            <a:ext cx="0" cy="96396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1" name="Egyenes összekötő 207">
            <a:extLst>
              <a:ext uri="{FF2B5EF4-FFF2-40B4-BE49-F238E27FC236}">
                <a16:creationId xmlns:a16="http://schemas.microsoft.com/office/drawing/2014/main" id="{BB5890D8-9FEB-1C48-B79B-F363953E28CE}"/>
              </a:ext>
            </a:extLst>
          </p:cNvPr>
          <p:cNvCxnSpPr/>
          <p:nvPr/>
        </p:nvCxnSpPr>
        <p:spPr bwMode="auto">
          <a:xfrm>
            <a:off x="6581869" y="145442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2" name="Egyenes összekötő 209">
            <a:extLst>
              <a:ext uri="{FF2B5EF4-FFF2-40B4-BE49-F238E27FC236}">
                <a16:creationId xmlns:a16="http://schemas.microsoft.com/office/drawing/2014/main" id="{713F5033-8EA0-7946-9FC0-335C47338559}"/>
              </a:ext>
            </a:extLst>
          </p:cNvPr>
          <p:cNvCxnSpPr/>
          <p:nvPr/>
        </p:nvCxnSpPr>
        <p:spPr bwMode="auto">
          <a:xfrm>
            <a:off x="6568057" y="1552919"/>
            <a:ext cx="13812" cy="33675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3" name="Egyenes összekötő 210">
            <a:extLst>
              <a:ext uri="{FF2B5EF4-FFF2-40B4-BE49-F238E27FC236}">
                <a16:creationId xmlns:a16="http://schemas.microsoft.com/office/drawing/2014/main" id="{7447E7EE-80C9-0D47-8A16-21BE3016EF4A}"/>
              </a:ext>
            </a:extLst>
          </p:cNvPr>
          <p:cNvCxnSpPr/>
          <p:nvPr/>
        </p:nvCxnSpPr>
        <p:spPr bwMode="auto">
          <a:xfrm>
            <a:off x="6581869"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 name="Egyenes összekötő 211">
            <a:extLst>
              <a:ext uri="{FF2B5EF4-FFF2-40B4-BE49-F238E27FC236}">
                <a16:creationId xmlns:a16="http://schemas.microsoft.com/office/drawing/2014/main" id="{E4968B8E-4CC6-0248-AB4F-8EBDA38AABAE}"/>
              </a:ext>
            </a:extLst>
          </p:cNvPr>
          <p:cNvCxnSpPr>
            <a:cxnSpLocks/>
          </p:cNvCxnSpPr>
          <p:nvPr/>
        </p:nvCxnSpPr>
        <p:spPr bwMode="auto">
          <a:xfrm>
            <a:off x="6584704" y="1461631"/>
            <a:ext cx="198374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5" name="Egyenes összekötő 215">
            <a:extLst>
              <a:ext uri="{FF2B5EF4-FFF2-40B4-BE49-F238E27FC236}">
                <a16:creationId xmlns:a16="http://schemas.microsoft.com/office/drawing/2014/main" id="{68E8E0E2-6BAF-3F45-AAD1-AA5F39E9465C}"/>
              </a:ext>
            </a:extLst>
          </p:cNvPr>
          <p:cNvCxnSpPr>
            <a:cxnSpLocks/>
          </p:cNvCxnSpPr>
          <p:nvPr/>
        </p:nvCxnSpPr>
        <p:spPr bwMode="auto">
          <a:xfrm>
            <a:off x="8563409" y="1458097"/>
            <a:ext cx="0" cy="8844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6" name="Egyenes összekötő 216">
            <a:extLst>
              <a:ext uri="{FF2B5EF4-FFF2-40B4-BE49-F238E27FC236}">
                <a16:creationId xmlns:a16="http://schemas.microsoft.com/office/drawing/2014/main" id="{0F9049D0-B9F4-AE46-AFB6-02D7DB9322CB}"/>
              </a:ext>
            </a:extLst>
          </p:cNvPr>
          <p:cNvCxnSpPr/>
          <p:nvPr/>
        </p:nvCxnSpPr>
        <p:spPr bwMode="auto">
          <a:xfrm>
            <a:off x="7578819" y="14088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7" name="Egyenes összekötő 217">
            <a:extLst>
              <a:ext uri="{FF2B5EF4-FFF2-40B4-BE49-F238E27FC236}">
                <a16:creationId xmlns:a16="http://schemas.microsoft.com/office/drawing/2014/main" id="{603CD433-F99C-BB43-AABA-E09E1030BD67}"/>
              </a:ext>
            </a:extLst>
          </p:cNvPr>
          <p:cNvCxnSpPr/>
          <p:nvPr/>
        </p:nvCxnSpPr>
        <p:spPr bwMode="auto">
          <a:xfrm>
            <a:off x="7568908" y="1544681"/>
            <a:ext cx="9911" cy="31203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8" name="Egyenes összekötő 220">
            <a:extLst>
              <a:ext uri="{FF2B5EF4-FFF2-40B4-BE49-F238E27FC236}">
                <a16:creationId xmlns:a16="http://schemas.microsoft.com/office/drawing/2014/main" id="{81DF6868-B453-F046-8A19-D8FB30F2DD8E}"/>
              </a:ext>
            </a:extLst>
          </p:cNvPr>
          <p:cNvCxnSpPr>
            <a:cxnSpLocks/>
            <a:stCxn id="212" idx="2"/>
          </p:cNvCxnSpPr>
          <p:nvPr/>
        </p:nvCxnSpPr>
        <p:spPr bwMode="auto">
          <a:xfrm>
            <a:off x="8563409" y="1786253"/>
            <a:ext cx="0" cy="710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9" name="Egyenes összekötő 221">
            <a:extLst>
              <a:ext uri="{FF2B5EF4-FFF2-40B4-BE49-F238E27FC236}">
                <a16:creationId xmlns:a16="http://schemas.microsoft.com/office/drawing/2014/main" id="{85C3BEC0-AA5D-B747-A08B-4FF9DCC8CD97}"/>
              </a:ext>
            </a:extLst>
          </p:cNvPr>
          <p:cNvCxnSpPr/>
          <p:nvPr/>
        </p:nvCxnSpPr>
        <p:spPr bwMode="auto">
          <a:xfrm>
            <a:off x="7577231" y="2000962"/>
            <a:ext cx="0" cy="619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0" name="Egyenes összekötő 222">
            <a:extLst>
              <a:ext uri="{FF2B5EF4-FFF2-40B4-BE49-F238E27FC236}">
                <a16:creationId xmlns:a16="http://schemas.microsoft.com/office/drawing/2014/main" id="{AF5B7532-AE27-C141-B2D1-6DDBE2D2C3CE}"/>
              </a:ext>
            </a:extLst>
          </p:cNvPr>
          <p:cNvCxnSpPr>
            <a:cxnSpLocks/>
          </p:cNvCxnSpPr>
          <p:nvPr/>
        </p:nvCxnSpPr>
        <p:spPr bwMode="auto">
          <a:xfrm>
            <a:off x="8563409" y="2029390"/>
            <a:ext cx="0" cy="2952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1" name="Egyenes összekötő 223">
            <a:extLst>
              <a:ext uri="{FF2B5EF4-FFF2-40B4-BE49-F238E27FC236}">
                <a16:creationId xmlns:a16="http://schemas.microsoft.com/office/drawing/2014/main" id="{5A987E85-4F01-2444-9FED-6B9D9005C954}"/>
              </a:ext>
            </a:extLst>
          </p:cNvPr>
          <p:cNvCxnSpPr/>
          <p:nvPr/>
        </p:nvCxnSpPr>
        <p:spPr bwMode="auto">
          <a:xfrm>
            <a:off x="7086693" y="2291689"/>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2" name="Egyenes összekötő 225">
            <a:extLst>
              <a:ext uri="{FF2B5EF4-FFF2-40B4-BE49-F238E27FC236}">
                <a16:creationId xmlns:a16="http://schemas.microsoft.com/office/drawing/2014/main" id="{253C1D5A-FD33-BF44-A3E4-0B4A5AA0E9B7}"/>
              </a:ext>
            </a:extLst>
          </p:cNvPr>
          <p:cNvCxnSpPr/>
          <p:nvPr/>
        </p:nvCxnSpPr>
        <p:spPr bwMode="auto">
          <a:xfrm>
            <a:off x="8097000" y="2290447"/>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3" name="Egyenes összekötő 226">
            <a:extLst>
              <a:ext uri="{FF2B5EF4-FFF2-40B4-BE49-F238E27FC236}">
                <a16:creationId xmlns:a16="http://schemas.microsoft.com/office/drawing/2014/main" id="{74DBA528-B09B-2048-89BD-95A55D2F5422}"/>
              </a:ext>
            </a:extLst>
          </p:cNvPr>
          <p:cNvCxnSpPr>
            <a:cxnSpLocks/>
          </p:cNvCxnSpPr>
          <p:nvPr/>
        </p:nvCxnSpPr>
        <p:spPr bwMode="auto">
          <a:xfrm>
            <a:off x="6586609" y="2061688"/>
            <a:ext cx="19768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4" name="Egyenes összekötő 227">
            <a:extLst>
              <a:ext uri="{FF2B5EF4-FFF2-40B4-BE49-F238E27FC236}">
                <a16:creationId xmlns:a16="http://schemas.microsoft.com/office/drawing/2014/main" id="{298F8CD0-43D1-594C-AFBF-605E754C3298}"/>
              </a:ext>
            </a:extLst>
          </p:cNvPr>
          <p:cNvCxnSpPr/>
          <p:nvPr/>
        </p:nvCxnSpPr>
        <p:spPr bwMode="auto">
          <a:xfrm>
            <a:off x="7086693"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5" name="Egyenes összekötő 228">
            <a:extLst>
              <a:ext uri="{FF2B5EF4-FFF2-40B4-BE49-F238E27FC236}">
                <a16:creationId xmlns:a16="http://schemas.microsoft.com/office/drawing/2014/main" id="{B11A4398-34DA-6C47-BFAD-36AC619406C6}"/>
              </a:ext>
            </a:extLst>
          </p:cNvPr>
          <p:cNvCxnSpPr/>
          <p:nvPr/>
        </p:nvCxnSpPr>
        <p:spPr bwMode="auto">
          <a:xfrm>
            <a:off x="8093962" y="2063965"/>
            <a:ext cx="0" cy="688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6" name="Lekerekített téglalap 53">
            <a:extLst>
              <a:ext uri="{FF2B5EF4-FFF2-40B4-BE49-F238E27FC236}">
                <a16:creationId xmlns:a16="http://schemas.microsoft.com/office/drawing/2014/main" id="{A6E03DAF-4FA8-B640-A2E9-F1F59F2F170A}"/>
              </a:ext>
            </a:extLst>
          </p:cNvPr>
          <p:cNvSpPr/>
          <p:nvPr/>
        </p:nvSpPr>
        <p:spPr bwMode="auto">
          <a:xfrm>
            <a:off x="5816053" y="1055708"/>
            <a:ext cx="90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07" name="Lekerekített téglalap 54">
            <a:extLst>
              <a:ext uri="{FF2B5EF4-FFF2-40B4-BE49-F238E27FC236}">
                <a16:creationId xmlns:a16="http://schemas.microsoft.com/office/drawing/2014/main" id="{C5058DA2-E633-664B-A808-8BEA86EF8405}"/>
              </a:ext>
            </a:extLst>
          </p:cNvPr>
          <p:cNvSpPr/>
          <p:nvPr/>
        </p:nvSpPr>
        <p:spPr bwMode="auto">
          <a:xfrm>
            <a:off x="4854646" y="143155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&lt;15 ml/min</a:t>
            </a:r>
          </a:p>
        </p:txBody>
      </p:sp>
      <p:sp>
        <p:nvSpPr>
          <p:cNvPr id="209" name="Lekerekített téglalap 56">
            <a:extLst>
              <a:ext uri="{FF2B5EF4-FFF2-40B4-BE49-F238E27FC236}">
                <a16:creationId xmlns:a16="http://schemas.microsoft.com/office/drawing/2014/main" id="{DC3933C6-005E-4D4C-9F4D-FFFC8D2E6326}"/>
              </a:ext>
            </a:extLst>
          </p:cNvPr>
          <p:cNvSpPr/>
          <p:nvPr/>
        </p:nvSpPr>
        <p:spPr bwMode="auto">
          <a:xfrm>
            <a:off x="7208908" y="1239518"/>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t>
            </a:r>
            <a:r>
              <a:rPr lang="en-GB" sz="800" kern="0" dirty="0">
                <a:solidFill>
                  <a:srgbClr val="000000">
                    <a:lumMod val="65000"/>
                    <a:lumOff val="35000"/>
                  </a:srgbClr>
                </a:solidFill>
              </a:rPr>
              <a:t>15</a:t>
            </a: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 ml/min</a:t>
            </a:r>
          </a:p>
        </p:txBody>
      </p:sp>
      <p:sp>
        <p:nvSpPr>
          <p:cNvPr id="210" name="Lekerekített téglalap 57">
            <a:extLst>
              <a:ext uri="{FF2B5EF4-FFF2-40B4-BE49-F238E27FC236}">
                <a16:creationId xmlns:a16="http://schemas.microsoft.com/office/drawing/2014/main" id="{4B5CB08C-D3B6-0541-8665-C42BF349BEA0}"/>
              </a:ext>
            </a:extLst>
          </p:cNvPr>
          <p:cNvSpPr/>
          <p:nvPr/>
        </p:nvSpPr>
        <p:spPr bwMode="auto">
          <a:xfrm>
            <a:off x="6208057" y="1519967"/>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Check age</a:t>
            </a:r>
          </a:p>
        </p:txBody>
      </p:sp>
      <p:sp>
        <p:nvSpPr>
          <p:cNvPr id="211" name="Lekerekített téglalap 58">
            <a:extLst>
              <a:ext uri="{FF2B5EF4-FFF2-40B4-BE49-F238E27FC236}">
                <a16:creationId xmlns:a16="http://schemas.microsoft.com/office/drawing/2014/main" id="{2E3E815B-3597-0E47-9E1D-72F8CA8375C0}"/>
              </a:ext>
            </a:extLst>
          </p:cNvPr>
          <p:cNvSpPr/>
          <p:nvPr/>
        </p:nvSpPr>
        <p:spPr bwMode="auto">
          <a:xfrm>
            <a:off x="7208908" y="1519967"/>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Check weight</a:t>
            </a:r>
          </a:p>
        </p:txBody>
      </p:sp>
      <p:sp>
        <p:nvSpPr>
          <p:cNvPr id="212" name="Lekerekített téglalap 59">
            <a:extLst>
              <a:ext uri="{FF2B5EF4-FFF2-40B4-BE49-F238E27FC236}">
                <a16:creationId xmlns:a16="http://schemas.microsoft.com/office/drawing/2014/main" id="{BBF1E445-0A9A-F241-857F-1C469DD29279}"/>
              </a:ext>
            </a:extLst>
          </p:cNvPr>
          <p:cNvSpPr/>
          <p:nvPr/>
        </p:nvSpPr>
        <p:spPr bwMode="auto">
          <a:xfrm>
            <a:off x="8203409" y="1530066"/>
            <a:ext cx="720000" cy="25618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Check serum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creatinine</a:t>
            </a:r>
          </a:p>
        </p:txBody>
      </p:sp>
      <p:sp>
        <p:nvSpPr>
          <p:cNvPr id="213" name="Lekerekített téglalap 60">
            <a:extLst>
              <a:ext uri="{FF2B5EF4-FFF2-40B4-BE49-F238E27FC236}">
                <a16:creationId xmlns:a16="http://schemas.microsoft.com/office/drawing/2014/main" id="{2EB279D8-8117-6046-BFCB-B3C234E97533}"/>
              </a:ext>
            </a:extLst>
          </p:cNvPr>
          <p:cNvSpPr/>
          <p:nvPr/>
        </p:nvSpPr>
        <p:spPr bwMode="auto">
          <a:xfrm>
            <a:off x="6214407" y="1863629"/>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≥80 years</a:t>
            </a:r>
          </a:p>
        </p:txBody>
      </p:sp>
      <p:sp>
        <p:nvSpPr>
          <p:cNvPr id="214" name="Lekerekített téglalap 61">
            <a:extLst>
              <a:ext uri="{FF2B5EF4-FFF2-40B4-BE49-F238E27FC236}">
                <a16:creationId xmlns:a16="http://schemas.microsoft.com/office/drawing/2014/main" id="{9FA8136F-BEFE-B245-BC9C-B1ABFF564BE5}"/>
              </a:ext>
            </a:extLst>
          </p:cNvPr>
          <p:cNvSpPr/>
          <p:nvPr/>
        </p:nvSpPr>
        <p:spPr bwMode="auto">
          <a:xfrm>
            <a:off x="7208908" y="1855391"/>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≤60 kg</a:t>
            </a:r>
          </a:p>
        </p:txBody>
      </p:sp>
      <p:sp>
        <p:nvSpPr>
          <p:cNvPr id="215" name="Lekerekített téglalap 64">
            <a:extLst>
              <a:ext uri="{FF2B5EF4-FFF2-40B4-BE49-F238E27FC236}">
                <a16:creationId xmlns:a16="http://schemas.microsoft.com/office/drawing/2014/main" id="{5185620A-8650-8142-8803-90CC69127173}"/>
              </a:ext>
            </a:extLst>
          </p:cNvPr>
          <p:cNvSpPr/>
          <p:nvPr/>
        </p:nvSpPr>
        <p:spPr bwMode="auto">
          <a:xfrm>
            <a:off x="8203409" y="1857253"/>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≥133 µmol/I</a:t>
            </a:r>
          </a:p>
        </p:txBody>
      </p:sp>
      <p:sp>
        <p:nvSpPr>
          <p:cNvPr id="216" name="Lekerekített téglalap 65">
            <a:extLst>
              <a:ext uri="{FF2B5EF4-FFF2-40B4-BE49-F238E27FC236}">
                <a16:creationId xmlns:a16="http://schemas.microsoft.com/office/drawing/2014/main" id="{37FDDE6A-2026-AA4B-AF58-249678313C17}"/>
              </a:ext>
            </a:extLst>
          </p:cNvPr>
          <p:cNvSpPr/>
          <p:nvPr/>
        </p:nvSpPr>
        <p:spPr bwMode="auto">
          <a:xfrm>
            <a:off x="6716053"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If ≥2 features</a:t>
            </a:r>
          </a:p>
        </p:txBody>
      </p:sp>
      <p:sp>
        <p:nvSpPr>
          <p:cNvPr id="217" name="Lekerekített téglalap 66">
            <a:extLst>
              <a:ext uri="{FF2B5EF4-FFF2-40B4-BE49-F238E27FC236}">
                <a16:creationId xmlns:a16="http://schemas.microsoft.com/office/drawing/2014/main" id="{B00075F0-A784-4F49-9E76-DC409AB1EA75}"/>
              </a:ext>
            </a:extLst>
          </p:cNvPr>
          <p:cNvSpPr/>
          <p:nvPr/>
        </p:nvSpPr>
        <p:spPr bwMode="auto">
          <a:xfrm>
            <a:off x="7714369" y="2114900"/>
            <a:ext cx="72000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If ≤1 feature</a:t>
            </a:r>
          </a:p>
        </p:txBody>
      </p:sp>
      <p:sp>
        <p:nvSpPr>
          <p:cNvPr id="218" name="Lekerekített téglalap 67">
            <a:extLst>
              <a:ext uri="{FF2B5EF4-FFF2-40B4-BE49-F238E27FC236}">
                <a16:creationId xmlns:a16="http://schemas.microsoft.com/office/drawing/2014/main" id="{AA702BBB-837C-A74F-A885-80E3B3B6B67F}"/>
              </a:ext>
            </a:extLst>
          </p:cNvPr>
          <p:cNvSpPr/>
          <p:nvPr/>
        </p:nvSpPr>
        <p:spPr bwMode="auto">
          <a:xfrm>
            <a:off x="4854647" y="2363405"/>
            <a:ext cx="72000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recommended</a:t>
            </a:r>
          </a:p>
        </p:txBody>
      </p:sp>
      <p:sp>
        <p:nvSpPr>
          <p:cNvPr id="221" name="Lekerekített téglalap 31">
            <a:extLst>
              <a:ext uri="{FF2B5EF4-FFF2-40B4-BE49-F238E27FC236}">
                <a16:creationId xmlns:a16="http://schemas.microsoft.com/office/drawing/2014/main" id="{3EC853CD-7617-0E47-9173-B6773113C0AF}"/>
              </a:ext>
            </a:extLst>
          </p:cNvPr>
          <p:cNvSpPr/>
          <p:nvPr/>
        </p:nvSpPr>
        <p:spPr bwMode="auto">
          <a:xfrm>
            <a:off x="2660759" y="2805014"/>
            <a:ext cx="677247" cy="1721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Estimate </a:t>
            </a:r>
            <a:r>
              <a:rPr kumimoji="0" lang="en-GB" sz="80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CrCl</a:t>
            </a:r>
            <a:endPar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25" name="Lekerekített téglalap 37">
            <a:extLst>
              <a:ext uri="{FF2B5EF4-FFF2-40B4-BE49-F238E27FC236}">
                <a16:creationId xmlns:a16="http://schemas.microsoft.com/office/drawing/2014/main" id="{F8367E3B-1112-9B46-A663-FC7E17BB248D}"/>
              </a:ext>
            </a:extLst>
          </p:cNvPr>
          <p:cNvSpPr/>
          <p:nvPr/>
        </p:nvSpPr>
        <p:spPr bwMode="auto">
          <a:xfrm>
            <a:off x="1830081" y="3858769"/>
            <a:ext cx="604203" cy="394673"/>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Low TE risk and high bleeding risk</a:t>
            </a:r>
          </a:p>
        </p:txBody>
      </p:sp>
      <p:sp>
        <p:nvSpPr>
          <p:cNvPr id="226" name="Lekerekített téglalap 38">
            <a:extLst>
              <a:ext uri="{FF2B5EF4-FFF2-40B4-BE49-F238E27FC236}">
                <a16:creationId xmlns:a16="http://schemas.microsoft.com/office/drawing/2014/main" id="{16B3EE52-38C4-F741-90CE-C72029FB22F8}"/>
              </a:ext>
            </a:extLst>
          </p:cNvPr>
          <p:cNvSpPr/>
          <p:nvPr/>
        </p:nvSpPr>
        <p:spPr bwMode="auto">
          <a:xfrm>
            <a:off x="2843731" y="3351368"/>
            <a:ext cx="489287"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&lt;75 years</a:t>
            </a:r>
          </a:p>
        </p:txBody>
      </p:sp>
      <p:sp>
        <p:nvSpPr>
          <p:cNvPr id="227" name="Lekerekített téglalap 39">
            <a:extLst>
              <a:ext uri="{FF2B5EF4-FFF2-40B4-BE49-F238E27FC236}">
                <a16:creationId xmlns:a16="http://schemas.microsoft.com/office/drawing/2014/main" id="{ECDF49C7-96A3-6042-A9E7-11B16AE057B3}"/>
              </a:ext>
            </a:extLst>
          </p:cNvPr>
          <p:cNvSpPr/>
          <p:nvPr/>
        </p:nvSpPr>
        <p:spPr bwMode="auto">
          <a:xfrm>
            <a:off x="3455974" y="3351368"/>
            <a:ext cx="698130" cy="275420"/>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75–80 years</a:t>
            </a:r>
          </a:p>
        </p:txBody>
      </p:sp>
      <p:sp>
        <p:nvSpPr>
          <p:cNvPr id="228" name="Lekerekített téglalap 41">
            <a:extLst>
              <a:ext uri="{FF2B5EF4-FFF2-40B4-BE49-F238E27FC236}">
                <a16:creationId xmlns:a16="http://schemas.microsoft.com/office/drawing/2014/main" id="{8697DA79-581E-8142-8923-C71129572609}"/>
              </a:ext>
            </a:extLst>
          </p:cNvPr>
          <p:cNvSpPr/>
          <p:nvPr/>
        </p:nvSpPr>
        <p:spPr bwMode="auto">
          <a:xfrm>
            <a:off x="4230086" y="3497208"/>
            <a:ext cx="581035" cy="60376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≥80 years and/or concomitant verapamil</a:t>
            </a:r>
          </a:p>
        </p:txBody>
      </p:sp>
      <p:sp>
        <p:nvSpPr>
          <p:cNvPr id="229" name="Lekerekített téglalap 42">
            <a:extLst>
              <a:ext uri="{FF2B5EF4-FFF2-40B4-BE49-F238E27FC236}">
                <a16:creationId xmlns:a16="http://schemas.microsoft.com/office/drawing/2014/main" id="{43A77C26-3830-2543-882F-0B3C1CDC2EF3}"/>
              </a:ext>
            </a:extLst>
          </p:cNvPr>
          <p:cNvSpPr/>
          <p:nvPr/>
        </p:nvSpPr>
        <p:spPr bwMode="auto">
          <a:xfrm>
            <a:off x="607156" y="4288689"/>
            <a:ext cx="752701" cy="280375"/>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Contraindicated</a:t>
            </a:r>
          </a:p>
        </p:txBody>
      </p:sp>
      <p:sp>
        <p:nvSpPr>
          <p:cNvPr id="230" name="Lekerekített téglalap 43">
            <a:extLst>
              <a:ext uri="{FF2B5EF4-FFF2-40B4-BE49-F238E27FC236}">
                <a16:creationId xmlns:a16="http://schemas.microsoft.com/office/drawing/2014/main" id="{CE9D5926-7B69-E649-A2BD-C5A4F683AC01}"/>
              </a:ext>
            </a:extLst>
          </p:cNvPr>
          <p:cNvSpPr/>
          <p:nvPr/>
        </p:nvSpPr>
        <p:spPr bwMode="auto">
          <a:xfrm>
            <a:off x="3214328" y="3696224"/>
            <a:ext cx="698931" cy="550839"/>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0000">
                    <a:lumMod val="65000"/>
                    <a:lumOff val="35000"/>
                  </a:srgbClr>
                </a:solidFill>
                <a:effectLst/>
                <a:uLnTx/>
                <a:uFillTx/>
                <a:latin typeface="Arial" charset="0"/>
                <a:ea typeface="+mn-ea"/>
                <a:cs typeface="+mn-cs"/>
              </a:rPr>
              <a:t>TE risk and high bleeding risk</a:t>
            </a:r>
          </a:p>
        </p:txBody>
      </p:sp>
      <p:sp>
        <p:nvSpPr>
          <p:cNvPr id="231" name="Lekerekített téglalap 45">
            <a:extLst>
              <a:ext uri="{FF2B5EF4-FFF2-40B4-BE49-F238E27FC236}">
                <a16:creationId xmlns:a16="http://schemas.microsoft.com/office/drawing/2014/main" id="{5D91174B-DB3C-284C-ADCF-600359596C96}"/>
              </a:ext>
            </a:extLst>
          </p:cNvPr>
          <p:cNvSpPr/>
          <p:nvPr/>
        </p:nvSpPr>
        <p:spPr bwMode="auto">
          <a:xfrm>
            <a:off x="1912152"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sp>
        <p:nvSpPr>
          <p:cNvPr id="232" name="Lekerekített téglalap 46">
            <a:extLst>
              <a:ext uri="{FF2B5EF4-FFF2-40B4-BE49-F238E27FC236}">
                <a16:creationId xmlns:a16="http://schemas.microsoft.com/office/drawing/2014/main" id="{CE248F95-46BA-E74A-B987-47DA1749E402}"/>
              </a:ext>
            </a:extLst>
          </p:cNvPr>
          <p:cNvSpPr/>
          <p:nvPr/>
        </p:nvSpPr>
        <p:spPr bwMode="auto">
          <a:xfrm>
            <a:off x="2392979"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3" name="Lekerekített téglalap 47">
            <a:extLst>
              <a:ext uri="{FF2B5EF4-FFF2-40B4-BE49-F238E27FC236}">
                <a16:creationId xmlns:a16="http://schemas.microsoft.com/office/drawing/2014/main" id="{920B8AD7-1275-044A-ACB0-25F92DCAE4EF}"/>
              </a:ext>
            </a:extLst>
          </p:cNvPr>
          <p:cNvSpPr/>
          <p:nvPr/>
        </p:nvSpPr>
        <p:spPr bwMode="auto">
          <a:xfrm>
            <a:off x="2868344"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4" name="Lekerekített téglalap 49">
            <a:extLst>
              <a:ext uri="{FF2B5EF4-FFF2-40B4-BE49-F238E27FC236}">
                <a16:creationId xmlns:a16="http://schemas.microsoft.com/office/drawing/2014/main" id="{FC9817C0-3FE6-A948-B6D3-2D6215ED650A}"/>
              </a:ext>
            </a:extLst>
          </p:cNvPr>
          <p:cNvSpPr/>
          <p:nvPr/>
        </p:nvSpPr>
        <p:spPr bwMode="auto">
          <a:xfrm>
            <a:off x="334376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sp>
        <p:nvSpPr>
          <p:cNvPr id="235" name="Lekerekített téglalap 50">
            <a:extLst>
              <a:ext uri="{FF2B5EF4-FFF2-40B4-BE49-F238E27FC236}">
                <a16:creationId xmlns:a16="http://schemas.microsoft.com/office/drawing/2014/main" id="{2DCE1C8D-DE5B-D64B-86DF-B22CF0867752}"/>
              </a:ext>
            </a:extLst>
          </p:cNvPr>
          <p:cNvSpPr/>
          <p:nvPr/>
        </p:nvSpPr>
        <p:spPr bwMode="auto">
          <a:xfrm>
            <a:off x="3821566" y="4293644"/>
            <a:ext cx="440061"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150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sp>
        <p:nvSpPr>
          <p:cNvPr id="236" name="Lekerekített téglalap 51">
            <a:extLst>
              <a:ext uri="{FF2B5EF4-FFF2-40B4-BE49-F238E27FC236}">
                <a16:creationId xmlns:a16="http://schemas.microsoft.com/office/drawing/2014/main" id="{3F601EF8-9BAD-824C-B7D2-ACD93069AA57}"/>
              </a:ext>
            </a:extLst>
          </p:cNvPr>
          <p:cNvSpPr/>
          <p:nvPr/>
        </p:nvSpPr>
        <p:spPr bwMode="auto">
          <a:xfrm>
            <a:off x="4300573" y="4293644"/>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lumMod val="65000"/>
                    <a:lumOff val="35000"/>
                  </a:schemeClr>
                </a:solidFill>
                <a:effectLst/>
                <a:uLnTx/>
                <a:uFillTx/>
                <a:latin typeface="Arial" charset="0"/>
                <a:ea typeface="+mn-ea"/>
                <a:cs typeface="+mn-cs"/>
              </a:rPr>
              <a:t>bid</a:t>
            </a:r>
          </a:p>
        </p:txBody>
      </p:sp>
      <p:cxnSp>
        <p:nvCxnSpPr>
          <p:cNvPr id="237" name="Egyenes összekötő 119">
            <a:extLst>
              <a:ext uri="{FF2B5EF4-FFF2-40B4-BE49-F238E27FC236}">
                <a16:creationId xmlns:a16="http://schemas.microsoft.com/office/drawing/2014/main" id="{D54A709A-8F49-7D41-95D6-E020256226D6}"/>
              </a:ext>
            </a:extLst>
          </p:cNvPr>
          <p:cNvCxnSpPr>
            <a:cxnSpLocks/>
          </p:cNvCxnSpPr>
          <p:nvPr/>
        </p:nvCxnSpPr>
        <p:spPr bwMode="auto">
          <a:xfrm flipV="1">
            <a:off x="977652" y="3043474"/>
            <a:ext cx="2824371"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8" name="Egyenes összekötő 121">
            <a:extLst>
              <a:ext uri="{FF2B5EF4-FFF2-40B4-BE49-F238E27FC236}">
                <a16:creationId xmlns:a16="http://schemas.microsoft.com/office/drawing/2014/main" id="{896DD00F-CD87-CB4F-A35E-4EB4AEF02B75}"/>
              </a:ext>
            </a:extLst>
          </p:cNvPr>
          <p:cNvCxnSpPr>
            <a:cxnSpLocks/>
          </p:cNvCxnSpPr>
          <p:nvPr/>
        </p:nvCxnSpPr>
        <p:spPr bwMode="auto">
          <a:xfrm>
            <a:off x="2999383" y="2977151"/>
            <a:ext cx="0" cy="6471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9" name="Egyenes összekötő 124">
            <a:extLst>
              <a:ext uri="{FF2B5EF4-FFF2-40B4-BE49-F238E27FC236}">
                <a16:creationId xmlns:a16="http://schemas.microsoft.com/office/drawing/2014/main" id="{1D0DFB10-8BB5-AC44-BB06-F9CA76BC9F62}"/>
              </a:ext>
            </a:extLst>
          </p:cNvPr>
          <p:cNvCxnSpPr/>
          <p:nvPr/>
        </p:nvCxnSpPr>
        <p:spPr bwMode="auto">
          <a:xfrm flipV="1">
            <a:off x="2132182" y="3043475"/>
            <a:ext cx="0" cy="11234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 name="Egyenes összekötő 130">
            <a:extLst>
              <a:ext uri="{FF2B5EF4-FFF2-40B4-BE49-F238E27FC236}">
                <a16:creationId xmlns:a16="http://schemas.microsoft.com/office/drawing/2014/main" id="{51B55928-7874-2E47-B475-B93BB99E332A}"/>
              </a:ext>
            </a:extLst>
          </p:cNvPr>
          <p:cNvCxnSpPr>
            <a:cxnSpLocks/>
          </p:cNvCxnSpPr>
          <p:nvPr/>
        </p:nvCxnSpPr>
        <p:spPr bwMode="auto">
          <a:xfrm flipV="1">
            <a:off x="3803837" y="3039066"/>
            <a:ext cx="0" cy="11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1" name="Egyenes összekötő 136">
            <a:extLst>
              <a:ext uri="{FF2B5EF4-FFF2-40B4-BE49-F238E27FC236}">
                <a16:creationId xmlns:a16="http://schemas.microsoft.com/office/drawing/2014/main" id="{1713B7AB-F15A-DF47-8830-15B0E2A3AAA7}"/>
              </a:ext>
            </a:extLst>
          </p:cNvPr>
          <p:cNvCxnSpPr>
            <a:cxnSpLocks/>
          </p:cNvCxnSpPr>
          <p:nvPr/>
        </p:nvCxnSpPr>
        <p:spPr bwMode="auto">
          <a:xfrm>
            <a:off x="2132182" y="3262596"/>
            <a:ext cx="1" cy="59617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2" name="Egyenes összekötő 145">
            <a:extLst>
              <a:ext uri="{FF2B5EF4-FFF2-40B4-BE49-F238E27FC236}">
                <a16:creationId xmlns:a16="http://schemas.microsoft.com/office/drawing/2014/main" id="{08F7FD35-8388-C64E-AC93-43B50A16A12C}"/>
              </a:ext>
            </a:extLst>
          </p:cNvPr>
          <p:cNvCxnSpPr>
            <a:cxnSpLocks/>
          </p:cNvCxnSpPr>
          <p:nvPr/>
        </p:nvCxnSpPr>
        <p:spPr bwMode="auto">
          <a:xfrm flipH="1">
            <a:off x="3088374" y="3307111"/>
            <a:ext cx="1430564" cy="318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3" name="Egyenes összekötő 150">
            <a:extLst>
              <a:ext uri="{FF2B5EF4-FFF2-40B4-BE49-F238E27FC236}">
                <a16:creationId xmlns:a16="http://schemas.microsoft.com/office/drawing/2014/main" id="{0245157B-7635-BF44-ADFB-56E751A478BC}"/>
              </a:ext>
            </a:extLst>
          </p:cNvPr>
          <p:cNvCxnSpPr/>
          <p:nvPr/>
        </p:nvCxnSpPr>
        <p:spPr bwMode="auto">
          <a:xfrm flipH="1">
            <a:off x="3805039" y="3244440"/>
            <a:ext cx="261" cy="10692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5" name="Egyenes összekötő 154">
            <a:extLst>
              <a:ext uri="{FF2B5EF4-FFF2-40B4-BE49-F238E27FC236}">
                <a16:creationId xmlns:a16="http://schemas.microsoft.com/office/drawing/2014/main" id="{04EBBAE6-A4D3-3C41-A12B-3218CD4C3437}"/>
              </a:ext>
            </a:extLst>
          </p:cNvPr>
          <p:cNvCxnSpPr>
            <a:cxnSpLocks/>
          </p:cNvCxnSpPr>
          <p:nvPr/>
        </p:nvCxnSpPr>
        <p:spPr bwMode="auto">
          <a:xfrm>
            <a:off x="4520604" y="3302000"/>
            <a:ext cx="0" cy="1952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6" name="Egyenes összekötő 157">
            <a:extLst>
              <a:ext uri="{FF2B5EF4-FFF2-40B4-BE49-F238E27FC236}">
                <a16:creationId xmlns:a16="http://schemas.microsoft.com/office/drawing/2014/main" id="{0C9EDE8A-8912-2E40-9DB7-3DEF9CB1684A}"/>
              </a:ext>
            </a:extLst>
          </p:cNvPr>
          <p:cNvCxnSpPr>
            <a:cxnSpLocks/>
          </p:cNvCxnSpPr>
          <p:nvPr/>
        </p:nvCxnSpPr>
        <p:spPr bwMode="auto">
          <a:xfrm>
            <a:off x="3088375" y="3307567"/>
            <a:ext cx="0" cy="4380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7" name="Egyenes összekötő 168">
            <a:extLst>
              <a:ext uri="{FF2B5EF4-FFF2-40B4-BE49-F238E27FC236}">
                <a16:creationId xmlns:a16="http://schemas.microsoft.com/office/drawing/2014/main" id="{A7FA3A1E-3892-AE47-A5ED-6E469BD13D71}"/>
              </a:ext>
            </a:extLst>
          </p:cNvPr>
          <p:cNvCxnSpPr>
            <a:cxnSpLocks/>
          </p:cNvCxnSpPr>
          <p:nvPr/>
        </p:nvCxnSpPr>
        <p:spPr bwMode="auto">
          <a:xfrm flipV="1">
            <a:off x="2132183" y="4253442"/>
            <a:ext cx="0" cy="4020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8" name="Egyenes összekötő 169">
            <a:extLst>
              <a:ext uri="{FF2B5EF4-FFF2-40B4-BE49-F238E27FC236}">
                <a16:creationId xmlns:a16="http://schemas.microsoft.com/office/drawing/2014/main" id="{BC7BC72F-FAD5-A340-83D2-6ED7248A910F}"/>
              </a:ext>
            </a:extLst>
          </p:cNvPr>
          <p:cNvCxnSpPr>
            <a:cxnSpLocks/>
          </p:cNvCxnSpPr>
          <p:nvPr/>
        </p:nvCxnSpPr>
        <p:spPr bwMode="auto">
          <a:xfrm flipV="1">
            <a:off x="2607500" y="3302000"/>
            <a:ext cx="0" cy="107000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9" name="Egyenes összekötő 170">
            <a:extLst>
              <a:ext uri="{FF2B5EF4-FFF2-40B4-BE49-F238E27FC236}">
                <a16:creationId xmlns:a16="http://schemas.microsoft.com/office/drawing/2014/main" id="{573218EB-7EE0-B149-B706-15CD6C09AB9F}"/>
              </a:ext>
            </a:extLst>
          </p:cNvPr>
          <p:cNvCxnSpPr>
            <a:cxnSpLocks/>
          </p:cNvCxnSpPr>
          <p:nvPr/>
        </p:nvCxnSpPr>
        <p:spPr bwMode="auto">
          <a:xfrm flipV="1">
            <a:off x="3088374" y="3628880"/>
            <a:ext cx="0" cy="73271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0" name="Egyenes összekötő 174">
            <a:extLst>
              <a:ext uri="{FF2B5EF4-FFF2-40B4-BE49-F238E27FC236}">
                <a16:creationId xmlns:a16="http://schemas.microsoft.com/office/drawing/2014/main" id="{696501A6-F60B-5449-9B26-3C624CD9D463}"/>
              </a:ext>
            </a:extLst>
          </p:cNvPr>
          <p:cNvCxnSpPr>
            <a:cxnSpLocks/>
          </p:cNvCxnSpPr>
          <p:nvPr/>
        </p:nvCxnSpPr>
        <p:spPr bwMode="auto">
          <a:xfrm>
            <a:off x="3801603" y="3665194"/>
            <a:ext cx="24616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1" name="Egyenes összekötő 176">
            <a:extLst>
              <a:ext uri="{FF2B5EF4-FFF2-40B4-BE49-F238E27FC236}">
                <a16:creationId xmlns:a16="http://schemas.microsoft.com/office/drawing/2014/main" id="{FAF90BF7-D105-A148-B587-5864123997B5}"/>
              </a:ext>
            </a:extLst>
          </p:cNvPr>
          <p:cNvCxnSpPr>
            <a:cxnSpLocks/>
          </p:cNvCxnSpPr>
          <p:nvPr/>
        </p:nvCxnSpPr>
        <p:spPr bwMode="auto">
          <a:xfrm flipV="1">
            <a:off x="4044862" y="3664990"/>
            <a:ext cx="0" cy="69237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2" name="Egyenes összekötő 182">
            <a:extLst>
              <a:ext uri="{FF2B5EF4-FFF2-40B4-BE49-F238E27FC236}">
                <a16:creationId xmlns:a16="http://schemas.microsoft.com/office/drawing/2014/main" id="{ABB2CFC0-5C19-614D-A6E0-9C50A6D367E2}"/>
              </a:ext>
            </a:extLst>
          </p:cNvPr>
          <p:cNvCxnSpPr>
            <a:cxnSpLocks/>
          </p:cNvCxnSpPr>
          <p:nvPr/>
        </p:nvCxnSpPr>
        <p:spPr bwMode="auto">
          <a:xfrm>
            <a:off x="3805039" y="3626787"/>
            <a:ext cx="0" cy="694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3" name="Egyenes összekötő 190">
            <a:extLst>
              <a:ext uri="{FF2B5EF4-FFF2-40B4-BE49-F238E27FC236}">
                <a16:creationId xmlns:a16="http://schemas.microsoft.com/office/drawing/2014/main" id="{28EE28B6-FDD4-A641-9081-6454E46D6079}"/>
              </a:ext>
            </a:extLst>
          </p:cNvPr>
          <p:cNvCxnSpPr>
            <a:cxnSpLocks/>
          </p:cNvCxnSpPr>
          <p:nvPr/>
        </p:nvCxnSpPr>
        <p:spPr bwMode="auto">
          <a:xfrm flipH="1" flipV="1">
            <a:off x="983367" y="3272183"/>
            <a:ext cx="140" cy="1016506"/>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4" name="Egyenes összekötő 192">
            <a:extLst>
              <a:ext uri="{FF2B5EF4-FFF2-40B4-BE49-F238E27FC236}">
                <a16:creationId xmlns:a16="http://schemas.microsoft.com/office/drawing/2014/main" id="{B98D5CF0-3AE2-6446-9D8D-1A95718D626F}"/>
              </a:ext>
            </a:extLst>
          </p:cNvPr>
          <p:cNvCxnSpPr>
            <a:cxnSpLocks/>
          </p:cNvCxnSpPr>
          <p:nvPr/>
        </p:nvCxnSpPr>
        <p:spPr bwMode="auto">
          <a:xfrm>
            <a:off x="3563794" y="4247063"/>
            <a:ext cx="0" cy="46581"/>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5" name="Egyenes összekötő 176">
            <a:extLst>
              <a:ext uri="{FF2B5EF4-FFF2-40B4-BE49-F238E27FC236}">
                <a16:creationId xmlns:a16="http://schemas.microsoft.com/office/drawing/2014/main" id="{B06ACE37-AE0E-4547-8BEC-EBE6E6EF39A8}"/>
              </a:ext>
            </a:extLst>
          </p:cNvPr>
          <p:cNvCxnSpPr>
            <a:cxnSpLocks/>
          </p:cNvCxnSpPr>
          <p:nvPr/>
        </p:nvCxnSpPr>
        <p:spPr bwMode="auto">
          <a:xfrm flipV="1">
            <a:off x="4520604" y="4100975"/>
            <a:ext cx="0" cy="19266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 name="Egyenes összekötő 174">
            <a:extLst>
              <a:ext uri="{FF2B5EF4-FFF2-40B4-BE49-F238E27FC236}">
                <a16:creationId xmlns:a16="http://schemas.microsoft.com/office/drawing/2014/main" id="{D9CD0685-4F5B-184E-B1BA-949ABE8F569B}"/>
              </a:ext>
            </a:extLst>
          </p:cNvPr>
          <p:cNvCxnSpPr>
            <a:cxnSpLocks/>
          </p:cNvCxnSpPr>
          <p:nvPr/>
        </p:nvCxnSpPr>
        <p:spPr bwMode="auto">
          <a:xfrm flipV="1">
            <a:off x="3088144" y="3666459"/>
            <a:ext cx="25200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7" name="Egyenes összekötő 182">
            <a:extLst>
              <a:ext uri="{FF2B5EF4-FFF2-40B4-BE49-F238E27FC236}">
                <a16:creationId xmlns:a16="http://schemas.microsoft.com/office/drawing/2014/main" id="{FEF4B666-4974-4141-897A-E70F42B32E4D}"/>
              </a:ext>
            </a:extLst>
          </p:cNvPr>
          <p:cNvCxnSpPr>
            <a:cxnSpLocks/>
          </p:cNvCxnSpPr>
          <p:nvPr/>
        </p:nvCxnSpPr>
        <p:spPr bwMode="auto">
          <a:xfrm>
            <a:off x="3336284" y="3667816"/>
            <a:ext cx="0" cy="2840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8" name="Egyenes összekötő 138">
            <a:extLst>
              <a:ext uri="{FF2B5EF4-FFF2-40B4-BE49-F238E27FC236}">
                <a16:creationId xmlns:a16="http://schemas.microsoft.com/office/drawing/2014/main" id="{8996DAB4-AB29-0140-9675-0113E8BB0EB2}"/>
              </a:ext>
            </a:extLst>
          </p:cNvPr>
          <p:cNvCxnSpPr>
            <a:cxnSpLocks/>
          </p:cNvCxnSpPr>
          <p:nvPr/>
        </p:nvCxnSpPr>
        <p:spPr bwMode="auto">
          <a:xfrm flipH="1">
            <a:off x="1656188" y="3300477"/>
            <a:ext cx="951312" cy="1524"/>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9" name="Lekerekített téglalap 41">
            <a:extLst>
              <a:ext uri="{FF2B5EF4-FFF2-40B4-BE49-F238E27FC236}">
                <a16:creationId xmlns:a16="http://schemas.microsoft.com/office/drawing/2014/main" id="{4273F8D1-FC70-EE44-8D56-22405A133A91}"/>
              </a:ext>
            </a:extLst>
          </p:cNvPr>
          <p:cNvSpPr/>
          <p:nvPr/>
        </p:nvSpPr>
        <p:spPr bwMode="auto">
          <a:xfrm>
            <a:off x="1269508" y="3343469"/>
            <a:ext cx="773358" cy="462737"/>
          </a:xfrm>
          <a:prstGeom prst="roundRect">
            <a:avLst/>
          </a:prstGeom>
          <a:no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≥80 years and/or concomitant verapamil</a:t>
            </a:r>
          </a:p>
        </p:txBody>
      </p:sp>
      <p:sp>
        <p:nvSpPr>
          <p:cNvPr id="260" name="Lekerekített téglalap 51">
            <a:extLst>
              <a:ext uri="{FF2B5EF4-FFF2-40B4-BE49-F238E27FC236}">
                <a16:creationId xmlns:a16="http://schemas.microsoft.com/office/drawing/2014/main" id="{7696FC09-86F1-8242-893F-EDF5BF42F1DC}"/>
              </a:ext>
            </a:extLst>
          </p:cNvPr>
          <p:cNvSpPr/>
          <p:nvPr/>
        </p:nvSpPr>
        <p:spPr bwMode="auto">
          <a:xfrm>
            <a:off x="1429719" y="4288689"/>
            <a:ext cx="44006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110 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bid</a:t>
            </a:r>
          </a:p>
        </p:txBody>
      </p:sp>
      <p:cxnSp>
        <p:nvCxnSpPr>
          <p:cNvPr id="261" name="Egyenes összekötő 176">
            <a:extLst>
              <a:ext uri="{FF2B5EF4-FFF2-40B4-BE49-F238E27FC236}">
                <a16:creationId xmlns:a16="http://schemas.microsoft.com/office/drawing/2014/main" id="{03EF6CB9-7CBF-2F48-B1B5-0A1AADDC337F}"/>
              </a:ext>
            </a:extLst>
          </p:cNvPr>
          <p:cNvCxnSpPr>
            <a:cxnSpLocks/>
          </p:cNvCxnSpPr>
          <p:nvPr/>
        </p:nvCxnSpPr>
        <p:spPr bwMode="auto">
          <a:xfrm flipV="1">
            <a:off x="1649750" y="3806206"/>
            <a:ext cx="6437" cy="482483"/>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2" name="Egyenes összekötő 176">
            <a:extLst>
              <a:ext uri="{FF2B5EF4-FFF2-40B4-BE49-F238E27FC236}">
                <a16:creationId xmlns:a16="http://schemas.microsoft.com/office/drawing/2014/main" id="{1674EB51-8BE3-3D44-9FC5-0B9DE2F41971}"/>
              </a:ext>
            </a:extLst>
          </p:cNvPr>
          <p:cNvCxnSpPr>
            <a:cxnSpLocks/>
          </p:cNvCxnSpPr>
          <p:nvPr/>
        </p:nvCxnSpPr>
        <p:spPr bwMode="auto">
          <a:xfrm>
            <a:off x="1656187" y="3268412"/>
            <a:ext cx="0" cy="7505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3" name="Egyenes összekötő 124">
            <a:extLst>
              <a:ext uri="{FF2B5EF4-FFF2-40B4-BE49-F238E27FC236}">
                <a16:creationId xmlns:a16="http://schemas.microsoft.com/office/drawing/2014/main" id="{E15B03BE-9F84-294B-9C82-66607A2CD81E}"/>
              </a:ext>
            </a:extLst>
          </p:cNvPr>
          <p:cNvCxnSpPr>
            <a:cxnSpLocks/>
          </p:cNvCxnSpPr>
          <p:nvPr/>
        </p:nvCxnSpPr>
        <p:spPr bwMode="auto">
          <a:xfrm flipV="1">
            <a:off x="983367" y="3047873"/>
            <a:ext cx="0" cy="11160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4" name="Lekerekített téglalap 34">
            <a:extLst>
              <a:ext uri="{FF2B5EF4-FFF2-40B4-BE49-F238E27FC236}">
                <a16:creationId xmlns:a16="http://schemas.microsoft.com/office/drawing/2014/main" id="{DCAFE31E-667D-8B45-BA55-6581409031CE}"/>
              </a:ext>
            </a:extLst>
          </p:cNvPr>
          <p:cNvSpPr/>
          <p:nvPr/>
        </p:nvSpPr>
        <p:spPr bwMode="auto">
          <a:xfrm>
            <a:off x="3319547" y="3090459"/>
            <a:ext cx="90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&gt;50 ml/min</a:t>
            </a:r>
          </a:p>
        </p:txBody>
      </p:sp>
      <p:sp>
        <p:nvSpPr>
          <p:cNvPr id="223" name="Lekerekített téglalap 33">
            <a:extLst>
              <a:ext uri="{FF2B5EF4-FFF2-40B4-BE49-F238E27FC236}">
                <a16:creationId xmlns:a16="http://schemas.microsoft.com/office/drawing/2014/main" id="{34A7CB99-7D6B-424D-A89B-8DF5104B33E2}"/>
              </a:ext>
            </a:extLst>
          </p:cNvPr>
          <p:cNvSpPr/>
          <p:nvPr/>
        </p:nvSpPr>
        <p:spPr bwMode="auto">
          <a:xfrm>
            <a:off x="1637182" y="3090459"/>
            <a:ext cx="99000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30–50 ml/min</a:t>
            </a:r>
          </a:p>
        </p:txBody>
      </p:sp>
      <p:sp>
        <p:nvSpPr>
          <p:cNvPr id="222" name="Lekerekített téglalap 32">
            <a:extLst>
              <a:ext uri="{FF2B5EF4-FFF2-40B4-BE49-F238E27FC236}">
                <a16:creationId xmlns:a16="http://schemas.microsoft.com/office/drawing/2014/main" id="{8972FB36-1559-C140-A5D9-1CDCDF3BC92F}"/>
              </a:ext>
            </a:extLst>
          </p:cNvPr>
          <p:cNvSpPr/>
          <p:nvPr/>
        </p:nvSpPr>
        <p:spPr bwMode="auto">
          <a:xfrm>
            <a:off x="618562" y="3100046"/>
            <a:ext cx="729610" cy="172137"/>
          </a:xfrm>
          <a:prstGeom prst="roundRect">
            <a:avLst/>
          </a:prstGeom>
          <a:solidFill>
            <a:schemeClr val="bg1"/>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&lt;30 ml/min</a:t>
            </a:r>
          </a:p>
        </p:txBody>
      </p:sp>
      <p:cxnSp>
        <p:nvCxnSpPr>
          <p:cNvPr id="270" name="Egyenes összekötő 245">
            <a:extLst>
              <a:ext uri="{FF2B5EF4-FFF2-40B4-BE49-F238E27FC236}">
                <a16:creationId xmlns:a16="http://schemas.microsoft.com/office/drawing/2014/main" id="{8C73E0A6-4848-FD4F-A334-E11E6DE75185}"/>
              </a:ext>
            </a:extLst>
          </p:cNvPr>
          <p:cNvCxnSpPr/>
          <p:nvPr/>
        </p:nvCxnSpPr>
        <p:spPr bwMode="auto">
          <a:xfrm>
            <a:off x="5658874" y="3036664"/>
            <a:ext cx="2251075"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1" name="Egyenes összekötő 234">
            <a:extLst>
              <a:ext uri="{FF2B5EF4-FFF2-40B4-BE49-F238E27FC236}">
                <a16:creationId xmlns:a16="http://schemas.microsoft.com/office/drawing/2014/main" id="{2AC0BEF1-0A28-C94B-ADC3-E0E5D24AD25C}"/>
              </a:ext>
            </a:extLst>
          </p:cNvPr>
          <p:cNvCxnSpPr/>
          <p:nvPr/>
        </p:nvCxnSpPr>
        <p:spPr bwMode="auto">
          <a:xfrm>
            <a:off x="6788856" y="2908077"/>
            <a:ext cx="0" cy="34083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2" name="Egyenes összekötő 235">
            <a:extLst>
              <a:ext uri="{FF2B5EF4-FFF2-40B4-BE49-F238E27FC236}">
                <a16:creationId xmlns:a16="http://schemas.microsoft.com/office/drawing/2014/main" id="{6EEA0DDE-3511-D045-A09D-F6FBA0F425CD}"/>
              </a:ext>
            </a:extLst>
          </p:cNvPr>
          <p:cNvCxnSpPr/>
          <p:nvPr/>
        </p:nvCxnSpPr>
        <p:spPr bwMode="auto">
          <a:xfrm>
            <a:off x="5663318" y="3031502"/>
            <a:ext cx="0" cy="172137"/>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3" name="Egyenes összekötő 237">
            <a:extLst>
              <a:ext uri="{FF2B5EF4-FFF2-40B4-BE49-F238E27FC236}">
                <a16:creationId xmlns:a16="http://schemas.microsoft.com/office/drawing/2014/main" id="{B9649FF0-334D-AC41-BDE6-AE29923D1F20}"/>
              </a:ext>
            </a:extLst>
          </p:cNvPr>
          <p:cNvCxnSpPr/>
          <p:nvPr/>
        </p:nvCxnSpPr>
        <p:spPr bwMode="auto">
          <a:xfrm>
            <a:off x="7908044" y="3036664"/>
            <a:ext cx="0" cy="137848"/>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4" name="Egyenes összekötő 247">
            <a:extLst>
              <a:ext uri="{FF2B5EF4-FFF2-40B4-BE49-F238E27FC236}">
                <a16:creationId xmlns:a16="http://schemas.microsoft.com/office/drawing/2014/main" id="{FAF26BFF-D673-434B-B4A9-DAAF0EEB27A1}"/>
              </a:ext>
            </a:extLst>
          </p:cNvPr>
          <p:cNvCxnSpPr/>
          <p:nvPr/>
        </p:nvCxnSpPr>
        <p:spPr bwMode="auto">
          <a:xfrm>
            <a:off x="5661731" y="3137190"/>
            <a:ext cx="3175"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5" name="Egyenes összekötő 250">
            <a:extLst>
              <a:ext uri="{FF2B5EF4-FFF2-40B4-BE49-F238E27FC236}">
                <a16:creationId xmlns:a16="http://schemas.microsoft.com/office/drawing/2014/main" id="{E3C30074-365B-B041-A545-377A2A4AD1B8}"/>
              </a:ext>
            </a:extLst>
          </p:cNvPr>
          <p:cNvCxnSpPr/>
          <p:nvPr/>
        </p:nvCxnSpPr>
        <p:spPr bwMode="auto">
          <a:xfrm flipH="1">
            <a:off x="6786079" y="3132058"/>
            <a:ext cx="2777" cy="60917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6" name="Egyenes összekötő 253">
            <a:extLst>
              <a:ext uri="{FF2B5EF4-FFF2-40B4-BE49-F238E27FC236}">
                <a16:creationId xmlns:a16="http://schemas.microsoft.com/office/drawing/2014/main" id="{2B78600D-2F2C-A04E-B0AE-FEFD8C9A2F8D}"/>
              </a:ext>
            </a:extLst>
          </p:cNvPr>
          <p:cNvCxnSpPr/>
          <p:nvPr/>
        </p:nvCxnSpPr>
        <p:spPr bwMode="auto">
          <a:xfrm>
            <a:off x="7906456" y="3344546"/>
            <a:ext cx="0" cy="124489"/>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 name="Egyenes összekötő 255">
            <a:extLst>
              <a:ext uri="{FF2B5EF4-FFF2-40B4-BE49-F238E27FC236}">
                <a16:creationId xmlns:a16="http://schemas.microsoft.com/office/drawing/2014/main" id="{12F93F37-F1BA-0346-BFC0-0828C92FA5D6}"/>
              </a:ext>
            </a:extLst>
          </p:cNvPr>
          <p:cNvCxnSpPr/>
          <p:nvPr/>
        </p:nvCxnSpPr>
        <p:spPr bwMode="auto">
          <a:xfrm>
            <a:off x="7592449" y="3682771"/>
            <a:ext cx="704850" cy="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8" name="Egyenes összekötő 258">
            <a:extLst>
              <a:ext uri="{FF2B5EF4-FFF2-40B4-BE49-F238E27FC236}">
                <a16:creationId xmlns:a16="http://schemas.microsoft.com/office/drawing/2014/main" id="{D972B249-7E26-194D-9C6C-253741E74F39}"/>
              </a:ext>
            </a:extLst>
          </p:cNvPr>
          <p:cNvCxnSpPr/>
          <p:nvPr/>
        </p:nvCxnSpPr>
        <p:spPr bwMode="auto">
          <a:xfrm>
            <a:off x="7906456" y="3584698"/>
            <a:ext cx="0" cy="102020"/>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9" name="Egyenes összekötő 260">
            <a:extLst>
              <a:ext uri="{FF2B5EF4-FFF2-40B4-BE49-F238E27FC236}">
                <a16:creationId xmlns:a16="http://schemas.microsoft.com/office/drawing/2014/main" id="{5C13D3B2-043D-D848-B29E-86BBDC9FFF2D}"/>
              </a:ext>
            </a:extLst>
          </p:cNvPr>
          <p:cNvCxnSpPr/>
          <p:nvPr/>
        </p:nvCxnSpPr>
        <p:spPr bwMode="auto">
          <a:xfrm>
            <a:off x="7597687"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0" name="Egyenes összekötő 263">
            <a:extLst>
              <a:ext uri="{FF2B5EF4-FFF2-40B4-BE49-F238E27FC236}">
                <a16:creationId xmlns:a16="http://schemas.microsoft.com/office/drawing/2014/main" id="{68206D1E-3CC7-5343-817E-24433E518E49}"/>
              </a:ext>
            </a:extLst>
          </p:cNvPr>
          <p:cNvCxnSpPr/>
          <p:nvPr/>
        </p:nvCxnSpPr>
        <p:spPr bwMode="auto">
          <a:xfrm>
            <a:off x="8296188" y="3832177"/>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1" name="Egyenes összekötő 264">
            <a:extLst>
              <a:ext uri="{FF2B5EF4-FFF2-40B4-BE49-F238E27FC236}">
                <a16:creationId xmlns:a16="http://schemas.microsoft.com/office/drawing/2014/main" id="{7C06F58B-75AC-AF41-BBD6-72945C4A8798}"/>
              </a:ext>
            </a:extLst>
          </p:cNvPr>
          <p:cNvCxnSpPr/>
          <p:nvPr/>
        </p:nvCxnSpPr>
        <p:spPr bwMode="auto">
          <a:xfrm>
            <a:off x="7600862" y="389066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2" name="Egyenes összekötő 265">
            <a:extLst>
              <a:ext uri="{FF2B5EF4-FFF2-40B4-BE49-F238E27FC236}">
                <a16:creationId xmlns:a16="http://schemas.microsoft.com/office/drawing/2014/main" id="{AFF36E75-1C15-2747-B261-AFA6D00BDD24}"/>
              </a:ext>
            </a:extLst>
          </p:cNvPr>
          <p:cNvCxnSpPr/>
          <p:nvPr/>
        </p:nvCxnSpPr>
        <p:spPr bwMode="auto">
          <a:xfrm>
            <a:off x="8286662" y="3886205"/>
            <a:ext cx="0" cy="20656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3" name="Lekerekített téglalap 18">
            <a:extLst>
              <a:ext uri="{FF2B5EF4-FFF2-40B4-BE49-F238E27FC236}">
                <a16:creationId xmlns:a16="http://schemas.microsoft.com/office/drawing/2014/main" id="{98F1E51E-EDE1-3B4A-8A79-BF5B4482919A}"/>
              </a:ext>
            </a:extLst>
          </p:cNvPr>
          <p:cNvSpPr/>
          <p:nvPr/>
        </p:nvSpPr>
        <p:spPr bwMode="auto">
          <a:xfrm>
            <a:off x="6419048" y="2810904"/>
            <a:ext cx="739616"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Estimate CrCl</a:t>
            </a:r>
          </a:p>
        </p:txBody>
      </p:sp>
      <p:sp>
        <p:nvSpPr>
          <p:cNvPr id="284" name="Lekerekített téglalap 19">
            <a:extLst>
              <a:ext uri="{FF2B5EF4-FFF2-40B4-BE49-F238E27FC236}">
                <a16:creationId xmlns:a16="http://schemas.microsoft.com/office/drawing/2014/main" id="{C62660AC-ADB0-0F48-A9EC-8CFC3B80E793}"/>
              </a:ext>
            </a:extLst>
          </p:cNvPr>
          <p:cNvSpPr/>
          <p:nvPr/>
        </p:nvSpPr>
        <p:spPr bwMode="auto">
          <a:xfrm>
            <a:off x="5361377" y="3092403"/>
            <a:ext cx="611822"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&lt;15 ml/min</a:t>
            </a:r>
          </a:p>
        </p:txBody>
      </p:sp>
      <p:sp>
        <p:nvSpPr>
          <p:cNvPr id="285" name="Lekerekített téglalap 20">
            <a:extLst>
              <a:ext uri="{FF2B5EF4-FFF2-40B4-BE49-F238E27FC236}">
                <a16:creationId xmlns:a16="http://schemas.microsoft.com/office/drawing/2014/main" id="{EDDFAE6B-72EB-964C-954B-CCBF1FD4446B}"/>
              </a:ext>
            </a:extLst>
          </p:cNvPr>
          <p:cNvSpPr/>
          <p:nvPr/>
        </p:nvSpPr>
        <p:spPr bwMode="auto">
          <a:xfrm>
            <a:off x="6411031" y="3088985"/>
            <a:ext cx="7556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15–50 ml/min</a:t>
            </a:r>
          </a:p>
        </p:txBody>
      </p:sp>
      <p:sp>
        <p:nvSpPr>
          <p:cNvPr id="286" name="Lekerekített téglalap 21">
            <a:extLst>
              <a:ext uri="{FF2B5EF4-FFF2-40B4-BE49-F238E27FC236}">
                <a16:creationId xmlns:a16="http://schemas.microsoft.com/office/drawing/2014/main" id="{F3ACAC9E-A9EF-C344-B231-70D1EC83262D}"/>
              </a:ext>
            </a:extLst>
          </p:cNvPr>
          <p:cNvSpPr/>
          <p:nvPr/>
        </p:nvSpPr>
        <p:spPr bwMode="auto">
          <a:xfrm>
            <a:off x="7592450" y="3085947"/>
            <a:ext cx="590550" cy="172137"/>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a:ln>
                  <a:noFill/>
                </a:ln>
                <a:solidFill>
                  <a:srgbClr val="000000">
                    <a:lumMod val="65000"/>
                    <a:lumOff val="35000"/>
                  </a:srgbClr>
                </a:solidFill>
                <a:effectLst/>
                <a:uLnTx/>
                <a:uFillTx/>
                <a:latin typeface="Arial" charset="0"/>
                <a:ea typeface="+mn-ea"/>
                <a:cs typeface="+mn-cs"/>
              </a:rPr>
              <a:t>&gt;50 ml/min</a:t>
            </a:r>
          </a:p>
        </p:txBody>
      </p:sp>
      <p:sp>
        <p:nvSpPr>
          <p:cNvPr id="287" name="Lekerekített téglalap 22">
            <a:extLst>
              <a:ext uri="{FF2B5EF4-FFF2-40B4-BE49-F238E27FC236}">
                <a16:creationId xmlns:a16="http://schemas.microsoft.com/office/drawing/2014/main" id="{EC0C3195-94D9-B845-A75F-1DC9F037590E}"/>
              </a:ext>
            </a:extLst>
          </p:cNvPr>
          <p:cNvSpPr/>
          <p:nvPr/>
        </p:nvSpPr>
        <p:spPr bwMode="auto">
          <a:xfrm>
            <a:off x="5297876" y="3746369"/>
            <a:ext cx="734059"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recommended</a:t>
            </a:r>
          </a:p>
        </p:txBody>
      </p:sp>
      <p:sp>
        <p:nvSpPr>
          <p:cNvPr id="288" name="Lekerekített téglalap 23">
            <a:extLst>
              <a:ext uri="{FF2B5EF4-FFF2-40B4-BE49-F238E27FC236}">
                <a16:creationId xmlns:a16="http://schemas.microsoft.com/office/drawing/2014/main" id="{17F8B5ED-77F4-244B-94CC-AC76EED8D69C}"/>
              </a:ext>
            </a:extLst>
          </p:cNvPr>
          <p:cNvSpPr/>
          <p:nvPr/>
        </p:nvSpPr>
        <p:spPr bwMode="auto">
          <a:xfrm>
            <a:off x="6487708" y="3741237"/>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sp>
        <p:nvSpPr>
          <p:cNvPr id="291" name="Lekerekített téglalap 27">
            <a:extLst>
              <a:ext uri="{FF2B5EF4-FFF2-40B4-BE49-F238E27FC236}">
                <a16:creationId xmlns:a16="http://schemas.microsoft.com/office/drawing/2014/main" id="{20D93EDB-107A-5847-9BE2-7E62BE606BE4}"/>
              </a:ext>
            </a:extLst>
          </p:cNvPr>
          <p:cNvSpPr/>
          <p:nvPr/>
        </p:nvSpPr>
        <p:spPr bwMode="auto">
          <a:xfrm>
            <a:off x="7582925" y="3348944"/>
            <a:ext cx="590550" cy="275420"/>
          </a:xfrm>
          <a:prstGeom prst="roundRect">
            <a:avLst/>
          </a:prstGeom>
          <a:solidFill>
            <a:srgbClr val="B3B2B5"/>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60 mg od</a:t>
            </a:r>
          </a:p>
        </p:txBody>
      </p:sp>
      <p:sp>
        <p:nvSpPr>
          <p:cNvPr id="292" name="Lekerekített téglalap 28">
            <a:extLst>
              <a:ext uri="{FF2B5EF4-FFF2-40B4-BE49-F238E27FC236}">
                <a16:creationId xmlns:a16="http://schemas.microsoft.com/office/drawing/2014/main" id="{8F0259CC-C5E8-D843-A8EF-829A4B00DB57}"/>
              </a:ext>
            </a:extLst>
          </p:cNvPr>
          <p:cNvSpPr/>
          <p:nvPr/>
        </p:nvSpPr>
        <p:spPr bwMode="auto">
          <a:xfrm>
            <a:off x="7286141" y="3745569"/>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≤60 kg</a:t>
            </a:r>
          </a:p>
        </p:txBody>
      </p:sp>
      <p:sp>
        <p:nvSpPr>
          <p:cNvPr id="293" name="Lekerekített téglalap 29">
            <a:extLst>
              <a:ext uri="{FF2B5EF4-FFF2-40B4-BE49-F238E27FC236}">
                <a16:creationId xmlns:a16="http://schemas.microsoft.com/office/drawing/2014/main" id="{335972DE-4F6F-D94C-A565-F09A58B0F4E8}"/>
              </a:ext>
            </a:extLst>
          </p:cNvPr>
          <p:cNvSpPr/>
          <p:nvPr/>
        </p:nvSpPr>
        <p:spPr bwMode="auto">
          <a:xfrm>
            <a:off x="7979800" y="3742532"/>
            <a:ext cx="590550" cy="275420"/>
          </a:xfrm>
          <a:prstGeom prst="roundRect">
            <a:avLst/>
          </a:prstGeom>
          <a:solidFill>
            <a:srgbClr val="FFFFFF"/>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P-</a:t>
            </a:r>
            <a:r>
              <a:rPr kumimoji="0" lang="en-GB" sz="650" b="0" i="0" u="none" strike="noStrike" kern="0" cap="none" spc="0" normalizeH="0" baseline="0" noProof="0" dirty="0" err="1">
                <a:ln>
                  <a:noFill/>
                </a:ln>
                <a:solidFill>
                  <a:srgbClr val="000000">
                    <a:lumMod val="65000"/>
                    <a:lumOff val="35000"/>
                  </a:srgbClr>
                </a:solidFill>
                <a:effectLst/>
                <a:uLnTx/>
                <a:uFillTx/>
                <a:latin typeface="Arial" charset="0"/>
                <a:ea typeface="+mn-ea"/>
                <a:cs typeface="+mn-cs"/>
              </a:rPr>
              <a:t>gp</a:t>
            </a:r>
            <a:endPar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50" b="0" i="0" u="none" strike="noStrike" kern="0" cap="none" spc="0" normalizeH="0" baseline="0" noProof="0" dirty="0">
                <a:ln>
                  <a:noFill/>
                </a:ln>
                <a:solidFill>
                  <a:srgbClr val="000000">
                    <a:lumMod val="65000"/>
                    <a:lumOff val="35000"/>
                  </a:srgbClr>
                </a:solidFill>
                <a:effectLst/>
                <a:uLnTx/>
                <a:uFillTx/>
                <a:latin typeface="Arial" charset="0"/>
                <a:ea typeface="+mn-ea"/>
                <a:cs typeface="+mn-cs"/>
              </a:rPr>
              <a:t>inhibitors</a:t>
            </a:r>
          </a:p>
        </p:txBody>
      </p:sp>
      <p:cxnSp>
        <p:nvCxnSpPr>
          <p:cNvPr id="294" name="Egyenes összekötő 260">
            <a:extLst>
              <a:ext uri="{FF2B5EF4-FFF2-40B4-BE49-F238E27FC236}">
                <a16:creationId xmlns:a16="http://schemas.microsoft.com/office/drawing/2014/main" id="{64EE7FB3-D758-924B-949B-47A476677646}"/>
              </a:ext>
            </a:extLst>
          </p:cNvPr>
          <p:cNvCxnSpPr/>
          <p:nvPr/>
        </p:nvCxnSpPr>
        <p:spPr bwMode="auto">
          <a:xfrm>
            <a:off x="8297983" y="3683682"/>
            <a:ext cx="0" cy="103282"/>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89" name="Lekerekített téglalap 25">
            <a:extLst>
              <a:ext uri="{FF2B5EF4-FFF2-40B4-BE49-F238E27FC236}">
                <a16:creationId xmlns:a16="http://schemas.microsoft.com/office/drawing/2014/main" id="{99935F33-3F2C-0944-82BA-3DA1C51CA4C3}"/>
              </a:ext>
            </a:extLst>
          </p:cNvPr>
          <p:cNvSpPr/>
          <p:nvPr/>
        </p:nvSpPr>
        <p:spPr bwMode="auto">
          <a:xfrm>
            <a:off x="7283046"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sp>
        <p:nvSpPr>
          <p:cNvPr id="290" name="Lekerekített téglalap 26">
            <a:extLst>
              <a:ext uri="{FF2B5EF4-FFF2-40B4-BE49-F238E27FC236}">
                <a16:creationId xmlns:a16="http://schemas.microsoft.com/office/drawing/2014/main" id="{43D17740-5F8A-0140-BE5C-C5D3167D8C81}"/>
              </a:ext>
            </a:extLst>
          </p:cNvPr>
          <p:cNvSpPr/>
          <p:nvPr/>
        </p:nvSpPr>
        <p:spPr bwMode="auto">
          <a:xfrm>
            <a:off x="7979958" y="4094079"/>
            <a:ext cx="596741" cy="275420"/>
          </a:xfrm>
          <a:prstGeom prst="roundRect">
            <a:avLst/>
          </a:prstGeom>
          <a:solidFill>
            <a:srgbClr val="B3B2B5">
              <a:alpha val="60000"/>
            </a:srgbClr>
          </a:solidFill>
          <a:ln w="12700" algn="ctr">
            <a:solidFill>
              <a:srgbClr val="B3B2B5"/>
            </a:solidFill>
            <a:miter lim="800000"/>
            <a:headEnd/>
            <a:tailEnd/>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50" b="0" i="0" u="none" strike="noStrike" kern="0" cap="none" spc="0" normalizeH="0" baseline="0" noProof="0" dirty="0">
                <a:ln>
                  <a:noFill/>
                </a:ln>
                <a:solidFill>
                  <a:schemeClr val="tx1">
                    <a:lumMod val="65000"/>
                    <a:lumOff val="35000"/>
                  </a:schemeClr>
                </a:solidFill>
                <a:effectLst/>
                <a:uLnTx/>
                <a:uFillTx/>
                <a:latin typeface="Arial" charset="0"/>
                <a:ea typeface="+mn-ea"/>
                <a:cs typeface="+mn-cs"/>
              </a:rPr>
              <a:t>30 mg od</a:t>
            </a:r>
          </a:p>
        </p:txBody>
      </p:sp>
      <p:cxnSp>
        <p:nvCxnSpPr>
          <p:cNvPr id="134" name="Egyenes összekötő 209">
            <a:extLst>
              <a:ext uri="{FF2B5EF4-FFF2-40B4-BE49-F238E27FC236}">
                <a16:creationId xmlns:a16="http://schemas.microsoft.com/office/drawing/2014/main" id="{81CBE51C-F2BD-6A42-9CBC-D272B55E95A1}"/>
              </a:ext>
            </a:extLst>
          </p:cNvPr>
          <p:cNvCxnSpPr>
            <a:stCxn id="206" idx="2"/>
          </p:cNvCxnSpPr>
          <p:nvPr/>
        </p:nvCxnSpPr>
        <p:spPr bwMode="auto">
          <a:xfrm>
            <a:off x="6266053" y="1227845"/>
            <a:ext cx="0" cy="92955"/>
          </a:xfrm>
          <a:prstGeom prst="line">
            <a:avLst/>
          </a:prstGeom>
          <a:noFill/>
          <a:ln w="6350" cap="flat" cmpd="sng" algn="ctr">
            <a:solidFill>
              <a:srgbClr val="B3B2B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Textfeld 126">
            <a:extLst>
              <a:ext uri="{FF2B5EF4-FFF2-40B4-BE49-F238E27FC236}">
                <a16:creationId xmlns:a16="http://schemas.microsoft.com/office/drawing/2014/main" id="{84EF0F05-5C1D-424A-AD4C-CE3EB009AE43}"/>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61520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We are anticoagulating patients with </a:t>
            </a:r>
            <a:r>
              <a:rPr lang="en-US" sz="2400" kern="0" dirty="0" err="1"/>
              <a:t>nvAF</a:t>
            </a:r>
            <a:r>
              <a:rPr lang="en-US" sz="2400" kern="0" dirty="0"/>
              <a:t> to prevent strokes, but can we do more?</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9" name="Subtitle 1">
            <a:extLst>
              <a:ext uri="{FF2B5EF4-FFF2-40B4-BE49-F238E27FC236}">
                <a16:creationId xmlns:a16="http://schemas.microsoft.com/office/drawing/2014/main" id="{371B7720-75D0-4569-9D4F-132341647B07}"/>
              </a:ext>
            </a:extLst>
          </p:cNvPr>
          <p:cNvSpPr>
            <a:spLocks noGrp="1"/>
          </p:cNvSpPr>
          <p:nvPr>
            <p:ph type="subTitle" sz="quarter" idx="1"/>
          </p:nvPr>
        </p:nvSpPr>
        <p:spPr>
          <a:xfrm>
            <a:off x="612776" y="1228789"/>
            <a:ext cx="8280400" cy="215444"/>
          </a:xfrm>
        </p:spPr>
        <p:txBody>
          <a:bodyPr/>
          <a:lstStyle/>
          <a:p>
            <a:r>
              <a:rPr lang="en-GB" altLang="en-US" sz="1400" b="1"/>
              <a:t>Worldwide:</a:t>
            </a:r>
            <a:endParaRPr lang="en-GB" altLang="en-US" sz="1400" b="1" dirty="0"/>
          </a:p>
        </p:txBody>
      </p:sp>
      <p:pic>
        <p:nvPicPr>
          <p:cNvPr id="18" name="Picture 4" descr="Image result for bayer stroke">
            <a:extLst>
              <a:ext uri="{FF2B5EF4-FFF2-40B4-BE49-F238E27FC236}">
                <a16:creationId xmlns:a16="http://schemas.microsoft.com/office/drawing/2014/main" id="{DAEED01B-43B3-4A31-85D5-DC6059D376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7965"/>
            <a:ext cx="3082850" cy="23121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8BD2E7C-0507-45BD-9B69-02769CDC70DC}"/>
              </a:ext>
            </a:extLst>
          </p:cNvPr>
          <p:cNvSpPr/>
          <p:nvPr/>
        </p:nvSpPr>
        <p:spPr>
          <a:xfrm>
            <a:off x="3082852" y="1607965"/>
            <a:ext cx="6061148" cy="2312137"/>
          </a:xfrm>
          <a:prstGeom prst="rect">
            <a:avLst/>
          </a:prstGeom>
          <a:solidFill>
            <a:srgbClr val="05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47DE735-33B0-4E1E-AF13-44A1C3479011}"/>
              </a:ext>
            </a:extLst>
          </p:cNvPr>
          <p:cNvGrpSpPr/>
          <p:nvPr/>
        </p:nvGrpSpPr>
        <p:grpSpPr>
          <a:xfrm>
            <a:off x="2819868" y="1885657"/>
            <a:ext cx="6073308" cy="1810597"/>
            <a:chOff x="3929141" y="1804826"/>
            <a:chExt cx="6073308" cy="1810597"/>
          </a:xfrm>
        </p:grpSpPr>
        <p:sp>
          <p:nvSpPr>
            <p:cNvPr id="21" name="TextBox 20">
              <a:extLst>
                <a:ext uri="{FF2B5EF4-FFF2-40B4-BE49-F238E27FC236}">
                  <a16:creationId xmlns:a16="http://schemas.microsoft.com/office/drawing/2014/main" id="{D780EABB-E3D4-445B-A950-C4F20A596265}"/>
                </a:ext>
              </a:extLst>
            </p:cNvPr>
            <p:cNvSpPr txBox="1"/>
            <p:nvPr/>
          </p:nvSpPr>
          <p:spPr>
            <a:xfrm>
              <a:off x="3929141" y="1804826"/>
              <a:ext cx="6073307" cy="461665"/>
            </a:xfrm>
            <a:prstGeom prst="rect">
              <a:avLst/>
            </a:prstGeom>
            <a:noFill/>
            <a:ln>
              <a:noFill/>
            </a:ln>
          </p:spPr>
          <p:txBody>
            <a:bodyPr wrap="square" rtlCol="0">
              <a:spAutoFit/>
            </a:bodyPr>
            <a:lstStyle/>
            <a:p>
              <a:r>
                <a:rPr lang="en-US">
                  <a:solidFill>
                    <a:schemeClr val="bg1"/>
                  </a:solidFill>
                  <a:latin typeface="Arial" panose="020B0604020202020204" pitchFamily="34" charset="0"/>
                  <a:cs typeface="Arial" panose="020B0604020202020204" pitchFamily="34" charset="0"/>
                </a:rPr>
                <a:t>Every </a:t>
              </a:r>
              <a:r>
                <a:rPr lang="en-US" sz="2400" b="1">
                  <a:solidFill>
                    <a:schemeClr val="bg1"/>
                  </a:solidFill>
                  <a:latin typeface="Arial" panose="020B0604020202020204" pitchFamily="34" charset="0"/>
                  <a:cs typeface="Arial" panose="020B0604020202020204" pitchFamily="34" charset="0"/>
                </a:rPr>
                <a:t>2</a:t>
              </a:r>
              <a:r>
                <a:rPr lang="en-US">
                  <a:solidFill>
                    <a:schemeClr val="bg1"/>
                  </a:solidFill>
                  <a:latin typeface="Arial" panose="020B0604020202020204" pitchFamily="34" charset="0"/>
                  <a:cs typeface="Arial" panose="020B0604020202020204" pitchFamily="34" charset="0"/>
                </a:rPr>
                <a:t> seconds, someone has a stroke.</a:t>
              </a:r>
              <a:r>
                <a:rPr lang="en-US" baseline="30000">
                  <a:solidFill>
                    <a:schemeClr val="bg1"/>
                  </a:solidFill>
                  <a:latin typeface="Arial" panose="020B0604020202020204" pitchFamily="34" charset="0"/>
                  <a:cs typeface="Arial" panose="020B0604020202020204" pitchFamily="34" charset="0"/>
                </a:rPr>
                <a:t>1</a:t>
              </a:r>
            </a:p>
          </p:txBody>
        </p:sp>
        <p:sp>
          <p:nvSpPr>
            <p:cNvPr id="22" name="TextBox 21">
              <a:extLst>
                <a:ext uri="{FF2B5EF4-FFF2-40B4-BE49-F238E27FC236}">
                  <a16:creationId xmlns:a16="http://schemas.microsoft.com/office/drawing/2014/main" id="{9F639DBF-9F90-45D9-B000-FB8BCCAE9047}"/>
                </a:ext>
              </a:extLst>
            </p:cNvPr>
            <p:cNvSpPr txBox="1"/>
            <p:nvPr/>
          </p:nvSpPr>
          <p:spPr>
            <a:xfrm>
              <a:off x="4569536" y="2479292"/>
              <a:ext cx="5432912" cy="461665"/>
            </a:xfrm>
            <a:prstGeom prst="rect">
              <a:avLst/>
            </a:prstGeom>
            <a:noFill/>
          </p:spPr>
          <p:txBody>
            <a:bodyPr wrap="square" rtlCol="0">
              <a:spAutoFit/>
            </a:bodyPr>
            <a:lstStyle/>
            <a:p>
              <a:r>
                <a:rPr lang="en-US">
                  <a:solidFill>
                    <a:schemeClr val="bg1"/>
                  </a:solidFill>
                  <a:latin typeface="Arial" panose="020B0604020202020204" pitchFamily="34" charset="0"/>
                  <a:cs typeface="Arial" panose="020B0604020202020204" pitchFamily="34" charset="0"/>
                </a:rPr>
                <a:t>Every </a:t>
              </a:r>
              <a:r>
                <a:rPr lang="en-US" sz="2400" b="1">
                  <a:solidFill>
                    <a:schemeClr val="bg1"/>
                  </a:solidFill>
                  <a:latin typeface="Arial" panose="020B0604020202020204" pitchFamily="34" charset="0"/>
                  <a:cs typeface="Arial" panose="020B0604020202020204" pitchFamily="34" charset="0"/>
                </a:rPr>
                <a:t>5</a:t>
              </a:r>
              <a:r>
                <a:rPr lang="en-US">
                  <a:solidFill>
                    <a:schemeClr val="bg1"/>
                  </a:solidFill>
                  <a:latin typeface="Arial" panose="020B0604020202020204" pitchFamily="34" charset="0"/>
                  <a:cs typeface="Arial" panose="020B0604020202020204" pitchFamily="34" charset="0"/>
                </a:rPr>
                <a:t> seconds, someone dies from a stroke.</a:t>
              </a:r>
              <a:r>
                <a:rPr lang="en-US" baseline="30000">
                  <a:solidFill>
                    <a:schemeClr val="bg1"/>
                  </a:solidFill>
                  <a:latin typeface="Arial" panose="020B0604020202020204" pitchFamily="34" charset="0"/>
                  <a:cs typeface="Arial" panose="020B0604020202020204" pitchFamily="34" charset="0"/>
                </a:rPr>
                <a:t>1</a:t>
              </a:r>
            </a:p>
          </p:txBody>
        </p:sp>
        <p:sp>
          <p:nvSpPr>
            <p:cNvPr id="24" name="TextBox 22">
              <a:extLst>
                <a:ext uri="{FF2B5EF4-FFF2-40B4-BE49-F238E27FC236}">
                  <a16:creationId xmlns:a16="http://schemas.microsoft.com/office/drawing/2014/main" id="{BDDA03E5-04E8-4D40-9490-9E3680FA6B37}"/>
                </a:ext>
              </a:extLst>
            </p:cNvPr>
            <p:cNvSpPr txBox="1"/>
            <p:nvPr/>
          </p:nvSpPr>
          <p:spPr>
            <a:xfrm>
              <a:off x="5284373" y="3153758"/>
              <a:ext cx="4718076"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1</a:t>
              </a:r>
              <a:r>
                <a:rPr lang="en-US">
                  <a:solidFill>
                    <a:schemeClr val="bg1"/>
                  </a:solidFill>
                  <a:latin typeface="Arial" panose="020B0604020202020204" pitchFamily="34" charset="0"/>
                  <a:cs typeface="Arial" panose="020B0604020202020204" pitchFamily="34" charset="0"/>
                </a:rPr>
                <a:t> in </a:t>
              </a:r>
              <a:r>
                <a:rPr lang="en-US" sz="2400" b="1">
                  <a:solidFill>
                    <a:schemeClr val="bg1"/>
                  </a:solidFill>
                  <a:latin typeface="Arial" panose="020B0604020202020204" pitchFamily="34" charset="0"/>
                  <a:cs typeface="Arial" panose="020B0604020202020204" pitchFamily="34" charset="0"/>
                </a:rPr>
                <a:t>4</a:t>
              </a:r>
              <a:r>
                <a:rPr lang="en-US">
                  <a:solidFill>
                    <a:schemeClr val="bg1"/>
                  </a:solidFill>
                  <a:latin typeface="Arial" panose="020B0604020202020204" pitchFamily="34" charset="0"/>
                  <a:cs typeface="Arial" panose="020B0604020202020204" pitchFamily="34" charset="0"/>
                </a:rPr>
                <a:t> of us will suffer a stroke.</a:t>
              </a:r>
              <a:r>
                <a:rPr lang="en-US" baseline="30000">
                  <a:solidFill>
                    <a:schemeClr val="bg1"/>
                  </a:solidFill>
                  <a:latin typeface="Arial" panose="020B0604020202020204" pitchFamily="34" charset="0"/>
                  <a:cs typeface="Arial" panose="020B0604020202020204" pitchFamily="34" charset="0"/>
                </a:rPr>
                <a:t>2</a:t>
              </a:r>
            </a:p>
          </p:txBody>
        </p:sp>
      </p:grpSp>
      <p:sp>
        <p:nvSpPr>
          <p:cNvPr id="16" name="Abgerundetes Rechteck 76">
            <a:extLst>
              <a:ext uri="{FF2B5EF4-FFF2-40B4-BE49-F238E27FC236}">
                <a16:creationId xmlns:a16="http://schemas.microsoft.com/office/drawing/2014/main" id="{0061D535-52C5-4A37-80AE-3B1BD519E87E}"/>
              </a:ext>
            </a:extLst>
          </p:cNvPr>
          <p:cNvSpPr>
            <a:spLocks noChangeArrowheads="1"/>
          </p:cNvSpPr>
          <p:nvPr/>
        </p:nvSpPr>
        <p:spPr bwMode="auto">
          <a:xfrm>
            <a:off x="629850" y="4239227"/>
            <a:ext cx="820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en-US" sz="1400">
                <a:solidFill>
                  <a:schemeClr val="tx1">
                    <a:lumMod val="65000"/>
                    <a:lumOff val="35000"/>
                  </a:schemeClr>
                </a:solidFill>
              </a:rPr>
              <a:t>But up to </a:t>
            </a:r>
            <a:r>
              <a:rPr lang="en-US" sz="1400" b="1">
                <a:solidFill>
                  <a:schemeClr val="tx1">
                    <a:lumMod val="65000"/>
                    <a:lumOff val="35000"/>
                  </a:schemeClr>
                </a:solidFill>
              </a:rPr>
              <a:t>80% </a:t>
            </a:r>
            <a:r>
              <a:rPr lang="en-US" sz="1400">
                <a:solidFill>
                  <a:schemeClr val="tx1">
                    <a:lumMod val="65000"/>
                    <a:lumOff val="35000"/>
                  </a:schemeClr>
                </a:solidFill>
              </a:rPr>
              <a:t>of strokes can be avoided.</a:t>
            </a:r>
            <a:r>
              <a:rPr lang="en-US" sz="1400" baseline="30000">
                <a:solidFill>
                  <a:schemeClr val="tx1">
                    <a:lumMod val="65000"/>
                    <a:lumOff val="35000"/>
                  </a:schemeClr>
                </a:solidFill>
              </a:rPr>
              <a:t>1</a:t>
            </a:r>
            <a:endParaRPr lang="en-US" sz="1400" baseline="30000" dirty="0" err="1">
              <a:solidFill>
                <a:schemeClr val="tx1">
                  <a:lumMod val="65000"/>
                  <a:lumOff val="35000"/>
                </a:schemeClr>
              </a:solidFill>
            </a:endParaRPr>
          </a:p>
        </p:txBody>
      </p:sp>
      <p:sp>
        <p:nvSpPr>
          <p:cNvPr id="13" name="Textfeld 12">
            <a:extLst>
              <a:ext uri="{FF2B5EF4-FFF2-40B4-BE49-F238E27FC236}">
                <a16:creationId xmlns:a16="http://schemas.microsoft.com/office/drawing/2014/main" id="{A778A4E7-3351-4077-B092-834E422BF49F}"/>
              </a:ext>
            </a:extLst>
          </p:cNvPr>
          <p:cNvSpPr txBox="1"/>
          <p:nvPr/>
        </p:nvSpPr>
        <p:spPr>
          <a:xfrm rot="16200000">
            <a:off x="8358573" y="4234247"/>
            <a:ext cx="1283519" cy="287335"/>
          </a:xfrm>
          <a:prstGeom prst="rect">
            <a:avLst/>
          </a:prstGeom>
          <a:noFill/>
        </p:spPr>
        <p:txBody>
          <a:bodyPr wrap="none" lIns="0" tIns="0" rIns="0" bIns="0" rtlCol="0" anchor="ctr" anchorCtr="0">
            <a:noAutofit/>
          </a:bodyPr>
          <a:lstStyle/>
          <a:p>
            <a:r>
              <a:rPr lang="de-CH" sz="600" dirty="0">
                <a:solidFill>
                  <a:srgbClr val="B3B2B5"/>
                </a:solidFill>
              </a:rPr>
              <a:t>PP-XAR-CH-0516-1_05.2021</a:t>
            </a:r>
          </a:p>
        </p:txBody>
      </p:sp>
      <p:sp>
        <p:nvSpPr>
          <p:cNvPr id="14" name="TextBox 3">
            <a:extLst>
              <a:ext uri="{FF2B5EF4-FFF2-40B4-BE49-F238E27FC236}">
                <a16:creationId xmlns:a16="http://schemas.microsoft.com/office/drawing/2014/main" id="{778236C5-FDBB-6849-983D-FFA566D1DAAE}"/>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fontAlgn="auto">
              <a:spcBef>
                <a:spcPts val="0"/>
              </a:spcBef>
              <a:spcAft>
                <a:spcPts val="0"/>
              </a:spcAft>
              <a:defRPr/>
            </a:pPr>
            <a:r>
              <a:rPr lang="en-GB" sz="700" dirty="0" err="1">
                <a:solidFill>
                  <a:schemeClr val="tx1">
                    <a:lumMod val="65000"/>
                    <a:lumOff val="35000"/>
                  </a:schemeClr>
                </a:solidFill>
              </a:rPr>
              <a:t>nvAF</a:t>
            </a:r>
            <a:r>
              <a:rPr lang="en-GB" sz="700" dirty="0">
                <a:solidFill>
                  <a:schemeClr val="tx1">
                    <a:lumMod val="65000"/>
                    <a:lumOff val="35000"/>
                  </a:schemeClr>
                </a:solidFill>
              </a:rPr>
              <a:t>: non valvular atrial fibrillation</a:t>
            </a:r>
          </a:p>
        </p:txBody>
      </p:sp>
      <p:sp>
        <p:nvSpPr>
          <p:cNvPr id="17" name="Textfeld 16">
            <a:extLst>
              <a:ext uri="{FF2B5EF4-FFF2-40B4-BE49-F238E27FC236}">
                <a16:creationId xmlns:a16="http://schemas.microsoft.com/office/drawing/2014/main" id="{4F02B417-9394-4EA9-B1CF-02FF9D911ADF}"/>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00695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dirty="0"/>
              <a:t>Inappropriate under-dosing </a:t>
            </a:r>
            <a:r>
              <a:rPr lang="de-CH" sz="2400" dirty="0"/>
              <a:t>was </a:t>
            </a:r>
            <a:r>
              <a:rPr lang="de-CH" sz="2400" dirty="0" err="1"/>
              <a:t>associated</a:t>
            </a:r>
            <a:r>
              <a:rPr lang="de-CH" sz="2400" dirty="0"/>
              <a:t> </a:t>
            </a:r>
            <a:r>
              <a:rPr lang="de-CH" sz="2400" dirty="0" err="1"/>
              <a:t>with</a:t>
            </a:r>
            <a:r>
              <a:rPr lang="de-CH" sz="2400" dirty="0"/>
              <a:t> </a:t>
            </a:r>
            <a:r>
              <a:rPr lang="de-CH" sz="2400" dirty="0" err="1"/>
              <a:t>higher</a:t>
            </a:r>
            <a:r>
              <a:rPr lang="de-CH" sz="2400" dirty="0"/>
              <a:t> </a:t>
            </a:r>
            <a:r>
              <a:rPr lang="de-CH" sz="2400" dirty="0" err="1"/>
              <a:t>stroke</a:t>
            </a:r>
            <a:r>
              <a:rPr lang="de-CH" sz="2400" dirty="0"/>
              <a:t> </a:t>
            </a:r>
            <a:r>
              <a:rPr lang="de-CH" sz="2400" dirty="0" err="1"/>
              <a:t>rates</a:t>
            </a:r>
            <a:r>
              <a:rPr lang="de-CH" sz="2400" dirty="0"/>
              <a:t> </a:t>
            </a:r>
            <a:r>
              <a:rPr lang="de-CH" sz="2400" dirty="0" err="1"/>
              <a:t>for</a:t>
            </a:r>
            <a:r>
              <a:rPr lang="de-CH" sz="2400" dirty="0"/>
              <a:t> apixaban</a:t>
            </a:r>
            <a:r>
              <a:rPr lang="de-CH" sz="2400" baseline="30000" dirty="0"/>
              <a:t>25</a:t>
            </a:r>
            <a:endParaRPr kumimoji="0" lang="de-DE" sz="2400" b="1" i="0" u="none" strike="noStrike" kern="0" cap="none" spc="0" normalizeH="0" baseline="30000" noProof="0" dirty="0">
              <a:ln>
                <a:noFill/>
              </a:ln>
              <a:solidFill>
                <a:srgbClr val="FF0000"/>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15493"/>
            <a:ext cx="8274051" cy="241092"/>
          </a:xfrm>
          <a:prstGeom prst="rect">
            <a:avLst/>
          </a:prstGeom>
          <a:noFill/>
        </p:spPr>
        <p:txBody>
          <a:bodyPr wrap="square" lIns="0" tIns="0" rIns="0" bIns="0" rtlCol="0" anchor="b" anchorCtr="0">
            <a:spAutoFit/>
          </a:bodyPr>
          <a:lstStyle/>
          <a:p>
            <a:pPr marL="88900" indent="-88900">
              <a:spcBef>
                <a:spcPts val="0"/>
              </a:spcBef>
              <a:spcAft>
                <a:spcPts val="200"/>
              </a:spcAft>
            </a:pPr>
            <a:r>
              <a:rPr lang="da-DK" sz="700" dirty="0" err="1">
                <a:solidFill>
                  <a:srgbClr val="B3B2B5"/>
                </a:solidFill>
                <a:cs typeface="Arial" charset="0"/>
              </a:rPr>
              <a:t>Results</a:t>
            </a:r>
            <a:r>
              <a:rPr lang="da-DK" sz="700" dirty="0">
                <a:solidFill>
                  <a:srgbClr val="B3B2B5"/>
                </a:solidFill>
                <a:cs typeface="Arial" charset="0"/>
              </a:rPr>
              <a:t> </a:t>
            </a:r>
            <a:r>
              <a:rPr lang="da-DK" sz="700" dirty="0" err="1">
                <a:solidFill>
                  <a:srgbClr val="B3B2B5"/>
                </a:solidFill>
                <a:cs typeface="Arial" charset="0"/>
              </a:rPr>
              <a:t>are</a:t>
            </a:r>
            <a:r>
              <a:rPr lang="da-DK" sz="700" dirty="0">
                <a:solidFill>
                  <a:srgbClr val="B3B2B5"/>
                </a:solidFill>
                <a:cs typeface="Arial" charset="0"/>
              </a:rPr>
              <a:t> not </a:t>
            </a:r>
            <a:r>
              <a:rPr lang="da-DK" sz="700" dirty="0" err="1">
                <a:solidFill>
                  <a:srgbClr val="B3B2B5"/>
                </a:solidFill>
                <a:cs typeface="Arial" charset="0"/>
              </a:rPr>
              <a:t>intended</a:t>
            </a:r>
            <a:r>
              <a:rPr lang="da-DK" sz="700" dirty="0">
                <a:solidFill>
                  <a:srgbClr val="B3B2B5"/>
                </a:solidFill>
                <a:cs typeface="Arial" charset="0"/>
              </a:rPr>
              <a:t> for </a:t>
            </a:r>
            <a:r>
              <a:rPr lang="da-DK" sz="700" dirty="0" err="1">
                <a:solidFill>
                  <a:srgbClr val="B3B2B5"/>
                </a:solidFill>
                <a:cs typeface="Arial" charset="0"/>
              </a:rPr>
              <a:t>direct</a:t>
            </a:r>
            <a:r>
              <a:rPr lang="da-DK" sz="700" dirty="0">
                <a:solidFill>
                  <a:srgbClr val="B3B2B5"/>
                </a:solidFill>
                <a:cs typeface="Arial" charset="0"/>
              </a:rPr>
              <a:t> </a:t>
            </a:r>
            <a:r>
              <a:rPr lang="da-DK" sz="700" dirty="0" err="1">
                <a:solidFill>
                  <a:srgbClr val="B3B2B5"/>
                </a:solidFill>
                <a:cs typeface="Arial" charset="0"/>
              </a:rPr>
              <a:t>comparison</a:t>
            </a:r>
            <a:r>
              <a:rPr lang="da-DK" sz="700" dirty="0">
                <a:solidFill>
                  <a:srgbClr val="B3B2B5"/>
                </a:solidFill>
                <a:cs typeface="Arial" charset="0"/>
              </a:rPr>
              <a:t> </a:t>
            </a:r>
            <a:r>
              <a:rPr lang="da-DK" sz="700" dirty="0" err="1">
                <a:solidFill>
                  <a:srgbClr val="B3B2B5"/>
                </a:solidFill>
                <a:cs typeface="Arial" charset="0"/>
              </a:rPr>
              <a:t>between</a:t>
            </a:r>
            <a:r>
              <a:rPr lang="da-DK" sz="700" dirty="0">
                <a:solidFill>
                  <a:srgbClr val="B3B2B5"/>
                </a:solidFill>
                <a:cs typeface="Arial" charset="0"/>
              </a:rPr>
              <a:t> </a:t>
            </a:r>
            <a:r>
              <a:rPr lang="da-DK" sz="700" dirty="0" err="1">
                <a:solidFill>
                  <a:srgbClr val="B3B2B5"/>
                </a:solidFill>
                <a:cs typeface="Arial" charset="0"/>
              </a:rPr>
              <a:t>NOACs</a:t>
            </a:r>
            <a:r>
              <a:rPr lang="da-DK" sz="700" dirty="0">
                <a:solidFill>
                  <a:srgbClr val="B3B2B5"/>
                </a:solidFill>
                <a:cs typeface="Arial" charset="0"/>
              </a:rPr>
              <a:t>  </a:t>
            </a:r>
          </a:p>
          <a:p>
            <a:pPr marL="88900" indent="-88900">
              <a:spcBef>
                <a:spcPts val="0"/>
              </a:spcBef>
              <a:spcAft>
                <a:spcPts val="200"/>
              </a:spcAft>
            </a:pPr>
            <a:r>
              <a:rPr lang="da-DK" sz="700" dirty="0">
                <a:solidFill>
                  <a:srgbClr val="B3B2B5"/>
                </a:solidFill>
                <a:cs typeface="Arial" charset="0"/>
              </a:rPr>
              <a:t>NOAC: non vitamin K antagonist oral </a:t>
            </a:r>
            <a:r>
              <a:rPr lang="da-DK" sz="700" dirty="0" err="1">
                <a:solidFill>
                  <a:srgbClr val="B3B2B5"/>
                </a:solidFill>
                <a:cs typeface="Arial" charset="0"/>
              </a:rPr>
              <a:t>anticoagulant</a:t>
            </a:r>
            <a:r>
              <a:rPr lang="da-DK" sz="700" dirty="0">
                <a:solidFill>
                  <a:srgbClr val="B3B2B5"/>
                </a:solidFill>
                <a:cs typeface="Arial" charset="0"/>
              </a:rPr>
              <a:t>; </a:t>
            </a: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SE: </a:t>
            </a:r>
            <a:r>
              <a:rPr lang="da-DK" sz="700" dirty="0" err="1">
                <a:solidFill>
                  <a:srgbClr val="B3B2B5"/>
                </a:solidFill>
                <a:cs typeface="Arial" charset="0"/>
              </a:rPr>
              <a:t>systemic</a:t>
            </a:r>
            <a:r>
              <a:rPr lang="da-DK" sz="700" dirty="0">
                <a:solidFill>
                  <a:srgbClr val="B3B2B5"/>
                </a:solidFill>
                <a:cs typeface="Arial" charset="0"/>
              </a:rPr>
              <a:t> </a:t>
            </a:r>
            <a:r>
              <a:rPr lang="da-DK" sz="700" dirty="0" err="1">
                <a:solidFill>
                  <a:srgbClr val="B3B2B5"/>
                </a:solidFill>
                <a:cs typeface="Arial" charset="0"/>
              </a:rPr>
              <a:t>embolism</a:t>
            </a:r>
            <a:endParaRPr lang="da-DK" sz="700" dirty="0">
              <a:solidFill>
                <a:srgbClr val="B3B2B5"/>
              </a:solidFill>
              <a:cs typeface="Arial" charset="0"/>
            </a:endParaRPr>
          </a:p>
        </p:txBody>
      </p:sp>
      <p:sp>
        <p:nvSpPr>
          <p:cNvPr id="13" name="Rectangle: Rounded Corners 18">
            <a:extLst>
              <a:ext uri="{FF2B5EF4-FFF2-40B4-BE49-F238E27FC236}">
                <a16:creationId xmlns:a16="http://schemas.microsoft.com/office/drawing/2014/main" id="{3FF3922B-21E1-4BF6-9E62-3B4438EDA54D}"/>
              </a:ext>
            </a:extLst>
          </p:cNvPr>
          <p:cNvSpPr/>
          <p:nvPr/>
        </p:nvSpPr>
        <p:spPr>
          <a:xfrm>
            <a:off x="6288888" y="1989528"/>
            <a:ext cx="2567775" cy="1081033"/>
          </a:xfrm>
          <a:prstGeom prst="roundRect">
            <a:avLst>
              <a:gd name="adj" fmla="val 12063"/>
            </a:avLst>
          </a:prstGeom>
          <a:solidFill>
            <a:schemeClr val="bg1"/>
          </a:solidFill>
          <a:ln w="19050">
            <a:solidFill>
              <a:srgbClr val="3961AC"/>
            </a:solidFill>
          </a:ln>
          <a:effectLst/>
        </p:spPr>
        <p:txBody>
          <a:bodyPr wrap="square" lIns="36000" tIns="0" rIns="3600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US" sz="1200">
                <a:solidFill>
                  <a:schemeClr val="tx1">
                    <a:lumMod val="65000"/>
                    <a:lumOff val="35000"/>
                  </a:schemeClr>
                </a:solidFill>
                <a:latin typeface="+mn-lt"/>
              </a:rPr>
              <a:t>nvAF patients without renal indication for dose reduction</a:t>
            </a:r>
          </a:p>
          <a:p>
            <a:pPr marL="176213" indent="-176213" hangingPunct="1">
              <a:spcBef>
                <a:spcPct val="25000"/>
              </a:spcBef>
              <a:buClr>
                <a:schemeClr val="bg2"/>
              </a:buClr>
              <a:buSzPct val="80000"/>
              <a:buFont typeface="Wingdings" panose="05000000000000000000" pitchFamily="2" charset="2"/>
              <a:buChar char=""/>
              <a:tabLst>
                <a:tab pos="1238250" algn="l"/>
              </a:tabLst>
              <a:defRPr kumimoji="0" b="0" i="0" normalizeH="0" noProof="0">
                <a:uLnTx/>
                <a:uFillTx/>
                <a:latin typeface="Arial" pitchFamily="34" charset="0"/>
                <a:ea typeface="+mn-ea"/>
                <a:cs typeface="+mn-cs"/>
              </a:defRPr>
            </a:pPr>
            <a:r>
              <a:rPr lang="en-US" sz="1200">
                <a:solidFill>
                  <a:schemeClr val="tx1">
                    <a:lumMod val="65000"/>
                    <a:lumOff val="35000"/>
                  </a:schemeClr>
                </a:solidFill>
                <a:latin typeface="+mn-lt"/>
              </a:rPr>
              <a:t>Hazard ratios for standard vs. Reduced NOAC dose</a:t>
            </a:r>
            <a:endParaRPr lang="en-GB" sz="1200">
              <a:solidFill>
                <a:schemeClr val="tx1">
                  <a:lumMod val="65000"/>
                  <a:lumOff val="35000"/>
                </a:schemeClr>
              </a:solidFill>
            </a:endParaRPr>
          </a:p>
        </p:txBody>
      </p:sp>
      <p:grpSp>
        <p:nvGrpSpPr>
          <p:cNvPr id="14" name="Group 2">
            <a:extLst>
              <a:ext uri="{FF2B5EF4-FFF2-40B4-BE49-F238E27FC236}">
                <a16:creationId xmlns:a16="http://schemas.microsoft.com/office/drawing/2014/main" id="{B8950DEC-751C-4750-9A4B-019056830E75}"/>
              </a:ext>
            </a:extLst>
          </p:cNvPr>
          <p:cNvGrpSpPr/>
          <p:nvPr/>
        </p:nvGrpSpPr>
        <p:grpSpPr>
          <a:xfrm>
            <a:off x="551127" y="1222142"/>
            <a:ext cx="4050369" cy="2964430"/>
            <a:chOff x="850091" y="1615934"/>
            <a:chExt cx="5400492" cy="3952571"/>
          </a:xfrm>
        </p:grpSpPr>
        <p:sp>
          <p:nvSpPr>
            <p:cNvPr id="16" name="Freeform: Shape 5">
              <a:extLst>
                <a:ext uri="{FF2B5EF4-FFF2-40B4-BE49-F238E27FC236}">
                  <a16:creationId xmlns:a16="http://schemas.microsoft.com/office/drawing/2014/main" id="{F44F8CFC-A9AC-4AE6-8E5C-5091068EE72F}"/>
                </a:ext>
              </a:extLst>
            </p:cNvPr>
            <p:cNvSpPr/>
            <p:nvPr/>
          </p:nvSpPr>
          <p:spPr bwMode="auto">
            <a:xfrm>
              <a:off x="1812357" y="1779793"/>
              <a:ext cx="0" cy="3467100"/>
            </a:xfrm>
            <a:custGeom>
              <a:avLst/>
              <a:gdLst>
                <a:gd name="connsiteX0" fmla="*/ 0 w 0"/>
                <a:gd name="connsiteY0" fmla="*/ 0 h 3467100"/>
                <a:gd name="connsiteX1" fmla="*/ 0 w 0"/>
                <a:gd name="connsiteY1" fmla="*/ 3467100 h 3467100"/>
              </a:gdLst>
              <a:ahLst/>
              <a:cxnLst>
                <a:cxn ang="0">
                  <a:pos x="connsiteX0" y="connsiteY0"/>
                </a:cxn>
                <a:cxn ang="0">
                  <a:pos x="connsiteX1" y="connsiteY1"/>
                </a:cxn>
              </a:cxnLst>
              <a:rect l="l" t="t" r="r" b="b"/>
              <a:pathLst>
                <a:path h="3467100">
                  <a:moveTo>
                    <a:pt x="0" y="0"/>
                  </a:moveTo>
                  <a:lnTo>
                    <a:pt x="0" y="3467100"/>
                  </a:lnTo>
                </a:path>
              </a:pathLst>
            </a:custGeom>
            <a:noFill/>
            <a:ln w="12700" algn="ctr">
              <a:solidFill>
                <a:schemeClr val="tx1">
                  <a:lumMod val="65000"/>
                  <a:lumOff val="35000"/>
                </a:schemeClr>
              </a:solidFill>
              <a:miter lim="800000"/>
              <a:headEnd/>
              <a:tailEnd/>
            </a:ln>
            <a:effectLst/>
          </p:spPr>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7" name="Rectangle 8">
              <a:extLst>
                <a:ext uri="{FF2B5EF4-FFF2-40B4-BE49-F238E27FC236}">
                  <a16:creationId xmlns:a16="http://schemas.microsoft.com/office/drawing/2014/main" id="{C1D57A23-4A6B-458E-97A8-48E2D6EBCA9B}"/>
                </a:ext>
              </a:extLst>
            </p:cNvPr>
            <p:cNvSpPr/>
            <p:nvPr/>
          </p:nvSpPr>
          <p:spPr bwMode="auto">
            <a:xfrm>
              <a:off x="2127660" y="1887743"/>
              <a:ext cx="472954" cy="265509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8" name="Rectangle 9">
              <a:extLst>
                <a:ext uri="{FF2B5EF4-FFF2-40B4-BE49-F238E27FC236}">
                  <a16:creationId xmlns:a16="http://schemas.microsoft.com/office/drawing/2014/main" id="{F3FEC11F-C8B3-4D05-B5EE-C461136891A7}"/>
                </a:ext>
              </a:extLst>
            </p:cNvPr>
            <p:cNvSpPr/>
            <p:nvPr/>
          </p:nvSpPr>
          <p:spPr bwMode="auto">
            <a:xfrm>
              <a:off x="2694862" y="4357893"/>
              <a:ext cx="472954" cy="190024"/>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9" name="Rectangle 10">
              <a:extLst>
                <a:ext uri="{FF2B5EF4-FFF2-40B4-BE49-F238E27FC236}">
                  <a16:creationId xmlns:a16="http://schemas.microsoft.com/office/drawing/2014/main" id="{66D891F6-D2BC-448A-B676-1D0A0E475346}"/>
                </a:ext>
              </a:extLst>
            </p:cNvPr>
            <p:cNvSpPr/>
            <p:nvPr/>
          </p:nvSpPr>
          <p:spPr bwMode="auto">
            <a:xfrm>
              <a:off x="3559160" y="4550774"/>
              <a:ext cx="472954" cy="80169"/>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0" name="Rectangle 11">
              <a:extLst>
                <a:ext uri="{FF2B5EF4-FFF2-40B4-BE49-F238E27FC236}">
                  <a16:creationId xmlns:a16="http://schemas.microsoft.com/office/drawing/2014/main" id="{DB446B7A-7763-42C4-8B9F-ACD0C1F9ECAD}"/>
                </a:ext>
              </a:extLst>
            </p:cNvPr>
            <p:cNvSpPr/>
            <p:nvPr/>
          </p:nvSpPr>
          <p:spPr bwMode="auto">
            <a:xfrm>
              <a:off x="4128932" y="4542837"/>
              <a:ext cx="472954" cy="74613"/>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1" name="Rectangle 12">
              <a:extLst>
                <a:ext uri="{FF2B5EF4-FFF2-40B4-BE49-F238E27FC236}">
                  <a16:creationId xmlns:a16="http://schemas.microsoft.com/office/drawing/2014/main" id="{7085365A-988D-439E-A123-2148B8F064B2}"/>
                </a:ext>
              </a:extLst>
            </p:cNvPr>
            <p:cNvSpPr/>
            <p:nvPr/>
          </p:nvSpPr>
          <p:spPr bwMode="auto">
            <a:xfrm>
              <a:off x="4994301" y="4547599"/>
              <a:ext cx="472954" cy="223044"/>
            </a:xfrm>
            <a:prstGeom prst="rect">
              <a:avLst/>
            </a:prstGeom>
            <a:solidFill>
              <a:srgbClr val="B3B2B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22" name="Rectangle 13">
              <a:extLst>
                <a:ext uri="{FF2B5EF4-FFF2-40B4-BE49-F238E27FC236}">
                  <a16:creationId xmlns:a16="http://schemas.microsoft.com/office/drawing/2014/main" id="{D2E90816-6D29-4A40-815F-6D57E51ECEC4}"/>
                </a:ext>
              </a:extLst>
            </p:cNvPr>
            <p:cNvSpPr/>
            <p:nvPr/>
          </p:nvSpPr>
          <p:spPr bwMode="auto">
            <a:xfrm>
              <a:off x="5555505" y="4481717"/>
              <a:ext cx="472954" cy="61120"/>
            </a:xfrm>
            <a:prstGeom prst="rect">
              <a:avLst/>
            </a:prstGeom>
            <a:solidFill>
              <a:srgbClr val="809ED5"/>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cxnSp>
          <p:nvCxnSpPr>
            <p:cNvPr id="23" name="Straight Connector 16">
              <a:extLst>
                <a:ext uri="{FF2B5EF4-FFF2-40B4-BE49-F238E27FC236}">
                  <a16:creationId xmlns:a16="http://schemas.microsoft.com/office/drawing/2014/main" id="{A7ED4BBE-35C7-4ED0-925C-2EE854E2DAB2}"/>
                </a:ext>
              </a:extLst>
            </p:cNvPr>
            <p:cNvCxnSpPr/>
            <p:nvPr/>
          </p:nvCxnSpPr>
          <p:spPr bwMode="auto">
            <a:xfrm>
              <a:off x="1664770" y="1786143"/>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Straight Connector 17">
              <a:extLst>
                <a:ext uri="{FF2B5EF4-FFF2-40B4-BE49-F238E27FC236}">
                  <a16:creationId xmlns:a16="http://schemas.microsoft.com/office/drawing/2014/main" id="{84CF22A2-0A19-4E9B-8199-E02D6008E1CD}"/>
                </a:ext>
              </a:extLst>
            </p:cNvPr>
            <p:cNvCxnSpPr/>
            <p:nvPr/>
          </p:nvCxnSpPr>
          <p:spPr bwMode="auto">
            <a:xfrm>
              <a:off x="1664770" y="213118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 name="Straight Connector 18">
              <a:extLst>
                <a:ext uri="{FF2B5EF4-FFF2-40B4-BE49-F238E27FC236}">
                  <a16:creationId xmlns:a16="http://schemas.microsoft.com/office/drawing/2014/main" id="{FA486EB3-C13F-4BFD-9219-51C584ABE4EE}"/>
                </a:ext>
              </a:extLst>
            </p:cNvPr>
            <p:cNvCxnSpPr/>
            <p:nvPr/>
          </p:nvCxnSpPr>
          <p:spPr bwMode="auto">
            <a:xfrm>
              <a:off x="1664770" y="2476229"/>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Straight Connector 19">
              <a:extLst>
                <a:ext uri="{FF2B5EF4-FFF2-40B4-BE49-F238E27FC236}">
                  <a16:creationId xmlns:a16="http://schemas.microsoft.com/office/drawing/2014/main" id="{F1D4AAD3-A07E-4D2E-8568-27AB91A781AF}"/>
                </a:ext>
              </a:extLst>
            </p:cNvPr>
            <p:cNvCxnSpPr/>
            <p:nvPr/>
          </p:nvCxnSpPr>
          <p:spPr bwMode="auto">
            <a:xfrm>
              <a:off x="1664770" y="2821272"/>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Straight Connector 20">
              <a:extLst>
                <a:ext uri="{FF2B5EF4-FFF2-40B4-BE49-F238E27FC236}">
                  <a16:creationId xmlns:a16="http://schemas.microsoft.com/office/drawing/2014/main" id="{63884A6E-E077-4940-9F78-8A6956639EE6}"/>
                </a:ext>
              </a:extLst>
            </p:cNvPr>
            <p:cNvCxnSpPr/>
            <p:nvPr/>
          </p:nvCxnSpPr>
          <p:spPr bwMode="auto">
            <a:xfrm>
              <a:off x="1664770" y="3166315"/>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Straight Connector 21">
              <a:extLst>
                <a:ext uri="{FF2B5EF4-FFF2-40B4-BE49-F238E27FC236}">
                  <a16:creationId xmlns:a16="http://schemas.microsoft.com/office/drawing/2014/main" id="{72DEC236-6464-4E47-B48A-80FB1A5BC072}"/>
                </a:ext>
              </a:extLst>
            </p:cNvPr>
            <p:cNvCxnSpPr/>
            <p:nvPr/>
          </p:nvCxnSpPr>
          <p:spPr bwMode="auto">
            <a:xfrm>
              <a:off x="1664770" y="3511358"/>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Straight Connector 22">
              <a:extLst>
                <a:ext uri="{FF2B5EF4-FFF2-40B4-BE49-F238E27FC236}">
                  <a16:creationId xmlns:a16="http://schemas.microsoft.com/office/drawing/2014/main" id="{C286DE7D-2050-4E36-BBAD-931A44AC0F28}"/>
                </a:ext>
              </a:extLst>
            </p:cNvPr>
            <p:cNvCxnSpPr/>
            <p:nvPr/>
          </p:nvCxnSpPr>
          <p:spPr bwMode="auto">
            <a:xfrm>
              <a:off x="1664770" y="3856401"/>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Straight Connector 23">
              <a:extLst>
                <a:ext uri="{FF2B5EF4-FFF2-40B4-BE49-F238E27FC236}">
                  <a16:creationId xmlns:a16="http://schemas.microsoft.com/office/drawing/2014/main" id="{62C0ABB2-43B0-475A-B501-4FEDFF8E51BF}"/>
                </a:ext>
              </a:extLst>
            </p:cNvPr>
            <p:cNvCxnSpPr/>
            <p:nvPr/>
          </p:nvCxnSpPr>
          <p:spPr bwMode="auto">
            <a:xfrm>
              <a:off x="1664770" y="4201444"/>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Straight Connector 24">
              <a:extLst>
                <a:ext uri="{FF2B5EF4-FFF2-40B4-BE49-F238E27FC236}">
                  <a16:creationId xmlns:a16="http://schemas.microsoft.com/office/drawing/2014/main" id="{CB29717A-4DE9-439C-874D-0A328955B027}"/>
                </a:ext>
              </a:extLst>
            </p:cNvPr>
            <p:cNvCxnSpPr/>
            <p:nvPr/>
          </p:nvCxnSpPr>
          <p:spPr bwMode="auto">
            <a:xfrm>
              <a:off x="1664770" y="4546487"/>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Straight Connector 25">
              <a:extLst>
                <a:ext uri="{FF2B5EF4-FFF2-40B4-BE49-F238E27FC236}">
                  <a16:creationId xmlns:a16="http://schemas.microsoft.com/office/drawing/2014/main" id="{26BBB9E9-69AF-4D7E-8B2C-84A0B9FAB619}"/>
                </a:ext>
              </a:extLst>
            </p:cNvPr>
            <p:cNvCxnSpPr/>
            <p:nvPr/>
          </p:nvCxnSpPr>
          <p:spPr bwMode="auto">
            <a:xfrm>
              <a:off x="1664770" y="4891530"/>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Straight Connector 26">
              <a:extLst>
                <a:ext uri="{FF2B5EF4-FFF2-40B4-BE49-F238E27FC236}">
                  <a16:creationId xmlns:a16="http://schemas.microsoft.com/office/drawing/2014/main" id="{5BAB52D3-B445-448E-8F5F-CBED665F5C5D}"/>
                </a:ext>
              </a:extLst>
            </p:cNvPr>
            <p:cNvCxnSpPr/>
            <p:nvPr/>
          </p:nvCxnSpPr>
          <p:spPr bwMode="auto">
            <a:xfrm>
              <a:off x="1664770" y="5236576"/>
              <a:ext cx="145724"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TextBox 27">
              <a:extLst>
                <a:ext uri="{FF2B5EF4-FFF2-40B4-BE49-F238E27FC236}">
                  <a16:creationId xmlns:a16="http://schemas.microsoft.com/office/drawing/2014/main" id="{A57A98AA-F6FC-44A4-B56F-C7979E676562}"/>
                </a:ext>
              </a:extLst>
            </p:cNvPr>
            <p:cNvSpPr txBox="1"/>
            <p:nvPr/>
          </p:nvSpPr>
          <p:spPr>
            <a:xfrm>
              <a:off x="1233005" y="1615934"/>
              <a:ext cx="466024"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5.0</a:t>
              </a:r>
            </a:p>
          </p:txBody>
        </p:sp>
        <p:sp>
          <p:nvSpPr>
            <p:cNvPr id="36" name="TextBox 28">
              <a:extLst>
                <a:ext uri="{FF2B5EF4-FFF2-40B4-BE49-F238E27FC236}">
                  <a16:creationId xmlns:a16="http://schemas.microsoft.com/office/drawing/2014/main" id="{3A648C31-A6CA-4488-9232-C67BAD7C13DB}"/>
                </a:ext>
              </a:extLst>
            </p:cNvPr>
            <p:cNvSpPr txBox="1"/>
            <p:nvPr/>
          </p:nvSpPr>
          <p:spPr>
            <a:xfrm>
              <a:off x="1233005" y="1960976"/>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4.5</a:t>
              </a:r>
            </a:p>
          </p:txBody>
        </p:sp>
        <p:sp>
          <p:nvSpPr>
            <p:cNvPr id="37" name="TextBox 29">
              <a:extLst>
                <a:ext uri="{FF2B5EF4-FFF2-40B4-BE49-F238E27FC236}">
                  <a16:creationId xmlns:a16="http://schemas.microsoft.com/office/drawing/2014/main" id="{278578B7-0990-4497-BF4E-7B37BA9ECC79}"/>
                </a:ext>
              </a:extLst>
            </p:cNvPr>
            <p:cNvSpPr txBox="1"/>
            <p:nvPr/>
          </p:nvSpPr>
          <p:spPr>
            <a:xfrm>
              <a:off x="1233005" y="23060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4.0</a:t>
              </a:r>
            </a:p>
          </p:txBody>
        </p:sp>
        <p:sp>
          <p:nvSpPr>
            <p:cNvPr id="38" name="TextBox 30">
              <a:extLst>
                <a:ext uri="{FF2B5EF4-FFF2-40B4-BE49-F238E27FC236}">
                  <a16:creationId xmlns:a16="http://schemas.microsoft.com/office/drawing/2014/main" id="{15B287AC-0A0C-487C-B115-DD4D41672972}"/>
                </a:ext>
              </a:extLst>
            </p:cNvPr>
            <p:cNvSpPr txBox="1"/>
            <p:nvPr/>
          </p:nvSpPr>
          <p:spPr>
            <a:xfrm>
              <a:off x="1233005" y="2651061"/>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3.5</a:t>
              </a:r>
            </a:p>
          </p:txBody>
        </p:sp>
        <p:sp>
          <p:nvSpPr>
            <p:cNvPr id="39" name="TextBox 31">
              <a:extLst>
                <a:ext uri="{FF2B5EF4-FFF2-40B4-BE49-F238E27FC236}">
                  <a16:creationId xmlns:a16="http://schemas.microsoft.com/office/drawing/2014/main" id="{FA943E6E-0CAA-4A7C-BCCE-C8C11E7FD112}"/>
                </a:ext>
              </a:extLst>
            </p:cNvPr>
            <p:cNvSpPr txBox="1"/>
            <p:nvPr/>
          </p:nvSpPr>
          <p:spPr>
            <a:xfrm>
              <a:off x="1233005" y="2996105"/>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3.0</a:t>
              </a:r>
            </a:p>
          </p:txBody>
        </p:sp>
        <p:sp>
          <p:nvSpPr>
            <p:cNvPr id="40" name="TextBox 32">
              <a:extLst>
                <a:ext uri="{FF2B5EF4-FFF2-40B4-BE49-F238E27FC236}">
                  <a16:creationId xmlns:a16="http://schemas.microsoft.com/office/drawing/2014/main" id="{084D2BC1-3107-48DC-A63C-F9D859A08E0A}"/>
                </a:ext>
              </a:extLst>
            </p:cNvPr>
            <p:cNvSpPr txBox="1"/>
            <p:nvPr/>
          </p:nvSpPr>
          <p:spPr>
            <a:xfrm>
              <a:off x="1233005" y="334114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2.5</a:t>
              </a:r>
            </a:p>
          </p:txBody>
        </p:sp>
        <p:sp>
          <p:nvSpPr>
            <p:cNvPr id="41" name="TextBox 33">
              <a:extLst>
                <a:ext uri="{FF2B5EF4-FFF2-40B4-BE49-F238E27FC236}">
                  <a16:creationId xmlns:a16="http://schemas.microsoft.com/office/drawing/2014/main" id="{321753F5-DE40-42BF-B16C-CF2C3762B438}"/>
                </a:ext>
              </a:extLst>
            </p:cNvPr>
            <p:cNvSpPr txBox="1"/>
            <p:nvPr/>
          </p:nvSpPr>
          <p:spPr>
            <a:xfrm>
              <a:off x="1233005" y="3686192"/>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2.0</a:t>
              </a:r>
            </a:p>
          </p:txBody>
        </p:sp>
        <p:sp>
          <p:nvSpPr>
            <p:cNvPr id="42" name="TextBox 34">
              <a:extLst>
                <a:ext uri="{FF2B5EF4-FFF2-40B4-BE49-F238E27FC236}">
                  <a16:creationId xmlns:a16="http://schemas.microsoft.com/office/drawing/2014/main" id="{E7E29C45-4454-43F3-A879-73F65C620AB0}"/>
                </a:ext>
              </a:extLst>
            </p:cNvPr>
            <p:cNvSpPr txBox="1"/>
            <p:nvPr/>
          </p:nvSpPr>
          <p:spPr>
            <a:xfrm>
              <a:off x="1233005" y="4031234"/>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1.5</a:t>
              </a:r>
            </a:p>
          </p:txBody>
        </p:sp>
        <p:sp>
          <p:nvSpPr>
            <p:cNvPr id="43" name="TextBox 35">
              <a:extLst>
                <a:ext uri="{FF2B5EF4-FFF2-40B4-BE49-F238E27FC236}">
                  <a16:creationId xmlns:a16="http://schemas.microsoft.com/office/drawing/2014/main" id="{B4E28005-DEB5-4503-B447-09AD5B6980FC}"/>
                </a:ext>
              </a:extLst>
            </p:cNvPr>
            <p:cNvSpPr txBox="1"/>
            <p:nvPr/>
          </p:nvSpPr>
          <p:spPr>
            <a:xfrm>
              <a:off x="1233005" y="4376278"/>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1.0</a:t>
              </a:r>
            </a:p>
          </p:txBody>
        </p:sp>
        <p:sp>
          <p:nvSpPr>
            <p:cNvPr id="44" name="TextBox 36">
              <a:extLst>
                <a:ext uri="{FF2B5EF4-FFF2-40B4-BE49-F238E27FC236}">
                  <a16:creationId xmlns:a16="http://schemas.microsoft.com/office/drawing/2014/main" id="{3697E844-3E18-401F-837D-47DE6CBC29F0}"/>
                </a:ext>
              </a:extLst>
            </p:cNvPr>
            <p:cNvSpPr txBox="1"/>
            <p:nvPr/>
          </p:nvSpPr>
          <p:spPr>
            <a:xfrm>
              <a:off x="1233005" y="4721319"/>
              <a:ext cx="466024"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0.5</a:t>
              </a:r>
            </a:p>
          </p:txBody>
        </p:sp>
        <p:sp>
          <p:nvSpPr>
            <p:cNvPr id="45" name="TextBox 37">
              <a:extLst>
                <a:ext uri="{FF2B5EF4-FFF2-40B4-BE49-F238E27FC236}">
                  <a16:creationId xmlns:a16="http://schemas.microsoft.com/office/drawing/2014/main" id="{F93A767D-DDF5-42E3-AE20-F44975EEBF38}"/>
                </a:ext>
              </a:extLst>
            </p:cNvPr>
            <p:cNvSpPr txBox="1"/>
            <p:nvPr/>
          </p:nvSpPr>
          <p:spPr>
            <a:xfrm>
              <a:off x="1434157" y="5066364"/>
              <a:ext cx="295037"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0</a:t>
              </a:r>
            </a:p>
          </p:txBody>
        </p:sp>
        <p:sp>
          <p:nvSpPr>
            <p:cNvPr id="46" name="TextBox 43">
              <a:extLst>
                <a:ext uri="{FF2B5EF4-FFF2-40B4-BE49-F238E27FC236}">
                  <a16:creationId xmlns:a16="http://schemas.microsoft.com/office/drawing/2014/main" id="{80879F1F-D527-403D-90E6-EDDA6D24CF7E}"/>
                </a:ext>
              </a:extLst>
            </p:cNvPr>
            <p:cNvSpPr txBox="1"/>
            <p:nvPr/>
          </p:nvSpPr>
          <p:spPr>
            <a:xfrm>
              <a:off x="2025037" y="5227771"/>
              <a:ext cx="1032419"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Apixaban</a:t>
              </a:r>
            </a:p>
          </p:txBody>
        </p:sp>
        <p:sp>
          <p:nvSpPr>
            <p:cNvPr id="47" name="TextBox 44">
              <a:extLst>
                <a:ext uri="{FF2B5EF4-FFF2-40B4-BE49-F238E27FC236}">
                  <a16:creationId xmlns:a16="http://schemas.microsoft.com/office/drawing/2014/main" id="{5FF4FE3B-DD2D-4CE8-8566-8129E2511355}"/>
                </a:ext>
              </a:extLst>
            </p:cNvPr>
            <p:cNvSpPr txBox="1"/>
            <p:nvPr/>
          </p:nvSpPr>
          <p:spPr>
            <a:xfrm rot="16200000">
              <a:off x="337538" y="3366064"/>
              <a:ext cx="1365842" cy="340735"/>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Hazard ratio</a:t>
              </a:r>
            </a:p>
          </p:txBody>
        </p:sp>
        <p:sp>
          <p:nvSpPr>
            <p:cNvPr id="48" name="TextBox 45">
              <a:extLst>
                <a:ext uri="{FF2B5EF4-FFF2-40B4-BE49-F238E27FC236}">
                  <a16:creationId xmlns:a16="http://schemas.microsoft.com/office/drawing/2014/main" id="{C94F7344-9A5A-43BD-B20B-8B140AC35FCC}"/>
                </a:ext>
              </a:extLst>
            </p:cNvPr>
            <p:cNvSpPr txBox="1"/>
            <p:nvPr/>
          </p:nvSpPr>
          <p:spPr>
            <a:xfrm>
              <a:off x="4739382" y="5227769"/>
              <a:ext cx="1327371"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3961AC"/>
                  </a:solidFill>
                  <a:effectLst/>
                  <a:uLnTx/>
                  <a:uFillTx/>
                  <a:latin typeface="Arial" charset="0"/>
                  <a:ea typeface="+mn-ea"/>
                  <a:cs typeface="+mn-cs"/>
                </a:rPr>
                <a:t>Rivaroxaban</a:t>
              </a:r>
            </a:p>
          </p:txBody>
        </p:sp>
        <p:grpSp>
          <p:nvGrpSpPr>
            <p:cNvPr id="49" name="Group 52">
              <a:extLst>
                <a:ext uri="{FF2B5EF4-FFF2-40B4-BE49-F238E27FC236}">
                  <a16:creationId xmlns:a16="http://schemas.microsoft.com/office/drawing/2014/main" id="{C34F7E50-1EB6-46B4-A9CF-0E6130921A9B}"/>
                </a:ext>
              </a:extLst>
            </p:cNvPr>
            <p:cNvGrpSpPr/>
            <p:nvPr/>
          </p:nvGrpSpPr>
          <p:grpSpPr>
            <a:xfrm>
              <a:off x="2807528" y="2872706"/>
              <a:ext cx="242873" cy="2063750"/>
              <a:chOff x="4953950" y="3023313"/>
              <a:chExt cx="180000" cy="2063750"/>
            </a:xfrm>
          </p:grpSpPr>
          <p:cxnSp>
            <p:nvCxnSpPr>
              <p:cNvPr id="75" name="Straight Connector 47">
                <a:extLst>
                  <a:ext uri="{FF2B5EF4-FFF2-40B4-BE49-F238E27FC236}">
                    <a16:creationId xmlns:a16="http://schemas.microsoft.com/office/drawing/2014/main" id="{26D1259C-B313-42DF-BF8C-502124489B13}"/>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6" name="Straight Connector 49">
                <a:extLst>
                  <a:ext uri="{FF2B5EF4-FFF2-40B4-BE49-F238E27FC236}">
                    <a16:creationId xmlns:a16="http://schemas.microsoft.com/office/drawing/2014/main" id="{0744AA94-AC0C-4C29-8E1F-9EF540CB0161}"/>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7" name="Straight Connector 51">
                <a:extLst>
                  <a:ext uri="{FF2B5EF4-FFF2-40B4-BE49-F238E27FC236}">
                    <a16:creationId xmlns:a16="http://schemas.microsoft.com/office/drawing/2014/main" id="{61A042BD-001F-45BB-A262-6273A673E5EE}"/>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0" name="Group 53">
              <a:extLst>
                <a:ext uri="{FF2B5EF4-FFF2-40B4-BE49-F238E27FC236}">
                  <a16:creationId xmlns:a16="http://schemas.microsoft.com/office/drawing/2014/main" id="{1D7BFCE6-7389-4130-ADEF-CDDB58492C45}"/>
                </a:ext>
              </a:extLst>
            </p:cNvPr>
            <p:cNvGrpSpPr/>
            <p:nvPr/>
          </p:nvGrpSpPr>
          <p:grpSpPr>
            <a:xfrm>
              <a:off x="3664328" y="3285456"/>
              <a:ext cx="242873" cy="1758237"/>
              <a:chOff x="4953950" y="3023313"/>
              <a:chExt cx="180000" cy="2063750"/>
            </a:xfrm>
          </p:grpSpPr>
          <p:cxnSp>
            <p:nvCxnSpPr>
              <p:cNvPr id="72" name="Straight Connector 54">
                <a:extLst>
                  <a:ext uri="{FF2B5EF4-FFF2-40B4-BE49-F238E27FC236}">
                    <a16:creationId xmlns:a16="http://schemas.microsoft.com/office/drawing/2014/main" id="{956D324B-3195-4DAF-A86A-09E7BCAE278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Straight Connector 55">
                <a:extLst>
                  <a:ext uri="{FF2B5EF4-FFF2-40B4-BE49-F238E27FC236}">
                    <a16:creationId xmlns:a16="http://schemas.microsoft.com/office/drawing/2014/main" id="{01F140E2-2455-4BD4-8DDC-E4529C829ACA}"/>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Straight Connector 56">
                <a:extLst>
                  <a:ext uri="{FF2B5EF4-FFF2-40B4-BE49-F238E27FC236}">
                    <a16:creationId xmlns:a16="http://schemas.microsoft.com/office/drawing/2014/main" id="{804A3DED-5E9E-4C24-8396-6593DED351F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1" name="Group 57">
              <a:extLst>
                <a:ext uri="{FF2B5EF4-FFF2-40B4-BE49-F238E27FC236}">
                  <a16:creationId xmlns:a16="http://schemas.microsoft.com/office/drawing/2014/main" id="{584D37B5-F05C-406A-A1CA-5338C2E0C2F5}"/>
                </a:ext>
              </a:extLst>
            </p:cNvPr>
            <p:cNvGrpSpPr/>
            <p:nvPr/>
          </p:nvGrpSpPr>
          <p:grpSpPr>
            <a:xfrm>
              <a:off x="4246952" y="3971256"/>
              <a:ext cx="242873" cy="996237"/>
              <a:chOff x="4953950" y="3023313"/>
              <a:chExt cx="180000" cy="2063750"/>
            </a:xfrm>
          </p:grpSpPr>
          <p:cxnSp>
            <p:nvCxnSpPr>
              <p:cNvPr id="69" name="Straight Connector 58">
                <a:extLst>
                  <a:ext uri="{FF2B5EF4-FFF2-40B4-BE49-F238E27FC236}">
                    <a16:creationId xmlns:a16="http://schemas.microsoft.com/office/drawing/2014/main" id="{B885F829-015A-46F4-AFE8-354D30CE623B}"/>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Straight Connector 59">
                <a:extLst>
                  <a:ext uri="{FF2B5EF4-FFF2-40B4-BE49-F238E27FC236}">
                    <a16:creationId xmlns:a16="http://schemas.microsoft.com/office/drawing/2014/main" id="{DBBCD43F-30B6-4B20-82E8-30AE0201D750}"/>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 name="Straight Connector 60">
                <a:extLst>
                  <a:ext uri="{FF2B5EF4-FFF2-40B4-BE49-F238E27FC236}">
                    <a16:creationId xmlns:a16="http://schemas.microsoft.com/office/drawing/2014/main" id="{8007FE0E-6B71-4F2B-89E1-D4F303D2275B}"/>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2" name="Group 61">
              <a:extLst>
                <a:ext uri="{FF2B5EF4-FFF2-40B4-BE49-F238E27FC236}">
                  <a16:creationId xmlns:a16="http://schemas.microsoft.com/office/drawing/2014/main" id="{5F089150-1B57-4B71-A415-3E3E4D0D2431}"/>
                </a:ext>
              </a:extLst>
            </p:cNvPr>
            <p:cNvGrpSpPr/>
            <p:nvPr/>
          </p:nvGrpSpPr>
          <p:grpSpPr>
            <a:xfrm>
              <a:off x="5112321" y="3825206"/>
              <a:ext cx="242873" cy="1250237"/>
              <a:chOff x="4953950" y="3023313"/>
              <a:chExt cx="180000" cy="2063750"/>
            </a:xfrm>
          </p:grpSpPr>
          <p:cxnSp>
            <p:nvCxnSpPr>
              <p:cNvPr id="66" name="Straight Connector 62">
                <a:extLst>
                  <a:ext uri="{FF2B5EF4-FFF2-40B4-BE49-F238E27FC236}">
                    <a16:creationId xmlns:a16="http://schemas.microsoft.com/office/drawing/2014/main" id="{13BA89D2-BC17-49BD-B438-822696983EED}"/>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Straight Connector 63">
                <a:extLst>
                  <a:ext uri="{FF2B5EF4-FFF2-40B4-BE49-F238E27FC236}">
                    <a16:creationId xmlns:a16="http://schemas.microsoft.com/office/drawing/2014/main" id="{99F8CD17-C358-4256-A9CB-3BDBF127DBE7}"/>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Straight Connector 64">
                <a:extLst>
                  <a:ext uri="{FF2B5EF4-FFF2-40B4-BE49-F238E27FC236}">
                    <a16:creationId xmlns:a16="http://schemas.microsoft.com/office/drawing/2014/main" id="{66619756-862F-4592-9FF7-05A8871019B6}"/>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3" name="Group 65">
              <a:extLst>
                <a:ext uri="{FF2B5EF4-FFF2-40B4-BE49-F238E27FC236}">
                  <a16:creationId xmlns:a16="http://schemas.microsoft.com/office/drawing/2014/main" id="{E240797D-C670-4332-AF99-7ADE8BFE95F0}"/>
                </a:ext>
              </a:extLst>
            </p:cNvPr>
            <p:cNvGrpSpPr/>
            <p:nvPr/>
          </p:nvGrpSpPr>
          <p:grpSpPr>
            <a:xfrm>
              <a:off x="5677809" y="3977606"/>
              <a:ext cx="242873" cy="812087"/>
              <a:chOff x="4953950" y="3023313"/>
              <a:chExt cx="180000" cy="2063750"/>
            </a:xfrm>
          </p:grpSpPr>
          <p:cxnSp>
            <p:nvCxnSpPr>
              <p:cNvPr id="63" name="Straight Connector 66">
                <a:extLst>
                  <a:ext uri="{FF2B5EF4-FFF2-40B4-BE49-F238E27FC236}">
                    <a16:creationId xmlns:a16="http://schemas.microsoft.com/office/drawing/2014/main" id="{64986B79-887F-44F2-A449-764DE201D357}"/>
                  </a:ext>
                </a:extLst>
              </p:cNvPr>
              <p:cNvCxnSpPr/>
              <p:nvPr/>
            </p:nvCxnSpPr>
            <p:spPr bwMode="auto">
              <a:xfrm>
                <a:off x="5043950" y="3025140"/>
                <a:ext cx="0" cy="206121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4" name="Straight Connector 67">
                <a:extLst>
                  <a:ext uri="{FF2B5EF4-FFF2-40B4-BE49-F238E27FC236}">
                    <a16:creationId xmlns:a16="http://schemas.microsoft.com/office/drawing/2014/main" id="{068851E8-D6E6-4BFF-A9DE-1A1914ABD8A9}"/>
                  </a:ext>
                </a:extLst>
              </p:cNvPr>
              <p:cNvCxnSpPr/>
              <p:nvPr/>
            </p:nvCxnSpPr>
            <p:spPr bwMode="auto">
              <a:xfrm>
                <a:off x="4953950" y="302331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5" name="Straight Connector 68">
                <a:extLst>
                  <a:ext uri="{FF2B5EF4-FFF2-40B4-BE49-F238E27FC236}">
                    <a16:creationId xmlns:a16="http://schemas.microsoft.com/office/drawing/2014/main" id="{43BBBC4D-05B8-4103-B57E-F9D6C3B7FDFA}"/>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4" name="Straight Connector 7">
              <a:extLst>
                <a:ext uri="{FF2B5EF4-FFF2-40B4-BE49-F238E27FC236}">
                  <a16:creationId xmlns:a16="http://schemas.microsoft.com/office/drawing/2014/main" id="{ED3E2860-0782-4A14-BED3-DFA1452EFF5A}"/>
                </a:ext>
              </a:extLst>
            </p:cNvPr>
            <p:cNvCxnSpPr/>
            <p:nvPr/>
          </p:nvCxnSpPr>
          <p:spPr bwMode="auto">
            <a:xfrm flipH="1">
              <a:off x="1812357" y="4543631"/>
              <a:ext cx="4438226"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5" name="TextBox 71">
              <a:extLst>
                <a:ext uri="{FF2B5EF4-FFF2-40B4-BE49-F238E27FC236}">
                  <a16:creationId xmlns:a16="http://schemas.microsoft.com/office/drawing/2014/main" id="{19EDA3A6-1DC1-4CA4-B305-9F73D81371D6}"/>
                </a:ext>
              </a:extLst>
            </p:cNvPr>
            <p:cNvSpPr txBox="1"/>
            <p:nvPr/>
          </p:nvSpPr>
          <p:spPr>
            <a:xfrm>
              <a:off x="3385014" y="5227769"/>
              <a:ext cx="1179895" cy="340734"/>
            </a:xfrm>
            <a:prstGeom prst="rect">
              <a:avLst/>
            </a:prstGeom>
            <a:noFill/>
          </p:spPr>
          <p:txBody>
            <a:bodyPr wrap="none" lIns="67500" tIns="35100" rIns="67500" bIns="351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2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Dabigatran</a:t>
              </a:r>
            </a:p>
          </p:txBody>
        </p:sp>
        <p:grpSp>
          <p:nvGrpSpPr>
            <p:cNvPr id="56" name="Group 84">
              <a:extLst>
                <a:ext uri="{FF2B5EF4-FFF2-40B4-BE49-F238E27FC236}">
                  <a16:creationId xmlns:a16="http://schemas.microsoft.com/office/drawing/2014/main" id="{F0B9EAF8-8AC2-4E81-9355-240C3F4C0F4C}"/>
                </a:ext>
              </a:extLst>
            </p:cNvPr>
            <p:cNvGrpSpPr/>
            <p:nvPr/>
          </p:nvGrpSpPr>
          <p:grpSpPr>
            <a:xfrm>
              <a:off x="2245982" y="1692481"/>
              <a:ext cx="242873" cy="2630909"/>
              <a:chOff x="4537772" y="1843088"/>
              <a:chExt cx="180000" cy="2630909"/>
            </a:xfrm>
          </p:grpSpPr>
          <p:grpSp>
            <p:nvGrpSpPr>
              <p:cNvPr id="57" name="Group 74">
                <a:extLst>
                  <a:ext uri="{FF2B5EF4-FFF2-40B4-BE49-F238E27FC236}">
                    <a16:creationId xmlns:a16="http://schemas.microsoft.com/office/drawing/2014/main" id="{64E27F23-7B5E-4C94-B90A-2F2C2EF2E84F}"/>
                  </a:ext>
                </a:extLst>
              </p:cNvPr>
              <p:cNvGrpSpPr/>
              <p:nvPr/>
            </p:nvGrpSpPr>
            <p:grpSpPr>
              <a:xfrm>
                <a:off x="4537772" y="1966912"/>
                <a:ext cx="180000" cy="2507085"/>
                <a:chOff x="4953950" y="3042731"/>
                <a:chExt cx="180000" cy="2044332"/>
              </a:xfrm>
            </p:grpSpPr>
            <p:cxnSp>
              <p:nvCxnSpPr>
                <p:cNvPr id="61" name="Straight Connector 75">
                  <a:extLst>
                    <a:ext uri="{FF2B5EF4-FFF2-40B4-BE49-F238E27FC236}">
                      <a16:creationId xmlns:a16="http://schemas.microsoft.com/office/drawing/2014/main" id="{55307C40-4EF5-45EE-BAC7-885A216895A2}"/>
                    </a:ext>
                  </a:extLst>
                </p:cNvPr>
                <p:cNvCxnSpPr/>
                <p:nvPr/>
              </p:nvCxnSpPr>
              <p:spPr bwMode="auto">
                <a:xfrm>
                  <a:off x="5043950" y="3042731"/>
                  <a:ext cx="0" cy="2043619"/>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Straight Connector 77">
                  <a:extLst>
                    <a:ext uri="{FF2B5EF4-FFF2-40B4-BE49-F238E27FC236}">
                      <a16:creationId xmlns:a16="http://schemas.microsoft.com/office/drawing/2014/main" id="{FFDEA7F2-2C4A-43DA-99AA-3F8806768C43}"/>
                    </a:ext>
                  </a:extLst>
                </p:cNvPr>
                <p:cNvCxnSpPr/>
                <p:nvPr/>
              </p:nvCxnSpPr>
              <p:spPr bwMode="auto">
                <a:xfrm>
                  <a:off x="4953950" y="5087063"/>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58" name="Straight Connector 80">
                <a:extLst>
                  <a:ext uri="{FF2B5EF4-FFF2-40B4-BE49-F238E27FC236}">
                    <a16:creationId xmlns:a16="http://schemas.microsoft.com/office/drawing/2014/main" id="{E2694FDF-0E5B-41A3-92CA-AB00B80934B3}"/>
                  </a:ext>
                </a:extLst>
              </p:cNvPr>
              <p:cNvCxnSpPr/>
              <p:nvPr/>
            </p:nvCxnSpPr>
            <p:spPr bwMode="auto">
              <a:xfrm>
                <a:off x="4537772" y="1961277"/>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Straight Connector 81">
                <a:extLst>
                  <a:ext uri="{FF2B5EF4-FFF2-40B4-BE49-F238E27FC236}">
                    <a16:creationId xmlns:a16="http://schemas.microsoft.com/office/drawing/2014/main" id="{5972DBF5-03E3-4082-A088-CB29E0C10FDB}"/>
                  </a:ext>
                </a:extLst>
              </p:cNvPr>
              <p:cNvCxnSpPr/>
              <p:nvPr/>
            </p:nvCxnSpPr>
            <p:spPr bwMode="auto">
              <a:xfrm>
                <a:off x="4537772" y="1923179"/>
                <a:ext cx="180000" cy="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Straight Connector 83">
                <a:extLst>
                  <a:ext uri="{FF2B5EF4-FFF2-40B4-BE49-F238E27FC236}">
                    <a16:creationId xmlns:a16="http://schemas.microsoft.com/office/drawing/2014/main" id="{4D94FB3E-62AC-4DC2-9CD4-25DDEFA5CB6A}"/>
                  </a:ext>
                </a:extLst>
              </p:cNvPr>
              <p:cNvCxnSpPr/>
              <p:nvPr/>
            </p:nvCxnSpPr>
            <p:spPr bwMode="auto">
              <a:xfrm flipV="1">
                <a:off x="4627772" y="1843088"/>
                <a:ext cx="0" cy="76200"/>
              </a:xfrm>
              <a:prstGeom prst="line">
                <a:avLst/>
              </a:prstGeom>
              <a:noFill/>
              <a:ln w="1270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78" name="Group 13">
            <a:extLst>
              <a:ext uri="{FF2B5EF4-FFF2-40B4-BE49-F238E27FC236}">
                <a16:creationId xmlns:a16="http://schemas.microsoft.com/office/drawing/2014/main" id="{B1795FB7-DA9F-4A00-A318-DE5BBC7352F4}"/>
              </a:ext>
            </a:extLst>
          </p:cNvPr>
          <p:cNvGrpSpPr/>
          <p:nvPr/>
        </p:nvGrpSpPr>
        <p:grpSpPr>
          <a:xfrm>
            <a:off x="3468095" y="1198513"/>
            <a:ext cx="2344867" cy="279180"/>
            <a:chOff x="62939" y="2322671"/>
            <a:chExt cx="2344867" cy="372239"/>
          </a:xfrm>
        </p:grpSpPr>
        <p:sp>
          <p:nvSpPr>
            <p:cNvPr id="79" name="Rectangle 14">
              <a:extLst>
                <a:ext uri="{FF2B5EF4-FFF2-40B4-BE49-F238E27FC236}">
                  <a16:creationId xmlns:a16="http://schemas.microsoft.com/office/drawing/2014/main" id="{3AF1BCF6-3574-41C8-B9CB-39DD16F3446D}"/>
                </a:ext>
              </a:extLst>
            </p:cNvPr>
            <p:cNvSpPr/>
            <p:nvPr/>
          </p:nvSpPr>
          <p:spPr bwMode="auto">
            <a:xfrm>
              <a:off x="62939"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0" name="TextBox 15">
              <a:extLst>
                <a:ext uri="{FF2B5EF4-FFF2-40B4-BE49-F238E27FC236}">
                  <a16:creationId xmlns:a16="http://schemas.microsoft.com/office/drawing/2014/main" id="{EF829EC9-20A2-48C9-B9AD-297C56FBD59E}"/>
                </a:ext>
              </a:extLst>
            </p:cNvPr>
            <p:cNvSpPr txBox="1"/>
            <p:nvPr/>
          </p:nvSpPr>
          <p:spPr>
            <a:xfrm>
              <a:off x="194191" y="2322671"/>
              <a:ext cx="874255" cy="372239"/>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Stroke/SE</a:t>
              </a:r>
            </a:p>
          </p:txBody>
        </p:sp>
        <p:sp>
          <p:nvSpPr>
            <p:cNvPr id="81" name="Rectangle 20">
              <a:extLst>
                <a:ext uri="{FF2B5EF4-FFF2-40B4-BE49-F238E27FC236}">
                  <a16:creationId xmlns:a16="http://schemas.microsoft.com/office/drawing/2014/main" id="{703A6783-85FD-47FE-9DFB-39799F1D7774}"/>
                </a:ext>
              </a:extLst>
            </p:cNvPr>
            <p:cNvSpPr/>
            <p:nvPr/>
          </p:nvSpPr>
          <p:spPr bwMode="auto">
            <a:xfrm>
              <a:off x="1091316" y="2435045"/>
              <a:ext cx="108000" cy="144000"/>
            </a:xfrm>
            <a:prstGeom prst="rect">
              <a:avLst/>
            </a:prstGeom>
            <a:solidFill>
              <a:srgbClr val="809ED5"/>
            </a:solidFill>
            <a:ln w="19050" algn="ctr">
              <a:solidFill>
                <a:srgbClr val="809ED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82" name="TextBox 23">
              <a:extLst>
                <a:ext uri="{FF2B5EF4-FFF2-40B4-BE49-F238E27FC236}">
                  <a16:creationId xmlns:a16="http://schemas.microsoft.com/office/drawing/2014/main" id="{7EA807FC-26D5-4B4E-93FD-3FFAF4F993DE}"/>
                </a:ext>
              </a:extLst>
            </p:cNvPr>
            <p:cNvSpPr txBox="1"/>
            <p:nvPr/>
          </p:nvSpPr>
          <p:spPr>
            <a:xfrm>
              <a:off x="1222568" y="2322671"/>
              <a:ext cx="1185238" cy="372239"/>
            </a:xfrm>
            <a:prstGeom prst="rect">
              <a:avLst/>
            </a:prstGeom>
            <a:noFill/>
          </p:spPr>
          <p:txBody>
            <a:bodyPr wrap="none" lIns="90000" tIns="46800" rIns="90000" bIns="46800" rtlCol="0" anchor="ctr">
              <a:spAutoFit/>
            </a:bodyPr>
            <a:lstStyle/>
            <a:p>
              <a:r>
                <a:rPr lang="en-GB" sz="1200">
                  <a:solidFill>
                    <a:srgbClr val="000000">
                      <a:lumMod val="65000"/>
                      <a:lumOff val="35000"/>
                    </a:srgbClr>
                  </a:solidFill>
                </a:rPr>
                <a:t>Major bleeding</a:t>
              </a:r>
              <a:endParaRPr lang="en-GB" sz="1200" dirty="0">
                <a:solidFill>
                  <a:srgbClr val="000000">
                    <a:lumMod val="65000"/>
                    <a:lumOff val="35000"/>
                  </a:srgbClr>
                </a:solidFill>
              </a:endParaRPr>
            </a:p>
          </p:txBody>
        </p:sp>
      </p:grpSp>
      <p:sp>
        <p:nvSpPr>
          <p:cNvPr id="84" name="Textfeld 83">
            <a:extLst>
              <a:ext uri="{FF2B5EF4-FFF2-40B4-BE49-F238E27FC236}">
                <a16:creationId xmlns:a16="http://schemas.microsoft.com/office/drawing/2014/main" id="{F77AC2A8-6153-41F7-B341-AE64B06A58BE}"/>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4125186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71" name="Grafik 70" descr="Waage der Justitia">
            <a:hlinkClick r:id="" action="ppaction://noaction"/>
            <a:extLst>
              <a:ext uri="{FF2B5EF4-FFF2-40B4-BE49-F238E27FC236}">
                <a16:creationId xmlns:a16="http://schemas.microsoft.com/office/drawing/2014/main" id="{A29D8FCC-1101-234F-A56F-301392719F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49" y="4192976"/>
            <a:ext cx="789441" cy="789441"/>
          </a:xfrm>
          <a:prstGeom prst="rect">
            <a:avLst/>
          </a:prstGeom>
        </p:spPr>
      </p:pic>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EE0B03F8-F926-4A24-8168-969BC33962B3}"/>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sp>
        <p:nvSpPr>
          <p:cNvPr id="24" name="Ellipse 43">
            <a:extLst>
              <a:ext uri="{FF2B5EF4-FFF2-40B4-BE49-F238E27FC236}">
                <a16:creationId xmlns:a16="http://schemas.microsoft.com/office/drawing/2014/main" id="{8570CB5E-950A-4DB4-A0D3-657545D8428D}"/>
              </a:ext>
            </a:extLst>
          </p:cNvPr>
          <p:cNvSpPr/>
          <p:nvPr/>
        </p:nvSpPr>
        <p:spPr bwMode="auto">
          <a:xfrm>
            <a:off x="6663659"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6" name="Textfeld 25">
            <a:extLst>
              <a:ext uri="{FF2B5EF4-FFF2-40B4-BE49-F238E27FC236}">
                <a16:creationId xmlns:a16="http://schemas.microsoft.com/office/drawing/2014/main" id="{BCF3430F-B5F2-4483-9986-53FDADA1034C}"/>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7" name="Textfeld 26">
            <a:extLst>
              <a:ext uri="{FF2B5EF4-FFF2-40B4-BE49-F238E27FC236}">
                <a16:creationId xmlns:a16="http://schemas.microsoft.com/office/drawing/2014/main" id="{C2E137FC-46A7-4032-8D0C-BFCB44029B92}"/>
              </a:ext>
            </a:extLst>
          </p:cNvPr>
          <p:cNvSpPr txBox="1"/>
          <p:nvPr/>
        </p:nvSpPr>
        <p:spPr>
          <a:xfrm>
            <a:off x="6827647" y="3459230"/>
            <a:ext cx="2058875"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b="1" dirty="0">
                <a:solidFill>
                  <a:srgbClr val="3961AC"/>
                </a:solidFill>
              </a:rPr>
              <a:t>S</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imple</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therapy</a:t>
            </a:r>
            <a:br>
              <a:rPr kumimoji="0" lang="de-CH" sz="1400" b="1" i="0" u="none" strike="noStrike" kern="1200" cap="none" spc="0" normalizeH="0" baseline="0" noProof="0" dirty="0">
                <a:ln>
                  <a:noFill/>
                </a:ln>
                <a:solidFill>
                  <a:srgbClr val="3961AC"/>
                </a:solidFill>
                <a:effectLst/>
                <a:uLnTx/>
                <a:uFillTx/>
                <a:latin typeface="Arial" charset="0"/>
                <a:ea typeface="+mn-ea"/>
                <a:cs typeface="+mn-cs"/>
              </a:rPr>
            </a:br>
            <a:r>
              <a:rPr lang="de-CH" sz="1400" b="1" dirty="0">
                <a:solidFill>
                  <a:srgbClr val="3961AC"/>
                </a:solidFill>
              </a:rPr>
              <a:t>s</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upporting</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adherence</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313B275E-BF4B-409D-A35B-4BE1F8965D2E}"/>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69648BDE-AF28-44F0-A1A9-66E5D51A6A27}"/>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30" name="Textfeld 29">
            <a:extLst>
              <a:ext uri="{FF2B5EF4-FFF2-40B4-BE49-F238E27FC236}">
                <a16:creationId xmlns:a16="http://schemas.microsoft.com/office/drawing/2014/main" id="{EC14A2CA-4BC5-4115-AA3B-66E4898C63B9}"/>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869683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9123" y="216911"/>
            <a:ext cx="8274053"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The once-daily dosing regimen of Rivaroxaban promotes therapy adherence for your patients</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948863"/>
            <a:ext cx="8274051" cy="107722"/>
          </a:xfrm>
          <a:prstGeom prst="rect">
            <a:avLst/>
          </a:prstGeom>
          <a:noFill/>
        </p:spPr>
        <p:txBody>
          <a:bodyPr wrap="square" lIns="0" tIns="0" rIns="0" bIns="0" rtlCol="0" anchor="b" anchorCtr="0">
            <a:spAutoFit/>
          </a:bodyPr>
          <a:lstStyle/>
          <a:p>
            <a:pPr lvl="0"/>
            <a:r>
              <a:rPr lang="en-GB" sz="700" dirty="0">
                <a:solidFill>
                  <a:schemeClr val="tx1">
                    <a:lumMod val="65000"/>
                    <a:lumOff val="35000"/>
                  </a:schemeClr>
                </a:solidFill>
              </a:rPr>
              <a:t>OAC: oral anticoagulant</a:t>
            </a:r>
          </a:p>
        </p:txBody>
      </p:sp>
      <p:sp>
        <p:nvSpPr>
          <p:cNvPr id="83" name="Subtitle 1">
            <a:extLst>
              <a:ext uri="{FF2B5EF4-FFF2-40B4-BE49-F238E27FC236}">
                <a16:creationId xmlns:a16="http://schemas.microsoft.com/office/drawing/2014/main" id="{F3777226-C056-4D24-B71D-8B965974FEE9}"/>
              </a:ext>
            </a:extLst>
          </p:cNvPr>
          <p:cNvSpPr txBox="1">
            <a:spLocks/>
          </p:cNvSpPr>
          <p:nvPr/>
        </p:nvSpPr>
        <p:spPr>
          <a:xfrm>
            <a:off x="612776" y="1228789"/>
            <a:ext cx="8280400" cy="430887"/>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Therapy adherence</a:t>
            </a:r>
            <a:r>
              <a:rPr lang="en-US" altLang="en-US" sz="1400" b="1" kern="0" baseline="30000" dirty="0"/>
              <a:t>26</a:t>
            </a:r>
            <a:br>
              <a:rPr lang="en-US" altLang="en-US" sz="1400" b="1" kern="0" dirty="0"/>
            </a:br>
            <a:r>
              <a:rPr lang="en-US" altLang="en-US" sz="1400" kern="0" dirty="0"/>
              <a:t>Self-reported patient survey (n=266)</a:t>
            </a:r>
          </a:p>
        </p:txBody>
      </p:sp>
      <p:sp>
        <p:nvSpPr>
          <p:cNvPr id="84" name="TextBox 73">
            <a:extLst>
              <a:ext uri="{FF2B5EF4-FFF2-40B4-BE49-F238E27FC236}">
                <a16:creationId xmlns:a16="http://schemas.microsoft.com/office/drawing/2014/main" id="{66AAE510-ED6E-4813-9919-CA0B594200E6}"/>
              </a:ext>
            </a:extLst>
          </p:cNvPr>
          <p:cNvSpPr txBox="1"/>
          <p:nvPr/>
        </p:nvSpPr>
        <p:spPr>
          <a:xfrm>
            <a:off x="960115" y="1791774"/>
            <a:ext cx="1604669" cy="240163"/>
          </a:xfrm>
          <a:prstGeom prst="rect">
            <a:avLst/>
          </a:prstGeom>
          <a:noFill/>
        </p:spPr>
        <p:txBody>
          <a:bodyPr wrap="none" lIns="67500" tIns="35100" rIns="67500" bIns="351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en-GB" sz="1100" b="0" i="0" normalizeH="0" noProof="0">
                <a:solidFill>
                  <a:schemeClr val="tx1">
                    <a:lumMod val="65000"/>
                    <a:lumOff val="35000"/>
                  </a:schemeClr>
                </a:solidFill>
                <a:uLnTx/>
                <a:uFillTx/>
                <a:latin typeface="Arial" pitchFamily="34" charset="0"/>
                <a:ea typeface="+mn-ea"/>
                <a:cs typeface="+mn-cs"/>
              </a:rPr>
              <a:t>Taking OAC </a:t>
            </a:r>
            <a:r>
              <a:rPr kumimoji="0" lang="en-GB" sz="1100" b="1" i="0" normalizeH="0" noProof="0">
                <a:solidFill>
                  <a:schemeClr val="tx1">
                    <a:lumMod val="65000"/>
                    <a:lumOff val="35000"/>
                  </a:schemeClr>
                </a:solidFill>
                <a:uLnTx/>
                <a:uFillTx/>
                <a:latin typeface="Arial" pitchFamily="34" charset="0"/>
                <a:ea typeface="+mn-ea"/>
                <a:cs typeface="+mn-cs"/>
              </a:rPr>
              <a:t>once</a:t>
            </a:r>
            <a:r>
              <a:rPr kumimoji="0" lang="en-GB" sz="1100" b="0" i="0" normalizeH="0" noProof="0">
                <a:solidFill>
                  <a:schemeClr val="tx1">
                    <a:lumMod val="65000"/>
                    <a:lumOff val="35000"/>
                  </a:schemeClr>
                </a:solidFill>
                <a:uLnTx/>
                <a:uFillTx/>
                <a:latin typeface="Arial" pitchFamily="34" charset="0"/>
                <a:ea typeface="+mn-ea"/>
                <a:cs typeface="+mn-cs"/>
              </a:rPr>
              <a:t> daily</a:t>
            </a:r>
          </a:p>
        </p:txBody>
      </p:sp>
      <p:sp>
        <p:nvSpPr>
          <p:cNvPr id="85" name="TextBox 67">
            <a:extLst>
              <a:ext uri="{FF2B5EF4-FFF2-40B4-BE49-F238E27FC236}">
                <a16:creationId xmlns:a16="http://schemas.microsoft.com/office/drawing/2014/main" id="{39F75F01-8B32-44B0-8DFA-2A0B427D813F}"/>
              </a:ext>
            </a:extLst>
          </p:cNvPr>
          <p:cNvSpPr txBox="1"/>
          <p:nvPr/>
        </p:nvSpPr>
        <p:spPr>
          <a:xfrm>
            <a:off x="4152901" y="1791211"/>
            <a:ext cx="1798320" cy="240163"/>
          </a:xfrm>
          <a:prstGeom prst="rect">
            <a:avLst/>
          </a:prstGeom>
          <a:noFill/>
        </p:spPr>
        <p:txBody>
          <a:bodyPr wrap="square" lIns="67500" tIns="35100" rIns="67500" bIns="351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r" fontAlgn="base">
              <a:spcBef>
                <a:spcPct val="50000"/>
              </a:spcBef>
              <a:spcAft>
                <a:spcPct val="0"/>
              </a:spcAft>
              <a:buNone/>
              <a:defRPr kumimoji="0" b="0" i="0" normalizeH="0" noProof="0">
                <a:uLnTx/>
                <a:uFillTx/>
                <a:latin typeface="Arial" pitchFamily="34" charset="0"/>
                <a:ea typeface="+mn-ea"/>
                <a:cs typeface="+mn-cs"/>
              </a:defRPr>
            </a:pPr>
            <a:r>
              <a:rPr kumimoji="0" lang="en-GB" sz="1100" b="0" i="0" normalizeH="0" noProof="0">
                <a:solidFill>
                  <a:srgbClr val="000000">
                    <a:lumMod val="65000"/>
                    <a:lumOff val="35000"/>
                  </a:srgbClr>
                </a:solidFill>
                <a:uLnTx/>
                <a:uFillTx/>
                <a:latin typeface="Arial" pitchFamily="34" charset="0"/>
                <a:ea typeface="+mn-ea"/>
                <a:cs typeface="+mn-cs"/>
              </a:rPr>
              <a:t>Taking OAC</a:t>
            </a:r>
            <a:r>
              <a:rPr kumimoji="0" lang="en-GB" sz="1100" b="0" i="0" normalizeH="0" noProof="0">
                <a:solidFill>
                  <a:schemeClr val="tx1">
                    <a:lumMod val="65000"/>
                    <a:lumOff val="35000"/>
                  </a:schemeClr>
                </a:solidFill>
                <a:uLnTx/>
                <a:uFillTx/>
                <a:latin typeface="Arial" pitchFamily="34" charset="0"/>
                <a:ea typeface="+mn-ea"/>
                <a:cs typeface="+mn-cs"/>
              </a:rPr>
              <a:t> </a:t>
            </a:r>
            <a:r>
              <a:rPr kumimoji="0" lang="en-GB" sz="1100" b="1" i="0" normalizeH="0" noProof="0">
                <a:solidFill>
                  <a:schemeClr val="tx1">
                    <a:lumMod val="65000"/>
                    <a:lumOff val="35000"/>
                  </a:schemeClr>
                </a:solidFill>
                <a:uLnTx/>
                <a:uFillTx/>
                <a:latin typeface="Arial" pitchFamily="34" charset="0"/>
                <a:ea typeface="+mn-ea"/>
                <a:cs typeface="+mn-cs"/>
              </a:rPr>
              <a:t>twice</a:t>
            </a:r>
            <a:r>
              <a:rPr kumimoji="0" lang="en-GB" sz="1100" b="0" i="0" normalizeH="0" noProof="0">
                <a:solidFill>
                  <a:schemeClr val="tx1">
                    <a:lumMod val="65000"/>
                    <a:lumOff val="35000"/>
                  </a:schemeClr>
                </a:solidFill>
                <a:uLnTx/>
                <a:uFillTx/>
                <a:latin typeface="Arial" pitchFamily="34" charset="0"/>
                <a:ea typeface="+mn-ea"/>
                <a:cs typeface="+mn-cs"/>
              </a:rPr>
              <a:t> </a:t>
            </a:r>
            <a:r>
              <a:rPr kumimoji="0" lang="en-GB" sz="1100" b="0" i="0" normalizeH="0" noProof="0">
                <a:solidFill>
                  <a:srgbClr val="000000">
                    <a:lumMod val="65000"/>
                    <a:lumOff val="35000"/>
                  </a:srgbClr>
                </a:solidFill>
                <a:uLnTx/>
                <a:uFillTx/>
                <a:latin typeface="Arial" pitchFamily="34" charset="0"/>
                <a:ea typeface="+mn-ea"/>
                <a:cs typeface="+mn-cs"/>
              </a:rPr>
              <a:t>daily</a:t>
            </a:r>
          </a:p>
        </p:txBody>
      </p:sp>
      <p:grpSp>
        <p:nvGrpSpPr>
          <p:cNvPr id="86" name="Group 23">
            <a:extLst>
              <a:ext uri="{FF2B5EF4-FFF2-40B4-BE49-F238E27FC236}">
                <a16:creationId xmlns:a16="http://schemas.microsoft.com/office/drawing/2014/main" id="{320FAAD9-39D4-4312-8D2C-51498BCEC32E}"/>
              </a:ext>
            </a:extLst>
          </p:cNvPr>
          <p:cNvGrpSpPr/>
          <p:nvPr/>
        </p:nvGrpSpPr>
        <p:grpSpPr>
          <a:xfrm>
            <a:off x="965406" y="2146084"/>
            <a:ext cx="2480754" cy="348936"/>
            <a:chOff x="618615" y="2456126"/>
            <a:chExt cx="3307672" cy="465248"/>
          </a:xfrm>
        </p:grpSpPr>
        <p:sp>
          <p:nvSpPr>
            <p:cNvPr id="87" name="Rectangle 80">
              <a:extLst>
                <a:ext uri="{FF2B5EF4-FFF2-40B4-BE49-F238E27FC236}">
                  <a16:creationId xmlns:a16="http://schemas.microsoft.com/office/drawing/2014/main" id="{B24F314B-875C-40B3-8B6B-A89BF140637A}"/>
                </a:ext>
              </a:extLst>
            </p:cNvPr>
            <p:cNvSpPr/>
            <p:nvPr/>
          </p:nvSpPr>
          <p:spPr bwMode="auto">
            <a:xfrm>
              <a:off x="618615" y="2456126"/>
              <a:ext cx="3307672" cy="465247"/>
            </a:xfrm>
            <a:prstGeom prst="rect">
              <a:avLst/>
            </a:prstGeom>
            <a:solidFill>
              <a:schemeClr val="tx2">
                <a:lumMod val="20000"/>
                <a:lumOff val="80000"/>
              </a:scheme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88" name="Rectangle 30">
              <a:extLst>
                <a:ext uri="{FF2B5EF4-FFF2-40B4-BE49-F238E27FC236}">
                  <a16:creationId xmlns:a16="http://schemas.microsoft.com/office/drawing/2014/main" id="{704C4E99-9AE5-459C-B4C2-22B9784B40EA}"/>
                </a:ext>
              </a:extLst>
            </p:cNvPr>
            <p:cNvSpPr/>
            <p:nvPr/>
          </p:nvSpPr>
          <p:spPr bwMode="auto">
            <a:xfrm>
              <a:off x="817073" y="2456127"/>
              <a:ext cx="3109214" cy="465247"/>
            </a:xfrm>
            <a:prstGeom prst="rect">
              <a:avLst/>
            </a:prstGeom>
            <a:solidFill>
              <a:schemeClr val="bg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rgbClr val="FFFFFF"/>
                  </a:solidFill>
                  <a:uLnTx/>
                  <a:uFillTx/>
                  <a:latin typeface="Arial" pitchFamily="34" charset="0"/>
                  <a:ea typeface="+mn-ea"/>
                  <a:cs typeface="+mn-cs"/>
                </a:rPr>
                <a:t>94%</a:t>
              </a:r>
              <a:endParaRPr lang="en-US" sz="1200" b="1">
                <a:solidFill>
                  <a:srgbClr val="FFFFFF"/>
                </a:solidFill>
                <a:cs typeface="Times New Roman" pitchFamily="18" charset="0"/>
              </a:endParaRPr>
            </a:p>
          </p:txBody>
        </p:sp>
      </p:grpSp>
      <p:grpSp>
        <p:nvGrpSpPr>
          <p:cNvPr id="89" name="Group 14342">
            <a:extLst>
              <a:ext uri="{FF2B5EF4-FFF2-40B4-BE49-F238E27FC236}">
                <a16:creationId xmlns:a16="http://schemas.microsoft.com/office/drawing/2014/main" id="{5A90DDAB-B00A-4774-BB92-BD15FDE55BD2}"/>
              </a:ext>
            </a:extLst>
          </p:cNvPr>
          <p:cNvGrpSpPr/>
          <p:nvPr/>
        </p:nvGrpSpPr>
        <p:grpSpPr>
          <a:xfrm>
            <a:off x="4403492" y="2146084"/>
            <a:ext cx="2480756" cy="348935"/>
            <a:chOff x="5202730" y="2456125"/>
            <a:chExt cx="3307674" cy="465247"/>
          </a:xfrm>
        </p:grpSpPr>
        <p:sp>
          <p:nvSpPr>
            <p:cNvPr id="90" name="Rectangle 81">
              <a:extLst>
                <a:ext uri="{FF2B5EF4-FFF2-40B4-BE49-F238E27FC236}">
                  <a16:creationId xmlns:a16="http://schemas.microsoft.com/office/drawing/2014/main" id="{E2908F32-112D-411C-8CB3-574CB2A03B6C}"/>
                </a:ext>
              </a:extLst>
            </p:cNvPr>
            <p:cNvSpPr/>
            <p:nvPr/>
          </p:nvSpPr>
          <p:spPr bwMode="auto">
            <a:xfrm>
              <a:off x="5202732" y="245612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1" name="Rectangle 32">
              <a:extLst>
                <a:ext uri="{FF2B5EF4-FFF2-40B4-BE49-F238E27FC236}">
                  <a16:creationId xmlns:a16="http://schemas.microsoft.com/office/drawing/2014/main" id="{62FB939C-B564-42D6-9117-6DC658B26BFE}"/>
                </a:ext>
              </a:extLst>
            </p:cNvPr>
            <p:cNvSpPr/>
            <p:nvPr/>
          </p:nvSpPr>
          <p:spPr bwMode="auto">
            <a:xfrm>
              <a:off x="5202730" y="2456125"/>
              <a:ext cx="264614" cy="465247"/>
            </a:xfrm>
            <a:prstGeom prst="rect">
              <a:avLst/>
            </a:prstGeom>
            <a:solidFill>
              <a:schemeClr val="bg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92" name="Rectangle 105">
              <a:extLst>
                <a:ext uri="{FF2B5EF4-FFF2-40B4-BE49-F238E27FC236}">
                  <a16:creationId xmlns:a16="http://schemas.microsoft.com/office/drawing/2014/main" id="{BCC5396D-FC66-4F35-8EDE-1D6324385FA1}"/>
                </a:ext>
              </a:extLst>
            </p:cNvPr>
            <p:cNvSpPr/>
            <p:nvPr/>
          </p:nvSpPr>
          <p:spPr>
            <a:xfrm>
              <a:off x="5467345" y="2501764"/>
              <a:ext cx="810309" cy="369332"/>
            </a:xfrm>
            <a:prstGeom prst="rect">
              <a:avLst/>
            </a:prstGeom>
          </p:spPr>
          <p:txBody>
            <a:bodyPr wrap="squar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6%</a:t>
              </a:r>
              <a:endParaRPr lang="en-US" sz="1200" b="1">
                <a:solidFill>
                  <a:schemeClr val="tx1">
                    <a:lumMod val="65000"/>
                    <a:lumOff val="35000"/>
                  </a:schemeClr>
                </a:solidFill>
                <a:cs typeface="Times New Roman" pitchFamily="18" charset="0"/>
              </a:endParaRPr>
            </a:p>
          </p:txBody>
        </p:sp>
      </p:grpSp>
      <p:sp>
        <p:nvSpPr>
          <p:cNvPr id="93" name="Rounded Rectangle 110">
            <a:extLst>
              <a:ext uri="{FF2B5EF4-FFF2-40B4-BE49-F238E27FC236}">
                <a16:creationId xmlns:a16="http://schemas.microsoft.com/office/drawing/2014/main" id="{C27A4326-32C2-46AB-9223-5BE4D306C2F0}"/>
              </a:ext>
            </a:extLst>
          </p:cNvPr>
          <p:cNvSpPr/>
          <p:nvPr/>
        </p:nvSpPr>
        <p:spPr bwMode="auto">
          <a:xfrm>
            <a:off x="3378192" y="2031705"/>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4" name="Rectangle 111">
            <a:extLst>
              <a:ext uri="{FF2B5EF4-FFF2-40B4-BE49-F238E27FC236}">
                <a16:creationId xmlns:a16="http://schemas.microsoft.com/office/drawing/2014/main" id="{15522DF9-AD56-4509-A3AC-D2E5EB0883D1}"/>
              </a:ext>
            </a:extLst>
          </p:cNvPr>
          <p:cNvSpPr/>
          <p:nvPr/>
        </p:nvSpPr>
        <p:spPr bwMode="auto">
          <a:xfrm>
            <a:off x="3444391" y="2011644"/>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5" name="Rectangle 11">
            <a:extLst>
              <a:ext uri="{FF2B5EF4-FFF2-40B4-BE49-F238E27FC236}">
                <a16:creationId xmlns:a16="http://schemas.microsoft.com/office/drawing/2014/main" id="{BB562812-301E-43D0-8D9D-19C82AD46B67}"/>
              </a:ext>
            </a:extLst>
          </p:cNvPr>
          <p:cNvSpPr/>
          <p:nvPr/>
        </p:nvSpPr>
        <p:spPr>
          <a:xfrm>
            <a:off x="3444391" y="2147458"/>
            <a:ext cx="958245" cy="347561"/>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de-DE" sz="1100" b="1" i="0" normalizeH="0" noProof="0" dirty="0">
                <a:solidFill>
                  <a:schemeClr val="bg2"/>
                </a:solidFill>
                <a:uLnTx/>
                <a:uFillTx/>
                <a:latin typeface="Arial" pitchFamily="34" charset="0"/>
                <a:ea typeface="+mn-ea"/>
                <a:cs typeface="+mn-cs"/>
              </a:rPr>
              <a:t>R</a:t>
            </a:r>
            <a:r>
              <a:rPr kumimoji="0" lang="en-GB" sz="1100" b="1" i="0" normalizeH="0" noProof="0" dirty="0" err="1">
                <a:solidFill>
                  <a:schemeClr val="bg2"/>
                </a:solidFill>
                <a:uLnTx/>
                <a:uFillTx/>
                <a:latin typeface="Arial" pitchFamily="34" charset="0"/>
                <a:ea typeface="+mn-ea"/>
                <a:cs typeface="+mn-cs"/>
              </a:rPr>
              <a:t>ivaroxaban</a:t>
            </a:r>
            <a:endParaRPr kumimoji="0" lang="en-GB" sz="1100" b="1" i="0" normalizeH="0" noProof="0" dirty="0">
              <a:solidFill>
                <a:schemeClr val="bg2"/>
              </a:solidFill>
              <a:uLnTx/>
              <a:uFillTx/>
              <a:latin typeface="Arial" pitchFamily="34" charset="0"/>
              <a:ea typeface="+mn-ea"/>
              <a:cs typeface="+mn-cs"/>
            </a:endParaRPr>
          </a:p>
        </p:txBody>
      </p:sp>
      <p:grpSp>
        <p:nvGrpSpPr>
          <p:cNvPr id="96" name="Group 24">
            <a:extLst>
              <a:ext uri="{FF2B5EF4-FFF2-40B4-BE49-F238E27FC236}">
                <a16:creationId xmlns:a16="http://schemas.microsoft.com/office/drawing/2014/main" id="{F5FAEC2C-63C6-44DB-8809-66E411A544B5}"/>
              </a:ext>
            </a:extLst>
          </p:cNvPr>
          <p:cNvGrpSpPr/>
          <p:nvPr/>
        </p:nvGrpSpPr>
        <p:grpSpPr>
          <a:xfrm>
            <a:off x="965406" y="2700705"/>
            <a:ext cx="2480753" cy="348936"/>
            <a:chOff x="618615" y="3254613"/>
            <a:chExt cx="3307672" cy="465248"/>
          </a:xfrm>
        </p:grpSpPr>
        <p:sp>
          <p:nvSpPr>
            <p:cNvPr id="97" name="Rectangle 89">
              <a:extLst>
                <a:ext uri="{FF2B5EF4-FFF2-40B4-BE49-F238E27FC236}">
                  <a16:creationId xmlns:a16="http://schemas.microsoft.com/office/drawing/2014/main" id="{FE1ED66A-C012-4546-A99A-871C33217263}"/>
                </a:ext>
              </a:extLst>
            </p:cNvPr>
            <p:cNvSpPr/>
            <p:nvPr/>
          </p:nvSpPr>
          <p:spPr bwMode="auto">
            <a:xfrm>
              <a:off x="618615" y="3254613"/>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98" name="Rectangle 90">
              <a:extLst>
                <a:ext uri="{FF2B5EF4-FFF2-40B4-BE49-F238E27FC236}">
                  <a16:creationId xmlns:a16="http://schemas.microsoft.com/office/drawing/2014/main" id="{8D59F17A-F2C5-49AE-AC6A-79F5DC9A4530}"/>
                </a:ext>
              </a:extLst>
            </p:cNvPr>
            <p:cNvSpPr/>
            <p:nvPr/>
          </p:nvSpPr>
          <p:spPr bwMode="auto">
            <a:xfrm>
              <a:off x="3031513" y="3254614"/>
              <a:ext cx="894773"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FFFFFF"/>
                </a:solidFill>
                <a:cs typeface="Times New Roman" pitchFamily="18" charset="0"/>
              </a:endParaRPr>
            </a:p>
          </p:txBody>
        </p:sp>
        <p:sp>
          <p:nvSpPr>
            <p:cNvPr id="99" name="Rectangle 8">
              <a:extLst>
                <a:ext uri="{FF2B5EF4-FFF2-40B4-BE49-F238E27FC236}">
                  <a16:creationId xmlns:a16="http://schemas.microsoft.com/office/drawing/2014/main" id="{D0A3617D-E331-486A-AC69-9CED6940451B}"/>
                </a:ext>
              </a:extLst>
            </p:cNvPr>
            <p:cNvSpPr/>
            <p:nvPr/>
          </p:nvSpPr>
          <p:spPr>
            <a:xfrm>
              <a:off x="2378834" y="3313993"/>
              <a:ext cx="654454"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27%</a:t>
              </a:r>
              <a:endParaRPr lang="en-US" sz="1200" b="1">
                <a:solidFill>
                  <a:schemeClr val="tx1">
                    <a:lumMod val="65000"/>
                    <a:lumOff val="35000"/>
                  </a:schemeClr>
                </a:solidFill>
                <a:cs typeface="Times New Roman" pitchFamily="18" charset="0"/>
              </a:endParaRPr>
            </a:p>
          </p:txBody>
        </p:sp>
      </p:grpSp>
      <p:grpSp>
        <p:nvGrpSpPr>
          <p:cNvPr id="100" name="Group 14341">
            <a:extLst>
              <a:ext uri="{FF2B5EF4-FFF2-40B4-BE49-F238E27FC236}">
                <a16:creationId xmlns:a16="http://schemas.microsoft.com/office/drawing/2014/main" id="{815DACF6-7327-4333-A722-F53B9514E7DE}"/>
              </a:ext>
            </a:extLst>
          </p:cNvPr>
          <p:cNvGrpSpPr/>
          <p:nvPr/>
        </p:nvGrpSpPr>
        <p:grpSpPr>
          <a:xfrm>
            <a:off x="4403492" y="2700706"/>
            <a:ext cx="2480756" cy="348935"/>
            <a:chOff x="5202730" y="3254612"/>
            <a:chExt cx="3307674" cy="465247"/>
          </a:xfrm>
        </p:grpSpPr>
        <p:sp>
          <p:nvSpPr>
            <p:cNvPr id="101" name="Rectangle 91">
              <a:extLst>
                <a:ext uri="{FF2B5EF4-FFF2-40B4-BE49-F238E27FC236}">
                  <a16:creationId xmlns:a16="http://schemas.microsoft.com/office/drawing/2014/main" id="{3516FD69-AF23-4BC7-A131-931DB5FCBE93}"/>
                </a:ext>
              </a:extLst>
            </p:cNvPr>
            <p:cNvSpPr/>
            <p:nvPr/>
          </p:nvSpPr>
          <p:spPr bwMode="auto">
            <a:xfrm>
              <a:off x="5202732" y="3254612"/>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2" name="Rectangle 92">
              <a:extLst>
                <a:ext uri="{FF2B5EF4-FFF2-40B4-BE49-F238E27FC236}">
                  <a16:creationId xmlns:a16="http://schemas.microsoft.com/office/drawing/2014/main" id="{9AD606BE-FBFA-4784-B9A8-C0BEF6803F0F}"/>
                </a:ext>
              </a:extLst>
            </p:cNvPr>
            <p:cNvSpPr/>
            <p:nvPr/>
          </p:nvSpPr>
          <p:spPr bwMode="auto">
            <a:xfrm>
              <a:off x="5202730" y="3254612"/>
              <a:ext cx="2417536" cy="465247"/>
            </a:xfrm>
            <a:prstGeom prst="rect">
              <a:avLst/>
            </a:prstGeom>
            <a:solidFill>
              <a:schemeClr val="tx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03" name="Rectangle 106">
              <a:extLst>
                <a:ext uri="{FF2B5EF4-FFF2-40B4-BE49-F238E27FC236}">
                  <a16:creationId xmlns:a16="http://schemas.microsoft.com/office/drawing/2014/main" id="{A5A02B35-693A-4ABB-8071-7C4877DC199B}"/>
                </a:ext>
              </a:extLst>
            </p:cNvPr>
            <p:cNvSpPr/>
            <p:nvPr/>
          </p:nvSpPr>
          <p:spPr>
            <a:xfrm>
              <a:off x="7622320" y="3303452"/>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73%</a:t>
              </a:r>
            </a:p>
          </p:txBody>
        </p:sp>
      </p:grpSp>
      <p:sp>
        <p:nvSpPr>
          <p:cNvPr id="104" name="Rounded Rectangle 113">
            <a:extLst>
              <a:ext uri="{FF2B5EF4-FFF2-40B4-BE49-F238E27FC236}">
                <a16:creationId xmlns:a16="http://schemas.microsoft.com/office/drawing/2014/main" id="{F20248EB-0EE0-4D72-8CFE-E727A1A65327}"/>
              </a:ext>
            </a:extLst>
          </p:cNvPr>
          <p:cNvSpPr/>
          <p:nvPr/>
        </p:nvSpPr>
        <p:spPr bwMode="auto">
          <a:xfrm>
            <a:off x="3378192" y="2637576"/>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5" name="Rectangle 114">
            <a:extLst>
              <a:ext uri="{FF2B5EF4-FFF2-40B4-BE49-F238E27FC236}">
                <a16:creationId xmlns:a16="http://schemas.microsoft.com/office/drawing/2014/main" id="{132E0918-250D-4ABC-840F-3D53E4624685}"/>
              </a:ext>
            </a:extLst>
          </p:cNvPr>
          <p:cNvSpPr/>
          <p:nvPr/>
        </p:nvSpPr>
        <p:spPr bwMode="auto">
          <a:xfrm>
            <a:off x="3444391" y="2617516"/>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6" name="Rectangle 93">
            <a:extLst>
              <a:ext uri="{FF2B5EF4-FFF2-40B4-BE49-F238E27FC236}">
                <a16:creationId xmlns:a16="http://schemas.microsoft.com/office/drawing/2014/main" id="{3A9E327A-1796-406E-9F71-9154FAE4C05D}"/>
              </a:ext>
            </a:extLst>
          </p:cNvPr>
          <p:cNvSpPr/>
          <p:nvPr/>
        </p:nvSpPr>
        <p:spPr>
          <a:xfrm>
            <a:off x="3447014" y="2698719"/>
            <a:ext cx="954937" cy="341928"/>
          </a:xfrm>
          <a:prstGeom prst="rect">
            <a:avLst/>
          </a:prstGeom>
        </p:spPr>
        <p:txBody>
          <a:bodyPr wrap="square" lIns="0" tIns="0" rIns="0" bIns="0" anchor="ctr" anchorCtr="0">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US" sz="1100" b="1" i="0" normalizeH="0" noProof="0">
                <a:solidFill>
                  <a:schemeClr val="tx2"/>
                </a:solidFill>
                <a:uLnTx/>
                <a:uFillTx/>
                <a:latin typeface="Arial" pitchFamily="34" charset="0"/>
                <a:ea typeface="+mn-ea"/>
                <a:cs typeface="+mn-cs"/>
              </a:rPr>
              <a:t>Dabigatran</a:t>
            </a:r>
          </a:p>
        </p:txBody>
      </p:sp>
      <p:grpSp>
        <p:nvGrpSpPr>
          <p:cNvPr id="107" name="Group 25">
            <a:extLst>
              <a:ext uri="{FF2B5EF4-FFF2-40B4-BE49-F238E27FC236}">
                <a16:creationId xmlns:a16="http://schemas.microsoft.com/office/drawing/2014/main" id="{C3F92CA7-3811-4E7A-9547-3B5EFD8C864A}"/>
              </a:ext>
            </a:extLst>
          </p:cNvPr>
          <p:cNvGrpSpPr/>
          <p:nvPr/>
        </p:nvGrpSpPr>
        <p:grpSpPr>
          <a:xfrm>
            <a:off x="965406" y="3265837"/>
            <a:ext cx="2480754" cy="348936"/>
            <a:chOff x="618615" y="4067115"/>
            <a:chExt cx="3307672" cy="465248"/>
          </a:xfrm>
        </p:grpSpPr>
        <p:sp>
          <p:nvSpPr>
            <p:cNvPr id="108" name="Rectangle 94">
              <a:extLst>
                <a:ext uri="{FF2B5EF4-FFF2-40B4-BE49-F238E27FC236}">
                  <a16:creationId xmlns:a16="http://schemas.microsoft.com/office/drawing/2014/main" id="{323EFF21-E415-42FD-9955-03411780473B}"/>
                </a:ext>
              </a:extLst>
            </p:cNvPr>
            <p:cNvSpPr/>
            <p:nvPr/>
          </p:nvSpPr>
          <p:spPr bwMode="auto">
            <a:xfrm>
              <a:off x="618615" y="40671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09" name="Rectangle 95">
              <a:extLst>
                <a:ext uri="{FF2B5EF4-FFF2-40B4-BE49-F238E27FC236}">
                  <a16:creationId xmlns:a16="http://schemas.microsoft.com/office/drawing/2014/main" id="{112E4190-BC8B-4569-B259-B066D3631C05}"/>
                </a:ext>
              </a:extLst>
            </p:cNvPr>
            <p:cNvSpPr/>
            <p:nvPr/>
          </p:nvSpPr>
          <p:spPr bwMode="auto">
            <a:xfrm>
              <a:off x="2929399" y="4067116"/>
              <a:ext cx="996887"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b="1">
                <a:solidFill>
                  <a:srgbClr val="FFFFFF"/>
                </a:solidFill>
                <a:cs typeface="Times New Roman" pitchFamily="18" charset="0"/>
              </a:endParaRPr>
            </a:p>
          </p:txBody>
        </p:sp>
        <p:sp>
          <p:nvSpPr>
            <p:cNvPr id="110" name="Rectangle 104">
              <a:extLst>
                <a:ext uri="{FF2B5EF4-FFF2-40B4-BE49-F238E27FC236}">
                  <a16:creationId xmlns:a16="http://schemas.microsoft.com/office/drawing/2014/main" id="{D28B7AF0-E449-4982-B871-541F5C069C94}"/>
                </a:ext>
              </a:extLst>
            </p:cNvPr>
            <p:cNvSpPr/>
            <p:nvPr/>
          </p:nvSpPr>
          <p:spPr>
            <a:xfrm>
              <a:off x="2270916" y="4128095"/>
              <a:ext cx="654453" cy="369332"/>
            </a:xfrm>
            <a:prstGeom prst="rect">
              <a:avLst/>
            </a:prstGeom>
          </p:spPr>
          <p:txBody>
            <a:bodyPr wrap="none" anchor="ctr">
              <a:sp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30%</a:t>
              </a:r>
              <a:endParaRPr lang="en-US" sz="1200" b="1">
                <a:solidFill>
                  <a:schemeClr val="tx1">
                    <a:lumMod val="65000"/>
                    <a:lumOff val="35000"/>
                  </a:schemeClr>
                </a:solidFill>
                <a:cs typeface="Times New Roman" pitchFamily="18" charset="0"/>
              </a:endParaRPr>
            </a:p>
          </p:txBody>
        </p:sp>
      </p:grpSp>
      <p:grpSp>
        <p:nvGrpSpPr>
          <p:cNvPr id="111" name="Group 14339">
            <a:extLst>
              <a:ext uri="{FF2B5EF4-FFF2-40B4-BE49-F238E27FC236}">
                <a16:creationId xmlns:a16="http://schemas.microsoft.com/office/drawing/2014/main" id="{0105BC74-1EF6-440E-B7AE-1C6F4EF8A2DC}"/>
              </a:ext>
            </a:extLst>
          </p:cNvPr>
          <p:cNvGrpSpPr/>
          <p:nvPr/>
        </p:nvGrpSpPr>
        <p:grpSpPr>
          <a:xfrm>
            <a:off x="4403492" y="3265838"/>
            <a:ext cx="2480756" cy="348935"/>
            <a:chOff x="5202730" y="4067114"/>
            <a:chExt cx="3307674" cy="465247"/>
          </a:xfrm>
        </p:grpSpPr>
        <p:sp>
          <p:nvSpPr>
            <p:cNvPr id="112" name="Rectangle 96">
              <a:extLst>
                <a:ext uri="{FF2B5EF4-FFF2-40B4-BE49-F238E27FC236}">
                  <a16:creationId xmlns:a16="http://schemas.microsoft.com/office/drawing/2014/main" id="{C2E73F03-DD33-43B8-B575-99FAB8CF0D7E}"/>
                </a:ext>
              </a:extLst>
            </p:cNvPr>
            <p:cNvSpPr/>
            <p:nvPr/>
          </p:nvSpPr>
          <p:spPr bwMode="auto">
            <a:xfrm>
              <a:off x="5202732" y="4067114"/>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13" name="Rectangle 97">
              <a:extLst>
                <a:ext uri="{FF2B5EF4-FFF2-40B4-BE49-F238E27FC236}">
                  <a16:creationId xmlns:a16="http://schemas.microsoft.com/office/drawing/2014/main" id="{3901D32A-04C0-4D3D-B9D0-A44D0BA9C608}"/>
                </a:ext>
              </a:extLst>
            </p:cNvPr>
            <p:cNvSpPr/>
            <p:nvPr/>
          </p:nvSpPr>
          <p:spPr bwMode="auto">
            <a:xfrm>
              <a:off x="5202730" y="4067114"/>
              <a:ext cx="2315422" cy="465247"/>
            </a:xfrm>
            <a:prstGeom prst="rect">
              <a:avLst/>
            </a:prstGeom>
            <a:solidFill>
              <a:srgbClr val="8A8C8E"/>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sp>
          <p:nvSpPr>
            <p:cNvPr id="114" name="Rectangle 107">
              <a:extLst>
                <a:ext uri="{FF2B5EF4-FFF2-40B4-BE49-F238E27FC236}">
                  <a16:creationId xmlns:a16="http://schemas.microsoft.com/office/drawing/2014/main" id="{559FB78B-CE20-4211-A5FE-CE7B5CC46D42}"/>
                </a:ext>
              </a:extLst>
            </p:cNvPr>
            <p:cNvSpPr/>
            <p:nvPr/>
          </p:nvSpPr>
          <p:spPr>
            <a:xfrm>
              <a:off x="7520984" y="411902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70%</a:t>
              </a:r>
              <a:endParaRPr lang="en-US" sz="1200" b="1">
                <a:solidFill>
                  <a:schemeClr val="tx1">
                    <a:lumMod val="65000"/>
                    <a:lumOff val="35000"/>
                  </a:schemeClr>
                </a:solidFill>
                <a:cs typeface="Times New Roman" pitchFamily="18" charset="0"/>
              </a:endParaRPr>
            </a:p>
          </p:txBody>
        </p:sp>
      </p:grpSp>
      <p:sp>
        <p:nvSpPr>
          <p:cNvPr id="115" name="Rounded Rectangle 116">
            <a:extLst>
              <a:ext uri="{FF2B5EF4-FFF2-40B4-BE49-F238E27FC236}">
                <a16:creationId xmlns:a16="http://schemas.microsoft.com/office/drawing/2014/main" id="{A0B5BACF-EE3A-428F-8EB7-73099C6BFA70}"/>
              </a:ext>
            </a:extLst>
          </p:cNvPr>
          <p:cNvSpPr/>
          <p:nvPr/>
        </p:nvSpPr>
        <p:spPr bwMode="auto">
          <a:xfrm>
            <a:off x="3378192" y="3154962"/>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16" name="Rectangle 117">
            <a:extLst>
              <a:ext uri="{FF2B5EF4-FFF2-40B4-BE49-F238E27FC236}">
                <a16:creationId xmlns:a16="http://schemas.microsoft.com/office/drawing/2014/main" id="{6F402954-57D4-44E7-B6FB-B06B5C22ED94}"/>
              </a:ext>
            </a:extLst>
          </p:cNvPr>
          <p:cNvSpPr/>
          <p:nvPr/>
        </p:nvSpPr>
        <p:spPr bwMode="auto">
          <a:xfrm>
            <a:off x="3444391" y="3134901"/>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1"/>
              </a:solidFill>
            </a:endParaRPr>
          </a:p>
        </p:txBody>
      </p:sp>
      <p:sp>
        <p:nvSpPr>
          <p:cNvPr id="117" name="Rectangle 98">
            <a:extLst>
              <a:ext uri="{FF2B5EF4-FFF2-40B4-BE49-F238E27FC236}">
                <a16:creationId xmlns:a16="http://schemas.microsoft.com/office/drawing/2014/main" id="{E60484AC-0D34-4499-AC7E-80678FC53FA1}"/>
              </a:ext>
            </a:extLst>
          </p:cNvPr>
          <p:cNvSpPr/>
          <p:nvPr/>
        </p:nvSpPr>
        <p:spPr>
          <a:xfrm>
            <a:off x="3449182" y="3272094"/>
            <a:ext cx="979378" cy="348934"/>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1100" b="1" i="0" normalizeH="0" noProof="0">
                <a:solidFill>
                  <a:srgbClr val="605F62"/>
                </a:solidFill>
                <a:uLnTx/>
                <a:uFillTx/>
                <a:latin typeface="Arial" pitchFamily="34" charset="0"/>
                <a:ea typeface="+mn-ea"/>
                <a:cs typeface="+mn-cs"/>
              </a:rPr>
              <a:t>Apixaban</a:t>
            </a:r>
          </a:p>
        </p:txBody>
      </p:sp>
      <p:grpSp>
        <p:nvGrpSpPr>
          <p:cNvPr id="118" name="Group 14335">
            <a:extLst>
              <a:ext uri="{FF2B5EF4-FFF2-40B4-BE49-F238E27FC236}">
                <a16:creationId xmlns:a16="http://schemas.microsoft.com/office/drawing/2014/main" id="{7EA6EC80-C822-4A38-9185-07E09F91AD1C}"/>
              </a:ext>
            </a:extLst>
          </p:cNvPr>
          <p:cNvGrpSpPr/>
          <p:nvPr/>
        </p:nvGrpSpPr>
        <p:grpSpPr>
          <a:xfrm>
            <a:off x="965406" y="3830969"/>
            <a:ext cx="2480754" cy="348936"/>
            <a:chOff x="618615" y="4879616"/>
            <a:chExt cx="3307672" cy="465248"/>
          </a:xfrm>
        </p:grpSpPr>
        <p:sp>
          <p:nvSpPr>
            <p:cNvPr id="119" name="Rectangle 99">
              <a:extLst>
                <a:ext uri="{FF2B5EF4-FFF2-40B4-BE49-F238E27FC236}">
                  <a16:creationId xmlns:a16="http://schemas.microsoft.com/office/drawing/2014/main" id="{8F7019B8-77BC-46E4-8E1B-88F132A0B1E1}"/>
                </a:ext>
              </a:extLst>
            </p:cNvPr>
            <p:cNvSpPr/>
            <p:nvPr/>
          </p:nvSpPr>
          <p:spPr bwMode="auto">
            <a:xfrm>
              <a:off x="618615" y="4879616"/>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0" name="Rectangle 100">
              <a:extLst>
                <a:ext uri="{FF2B5EF4-FFF2-40B4-BE49-F238E27FC236}">
                  <a16:creationId xmlns:a16="http://schemas.microsoft.com/office/drawing/2014/main" id="{875B8976-E7E9-4497-AA7A-45518580C5BB}"/>
                </a:ext>
              </a:extLst>
            </p:cNvPr>
            <p:cNvSpPr/>
            <p:nvPr/>
          </p:nvSpPr>
          <p:spPr bwMode="auto">
            <a:xfrm>
              <a:off x="1078581" y="4879617"/>
              <a:ext cx="2847706" cy="465247"/>
            </a:xfrm>
            <a:prstGeom prst="rect">
              <a:avLst/>
            </a:prstGeom>
            <a:solidFill>
              <a:srgbClr val="605F62"/>
            </a:solidFill>
            <a:ln w="19050" algn="ctr">
              <a:noFill/>
              <a:miter lim="800000"/>
            </a:ln>
            <a:effectLst/>
          </p:spPr>
          <p:txBody>
            <a:bodyPr wrap="square" lIns="81000" tIns="0" rIns="0" bIns="0" rtlCol="0" anchor="ctr">
              <a:no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rgbClr val="FFFFFF"/>
                  </a:solidFill>
                  <a:uLnTx/>
                  <a:uFillTx/>
                  <a:latin typeface="Arial" pitchFamily="34" charset="0"/>
                  <a:ea typeface="+mn-ea"/>
                  <a:cs typeface="+mn-cs"/>
                </a:rPr>
                <a:t>86%</a:t>
              </a:r>
              <a:endParaRPr lang="en-US" sz="1200" b="1">
                <a:solidFill>
                  <a:srgbClr val="FFFFFF"/>
                </a:solidFill>
                <a:cs typeface="Times New Roman" pitchFamily="18" charset="0"/>
              </a:endParaRPr>
            </a:p>
          </p:txBody>
        </p:sp>
      </p:grpSp>
      <p:grpSp>
        <p:nvGrpSpPr>
          <p:cNvPr id="121" name="Group 14336">
            <a:extLst>
              <a:ext uri="{FF2B5EF4-FFF2-40B4-BE49-F238E27FC236}">
                <a16:creationId xmlns:a16="http://schemas.microsoft.com/office/drawing/2014/main" id="{25C81E95-087E-474C-95BF-C9FB37400FC5}"/>
              </a:ext>
            </a:extLst>
          </p:cNvPr>
          <p:cNvGrpSpPr/>
          <p:nvPr/>
        </p:nvGrpSpPr>
        <p:grpSpPr>
          <a:xfrm>
            <a:off x="4403492" y="3830970"/>
            <a:ext cx="2480756" cy="348935"/>
            <a:chOff x="5202730" y="4879615"/>
            <a:chExt cx="3307674" cy="465247"/>
          </a:xfrm>
        </p:grpSpPr>
        <p:sp>
          <p:nvSpPr>
            <p:cNvPr id="122" name="Rectangle 101">
              <a:extLst>
                <a:ext uri="{FF2B5EF4-FFF2-40B4-BE49-F238E27FC236}">
                  <a16:creationId xmlns:a16="http://schemas.microsoft.com/office/drawing/2014/main" id="{6BBE7A65-7B84-4BBF-9859-0E5B3817541A}"/>
                </a:ext>
              </a:extLst>
            </p:cNvPr>
            <p:cNvSpPr/>
            <p:nvPr/>
          </p:nvSpPr>
          <p:spPr bwMode="auto">
            <a:xfrm>
              <a:off x="5202732" y="4879615"/>
              <a:ext cx="3307672" cy="465247"/>
            </a:xfrm>
            <a:prstGeom prst="rect">
              <a:avLst/>
            </a:prstGeom>
            <a:solidFill>
              <a:srgbClr val="6689CC">
                <a:alpha val="30000"/>
              </a:srgbClr>
            </a:solidFill>
            <a:ln w="19050" algn="ctr">
              <a:noFill/>
              <a:miter lim="800000"/>
            </a:ln>
            <a:effectLst/>
          </p:spPr>
          <p:txBody>
            <a:bodyPr wrap="square" lIns="0" tIns="0" rIns="0" bIns="0" rtlCol="0" anchor="ctr">
              <a:no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3" name="Rectangle 108">
              <a:extLst>
                <a:ext uri="{FF2B5EF4-FFF2-40B4-BE49-F238E27FC236}">
                  <a16:creationId xmlns:a16="http://schemas.microsoft.com/office/drawing/2014/main" id="{5ED89747-81DD-4C51-9791-A2BED403BF73}"/>
                </a:ext>
              </a:extLst>
            </p:cNvPr>
            <p:cNvSpPr/>
            <p:nvPr/>
          </p:nvSpPr>
          <p:spPr>
            <a:xfrm>
              <a:off x="5670166" y="4928455"/>
              <a:ext cx="654453" cy="369332"/>
            </a:xfrm>
            <a:prstGeom prst="rect">
              <a:avLst/>
            </a:prstGeom>
          </p:spPr>
          <p:txBody>
            <a:bodyPr wrap="none" anchor="ctr">
              <a:spAutoFit/>
            </a:bodyPr>
            <a:lstStyle>
              <a:defPPr>
                <a:defRPr lang="en-US"/>
              </a:defPPr>
            </a:lstStyle>
            <a:p>
              <a:pPr algn="l" fontAlgn="b">
                <a:spcBef>
                  <a:spcPts val="75"/>
                </a:spcBef>
                <a:spcAft>
                  <a:spcPts val="38"/>
                </a:spcAft>
                <a:buClr>
                  <a:srgbClr val="6689CC"/>
                </a:buClr>
                <a:buNone/>
                <a:defRPr kumimoji="0" b="0" i="0" normalizeH="0" noProof="0">
                  <a:uLnTx/>
                  <a:uFillTx/>
                  <a:latin typeface="Arial" pitchFamily="34" charset="0"/>
                  <a:ea typeface="+mn-ea"/>
                  <a:cs typeface="+mn-cs"/>
                </a:defRPr>
              </a:pPr>
              <a:r>
                <a:rPr kumimoji="0" lang="en-US" sz="1200" b="1" i="0" normalizeH="0" noProof="0">
                  <a:solidFill>
                    <a:schemeClr val="tx1">
                      <a:lumMod val="65000"/>
                      <a:lumOff val="35000"/>
                    </a:schemeClr>
                  </a:solidFill>
                  <a:uLnTx/>
                  <a:uFillTx/>
                  <a:latin typeface="Arial" pitchFamily="34" charset="0"/>
                  <a:ea typeface="+mn-ea"/>
                  <a:cs typeface="+mn-cs"/>
                </a:rPr>
                <a:t>14%</a:t>
              </a:r>
              <a:endParaRPr lang="en-US" sz="1200" b="1">
                <a:solidFill>
                  <a:schemeClr val="tx1">
                    <a:lumMod val="65000"/>
                    <a:lumOff val="35000"/>
                  </a:schemeClr>
                </a:solidFill>
                <a:cs typeface="Times New Roman" pitchFamily="18" charset="0"/>
              </a:endParaRPr>
            </a:p>
          </p:txBody>
        </p:sp>
        <p:sp>
          <p:nvSpPr>
            <p:cNvPr id="124" name="Rectangle 102">
              <a:extLst>
                <a:ext uri="{FF2B5EF4-FFF2-40B4-BE49-F238E27FC236}">
                  <a16:creationId xmlns:a16="http://schemas.microsoft.com/office/drawing/2014/main" id="{E02E9E2B-3203-4DF6-8C9A-4D2AD50FB5F7}"/>
                </a:ext>
              </a:extLst>
            </p:cNvPr>
            <p:cNvSpPr/>
            <p:nvPr/>
          </p:nvSpPr>
          <p:spPr bwMode="auto">
            <a:xfrm>
              <a:off x="5202730" y="4879615"/>
              <a:ext cx="458221" cy="465247"/>
            </a:xfrm>
            <a:prstGeom prst="rect">
              <a:avLst/>
            </a:prstGeom>
            <a:solidFill>
              <a:srgbClr val="605F62"/>
            </a:solidFill>
            <a:ln w="19050" algn="ctr">
              <a:noFill/>
              <a:miter lim="800000"/>
            </a:ln>
            <a:effectLst/>
          </p:spPr>
          <p:txBody>
            <a:bodyPr wrap="square" lIns="0" tIns="0" rIns="0" bIns="0" rtlCol="0" anchor="ctr">
              <a:noAutofit/>
            </a:bodyPr>
            <a:lstStyle>
              <a:defPPr>
                <a:defRPr lang="en-US"/>
              </a:defPPr>
            </a:lstStyle>
            <a:p>
              <a:pPr algn="r" fontAlgn="b">
                <a:spcBef>
                  <a:spcPts val="75"/>
                </a:spcBef>
                <a:spcAft>
                  <a:spcPts val="38"/>
                </a:spcAft>
                <a:buClr>
                  <a:srgbClr val="6689CC"/>
                </a:buClr>
                <a:buNone/>
                <a:defRPr kumimoji="0" b="0" i="0" normalizeH="0" noProof="0">
                  <a:uLnTx/>
                  <a:uFillTx/>
                  <a:latin typeface="Arial" pitchFamily="34" charset="0"/>
                  <a:ea typeface="+mn-ea"/>
                  <a:cs typeface="+mn-cs"/>
                </a:defRPr>
              </a:pPr>
              <a:endParaRPr lang="en-US" sz="1200">
                <a:solidFill>
                  <a:srgbClr val="EC008C"/>
                </a:solidFill>
                <a:cs typeface="Times New Roman" pitchFamily="18" charset="0"/>
              </a:endParaRPr>
            </a:p>
          </p:txBody>
        </p:sp>
      </p:grpSp>
      <p:sp>
        <p:nvSpPr>
          <p:cNvPr id="125" name="Rounded Rectangle 119">
            <a:extLst>
              <a:ext uri="{FF2B5EF4-FFF2-40B4-BE49-F238E27FC236}">
                <a16:creationId xmlns:a16="http://schemas.microsoft.com/office/drawing/2014/main" id="{AA4CA0EF-7DCB-4F93-BEE3-70B81861293D}"/>
              </a:ext>
            </a:extLst>
          </p:cNvPr>
          <p:cNvSpPr/>
          <p:nvPr/>
        </p:nvSpPr>
        <p:spPr bwMode="auto">
          <a:xfrm>
            <a:off x="3378192" y="3716589"/>
            <a:ext cx="1089378" cy="573374"/>
          </a:xfrm>
          <a:prstGeom prst="roundRect">
            <a:avLst>
              <a:gd name="adj" fmla="val 24481"/>
            </a:avLst>
          </a:prstGeom>
          <a:solidFill>
            <a:schemeClr val="tx2">
              <a:lumMod val="50000"/>
            </a:schemeClr>
          </a:solidFill>
          <a:ln w="19050" algn="ctr">
            <a:noFill/>
            <a:miter lim="800000"/>
          </a:ln>
          <a:effectLst>
            <a:softEdge rad="101600"/>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rgbClr val="000000">
                  <a:lumMod val="65000"/>
                  <a:lumOff val="35000"/>
                </a:srgbClr>
              </a:solidFill>
            </a:endParaRPr>
          </a:p>
        </p:txBody>
      </p:sp>
      <p:sp>
        <p:nvSpPr>
          <p:cNvPr id="126" name="Rectangle 120">
            <a:extLst>
              <a:ext uri="{FF2B5EF4-FFF2-40B4-BE49-F238E27FC236}">
                <a16:creationId xmlns:a16="http://schemas.microsoft.com/office/drawing/2014/main" id="{A9413748-8F65-483A-BED2-2FCB4D6EAAA8}"/>
              </a:ext>
            </a:extLst>
          </p:cNvPr>
          <p:cNvSpPr/>
          <p:nvPr/>
        </p:nvSpPr>
        <p:spPr bwMode="auto">
          <a:xfrm>
            <a:off x="3444391" y="3696529"/>
            <a:ext cx="958245" cy="601815"/>
          </a:xfrm>
          <a:prstGeom prst="rect">
            <a:avLst/>
          </a:prstGeom>
          <a:solidFill>
            <a:schemeClr val="bg1"/>
          </a:solidFill>
          <a:ln w="19050" algn="ctr">
            <a:noFill/>
            <a:miter lim="800000"/>
          </a:ln>
          <a:effectLst/>
        </p:spPr>
        <p:txBody>
          <a:bodyPr wrap="square" lIns="0" tIns="0" rIns="0" bIns="0" rtlCol="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endParaRPr lang="en-US" sz="1200">
              <a:solidFill>
                <a:schemeClr val="accent4"/>
              </a:solidFill>
            </a:endParaRPr>
          </a:p>
        </p:txBody>
      </p:sp>
      <p:sp>
        <p:nvSpPr>
          <p:cNvPr id="127" name="Rectangle 103">
            <a:extLst>
              <a:ext uri="{FF2B5EF4-FFF2-40B4-BE49-F238E27FC236}">
                <a16:creationId xmlns:a16="http://schemas.microsoft.com/office/drawing/2014/main" id="{9256603A-DB1F-4E61-B413-FDB794595E14}"/>
              </a:ext>
            </a:extLst>
          </p:cNvPr>
          <p:cNvSpPr/>
          <p:nvPr/>
        </p:nvSpPr>
        <p:spPr>
          <a:xfrm>
            <a:off x="3444391" y="3851031"/>
            <a:ext cx="952189" cy="355705"/>
          </a:xfrm>
          <a:prstGeom prst="rect">
            <a:avLst/>
          </a:prstGeom>
        </p:spPr>
        <p:txBody>
          <a:bodyPr wrap="square" lIns="0" tIns="0" rIns="0" bIns="0" anchor="ctr">
            <a:no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1100" b="1" i="0" normalizeH="0" noProof="0" dirty="0">
                <a:solidFill>
                  <a:srgbClr val="605F62"/>
                </a:solidFill>
                <a:uLnTx/>
                <a:uFillTx/>
                <a:latin typeface="Arial" pitchFamily="34" charset="0"/>
                <a:ea typeface="+mn-ea"/>
                <a:cs typeface="+mn-cs"/>
              </a:rPr>
              <a:t>Warfarin</a:t>
            </a:r>
          </a:p>
        </p:txBody>
      </p:sp>
      <p:sp>
        <p:nvSpPr>
          <p:cNvPr id="128" name="TextBox 2">
            <a:extLst>
              <a:ext uri="{FF2B5EF4-FFF2-40B4-BE49-F238E27FC236}">
                <a16:creationId xmlns:a16="http://schemas.microsoft.com/office/drawing/2014/main" id="{18F9924B-40BD-4B7D-B1FE-7C9239583D62}"/>
              </a:ext>
            </a:extLst>
          </p:cNvPr>
          <p:cNvSpPr txBox="1"/>
          <p:nvPr/>
        </p:nvSpPr>
        <p:spPr>
          <a:xfrm>
            <a:off x="618077" y="2016368"/>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chemeClr val="bg2"/>
                </a:solidFill>
                <a:uLnTx/>
                <a:uFillTx/>
                <a:sym typeface="Wingdings" panose="05000000000000000000" pitchFamily="2" charset="2"/>
              </a:rPr>
              <a:t></a:t>
            </a:r>
            <a:endParaRPr lang="en-GB" sz="3600" b="1">
              <a:solidFill>
                <a:schemeClr val="bg2"/>
              </a:solidFill>
            </a:endParaRPr>
          </a:p>
        </p:txBody>
      </p:sp>
      <p:sp>
        <p:nvSpPr>
          <p:cNvPr id="129" name="TextBox 50">
            <a:extLst>
              <a:ext uri="{FF2B5EF4-FFF2-40B4-BE49-F238E27FC236}">
                <a16:creationId xmlns:a16="http://schemas.microsoft.com/office/drawing/2014/main" id="{85D52F11-CC2C-46FD-9E59-751F0E0ECACF}"/>
              </a:ext>
            </a:extLst>
          </p:cNvPr>
          <p:cNvSpPr txBox="1"/>
          <p:nvPr/>
        </p:nvSpPr>
        <p:spPr>
          <a:xfrm>
            <a:off x="6880356" y="2560835"/>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chemeClr val="tx2"/>
                </a:solidFill>
                <a:uLnTx/>
                <a:uFillTx/>
                <a:sym typeface="Wingdings" panose="05000000000000000000" pitchFamily="2" charset="2"/>
              </a:rPr>
              <a:t></a:t>
            </a:r>
            <a:endParaRPr lang="en-GB" sz="3600" b="1">
              <a:solidFill>
                <a:schemeClr val="tx2"/>
              </a:solidFill>
            </a:endParaRPr>
          </a:p>
        </p:txBody>
      </p:sp>
      <p:sp>
        <p:nvSpPr>
          <p:cNvPr id="130" name="TextBox 51">
            <a:extLst>
              <a:ext uri="{FF2B5EF4-FFF2-40B4-BE49-F238E27FC236}">
                <a16:creationId xmlns:a16="http://schemas.microsoft.com/office/drawing/2014/main" id="{DD07DA1B-6FF4-4B6E-B0FC-75D29E2C05C0}"/>
              </a:ext>
            </a:extLst>
          </p:cNvPr>
          <p:cNvSpPr txBox="1"/>
          <p:nvPr/>
        </p:nvSpPr>
        <p:spPr>
          <a:xfrm>
            <a:off x="6880356" y="310789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rgbClr val="D5D4D2"/>
                </a:solidFill>
                <a:uLnTx/>
                <a:uFillTx/>
                <a:sym typeface="Wingdings" panose="05000000000000000000" pitchFamily="2" charset="2"/>
              </a:rPr>
              <a:t></a:t>
            </a:r>
            <a:endParaRPr lang="en-GB" sz="3600" b="1">
              <a:solidFill>
                <a:srgbClr val="D5D4D2"/>
              </a:solidFill>
            </a:endParaRPr>
          </a:p>
        </p:txBody>
      </p:sp>
      <p:sp>
        <p:nvSpPr>
          <p:cNvPr id="131" name="TextBox 52">
            <a:extLst>
              <a:ext uri="{FF2B5EF4-FFF2-40B4-BE49-F238E27FC236}">
                <a16:creationId xmlns:a16="http://schemas.microsoft.com/office/drawing/2014/main" id="{2C34A4E6-6392-4A72-924C-0F7AEE406B06}"/>
              </a:ext>
            </a:extLst>
          </p:cNvPr>
          <p:cNvSpPr txBox="1"/>
          <p:nvPr/>
        </p:nvSpPr>
        <p:spPr>
          <a:xfrm>
            <a:off x="622269" y="3699862"/>
            <a:ext cx="343136" cy="648512"/>
          </a:xfrm>
          <a:prstGeom prst="rect">
            <a:avLst/>
          </a:prstGeom>
          <a:noFill/>
        </p:spPr>
        <p:txBody>
          <a:bodyPr wrap="square" lIns="90000" tIns="46800" rIns="90000" bIns="46800" rtlCol="0" anchor="ctr">
            <a:spAutoFit/>
          </a:bodyPr>
          <a:lstStyle>
            <a:defPPr>
              <a:defRPr lang="en-US"/>
            </a:defPPr>
            <a:lvl1pPr marL="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1pPr>
            <a:lvl2pPr marL="4572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2pPr>
            <a:lvl3pPr marL="9144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3pPr>
            <a:lvl4pPr marL="13716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4pPr>
            <a:lvl5pPr marL="1828800" algn="l" defTabSz="914400" rtl="0" eaLnBrk="1" fontAlgn="base" latinLnBrk="0" hangingPunct="0">
              <a:spcBef>
                <a:spcPct val="50000"/>
              </a:spcBef>
              <a:spcAft>
                <a:spcPct val="0"/>
              </a:spcAft>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5pPr>
            <a:lvl6pPr marL="22860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6pPr>
            <a:lvl7pPr marL="27432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7pPr>
            <a:lvl8pPr marL="3200400" algn="l" defTabSz="914400" rtl="0" eaLnBrk="1" latinLnBrk="0" hangingPunct="1">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8pPr>
            <a:lvl9pPr>
              <a:defRPr kumimoji="0" sz="1800" b="0" i="0" u="none" strike="noStrike" kern="1200" cap="none" spc="0" normalizeH="0" baseline="0" noProof="0">
                <a:solidFill>
                  <a:schemeClr val="tx1"/>
                </a:solidFill>
                <a:uLnTx/>
                <a:uFillTx/>
                <a:latin typeface="Arial" pitchFamily="34" charset="0"/>
                <a:ea typeface="+mn-ea"/>
                <a:cs typeface="+mn-cs"/>
                <a:sym typeface="Wingdings" charset="2"/>
              </a:defRPr>
            </a:lvl9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3600" b="1" i="0" normalizeH="0" noProof="0">
                <a:solidFill>
                  <a:srgbClr val="605F62"/>
                </a:solidFill>
                <a:uLnTx/>
                <a:uFillTx/>
                <a:sym typeface="Wingdings" panose="05000000000000000000" pitchFamily="2" charset="2"/>
              </a:rPr>
              <a:t></a:t>
            </a:r>
            <a:endParaRPr lang="en-GB" sz="3600" b="1">
              <a:solidFill>
                <a:srgbClr val="605F62"/>
              </a:solidFill>
            </a:endParaRPr>
          </a:p>
        </p:txBody>
      </p:sp>
      <p:grpSp>
        <p:nvGrpSpPr>
          <p:cNvPr id="132" name="Group 3">
            <a:extLst>
              <a:ext uri="{FF2B5EF4-FFF2-40B4-BE49-F238E27FC236}">
                <a16:creationId xmlns:a16="http://schemas.microsoft.com/office/drawing/2014/main" id="{A39EA3D2-058F-4F92-B7D1-B10322AA310E}"/>
              </a:ext>
            </a:extLst>
          </p:cNvPr>
          <p:cNvGrpSpPr/>
          <p:nvPr/>
        </p:nvGrpSpPr>
        <p:grpSpPr>
          <a:xfrm>
            <a:off x="6946556" y="4085148"/>
            <a:ext cx="2883474" cy="479235"/>
            <a:chOff x="1951935" y="4133789"/>
            <a:chExt cx="2883474" cy="890682"/>
          </a:xfrm>
        </p:grpSpPr>
        <p:sp>
          <p:nvSpPr>
            <p:cNvPr id="133" name="TextBox 53">
              <a:extLst>
                <a:ext uri="{FF2B5EF4-FFF2-40B4-BE49-F238E27FC236}">
                  <a16:creationId xmlns:a16="http://schemas.microsoft.com/office/drawing/2014/main" id="{1E07B4CA-CFB3-4CB4-9690-9DD24B664DCA}"/>
                </a:ext>
              </a:extLst>
            </p:cNvPr>
            <p:cNvSpPr txBox="1"/>
            <p:nvPr/>
          </p:nvSpPr>
          <p:spPr>
            <a:xfrm>
              <a:off x="1951935" y="4133789"/>
              <a:ext cx="531833" cy="890682"/>
            </a:xfrm>
            <a:prstGeom prst="rect">
              <a:avLst/>
            </a:prstGeom>
            <a:noFill/>
          </p:spPr>
          <p:txBody>
            <a:bodyPr wrap="square" lIns="90000" tIns="46800" rIns="90000" bIns="46800" rtlCol="0" anchor="ctr">
              <a:spAutoFit/>
            </a:bodyPr>
            <a:lstStyle>
              <a:defPPr>
                <a:defRPr lang="en-US"/>
              </a:defPPr>
            </a:lstStyle>
            <a:p>
              <a:pPr algn="ctr" fontAlgn="base">
                <a:spcBef>
                  <a:spcPct val="50000"/>
                </a:spcBef>
                <a:spcAft>
                  <a:spcPct val="0"/>
                </a:spcAft>
                <a:buNone/>
                <a:defRPr kumimoji="0" b="0" i="0" normalizeH="0" noProof="0">
                  <a:uLnTx/>
                  <a:uFillTx/>
                  <a:latin typeface="Arial" pitchFamily="34" charset="0"/>
                  <a:ea typeface="+mn-ea"/>
                  <a:cs typeface="+mn-cs"/>
                </a:defRPr>
              </a:pPr>
              <a:r>
                <a:rPr kumimoji="0" lang="en-GB" sz="2500" b="1" i="0" normalizeH="0" noProof="0">
                  <a:solidFill>
                    <a:schemeClr val="tx1">
                      <a:lumMod val="65000"/>
                      <a:lumOff val="35000"/>
                    </a:schemeClr>
                  </a:solidFill>
                  <a:uLnTx/>
                  <a:uFillTx/>
                  <a:sym typeface="Wingdings" panose="05000000000000000000" pitchFamily="2" charset="2"/>
                </a:rPr>
                <a:t></a:t>
              </a:r>
              <a:endParaRPr lang="en-GB" sz="2500" b="1">
                <a:solidFill>
                  <a:schemeClr val="tx1">
                    <a:lumMod val="65000"/>
                    <a:lumOff val="35000"/>
                  </a:schemeClr>
                </a:solidFill>
              </a:endParaRPr>
            </a:p>
          </p:txBody>
        </p:sp>
        <p:sp>
          <p:nvSpPr>
            <p:cNvPr id="134" name="TextBox 54">
              <a:extLst>
                <a:ext uri="{FF2B5EF4-FFF2-40B4-BE49-F238E27FC236}">
                  <a16:creationId xmlns:a16="http://schemas.microsoft.com/office/drawing/2014/main" id="{4A42B830-4796-4C23-B9EA-0958DFB7E473}"/>
                </a:ext>
              </a:extLst>
            </p:cNvPr>
            <p:cNvSpPr txBox="1"/>
            <p:nvPr/>
          </p:nvSpPr>
          <p:spPr>
            <a:xfrm>
              <a:off x="2203262" y="4348297"/>
              <a:ext cx="2632147" cy="461667"/>
            </a:xfrm>
            <a:prstGeom prst="rect">
              <a:avLst/>
            </a:prstGeom>
            <a:noFill/>
          </p:spPr>
          <p:txBody>
            <a:bodyPr wrap="square" lIns="90000" tIns="46800" rIns="90000" bIns="46800" rtlCol="0" anchor="ctr">
              <a:spAutoFit/>
            </a:bodyPr>
            <a:lstStyle>
              <a:defPPr>
                <a:defRPr lang="en-US"/>
              </a:defPPr>
            </a:lstStyle>
            <a:p>
              <a:pPr algn="l" fontAlgn="base">
                <a:spcBef>
                  <a:spcPct val="50000"/>
                </a:spcBef>
                <a:spcAft>
                  <a:spcPct val="0"/>
                </a:spcAft>
                <a:buNone/>
                <a:defRPr kumimoji="0" b="0" i="0" normalizeH="0" noProof="0">
                  <a:uLnTx/>
                  <a:uFillTx/>
                  <a:latin typeface="Arial" pitchFamily="34" charset="0"/>
                  <a:ea typeface="+mn-ea"/>
                  <a:cs typeface="+mn-cs"/>
                </a:defRPr>
              </a:pPr>
              <a:r>
                <a:rPr kumimoji="0" lang="en-GB" sz="1000" b="1" i="0" normalizeH="0" noProof="0">
                  <a:solidFill>
                    <a:schemeClr val="tx1">
                      <a:lumMod val="65000"/>
                      <a:lumOff val="35000"/>
                    </a:schemeClr>
                  </a:solidFill>
                  <a:uLnTx/>
                  <a:uFillTx/>
                  <a:sym typeface="Wingdings" panose="05000000000000000000" pitchFamily="2" charset="2"/>
                </a:rPr>
                <a:t> = </a:t>
              </a:r>
              <a:r>
                <a:rPr kumimoji="0" lang="en-GB" sz="1000" b="0" i="0" normalizeH="0" noProof="0">
                  <a:solidFill>
                    <a:schemeClr val="tx1">
                      <a:lumMod val="65000"/>
                      <a:lumOff val="35000"/>
                    </a:schemeClr>
                  </a:solidFill>
                  <a:uLnTx/>
                  <a:uFillTx/>
                  <a:sym typeface="Wingdings" panose="05000000000000000000" pitchFamily="2" charset="2"/>
                </a:rPr>
                <a:t>Approved dosing regimen</a:t>
              </a:r>
              <a:endParaRPr lang="en-GB" sz="1000">
                <a:solidFill>
                  <a:schemeClr val="tx1">
                    <a:lumMod val="65000"/>
                    <a:lumOff val="35000"/>
                  </a:schemeClr>
                </a:solidFill>
              </a:endParaRPr>
            </a:p>
          </p:txBody>
        </p:sp>
      </p:grpSp>
      <p:sp>
        <p:nvSpPr>
          <p:cNvPr id="58" name="Textfeld 57">
            <a:extLst>
              <a:ext uri="{FF2B5EF4-FFF2-40B4-BE49-F238E27FC236}">
                <a16:creationId xmlns:a16="http://schemas.microsoft.com/office/drawing/2014/main" id="{C5045AE9-0A84-49EA-B0AA-746A45B4C577}"/>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3116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left)">
                                      <p:cBhvr>
                                        <p:cTn id="8" dur="500"/>
                                        <p:tgtEl>
                                          <p:spTgt spid="86"/>
                                        </p:tgtEl>
                                      </p:cBhvr>
                                    </p:animEffect>
                                  </p:childTnLst>
                                </p:cTn>
                              </p:par>
                              <p:par>
                                <p:cTn id="9" presetID="12" presetClass="entr" presetSubtype="8"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ppt_x</p:attrName>
                                        </p:attrNameLst>
                                      </p:cBhvr>
                                      <p:tavLst>
                                        <p:tav tm="0">
                                          <p:val>
                                            <p:strVal val="#ppt_x-#ppt_w*1.125000"/>
                                          </p:val>
                                        </p:tav>
                                        <p:tav tm="100000">
                                          <p:val>
                                            <p:strVal val="#ppt_x"/>
                                          </p:val>
                                        </p:tav>
                                      </p:tavLst>
                                    </p:anim>
                                    <p:animEffect transition="in" filter="wipe(right)">
                                      <p:cBhvr>
                                        <p:cTn id="12" dur="500"/>
                                        <p:tgtEl>
                                          <p:spTgt spid="89"/>
                                        </p:tgtEl>
                                      </p:cBhvr>
                                    </p:animEffect>
                                  </p:childTnLst>
                                </p:cTn>
                              </p:par>
                            </p:childTnLst>
                          </p:cTn>
                        </p:par>
                        <p:par>
                          <p:cTn id="13" fill="hold">
                            <p:stCondLst>
                              <p:cond delay="500"/>
                            </p:stCondLst>
                            <p:childTnLst>
                              <p:par>
                                <p:cTn id="14" presetID="12" presetClass="entr" presetSubtype="2" fill="hold" nodeType="after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p:tgtEl>
                                          <p:spTgt spid="96"/>
                                        </p:tgtEl>
                                        <p:attrNameLst>
                                          <p:attrName>ppt_x</p:attrName>
                                        </p:attrNameLst>
                                      </p:cBhvr>
                                      <p:tavLst>
                                        <p:tav tm="0">
                                          <p:val>
                                            <p:strVal val="#ppt_x+#ppt_w*1.125000"/>
                                          </p:val>
                                        </p:tav>
                                        <p:tav tm="100000">
                                          <p:val>
                                            <p:strVal val="#ppt_x"/>
                                          </p:val>
                                        </p:tav>
                                      </p:tavLst>
                                    </p:anim>
                                    <p:animEffect transition="in" filter="wipe(left)">
                                      <p:cBhvr>
                                        <p:cTn id="17" dur="500"/>
                                        <p:tgtEl>
                                          <p:spTgt spid="96"/>
                                        </p:tgtEl>
                                      </p:cBhvr>
                                    </p:animEffect>
                                  </p:childTnLst>
                                </p:cTn>
                              </p:par>
                              <p:par>
                                <p:cTn id="18" presetID="12" presetClass="entr" presetSubtype="8" fill="hold" nodeType="withEffect">
                                  <p:stCondLst>
                                    <p:cond delay="0"/>
                                  </p:stCondLst>
                                  <p:childTnLst>
                                    <p:set>
                                      <p:cBhvr>
                                        <p:cTn id="19" dur="1" fill="hold">
                                          <p:stCondLst>
                                            <p:cond delay="0"/>
                                          </p:stCondLst>
                                        </p:cTn>
                                        <p:tgtEl>
                                          <p:spTgt spid="100"/>
                                        </p:tgtEl>
                                        <p:attrNameLst>
                                          <p:attrName>style.visibility</p:attrName>
                                        </p:attrNameLst>
                                      </p:cBhvr>
                                      <p:to>
                                        <p:strVal val="visible"/>
                                      </p:to>
                                    </p:set>
                                    <p:anim calcmode="lin" valueType="num">
                                      <p:cBhvr additive="base">
                                        <p:cTn id="20" dur="500"/>
                                        <p:tgtEl>
                                          <p:spTgt spid="100"/>
                                        </p:tgtEl>
                                        <p:attrNameLst>
                                          <p:attrName>ppt_x</p:attrName>
                                        </p:attrNameLst>
                                      </p:cBhvr>
                                      <p:tavLst>
                                        <p:tav tm="0">
                                          <p:val>
                                            <p:strVal val="#ppt_x-#ppt_w*1.125000"/>
                                          </p:val>
                                        </p:tav>
                                        <p:tav tm="100000">
                                          <p:val>
                                            <p:strVal val="#ppt_x"/>
                                          </p:val>
                                        </p:tav>
                                      </p:tavLst>
                                    </p:anim>
                                    <p:animEffect transition="in" filter="wipe(right)">
                                      <p:cBhvr>
                                        <p:cTn id="21" dur="500"/>
                                        <p:tgtEl>
                                          <p:spTgt spid="100"/>
                                        </p:tgtEl>
                                      </p:cBhvr>
                                    </p:animEffect>
                                  </p:childTnLst>
                                </p:cTn>
                              </p:par>
                            </p:childTnLst>
                          </p:cTn>
                        </p:par>
                        <p:par>
                          <p:cTn id="22" fill="hold">
                            <p:stCondLst>
                              <p:cond delay="1000"/>
                            </p:stCondLst>
                            <p:childTnLst>
                              <p:par>
                                <p:cTn id="23" presetID="12" presetClass="entr" presetSubtype="2"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p:tgtEl>
                                          <p:spTgt spid="107"/>
                                        </p:tgtEl>
                                        <p:attrNameLst>
                                          <p:attrName>ppt_x</p:attrName>
                                        </p:attrNameLst>
                                      </p:cBhvr>
                                      <p:tavLst>
                                        <p:tav tm="0">
                                          <p:val>
                                            <p:strVal val="#ppt_x+#ppt_w*1.125000"/>
                                          </p:val>
                                        </p:tav>
                                        <p:tav tm="100000">
                                          <p:val>
                                            <p:strVal val="#ppt_x"/>
                                          </p:val>
                                        </p:tav>
                                      </p:tavLst>
                                    </p:anim>
                                    <p:animEffect transition="in" filter="wipe(left)">
                                      <p:cBhvr>
                                        <p:cTn id="26" dur="500"/>
                                        <p:tgtEl>
                                          <p:spTgt spid="107"/>
                                        </p:tgtEl>
                                      </p:cBhvr>
                                    </p:animEffect>
                                  </p:childTnLst>
                                </p:cTn>
                              </p:par>
                              <p:par>
                                <p:cTn id="27" presetID="12" presetClass="entr" presetSubtype="8" fill="hold" nodeType="withEffect">
                                  <p:stCondLst>
                                    <p:cond delay="0"/>
                                  </p:stCondLst>
                                  <p:childTnLst>
                                    <p:set>
                                      <p:cBhvr>
                                        <p:cTn id="28" dur="1" fill="hold">
                                          <p:stCondLst>
                                            <p:cond delay="0"/>
                                          </p:stCondLst>
                                        </p:cTn>
                                        <p:tgtEl>
                                          <p:spTgt spid="111"/>
                                        </p:tgtEl>
                                        <p:attrNameLst>
                                          <p:attrName>style.visibility</p:attrName>
                                        </p:attrNameLst>
                                      </p:cBhvr>
                                      <p:to>
                                        <p:strVal val="visible"/>
                                      </p:to>
                                    </p:set>
                                    <p:anim calcmode="lin" valueType="num">
                                      <p:cBhvr additive="base">
                                        <p:cTn id="29" dur="500"/>
                                        <p:tgtEl>
                                          <p:spTgt spid="111"/>
                                        </p:tgtEl>
                                        <p:attrNameLst>
                                          <p:attrName>ppt_x</p:attrName>
                                        </p:attrNameLst>
                                      </p:cBhvr>
                                      <p:tavLst>
                                        <p:tav tm="0">
                                          <p:val>
                                            <p:strVal val="#ppt_x-#ppt_w*1.125000"/>
                                          </p:val>
                                        </p:tav>
                                        <p:tav tm="100000">
                                          <p:val>
                                            <p:strVal val="#ppt_x"/>
                                          </p:val>
                                        </p:tav>
                                      </p:tavLst>
                                    </p:anim>
                                    <p:animEffect transition="in" filter="wipe(right)">
                                      <p:cBhvr>
                                        <p:cTn id="30" dur="500"/>
                                        <p:tgtEl>
                                          <p:spTgt spid="111"/>
                                        </p:tgtEl>
                                      </p:cBhvr>
                                    </p:animEffect>
                                  </p:childTnLst>
                                </p:cTn>
                              </p:par>
                            </p:childTnLst>
                          </p:cTn>
                        </p:par>
                        <p:par>
                          <p:cTn id="31" fill="hold">
                            <p:stCondLst>
                              <p:cond delay="1500"/>
                            </p:stCondLst>
                            <p:childTnLst>
                              <p:par>
                                <p:cTn id="32" presetID="12" presetClass="entr" presetSubtype="2" fill="hold" nodeType="after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500"/>
                                        <p:tgtEl>
                                          <p:spTgt spid="118"/>
                                        </p:tgtEl>
                                        <p:attrNameLst>
                                          <p:attrName>ppt_x</p:attrName>
                                        </p:attrNameLst>
                                      </p:cBhvr>
                                      <p:tavLst>
                                        <p:tav tm="0">
                                          <p:val>
                                            <p:strVal val="#ppt_x+#ppt_w*1.125000"/>
                                          </p:val>
                                        </p:tav>
                                        <p:tav tm="100000">
                                          <p:val>
                                            <p:strVal val="#ppt_x"/>
                                          </p:val>
                                        </p:tav>
                                      </p:tavLst>
                                    </p:anim>
                                    <p:animEffect transition="in" filter="wipe(left)">
                                      <p:cBhvr>
                                        <p:cTn id="35" dur="500"/>
                                        <p:tgtEl>
                                          <p:spTgt spid="118"/>
                                        </p:tgtEl>
                                      </p:cBhvr>
                                    </p:animEffect>
                                  </p:childTnLst>
                                </p:cTn>
                              </p:par>
                              <p:par>
                                <p:cTn id="36" presetID="12" presetClass="entr" presetSubtype="8" fill="hold" nodeType="with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additive="base">
                                        <p:cTn id="38" dur="500"/>
                                        <p:tgtEl>
                                          <p:spTgt spid="121"/>
                                        </p:tgtEl>
                                        <p:attrNameLst>
                                          <p:attrName>ppt_x</p:attrName>
                                        </p:attrNameLst>
                                      </p:cBhvr>
                                      <p:tavLst>
                                        <p:tav tm="0">
                                          <p:val>
                                            <p:strVal val="#ppt_x-#ppt_w*1.125000"/>
                                          </p:val>
                                        </p:tav>
                                        <p:tav tm="100000">
                                          <p:val>
                                            <p:strVal val="#ppt_x"/>
                                          </p:val>
                                        </p:tav>
                                      </p:tavLst>
                                    </p:anim>
                                    <p:animEffect transition="in" filter="wipe(right)">
                                      <p:cBhvr>
                                        <p:cTn id="3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CH" sz="2400" dirty="0" err="1"/>
              <a:t>From</a:t>
            </a:r>
            <a:r>
              <a:rPr lang="de-CH" sz="2400" dirty="0"/>
              <a:t> a </a:t>
            </a:r>
            <a:r>
              <a:rPr lang="de-CH" sz="2400" dirty="0" err="1"/>
              <a:t>patient</a:t>
            </a:r>
            <a:r>
              <a:rPr lang="de-CH" sz="2400" dirty="0"/>
              <a:t> </a:t>
            </a:r>
            <a:r>
              <a:rPr lang="de-CH" sz="2400" dirty="0" err="1"/>
              <a:t>perspective</a:t>
            </a:r>
            <a:r>
              <a:rPr lang="de-CH" sz="2400" dirty="0"/>
              <a:t>, </a:t>
            </a:r>
            <a:r>
              <a:rPr lang="de-CH" sz="2400" dirty="0" err="1"/>
              <a:t>frequency</a:t>
            </a:r>
            <a:r>
              <a:rPr lang="de-CH" sz="2400" dirty="0"/>
              <a:t> </a:t>
            </a:r>
            <a:r>
              <a:rPr lang="de-CH" sz="2400" dirty="0" err="1"/>
              <a:t>of</a:t>
            </a:r>
            <a:r>
              <a:rPr lang="de-CH" sz="2400" dirty="0"/>
              <a:t> </a:t>
            </a:r>
            <a:r>
              <a:rPr lang="de-CH" sz="2400" dirty="0" err="1"/>
              <a:t>dosing</a:t>
            </a:r>
            <a:r>
              <a:rPr lang="de-CH" sz="2400" dirty="0"/>
              <a:t> </a:t>
            </a:r>
          </a:p>
          <a:p>
            <a:pPr lvl="0"/>
            <a:r>
              <a:rPr lang="de-CH" sz="2400" dirty="0" err="1"/>
              <a:t>is</a:t>
            </a:r>
            <a:r>
              <a:rPr lang="de-CH" sz="2400" dirty="0"/>
              <a:t> </a:t>
            </a:r>
            <a:r>
              <a:rPr lang="de-CH" sz="2400" dirty="0" err="1"/>
              <a:t>of</a:t>
            </a:r>
            <a:r>
              <a:rPr lang="de-CH" sz="2400" dirty="0"/>
              <a:t> high </a:t>
            </a:r>
            <a:r>
              <a:rPr lang="de-CH" sz="2400" dirty="0" err="1"/>
              <a:t>importance</a:t>
            </a:r>
            <a:endParaRPr lang="de-DE" sz="2400" kern="0" baseline="30000" dirty="0"/>
          </a:p>
        </p:txBody>
      </p:sp>
      <p:sp>
        <p:nvSpPr>
          <p:cNvPr id="25" name="TextBox 3">
            <a:extLst>
              <a:ext uri="{FF2B5EF4-FFF2-40B4-BE49-F238E27FC236}">
                <a16:creationId xmlns:a16="http://schemas.microsoft.com/office/drawing/2014/main" id="{0E30E56A-65EA-4E0F-B437-7F8EDEA8E8D5}"/>
              </a:ext>
            </a:extLst>
          </p:cNvPr>
          <p:cNvSpPr txBox="1"/>
          <p:nvPr/>
        </p:nvSpPr>
        <p:spPr>
          <a:xfrm>
            <a:off x="619123" y="4841141"/>
            <a:ext cx="8274051" cy="215444"/>
          </a:xfrm>
          <a:prstGeom prst="rect">
            <a:avLst/>
          </a:prstGeom>
          <a:noFill/>
        </p:spPr>
        <p:txBody>
          <a:bodyPr wrap="square" lIns="0" tIns="0" rIns="0" bIns="0" rtlCol="0" anchor="b" anchorCtr="0">
            <a:spAutoFit/>
          </a:bodyPr>
          <a:lstStyle/>
          <a:p>
            <a:pPr marL="88900" indent="-88900">
              <a:spcBef>
                <a:spcPts val="0"/>
              </a:spcBef>
              <a:spcAft>
                <a:spcPts val="200"/>
              </a:spcAft>
            </a:pPr>
            <a:r>
              <a:rPr lang="da-DK" sz="700" dirty="0">
                <a:solidFill>
                  <a:srgbClr val="B3B2B5"/>
                </a:solidFill>
                <a:cs typeface="Arial" charset="0"/>
              </a:rPr>
              <a:t>*	</a:t>
            </a:r>
            <a:r>
              <a:rPr lang="da-DK" sz="700" dirty="0" err="1">
                <a:solidFill>
                  <a:srgbClr val="B3B2B5"/>
                </a:solidFill>
                <a:cs typeface="Arial" charset="0"/>
              </a:rPr>
              <a:t>Discrete-choice-experiment</a:t>
            </a:r>
            <a:r>
              <a:rPr lang="da-DK" sz="700" dirty="0">
                <a:solidFill>
                  <a:srgbClr val="B3B2B5"/>
                </a:solidFill>
                <a:cs typeface="Arial" charset="0"/>
              </a:rPr>
              <a:t> in 758 patients. </a:t>
            </a:r>
            <a:br>
              <a:rPr lang="da-DK" sz="700" dirty="0">
                <a:solidFill>
                  <a:srgbClr val="B3B2B5"/>
                </a:solidFill>
                <a:cs typeface="Arial" charset="0"/>
              </a:rPr>
            </a:br>
            <a:r>
              <a:rPr lang="da-DK" sz="700" dirty="0">
                <a:solidFill>
                  <a:srgbClr val="B3B2B5"/>
                </a:solidFill>
                <a:cs typeface="Arial" charset="0"/>
              </a:rPr>
              <a:t>NOAC: non vitamin K antagonist oral </a:t>
            </a:r>
            <a:r>
              <a:rPr lang="da-DK" sz="700" dirty="0" err="1">
                <a:solidFill>
                  <a:srgbClr val="B3B2B5"/>
                </a:solidFill>
                <a:cs typeface="Arial" charset="0"/>
              </a:rPr>
              <a:t>anticoagulation</a:t>
            </a:r>
            <a:r>
              <a:rPr lang="da-DK" sz="700" dirty="0">
                <a:solidFill>
                  <a:srgbClr val="B3B2B5"/>
                </a:solidFill>
                <a:cs typeface="Arial" charset="0"/>
              </a:rPr>
              <a:t>; </a:t>
            </a: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a:t>
            </a:r>
          </a:p>
        </p:txBody>
      </p:sp>
      <p:grpSp>
        <p:nvGrpSpPr>
          <p:cNvPr id="26" name="Group 27">
            <a:extLst>
              <a:ext uri="{FF2B5EF4-FFF2-40B4-BE49-F238E27FC236}">
                <a16:creationId xmlns:a16="http://schemas.microsoft.com/office/drawing/2014/main" id="{C3C0A213-2296-4B1B-868E-917F22B44EE4}"/>
              </a:ext>
            </a:extLst>
          </p:cNvPr>
          <p:cNvGrpSpPr/>
          <p:nvPr/>
        </p:nvGrpSpPr>
        <p:grpSpPr>
          <a:xfrm>
            <a:off x="3194031" y="3415032"/>
            <a:ext cx="3004509" cy="995129"/>
            <a:chOff x="4216897" y="5070744"/>
            <a:chExt cx="4006012" cy="1326839"/>
          </a:xfrm>
        </p:grpSpPr>
        <p:sp>
          <p:nvSpPr>
            <p:cNvPr id="27" name="Rectangle 28">
              <a:extLst>
                <a:ext uri="{FF2B5EF4-FFF2-40B4-BE49-F238E27FC236}">
                  <a16:creationId xmlns:a16="http://schemas.microsoft.com/office/drawing/2014/main" id="{FFD80A8B-43D5-4E06-A5B0-D7642A945270}"/>
                </a:ext>
              </a:extLst>
            </p:cNvPr>
            <p:cNvSpPr/>
            <p:nvPr/>
          </p:nvSpPr>
          <p:spPr bwMode="auto">
            <a:xfrm>
              <a:off x="4597762" y="5353160"/>
              <a:ext cx="3244283" cy="1044423"/>
            </a:xfrm>
            <a:prstGeom prst="rect">
              <a:avLst/>
            </a:prstGeom>
            <a:noFill/>
            <a:ln w="19050" algn="ctr">
              <a:noFill/>
              <a:miter lim="800000"/>
              <a:headEnd/>
              <a:tailEnd/>
            </a:ln>
            <a:effectLst/>
          </p:spPr>
          <p:txBody>
            <a:bodyPr wrap="square" lIns="0" tIns="0" rIns="0" bIns="0" rtlCol="0" anchor="ctr">
              <a:noAutofit/>
            </a:bodyPr>
            <a:lstStyle/>
            <a:p>
              <a:pPr algn="ctr" defTabSz="1280065" fontAlgn="auto">
                <a:spcBef>
                  <a:spcPts val="0"/>
                </a:spcBef>
                <a:spcAft>
                  <a:spcPts val="0"/>
                </a:spcAft>
              </a:pPr>
              <a:r>
                <a:rPr lang="en-US" sz="1200" i="1" dirty="0">
                  <a:solidFill>
                    <a:srgbClr val="3961AC"/>
                  </a:solidFill>
                </a:rPr>
                <a:t>Since my wife passed away, I’ve been living on my own. I take lots of tablets every day and I struggle to keep up with which ones to take and how often.</a:t>
              </a:r>
            </a:p>
          </p:txBody>
        </p:sp>
        <p:pic>
          <p:nvPicPr>
            <p:cNvPr id="28" name="Picture 29" descr="A close up of a logo&#10;&#10;Description automatically generated">
              <a:extLst>
                <a:ext uri="{FF2B5EF4-FFF2-40B4-BE49-F238E27FC236}">
                  <a16:creationId xmlns:a16="http://schemas.microsoft.com/office/drawing/2014/main" id="{0F66EF21-CDCC-4889-8879-1EE34FE347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6897" y="5070745"/>
              <a:ext cx="383038" cy="307491"/>
            </a:xfrm>
            <a:prstGeom prst="rect">
              <a:avLst/>
            </a:prstGeom>
          </p:spPr>
        </p:pic>
        <p:pic>
          <p:nvPicPr>
            <p:cNvPr id="29" name="Picture 30" descr="A close up of a logo&#10;&#10;Description automatically generated">
              <a:extLst>
                <a:ext uri="{FF2B5EF4-FFF2-40B4-BE49-F238E27FC236}">
                  <a16:creationId xmlns:a16="http://schemas.microsoft.com/office/drawing/2014/main" id="{E529CC86-2F2C-41C4-9314-8C5BA2298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839871" y="5070744"/>
              <a:ext cx="383038" cy="307491"/>
            </a:xfrm>
            <a:prstGeom prst="rect">
              <a:avLst/>
            </a:prstGeom>
          </p:spPr>
        </p:pic>
      </p:grpSp>
      <p:sp>
        <p:nvSpPr>
          <p:cNvPr id="30" name="Flowchart: Off-page Connector 16">
            <a:extLst>
              <a:ext uri="{FF2B5EF4-FFF2-40B4-BE49-F238E27FC236}">
                <a16:creationId xmlns:a16="http://schemas.microsoft.com/office/drawing/2014/main" id="{24B090B0-9B09-4F7C-B4FC-9F47862335DE}"/>
              </a:ext>
            </a:extLst>
          </p:cNvPr>
          <p:cNvSpPr/>
          <p:nvPr/>
        </p:nvSpPr>
        <p:spPr bwMode="auto">
          <a:xfrm>
            <a:off x="1046268" y="2813066"/>
            <a:ext cx="1663327" cy="1329890"/>
          </a:xfrm>
          <a:prstGeom prst="flowChartOffpageConnector">
            <a:avLst/>
          </a:prstGeom>
          <a:solidFill>
            <a:schemeClr val="bg1"/>
          </a:solidFill>
          <a:ln w="28575" algn="ctr">
            <a:solidFill>
              <a:schemeClr val="bg2"/>
            </a:solidFill>
            <a:miter lim="800000"/>
            <a:headEnd/>
            <a:tailEnd/>
          </a:ln>
          <a:effectLst/>
        </p:spPr>
        <p:txBody>
          <a:bodyPr wrap="square" lIns="0" tIns="54000" rIns="0" bIns="0" rtlCol="0" anchor="ctr" anchorCtr="0">
            <a:noAutofit/>
          </a:bodyPr>
          <a:lstStyle/>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endParaRPr lang="en-US" sz="1200" dirty="0">
              <a:solidFill>
                <a:schemeClr val="tx1">
                  <a:lumMod val="65000"/>
                  <a:lumOff val="35000"/>
                </a:schemeClr>
              </a:solidFill>
              <a:latin typeface="Arial"/>
            </a:endParaRPr>
          </a:p>
          <a:p>
            <a:pPr algn="ctr" defTabSz="685783" fontAlgn="auto">
              <a:spcBef>
                <a:spcPts val="0"/>
              </a:spcBef>
              <a:spcAft>
                <a:spcPts val="0"/>
              </a:spcAft>
            </a:pPr>
            <a:r>
              <a:rPr lang="en-US" sz="1200" dirty="0">
                <a:solidFill>
                  <a:schemeClr val="tx1">
                    <a:lumMod val="65000"/>
                    <a:lumOff val="35000"/>
                  </a:schemeClr>
                </a:solidFill>
                <a:latin typeface="Arial"/>
              </a:rPr>
              <a:t>Patient preference</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may influence the</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long-term adherence </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of patients</a:t>
            </a:r>
            <a:r>
              <a:rPr lang="en-US" sz="1200" baseline="30000" dirty="0">
                <a:solidFill>
                  <a:schemeClr val="tx1">
                    <a:lumMod val="65000"/>
                    <a:lumOff val="35000"/>
                  </a:schemeClr>
                </a:solidFill>
                <a:latin typeface="Arial"/>
              </a:rPr>
              <a:t>5</a:t>
            </a:r>
          </a:p>
        </p:txBody>
      </p:sp>
      <p:sp>
        <p:nvSpPr>
          <p:cNvPr id="31" name="Flowchart: Off-page Connector 15">
            <a:extLst>
              <a:ext uri="{FF2B5EF4-FFF2-40B4-BE49-F238E27FC236}">
                <a16:creationId xmlns:a16="http://schemas.microsoft.com/office/drawing/2014/main" id="{BAB3715B-EDC4-4B35-B649-F57A09DBE499}"/>
              </a:ext>
            </a:extLst>
          </p:cNvPr>
          <p:cNvSpPr/>
          <p:nvPr/>
        </p:nvSpPr>
        <p:spPr bwMode="auto">
          <a:xfrm>
            <a:off x="1046268" y="1719729"/>
            <a:ext cx="1663327" cy="1399859"/>
          </a:xfrm>
          <a:prstGeom prst="flowChartOffpageConnector">
            <a:avLst/>
          </a:prstGeom>
          <a:solidFill>
            <a:schemeClr val="bg1"/>
          </a:solidFill>
          <a:ln w="28575" algn="ctr">
            <a:solidFill>
              <a:schemeClr val="bg2"/>
            </a:solidFill>
            <a:miter lim="800000"/>
            <a:headEnd/>
            <a:tailEnd/>
          </a:ln>
          <a:effectLst/>
        </p:spPr>
        <p:txBody>
          <a:bodyPr wrap="square" lIns="0" tIns="54000" rIns="0" bIns="0" rtlCol="0" anchor="ctr" anchorCtr="0">
            <a:noAutofit/>
          </a:bodyPr>
          <a:lstStyle/>
          <a:p>
            <a:pPr algn="ctr" defTabSz="685783" fontAlgn="auto">
              <a:spcBef>
                <a:spcPts val="0"/>
              </a:spcBef>
              <a:spcAft>
                <a:spcPts val="0"/>
              </a:spcAft>
            </a:pPr>
            <a:r>
              <a:rPr lang="en-US" sz="1200" b="1" dirty="0">
                <a:solidFill>
                  <a:srgbClr val="3961AC"/>
                </a:solidFill>
                <a:latin typeface="Arial"/>
              </a:rPr>
              <a:t>Poor adherence </a:t>
            </a:r>
            <a:r>
              <a:rPr lang="en-US" sz="1200" dirty="0">
                <a:solidFill>
                  <a:schemeClr val="tx1">
                    <a:lumMod val="65000"/>
                    <a:lumOff val="35000"/>
                  </a:schemeClr>
                </a:solidFill>
                <a:latin typeface="Arial"/>
              </a:rPr>
              <a:t>to NOACs is linked with </a:t>
            </a:r>
            <a:r>
              <a:rPr lang="en-US" sz="1200" b="1" dirty="0">
                <a:solidFill>
                  <a:srgbClr val="3961AC"/>
                </a:solidFill>
                <a:latin typeface="Arial"/>
              </a:rPr>
              <a:t>high stroke rates, </a:t>
            </a:r>
            <a:r>
              <a:rPr lang="en-US" sz="1200" dirty="0">
                <a:solidFill>
                  <a:schemeClr val="tx1">
                    <a:lumMod val="65000"/>
                    <a:lumOff val="35000"/>
                  </a:schemeClr>
                </a:solidFill>
                <a:latin typeface="Arial"/>
              </a:rPr>
              <a:t>particularly in those </a:t>
            </a:r>
            <a:br>
              <a:rPr lang="en-US" sz="1200" dirty="0">
                <a:solidFill>
                  <a:schemeClr val="tx1">
                    <a:lumMod val="65000"/>
                    <a:lumOff val="35000"/>
                  </a:schemeClr>
                </a:solidFill>
                <a:latin typeface="Arial"/>
              </a:rPr>
            </a:br>
            <a:r>
              <a:rPr lang="en-US" sz="1200" dirty="0">
                <a:solidFill>
                  <a:schemeClr val="tx1">
                    <a:lumMod val="65000"/>
                    <a:lumOff val="35000"/>
                  </a:schemeClr>
                </a:solidFill>
                <a:latin typeface="Arial"/>
              </a:rPr>
              <a:t>with a CHA</a:t>
            </a:r>
            <a:r>
              <a:rPr lang="en-US" sz="1200" baseline="-25000" dirty="0">
                <a:solidFill>
                  <a:schemeClr val="tx1">
                    <a:lumMod val="65000"/>
                    <a:lumOff val="35000"/>
                  </a:schemeClr>
                </a:solidFill>
                <a:latin typeface="Arial"/>
              </a:rPr>
              <a:t>2</a:t>
            </a:r>
            <a:r>
              <a:rPr lang="en-US" sz="1200" dirty="0">
                <a:solidFill>
                  <a:schemeClr val="tx1">
                    <a:lumMod val="65000"/>
                    <a:lumOff val="35000"/>
                  </a:schemeClr>
                </a:solidFill>
                <a:latin typeface="Arial"/>
              </a:rPr>
              <a:t>DS</a:t>
            </a:r>
            <a:r>
              <a:rPr lang="en-US" sz="1200" baseline="-25000" dirty="0">
                <a:solidFill>
                  <a:schemeClr val="tx1">
                    <a:lumMod val="65000"/>
                    <a:lumOff val="35000"/>
                  </a:schemeClr>
                </a:solidFill>
                <a:latin typeface="Arial"/>
              </a:rPr>
              <a:t>2</a:t>
            </a:r>
            <a:r>
              <a:rPr lang="en-US" sz="1200" dirty="0">
                <a:solidFill>
                  <a:schemeClr val="tx1">
                    <a:lumMod val="65000"/>
                    <a:lumOff val="35000"/>
                  </a:schemeClr>
                </a:solidFill>
                <a:latin typeface="Arial"/>
              </a:rPr>
              <a:t>-VASc score ≥2</a:t>
            </a:r>
            <a:r>
              <a:rPr lang="en-US" sz="1200" baseline="30000" dirty="0">
                <a:solidFill>
                  <a:schemeClr val="tx1">
                    <a:lumMod val="65000"/>
                    <a:lumOff val="35000"/>
                  </a:schemeClr>
                </a:solidFill>
                <a:latin typeface="Arial"/>
              </a:rPr>
              <a:t>27</a:t>
            </a:r>
          </a:p>
        </p:txBody>
      </p:sp>
      <p:grpSp>
        <p:nvGrpSpPr>
          <p:cNvPr id="32" name="Group 12">
            <a:extLst>
              <a:ext uri="{FF2B5EF4-FFF2-40B4-BE49-F238E27FC236}">
                <a16:creationId xmlns:a16="http://schemas.microsoft.com/office/drawing/2014/main" id="{D5850C5E-256B-4165-B9BA-2E43A66A7DB3}"/>
              </a:ext>
            </a:extLst>
          </p:cNvPr>
          <p:cNvGrpSpPr/>
          <p:nvPr/>
        </p:nvGrpSpPr>
        <p:grpSpPr>
          <a:xfrm>
            <a:off x="6236976" y="1198641"/>
            <a:ext cx="2863739" cy="3074690"/>
            <a:chOff x="6242300" y="1020933"/>
            <a:chExt cx="2863739" cy="3074690"/>
          </a:xfrm>
        </p:grpSpPr>
        <p:sp>
          <p:nvSpPr>
            <p:cNvPr id="33" name="TextBox 3">
              <a:extLst>
                <a:ext uri="{FF2B5EF4-FFF2-40B4-BE49-F238E27FC236}">
                  <a16:creationId xmlns:a16="http://schemas.microsoft.com/office/drawing/2014/main" id="{4E2A3D36-50D8-4725-BB79-0F77A082266D}"/>
                </a:ext>
              </a:extLst>
            </p:cNvPr>
            <p:cNvSpPr txBox="1"/>
            <p:nvPr/>
          </p:nvSpPr>
          <p:spPr>
            <a:xfrm>
              <a:off x="7939310" y="1674793"/>
              <a:ext cx="1166729" cy="40561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Distance from doctor</a:t>
              </a:r>
            </a:p>
          </p:txBody>
        </p:sp>
        <p:sp>
          <p:nvSpPr>
            <p:cNvPr id="34" name="TextBox 7">
              <a:extLst>
                <a:ext uri="{FF2B5EF4-FFF2-40B4-BE49-F238E27FC236}">
                  <a16:creationId xmlns:a16="http://schemas.microsoft.com/office/drawing/2014/main" id="{1BE746F6-DC7D-499D-8168-A735D2457B06}"/>
                </a:ext>
              </a:extLst>
            </p:cNvPr>
            <p:cNvSpPr txBox="1"/>
            <p:nvPr/>
          </p:nvSpPr>
          <p:spPr>
            <a:xfrm>
              <a:off x="6407967" y="1020933"/>
              <a:ext cx="2474052" cy="309958"/>
            </a:xfrm>
            <a:prstGeom prst="rect">
              <a:avLst/>
            </a:prstGeom>
            <a:noFill/>
          </p:spPr>
          <p:txBody>
            <a:bodyPr wrap="none" lIns="90000" tIns="46800" rIns="90000" bIns="46800" rtlCol="0" anchor="ctr">
              <a:spAutoFit/>
            </a:bodyPr>
            <a:lstStyle/>
            <a:p>
              <a:r>
                <a:rPr lang="en-US" sz="1400" b="1" dirty="0">
                  <a:solidFill>
                    <a:schemeClr val="tx1">
                      <a:lumMod val="65000"/>
                      <a:lumOff val="35000"/>
                    </a:schemeClr>
                  </a:solidFill>
                </a:rPr>
                <a:t>Patient preference study*</a:t>
              </a:r>
              <a:r>
                <a:rPr lang="en-US" sz="1400" b="1" baseline="30000" dirty="0">
                  <a:solidFill>
                    <a:schemeClr val="tx1">
                      <a:lumMod val="65000"/>
                      <a:lumOff val="35000"/>
                    </a:schemeClr>
                  </a:solidFill>
                </a:rPr>
                <a:t>28</a:t>
              </a:r>
              <a:endParaRPr lang="en-GB" sz="1400" b="1" baseline="30000" dirty="0">
                <a:solidFill>
                  <a:schemeClr val="tx1">
                    <a:lumMod val="65000"/>
                    <a:lumOff val="35000"/>
                  </a:schemeClr>
                </a:solidFill>
              </a:endParaRPr>
            </a:p>
          </p:txBody>
        </p:sp>
        <p:graphicFrame>
          <p:nvGraphicFramePr>
            <p:cNvPr id="35" name="Chart 10">
              <a:extLst>
                <a:ext uri="{FF2B5EF4-FFF2-40B4-BE49-F238E27FC236}">
                  <a16:creationId xmlns:a16="http://schemas.microsoft.com/office/drawing/2014/main" id="{491F6F76-1E19-481E-9CCC-7B35C4CDF0CA}"/>
                </a:ext>
              </a:extLst>
            </p:cNvPr>
            <p:cNvGraphicFramePr/>
            <p:nvPr>
              <p:extLst>
                <p:ext uri="{D42A27DB-BD31-4B8C-83A1-F6EECF244321}">
                  <p14:modId xmlns:p14="http://schemas.microsoft.com/office/powerpoint/2010/main" val="630052926"/>
                </p:ext>
              </p:extLst>
            </p:nvPr>
          </p:nvGraphicFramePr>
          <p:xfrm>
            <a:off x="6242300" y="1430497"/>
            <a:ext cx="2261325" cy="2665126"/>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11">
              <a:extLst>
                <a:ext uri="{FF2B5EF4-FFF2-40B4-BE49-F238E27FC236}">
                  <a16:creationId xmlns:a16="http://schemas.microsoft.com/office/drawing/2014/main" id="{B1B0C280-9CA9-4DF0-A414-A30BB7DBBE13}"/>
                </a:ext>
              </a:extLst>
            </p:cNvPr>
            <p:cNvSpPr txBox="1"/>
            <p:nvPr/>
          </p:nvSpPr>
          <p:spPr>
            <a:xfrm>
              <a:off x="7438659" y="1745331"/>
              <a:ext cx="487932" cy="279180"/>
            </a:xfrm>
            <a:prstGeom prst="rect">
              <a:avLst/>
            </a:prstGeom>
            <a:noFill/>
          </p:spPr>
          <p:txBody>
            <a:bodyPr wrap="none" lIns="90000" tIns="46800" rIns="90000" bIns="46800" rtlCol="0" anchor="ctr">
              <a:spAutoFit/>
            </a:bodyPr>
            <a:lstStyle/>
            <a:p>
              <a:r>
                <a:rPr lang="en-US" sz="1200">
                  <a:solidFill>
                    <a:schemeClr val="bg1"/>
                  </a:solidFill>
                </a:rPr>
                <a:t>25%</a:t>
              </a:r>
              <a:endParaRPr lang="en-GB" sz="1200">
                <a:solidFill>
                  <a:schemeClr val="bg1"/>
                </a:solidFill>
              </a:endParaRPr>
            </a:p>
          </p:txBody>
        </p:sp>
        <p:sp>
          <p:nvSpPr>
            <p:cNvPr id="38" name="TextBox 23">
              <a:extLst>
                <a:ext uri="{FF2B5EF4-FFF2-40B4-BE49-F238E27FC236}">
                  <a16:creationId xmlns:a16="http://schemas.microsoft.com/office/drawing/2014/main" id="{EDCE87B3-6D8D-4950-B15D-450A56724898}"/>
                </a:ext>
              </a:extLst>
            </p:cNvPr>
            <p:cNvSpPr txBox="1"/>
            <p:nvPr/>
          </p:nvSpPr>
          <p:spPr>
            <a:xfrm>
              <a:off x="7394262" y="2537884"/>
              <a:ext cx="616172" cy="279180"/>
            </a:xfrm>
            <a:prstGeom prst="rect">
              <a:avLst/>
            </a:prstGeom>
            <a:noFill/>
          </p:spPr>
          <p:txBody>
            <a:bodyPr wrap="none" lIns="90000" tIns="46800" rIns="90000" bIns="46800" rtlCol="0" anchor="ctr">
              <a:spAutoFit/>
            </a:bodyPr>
            <a:lstStyle/>
            <a:p>
              <a:r>
                <a:rPr lang="en-US" sz="1200">
                  <a:solidFill>
                    <a:schemeClr val="bg1"/>
                  </a:solidFill>
                </a:rPr>
                <a:t>21.5%</a:t>
              </a:r>
              <a:endParaRPr lang="en-GB" sz="1200">
                <a:solidFill>
                  <a:schemeClr val="bg1"/>
                </a:solidFill>
              </a:endParaRPr>
            </a:p>
          </p:txBody>
        </p:sp>
        <p:sp>
          <p:nvSpPr>
            <p:cNvPr id="39" name="TextBox 24">
              <a:extLst>
                <a:ext uri="{FF2B5EF4-FFF2-40B4-BE49-F238E27FC236}">
                  <a16:creationId xmlns:a16="http://schemas.microsoft.com/office/drawing/2014/main" id="{109F961E-6B32-45D2-B7AD-45486021B6A0}"/>
                </a:ext>
              </a:extLst>
            </p:cNvPr>
            <p:cNvSpPr txBox="1"/>
            <p:nvPr/>
          </p:nvSpPr>
          <p:spPr>
            <a:xfrm>
              <a:off x="7394262" y="3274982"/>
              <a:ext cx="616172" cy="279180"/>
            </a:xfrm>
            <a:prstGeom prst="rect">
              <a:avLst/>
            </a:prstGeom>
            <a:noFill/>
          </p:spPr>
          <p:txBody>
            <a:bodyPr wrap="none" lIns="90000" tIns="46800" rIns="90000" bIns="46800" rtlCol="0" anchor="ctr">
              <a:spAutoFit/>
            </a:bodyPr>
            <a:lstStyle/>
            <a:p>
              <a:r>
                <a:rPr lang="en-US" sz="1200">
                  <a:solidFill>
                    <a:schemeClr val="bg1"/>
                  </a:solidFill>
                </a:rPr>
                <a:t>42.8%</a:t>
              </a:r>
              <a:endParaRPr lang="en-GB" sz="1200">
                <a:solidFill>
                  <a:schemeClr val="bg1"/>
                </a:solidFill>
              </a:endParaRPr>
            </a:p>
          </p:txBody>
        </p:sp>
        <p:sp>
          <p:nvSpPr>
            <p:cNvPr id="40" name="TextBox 32">
              <a:extLst>
                <a:ext uri="{FF2B5EF4-FFF2-40B4-BE49-F238E27FC236}">
                  <a16:creationId xmlns:a16="http://schemas.microsoft.com/office/drawing/2014/main" id="{E2CAAF12-C243-4407-B33D-E91C6A803876}"/>
                </a:ext>
              </a:extLst>
            </p:cNvPr>
            <p:cNvSpPr txBox="1"/>
            <p:nvPr/>
          </p:nvSpPr>
          <p:spPr>
            <a:xfrm>
              <a:off x="7939310" y="2561419"/>
              <a:ext cx="1166729" cy="26573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Size of tablet</a:t>
              </a:r>
            </a:p>
          </p:txBody>
        </p:sp>
        <p:sp>
          <p:nvSpPr>
            <p:cNvPr id="41" name="TextBox 33">
              <a:extLst>
                <a:ext uri="{FF2B5EF4-FFF2-40B4-BE49-F238E27FC236}">
                  <a16:creationId xmlns:a16="http://schemas.microsoft.com/office/drawing/2014/main" id="{63441782-AABC-4A31-BC6C-AF9CE6AA333D}"/>
                </a:ext>
              </a:extLst>
            </p:cNvPr>
            <p:cNvSpPr txBox="1"/>
            <p:nvPr/>
          </p:nvSpPr>
          <p:spPr>
            <a:xfrm>
              <a:off x="7939310" y="2087865"/>
              <a:ext cx="1166729" cy="265735"/>
            </a:xfrm>
            <a:prstGeom prst="rect">
              <a:avLst/>
            </a:prstGeom>
            <a:noFill/>
          </p:spPr>
          <p:txBody>
            <a:bodyPr wrap="square" lIns="90000" tIns="46800" rIns="90000" bIns="46800" rtlCol="0" anchor="t">
              <a:noAutofit/>
            </a:bodyPr>
            <a:lstStyle/>
            <a:p>
              <a:r>
                <a:rPr lang="en-US" sz="1050">
                  <a:solidFill>
                    <a:schemeClr val="tx1">
                      <a:lumMod val="65000"/>
                      <a:lumOff val="35000"/>
                    </a:schemeClr>
                  </a:solidFill>
                </a:rPr>
                <a:t>Timing around meals</a:t>
              </a:r>
            </a:p>
          </p:txBody>
        </p:sp>
        <p:sp>
          <p:nvSpPr>
            <p:cNvPr id="42" name="TextBox 35">
              <a:extLst>
                <a:ext uri="{FF2B5EF4-FFF2-40B4-BE49-F238E27FC236}">
                  <a16:creationId xmlns:a16="http://schemas.microsoft.com/office/drawing/2014/main" id="{0ACFEF05-D48B-40E2-8764-F1B65A110C70}"/>
                </a:ext>
              </a:extLst>
            </p:cNvPr>
            <p:cNvSpPr txBox="1"/>
            <p:nvPr/>
          </p:nvSpPr>
          <p:spPr>
            <a:xfrm>
              <a:off x="7939310" y="3211482"/>
              <a:ext cx="1166729" cy="265735"/>
            </a:xfrm>
            <a:prstGeom prst="rect">
              <a:avLst/>
            </a:prstGeom>
            <a:noFill/>
          </p:spPr>
          <p:txBody>
            <a:bodyPr wrap="square" lIns="90000" tIns="46800" rIns="90000" bIns="46800" rtlCol="0" anchor="t">
              <a:noAutofit/>
            </a:bodyPr>
            <a:lstStyle/>
            <a:p>
              <a:r>
                <a:rPr lang="en-US" sz="1050">
                  <a:solidFill>
                    <a:srgbClr val="3961AC"/>
                  </a:solidFill>
                </a:rPr>
                <a:t>Frequency of dose</a:t>
              </a:r>
            </a:p>
          </p:txBody>
        </p:sp>
      </p:grpSp>
      <p:pic>
        <p:nvPicPr>
          <p:cNvPr id="43" name="Picture 26">
            <a:extLst>
              <a:ext uri="{FF2B5EF4-FFF2-40B4-BE49-F238E27FC236}">
                <a16:creationId xmlns:a16="http://schemas.microsoft.com/office/drawing/2014/main" id="{A690E259-C43A-4D42-9D87-5BA50B13B91F}"/>
              </a:ext>
            </a:extLst>
          </p:cNvPr>
          <p:cNvPicPr>
            <a:picLocks noChangeAspect="1"/>
          </p:cNvPicPr>
          <p:nvPr/>
        </p:nvPicPr>
        <p:blipFill>
          <a:blip r:embed="rId5">
            <a:extLst>
              <a:ext uri="{28A0092B-C50C-407E-A947-70E740481C1C}">
                <a14:useLocalDpi xmlns:a14="http://schemas.microsoft.com/office/drawing/2010/main" val="0"/>
              </a:ext>
            </a:extLst>
          </a:blip>
          <a:srcRect t="9737" b="9737"/>
          <a:stretch/>
        </p:blipFill>
        <p:spPr>
          <a:xfrm>
            <a:off x="3602952" y="1284091"/>
            <a:ext cx="2179398" cy="2179398"/>
          </a:xfrm>
          <a:prstGeom prst="ellipse">
            <a:avLst/>
          </a:prstGeom>
          <a:ln w="28575">
            <a:solidFill>
              <a:schemeClr val="bg2"/>
            </a:solidFill>
          </a:ln>
        </p:spPr>
      </p:pic>
      <p:sp>
        <p:nvSpPr>
          <p:cNvPr id="44" name="Rectangle: Rounded Corners 31">
            <a:extLst>
              <a:ext uri="{FF2B5EF4-FFF2-40B4-BE49-F238E27FC236}">
                <a16:creationId xmlns:a16="http://schemas.microsoft.com/office/drawing/2014/main" id="{BDC10EC4-F2D3-4ACC-897B-9A6AC2DAEEEC}"/>
              </a:ext>
            </a:extLst>
          </p:cNvPr>
          <p:cNvSpPr/>
          <p:nvPr/>
        </p:nvSpPr>
        <p:spPr bwMode="auto">
          <a:xfrm>
            <a:off x="7351150" y="3112982"/>
            <a:ext cx="642939" cy="985730"/>
          </a:xfrm>
          <a:prstGeom prst="roundRect">
            <a:avLst>
              <a:gd name="adj" fmla="val 7607"/>
            </a:avLst>
          </a:prstGeom>
          <a:noFill/>
          <a:ln w="28575" algn="ctr">
            <a:solidFill>
              <a:srgbClr val="3961AC"/>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45" name="TextBox 22">
            <a:extLst>
              <a:ext uri="{FF2B5EF4-FFF2-40B4-BE49-F238E27FC236}">
                <a16:creationId xmlns:a16="http://schemas.microsoft.com/office/drawing/2014/main" id="{4460105A-D6BA-4BDB-ACA4-ABB69D47844A}"/>
              </a:ext>
            </a:extLst>
          </p:cNvPr>
          <p:cNvSpPr txBox="1"/>
          <p:nvPr/>
        </p:nvSpPr>
        <p:spPr>
          <a:xfrm>
            <a:off x="7388938" y="2385988"/>
            <a:ext cx="616172" cy="279180"/>
          </a:xfrm>
          <a:prstGeom prst="rect">
            <a:avLst/>
          </a:prstGeom>
          <a:noFill/>
        </p:spPr>
        <p:txBody>
          <a:bodyPr wrap="none" lIns="90000" tIns="46800" rIns="90000" bIns="46800" rtlCol="0" anchor="ctr">
            <a:spAutoFit/>
          </a:bodyPr>
          <a:lstStyle/>
          <a:p>
            <a:r>
              <a:rPr lang="en-US" sz="1200">
                <a:solidFill>
                  <a:schemeClr val="bg1"/>
                </a:solidFill>
              </a:rPr>
              <a:t>10.6%</a:t>
            </a:r>
            <a:endParaRPr lang="en-GB" sz="1200">
              <a:solidFill>
                <a:schemeClr val="bg1"/>
              </a:solidFill>
            </a:endParaRPr>
          </a:p>
        </p:txBody>
      </p:sp>
      <p:sp>
        <p:nvSpPr>
          <p:cNvPr id="37" name="Textfeld 36">
            <a:extLst>
              <a:ext uri="{FF2B5EF4-FFF2-40B4-BE49-F238E27FC236}">
                <a16:creationId xmlns:a16="http://schemas.microsoft.com/office/drawing/2014/main" id="{0D2C3E74-A516-4CD1-98A4-9DC0CDA83A59}"/>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769815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71" name="Grafik 70" descr="Waage der Justitia">
            <a:hlinkClick r:id="" action="ppaction://noaction"/>
            <a:extLst>
              <a:ext uri="{FF2B5EF4-FFF2-40B4-BE49-F238E27FC236}">
                <a16:creationId xmlns:a16="http://schemas.microsoft.com/office/drawing/2014/main" id="{A29D8FCC-1101-234F-A56F-301392719F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6749" y="4192976"/>
            <a:ext cx="789441" cy="789441"/>
          </a:xfrm>
          <a:prstGeom prst="rect">
            <a:avLst/>
          </a:prstGeom>
        </p:spPr>
      </p:pic>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5" name="Abgerundetes Rechteck 76">
            <a:extLst>
              <a:ext uri="{FF2B5EF4-FFF2-40B4-BE49-F238E27FC236}">
                <a16:creationId xmlns:a16="http://schemas.microsoft.com/office/drawing/2014/main" id="{EE0B03F8-F926-4A24-8168-969BC33962B3}"/>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sp>
        <p:nvSpPr>
          <p:cNvPr id="24" name="Textfeld 23">
            <a:extLst>
              <a:ext uri="{FF2B5EF4-FFF2-40B4-BE49-F238E27FC236}">
                <a16:creationId xmlns:a16="http://schemas.microsoft.com/office/drawing/2014/main" id="{89826EEB-EC01-49B5-BB8C-85449540786B}"/>
              </a:ext>
            </a:extLst>
          </p:cNvPr>
          <p:cNvSpPr txBox="1"/>
          <p:nvPr/>
        </p:nvSpPr>
        <p:spPr>
          <a:xfrm>
            <a:off x="898793" y="3474618"/>
            <a:ext cx="947993"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No</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stroke</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6" name="Textfeld 25">
            <a:extLst>
              <a:ext uri="{FF2B5EF4-FFF2-40B4-BE49-F238E27FC236}">
                <a16:creationId xmlns:a16="http://schemas.microsoft.com/office/drawing/2014/main" id="{CC88C975-32D7-46CE-8355-3DC75088716E}"/>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7" name="Textfeld 26">
            <a:extLst>
              <a:ext uri="{FF2B5EF4-FFF2-40B4-BE49-F238E27FC236}">
                <a16:creationId xmlns:a16="http://schemas.microsoft.com/office/drawing/2014/main" id="{E4FEC58C-A846-4BD7-9772-E890DB4D437B}"/>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742AC161-C30C-451B-8653-E3539E584064}"/>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29" name="Textfeld 28">
            <a:extLst>
              <a:ext uri="{FF2B5EF4-FFF2-40B4-BE49-F238E27FC236}">
                <a16:creationId xmlns:a16="http://schemas.microsoft.com/office/drawing/2014/main" id="{C1AC591F-D1E0-47D3-ADF6-65F6C2BE78E6}"/>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073854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a:t>References</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8" name="Subtitle 1">
            <a:extLst>
              <a:ext uri="{FF2B5EF4-FFF2-40B4-BE49-F238E27FC236}">
                <a16:creationId xmlns:a16="http://schemas.microsoft.com/office/drawing/2014/main" id="{A30F9FE9-3ACB-4F2F-A1ED-23CB8EED6A39}"/>
              </a:ext>
            </a:extLst>
          </p:cNvPr>
          <p:cNvSpPr txBox="1">
            <a:spLocks/>
          </p:cNvSpPr>
          <p:nvPr/>
        </p:nvSpPr>
        <p:spPr>
          <a:xfrm>
            <a:off x="612776" y="1140297"/>
            <a:ext cx="8280400" cy="3693319"/>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sz="600" dirty="0">
                <a:latin typeface="Arial" panose="020B0604020202020204" pitchFamily="34" charset="0"/>
                <a:cs typeface="Arial" panose="020B0604020202020204" pitchFamily="34" charset="0"/>
              </a:rPr>
              <a:t>1. The Economist Intelligence Unit. 2017. Preventing Stroke: Uneven Progress.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 The GBD 2016 Lifetime Risk of Stroke Collaborators. N Engl J Med 2018;379(25):2429–2437.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3. Hindricks G, et al. 2020 ESC Guidelines for the diagnosis and management of atrial fibrillation developed in collaboration with the European Association for Cardio-Thoracic Surgery (EACTS). Eur Heart J 2020;42(5):373–498.</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4. Fox KAA, et al. Improved risk stratification of patients with atrial fibrillation: an integrated GARFIELD-AF tool for the prediction of mortality, stroke and bleed in patients with and without anticoagulation. BMJ Open 2017;7(12):e017157.</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5. Wilke T, et al. Patient Preferences for Oral Anticoagulation Therapy in Atrial Fibrillation: A Systematic Literature Review. Patient 2017;10(1):17–37.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6. Bassand JP, et al. Risk factors for death, stroke, and bleeding in 28,628 patients from the GARFIELD-AF registry: Rationale for comprehensive management of atrial fibrillation. PLoS ONE 2018;13(1):1–17.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7. Fox KAA, et al. </a:t>
            </a:r>
            <a:r>
              <a:rPr lang="en-US" sz="600" dirty="0">
                <a:latin typeface="Arial" panose="020B0604020202020204" pitchFamily="34" charset="0"/>
                <a:cs typeface="Arial" panose="020B0604020202020204" pitchFamily="34" charset="0"/>
              </a:rPr>
              <a:t>Prevention of stroke and systemic embolism with rivaroxaban compared with warfarin in patients with non-valvular atrial fibrillation and moderate renal impairment.</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2011;32(19):2387–2394;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8. Granger CB, et al. Apixaban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2011;365(11):981‒992.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9. Hohnloser SH, et al. </a:t>
            </a:r>
            <a:r>
              <a:rPr lang="en-US" sz="600" dirty="0">
                <a:latin typeface="Arial" panose="020B0604020202020204" pitchFamily="34" charset="0"/>
                <a:cs typeface="Arial" panose="020B0604020202020204" pitchFamily="34" charset="0"/>
              </a:rPr>
              <a:t>Efficacy of apixaban when compared with warfarin in relation to renal function in patients with atrial fibrillation: insights from the ARISTOTLE trial.</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Eur</a:t>
            </a:r>
            <a:r>
              <a:rPr lang="da-DK" sz="600" dirty="0">
                <a:latin typeface="Arial" panose="020B0604020202020204" pitchFamily="34" charset="0"/>
                <a:cs typeface="Arial" panose="020B0604020202020204" pitchFamily="34" charset="0"/>
              </a:rPr>
              <a:t> Heart J 2012;33(22):2821–2830.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10. Apixaban FDA medical review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11. </a:t>
            </a:r>
            <a:r>
              <a:rPr lang="en-US" sz="600" dirty="0">
                <a:latin typeface="Arial" panose="020B0604020202020204" pitchFamily="34" charset="0"/>
                <a:cs typeface="Arial" panose="020B0604020202020204" pitchFamily="34" charset="0"/>
              </a:rPr>
              <a:t>Giugliano R, et al. Edoxaban versus warfarin in patients with atrial fibrillation.</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N Engl J Med 2013;369(22):2093‒2104.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12. Bohula EA, et al. </a:t>
            </a:r>
            <a:r>
              <a:rPr lang="en-US" sz="600" dirty="0">
                <a:latin typeface="Arial" panose="020B0604020202020204" pitchFamily="34" charset="0"/>
                <a:cs typeface="Arial" panose="020B0604020202020204" pitchFamily="34" charset="0"/>
              </a:rPr>
              <a:t>Impact of Renal Function on Outcomes With Edoxaban in the ENGAGE AF-TIMI 48 Trial. </a:t>
            </a:r>
            <a:r>
              <a:rPr lang="da-DK" sz="600" dirty="0">
                <a:latin typeface="Arial" panose="020B0604020202020204" pitchFamily="34" charset="0"/>
                <a:cs typeface="Arial" panose="020B0604020202020204" pitchFamily="34" charset="0"/>
              </a:rPr>
              <a:t>Circulation 2016;134(1):24–36;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13. </a:t>
            </a:r>
            <a:r>
              <a:rPr lang="en-US" sz="600" dirty="0">
                <a:latin typeface="Arial" panose="020B0604020202020204" pitchFamily="34" charset="0"/>
                <a:cs typeface="Arial" panose="020B0604020202020204" pitchFamily="34" charset="0"/>
              </a:rPr>
              <a:t>Connolly SJ, et al. Dabigatran versus warfarin in patients with atrial fibrillation.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N Engl J Med 2009;36(12):1139‒1151.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14. Hijazi Z, et al. fficacy and safety of dabigatran compared with warfarin in relation to baseline renal function in patients with atrial fibrillation: a RE-LY (Randomized Evaluation of Long-term Anticoagulation Therapy) trial </a:t>
            </a:r>
            <a:r>
              <a:rPr lang="da-DK" sz="600" dirty="0" err="1">
                <a:latin typeface="Arial" panose="020B0604020202020204" pitchFamily="34" charset="0"/>
                <a:cs typeface="Arial" panose="020B0604020202020204" pitchFamily="34" charset="0"/>
              </a:rPr>
              <a:t>analysis</a:t>
            </a:r>
            <a:r>
              <a:rPr lang="da-DK" sz="600" dirty="0">
                <a:latin typeface="Arial" panose="020B0604020202020204" pitchFamily="34" charset="0"/>
                <a:cs typeface="Arial" panose="020B0604020202020204" pitchFamily="34" charset="0"/>
              </a:rPr>
              <a:t>.</a:t>
            </a:r>
            <a:r>
              <a:rPr lang="de-CH" sz="600" dirty="0">
                <a:latin typeface="Arial" panose="020B0604020202020204" pitchFamily="34" charset="0"/>
                <a:cs typeface="Arial" panose="020B0604020202020204" pitchFamily="34" charset="0"/>
              </a:rPr>
              <a:t> </a:t>
            </a:r>
            <a:r>
              <a:rPr lang="da-DK" sz="600" dirty="0" err="1">
                <a:latin typeface="Arial" panose="020B0604020202020204" pitchFamily="34" charset="0"/>
                <a:cs typeface="Arial" panose="020B0604020202020204" pitchFamily="34" charset="0"/>
              </a:rPr>
              <a:t>Circulation</a:t>
            </a:r>
            <a:r>
              <a:rPr lang="da-DK" sz="600" dirty="0">
                <a:latin typeface="Arial" panose="020B0604020202020204" pitchFamily="34" charset="0"/>
                <a:cs typeface="Arial" panose="020B0604020202020204" pitchFamily="34" charset="0"/>
              </a:rPr>
              <a:t> 2014;129(9):961–970.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15. Fordyce CB, et al. </a:t>
            </a:r>
            <a:r>
              <a:rPr lang="en-US" sz="600" dirty="0">
                <a:latin typeface="Arial" panose="020B0604020202020204" pitchFamily="34" charset="0"/>
                <a:cs typeface="Arial" panose="020B0604020202020204" pitchFamily="34" charset="0"/>
              </a:rPr>
              <a:t>On-Treatment Outcomes in Patients With Worsening Renal Function With Rivaroxaban Compared With Warfarin: Insights From ROCKET AF. Circulation 2016;134(1):37–47.</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16. </a:t>
            </a:r>
            <a:r>
              <a:rPr lang="en-US" sz="600" dirty="0">
                <a:latin typeface="Arial" panose="020B0604020202020204" pitchFamily="34" charset="0"/>
                <a:cs typeface="Arial" panose="020B0604020202020204" pitchFamily="34" charset="0"/>
              </a:rPr>
              <a:t>Hijazi Z, et al. Efficacy and Safety of Apixaban Compared With Warfarin in Patients With Atrial Fibrillation in Relation to Renal Function Over Time: Insights From the ARISTOTLE  Randomized Clinical Trial. JAMA Cardiol 2016;1(4):451–460.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17. Yao X, et al. </a:t>
            </a:r>
            <a:r>
              <a:rPr lang="en-US" sz="600" dirty="0">
                <a:latin typeface="Arial" panose="020B0604020202020204" pitchFamily="34" charset="0"/>
                <a:cs typeface="Arial" panose="020B0604020202020204" pitchFamily="34" charset="0"/>
              </a:rPr>
              <a:t>Renal Outcomes in Anticoagulated Patients With Atrial Fibrillation.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2017;70(21):2621–2632.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18. January CT et al. 2019 AHA/ACC/HRS Focused Update of the 2014 AHA/ACC/HRS Guideline for the Management of Patients With Atrial Fibrillation: A Report of the American College of Cardiology/American Heart Association Task Force on Clinical Practice Guidelines and the Heart Rhythm Society in Collaboration With the Society of Thoracic Surgeons. Circulation 2019; 140(2):e125-e151.</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19. Kirchhof P, et al. </a:t>
            </a:r>
            <a:r>
              <a:rPr lang="en-US" sz="600" dirty="0">
                <a:latin typeface="Arial" panose="020B0604020202020204" pitchFamily="34" charset="0"/>
                <a:cs typeface="Arial" panose="020B0604020202020204" pitchFamily="34" charset="0"/>
              </a:rPr>
              <a:t>Global Prospective Safety Analysis of Rivaroxaban.</a:t>
            </a:r>
            <a:r>
              <a:rPr lang="de-CH" sz="600" dirty="0">
                <a:latin typeface="Arial" panose="020B0604020202020204" pitchFamily="34" charset="0"/>
                <a:cs typeface="Arial" panose="020B0604020202020204" pitchFamily="34" charset="0"/>
              </a:rPr>
              <a:t> </a:t>
            </a:r>
            <a:r>
              <a:rPr lang="da-DK" sz="600" dirty="0">
                <a:latin typeface="Arial" panose="020B0604020202020204" pitchFamily="34" charset="0"/>
                <a:cs typeface="Arial" panose="020B0604020202020204" pitchFamily="34" charset="0"/>
              </a:rPr>
              <a:t>J Am Coll Cardiol 2018;72(2):141–153.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20. Kirchhof P, et al. Impact of Modifiable Bleeding Risk Factors on Major Bleeding in Patients With Atrial Fibrillation Anticoagulated With Rivaroxaban.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2020;9(5):e009530.</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21. Fachinformation Xarelto</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22. Fachinformation Eliquis® Schweiz, 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23. Fachinformation Pradaxa</a:t>
            </a:r>
            <a:r>
              <a:rPr lang="da-DK" sz="600" baseline="30000" dirty="0">
                <a:latin typeface="Arial" panose="020B0604020202020204" pitchFamily="34" charset="0"/>
                <a:cs typeface="Arial" panose="020B0604020202020204" pitchFamily="34" charset="0"/>
              </a:rPr>
              <a:t>®</a:t>
            </a:r>
            <a:r>
              <a:rPr lang="da-DK" sz="600" dirty="0">
                <a:latin typeface="Arial" panose="020B0604020202020204" pitchFamily="34" charset="0"/>
                <a:cs typeface="Arial" panose="020B0604020202020204" pitchFamily="34" charset="0"/>
              </a:rPr>
              <a:t> Schweiz,www.swissmedicinfo.ch. </a:t>
            </a:r>
            <a:endParaRPr lang="de-CH" sz="600" dirty="0">
              <a:latin typeface="Arial" panose="020B0604020202020204" pitchFamily="34" charset="0"/>
              <a:cs typeface="Arial" panose="020B0604020202020204" pitchFamily="34" charset="0"/>
            </a:endParaRPr>
          </a:p>
          <a:p>
            <a:r>
              <a:rPr lang="da-DK" sz="600" dirty="0">
                <a:latin typeface="Arial" panose="020B0604020202020204" pitchFamily="34" charset="0"/>
                <a:cs typeface="Arial" panose="020B0604020202020204" pitchFamily="34" charset="0"/>
              </a:rPr>
              <a:t>24. Fachinformation Lixiana® Schweiz </a:t>
            </a:r>
            <a:r>
              <a:rPr lang="da-DK" sz="600" dirty="0" err="1">
                <a:latin typeface="Arial" panose="020B0604020202020204" pitchFamily="34" charset="0"/>
                <a:cs typeface="Arial" panose="020B0604020202020204" pitchFamily="34" charset="0"/>
              </a:rPr>
              <a:t>www.swissmedicinfo.ch</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25. Yao X, et al. Antagonist Oral Anticoagulant Dosing in Patients With Atrial Fibrillation and Renal Dysfunction. J Am Coll Cardiol 2017;69(23):2779–2790.</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26. Andrade JG, et al. Values and Preferences of Physicians and Patients With Nonvalvular Atrial Fibrillation Who Receive Oral Anticoagulation Therapy for Stroke Prevention.</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Can J Cardiol 2016;32(6):747–753.</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27. Yao X, et al. Effect of Adherence to Oral Anticoagulants on Risk of Stroke and Major Bleeding Among Patients With Atrial Fibrillation. </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J Am Heart Assoc 2016;5:e003074. </a:t>
            </a:r>
            <a:endParaRPr lang="de-CH"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28. Wilke T et al. Patient Preferences for Nonvitamin K Antagonist Oral Anticoagulants in Stroke Prevention: A Multicountry Discrete Choice Experiment.</a:t>
            </a:r>
            <a:r>
              <a:rPr lang="de-CH" sz="600" dirty="0">
                <a:latin typeface="Arial" panose="020B0604020202020204" pitchFamily="34" charset="0"/>
                <a:cs typeface="Arial" panose="020B0604020202020204" pitchFamily="34" charset="0"/>
              </a:rPr>
              <a:t> </a:t>
            </a:r>
            <a:r>
              <a:rPr lang="en-US" sz="600" dirty="0">
                <a:latin typeface="Arial" panose="020B0604020202020204" pitchFamily="34" charset="0"/>
                <a:cs typeface="Arial" panose="020B0604020202020204" pitchFamily="34" charset="0"/>
              </a:rPr>
              <a:t>Cardiology Research and Practice 2019;2019:5719624.</a:t>
            </a:r>
          </a:p>
          <a:p>
            <a:r>
              <a:rPr lang="en-US" sz="600" dirty="0">
                <a:latin typeface="Arial" panose="020B0604020202020204" pitchFamily="34" charset="0"/>
                <a:cs typeface="Arial" panose="020B0604020202020204" pitchFamily="34" charset="0"/>
              </a:rPr>
              <a:t>29. </a:t>
            </a:r>
            <a:r>
              <a:rPr lang="en-GB" sz="600" dirty="0">
                <a:solidFill>
                  <a:schemeClr val="tx1">
                    <a:lumMod val="65000"/>
                    <a:lumOff val="35000"/>
                  </a:schemeClr>
                </a:solidFill>
              </a:rPr>
              <a:t>Kreutz R </a:t>
            </a:r>
            <a:r>
              <a:rPr lang="en-GB" sz="600" i="1" dirty="0">
                <a:solidFill>
                  <a:schemeClr val="tx1">
                    <a:lumMod val="65000"/>
                    <a:lumOff val="35000"/>
                  </a:schemeClr>
                </a:solidFill>
              </a:rPr>
              <a:t>et al</a:t>
            </a:r>
            <a:r>
              <a:rPr lang="en-GB" sz="600" dirty="0">
                <a:solidFill>
                  <a:schemeClr val="tx1">
                    <a:lumMod val="65000"/>
                    <a:lumOff val="35000"/>
                  </a:schemeClr>
                </a:solidFill>
              </a:rPr>
              <a:t>. </a:t>
            </a:r>
            <a:r>
              <a:rPr lang="en-GB" sz="600" i="1" dirty="0">
                <a:solidFill>
                  <a:schemeClr val="tx1">
                    <a:lumMod val="65000"/>
                    <a:lumOff val="35000"/>
                  </a:schemeClr>
                </a:solidFill>
              </a:rPr>
              <a:t>ACC. </a:t>
            </a:r>
            <a:r>
              <a:rPr lang="en-GB" sz="600" dirty="0">
                <a:solidFill>
                  <a:schemeClr val="tx1">
                    <a:lumMod val="65000"/>
                    <a:lumOff val="35000"/>
                  </a:schemeClr>
                </a:solidFill>
              </a:rPr>
              <a:t>Washington DC, USA, 2–4 April 2022.</a:t>
            </a:r>
          </a:p>
          <a:p>
            <a:endParaRPr lang="de-CH" sz="600" dirty="0">
              <a:latin typeface="Arial" panose="020B0604020202020204" pitchFamily="34" charset="0"/>
              <a:cs typeface="Arial" panose="020B0604020202020204" pitchFamily="34" charset="0"/>
            </a:endParaRPr>
          </a:p>
          <a:p>
            <a:pPr>
              <a:spcBef>
                <a:spcPts val="0"/>
              </a:spcBef>
              <a:tabLst>
                <a:tab pos="265113" algn="l"/>
                <a:tab pos="1238250" algn="l"/>
              </a:tabLst>
            </a:pPr>
            <a:endParaRPr lang="en-US" altLang="en-US" sz="600" kern="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3F13F603-A177-40E8-907B-E5E13FAB2A04}"/>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748258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a:t>Xarelto</a:t>
            </a:r>
            <a:r>
              <a:rPr lang="en-US" sz="2400" kern="0" baseline="30000"/>
              <a:t>® </a:t>
            </a:r>
            <a:br>
              <a:rPr lang="en-US" sz="2400" kern="0"/>
            </a:br>
            <a:r>
              <a:rPr lang="en-US" sz="2400" kern="0"/>
              <a:t>Abbreviated Summary of Product Characteristics </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24" name="Subtitle 1">
            <a:extLst>
              <a:ext uri="{FF2B5EF4-FFF2-40B4-BE49-F238E27FC236}">
                <a16:creationId xmlns:a16="http://schemas.microsoft.com/office/drawing/2014/main" id="{C9432066-82CF-4360-A5B1-C2E9D260953C}"/>
              </a:ext>
            </a:extLst>
          </p:cNvPr>
          <p:cNvSpPr txBox="1">
            <a:spLocks/>
          </p:cNvSpPr>
          <p:nvPr/>
        </p:nvSpPr>
        <p:spPr>
          <a:xfrm>
            <a:off x="612776" y="1250911"/>
            <a:ext cx="8243887" cy="2215991"/>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tabLst>
                <a:tab pos="265113" algn="l"/>
                <a:tab pos="1238250" algn="l"/>
              </a:tabLst>
            </a:pPr>
            <a:r>
              <a:rPr lang="en-US" altLang="en-US" sz="800" b="1" kern="0" dirty="0"/>
              <a:t>Abbreviated Summary of Product Characteristics of Xarelto® (rivaroxaban): </a:t>
            </a:r>
            <a:r>
              <a:rPr lang="en-US" altLang="en-US" sz="800" kern="0" dirty="0"/>
              <a:t>Direct factor Xa inhibitor C: Film-coated tablets with 10, 15 and 20 mg rivaroxaban; granules for the preparation of a suspension with 1mg/ml rivaroxaban. I: Adults: a) Thrombosis prophylaxis for major </a:t>
            </a:r>
            <a:r>
              <a:rPr lang="en-US" altLang="en-US" sz="800" kern="0" dirty="0" err="1"/>
              <a:t>orthopaedic</a:t>
            </a:r>
            <a:r>
              <a:rPr lang="en-US" altLang="en-US" sz="800" kern="0" dirty="0"/>
              <a:t> procedures on the lower extremities, such as hip or knee prostheses. b) Treatment of pulmonary embolism (PE) and deep vein thrombosis (DVT) as well as prophylaxis of recurring DVT and PE. c) Prophylaxis of stroke and systemic embolism in patients with nonvalvular atrial fibrillation; Pediatric population: Treatment of venous thromboembolism (VTE) after initial parenteral anticoagulation for the prophylaxis of recurrent VTE. D: a) 10 mg 1x/day b) 15 mg 2x/day for the first 21 days, followed by 20 mg 1x/day; from month 7: 20 mg 1x/day or 10 mg 1x/day based on an individual benefit-risk evaluation c) 20 mg 1x/day; for </a:t>
            </a:r>
            <a:r>
              <a:rPr lang="en-US" altLang="en-US" sz="800" kern="0" dirty="0" err="1"/>
              <a:t>CrCl</a:t>
            </a:r>
            <a:r>
              <a:rPr lang="en-US" altLang="en-US" sz="800" kern="0" dirty="0"/>
              <a:t> of 15-49 ml/min: 15 mg 1x/day Take 15 mg and 20 mg with food. Pediatric population: depending on body weight, after at least 5 days of initial treatment with common parenteral anticoagulants. CI: hypersensitivity to any ingredients, acute bacterial endocarditis, clinically significant active bleeding, severe liver disease/hepatic impairment (HI) with a comparatively higher risk of bleeding; mild HI in combination with coagulopathy, renal impairment (RI) requiring dialysis, acute gastrointestinal (GI) ulcers or ulcerative GI disorders, pregnancy, lactation. W: concomitant medication (cf. "IA"); artificial heart valves; drugs affecting </a:t>
            </a:r>
            <a:r>
              <a:rPr lang="en-US" altLang="en-US" sz="800" kern="0" dirty="0" err="1"/>
              <a:t>haemostasis</a:t>
            </a:r>
            <a:r>
              <a:rPr lang="en-US" altLang="en-US" sz="800" kern="0" dirty="0"/>
              <a:t>. PM: RI (</a:t>
            </a:r>
            <a:r>
              <a:rPr lang="en-US" altLang="en-US" sz="800" kern="0" dirty="0" err="1"/>
              <a:t>CrCl</a:t>
            </a:r>
            <a:r>
              <a:rPr lang="en-US" altLang="en-US" sz="800" kern="0" dirty="0"/>
              <a:t> 15-29ml/min) or RI in combination with drugs increasing the Xarelto® plasma level, increased risk of uncontrolled bleeding and </a:t>
            </a:r>
            <a:r>
              <a:rPr lang="en-US" altLang="en-US" sz="800" kern="0" dirty="0" err="1"/>
              <a:t>haemorrhagic</a:t>
            </a:r>
            <a:r>
              <a:rPr lang="en-US" altLang="en-US" sz="800" kern="0" dirty="0"/>
              <a:t> diathesis, recent </a:t>
            </a:r>
            <a:r>
              <a:rPr lang="en-US" altLang="en-US" sz="800" kern="0" dirty="0" err="1"/>
              <a:t>haemorrhagic</a:t>
            </a:r>
            <a:r>
              <a:rPr lang="en-US" altLang="en-US" sz="800" kern="0" dirty="0"/>
              <a:t> stroke, intracranial or intracerebral </a:t>
            </a:r>
            <a:r>
              <a:rPr lang="en-US" altLang="en-US" sz="800" kern="0" dirty="0" err="1"/>
              <a:t>haemorrhage</a:t>
            </a:r>
            <a:r>
              <a:rPr lang="en-US" altLang="en-US" sz="800" kern="0" dirty="0"/>
              <a:t>, recent GI ulcers/ulcerative disorders, severe uncontrolled hypertension, vascular retinopathy, intraspinal and intracerebral vascular anomalies, recent brain, spinal or eye surgery, medical history of bronchiectasis or pulmonary bleeding, spinal </a:t>
            </a:r>
            <a:r>
              <a:rPr lang="en-US" altLang="en-US" sz="800" kern="0" dirty="0" err="1"/>
              <a:t>anaesthesia</a:t>
            </a:r>
            <a:r>
              <a:rPr lang="en-US" altLang="en-US" sz="800" kern="0" dirty="0"/>
              <a:t> or puncture, discontinue at least 24 hours before invasive/surgical procedures, concomitant administration of drugs influencing </a:t>
            </a:r>
            <a:r>
              <a:rPr lang="en-US" altLang="en-US" sz="800" kern="0" dirty="0" err="1"/>
              <a:t>haemostasis</a:t>
            </a:r>
            <a:r>
              <a:rPr lang="en-US" altLang="en-US" sz="800" kern="0" dirty="0"/>
              <a:t>, APS, individual cases of agranulocytosis and SJS were reported. Common ADRs: bleeding, </a:t>
            </a:r>
            <a:r>
              <a:rPr lang="en-US" altLang="en-US" sz="800" kern="0" dirty="0" err="1"/>
              <a:t>anaemia</a:t>
            </a:r>
            <a:r>
              <a:rPr lang="en-US" altLang="en-US" sz="800" kern="0" dirty="0"/>
              <a:t>, dizziness, headache, eye </a:t>
            </a:r>
            <a:r>
              <a:rPr lang="en-US" altLang="en-US" sz="800" kern="0" dirty="0" err="1"/>
              <a:t>haemorrhage</a:t>
            </a:r>
            <a:r>
              <a:rPr lang="en-US" altLang="en-US" sz="800" kern="0" dirty="0"/>
              <a:t>, </a:t>
            </a:r>
            <a:r>
              <a:rPr lang="en-US" altLang="en-US" sz="800" kern="0" dirty="0" err="1"/>
              <a:t>haematoma</a:t>
            </a:r>
            <a:r>
              <a:rPr lang="en-US" altLang="en-US" sz="800" kern="0" dirty="0"/>
              <a:t>, epistaxis, </a:t>
            </a:r>
            <a:r>
              <a:rPr lang="en-US" altLang="en-US" sz="800" kern="0" dirty="0" err="1"/>
              <a:t>haemoptysis</a:t>
            </a:r>
            <a:r>
              <a:rPr lang="en-US" altLang="en-US" sz="800" kern="0" dirty="0"/>
              <a:t>, nausea, obstipation, </a:t>
            </a:r>
            <a:r>
              <a:rPr lang="en-US" altLang="en-US" sz="800" kern="0" dirty="0" err="1"/>
              <a:t>diarrhoea</a:t>
            </a:r>
            <a:r>
              <a:rPr lang="en-US" altLang="en-US" sz="800" kern="0" dirty="0"/>
              <a:t>, elevated liver enzymes (ASAT, ALAT), pruritus, rash, pain in the extremities, fever, peripheral oedema, asthenia. IA: Strong CYP 3A4 + P-</a:t>
            </a:r>
            <a:r>
              <a:rPr lang="en-US" altLang="en-US" sz="800" kern="0" dirty="0" err="1"/>
              <a:t>gp</a:t>
            </a:r>
            <a:r>
              <a:rPr lang="en-US" altLang="en-US" sz="800" kern="0" dirty="0"/>
              <a:t> inhibitors (ritonavir, ketoconazole), strong CYP 3A4 + P-</a:t>
            </a:r>
            <a:r>
              <a:rPr lang="en-US" altLang="en-US" sz="800" kern="0" dirty="0" err="1"/>
              <a:t>gp</a:t>
            </a:r>
            <a:r>
              <a:rPr lang="en-US" altLang="en-US" sz="800" kern="0" dirty="0"/>
              <a:t> inducers (rifampicin, carbamazepine, phenobarbital, St. John's wort), drugs influencing </a:t>
            </a:r>
            <a:r>
              <a:rPr lang="en-US" altLang="en-US" sz="800" kern="0" dirty="0" err="1"/>
              <a:t>haemostasis</a:t>
            </a:r>
            <a:r>
              <a:rPr lang="en-US" altLang="en-US" sz="800" kern="0" dirty="0"/>
              <a:t>. Pack sizes: 10 &amp; 30 x 10 mg film-coated tablets; 14, 28 &amp; 98 x 15 mg or 20 mg film-coated tablets; hospital packs of 10 x 1 film-coated tablets. (B), covered by health insurance companies (refer to Limitatio); granules for the preparation of a suspension (50ml and 100ml). Additional information available from www.swissmedicinfo.ch. Distribution: Bayer (Schweiz) AG, </a:t>
            </a:r>
            <a:r>
              <a:rPr lang="en-US" altLang="en-US" sz="800" kern="0" dirty="0" err="1"/>
              <a:t>Uetlibergstr</a:t>
            </a:r>
            <a:r>
              <a:rPr lang="en-US" altLang="en-US" sz="800" kern="0" dirty="0"/>
              <a:t>. 132, 8045 Zurich, Switzerland. MA-M_RIV-CH-0185-1_06.2021</a:t>
            </a:r>
          </a:p>
        </p:txBody>
      </p:sp>
      <p:sp>
        <p:nvSpPr>
          <p:cNvPr id="6" name="Textfeld 5">
            <a:extLst>
              <a:ext uri="{FF2B5EF4-FFF2-40B4-BE49-F238E27FC236}">
                <a16:creationId xmlns:a16="http://schemas.microsoft.com/office/drawing/2014/main" id="{43C1A806-EC32-4F71-845B-6044304AB494}"/>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514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1061884" y="549309"/>
            <a:ext cx="7831292"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Patient with </a:t>
            </a:r>
            <a:r>
              <a:rPr lang="en-US" sz="2400" kern="0" dirty="0" err="1"/>
              <a:t>nvAF</a:t>
            </a:r>
            <a:r>
              <a:rPr lang="en-US" sz="2400" kern="0" dirty="0"/>
              <a:t>: Holistic view of protection</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07772"/>
            <a:ext cx="8274051" cy="348813"/>
          </a:xfrm>
          <a:prstGeom prst="rect">
            <a:avLst/>
          </a:prstGeom>
          <a:noFill/>
        </p:spPr>
        <p:txBody>
          <a:bodyPr wrap="square" lIns="0" tIns="0" rIns="0" bIns="0" rtlCol="0" anchor="b" anchorCtr="0">
            <a:spAutoFit/>
          </a:bodyPr>
          <a:lstStyle/>
          <a:p>
            <a:pPr marL="171450" indent="-171450">
              <a:spcBef>
                <a:spcPts val="200"/>
              </a:spcBef>
              <a:buFont typeface="Arial" panose="020B0604020202020204" pitchFamily="34" charset="0"/>
              <a:buChar char="•"/>
            </a:pPr>
            <a:r>
              <a:rPr lang="da-DK" sz="700" dirty="0" err="1">
                <a:solidFill>
                  <a:srgbClr val="B3B2B5"/>
                </a:solidFill>
                <a:cs typeface="Arial" charset="0"/>
              </a:rPr>
              <a:t>Except</a:t>
            </a:r>
            <a:r>
              <a:rPr lang="da-DK" sz="700" dirty="0">
                <a:solidFill>
                  <a:srgbClr val="B3B2B5"/>
                </a:solidFill>
                <a:cs typeface="Arial" charset="0"/>
              </a:rPr>
              <a:t> for patients with </a:t>
            </a:r>
            <a:r>
              <a:rPr lang="da-DK" sz="700" dirty="0" err="1">
                <a:solidFill>
                  <a:srgbClr val="B3B2B5"/>
                </a:solidFill>
                <a:cs typeface="Arial" charset="0"/>
              </a:rPr>
              <a:t>mechanical</a:t>
            </a:r>
            <a:r>
              <a:rPr lang="da-DK" sz="700" dirty="0">
                <a:solidFill>
                  <a:srgbClr val="B3B2B5"/>
                </a:solidFill>
                <a:cs typeface="Arial" charset="0"/>
              </a:rPr>
              <a:t> </a:t>
            </a:r>
            <a:r>
              <a:rPr lang="da-DK" sz="700" dirty="0" err="1">
                <a:solidFill>
                  <a:srgbClr val="B3B2B5"/>
                </a:solidFill>
                <a:cs typeface="Arial" charset="0"/>
              </a:rPr>
              <a:t>heart</a:t>
            </a:r>
            <a:r>
              <a:rPr lang="da-DK" sz="700" dirty="0">
                <a:solidFill>
                  <a:srgbClr val="B3B2B5"/>
                </a:solidFill>
                <a:cs typeface="Arial" charset="0"/>
              </a:rPr>
              <a:t> </a:t>
            </a:r>
            <a:r>
              <a:rPr lang="da-DK" sz="700" dirty="0" err="1">
                <a:solidFill>
                  <a:srgbClr val="B3B2B5"/>
                </a:solidFill>
                <a:cs typeface="Arial" charset="0"/>
              </a:rPr>
              <a:t>valves</a:t>
            </a:r>
            <a:r>
              <a:rPr lang="da-DK" sz="700" dirty="0">
                <a:solidFill>
                  <a:srgbClr val="B3B2B5"/>
                </a:solidFill>
                <a:cs typeface="Arial" charset="0"/>
              </a:rPr>
              <a:t> or moderate-to-</a:t>
            </a:r>
            <a:r>
              <a:rPr lang="da-DK" sz="700" dirty="0" err="1">
                <a:solidFill>
                  <a:srgbClr val="B3B2B5"/>
                </a:solidFill>
                <a:cs typeface="Arial" charset="0"/>
              </a:rPr>
              <a:t>severe</a:t>
            </a:r>
            <a:r>
              <a:rPr lang="da-DK" sz="700" dirty="0">
                <a:solidFill>
                  <a:srgbClr val="B3B2B5"/>
                </a:solidFill>
                <a:cs typeface="Arial" charset="0"/>
              </a:rPr>
              <a:t> </a:t>
            </a:r>
            <a:r>
              <a:rPr lang="da-DK" sz="700" dirty="0" err="1">
                <a:solidFill>
                  <a:srgbClr val="B3B2B5"/>
                </a:solidFill>
                <a:cs typeface="Arial" charset="0"/>
              </a:rPr>
              <a:t>mitral</a:t>
            </a:r>
            <a:r>
              <a:rPr lang="da-DK" sz="700" dirty="0">
                <a:solidFill>
                  <a:srgbClr val="B3B2B5"/>
                </a:solidFill>
                <a:cs typeface="Arial" charset="0"/>
              </a:rPr>
              <a:t> stenosis. </a:t>
            </a:r>
          </a:p>
          <a:p>
            <a:pPr>
              <a:spcBef>
                <a:spcPts val="200"/>
              </a:spcBef>
            </a:pPr>
            <a:r>
              <a:rPr lang="da-DK" sz="700" dirty="0" err="1">
                <a:solidFill>
                  <a:srgbClr val="B3B2B5"/>
                </a:solidFill>
                <a:cs typeface="Arial" charset="0"/>
              </a:rPr>
              <a:t>nvAF</a:t>
            </a:r>
            <a:r>
              <a:rPr lang="da-DK" sz="700" dirty="0">
                <a:solidFill>
                  <a:srgbClr val="B3B2B5"/>
                </a:solidFill>
                <a:cs typeface="Arial" charset="0"/>
              </a:rPr>
              <a:t>: 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CV: </a:t>
            </a:r>
            <a:r>
              <a:rPr lang="da-DK" sz="700" dirty="0" err="1">
                <a:solidFill>
                  <a:srgbClr val="B3B2B5"/>
                </a:solidFill>
                <a:cs typeface="Arial" charset="0"/>
              </a:rPr>
              <a:t>cardiovascular</a:t>
            </a:r>
            <a:r>
              <a:rPr lang="da-DK" sz="700" dirty="0">
                <a:solidFill>
                  <a:srgbClr val="B3B2B5"/>
                </a:solidFill>
                <a:cs typeface="Arial" charset="0"/>
              </a:rPr>
              <a:t>; VKA: vitamin K antagonist; OAC: oral </a:t>
            </a:r>
            <a:r>
              <a:rPr lang="da-DK" sz="700" dirty="0" err="1">
                <a:solidFill>
                  <a:srgbClr val="B3B2B5"/>
                </a:solidFill>
                <a:cs typeface="Arial" charset="0"/>
              </a:rPr>
              <a:t>anticoagulant</a:t>
            </a:r>
            <a:r>
              <a:rPr lang="da-DK" sz="700" dirty="0">
                <a:solidFill>
                  <a:srgbClr val="B3B2B5"/>
                </a:solidFill>
                <a:cs typeface="Arial" charset="0"/>
              </a:rPr>
              <a:t>; AAD: </a:t>
            </a:r>
            <a:r>
              <a:rPr lang="da-DK" sz="700" dirty="0" err="1">
                <a:solidFill>
                  <a:srgbClr val="B3B2B5"/>
                </a:solidFill>
                <a:cs typeface="Arial" charset="0"/>
              </a:rPr>
              <a:t>antiarrhythmic</a:t>
            </a:r>
            <a:r>
              <a:rPr lang="da-DK" sz="700" dirty="0">
                <a:solidFill>
                  <a:srgbClr val="B3B2B5"/>
                </a:solidFill>
                <a:cs typeface="Arial" charset="0"/>
              </a:rPr>
              <a:t> drug; </a:t>
            </a:r>
            <a:r>
              <a:rPr lang="da-DK" sz="700" dirty="0" err="1">
                <a:solidFill>
                  <a:srgbClr val="B3B2B5"/>
                </a:solidFill>
                <a:cs typeface="Arial" charset="0"/>
              </a:rPr>
              <a:t>QoL</a:t>
            </a:r>
            <a:r>
              <a:rPr lang="da-DK" sz="700" dirty="0">
                <a:solidFill>
                  <a:srgbClr val="B3B2B5"/>
                </a:solidFill>
                <a:cs typeface="Arial" charset="0"/>
              </a:rPr>
              <a:t>: </a:t>
            </a:r>
            <a:r>
              <a:rPr lang="da-DK" sz="700" dirty="0" err="1">
                <a:solidFill>
                  <a:srgbClr val="B3B2B5"/>
                </a:solidFill>
                <a:cs typeface="Arial" charset="0"/>
              </a:rPr>
              <a:t>quality</a:t>
            </a:r>
            <a:r>
              <a:rPr lang="da-DK" sz="700" dirty="0">
                <a:solidFill>
                  <a:srgbClr val="B3B2B5"/>
                </a:solidFill>
                <a:cs typeface="Arial" charset="0"/>
              </a:rPr>
              <a:t> of </a:t>
            </a:r>
            <a:r>
              <a:rPr lang="da-DK" sz="700" dirty="0" err="1">
                <a:solidFill>
                  <a:srgbClr val="B3B2B5"/>
                </a:solidFill>
                <a:cs typeface="Arial" charset="0"/>
              </a:rPr>
              <a:t>life</a:t>
            </a:r>
            <a:r>
              <a:rPr lang="da-DK" sz="700" dirty="0">
                <a:solidFill>
                  <a:srgbClr val="B3B2B5"/>
                </a:solidFill>
                <a:cs typeface="Arial" charset="0"/>
              </a:rPr>
              <a:t>; NOAC: non vitamin K antagonist oral </a:t>
            </a:r>
            <a:r>
              <a:rPr lang="da-DK" sz="700" dirty="0" err="1">
                <a:solidFill>
                  <a:srgbClr val="B3B2B5"/>
                </a:solidFill>
                <a:cs typeface="Arial" charset="0"/>
              </a:rPr>
              <a:t>anticoagulant</a:t>
            </a:r>
            <a:r>
              <a:rPr lang="da-DK" sz="700" dirty="0">
                <a:solidFill>
                  <a:srgbClr val="B3B2B5"/>
                </a:solidFill>
                <a:cs typeface="Arial" charset="0"/>
              </a:rPr>
              <a:t>; ESC: </a:t>
            </a:r>
            <a:r>
              <a:rPr lang="da-DK" sz="700" dirty="0" err="1">
                <a:solidFill>
                  <a:srgbClr val="B3B2B5"/>
                </a:solidFill>
                <a:cs typeface="Arial" charset="0"/>
              </a:rPr>
              <a:t>european</a:t>
            </a:r>
            <a:r>
              <a:rPr lang="da-DK" sz="700" dirty="0">
                <a:solidFill>
                  <a:srgbClr val="B3B2B5"/>
                </a:solidFill>
                <a:cs typeface="Arial" charset="0"/>
              </a:rPr>
              <a:t> society of </a:t>
            </a:r>
            <a:r>
              <a:rPr lang="da-DK" sz="700" dirty="0" err="1">
                <a:solidFill>
                  <a:srgbClr val="B3B2B5"/>
                </a:solidFill>
                <a:cs typeface="Arial" charset="0"/>
              </a:rPr>
              <a:t>cardiology</a:t>
            </a:r>
            <a:r>
              <a:rPr lang="da-DK" sz="700" dirty="0">
                <a:solidFill>
                  <a:srgbClr val="B3B2B5"/>
                </a:solidFill>
                <a:cs typeface="Arial" charset="0"/>
              </a:rPr>
              <a:t>; f: </a:t>
            </a:r>
            <a:r>
              <a:rPr lang="da-DK" sz="700" dirty="0" err="1">
                <a:solidFill>
                  <a:srgbClr val="B3B2B5"/>
                </a:solidFill>
                <a:cs typeface="Arial" charset="0"/>
              </a:rPr>
              <a:t>female</a:t>
            </a:r>
            <a:r>
              <a:rPr lang="da-DK" sz="700" dirty="0">
                <a:solidFill>
                  <a:srgbClr val="B3B2B5"/>
                </a:solidFill>
                <a:cs typeface="Arial" charset="0"/>
              </a:rPr>
              <a:t>; m: male</a:t>
            </a:r>
          </a:p>
        </p:txBody>
      </p:sp>
      <p:sp>
        <p:nvSpPr>
          <p:cNvPr id="8" name="TextBox 12">
            <a:extLst>
              <a:ext uri="{FF2B5EF4-FFF2-40B4-BE49-F238E27FC236}">
                <a16:creationId xmlns:a16="http://schemas.microsoft.com/office/drawing/2014/main" id="{6F148A1A-FC9D-4B6E-9D81-83DA104299F2}"/>
              </a:ext>
            </a:extLst>
          </p:cNvPr>
          <p:cNvSpPr txBox="1"/>
          <p:nvPr/>
        </p:nvSpPr>
        <p:spPr>
          <a:xfrm>
            <a:off x="4430518" y="2125910"/>
            <a:ext cx="1618394" cy="416605"/>
          </a:xfrm>
          <a:prstGeom prst="rect">
            <a:avLst/>
          </a:prstGeom>
          <a:noFill/>
        </p:spPr>
        <p:txBody>
          <a:bodyPr wrap="none" lIns="0" tIns="0" rIns="0" bIns="0" rtlCol="0">
            <a:normAutofit lnSpcReduction="10000"/>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B</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etter symptom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control</a:t>
            </a:r>
            <a:endParaRPr kumimoji="0" lang="en-GB"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9" name="TextBox 17">
            <a:extLst>
              <a:ext uri="{FF2B5EF4-FFF2-40B4-BE49-F238E27FC236}">
                <a16:creationId xmlns:a16="http://schemas.microsoft.com/office/drawing/2014/main" id="{D0C21EB6-3968-4F56-A91B-70F51921C6FD}"/>
              </a:ext>
            </a:extLst>
          </p:cNvPr>
          <p:cNvSpPr txBox="1"/>
          <p:nvPr/>
        </p:nvSpPr>
        <p:spPr>
          <a:xfrm>
            <a:off x="7084992" y="2017307"/>
            <a:ext cx="1600266" cy="720832"/>
          </a:xfrm>
          <a:prstGeom prst="rect">
            <a:avLst/>
          </a:prstGeom>
          <a:noFill/>
        </p:spPr>
        <p:txBody>
          <a:bodyPr wrap="none" lIns="0" tIns="0" rIns="0" bIns="0" rtlCol="0">
            <a:normAutofit/>
          </a:bodyPr>
          <a:lstStyle>
            <a:defPPr>
              <a:defRPr lang="en-US"/>
            </a:defPPr>
            <a:lvl1pPr algn="ctr">
              <a:defRPr sz="1400" b="1">
                <a:solidFill>
                  <a:srgbClr val="000000"/>
                </a:solidFill>
              </a:defRPr>
            </a:lvl1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C</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omorbidities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C</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ardiovascular risk </a:t>
            </a:r>
            <a:b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factor management</a:t>
            </a:r>
            <a:endParaRPr kumimoji="0" lang="en-GB"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
        <p:nvSpPr>
          <p:cNvPr id="10" name="Rectangle: Rounded Corners 20">
            <a:extLst>
              <a:ext uri="{FF2B5EF4-FFF2-40B4-BE49-F238E27FC236}">
                <a16:creationId xmlns:a16="http://schemas.microsoft.com/office/drawing/2014/main" id="{50ADEB47-9063-4FB6-999A-A7678F67AAD8}"/>
              </a:ext>
            </a:extLst>
          </p:cNvPr>
          <p:cNvSpPr/>
          <p:nvPr/>
        </p:nvSpPr>
        <p:spPr bwMode="auto">
          <a:xfrm>
            <a:off x="6141451" y="2873623"/>
            <a:ext cx="2715212" cy="1678434"/>
          </a:xfrm>
          <a:prstGeom prst="roundRect">
            <a:avLst>
              <a:gd name="adj" fmla="val 8614"/>
            </a:avLst>
          </a:prstGeom>
          <a:noFill/>
          <a:ln w="28575" cap="flat" cmpd="sng" algn="ctr">
            <a:solidFill>
              <a:schemeClr val="accent1"/>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Comorbidities and cardiovascular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risk factors</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Lifestyle changes (obesity reduction, regular exercise, reduction of alcohol use etc.)</a:t>
            </a:r>
            <a:endParaRPr kumimoji="0" lang="en-GB" sz="1100" b="0" i="0" u="none" strike="noStrike" kern="1200" cap="none" spc="0" normalizeH="0" baseline="0" noProof="0">
              <a:ln>
                <a:noFill/>
              </a:ln>
              <a:effectLst/>
              <a:uLnTx/>
              <a:uFillTx/>
              <a:latin typeface="Arial" charset="0"/>
              <a:ea typeface="+mn-ea"/>
              <a:cs typeface="+mn-cs"/>
            </a:endParaRPr>
          </a:p>
        </p:txBody>
      </p:sp>
      <p:sp>
        <p:nvSpPr>
          <p:cNvPr id="11" name="Rectangle: Rounded Corners 21">
            <a:extLst>
              <a:ext uri="{FF2B5EF4-FFF2-40B4-BE49-F238E27FC236}">
                <a16:creationId xmlns:a16="http://schemas.microsoft.com/office/drawing/2014/main" id="{A39829F5-0AEC-4470-AC80-A298885A5F10}"/>
              </a:ext>
            </a:extLst>
          </p:cNvPr>
          <p:cNvSpPr/>
          <p:nvPr/>
        </p:nvSpPr>
        <p:spPr bwMode="auto">
          <a:xfrm>
            <a:off x="3471405" y="2876002"/>
            <a:ext cx="2565399" cy="1678434"/>
          </a:xfrm>
          <a:prstGeom prst="roundRect">
            <a:avLst>
              <a:gd name="adj" fmla="val 8140"/>
            </a:avLst>
          </a:prstGeom>
          <a:noFill/>
          <a:ln w="28575" cap="flat" cmpd="sng" algn="ctr">
            <a:solidFill>
              <a:schemeClr val="tx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Assess symptoms,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QoL and patient’s preferences</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Optimise rate control</a:t>
            </a:r>
          </a:p>
          <a:p>
            <a:pPr marL="0" marR="0" lvl="0" indent="0" algn="ctr" defTabSz="914400" rtl="0" eaLnBrk="1" fontAlgn="base" latinLnBrk="0" hangingPunct="1">
              <a:lnSpc>
                <a:spcPct val="100000"/>
              </a:lnSpc>
              <a:spcBef>
                <a:spcPct val="50000"/>
              </a:spcBef>
              <a:spcAft>
                <a:spcPct val="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Consider a rhythm control strategy</a:t>
            </a:r>
            <a:r>
              <a:rPr kumimoji="0" lang="en-GB" sz="1100" b="0" i="0" u="none" strike="noStrike" kern="1200" cap="none" spc="0" normalizeH="0" baseline="0" noProof="0">
                <a:ln>
                  <a:noFill/>
                </a:ln>
                <a:effectLst/>
                <a:uLnTx/>
                <a:uFillTx/>
                <a:latin typeface="Arial" charset="0"/>
                <a:ea typeface="+mn-ea"/>
                <a:cs typeface="+mn-cs"/>
              </a:rPr>
              <a:t> (CV, AADs, ablation)</a:t>
            </a:r>
            <a:endParaRPr kumimoji="0" lang="en-US" sz="1100" b="0" i="0" u="none" strike="noStrike" kern="1200" cap="none" spc="0" normalizeH="0" baseline="0" noProof="0">
              <a:ln>
                <a:noFill/>
              </a:ln>
              <a:effectLst/>
              <a:uLnTx/>
              <a:uFillTx/>
              <a:latin typeface="Arial" charset="0"/>
              <a:ea typeface="+mn-ea"/>
              <a:cs typeface="+mn-cs"/>
            </a:endParaRPr>
          </a:p>
        </p:txBody>
      </p:sp>
      <p:sp>
        <p:nvSpPr>
          <p:cNvPr id="13" name="Rectangle: Rounded Corners 22">
            <a:extLst>
              <a:ext uri="{FF2B5EF4-FFF2-40B4-BE49-F238E27FC236}">
                <a16:creationId xmlns:a16="http://schemas.microsoft.com/office/drawing/2014/main" id="{03650355-F95E-445A-9B49-F09210070C2E}"/>
              </a:ext>
            </a:extLst>
          </p:cNvPr>
          <p:cNvSpPr/>
          <p:nvPr/>
        </p:nvSpPr>
        <p:spPr bwMode="auto">
          <a:xfrm>
            <a:off x="632024" y="2876001"/>
            <a:ext cx="2734734" cy="1678436"/>
          </a:xfrm>
          <a:prstGeom prst="roundRect">
            <a:avLst>
              <a:gd name="adj" fmla="val 8353"/>
            </a:avLst>
          </a:prstGeom>
          <a:noFill/>
          <a:ln w="28575" cap="flat" cmpd="sng" algn="ctr">
            <a:solidFill>
              <a:schemeClr val="bg2"/>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en-US" sz="1100" b="0" i="0" u="none" strike="noStrike" kern="1200" cap="none" spc="0" normalizeH="0" baseline="0" noProof="0">
                <a:ln>
                  <a:noFill/>
                </a:ln>
                <a:effectLst/>
                <a:uLnTx/>
                <a:uFillTx/>
                <a:latin typeface="Arial" charset="0"/>
                <a:ea typeface="+mn-ea"/>
                <a:cs typeface="+mn-cs"/>
              </a:rPr>
              <a:t>Identify low-risk patients who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do not need OAC</a:t>
            </a:r>
          </a:p>
          <a:p>
            <a:pPr marL="228600" marR="0" lvl="0" indent="-228600" defTabSz="914400" rtl="0" eaLnBrk="1" fontAlgn="base" latinLnBrk="0" hangingPunct="1">
              <a:lnSpc>
                <a:spcPct val="100000"/>
              </a:lnSpc>
              <a:spcBef>
                <a:spcPts val="0"/>
              </a:spcBef>
              <a:spcAft>
                <a:spcPts val="600"/>
              </a:spcAft>
              <a:buClrTx/>
              <a:buSzTx/>
              <a:buFontTx/>
              <a:buAutoNum type="arabicPeriod"/>
              <a:tabLst>
                <a:tab pos="55563" algn="l"/>
              </a:tabLst>
              <a:defRPr/>
            </a:pPr>
            <a:r>
              <a:rPr kumimoji="0" lang="en-US" sz="1100" b="0" i="0" u="none" strike="noStrike" kern="1200" cap="none" spc="0" normalizeH="0" baseline="0" noProof="0">
                <a:ln>
                  <a:noFill/>
                </a:ln>
                <a:effectLst/>
                <a:uLnTx/>
                <a:uFillTx/>
                <a:latin typeface="Arial" charset="0"/>
                <a:ea typeface="+mn-ea"/>
                <a:cs typeface="+mn-cs"/>
              </a:rPr>
              <a:t>Consider stroke prevention if CHA</a:t>
            </a:r>
            <a:r>
              <a:rPr kumimoji="0" lang="en-US" sz="1100" b="0" i="0" u="none" strike="noStrike" kern="1200" cap="none" spc="0" normalizeH="0" baseline="-25000" noProof="0">
                <a:ln>
                  <a:noFill/>
                </a:ln>
                <a:effectLst/>
                <a:uLnTx/>
                <a:uFillTx/>
                <a:latin typeface="Arial" charset="0"/>
                <a:ea typeface="+mn-ea"/>
                <a:cs typeface="+mn-cs"/>
              </a:rPr>
              <a:t>2</a:t>
            </a:r>
            <a:r>
              <a:rPr kumimoji="0" lang="en-US" sz="1100" b="0" i="0" u="none" strike="noStrike" kern="1200" cap="none" spc="0" normalizeH="0" baseline="0" noProof="0">
                <a:ln>
                  <a:noFill/>
                </a:ln>
                <a:effectLst/>
                <a:uLnTx/>
                <a:uFillTx/>
                <a:latin typeface="Arial" charset="0"/>
                <a:ea typeface="+mn-ea"/>
                <a:cs typeface="+mn-cs"/>
              </a:rPr>
              <a:t>DS</a:t>
            </a:r>
            <a:r>
              <a:rPr kumimoji="0" lang="en-US" sz="1100" b="0" i="0" u="none" strike="noStrike" kern="1200" cap="none" spc="0" normalizeH="0" baseline="-25000" noProof="0">
                <a:ln>
                  <a:noFill/>
                </a:ln>
                <a:effectLst/>
                <a:uLnTx/>
                <a:uFillTx/>
                <a:latin typeface="Arial" charset="0"/>
                <a:ea typeface="+mn-ea"/>
                <a:cs typeface="+mn-cs"/>
              </a:rPr>
              <a:t>2</a:t>
            </a:r>
            <a:r>
              <a:rPr kumimoji="0" lang="en-US" sz="1100" b="0" i="0" u="none" strike="noStrike" kern="1200" cap="none" spc="0" normalizeH="0" baseline="0" noProof="0">
                <a:ln>
                  <a:noFill/>
                </a:ln>
                <a:effectLst/>
                <a:uLnTx/>
                <a:uFillTx/>
                <a:latin typeface="Arial" charset="0"/>
                <a:ea typeface="+mn-ea"/>
                <a:cs typeface="+mn-cs"/>
              </a:rPr>
              <a:t>-VASc ≥1(m), 2(f)</a:t>
            </a:r>
          </a:p>
          <a:p>
            <a:pPr marL="0" marR="0" lvl="0" indent="0" defTabSz="914400" rtl="0" eaLnBrk="1" fontAlgn="base" latinLnBrk="0" hangingPunct="1">
              <a:lnSpc>
                <a:spcPct val="100000"/>
              </a:lnSpc>
              <a:spcBef>
                <a:spcPts val="0"/>
              </a:spcBef>
              <a:spcAft>
                <a:spcPts val="600"/>
              </a:spcAft>
              <a:buClrTx/>
              <a:buSzTx/>
              <a:buFontTx/>
              <a:buNone/>
              <a:tabLst>
                <a:tab pos="55563" algn="l"/>
              </a:tabLst>
              <a:defRPr/>
            </a:pPr>
            <a:r>
              <a:rPr kumimoji="0" lang="en-US" sz="1100" b="0" i="0" u="none" strike="noStrike" kern="1200" cap="none" spc="0" normalizeH="0" baseline="0" noProof="0">
                <a:ln>
                  <a:noFill/>
                </a:ln>
                <a:effectLst/>
                <a:uLnTx/>
                <a:uFillTx/>
                <a:latin typeface="Arial" charset="0"/>
                <a:ea typeface="+mn-ea"/>
                <a:cs typeface="+mn-cs"/>
              </a:rPr>
              <a:t>Assess bleeding risk, address modifiable bleeding risk factors</a:t>
            </a:r>
          </a:p>
          <a:p>
            <a:pPr marL="228600" marR="0" lvl="0" indent="-228600" defTabSz="914400" rtl="0" eaLnBrk="1" fontAlgn="base" latinLnBrk="0" hangingPunct="1">
              <a:lnSpc>
                <a:spcPct val="100000"/>
              </a:lnSpc>
              <a:spcBef>
                <a:spcPts val="0"/>
              </a:spcBef>
              <a:spcAft>
                <a:spcPts val="600"/>
              </a:spcAft>
              <a:buClrTx/>
              <a:buSzTx/>
              <a:buFont typeface="+mj-lt"/>
              <a:buAutoNum type="arabicPeriod" startAt="3"/>
              <a:tabLst>
                <a:tab pos="55563" algn="l"/>
              </a:tabLst>
              <a:defRPr/>
            </a:pPr>
            <a:r>
              <a:rPr kumimoji="0" lang="en-US" sz="1100" b="0" i="0" u="none" strike="noStrike" kern="1200" cap="none" spc="0" normalizeH="0" baseline="0" noProof="0">
                <a:ln>
                  <a:noFill/>
                </a:ln>
                <a:effectLst/>
                <a:uLnTx/>
                <a:uFillTx/>
                <a:latin typeface="Arial" charset="0"/>
                <a:ea typeface="+mn-ea"/>
                <a:cs typeface="+mn-cs"/>
              </a:rPr>
              <a:t>Choose OAC </a:t>
            </a:r>
            <a:br>
              <a:rPr kumimoji="0" lang="en-US" sz="1100" b="0" i="0" u="none" strike="noStrike" kern="1200" cap="none" spc="0" normalizeH="0" baseline="0" noProof="0">
                <a:ln>
                  <a:noFill/>
                </a:ln>
                <a:effectLst/>
                <a:uLnTx/>
                <a:uFillTx/>
                <a:latin typeface="Arial" charset="0"/>
                <a:ea typeface="+mn-ea"/>
                <a:cs typeface="+mn-cs"/>
              </a:rPr>
            </a:br>
            <a:r>
              <a:rPr kumimoji="0" lang="en-US" sz="1100" b="0" i="0" u="none" strike="noStrike" kern="1200" cap="none" spc="0" normalizeH="0" baseline="0" noProof="0">
                <a:ln>
                  <a:noFill/>
                </a:ln>
                <a:effectLst/>
                <a:uLnTx/>
                <a:uFillTx/>
                <a:latin typeface="Arial" charset="0"/>
                <a:ea typeface="+mn-ea"/>
                <a:cs typeface="+mn-cs"/>
              </a:rPr>
              <a:t>(NOAC in preference to VKA*)</a:t>
            </a:r>
          </a:p>
        </p:txBody>
      </p:sp>
      <p:grpSp>
        <p:nvGrpSpPr>
          <p:cNvPr id="14" name="Group 2">
            <a:extLst>
              <a:ext uri="{FF2B5EF4-FFF2-40B4-BE49-F238E27FC236}">
                <a16:creationId xmlns:a16="http://schemas.microsoft.com/office/drawing/2014/main" id="{546F9EC9-B4A2-4CC4-9D46-23FC8AB406A5}"/>
              </a:ext>
            </a:extLst>
          </p:cNvPr>
          <p:cNvGrpSpPr/>
          <p:nvPr/>
        </p:nvGrpSpPr>
        <p:grpSpPr>
          <a:xfrm>
            <a:off x="458742" y="1785119"/>
            <a:ext cx="1107740" cy="1107738"/>
            <a:chOff x="625713" y="1253251"/>
            <a:chExt cx="1107740" cy="1107738"/>
          </a:xfrm>
        </p:grpSpPr>
        <p:pic>
          <p:nvPicPr>
            <p:cNvPr id="16" name="Graphic 30" descr="Single gear">
              <a:extLst>
                <a:ext uri="{FF2B5EF4-FFF2-40B4-BE49-F238E27FC236}">
                  <a16:creationId xmlns:a16="http://schemas.microsoft.com/office/drawing/2014/main" id="{233EA777-DE79-4522-A426-E2A5069084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713" y="1253251"/>
              <a:ext cx="1107740" cy="1107738"/>
            </a:xfrm>
            <a:prstGeom prst="rect">
              <a:avLst/>
            </a:prstGeom>
            <a:effectLst/>
          </p:spPr>
        </p:pic>
        <p:sp>
          <p:nvSpPr>
            <p:cNvPr id="17" name="Oval 31">
              <a:extLst>
                <a:ext uri="{FF2B5EF4-FFF2-40B4-BE49-F238E27FC236}">
                  <a16:creationId xmlns:a16="http://schemas.microsoft.com/office/drawing/2014/main" id="{9C3116EC-F6FD-43A8-BC76-D9F30B0E723D}"/>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3961AC"/>
                  </a:solidFill>
                  <a:effectLst/>
                  <a:uLnTx/>
                  <a:uFillTx/>
                  <a:latin typeface="Arial" charset="0"/>
                  <a:ea typeface="+mn-ea"/>
                  <a:cs typeface="+mn-cs"/>
                </a:rPr>
                <a:t>A</a:t>
              </a:r>
              <a:endParaRPr kumimoji="0" lang="en-US" sz="1400" b="0" i="0" u="none" strike="noStrike" kern="1200" cap="none" spc="0" normalizeH="0" baseline="0" noProof="0">
                <a:ln>
                  <a:noFill/>
                </a:ln>
                <a:solidFill>
                  <a:srgbClr val="3961AC"/>
                </a:solidFill>
                <a:effectLst/>
                <a:uLnTx/>
                <a:uFillTx/>
                <a:latin typeface="Arial" charset="0"/>
                <a:ea typeface="+mn-ea"/>
                <a:cs typeface="+mn-cs"/>
              </a:endParaRPr>
            </a:p>
          </p:txBody>
        </p:sp>
      </p:grpSp>
      <p:sp>
        <p:nvSpPr>
          <p:cNvPr id="18" name="TextBox 32">
            <a:extLst>
              <a:ext uri="{FF2B5EF4-FFF2-40B4-BE49-F238E27FC236}">
                <a16:creationId xmlns:a16="http://schemas.microsoft.com/office/drawing/2014/main" id="{EC57EA1C-0139-4795-847E-5DD12262E519}"/>
              </a:ext>
            </a:extLst>
          </p:cNvPr>
          <p:cNvSpPr txBox="1"/>
          <p:nvPr/>
        </p:nvSpPr>
        <p:spPr>
          <a:xfrm>
            <a:off x="1575862" y="2097484"/>
            <a:ext cx="1439236" cy="470572"/>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nticoagulation </a:t>
            </a: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t>
            </a:r>
            <a:b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br>
            <a:r>
              <a:rPr kumimoji="0" lang="en-US" sz="1400" b="1" i="0" u="none" strike="noStrike" kern="1200" cap="none" spc="0" normalizeH="0" baseline="0" noProof="0">
                <a:ln>
                  <a:noFill/>
                </a:ln>
                <a:solidFill>
                  <a:schemeClr val="tx1">
                    <a:lumMod val="65000"/>
                    <a:lumOff val="35000"/>
                  </a:schemeClr>
                </a:solidFill>
                <a:effectLst/>
                <a:uLnTx/>
                <a:uFillTx/>
                <a:latin typeface="Arial" charset="0"/>
                <a:ea typeface="+mn-ea"/>
                <a:cs typeface="+mn-cs"/>
              </a:rPr>
              <a:t>A</a:t>
            </a:r>
            <a:r>
              <a:rPr kumimoji="0" lang="en-US" sz="1400" b="0" i="0" u="none" strike="noStrike" kern="1200" cap="none" spc="0" normalizeH="0" baseline="0" noProof="0">
                <a:ln>
                  <a:noFill/>
                </a:ln>
                <a:solidFill>
                  <a:schemeClr val="tx1">
                    <a:lumMod val="65000"/>
                    <a:lumOff val="35000"/>
                  </a:schemeClr>
                </a:solidFill>
                <a:effectLst/>
                <a:uLnTx/>
                <a:uFillTx/>
                <a:latin typeface="Arial" charset="0"/>
                <a:ea typeface="+mn-ea"/>
                <a:cs typeface="+mn-cs"/>
              </a:rPr>
              <a:t>void stroke</a:t>
            </a:r>
          </a:p>
        </p:txBody>
      </p:sp>
      <p:grpSp>
        <p:nvGrpSpPr>
          <p:cNvPr id="19" name="Group 33">
            <a:extLst>
              <a:ext uri="{FF2B5EF4-FFF2-40B4-BE49-F238E27FC236}">
                <a16:creationId xmlns:a16="http://schemas.microsoft.com/office/drawing/2014/main" id="{9C9F4785-F5A0-4F87-AA04-464F20A09833}"/>
              </a:ext>
            </a:extLst>
          </p:cNvPr>
          <p:cNvGrpSpPr/>
          <p:nvPr/>
        </p:nvGrpSpPr>
        <p:grpSpPr>
          <a:xfrm>
            <a:off x="3297229" y="1785119"/>
            <a:ext cx="1107740" cy="1107738"/>
            <a:chOff x="625713" y="1253251"/>
            <a:chExt cx="1107740" cy="1107738"/>
          </a:xfrm>
        </p:grpSpPr>
        <p:pic>
          <p:nvPicPr>
            <p:cNvPr id="20" name="Graphic 35" descr="Single gear">
              <a:extLst>
                <a:ext uri="{FF2B5EF4-FFF2-40B4-BE49-F238E27FC236}">
                  <a16:creationId xmlns:a16="http://schemas.microsoft.com/office/drawing/2014/main" id="{8987030F-520E-46FE-8778-DDBE9A795F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713" y="1253251"/>
              <a:ext cx="1107740" cy="1107738"/>
            </a:xfrm>
            <a:prstGeom prst="rect">
              <a:avLst/>
            </a:prstGeom>
            <a:effectLst/>
          </p:spPr>
        </p:pic>
        <p:sp>
          <p:nvSpPr>
            <p:cNvPr id="21" name="Oval 36">
              <a:extLst>
                <a:ext uri="{FF2B5EF4-FFF2-40B4-BE49-F238E27FC236}">
                  <a16:creationId xmlns:a16="http://schemas.microsoft.com/office/drawing/2014/main" id="{1654E412-1B15-41A9-9EBB-A28A65D2C0CE}"/>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809ED5"/>
                  </a:solidFill>
                  <a:effectLst/>
                  <a:uLnTx/>
                  <a:uFillTx/>
                  <a:latin typeface="Arial" charset="0"/>
                  <a:ea typeface="+mn-ea"/>
                  <a:cs typeface="+mn-cs"/>
                </a:rPr>
                <a:t>B</a:t>
              </a:r>
              <a:endParaRPr kumimoji="0" lang="en-US" sz="1400" b="0" i="0" u="none" strike="noStrike" kern="1200" cap="none" spc="0" normalizeH="0" baseline="0" noProof="0">
                <a:ln>
                  <a:noFill/>
                </a:ln>
                <a:solidFill>
                  <a:srgbClr val="809ED5"/>
                </a:solidFill>
                <a:effectLst/>
                <a:uLnTx/>
                <a:uFillTx/>
                <a:latin typeface="Arial" charset="0"/>
                <a:ea typeface="+mn-ea"/>
                <a:cs typeface="+mn-cs"/>
              </a:endParaRPr>
            </a:p>
          </p:txBody>
        </p:sp>
      </p:grpSp>
      <p:grpSp>
        <p:nvGrpSpPr>
          <p:cNvPr id="22" name="Group 37">
            <a:extLst>
              <a:ext uri="{FF2B5EF4-FFF2-40B4-BE49-F238E27FC236}">
                <a16:creationId xmlns:a16="http://schemas.microsoft.com/office/drawing/2014/main" id="{35521A09-1900-46B5-BE18-E80EAE858EC5}"/>
              </a:ext>
            </a:extLst>
          </p:cNvPr>
          <p:cNvGrpSpPr/>
          <p:nvPr/>
        </p:nvGrpSpPr>
        <p:grpSpPr>
          <a:xfrm>
            <a:off x="5968991" y="1785119"/>
            <a:ext cx="1107740" cy="1107738"/>
            <a:chOff x="625713" y="1253251"/>
            <a:chExt cx="1107740" cy="1107738"/>
          </a:xfrm>
        </p:grpSpPr>
        <p:pic>
          <p:nvPicPr>
            <p:cNvPr id="24" name="Graphic 38" descr="Single gear">
              <a:extLst>
                <a:ext uri="{FF2B5EF4-FFF2-40B4-BE49-F238E27FC236}">
                  <a16:creationId xmlns:a16="http://schemas.microsoft.com/office/drawing/2014/main" id="{C1D421E2-F19E-4B48-B900-17AE16EEE1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5713" y="1253251"/>
              <a:ext cx="1107740" cy="1107738"/>
            </a:xfrm>
            <a:prstGeom prst="rect">
              <a:avLst/>
            </a:prstGeom>
            <a:effectLst/>
          </p:spPr>
        </p:pic>
        <p:sp>
          <p:nvSpPr>
            <p:cNvPr id="25" name="Oval 39">
              <a:extLst>
                <a:ext uri="{FF2B5EF4-FFF2-40B4-BE49-F238E27FC236}">
                  <a16:creationId xmlns:a16="http://schemas.microsoft.com/office/drawing/2014/main" id="{59A0BDD6-75F9-44AC-8B85-60127F9D008F}"/>
                </a:ext>
              </a:extLst>
            </p:cNvPr>
            <p:cNvSpPr/>
            <p:nvPr/>
          </p:nvSpPr>
          <p:spPr bwMode="auto">
            <a:xfrm>
              <a:off x="945583" y="1573120"/>
              <a:ext cx="468000" cy="468000"/>
            </a:xfrm>
            <a:prstGeom prst="ellipse">
              <a:avLst/>
            </a:prstGeom>
            <a:solidFill>
              <a:schemeClr val="bg1"/>
            </a:solidFill>
            <a:ln w="12700"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605F62"/>
                  </a:solidFill>
                  <a:effectLst/>
                  <a:uLnTx/>
                  <a:uFillTx/>
                  <a:latin typeface="Arial" charset="0"/>
                  <a:ea typeface="+mn-ea"/>
                  <a:cs typeface="+mn-cs"/>
                </a:rPr>
                <a:t>C</a:t>
              </a: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6" name="Rectangle: Rounded Corners 41">
            <a:extLst>
              <a:ext uri="{FF2B5EF4-FFF2-40B4-BE49-F238E27FC236}">
                <a16:creationId xmlns:a16="http://schemas.microsoft.com/office/drawing/2014/main" id="{89321F6D-7A5D-4EC5-8433-5E0EF38B4D03}"/>
              </a:ext>
            </a:extLst>
          </p:cNvPr>
          <p:cNvSpPr/>
          <p:nvPr/>
        </p:nvSpPr>
        <p:spPr bwMode="auto">
          <a:xfrm>
            <a:off x="619122" y="1284819"/>
            <a:ext cx="8237541" cy="523868"/>
          </a:xfrm>
          <a:prstGeom prst="roundRect">
            <a:avLst>
              <a:gd name="adj" fmla="val 23046"/>
            </a:avLst>
          </a:prstGeom>
          <a:solidFill>
            <a:srgbClr val="3961AC">
              <a:alpha val="50000"/>
            </a:srgbClr>
          </a:solidFill>
          <a:ln w="19050" algn="ctr">
            <a:noFill/>
            <a:miter lim="800000"/>
            <a:headEnd/>
            <a:tailEnd/>
          </a:ln>
          <a:effectLst/>
        </p:spPr>
        <p:txBody>
          <a:bodyPr wrap="square" lIns="81000" tIns="0" rIns="108000" bIns="0" rtlCol="0" anchor="ctr">
            <a:no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mn-cs"/>
              </a:rPr>
              <a:t>The Atrial Fibrillation Better Care (ABC) approach is embedded </a:t>
            </a:r>
            <a:br>
              <a:rPr kumimoji="0" lang="en-US" sz="1400" b="1" i="0" u="none" strike="noStrike" kern="1200" cap="none" spc="0" normalizeH="0" baseline="0" noProof="0" dirty="0">
                <a:ln>
                  <a:noFill/>
                </a:ln>
                <a:solidFill>
                  <a:srgbClr val="FFFFFF"/>
                </a:solidFill>
                <a:effectLst/>
                <a:uLnTx/>
                <a:uFillTx/>
                <a:latin typeface="Arial" charset="0"/>
                <a:ea typeface="+mn-ea"/>
                <a:cs typeface="+mn-cs"/>
              </a:rPr>
            </a:br>
            <a:r>
              <a:rPr kumimoji="0" lang="en-US" sz="1400" b="1" i="0" u="none" strike="noStrike" kern="1200" cap="none" spc="0" normalizeH="0" baseline="0" noProof="0" dirty="0">
                <a:ln>
                  <a:noFill/>
                </a:ln>
                <a:solidFill>
                  <a:srgbClr val="FFFFFF"/>
                </a:solidFill>
                <a:effectLst/>
                <a:uLnTx/>
                <a:uFillTx/>
                <a:latin typeface="Arial" charset="0"/>
                <a:ea typeface="+mn-ea"/>
                <a:cs typeface="+mn-cs"/>
              </a:rPr>
              <a:t>in ESC 2020 guidelines</a:t>
            </a:r>
            <a:r>
              <a:rPr kumimoji="0" lang="en-US" sz="1400" b="1" i="0" u="none" strike="noStrike" kern="1200" cap="none" spc="0" normalizeH="0" baseline="30000" noProof="0" dirty="0">
                <a:ln>
                  <a:noFill/>
                </a:ln>
                <a:solidFill>
                  <a:srgbClr val="FFFFFF"/>
                </a:solidFill>
                <a:effectLst/>
                <a:uLnTx/>
                <a:uFillTx/>
                <a:latin typeface="Arial" charset="0"/>
                <a:ea typeface="+mn-ea"/>
                <a:cs typeface="+mn-cs"/>
              </a:rPr>
              <a:t>3</a:t>
            </a:r>
            <a:endParaRPr kumimoji="0" lang="en-GB" sz="1400" b="1" i="0" u="none" strike="noStrike" kern="1200" cap="none" spc="0" normalizeH="0" baseline="30000" noProof="0" dirty="0">
              <a:ln>
                <a:noFill/>
              </a:ln>
              <a:solidFill>
                <a:srgbClr val="FFFFFF"/>
              </a:solidFill>
              <a:effectLst/>
              <a:uLnTx/>
              <a:uFillTx/>
              <a:latin typeface="Arial" charset="0"/>
              <a:ea typeface="+mn-ea"/>
              <a:cs typeface="+mn-cs"/>
            </a:endParaRPr>
          </a:p>
        </p:txBody>
      </p:sp>
      <p:grpSp>
        <p:nvGrpSpPr>
          <p:cNvPr id="27" name="Group 42">
            <a:extLst>
              <a:ext uri="{FF2B5EF4-FFF2-40B4-BE49-F238E27FC236}">
                <a16:creationId xmlns:a16="http://schemas.microsoft.com/office/drawing/2014/main" id="{CAE69DDC-C69B-45F7-8CAF-7FEEF64623BF}"/>
              </a:ext>
            </a:extLst>
          </p:cNvPr>
          <p:cNvGrpSpPr/>
          <p:nvPr/>
        </p:nvGrpSpPr>
        <p:grpSpPr>
          <a:xfrm>
            <a:off x="6771197" y="1317470"/>
            <a:ext cx="875265" cy="451366"/>
            <a:chOff x="-1382411" y="2588267"/>
            <a:chExt cx="636329" cy="342068"/>
          </a:xfrm>
        </p:grpSpPr>
        <p:sp>
          <p:nvSpPr>
            <p:cNvPr id="28" name="Rectangle: Rounded Corners 43">
              <a:extLst>
                <a:ext uri="{FF2B5EF4-FFF2-40B4-BE49-F238E27FC236}">
                  <a16:creationId xmlns:a16="http://schemas.microsoft.com/office/drawing/2014/main" id="{2F159ED5-2110-4E14-947D-94EB4145F24C}"/>
                </a:ext>
              </a:extLst>
            </p:cNvPr>
            <p:cNvSpPr/>
            <p:nvPr/>
          </p:nvSpPr>
          <p:spPr>
            <a:xfrm>
              <a:off x="-1382411" y="2588267"/>
              <a:ext cx="636329" cy="342068"/>
            </a:xfrm>
            <a:prstGeom prst="roundRect">
              <a:avLst>
                <a:gd name="adj" fmla="val 50000"/>
              </a:avLst>
            </a:prstGeom>
            <a:solidFill>
              <a:schemeClr val="bg1"/>
            </a:solidFill>
          </p:spPr>
          <p:txBody>
            <a:bodyPr wrap="square" anchor="ctr">
              <a:noAutofit/>
            </a:bodyPr>
            <a:lstStyle/>
            <a:p>
              <a:pPr marL="0" marR="0" lvl="0" indent="0" algn="ctr" defTabSz="914378" rtl="0" eaLnBrk="1" fontAlgn="base" latinLnBrk="0" hangingPunct="1">
                <a:lnSpc>
                  <a:spcPct val="100000"/>
                </a:lnSpc>
                <a:spcBef>
                  <a:spcPct val="50000"/>
                </a:spcBef>
                <a:spcAft>
                  <a:spcPct val="0"/>
                </a:spcAft>
                <a:buClrTx/>
                <a:buSzTx/>
                <a:buFontTx/>
                <a:buNone/>
                <a:tabLst/>
                <a:defRPr/>
              </a:pPr>
              <a:endParaRPr kumimoji="0" lang="en-GB" sz="1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29" name="Picture 44">
              <a:extLst>
                <a:ext uri="{FF2B5EF4-FFF2-40B4-BE49-F238E27FC236}">
                  <a16:creationId xmlns:a16="http://schemas.microsoft.com/office/drawing/2014/main" id="{1B7108B6-BEA2-48CB-9D93-A378120C7FCC}"/>
                </a:ext>
              </a:extLst>
            </p:cNvPr>
            <p:cNvPicPr>
              <a:picLocks noChangeAspect="1"/>
            </p:cNvPicPr>
            <p:nvPr/>
          </p:nvPicPr>
          <p:blipFill rotWithShape="1">
            <a:blip r:embed="rId9">
              <a:clrChange>
                <a:clrFrom>
                  <a:srgbClr val="FFFFFF"/>
                </a:clrFrom>
                <a:clrTo>
                  <a:srgbClr val="FFFFFF">
                    <a:alpha val="0"/>
                  </a:srgbClr>
                </a:clrTo>
              </a:clrChange>
            </a:blip>
            <a:srcRect l="1" t="1" r="29135" b="41592"/>
            <a:stretch/>
          </p:blipFill>
          <p:spPr>
            <a:xfrm>
              <a:off x="-1281539" y="2676460"/>
              <a:ext cx="434582" cy="162843"/>
            </a:xfrm>
            <a:prstGeom prst="rect">
              <a:avLst/>
            </a:prstGeom>
          </p:spPr>
        </p:pic>
      </p:grpSp>
      <p:pic>
        <p:nvPicPr>
          <p:cNvPr id="31" name="Picture 3">
            <a:extLst>
              <a:ext uri="{FF2B5EF4-FFF2-40B4-BE49-F238E27FC236}">
                <a16:creationId xmlns:a16="http://schemas.microsoft.com/office/drawing/2014/main" id="{C59FD640-ED1D-464C-B4C0-62F83B24F85B}"/>
              </a:ext>
            </a:extLst>
          </p:cNvPr>
          <p:cNvPicPr>
            <a:picLocks noChangeAspect="1"/>
          </p:cNvPicPr>
          <p:nvPr/>
        </p:nvPicPr>
        <p:blipFill>
          <a:blip r:embed="rId10" cstate="print">
            <a:extLst>
              <a:ext uri="{28A0092B-C50C-407E-A947-70E740481C1C}">
                <a14:useLocalDpi xmlns:a14="http://schemas.microsoft.com/office/drawing/2010/main" val="0"/>
              </a:ext>
            </a:extLst>
          </a:blip>
          <a:srcRect t="9737" b="9737"/>
          <a:stretch/>
        </p:blipFill>
        <p:spPr>
          <a:xfrm>
            <a:off x="-233302" y="-80613"/>
            <a:ext cx="1107331" cy="1107331"/>
          </a:xfrm>
          <a:prstGeom prst="ellipse">
            <a:avLst/>
          </a:prstGeom>
          <a:ln w="28575">
            <a:solidFill>
              <a:srgbClr val="3961AC"/>
            </a:solidFill>
          </a:ln>
        </p:spPr>
      </p:pic>
      <p:sp>
        <p:nvSpPr>
          <p:cNvPr id="32" name="Textfeld 31">
            <a:extLst>
              <a:ext uri="{FF2B5EF4-FFF2-40B4-BE49-F238E27FC236}">
                <a16:creationId xmlns:a16="http://schemas.microsoft.com/office/drawing/2014/main" id="{2CB54236-477A-40DE-95A3-00CE91A2E8EC}"/>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73752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281988"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How do you protect patients with </a:t>
            </a:r>
            <a:r>
              <a:rPr lang="en-US" sz="2400" kern="0" dirty="0" err="1"/>
              <a:t>nvAF</a:t>
            </a:r>
            <a:r>
              <a:rPr lang="en-US" sz="2400" kern="0" dirty="0"/>
              <a:t> </a:t>
            </a:r>
          </a:p>
          <a:p>
            <a:pPr lvl="0"/>
            <a:r>
              <a:rPr lang="en-US" sz="2400" kern="0" dirty="0"/>
              <a:t>like Mr. Meier?</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733420"/>
            <a:ext cx="8274051" cy="323165"/>
          </a:xfrm>
          <a:prstGeom prst="rect">
            <a:avLst/>
          </a:prstGeom>
          <a:noFill/>
        </p:spPr>
        <p:txBody>
          <a:bodyPr wrap="square" lIns="0" tIns="0" rIns="0" bIns="0" rtlCol="0" anchor="b" anchorCtr="0">
            <a:spAutoFit/>
          </a:bodyPr>
          <a:lstStyle/>
          <a:p>
            <a:pPr marL="88900" indent="-88900">
              <a:spcBef>
                <a:spcPts val="0"/>
              </a:spcBef>
            </a:pPr>
            <a:r>
              <a:rPr lang="da-DK" sz="700" dirty="0">
                <a:solidFill>
                  <a:srgbClr val="B3B2B5"/>
                </a:solidFill>
                <a:cs typeface="Arial" charset="0"/>
              </a:rPr>
              <a:t>* </a:t>
            </a:r>
            <a:r>
              <a:rPr lang="de-CH" sz="700" dirty="0" err="1">
                <a:solidFill>
                  <a:srgbClr val="B3B2B5"/>
                </a:solidFill>
                <a:cs typeface="Arial" charset="0"/>
              </a:rPr>
              <a:t>QxMD</a:t>
            </a:r>
            <a:r>
              <a:rPr lang="de-CH" sz="700" dirty="0">
                <a:solidFill>
                  <a:srgbClr val="B3B2B5"/>
                </a:solidFill>
                <a:cs typeface="Arial" charset="0"/>
              </a:rPr>
              <a:t>, </a:t>
            </a:r>
            <a:r>
              <a:rPr lang="de-CH" sz="700" dirty="0" err="1">
                <a:solidFill>
                  <a:srgbClr val="B3B2B5"/>
                </a:solidFill>
                <a:cs typeface="Arial" charset="0"/>
              </a:rPr>
              <a:t>is</a:t>
            </a:r>
            <a:r>
              <a:rPr lang="de-CH" sz="700" dirty="0">
                <a:solidFill>
                  <a:srgbClr val="B3B2B5"/>
                </a:solidFill>
                <a:cs typeface="Arial" charset="0"/>
              </a:rPr>
              <a:t> an Independent </a:t>
            </a:r>
            <a:r>
              <a:rPr lang="de-CH" sz="700" dirty="0" err="1">
                <a:solidFill>
                  <a:srgbClr val="B3B2B5"/>
                </a:solidFill>
                <a:cs typeface="Arial" charset="0"/>
              </a:rPr>
              <a:t>company</a:t>
            </a:r>
            <a:r>
              <a:rPr lang="de-CH" sz="700" dirty="0">
                <a:solidFill>
                  <a:srgbClr val="B3B2B5"/>
                </a:solidFill>
                <a:cs typeface="Arial" charset="0"/>
              </a:rPr>
              <a:t> </a:t>
            </a:r>
            <a:r>
              <a:rPr lang="de-CH" sz="700" dirty="0" err="1">
                <a:solidFill>
                  <a:srgbClr val="B3B2B5"/>
                </a:solidFill>
                <a:cs typeface="Arial" charset="0"/>
              </a:rPr>
              <a:t>working</a:t>
            </a:r>
            <a:r>
              <a:rPr lang="de-CH" sz="700" dirty="0">
                <a:solidFill>
                  <a:srgbClr val="B3B2B5"/>
                </a:solidFill>
                <a:cs typeface="Arial" charset="0"/>
              </a:rPr>
              <a:t> </a:t>
            </a:r>
            <a:r>
              <a:rPr lang="de-CH" sz="700" dirty="0" err="1">
                <a:solidFill>
                  <a:srgbClr val="B3B2B5"/>
                </a:solidFill>
                <a:cs typeface="Arial" charset="0"/>
              </a:rPr>
              <a:t>with</a:t>
            </a:r>
            <a:r>
              <a:rPr lang="de-CH" sz="700" dirty="0">
                <a:solidFill>
                  <a:srgbClr val="B3B2B5"/>
                </a:solidFill>
                <a:cs typeface="Arial" charset="0"/>
              </a:rPr>
              <a:t> </a:t>
            </a:r>
            <a:r>
              <a:rPr lang="de-CH" sz="700" dirty="0" err="1">
                <a:solidFill>
                  <a:srgbClr val="B3B2B5"/>
                </a:solidFill>
                <a:cs typeface="Arial" charset="0"/>
              </a:rPr>
              <a:t>researchers</a:t>
            </a:r>
            <a:r>
              <a:rPr lang="de-CH" sz="700" dirty="0">
                <a:solidFill>
                  <a:srgbClr val="B3B2B5"/>
                </a:solidFill>
                <a:cs typeface="Arial" charset="0"/>
              </a:rPr>
              <a:t>, </a:t>
            </a:r>
            <a:r>
              <a:rPr lang="de-CH" sz="700" dirty="0" err="1">
                <a:solidFill>
                  <a:srgbClr val="B3B2B5"/>
                </a:solidFill>
                <a:cs typeface="Arial" charset="0"/>
              </a:rPr>
              <a:t>hospitals</a:t>
            </a:r>
            <a:r>
              <a:rPr lang="de-CH" sz="700" dirty="0">
                <a:solidFill>
                  <a:srgbClr val="B3B2B5"/>
                </a:solidFill>
                <a:cs typeface="Arial" charset="0"/>
              </a:rPr>
              <a:t>, </a:t>
            </a:r>
            <a:r>
              <a:rPr lang="de-CH" sz="700" dirty="0" err="1">
                <a:solidFill>
                  <a:srgbClr val="B3B2B5"/>
                </a:solidFill>
                <a:cs typeface="Arial" charset="0"/>
              </a:rPr>
              <a:t>universities</a:t>
            </a:r>
            <a:r>
              <a:rPr lang="de-CH" sz="700" dirty="0">
                <a:solidFill>
                  <a:srgbClr val="B3B2B5"/>
                </a:solidFill>
                <a:cs typeface="Arial" charset="0"/>
              </a:rPr>
              <a:t>, non-profits &amp; </a:t>
            </a:r>
            <a:r>
              <a:rPr lang="de-CH" sz="700" dirty="0" err="1">
                <a:solidFill>
                  <a:srgbClr val="B3B2B5"/>
                </a:solidFill>
                <a:cs typeface="Arial" charset="0"/>
              </a:rPr>
              <a:t>others</a:t>
            </a:r>
            <a:r>
              <a:rPr lang="de-CH" sz="700" dirty="0">
                <a:solidFill>
                  <a:srgbClr val="B3B2B5"/>
                </a:solidFill>
                <a:cs typeface="Arial" charset="0"/>
              </a:rPr>
              <a:t> </a:t>
            </a:r>
            <a:r>
              <a:rPr lang="de-CH" sz="700" dirty="0" err="1">
                <a:solidFill>
                  <a:srgbClr val="B3B2B5"/>
                </a:solidFill>
                <a:cs typeface="Arial" charset="0"/>
              </a:rPr>
              <a:t>to</a:t>
            </a:r>
            <a:r>
              <a:rPr lang="de-CH" sz="700" dirty="0">
                <a:solidFill>
                  <a:srgbClr val="B3B2B5"/>
                </a:solidFill>
                <a:cs typeface="Arial" charset="0"/>
              </a:rPr>
              <a:t> </a:t>
            </a:r>
            <a:r>
              <a:rPr lang="de-CH" sz="700" dirty="0" err="1">
                <a:solidFill>
                  <a:srgbClr val="B3B2B5"/>
                </a:solidFill>
                <a:cs typeface="Arial" charset="0"/>
              </a:rPr>
              <a:t>disseminate</a:t>
            </a:r>
            <a:r>
              <a:rPr lang="de-CH" sz="700" dirty="0">
                <a:solidFill>
                  <a:srgbClr val="B3B2B5"/>
                </a:solidFill>
                <a:cs typeface="Arial" charset="0"/>
              </a:rPr>
              <a:t> </a:t>
            </a:r>
            <a:r>
              <a:rPr lang="de-CH" sz="700" dirty="0" err="1">
                <a:solidFill>
                  <a:srgbClr val="B3B2B5"/>
                </a:solidFill>
                <a:cs typeface="Arial" charset="0"/>
              </a:rPr>
              <a:t>publications</a:t>
            </a:r>
            <a:r>
              <a:rPr lang="de-CH" sz="700" dirty="0">
                <a:solidFill>
                  <a:srgbClr val="B3B2B5"/>
                </a:solidFill>
                <a:cs typeface="Arial" charset="0"/>
              </a:rPr>
              <a:t> &amp; </a:t>
            </a:r>
            <a:r>
              <a:rPr lang="de-CH" sz="700" dirty="0" err="1">
                <a:solidFill>
                  <a:srgbClr val="B3B2B5"/>
                </a:solidFill>
                <a:cs typeface="Arial" charset="0"/>
              </a:rPr>
              <a:t>adapt</a:t>
            </a:r>
            <a:r>
              <a:rPr lang="de-CH" sz="700" dirty="0">
                <a:solidFill>
                  <a:srgbClr val="B3B2B5"/>
                </a:solidFill>
                <a:cs typeface="Arial" charset="0"/>
              </a:rPr>
              <a:t> </a:t>
            </a:r>
            <a:r>
              <a:rPr lang="de-CH" sz="700" dirty="0" err="1">
                <a:solidFill>
                  <a:srgbClr val="B3B2B5"/>
                </a:solidFill>
                <a:cs typeface="Arial" charset="0"/>
              </a:rPr>
              <a:t>clinical</a:t>
            </a:r>
            <a:r>
              <a:rPr lang="de-CH" sz="700" dirty="0">
                <a:solidFill>
                  <a:srgbClr val="B3B2B5"/>
                </a:solidFill>
                <a:cs typeface="Arial" charset="0"/>
              </a:rPr>
              <a:t> </a:t>
            </a:r>
            <a:r>
              <a:rPr lang="de-CH" sz="700" dirty="0" err="1">
                <a:solidFill>
                  <a:srgbClr val="B3B2B5"/>
                </a:solidFill>
                <a:cs typeface="Arial" charset="0"/>
              </a:rPr>
              <a:t>research</a:t>
            </a:r>
            <a:r>
              <a:rPr lang="de-CH" sz="700" dirty="0">
                <a:solidFill>
                  <a:srgbClr val="B3B2B5"/>
                </a:solidFill>
                <a:cs typeface="Arial" charset="0"/>
              </a:rPr>
              <a:t> </a:t>
            </a:r>
            <a:r>
              <a:rPr lang="de-CH" sz="700" dirty="0" err="1">
                <a:solidFill>
                  <a:srgbClr val="B3B2B5"/>
                </a:solidFill>
                <a:cs typeface="Arial" charset="0"/>
              </a:rPr>
              <a:t>into</a:t>
            </a:r>
            <a:r>
              <a:rPr lang="de-CH" sz="700" dirty="0">
                <a:solidFill>
                  <a:srgbClr val="B3B2B5"/>
                </a:solidFill>
                <a:cs typeface="Arial" charset="0"/>
              </a:rPr>
              <a:t> simple </a:t>
            </a:r>
            <a:r>
              <a:rPr lang="de-CH" sz="700" dirty="0" err="1">
                <a:solidFill>
                  <a:srgbClr val="B3B2B5"/>
                </a:solidFill>
                <a:cs typeface="Arial" charset="0"/>
              </a:rPr>
              <a:t>to</a:t>
            </a:r>
            <a:r>
              <a:rPr lang="de-CH" sz="700" dirty="0">
                <a:solidFill>
                  <a:srgbClr val="B3B2B5"/>
                </a:solidFill>
                <a:cs typeface="Arial" charset="0"/>
              </a:rPr>
              <a:t> </a:t>
            </a:r>
            <a:r>
              <a:rPr lang="de-CH" sz="700" dirty="0" err="1">
                <a:solidFill>
                  <a:srgbClr val="B3B2B5"/>
                </a:solidFill>
                <a:cs typeface="Arial" charset="0"/>
              </a:rPr>
              <a:t>use</a:t>
            </a:r>
            <a:r>
              <a:rPr lang="de-CH" sz="700" dirty="0">
                <a:solidFill>
                  <a:srgbClr val="B3B2B5"/>
                </a:solidFill>
                <a:cs typeface="Arial" charset="0"/>
              </a:rPr>
              <a:t> </a:t>
            </a:r>
            <a:r>
              <a:rPr lang="de-CH" sz="700" dirty="0" err="1">
                <a:solidFill>
                  <a:srgbClr val="B3B2B5"/>
                </a:solidFill>
                <a:cs typeface="Arial" charset="0"/>
              </a:rPr>
              <a:t>tools</a:t>
            </a:r>
            <a:r>
              <a:rPr lang="de-CH" sz="700" dirty="0">
                <a:solidFill>
                  <a:srgbClr val="B3B2B5"/>
                </a:solidFill>
                <a:cs typeface="Arial" charset="0"/>
              </a:rPr>
              <a:t>. The </a:t>
            </a:r>
            <a:r>
              <a:rPr lang="de-CH" sz="700" dirty="0" err="1">
                <a:solidFill>
                  <a:srgbClr val="B3B2B5"/>
                </a:solidFill>
                <a:cs typeface="Arial" charset="0"/>
              </a:rPr>
              <a:t>used</a:t>
            </a:r>
            <a:r>
              <a:rPr lang="de-CH" sz="700" dirty="0">
                <a:solidFill>
                  <a:srgbClr val="B3B2B5"/>
                </a:solidFill>
                <a:cs typeface="Arial" charset="0"/>
              </a:rPr>
              <a:t> </a:t>
            </a:r>
            <a:r>
              <a:rPr lang="de-CH" sz="700" dirty="0" err="1">
                <a:solidFill>
                  <a:srgbClr val="B3B2B5"/>
                </a:solidFill>
                <a:cs typeface="Arial" charset="0"/>
              </a:rPr>
              <a:t>calculator</a:t>
            </a:r>
            <a:r>
              <a:rPr lang="de-CH" sz="700" dirty="0">
                <a:solidFill>
                  <a:srgbClr val="B3B2B5"/>
                </a:solidFill>
                <a:cs typeface="Arial" charset="0"/>
              </a:rPr>
              <a:t>, </a:t>
            </a:r>
            <a:r>
              <a:rPr lang="de-CH" sz="700" dirty="0" err="1">
                <a:solidFill>
                  <a:srgbClr val="B3B2B5"/>
                </a:solidFill>
                <a:cs typeface="Arial" charset="0"/>
              </a:rPr>
              <a:t>is</a:t>
            </a:r>
            <a:r>
              <a:rPr lang="de-CH" sz="700" dirty="0">
                <a:solidFill>
                  <a:srgbClr val="B3B2B5"/>
                </a:solidFill>
                <a:cs typeface="Arial" charset="0"/>
              </a:rPr>
              <a:t> </a:t>
            </a:r>
            <a:r>
              <a:rPr lang="de-CH" sz="700" dirty="0" err="1">
                <a:solidFill>
                  <a:srgbClr val="B3B2B5"/>
                </a:solidFill>
                <a:cs typeface="Arial" charset="0"/>
              </a:rPr>
              <a:t>one</a:t>
            </a:r>
            <a:r>
              <a:rPr lang="de-CH" sz="700" dirty="0">
                <a:solidFill>
                  <a:srgbClr val="B3B2B5"/>
                </a:solidFill>
                <a:cs typeface="Arial" charset="0"/>
              </a:rPr>
              <a:t> </a:t>
            </a:r>
            <a:r>
              <a:rPr lang="de-CH" sz="700" dirty="0" err="1">
                <a:solidFill>
                  <a:srgbClr val="B3B2B5"/>
                </a:solidFill>
                <a:cs typeface="Arial" charset="0"/>
              </a:rPr>
              <a:t>of</a:t>
            </a:r>
            <a:r>
              <a:rPr lang="de-CH" sz="700" dirty="0">
                <a:solidFill>
                  <a:srgbClr val="B3B2B5"/>
                </a:solidFill>
                <a:cs typeface="Arial" charset="0"/>
              </a:rPr>
              <a:t> </a:t>
            </a:r>
            <a:r>
              <a:rPr lang="de-CH" sz="700" dirty="0" err="1">
                <a:solidFill>
                  <a:srgbClr val="B3B2B5"/>
                </a:solidFill>
                <a:cs typeface="Arial" charset="0"/>
              </a:rPr>
              <a:t>these</a:t>
            </a:r>
            <a:r>
              <a:rPr lang="de-CH" sz="700" dirty="0">
                <a:solidFill>
                  <a:srgbClr val="B3B2B5"/>
                </a:solidFill>
                <a:cs typeface="Arial" charset="0"/>
              </a:rPr>
              <a:t> </a:t>
            </a:r>
            <a:r>
              <a:rPr lang="de-CH" sz="700" dirty="0" err="1">
                <a:solidFill>
                  <a:srgbClr val="B3B2B5"/>
                </a:solidFill>
                <a:cs typeface="Arial" charset="0"/>
              </a:rPr>
              <a:t>tools</a:t>
            </a:r>
            <a:r>
              <a:rPr lang="de-CH" sz="700" dirty="0">
                <a:solidFill>
                  <a:srgbClr val="B3B2B5"/>
                </a:solidFill>
                <a:cs typeface="Arial" charset="0"/>
              </a:rPr>
              <a:t>. </a:t>
            </a:r>
            <a:r>
              <a:rPr lang="da-DK" sz="700" dirty="0">
                <a:solidFill>
                  <a:srgbClr val="B3B2B5"/>
                </a:solidFill>
                <a:cs typeface="Arial" charset="0"/>
              </a:rPr>
              <a:t>LINK </a:t>
            </a:r>
            <a:r>
              <a:rPr lang="da-DK" sz="700" dirty="0" err="1">
                <a:solidFill>
                  <a:srgbClr val="B3B2B5"/>
                </a:solidFill>
                <a:cs typeface="Arial" charset="0"/>
              </a:rPr>
              <a:t>Calculator</a:t>
            </a:r>
            <a:r>
              <a:rPr lang="da-DK" sz="700" dirty="0">
                <a:solidFill>
                  <a:srgbClr val="B3B2B5"/>
                </a:solidFill>
                <a:cs typeface="Arial" charset="0"/>
              </a:rPr>
              <a:t>: </a:t>
            </a:r>
            <a:r>
              <a:rPr lang="da-DK" sz="700" dirty="0" err="1">
                <a:solidFill>
                  <a:srgbClr val="B3B2B5"/>
                </a:solidFill>
                <a:cs typeface="Arial" charset="0"/>
              </a:rPr>
              <a:t>https</a:t>
            </a:r>
            <a:r>
              <a:rPr lang="da-DK" sz="700" dirty="0">
                <a:solidFill>
                  <a:srgbClr val="B3B2B5"/>
                </a:solidFill>
                <a:cs typeface="Arial" charset="0"/>
              </a:rPr>
              <a:t>://</a:t>
            </a:r>
            <a:r>
              <a:rPr lang="da-DK" sz="700" dirty="0" err="1">
                <a:solidFill>
                  <a:srgbClr val="B3B2B5"/>
                </a:solidFill>
                <a:cs typeface="Arial" charset="0"/>
              </a:rPr>
              <a:t>qxmd.com</a:t>
            </a:r>
            <a:r>
              <a:rPr lang="da-DK" sz="700" dirty="0">
                <a:solidFill>
                  <a:srgbClr val="B3B2B5"/>
                </a:solidFill>
                <a:cs typeface="Arial" charset="0"/>
              </a:rPr>
              <a:t>/</a:t>
            </a:r>
            <a:r>
              <a:rPr lang="da-DK" sz="700" dirty="0" err="1">
                <a:solidFill>
                  <a:srgbClr val="B3B2B5"/>
                </a:solidFill>
                <a:cs typeface="Arial" charset="0"/>
              </a:rPr>
              <a:t>calculate</a:t>
            </a:r>
            <a:r>
              <a:rPr lang="da-DK" sz="700" dirty="0">
                <a:solidFill>
                  <a:srgbClr val="B3B2B5"/>
                </a:solidFill>
                <a:cs typeface="Arial" charset="0"/>
              </a:rPr>
              <a:t>/calculator_685/</a:t>
            </a:r>
            <a:r>
              <a:rPr lang="da-DK" sz="700" dirty="0" err="1">
                <a:solidFill>
                  <a:srgbClr val="B3B2B5"/>
                </a:solidFill>
                <a:cs typeface="Arial" charset="0"/>
              </a:rPr>
              <a:t>garfield</a:t>
            </a:r>
            <a:r>
              <a:rPr lang="da-DK" sz="700" dirty="0">
                <a:solidFill>
                  <a:srgbClr val="B3B2B5"/>
                </a:solidFill>
                <a:cs typeface="Arial" charset="0"/>
              </a:rPr>
              <a:t>-af-</a:t>
            </a:r>
            <a:r>
              <a:rPr lang="da-DK" sz="700" dirty="0" err="1">
                <a:solidFill>
                  <a:srgbClr val="B3B2B5"/>
                </a:solidFill>
                <a:cs typeface="Arial" charset="0"/>
              </a:rPr>
              <a:t>risk</a:t>
            </a:r>
            <a:r>
              <a:rPr lang="da-DK" sz="700" dirty="0">
                <a:solidFill>
                  <a:srgbClr val="B3B2B5"/>
                </a:solidFill>
                <a:cs typeface="Arial" charset="0"/>
              </a:rPr>
              <a:t>-</a:t>
            </a:r>
            <a:r>
              <a:rPr lang="da-DK" sz="700" dirty="0" err="1">
                <a:solidFill>
                  <a:srgbClr val="B3B2B5"/>
                </a:solidFill>
                <a:cs typeface="Arial" charset="0"/>
              </a:rPr>
              <a:t>calculator</a:t>
            </a:r>
            <a:r>
              <a:rPr lang="da-DK" sz="700" dirty="0">
                <a:solidFill>
                  <a:srgbClr val="B3B2B5"/>
                </a:solidFill>
                <a:cs typeface="Arial" charset="0"/>
              </a:rPr>
              <a:t> </a:t>
            </a:r>
          </a:p>
          <a:p>
            <a:pPr marL="88900" indent="-88900">
              <a:spcBef>
                <a:spcPts val="0"/>
              </a:spcBef>
            </a:pPr>
            <a:r>
              <a:rPr lang="da-DK" sz="700" dirty="0" err="1">
                <a:solidFill>
                  <a:srgbClr val="B3B2B5"/>
                </a:solidFill>
                <a:cs typeface="Arial" charset="0"/>
              </a:rPr>
              <a:t>eGFR</a:t>
            </a:r>
            <a:r>
              <a:rPr lang="da-DK" sz="700" dirty="0">
                <a:solidFill>
                  <a:srgbClr val="B3B2B5"/>
                </a:solidFill>
                <a:cs typeface="Arial" charset="0"/>
              </a:rPr>
              <a:t>: </a:t>
            </a:r>
            <a:r>
              <a:rPr lang="da-DK" sz="700" dirty="0" err="1">
                <a:solidFill>
                  <a:srgbClr val="B3B2B5"/>
                </a:solidFill>
                <a:cs typeface="Arial" charset="0"/>
              </a:rPr>
              <a:t>estimated</a:t>
            </a:r>
            <a:r>
              <a:rPr lang="da-DK" sz="700" dirty="0">
                <a:solidFill>
                  <a:srgbClr val="B3B2B5"/>
                </a:solidFill>
                <a:cs typeface="Arial" charset="0"/>
              </a:rPr>
              <a:t> </a:t>
            </a:r>
            <a:r>
              <a:rPr lang="da-DK" sz="700" dirty="0" err="1">
                <a:solidFill>
                  <a:srgbClr val="B3B2B5"/>
                </a:solidFill>
                <a:cs typeface="Arial" charset="0"/>
              </a:rPr>
              <a:t>glomerular</a:t>
            </a:r>
            <a:r>
              <a:rPr lang="da-DK" sz="700" dirty="0">
                <a:solidFill>
                  <a:srgbClr val="B3B2B5"/>
                </a:solidFill>
                <a:cs typeface="Arial" charset="0"/>
              </a:rPr>
              <a:t> filtration rate; BMI: </a:t>
            </a:r>
            <a:r>
              <a:rPr lang="da-DK" sz="700" dirty="0" err="1">
                <a:solidFill>
                  <a:srgbClr val="B3B2B5"/>
                </a:solidFill>
                <a:cs typeface="Arial" charset="0"/>
              </a:rPr>
              <a:t>body</a:t>
            </a:r>
            <a:r>
              <a:rPr lang="da-DK" sz="700" dirty="0">
                <a:solidFill>
                  <a:srgbClr val="B3B2B5"/>
                </a:solidFill>
                <a:cs typeface="Arial" charset="0"/>
              </a:rPr>
              <a:t> </a:t>
            </a:r>
            <a:r>
              <a:rPr lang="da-DK" sz="700" dirty="0" err="1">
                <a:solidFill>
                  <a:srgbClr val="B3B2B5"/>
                </a:solidFill>
                <a:cs typeface="Arial" charset="0"/>
              </a:rPr>
              <a:t>mass</a:t>
            </a:r>
            <a:r>
              <a:rPr lang="da-DK" sz="700" dirty="0">
                <a:solidFill>
                  <a:srgbClr val="B3B2B5"/>
                </a:solidFill>
                <a:cs typeface="Arial" charset="0"/>
              </a:rPr>
              <a:t> </a:t>
            </a:r>
            <a:r>
              <a:rPr lang="da-DK" sz="700" dirty="0" err="1">
                <a:solidFill>
                  <a:srgbClr val="B3B2B5"/>
                </a:solidFill>
                <a:cs typeface="Arial" charset="0"/>
              </a:rPr>
              <a:t>index</a:t>
            </a:r>
            <a:endParaRPr lang="da-DK" sz="700" dirty="0">
              <a:solidFill>
                <a:srgbClr val="B3B2B5"/>
              </a:solidFill>
              <a:cs typeface="Arial" charset="0"/>
            </a:endParaRPr>
          </a:p>
        </p:txBody>
      </p:sp>
      <p:pic>
        <p:nvPicPr>
          <p:cNvPr id="31" name="Picture 4">
            <a:extLst>
              <a:ext uri="{FF2B5EF4-FFF2-40B4-BE49-F238E27FC236}">
                <a16:creationId xmlns:a16="http://schemas.microsoft.com/office/drawing/2014/main" id="{B13F2BB7-FEC8-4EF3-AE83-70D2616CC2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458" y="1050202"/>
            <a:ext cx="2816208" cy="3546512"/>
          </a:xfrm>
          <a:prstGeom prst="rect">
            <a:avLst/>
          </a:prstGeom>
        </p:spPr>
      </p:pic>
      <p:sp>
        <p:nvSpPr>
          <p:cNvPr id="32" name="TextBox 6">
            <a:extLst>
              <a:ext uri="{FF2B5EF4-FFF2-40B4-BE49-F238E27FC236}">
                <a16:creationId xmlns:a16="http://schemas.microsoft.com/office/drawing/2014/main" id="{BE886E48-9808-4BBC-B15E-EEC5DBB2DD5C}"/>
              </a:ext>
            </a:extLst>
          </p:cNvPr>
          <p:cNvSpPr txBox="1"/>
          <p:nvPr/>
        </p:nvSpPr>
        <p:spPr>
          <a:xfrm>
            <a:off x="829708" y="1538094"/>
            <a:ext cx="2408734" cy="637753"/>
          </a:xfrm>
          <a:prstGeom prst="rect">
            <a:avLst/>
          </a:prstGeom>
          <a:noFill/>
        </p:spPr>
        <p:txBody>
          <a:bodyPr wrap="square" lIns="67500" tIns="35100" rIns="67500" bIns="35100" rtlCol="0" anchor="t">
            <a:noAutofit/>
          </a:bodyPr>
          <a:lstStyle/>
          <a:p>
            <a:pPr defTabSz="685783" fontAlgn="auto">
              <a:spcBef>
                <a:spcPts val="0"/>
              </a:spcBef>
              <a:spcAft>
                <a:spcPts val="0"/>
              </a:spcAft>
            </a:pPr>
            <a:r>
              <a:rPr lang="en-GB" sz="2100" dirty="0">
                <a:solidFill>
                  <a:srgbClr val="3961AC"/>
                </a:solidFill>
                <a:latin typeface="Arial Black" panose="020B0A04020102020204" pitchFamily="34" charset="0"/>
              </a:rPr>
              <a:t>        Mr. Meier</a:t>
            </a:r>
            <a:endParaRPr lang="en-GB" dirty="0">
              <a:solidFill>
                <a:srgbClr val="3961AC"/>
              </a:solidFill>
              <a:latin typeface="Arial Black" panose="020B0A04020102020204" pitchFamily="34" charset="0"/>
            </a:endParaRPr>
          </a:p>
          <a:p>
            <a:pPr defTabSz="685783" fontAlgn="auto">
              <a:spcBef>
                <a:spcPts val="0"/>
              </a:spcBef>
              <a:spcAft>
                <a:spcPts val="0"/>
              </a:spcAft>
            </a:pPr>
            <a:r>
              <a:rPr lang="en-GB" sz="1200" b="1" dirty="0">
                <a:solidFill>
                  <a:srgbClr val="3961AC">
                    <a:alpha val="80000"/>
                  </a:srgbClr>
                </a:solidFill>
                <a:latin typeface="Arial"/>
              </a:rPr>
              <a:t>                73 years old</a:t>
            </a:r>
          </a:p>
          <a:p>
            <a:pPr defTabSz="685783" fontAlgn="auto">
              <a:spcBef>
                <a:spcPts val="0"/>
              </a:spcBef>
              <a:spcAft>
                <a:spcPts val="0"/>
              </a:spcAft>
            </a:pPr>
            <a:endParaRPr lang="en-GB" sz="1200" dirty="0">
              <a:solidFill>
                <a:srgbClr val="000000">
                  <a:lumMod val="65000"/>
                  <a:lumOff val="35000"/>
                </a:srgbClr>
              </a:solidFill>
              <a:latin typeface="Arial"/>
            </a:endParaRP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Non-valvular atrial fibrillation</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Hypertension (148 </a:t>
            </a:r>
            <a:r>
              <a:rPr lang="en-GB" sz="1200" dirty="0" err="1">
                <a:solidFill>
                  <a:schemeClr val="tx1">
                    <a:lumMod val="65000"/>
                    <a:lumOff val="35000"/>
                  </a:schemeClr>
                </a:solidFill>
                <a:latin typeface="Arial"/>
              </a:rPr>
              <a:t>mmHG</a:t>
            </a:r>
            <a:r>
              <a:rPr lang="en-GB" sz="1200" dirty="0">
                <a:solidFill>
                  <a:schemeClr val="tx1">
                    <a:lumMod val="65000"/>
                    <a:lumOff val="35000"/>
                  </a:schemeClr>
                </a:solidFill>
                <a:latin typeface="Arial"/>
              </a:rPr>
              <a:t>)</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BMI 28 (81 kg)</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eGFR 45 ml/min</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Pulse 70 Bpm</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Smoker</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CAD</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No History of Bleeding</a:t>
            </a:r>
          </a:p>
          <a:p>
            <a:pPr marL="214308" indent="-214308" defTabSz="685783" fontAlgn="auto">
              <a:spcBef>
                <a:spcPts val="0"/>
              </a:spcBef>
              <a:spcAft>
                <a:spcPts val="450"/>
              </a:spcAft>
              <a:buClr>
                <a:srgbClr val="3961AC"/>
              </a:buClr>
              <a:buFont typeface="Wingdings" panose="05000000000000000000" pitchFamily="2" charset="2"/>
              <a:buChar char=""/>
            </a:pPr>
            <a:r>
              <a:rPr lang="en-GB" sz="1200" dirty="0">
                <a:solidFill>
                  <a:schemeClr val="tx1">
                    <a:lumMod val="65000"/>
                    <a:lumOff val="35000"/>
                  </a:schemeClr>
                </a:solidFill>
                <a:latin typeface="Arial"/>
              </a:rPr>
              <a:t>No History of Stroke</a:t>
            </a:r>
          </a:p>
        </p:txBody>
      </p:sp>
      <p:pic>
        <p:nvPicPr>
          <p:cNvPr id="33" name="Picture 3">
            <a:extLst>
              <a:ext uri="{FF2B5EF4-FFF2-40B4-BE49-F238E27FC236}">
                <a16:creationId xmlns:a16="http://schemas.microsoft.com/office/drawing/2014/main" id="{4D569DB9-F943-4AD5-AF7F-6B5B46E395B2}"/>
              </a:ext>
            </a:extLst>
          </p:cNvPr>
          <p:cNvPicPr>
            <a:picLocks noChangeAspect="1"/>
          </p:cNvPicPr>
          <p:nvPr/>
        </p:nvPicPr>
        <p:blipFill>
          <a:blip r:embed="rId4" cstate="print">
            <a:extLst>
              <a:ext uri="{28A0092B-C50C-407E-A947-70E740481C1C}">
                <a14:useLocalDpi xmlns:a14="http://schemas.microsoft.com/office/drawing/2010/main" val="0"/>
              </a:ext>
            </a:extLst>
          </a:blip>
          <a:srcRect t="9737" b="9737"/>
          <a:stretch/>
        </p:blipFill>
        <p:spPr>
          <a:xfrm>
            <a:off x="253195" y="1068516"/>
            <a:ext cx="1107331" cy="1107331"/>
          </a:xfrm>
          <a:prstGeom prst="ellipse">
            <a:avLst/>
          </a:prstGeom>
          <a:ln w="28575">
            <a:solidFill>
              <a:srgbClr val="3961AC"/>
            </a:solidFill>
          </a:ln>
        </p:spPr>
      </p:pic>
      <p:sp>
        <p:nvSpPr>
          <p:cNvPr id="35" name="Flowchart: Off-page Connector 51">
            <a:extLst>
              <a:ext uri="{FF2B5EF4-FFF2-40B4-BE49-F238E27FC236}">
                <a16:creationId xmlns:a16="http://schemas.microsoft.com/office/drawing/2014/main" id="{D8B0F1BD-372B-4DDE-9811-246EEB44A0CE}"/>
              </a:ext>
            </a:extLst>
          </p:cNvPr>
          <p:cNvSpPr/>
          <p:nvPr/>
        </p:nvSpPr>
        <p:spPr bwMode="auto">
          <a:xfrm>
            <a:off x="5101264" y="3727816"/>
            <a:ext cx="3747448" cy="770965"/>
          </a:xfrm>
          <a:prstGeom prst="flowChartOffpageConnector">
            <a:avLst/>
          </a:prstGeom>
          <a:solidFill>
            <a:srgbClr val="3961AC"/>
          </a:solidFill>
          <a:ln w="28575" algn="ctr">
            <a:solidFill>
              <a:schemeClr val="bg2"/>
            </a:solidFill>
            <a:miter lim="800000"/>
            <a:headEnd/>
            <a:tailEnd/>
          </a:ln>
          <a:effectLst/>
        </p:spPr>
        <p:txBody>
          <a:bodyPr wrap="square" lIns="0" tIns="54000" rIns="0" bIns="0" rtlCol="0" anchor="ctr">
            <a:noAutofit/>
          </a:bodyPr>
          <a:lstStyle/>
          <a:p>
            <a:pPr algn="ctr" defTabSz="685783" fontAlgn="auto">
              <a:spcBef>
                <a:spcPts val="0"/>
              </a:spcBef>
              <a:spcAft>
                <a:spcPts val="0"/>
              </a:spcAft>
            </a:pPr>
            <a:r>
              <a:rPr lang="de-CH" sz="1200" dirty="0">
                <a:solidFill>
                  <a:schemeClr val="bg1"/>
                </a:solidFill>
              </a:rPr>
              <a:t>Mr. Meier </a:t>
            </a:r>
            <a:r>
              <a:rPr lang="de-CH" sz="1200" dirty="0" err="1">
                <a:solidFill>
                  <a:schemeClr val="bg1"/>
                </a:solidFill>
              </a:rPr>
              <a:t>has</a:t>
            </a:r>
            <a:r>
              <a:rPr lang="de-CH" sz="1200" dirty="0">
                <a:solidFill>
                  <a:schemeClr val="bg1"/>
                </a:solidFill>
              </a:rPr>
              <a:t> a </a:t>
            </a:r>
          </a:p>
          <a:p>
            <a:pPr algn="ctr" defTabSz="685783" fontAlgn="auto">
              <a:spcBef>
                <a:spcPts val="0"/>
              </a:spcBef>
              <a:spcAft>
                <a:spcPts val="0"/>
              </a:spcAft>
            </a:pPr>
            <a:r>
              <a:rPr lang="de-CH" sz="1200" dirty="0">
                <a:solidFill>
                  <a:schemeClr val="bg1"/>
                </a:solidFill>
              </a:rPr>
              <a:t>CHA</a:t>
            </a:r>
            <a:r>
              <a:rPr lang="de-CH" sz="1200" baseline="-25000" dirty="0">
                <a:solidFill>
                  <a:schemeClr val="bg1"/>
                </a:solidFill>
              </a:rPr>
              <a:t>2</a:t>
            </a:r>
            <a:r>
              <a:rPr lang="de-CH" sz="1200" dirty="0">
                <a:solidFill>
                  <a:schemeClr val="bg1"/>
                </a:solidFill>
              </a:rPr>
              <a:t>DS</a:t>
            </a:r>
            <a:r>
              <a:rPr lang="de-CH" sz="1200" baseline="-25000" dirty="0">
                <a:solidFill>
                  <a:schemeClr val="bg1"/>
                </a:solidFill>
              </a:rPr>
              <a:t>2</a:t>
            </a:r>
            <a:r>
              <a:rPr lang="de-CH" sz="1200" dirty="0">
                <a:solidFill>
                  <a:schemeClr val="bg1"/>
                </a:solidFill>
              </a:rPr>
              <a:t>-VaSc Score </a:t>
            </a:r>
            <a:r>
              <a:rPr lang="de-CH" sz="1200" dirty="0" err="1">
                <a:solidFill>
                  <a:schemeClr val="bg1"/>
                </a:solidFill>
              </a:rPr>
              <a:t>of</a:t>
            </a:r>
            <a:r>
              <a:rPr lang="de-CH" sz="1200" dirty="0">
                <a:solidFill>
                  <a:schemeClr val="bg1"/>
                </a:solidFill>
              </a:rPr>
              <a:t> 3</a:t>
            </a:r>
            <a:r>
              <a:rPr lang="en-US" sz="1200" baseline="30000" dirty="0">
                <a:solidFill>
                  <a:schemeClr val="bg1"/>
                </a:solidFill>
                <a:latin typeface="Arial"/>
              </a:rPr>
              <a:t>5</a:t>
            </a:r>
          </a:p>
        </p:txBody>
      </p:sp>
      <p:pic>
        <p:nvPicPr>
          <p:cNvPr id="36" name="Grafik 35">
            <a:extLst>
              <a:ext uri="{FF2B5EF4-FFF2-40B4-BE49-F238E27FC236}">
                <a16:creationId xmlns:a16="http://schemas.microsoft.com/office/drawing/2014/main" id="{06525DF2-F9C6-46E2-ACB2-37B89D7CC6DA}"/>
              </a:ext>
            </a:extLst>
          </p:cNvPr>
          <p:cNvPicPr>
            <a:picLocks noChangeAspect="1"/>
          </p:cNvPicPr>
          <p:nvPr/>
        </p:nvPicPr>
        <p:blipFill>
          <a:blip r:embed="rId5"/>
          <a:stretch>
            <a:fillRect/>
          </a:stretch>
        </p:blipFill>
        <p:spPr>
          <a:xfrm>
            <a:off x="3816793" y="1611714"/>
            <a:ext cx="654107" cy="636332"/>
          </a:xfrm>
          <a:prstGeom prst="rect">
            <a:avLst/>
          </a:prstGeom>
        </p:spPr>
      </p:pic>
      <p:sp>
        <p:nvSpPr>
          <p:cNvPr id="37" name="Pfeil: nach rechts 36">
            <a:extLst>
              <a:ext uri="{FF2B5EF4-FFF2-40B4-BE49-F238E27FC236}">
                <a16:creationId xmlns:a16="http://schemas.microsoft.com/office/drawing/2014/main" id="{5DBCC202-48C1-449D-971D-F7A6B55CD01E}"/>
              </a:ext>
            </a:extLst>
          </p:cNvPr>
          <p:cNvSpPr/>
          <p:nvPr/>
        </p:nvSpPr>
        <p:spPr bwMode="auto">
          <a:xfrm>
            <a:off x="4535772" y="1611713"/>
            <a:ext cx="170329" cy="654423"/>
          </a:xfrm>
          <a:prstGeom prst="rightArrow">
            <a:avLst>
              <a:gd name="adj1" fmla="val 50000"/>
              <a:gd name="adj2" fmla="val 100000"/>
            </a:avLst>
          </a:prstGeom>
          <a:solidFill>
            <a:srgbClr val="439FE0"/>
          </a:solidFill>
          <a:ln w="19050" algn="ctr">
            <a:no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sp>
        <p:nvSpPr>
          <p:cNvPr id="38" name="Textfeld 37">
            <a:extLst>
              <a:ext uri="{FF2B5EF4-FFF2-40B4-BE49-F238E27FC236}">
                <a16:creationId xmlns:a16="http://schemas.microsoft.com/office/drawing/2014/main" id="{02A9B468-717F-4D9C-A3BB-2DE661630143}"/>
              </a:ext>
            </a:extLst>
          </p:cNvPr>
          <p:cNvSpPr txBox="1"/>
          <p:nvPr/>
        </p:nvSpPr>
        <p:spPr>
          <a:xfrm>
            <a:off x="3746878" y="2054539"/>
            <a:ext cx="1066800" cy="710067"/>
          </a:xfrm>
          <a:prstGeom prst="rect">
            <a:avLst/>
          </a:prstGeom>
          <a:noFill/>
        </p:spPr>
        <p:txBody>
          <a:bodyPr wrap="square" lIns="90000" tIns="46800" rIns="90000" bIns="46800" rtlCol="0" anchor="ctr">
            <a:spAutoFit/>
          </a:bodyPr>
          <a:lstStyle/>
          <a:p>
            <a:br>
              <a:rPr lang="de-DE" sz="1600" dirty="0">
                <a:solidFill>
                  <a:srgbClr val="605F62"/>
                </a:solidFill>
              </a:rPr>
            </a:br>
            <a:r>
              <a:rPr lang="de-DE" sz="1200" dirty="0" err="1">
                <a:solidFill>
                  <a:srgbClr val="605F62"/>
                </a:solidFill>
              </a:rPr>
              <a:t>Calculate</a:t>
            </a:r>
            <a:r>
              <a:rPr lang="de-DE" sz="1200" dirty="0">
                <a:solidFill>
                  <a:srgbClr val="605F62"/>
                </a:solidFill>
              </a:rPr>
              <a:t> </a:t>
            </a:r>
            <a:r>
              <a:rPr lang="de-DE" sz="1200" dirty="0" err="1">
                <a:solidFill>
                  <a:srgbClr val="605F62"/>
                </a:solidFill>
              </a:rPr>
              <a:t>by</a:t>
            </a:r>
            <a:r>
              <a:rPr lang="de-DE" sz="1200" dirty="0">
                <a:solidFill>
                  <a:srgbClr val="605F62"/>
                </a:solidFill>
              </a:rPr>
              <a:t> </a:t>
            </a:r>
            <a:r>
              <a:rPr lang="de-DE" sz="1200" dirty="0" err="1">
                <a:solidFill>
                  <a:srgbClr val="605F62"/>
                </a:solidFill>
              </a:rPr>
              <a:t>QxMD</a:t>
            </a:r>
            <a:r>
              <a:rPr lang="de-DE" sz="1200" dirty="0">
                <a:solidFill>
                  <a:srgbClr val="605F62"/>
                </a:solidFill>
              </a:rPr>
              <a:t>* </a:t>
            </a:r>
            <a:endParaRPr lang="de-DE" sz="1600" dirty="0">
              <a:solidFill>
                <a:srgbClr val="605F62"/>
              </a:solidFill>
            </a:endParaRPr>
          </a:p>
        </p:txBody>
      </p:sp>
      <p:graphicFrame>
        <p:nvGraphicFramePr>
          <p:cNvPr id="16" name="Diagramm 15">
            <a:extLst>
              <a:ext uri="{FF2B5EF4-FFF2-40B4-BE49-F238E27FC236}">
                <a16:creationId xmlns:a16="http://schemas.microsoft.com/office/drawing/2014/main" id="{EB3806BE-7163-E047-A330-789ECB1CEF61}"/>
              </a:ext>
            </a:extLst>
          </p:cNvPr>
          <p:cNvGraphicFramePr/>
          <p:nvPr>
            <p:extLst>
              <p:ext uri="{D42A27DB-BD31-4B8C-83A1-F6EECF244321}">
                <p14:modId xmlns:p14="http://schemas.microsoft.com/office/powerpoint/2010/main" val="384965828"/>
              </p:ext>
            </p:extLst>
          </p:nvPr>
        </p:nvGraphicFramePr>
        <p:xfrm>
          <a:off x="4937529" y="1235783"/>
          <a:ext cx="4042800" cy="258840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feld 16">
            <a:extLst>
              <a:ext uri="{FF2B5EF4-FFF2-40B4-BE49-F238E27FC236}">
                <a16:creationId xmlns:a16="http://schemas.microsoft.com/office/drawing/2014/main" id="{FF80D44A-95F2-412B-9759-D85566EC5FBC}"/>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5934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1188" y="216911"/>
            <a:ext cx="8532812"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err="1"/>
              <a:t>nvAF</a:t>
            </a:r>
            <a:r>
              <a:rPr lang="en-US" sz="2400" kern="0" dirty="0"/>
              <a:t> patients with comorbidities have an increased </a:t>
            </a:r>
          </a:p>
          <a:p>
            <a:pPr lvl="0"/>
            <a:r>
              <a:rPr lang="en-US" sz="2400" kern="0" dirty="0"/>
              <a:t>risk of stroke/SE and need to be protected</a:t>
            </a:r>
            <a:r>
              <a:rPr lang="en-US" sz="2400" kern="0" baseline="30000" dirty="0"/>
              <a:t>6</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02669"/>
            <a:ext cx="8274051" cy="253916"/>
          </a:xfrm>
          <a:prstGeom prst="rect">
            <a:avLst/>
          </a:prstGeom>
          <a:noFill/>
        </p:spPr>
        <p:txBody>
          <a:bodyPr wrap="square" lIns="0" tIns="0" rIns="0" bIns="0" rtlCol="0" anchor="b" anchorCtr="0">
            <a:spAutoFit/>
          </a:bodyPr>
          <a:lstStyle/>
          <a:p>
            <a:pPr marL="88900" indent="-88900">
              <a:spcBef>
                <a:spcPts val="300"/>
              </a:spcBef>
              <a:buFont typeface="Arial" panose="020B0604020202020204" pitchFamily="34" charset="0"/>
              <a:buChar char="•"/>
            </a:pPr>
            <a:r>
              <a:rPr lang="en-US" sz="700" dirty="0">
                <a:solidFill>
                  <a:srgbClr val="B3B2B5"/>
                </a:solidFill>
                <a:cs typeface="Arial" charset="0"/>
              </a:rPr>
              <a:t>Only the first occurrence of events taken into account</a:t>
            </a:r>
          </a:p>
          <a:p>
            <a:pPr>
              <a:spcBef>
                <a:spcPts val="300"/>
              </a:spcBef>
            </a:pPr>
            <a:r>
              <a:rPr lang="en-US" sz="700" dirty="0" err="1">
                <a:solidFill>
                  <a:srgbClr val="B3B2B5"/>
                </a:solidFill>
                <a:cs typeface="Arial" charset="0"/>
              </a:rPr>
              <a:t>nvAF</a:t>
            </a:r>
            <a:r>
              <a:rPr lang="en-US" sz="700" dirty="0">
                <a:solidFill>
                  <a:srgbClr val="B3B2B5"/>
                </a:solidFill>
                <a:cs typeface="Arial" charset="0"/>
              </a:rPr>
              <a:t>: </a:t>
            </a:r>
            <a:r>
              <a:rPr lang="da-DK" sz="700" dirty="0">
                <a:solidFill>
                  <a:srgbClr val="B3B2B5"/>
                </a:solidFill>
                <a:cs typeface="Arial" charset="0"/>
              </a:rPr>
              <a:t>non </a:t>
            </a:r>
            <a:r>
              <a:rPr lang="da-DK" sz="700" dirty="0" err="1">
                <a:solidFill>
                  <a:srgbClr val="B3B2B5"/>
                </a:solidFill>
                <a:cs typeface="Arial" charset="0"/>
              </a:rPr>
              <a:t>valvular</a:t>
            </a:r>
            <a:r>
              <a:rPr lang="da-DK" sz="700" dirty="0">
                <a:solidFill>
                  <a:srgbClr val="B3B2B5"/>
                </a:solidFill>
                <a:cs typeface="Arial" charset="0"/>
              </a:rPr>
              <a:t> </a:t>
            </a:r>
            <a:r>
              <a:rPr lang="da-DK" sz="700" dirty="0" err="1">
                <a:solidFill>
                  <a:srgbClr val="B3B2B5"/>
                </a:solidFill>
                <a:cs typeface="Arial" charset="0"/>
              </a:rPr>
              <a:t>atrial</a:t>
            </a:r>
            <a:r>
              <a:rPr lang="da-DK" sz="700" dirty="0">
                <a:solidFill>
                  <a:srgbClr val="B3B2B5"/>
                </a:solidFill>
                <a:cs typeface="Arial" charset="0"/>
              </a:rPr>
              <a:t> fibrillation; </a:t>
            </a:r>
            <a:r>
              <a:rPr lang="en-US" sz="700" dirty="0">
                <a:solidFill>
                  <a:srgbClr val="B3B2B5"/>
                </a:solidFill>
                <a:cs typeface="Arial" charset="0"/>
              </a:rPr>
              <a:t>SE: systemic embolism; TIA: </a:t>
            </a:r>
            <a:r>
              <a:rPr lang="en-US" sz="700" dirty="0" err="1">
                <a:solidFill>
                  <a:srgbClr val="B3B2B5"/>
                </a:solidFill>
                <a:cs typeface="Arial" charset="0"/>
              </a:rPr>
              <a:t>transischemic</a:t>
            </a:r>
            <a:r>
              <a:rPr lang="en-US" sz="700" dirty="0">
                <a:solidFill>
                  <a:srgbClr val="B3B2B5"/>
                </a:solidFill>
                <a:cs typeface="Arial" charset="0"/>
              </a:rPr>
              <a:t> attack</a:t>
            </a:r>
          </a:p>
        </p:txBody>
      </p:sp>
      <p:graphicFrame>
        <p:nvGraphicFramePr>
          <p:cNvPr id="14" name="Chart 6">
            <a:extLst>
              <a:ext uri="{FF2B5EF4-FFF2-40B4-BE49-F238E27FC236}">
                <a16:creationId xmlns:a16="http://schemas.microsoft.com/office/drawing/2014/main" id="{A3905BD5-9664-4A70-9C3A-5177E43CA8D8}"/>
              </a:ext>
            </a:extLst>
          </p:cNvPr>
          <p:cNvGraphicFramePr/>
          <p:nvPr>
            <p:extLst>
              <p:ext uri="{D42A27DB-BD31-4B8C-83A1-F6EECF244321}">
                <p14:modId xmlns:p14="http://schemas.microsoft.com/office/powerpoint/2010/main" val="3446287454"/>
              </p:ext>
            </p:extLst>
          </p:nvPr>
        </p:nvGraphicFramePr>
        <p:xfrm>
          <a:off x="2831305" y="1709207"/>
          <a:ext cx="4691516" cy="268570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
            <a:extLst>
              <a:ext uri="{FF2B5EF4-FFF2-40B4-BE49-F238E27FC236}">
                <a16:creationId xmlns:a16="http://schemas.microsoft.com/office/drawing/2014/main" id="{9221FFBE-8F16-47B3-8357-FD570AD59B34}"/>
              </a:ext>
            </a:extLst>
          </p:cNvPr>
          <p:cNvSpPr txBox="1"/>
          <p:nvPr/>
        </p:nvSpPr>
        <p:spPr>
          <a:xfrm>
            <a:off x="4863124" y="3895936"/>
            <a:ext cx="907958"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Renal disease</a:t>
            </a:r>
          </a:p>
        </p:txBody>
      </p:sp>
      <p:sp>
        <p:nvSpPr>
          <p:cNvPr id="17" name="TextBox 10">
            <a:extLst>
              <a:ext uri="{FF2B5EF4-FFF2-40B4-BE49-F238E27FC236}">
                <a16:creationId xmlns:a16="http://schemas.microsoft.com/office/drawing/2014/main" id="{9FCBF064-76E1-4788-9773-A763993BD163}"/>
              </a:ext>
            </a:extLst>
          </p:cNvPr>
          <p:cNvSpPr txBox="1"/>
          <p:nvPr/>
        </p:nvSpPr>
        <p:spPr>
          <a:xfrm>
            <a:off x="4183611" y="3903257"/>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Vascular disease</a:t>
            </a:r>
          </a:p>
        </p:txBody>
      </p:sp>
      <p:sp>
        <p:nvSpPr>
          <p:cNvPr id="18" name="TextBox 11">
            <a:extLst>
              <a:ext uri="{FF2B5EF4-FFF2-40B4-BE49-F238E27FC236}">
                <a16:creationId xmlns:a16="http://schemas.microsoft.com/office/drawing/2014/main" id="{073C59D7-56C3-424D-A5CA-4B70BB82CCCC}"/>
              </a:ext>
            </a:extLst>
          </p:cNvPr>
          <p:cNvSpPr txBox="1"/>
          <p:nvPr/>
        </p:nvSpPr>
        <p:spPr>
          <a:xfrm>
            <a:off x="3347438" y="3968182"/>
            <a:ext cx="793307"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Diabetes</a:t>
            </a:r>
          </a:p>
        </p:txBody>
      </p:sp>
      <p:cxnSp>
        <p:nvCxnSpPr>
          <p:cNvPr id="19" name="Straight Connector 19">
            <a:extLst>
              <a:ext uri="{FF2B5EF4-FFF2-40B4-BE49-F238E27FC236}">
                <a16:creationId xmlns:a16="http://schemas.microsoft.com/office/drawing/2014/main" id="{6EFB2FD1-3C99-42AB-A034-6BD87562749B}"/>
              </a:ext>
            </a:extLst>
          </p:cNvPr>
          <p:cNvCxnSpPr>
            <a:cxnSpLocks/>
          </p:cNvCxnSpPr>
          <p:nvPr/>
        </p:nvCxnSpPr>
        <p:spPr bwMode="auto">
          <a:xfrm>
            <a:off x="3090674" y="3355371"/>
            <a:ext cx="4432146" cy="0"/>
          </a:xfrm>
          <a:prstGeom prst="line">
            <a:avLst/>
          </a:prstGeom>
          <a:noFill/>
          <a:ln w="15875" cap="flat" cmpd="sng" algn="ctr">
            <a:solidFill>
              <a:schemeClr val="accent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extBox 15">
            <a:extLst>
              <a:ext uri="{FF2B5EF4-FFF2-40B4-BE49-F238E27FC236}">
                <a16:creationId xmlns:a16="http://schemas.microsoft.com/office/drawing/2014/main" id="{462B2872-E793-45F6-83B6-4B569904E1A7}"/>
              </a:ext>
            </a:extLst>
          </p:cNvPr>
          <p:cNvSpPr txBox="1"/>
          <p:nvPr/>
        </p:nvSpPr>
        <p:spPr>
          <a:xfrm>
            <a:off x="5670619" y="2003449"/>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HR=2.14</a:t>
            </a:r>
          </a:p>
        </p:txBody>
      </p:sp>
      <p:sp>
        <p:nvSpPr>
          <p:cNvPr id="21" name="TextBox 21">
            <a:extLst>
              <a:ext uri="{FF2B5EF4-FFF2-40B4-BE49-F238E27FC236}">
                <a16:creationId xmlns:a16="http://schemas.microsoft.com/office/drawing/2014/main" id="{E8548174-984E-4216-B017-FBD28C5CED13}"/>
              </a:ext>
            </a:extLst>
          </p:cNvPr>
          <p:cNvSpPr txBox="1"/>
          <p:nvPr/>
        </p:nvSpPr>
        <p:spPr>
          <a:xfrm>
            <a:off x="4937167" y="2408489"/>
            <a:ext cx="801541"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HR=1.62</a:t>
            </a:r>
            <a:endParaRPr lang="en-GB" sz="1200">
              <a:solidFill>
                <a:schemeClr val="tx1">
                  <a:lumMod val="65000"/>
                  <a:lumOff val="35000"/>
                </a:schemeClr>
              </a:solidFill>
              <a:latin typeface="Arial"/>
            </a:endParaRPr>
          </a:p>
        </p:txBody>
      </p:sp>
      <p:sp>
        <p:nvSpPr>
          <p:cNvPr id="22" name="TextBox 22">
            <a:extLst>
              <a:ext uri="{FF2B5EF4-FFF2-40B4-BE49-F238E27FC236}">
                <a16:creationId xmlns:a16="http://schemas.microsoft.com/office/drawing/2014/main" id="{54F7E04F-7556-421E-8BCD-5662114EFB6E}"/>
              </a:ext>
            </a:extLst>
          </p:cNvPr>
          <p:cNvSpPr txBox="1"/>
          <p:nvPr/>
        </p:nvSpPr>
        <p:spPr>
          <a:xfrm>
            <a:off x="4203961" y="2678660"/>
            <a:ext cx="82788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HR=1.35</a:t>
            </a:r>
          </a:p>
        </p:txBody>
      </p:sp>
      <p:sp>
        <p:nvSpPr>
          <p:cNvPr id="23" name="TextBox 23">
            <a:extLst>
              <a:ext uri="{FF2B5EF4-FFF2-40B4-BE49-F238E27FC236}">
                <a16:creationId xmlns:a16="http://schemas.microsoft.com/office/drawing/2014/main" id="{EDFD99A1-7B6C-42F7-A56C-880D0C65CF5E}"/>
              </a:ext>
            </a:extLst>
          </p:cNvPr>
          <p:cNvSpPr txBox="1"/>
          <p:nvPr/>
        </p:nvSpPr>
        <p:spPr>
          <a:xfrm>
            <a:off x="3314301" y="2842406"/>
            <a:ext cx="1013125"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HR=1.23</a:t>
            </a:r>
          </a:p>
        </p:txBody>
      </p:sp>
      <p:sp>
        <p:nvSpPr>
          <p:cNvPr id="25" name="TextBox 26">
            <a:extLst>
              <a:ext uri="{FF2B5EF4-FFF2-40B4-BE49-F238E27FC236}">
                <a16:creationId xmlns:a16="http://schemas.microsoft.com/office/drawing/2014/main" id="{9D045495-0B3E-45E8-B2DA-E18C91BB8BF4}"/>
              </a:ext>
            </a:extLst>
          </p:cNvPr>
          <p:cNvSpPr txBox="1"/>
          <p:nvPr/>
        </p:nvSpPr>
        <p:spPr>
          <a:xfrm>
            <a:off x="7458872" y="3146990"/>
            <a:ext cx="845112"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Risk of Stroke/SE</a:t>
            </a:r>
          </a:p>
        </p:txBody>
      </p:sp>
      <p:sp>
        <p:nvSpPr>
          <p:cNvPr id="26" name="Arrow: Up 3">
            <a:extLst>
              <a:ext uri="{FF2B5EF4-FFF2-40B4-BE49-F238E27FC236}">
                <a16:creationId xmlns:a16="http://schemas.microsoft.com/office/drawing/2014/main" id="{C22E2CDC-2293-4C2B-8962-BE5A551603F5}"/>
              </a:ext>
            </a:extLst>
          </p:cNvPr>
          <p:cNvSpPr/>
          <p:nvPr/>
        </p:nvSpPr>
        <p:spPr bwMode="auto">
          <a:xfrm>
            <a:off x="7807256" y="1951093"/>
            <a:ext cx="149772" cy="1190090"/>
          </a:xfrm>
          <a:prstGeom prst="upArrow">
            <a:avLst/>
          </a:prstGeom>
          <a:gradFill flip="none" rotWithShape="1">
            <a:gsLst>
              <a:gs pos="0">
                <a:srgbClr val="3961AC"/>
              </a:gs>
              <a:gs pos="100000">
                <a:schemeClr val="bg1"/>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27" name="Arrow: Up 31">
            <a:extLst>
              <a:ext uri="{FF2B5EF4-FFF2-40B4-BE49-F238E27FC236}">
                <a16:creationId xmlns:a16="http://schemas.microsoft.com/office/drawing/2014/main" id="{71B86F2B-64E9-405C-A2ED-2C4ECEE3B8E3}"/>
              </a:ext>
            </a:extLst>
          </p:cNvPr>
          <p:cNvSpPr/>
          <p:nvPr/>
        </p:nvSpPr>
        <p:spPr bwMode="auto">
          <a:xfrm flipV="1">
            <a:off x="7805828" y="3578917"/>
            <a:ext cx="151200" cy="548950"/>
          </a:xfrm>
          <a:prstGeom prst="upArrow">
            <a:avLst/>
          </a:prstGeom>
          <a:gradFill flip="none" rotWithShape="1">
            <a:gsLst>
              <a:gs pos="0">
                <a:srgbClr val="3961AC"/>
              </a:gs>
              <a:gs pos="52000">
                <a:schemeClr val="tx2"/>
              </a:gs>
              <a:gs pos="100000">
                <a:schemeClr val="bg1">
                  <a:shade val="100000"/>
                  <a:satMod val="115000"/>
                </a:schemeClr>
              </a:gs>
            </a:gsLst>
            <a:path path="circle">
              <a:fillToRect l="100000" b="100000"/>
            </a:path>
            <a:tileRect t="-100000" r="-100000"/>
          </a:gradFill>
          <a:ln w="19050" algn="ctr">
            <a:solidFill>
              <a:schemeClr val="bg2"/>
            </a:solidFill>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fontAlgn="auto">
              <a:spcBef>
                <a:spcPts val="0"/>
              </a:spcBef>
              <a:spcAft>
                <a:spcPts val="0"/>
              </a:spcAft>
              <a:defRPr/>
            </a:pPr>
            <a:endParaRPr lang="en-GB" sz="1350">
              <a:solidFill>
                <a:srgbClr val="000000">
                  <a:lumMod val="65000"/>
                  <a:lumOff val="35000"/>
                </a:srgbClr>
              </a:solidFill>
              <a:latin typeface="Arial"/>
            </a:endParaRPr>
          </a:p>
        </p:txBody>
      </p:sp>
      <p:sp>
        <p:nvSpPr>
          <p:cNvPr id="28" name="TextBox 29">
            <a:extLst>
              <a:ext uri="{FF2B5EF4-FFF2-40B4-BE49-F238E27FC236}">
                <a16:creationId xmlns:a16="http://schemas.microsoft.com/office/drawing/2014/main" id="{47F62F89-6B3C-4909-9383-6BFC21437831}"/>
              </a:ext>
            </a:extLst>
          </p:cNvPr>
          <p:cNvSpPr txBox="1"/>
          <p:nvPr/>
        </p:nvSpPr>
        <p:spPr>
          <a:xfrm>
            <a:off x="6435999" y="1693129"/>
            <a:ext cx="845112"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b="1">
                <a:solidFill>
                  <a:schemeClr val="tx1">
                    <a:lumMod val="65000"/>
                    <a:lumOff val="35000"/>
                  </a:schemeClr>
                </a:solidFill>
                <a:latin typeface="Arial"/>
              </a:rPr>
              <a:t>HR=2.32</a:t>
            </a:r>
          </a:p>
        </p:txBody>
      </p:sp>
      <p:sp>
        <p:nvSpPr>
          <p:cNvPr id="39" name="TextBox 13">
            <a:extLst>
              <a:ext uri="{FF2B5EF4-FFF2-40B4-BE49-F238E27FC236}">
                <a16:creationId xmlns:a16="http://schemas.microsoft.com/office/drawing/2014/main" id="{B2E2C80C-E887-4F19-B5BF-735AED2EF294}"/>
              </a:ext>
            </a:extLst>
          </p:cNvPr>
          <p:cNvSpPr txBox="1"/>
          <p:nvPr/>
        </p:nvSpPr>
        <p:spPr>
          <a:xfrm rot="16200000">
            <a:off x="-224660" y="2710286"/>
            <a:ext cx="2622576" cy="255551"/>
          </a:xfrm>
          <a:prstGeom prst="rect">
            <a:avLst/>
          </a:prstGeom>
          <a:noFill/>
        </p:spPr>
        <p:txBody>
          <a:bodyPr wrap="none" lIns="67500" tIns="35100" rIns="67500" bIns="35100" rtlCol="0" anchor="ctr">
            <a:spAutoFit/>
          </a:bodyPr>
          <a:lstStyle/>
          <a:p>
            <a:pPr algn="ctr" defTabSz="685783" fontAlgn="auto">
              <a:spcBef>
                <a:spcPts val="0"/>
              </a:spcBef>
              <a:spcAft>
                <a:spcPts val="0"/>
              </a:spcAft>
              <a:defRPr/>
            </a:pPr>
            <a:r>
              <a:rPr lang="en-US" sz="1200" b="1">
                <a:solidFill>
                  <a:schemeClr val="tx1">
                    <a:lumMod val="65000"/>
                    <a:lumOff val="35000"/>
                  </a:schemeClr>
                </a:solidFill>
                <a:latin typeface="Arial"/>
              </a:rPr>
              <a:t>2-year incidence of stroke/SE* (%)</a:t>
            </a:r>
          </a:p>
        </p:txBody>
      </p:sp>
      <p:sp>
        <p:nvSpPr>
          <p:cNvPr id="40" name="TextBox 14">
            <a:extLst>
              <a:ext uri="{FF2B5EF4-FFF2-40B4-BE49-F238E27FC236}">
                <a16:creationId xmlns:a16="http://schemas.microsoft.com/office/drawing/2014/main" id="{B8A7D281-E192-4816-9780-C1E782C09CEA}"/>
              </a:ext>
            </a:extLst>
          </p:cNvPr>
          <p:cNvSpPr txBox="1"/>
          <p:nvPr/>
        </p:nvSpPr>
        <p:spPr>
          <a:xfrm>
            <a:off x="1326672" y="1211898"/>
            <a:ext cx="181605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US" sz="1200" b="1" dirty="0">
                <a:solidFill>
                  <a:schemeClr val="tx1">
                    <a:lumMod val="65000"/>
                    <a:lumOff val="35000"/>
                  </a:schemeClr>
                </a:solidFill>
                <a:latin typeface="Arial"/>
              </a:rPr>
              <a:t>incidence of stroke/SE in patients with </a:t>
            </a:r>
            <a:r>
              <a:rPr lang="en-US" sz="1200" b="1" dirty="0" err="1">
                <a:solidFill>
                  <a:schemeClr val="tx1">
                    <a:lumMod val="65000"/>
                    <a:lumOff val="35000"/>
                  </a:schemeClr>
                </a:solidFill>
                <a:latin typeface="Arial"/>
              </a:rPr>
              <a:t>nvAF</a:t>
            </a:r>
            <a:r>
              <a:rPr lang="en-US" sz="1200" b="1" dirty="0">
                <a:solidFill>
                  <a:schemeClr val="tx1">
                    <a:lumMod val="65000"/>
                    <a:lumOff val="35000"/>
                  </a:schemeClr>
                </a:solidFill>
                <a:latin typeface="Arial"/>
              </a:rPr>
              <a:t>*</a:t>
            </a:r>
          </a:p>
        </p:txBody>
      </p:sp>
      <p:sp>
        <p:nvSpPr>
          <p:cNvPr id="41" name="TextBox 33">
            <a:extLst>
              <a:ext uri="{FF2B5EF4-FFF2-40B4-BE49-F238E27FC236}">
                <a16:creationId xmlns:a16="http://schemas.microsoft.com/office/drawing/2014/main" id="{F29C3F14-8D3C-4055-8651-782F14808E38}"/>
              </a:ext>
            </a:extLst>
          </p:cNvPr>
          <p:cNvSpPr txBox="1"/>
          <p:nvPr/>
        </p:nvSpPr>
        <p:spPr>
          <a:xfrm>
            <a:off x="3418759" y="1225116"/>
            <a:ext cx="2532769"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US" sz="1200" b="1">
                <a:solidFill>
                  <a:schemeClr val="tx1">
                    <a:lumMod val="65000"/>
                    <a:lumOff val="35000"/>
                  </a:schemeClr>
                </a:solidFill>
                <a:latin typeface="Arial"/>
              </a:rPr>
              <a:t>Increase in risk of stroke/SE according to comorbidity</a:t>
            </a:r>
          </a:p>
        </p:txBody>
      </p:sp>
      <p:cxnSp>
        <p:nvCxnSpPr>
          <p:cNvPr id="42" name="Straight Connector 4">
            <a:extLst>
              <a:ext uri="{FF2B5EF4-FFF2-40B4-BE49-F238E27FC236}">
                <a16:creationId xmlns:a16="http://schemas.microsoft.com/office/drawing/2014/main" id="{00822290-6A9C-4DB5-BC73-F727A410E813}"/>
              </a:ext>
            </a:extLst>
          </p:cNvPr>
          <p:cNvCxnSpPr/>
          <p:nvPr/>
        </p:nvCxnSpPr>
        <p:spPr bwMode="auto">
          <a:xfrm flipH="1" flipV="1">
            <a:off x="2193023" y="2243274"/>
            <a:ext cx="845112" cy="1112099"/>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Straight Connector 35">
            <a:extLst>
              <a:ext uri="{FF2B5EF4-FFF2-40B4-BE49-F238E27FC236}">
                <a16:creationId xmlns:a16="http://schemas.microsoft.com/office/drawing/2014/main" id="{7ED9AA84-0D38-4D1F-9334-EA076EB123B7}"/>
              </a:ext>
            </a:extLst>
          </p:cNvPr>
          <p:cNvCxnSpPr/>
          <p:nvPr/>
        </p:nvCxnSpPr>
        <p:spPr bwMode="auto">
          <a:xfrm flipH="1">
            <a:off x="1596471" y="2243273"/>
            <a:ext cx="223730" cy="0"/>
          </a:xfrm>
          <a:prstGeom prst="line">
            <a:avLst/>
          </a:prstGeom>
          <a:noFill/>
          <a:ln w="19050" cap="flat" cmpd="sng" algn="ctr">
            <a:solidFill>
              <a:schemeClr val="accent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Box 1">
            <a:extLst>
              <a:ext uri="{FF2B5EF4-FFF2-40B4-BE49-F238E27FC236}">
                <a16:creationId xmlns:a16="http://schemas.microsoft.com/office/drawing/2014/main" id="{7095C7CF-DED7-4331-AE7E-55A455C5543A}"/>
              </a:ext>
            </a:extLst>
          </p:cNvPr>
          <p:cNvSpPr txBox="1"/>
          <p:nvPr/>
        </p:nvSpPr>
        <p:spPr>
          <a:xfrm>
            <a:off x="5660773" y="3908659"/>
            <a:ext cx="725630" cy="440217"/>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Stroke/ TIA/ SE</a:t>
            </a:r>
          </a:p>
        </p:txBody>
      </p:sp>
      <p:sp>
        <p:nvSpPr>
          <p:cNvPr id="45" name="TextBox 1">
            <a:extLst>
              <a:ext uri="{FF2B5EF4-FFF2-40B4-BE49-F238E27FC236}">
                <a16:creationId xmlns:a16="http://schemas.microsoft.com/office/drawing/2014/main" id="{936BEF48-A206-4FE6-B54C-A0C7DDB4BBAE}"/>
              </a:ext>
            </a:extLst>
          </p:cNvPr>
          <p:cNvSpPr txBox="1"/>
          <p:nvPr/>
        </p:nvSpPr>
        <p:spPr>
          <a:xfrm>
            <a:off x="6435999" y="4000992"/>
            <a:ext cx="725630" cy="255551"/>
          </a:xfrm>
          <a:prstGeom prst="rect">
            <a:avLst/>
          </a:prstGeom>
          <a:noFill/>
        </p:spPr>
        <p:txBody>
          <a:bodyPr wrap="square" lIns="67500" tIns="35100" rIns="67500" bIns="35100" rtlCol="0" anchor="ctr">
            <a:spAutoFit/>
          </a:bodyPr>
          <a:lstStyle/>
          <a:p>
            <a:pPr algn="ctr" defTabSz="685783" fontAlgn="auto">
              <a:spcBef>
                <a:spcPts val="0"/>
              </a:spcBef>
              <a:spcAft>
                <a:spcPts val="0"/>
              </a:spcAft>
              <a:defRPr/>
            </a:pPr>
            <a:r>
              <a:rPr lang="en-GB" sz="1200">
                <a:solidFill>
                  <a:schemeClr val="tx1">
                    <a:lumMod val="65000"/>
                    <a:lumOff val="35000"/>
                  </a:schemeClr>
                </a:solidFill>
                <a:latin typeface="Arial"/>
              </a:rPr>
              <a:t>Age ≥75</a:t>
            </a:r>
          </a:p>
        </p:txBody>
      </p:sp>
      <p:sp>
        <p:nvSpPr>
          <p:cNvPr id="46" name="Rechteck 45">
            <a:extLst>
              <a:ext uri="{FF2B5EF4-FFF2-40B4-BE49-F238E27FC236}">
                <a16:creationId xmlns:a16="http://schemas.microsoft.com/office/drawing/2014/main" id="{DD6EEA9E-9245-4871-ACB2-E557E759CC4F}"/>
              </a:ext>
            </a:extLst>
          </p:cNvPr>
          <p:cNvSpPr/>
          <p:nvPr/>
        </p:nvSpPr>
        <p:spPr bwMode="auto">
          <a:xfrm>
            <a:off x="4965408" y="2279108"/>
            <a:ext cx="745263" cy="2057041"/>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a:solidFill>
                <a:schemeClr val="tx1">
                  <a:lumMod val="65000"/>
                  <a:lumOff val="35000"/>
                </a:schemeClr>
              </a:solidFill>
            </a:endParaRPr>
          </a:p>
        </p:txBody>
      </p:sp>
      <p:pic>
        <p:nvPicPr>
          <p:cNvPr id="47" name="Picture 3">
            <a:extLst>
              <a:ext uri="{FF2B5EF4-FFF2-40B4-BE49-F238E27FC236}">
                <a16:creationId xmlns:a16="http://schemas.microsoft.com/office/drawing/2014/main" id="{3D4ED501-73AB-4E68-8FB1-DD8709F6EA46}"/>
              </a:ext>
            </a:extLst>
          </p:cNvPr>
          <p:cNvPicPr>
            <a:picLocks noChangeAspect="1"/>
          </p:cNvPicPr>
          <p:nvPr/>
        </p:nvPicPr>
        <p:blipFill>
          <a:blip r:embed="rId4" cstate="print">
            <a:extLst>
              <a:ext uri="{28A0092B-C50C-407E-A947-70E740481C1C}">
                <a14:useLocalDpi xmlns:a14="http://schemas.microsoft.com/office/drawing/2010/main" val="0"/>
              </a:ext>
            </a:extLst>
          </a:blip>
          <a:srcRect t="9209" b="9209"/>
          <a:stretch/>
        </p:blipFill>
        <p:spPr>
          <a:xfrm>
            <a:off x="4734759" y="2010425"/>
            <a:ext cx="336107" cy="340512"/>
          </a:xfrm>
          <a:prstGeom prst="ellipse">
            <a:avLst/>
          </a:prstGeom>
          <a:ln w="28575">
            <a:solidFill>
              <a:srgbClr val="3961AC"/>
            </a:solidFill>
          </a:ln>
        </p:spPr>
      </p:pic>
      <p:graphicFrame>
        <p:nvGraphicFramePr>
          <p:cNvPr id="48" name="Content Placeholder 14">
            <a:extLst>
              <a:ext uri="{FF2B5EF4-FFF2-40B4-BE49-F238E27FC236}">
                <a16:creationId xmlns:a16="http://schemas.microsoft.com/office/drawing/2014/main" id="{BEB4BD46-4581-431C-B07F-2B2652E42D3E}"/>
              </a:ext>
            </a:extLst>
          </p:cNvPr>
          <p:cNvGraphicFramePr>
            <a:graphicFrameLocks/>
          </p:cNvGraphicFramePr>
          <p:nvPr>
            <p:extLst>
              <p:ext uri="{D42A27DB-BD31-4B8C-83A1-F6EECF244321}">
                <p14:modId xmlns:p14="http://schemas.microsoft.com/office/powerpoint/2010/main" val="107370717"/>
              </p:ext>
            </p:extLst>
          </p:nvPr>
        </p:nvGraphicFramePr>
        <p:xfrm>
          <a:off x="1244146" y="1588407"/>
          <a:ext cx="1238690" cy="2630244"/>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feld 30">
            <a:extLst>
              <a:ext uri="{FF2B5EF4-FFF2-40B4-BE49-F238E27FC236}">
                <a16:creationId xmlns:a16="http://schemas.microsoft.com/office/drawing/2014/main" id="{04B8508D-0A55-450E-A622-4F589E923DFD}"/>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337404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Grafik 56">
            <a:extLst>
              <a:ext uri="{FF2B5EF4-FFF2-40B4-BE49-F238E27FC236}">
                <a16:creationId xmlns:a16="http://schemas.microsoft.com/office/drawing/2014/main" id="{71D22566-84B2-F342-899F-B5C471C77116}"/>
              </a:ext>
            </a:extLst>
          </p:cNvPr>
          <p:cNvPicPr>
            <a:picLocks noChangeAspect="1"/>
          </p:cNvPicPr>
          <p:nvPr/>
        </p:nvPicPr>
        <p:blipFill>
          <a:blip r:embed="rId3"/>
          <a:stretch>
            <a:fillRect/>
          </a:stretch>
        </p:blipFill>
        <p:spPr>
          <a:xfrm>
            <a:off x="3080516" y="799008"/>
            <a:ext cx="2987185" cy="1992453"/>
          </a:xfrm>
          <a:prstGeom prst="rect">
            <a:avLst/>
          </a:prstGeom>
          <a:effectLst>
            <a:softEdge rad="635000"/>
          </a:effectLst>
        </p:spPr>
      </p:pic>
      <p:sp>
        <p:nvSpPr>
          <p:cNvPr id="58" name="Line 38">
            <a:extLst>
              <a:ext uri="{FF2B5EF4-FFF2-40B4-BE49-F238E27FC236}">
                <a16:creationId xmlns:a16="http://schemas.microsoft.com/office/drawing/2014/main" id="{023BF06F-E9FA-EC43-A4F5-627BB5EA025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Titel 1">
            <a:extLst>
              <a:ext uri="{FF2B5EF4-FFF2-40B4-BE49-F238E27FC236}">
                <a16:creationId xmlns:a16="http://schemas.microsoft.com/office/drawing/2014/main" id="{6FC67E65-5930-5549-B7B4-EBE11D613672}"/>
              </a:ext>
            </a:extLst>
          </p:cNvPr>
          <p:cNvSpPr txBox="1">
            <a:spLocks/>
          </p:cNvSpPr>
          <p:nvPr/>
        </p:nvSpPr>
        <p:spPr>
          <a:xfrm>
            <a:off x="612001" y="549309"/>
            <a:ext cx="8281175" cy="332399"/>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What</a:t>
            </a:r>
            <a:r>
              <a:rPr lang="de-DE" sz="2400" kern="0" dirty="0"/>
              <a:t> </a:t>
            </a:r>
            <a:r>
              <a:rPr lang="de-DE" sz="2400" kern="0" dirty="0" err="1"/>
              <a:t>safety</a:t>
            </a:r>
            <a:r>
              <a:rPr lang="de-DE" sz="2400" kern="0" dirty="0"/>
              <a:t> </a:t>
            </a:r>
            <a:r>
              <a:rPr lang="de-DE" sz="2400" kern="0" dirty="0" err="1"/>
              <a:t>means</a:t>
            </a:r>
            <a:r>
              <a:rPr lang="de-DE" sz="2400" kern="0" dirty="0"/>
              <a:t> </a:t>
            </a:r>
            <a:r>
              <a:rPr lang="de-DE" sz="2400" kern="0" dirty="0" err="1"/>
              <a:t>for</a:t>
            </a:r>
            <a:r>
              <a:rPr lang="de-DE" sz="2400" kern="0" dirty="0"/>
              <a:t> </a:t>
            </a:r>
            <a:r>
              <a:rPr lang="de-DE" sz="2400" kern="0" dirty="0" err="1"/>
              <a:t>your</a:t>
            </a:r>
            <a:r>
              <a:rPr lang="de-DE" sz="2400" kern="0" dirty="0"/>
              <a:t> </a:t>
            </a:r>
            <a:r>
              <a:rPr lang="de-DE" sz="2400" kern="0" dirty="0" err="1"/>
              <a:t>patient</a:t>
            </a:r>
            <a:r>
              <a:rPr lang="de-DE" sz="2400" kern="0" dirty="0"/>
              <a:t> </a:t>
            </a:r>
            <a:r>
              <a:rPr lang="de-DE" sz="2400" kern="0" dirty="0" err="1"/>
              <a:t>with</a:t>
            </a:r>
            <a:r>
              <a:rPr lang="de-DE" sz="2400" kern="0" dirty="0"/>
              <a:t> </a:t>
            </a:r>
            <a:r>
              <a:rPr lang="de-DE" sz="2400" kern="0" dirty="0" err="1"/>
              <a:t>nvAF</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sp>
        <p:nvSpPr>
          <p:cNvPr id="60" name="Textfeld 59">
            <a:extLst>
              <a:ext uri="{FF2B5EF4-FFF2-40B4-BE49-F238E27FC236}">
                <a16:creationId xmlns:a16="http://schemas.microsoft.com/office/drawing/2014/main" id="{7E948F2E-7B0A-BC4A-A52E-F30E741034AE}"/>
              </a:ext>
            </a:extLst>
          </p:cNvPr>
          <p:cNvSpPr txBox="1"/>
          <p:nvPr/>
        </p:nvSpPr>
        <p:spPr>
          <a:xfrm>
            <a:off x="898793" y="3474618"/>
            <a:ext cx="1007305"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No</a:t>
            </a:r>
            <a:r>
              <a:rPr kumimoji="0" lang="de-CH" sz="1400" b="1" i="0" u="none" strike="noStrike" kern="1200" cap="none" spc="0" normalizeH="0" baseline="0" noProof="0" dirty="0">
                <a:ln>
                  <a:noFill/>
                </a:ln>
                <a:solidFill>
                  <a:srgbClr val="3961AC"/>
                </a:solidFill>
                <a:effectLst/>
                <a:uLnTx/>
                <a:uFillTx/>
                <a:latin typeface="Arial" charset="0"/>
                <a:ea typeface="+mn-ea"/>
                <a:cs typeface="+mn-cs"/>
              </a:rPr>
              <a:t> </a:t>
            </a:r>
            <a:r>
              <a:rPr kumimoji="0" lang="de-CH" sz="1400" b="1" i="0" u="none" strike="noStrike" kern="1200" cap="none" spc="0" normalizeH="0" baseline="0" noProof="0" dirty="0" err="1">
                <a:ln>
                  <a:noFill/>
                </a:ln>
                <a:solidFill>
                  <a:srgbClr val="3961AC"/>
                </a:solidFill>
                <a:effectLst/>
                <a:uLnTx/>
                <a:uFillTx/>
                <a:latin typeface="Arial" charset="0"/>
                <a:ea typeface="+mn-ea"/>
                <a:cs typeface="+mn-cs"/>
              </a:rPr>
              <a:t>stroke</a:t>
            </a:r>
            <a:endParaRPr kumimoji="0" lang="de-CH" sz="1400" b="1" i="0" u="none" strike="noStrike" kern="1200" cap="none" spc="0" normalizeH="0" baseline="0" noProof="0" dirty="0">
              <a:ln>
                <a:noFill/>
              </a:ln>
              <a:solidFill>
                <a:srgbClr val="3961AC"/>
              </a:solidFill>
              <a:effectLst/>
              <a:uLnTx/>
              <a:uFillTx/>
              <a:latin typeface="Arial" charset="0"/>
              <a:ea typeface="+mn-ea"/>
              <a:cs typeface="+mn-cs"/>
            </a:endParaRPr>
          </a:p>
        </p:txBody>
      </p:sp>
      <p:sp>
        <p:nvSpPr>
          <p:cNvPr id="61" name="Textfeld 60">
            <a:extLst>
              <a:ext uri="{FF2B5EF4-FFF2-40B4-BE49-F238E27FC236}">
                <a16:creationId xmlns:a16="http://schemas.microsoft.com/office/drawing/2014/main" id="{76ED213A-E433-2449-AE8E-FEB638EDE7A0}"/>
              </a:ext>
            </a:extLst>
          </p:cNvPr>
          <p:cNvSpPr txBox="1"/>
          <p:nvPr/>
        </p:nvSpPr>
        <p:spPr>
          <a:xfrm>
            <a:off x="6901385" y="3459230"/>
            <a:ext cx="1911398"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imple</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therapy</a:t>
            </a:r>
            <a:b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br>
            <a:r>
              <a:rPr lang="de-CH" sz="1400" dirty="0">
                <a:solidFill>
                  <a:srgbClr val="000000">
                    <a:lumMod val="65000"/>
                    <a:lumOff val="35000"/>
                  </a:srgbClr>
                </a:solidFill>
              </a:rPr>
              <a:t>s</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upporting</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adherence</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sp>
        <p:nvSpPr>
          <p:cNvPr id="62" name="Textfeld 61">
            <a:extLst>
              <a:ext uri="{FF2B5EF4-FFF2-40B4-BE49-F238E27FC236}">
                <a16:creationId xmlns:a16="http://schemas.microsoft.com/office/drawing/2014/main" id="{1B1EE7FB-C9D2-6E40-B377-7BC8DDF9673E}"/>
              </a:ext>
            </a:extLst>
          </p:cNvPr>
          <p:cNvSpPr txBox="1"/>
          <p:nvPr/>
        </p:nvSpPr>
        <p:spPr>
          <a:xfrm>
            <a:off x="2902382" y="3459230"/>
            <a:ext cx="968832" cy="525401"/>
          </a:xfrm>
          <a:prstGeom prst="rect">
            <a:avLst/>
          </a:prstGeom>
          <a:noFill/>
        </p:spPr>
        <p:txBody>
          <a:bodyPr wrap="none" lIns="90000" tIns="46800" rIns="90000" bIns="46800" rtlCol="0"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de-CH" sz="1400" dirty="0">
                <a:solidFill>
                  <a:schemeClr val="tx1">
                    <a:lumMod val="65000"/>
                    <a:lumOff val="35000"/>
                  </a:schemeClr>
                </a:solidFill>
              </a:rPr>
              <a:t>N</a:t>
            </a:r>
            <a: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t>o </a:t>
            </a: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critical</a:t>
            </a:r>
            <a:br>
              <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rPr>
            </a:br>
            <a:r>
              <a:rPr kumimoji="0" lang="de-CH" sz="1400" i="0" u="none" strike="noStrike" kern="1200" cap="none" spc="0" normalizeH="0" baseline="0" noProof="0" dirty="0" err="1">
                <a:ln>
                  <a:noFill/>
                </a:ln>
                <a:solidFill>
                  <a:schemeClr val="tx1">
                    <a:lumMod val="65000"/>
                    <a:lumOff val="35000"/>
                  </a:schemeClr>
                </a:solidFill>
                <a:effectLst/>
                <a:uLnTx/>
                <a:uFillTx/>
                <a:latin typeface="Arial" charset="0"/>
                <a:ea typeface="+mn-ea"/>
                <a:cs typeface="+mn-cs"/>
              </a:rPr>
              <a:t>bleedings</a:t>
            </a:r>
            <a:endParaRPr kumimoji="0" lang="de-CH" sz="1400" i="0" u="none" strike="noStrike" kern="1200" cap="none" spc="0" normalizeH="0" baseline="0" noProof="0" dirty="0">
              <a:ln>
                <a:noFill/>
              </a:ln>
              <a:solidFill>
                <a:schemeClr val="tx1">
                  <a:lumMod val="65000"/>
                  <a:lumOff val="35000"/>
                </a:schemeClr>
              </a:solidFill>
              <a:effectLst/>
              <a:uLnTx/>
              <a:uFillTx/>
              <a:latin typeface="Arial" charset="0"/>
              <a:ea typeface="+mn-ea"/>
              <a:cs typeface="+mn-cs"/>
            </a:endParaRPr>
          </a:p>
        </p:txBody>
      </p:sp>
      <p:sp>
        <p:nvSpPr>
          <p:cNvPr id="63" name="Textfeld 62">
            <a:extLst>
              <a:ext uri="{FF2B5EF4-FFF2-40B4-BE49-F238E27FC236}">
                <a16:creationId xmlns:a16="http://schemas.microsoft.com/office/drawing/2014/main" id="{3C09E5CF-0E66-3D4E-B78C-B9124B35977A}"/>
              </a:ext>
            </a:extLst>
          </p:cNvPr>
          <p:cNvSpPr txBox="1"/>
          <p:nvPr/>
        </p:nvSpPr>
        <p:spPr>
          <a:xfrm>
            <a:off x="5020093" y="3459030"/>
            <a:ext cx="1345538" cy="309958"/>
          </a:xfrm>
          <a:prstGeom prst="rect">
            <a:avLst/>
          </a:prstGeom>
          <a:noFill/>
        </p:spPr>
        <p:txBody>
          <a:bodyPr wrap="none" lIns="90000" tIns="46800" rIns="90000" bIns="46800" rtlCol="0"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Correct</a:t>
            </a:r>
            <a:r>
              <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rPr>
              <a:t> </a:t>
            </a:r>
            <a:r>
              <a:rPr kumimoji="0" lang="de-CH" sz="1400" b="0" i="0" u="none" strike="noStrike" kern="1200" cap="none" spc="0" normalizeH="0" baseline="0" noProof="0" dirty="0" err="1">
                <a:ln>
                  <a:noFill/>
                </a:ln>
                <a:solidFill>
                  <a:srgbClr val="000000">
                    <a:lumMod val="65000"/>
                    <a:lumOff val="35000"/>
                  </a:srgbClr>
                </a:solidFill>
                <a:effectLst/>
                <a:uLnTx/>
                <a:uFillTx/>
                <a:latin typeface="Arial" charset="0"/>
                <a:ea typeface="+mn-ea"/>
                <a:cs typeface="+mn-cs"/>
              </a:rPr>
              <a:t>dosing</a:t>
            </a:r>
            <a:endParaRPr kumimoji="0" lang="de-CH" sz="1400" b="0" i="0" u="none" strike="noStrike" kern="1200" cap="none" spc="0" normalizeH="0" baseline="0" noProof="0" dirty="0">
              <a:ln>
                <a:noFill/>
              </a:ln>
              <a:solidFill>
                <a:srgbClr val="000000">
                  <a:lumMod val="65000"/>
                  <a:lumOff val="35000"/>
                </a:srgbClr>
              </a:solidFill>
              <a:effectLst/>
              <a:uLnTx/>
              <a:uFillTx/>
              <a:latin typeface="Arial" charset="0"/>
              <a:ea typeface="+mn-ea"/>
              <a:cs typeface="+mn-cs"/>
            </a:endParaRPr>
          </a:p>
        </p:txBody>
      </p:sp>
      <p:pic>
        <p:nvPicPr>
          <p:cNvPr id="67" name="Grafik 66" descr="Medizin">
            <a:extLst>
              <a:ext uri="{FF2B5EF4-FFF2-40B4-BE49-F238E27FC236}">
                <a16:creationId xmlns:a16="http://schemas.microsoft.com/office/drawing/2014/main" id="{9F13966C-80B6-E042-A4C5-B102FE8332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3751" y="2182232"/>
            <a:ext cx="914400" cy="914400"/>
          </a:xfrm>
          <a:prstGeom prst="rect">
            <a:avLst/>
          </a:prstGeom>
        </p:spPr>
      </p:pic>
      <p:sp>
        <p:nvSpPr>
          <p:cNvPr id="68" name="Ellipse 45">
            <a:hlinkClick r:id="" action="ppaction://noaction"/>
            <a:extLst>
              <a:ext uri="{FF2B5EF4-FFF2-40B4-BE49-F238E27FC236}">
                <a16:creationId xmlns:a16="http://schemas.microsoft.com/office/drawing/2014/main" id="{DF1A1842-9384-3D46-B69B-C59E4A8B5549}"/>
              </a:ext>
            </a:extLst>
          </p:cNvPr>
          <p:cNvSpPr/>
          <p:nvPr/>
        </p:nvSpPr>
        <p:spPr bwMode="auto">
          <a:xfrm>
            <a:off x="5177873" y="211356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69" name="Grafik 68" descr="Tageskalender">
            <a:extLst>
              <a:ext uri="{FF2B5EF4-FFF2-40B4-BE49-F238E27FC236}">
                <a16:creationId xmlns:a16="http://schemas.microsoft.com/office/drawing/2014/main" id="{12036D66-983C-E145-9A81-264A087C7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99883" y="2118855"/>
            <a:ext cx="914400" cy="914400"/>
          </a:xfrm>
          <a:prstGeom prst="rect">
            <a:avLst/>
          </a:prstGeom>
        </p:spPr>
      </p:pic>
      <p:sp>
        <p:nvSpPr>
          <p:cNvPr id="70" name="Ellipse 47">
            <a:hlinkClick r:id="" action="ppaction://noaction"/>
            <a:extLst>
              <a:ext uri="{FF2B5EF4-FFF2-40B4-BE49-F238E27FC236}">
                <a16:creationId xmlns:a16="http://schemas.microsoft.com/office/drawing/2014/main" id="{836600E4-4024-5443-BE8A-F0E65C9B2523}"/>
              </a:ext>
            </a:extLst>
          </p:cNvPr>
          <p:cNvSpPr/>
          <p:nvPr/>
        </p:nvSpPr>
        <p:spPr bwMode="auto">
          <a:xfrm>
            <a:off x="7335083" y="2112479"/>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73" name="Line 44">
            <a:extLst>
              <a:ext uri="{FF2B5EF4-FFF2-40B4-BE49-F238E27FC236}">
                <a16:creationId xmlns:a16="http://schemas.microsoft.com/office/drawing/2014/main" id="{CD658C6A-1030-FA4F-8678-0735AD38C52F}"/>
              </a:ext>
            </a:extLst>
          </p:cNvPr>
          <p:cNvSpPr>
            <a:spLocks noChangeShapeType="1"/>
          </p:cNvSpPr>
          <p:nvPr/>
        </p:nvSpPr>
        <p:spPr bwMode="auto">
          <a:xfrm flipH="1">
            <a:off x="1424716"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4" name="Line 44">
            <a:extLst>
              <a:ext uri="{FF2B5EF4-FFF2-40B4-BE49-F238E27FC236}">
                <a16:creationId xmlns:a16="http://schemas.microsoft.com/office/drawing/2014/main" id="{53D5C85F-F69D-D741-B8C8-5DD3943A5FD3}"/>
              </a:ext>
            </a:extLst>
          </p:cNvPr>
          <p:cNvSpPr>
            <a:spLocks noChangeShapeType="1"/>
          </p:cNvSpPr>
          <p:nvPr/>
        </p:nvSpPr>
        <p:spPr bwMode="auto">
          <a:xfrm flipH="1">
            <a:off x="3411564" y="3973285"/>
            <a:ext cx="0" cy="374359"/>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5" name="Line 44">
            <a:extLst>
              <a:ext uri="{FF2B5EF4-FFF2-40B4-BE49-F238E27FC236}">
                <a16:creationId xmlns:a16="http://schemas.microsoft.com/office/drawing/2014/main" id="{BDBF7671-D45C-8249-8AB4-0518AF1417B3}"/>
              </a:ext>
            </a:extLst>
          </p:cNvPr>
          <p:cNvSpPr>
            <a:spLocks noChangeShapeType="1"/>
          </p:cNvSpPr>
          <p:nvPr/>
        </p:nvSpPr>
        <p:spPr bwMode="auto">
          <a:xfrm flipH="1">
            <a:off x="5688772"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sp>
        <p:nvSpPr>
          <p:cNvPr id="76" name="Line 44">
            <a:extLst>
              <a:ext uri="{FF2B5EF4-FFF2-40B4-BE49-F238E27FC236}">
                <a16:creationId xmlns:a16="http://schemas.microsoft.com/office/drawing/2014/main" id="{95CFCA96-4559-B345-BAD7-D38616702201}"/>
              </a:ext>
            </a:extLst>
          </p:cNvPr>
          <p:cNvSpPr>
            <a:spLocks noChangeShapeType="1"/>
          </p:cNvSpPr>
          <p:nvPr/>
        </p:nvSpPr>
        <p:spPr bwMode="auto">
          <a:xfrm flipH="1">
            <a:off x="7904433" y="3973285"/>
            <a:ext cx="0" cy="374400"/>
          </a:xfrm>
          <a:prstGeom prst="line">
            <a:avLst/>
          </a:prstGeom>
          <a:noFill/>
          <a:ln w="50800">
            <a:solidFill>
              <a:srgbClr val="809ED5"/>
            </a:solidFill>
            <a:round/>
            <a:headEnd type="none" w="med" len="med"/>
            <a:tailEnd type="triangle" w="med" len="med"/>
          </a:ln>
        </p:spPr>
        <p:txBody>
          <a:bodyPr/>
          <a:lstStyle/>
          <a:p>
            <a:endParaRPr lang="de-DE" sz="1200">
              <a:solidFill>
                <a:srgbClr val="636266"/>
              </a:solidFill>
            </a:endParaRPr>
          </a:p>
        </p:txBody>
      </p:sp>
      <p:pic>
        <p:nvPicPr>
          <p:cNvPr id="79" name="Grafik 78" descr="Gehirn im Kopf">
            <a:extLst>
              <a:ext uri="{FF2B5EF4-FFF2-40B4-BE49-F238E27FC236}">
                <a16:creationId xmlns:a16="http://schemas.microsoft.com/office/drawing/2014/main" id="{EDA5CA13-C7D6-C749-B992-882CB59D55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901" y="2202967"/>
            <a:ext cx="914400" cy="914400"/>
          </a:xfrm>
          <a:prstGeom prst="rect">
            <a:avLst/>
          </a:prstGeom>
        </p:spPr>
      </p:pic>
      <p:sp>
        <p:nvSpPr>
          <p:cNvPr id="80" name="Ellipse 43">
            <a:extLst>
              <a:ext uri="{FF2B5EF4-FFF2-40B4-BE49-F238E27FC236}">
                <a16:creationId xmlns:a16="http://schemas.microsoft.com/office/drawing/2014/main" id="{4CAD69B3-FFF8-FA42-A2AE-B72972F9CE28}"/>
              </a:ext>
            </a:extLst>
          </p:cNvPr>
          <p:cNvSpPr/>
          <p:nvPr/>
        </p:nvSpPr>
        <p:spPr bwMode="auto">
          <a:xfrm>
            <a:off x="884220" y="2120645"/>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pic>
        <p:nvPicPr>
          <p:cNvPr id="81" name="Grafik 80" descr="Infusion">
            <a:extLst>
              <a:ext uri="{FF2B5EF4-FFF2-40B4-BE49-F238E27FC236}">
                <a16:creationId xmlns:a16="http://schemas.microsoft.com/office/drawing/2014/main" id="{ABFC1851-00F6-294A-B4B8-25CA21B88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7763" y="2207980"/>
            <a:ext cx="914400" cy="914400"/>
          </a:xfrm>
          <a:prstGeom prst="rect">
            <a:avLst/>
          </a:prstGeom>
        </p:spPr>
      </p:pic>
      <p:sp>
        <p:nvSpPr>
          <p:cNvPr id="82" name="Ellipse 44">
            <a:extLst>
              <a:ext uri="{FF2B5EF4-FFF2-40B4-BE49-F238E27FC236}">
                <a16:creationId xmlns:a16="http://schemas.microsoft.com/office/drawing/2014/main" id="{5F9B2351-42E4-3240-B58C-D15D573AB93E}"/>
              </a:ext>
            </a:extLst>
          </p:cNvPr>
          <p:cNvSpPr/>
          <p:nvPr/>
        </p:nvSpPr>
        <p:spPr bwMode="auto">
          <a:xfrm>
            <a:off x="2851127" y="2129104"/>
            <a:ext cx="1044000" cy="1044000"/>
          </a:xfrm>
          <a:prstGeom prst="ellipse">
            <a:avLst/>
          </a:prstGeom>
          <a:solidFill>
            <a:srgbClr val="373533">
              <a:alpha val="12157"/>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6" name="Abgerundetes Rechteck 76">
            <a:extLst>
              <a:ext uri="{FF2B5EF4-FFF2-40B4-BE49-F238E27FC236}">
                <a16:creationId xmlns:a16="http://schemas.microsoft.com/office/drawing/2014/main" id="{CC2B6D4D-0DA7-45FC-95EE-07FE1402DE2E}"/>
              </a:ext>
            </a:extLst>
          </p:cNvPr>
          <p:cNvSpPr>
            <a:spLocks noChangeArrowheads="1"/>
          </p:cNvSpPr>
          <p:nvPr/>
        </p:nvSpPr>
        <p:spPr bwMode="auto">
          <a:xfrm>
            <a:off x="1371749" y="4449968"/>
            <a:ext cx="7488000"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a:solidFill>
                  <a:srgbClr val="000000">
                    <a:lumMod val="65000"/>
                    <a:lumOff val="35000"/>
                  </a:srgbClr>
                </a:solidFill>
              </a:rPr>
              <a:t> Net </a:t>
            </a:r>
            <a:r>
              <a:rPr lang="de-CH" sz="1400" dirty="0" err="1">
                <a:solidFill>
                  <a:srgbClr val="000000">
                    <a:lumMod val="65000"/>
                    <a:lumOff val="35000"/>
                  </a:srgbClr>
                </a:solidFill>
              </a:rPr>
              <a:t>clinical</a:t>
            </a:r>
            <a:r>
              <a:rPr lang="de-CH" sz="1400" dirty="0">
                <a:solidFill>
                  <a:srgbClr val="000000">
                    <a:lumMod val="65000"/>
                    <a:lumOff val="35000"/>
                  </a:srgbClr>
                </a:solidFill>
              </a:rPr>
              <a:t> </a:t>
            </a:r>
            <a:r>
              <a:rPr lang="de-CH" sz="1400" dirty="0" err="1">
                <a:solidFill>
                  <a:srgbClr val="000000">
                    <a:lumMod val="65000"/>
                    <a:lumOff val="35000"/>
                  </a:srgbClr>
                </a:solidFill>
              </a:rPr>
              <a:t>benefit</a:t>
            </a:r>
            <a:endParaRPr lang="en-US" sz="1400" b="1" dirty="0">
              <a:solidFill>
                <a:schemeClr val="bg1"/>
              </a:solidFill>
              <a:sym typeface="Franklin Gothic Medium" pitchFamily="34" charset="0"/>
            </a:endParaRPr>
          </a:p>
        </p:txBody>
      </p:sp>
      <p:pic>
        <p:nvPicPr>
          <p:cNvPr id="27" name="Grafik 26" descr="Waage der Justitia">
            <a:hlinkClick r:id="" action="ppaction://noaction"/>
            <a:extLst>
              <a:ext uri="{FF2B5EF4-FFF2-40B4-BE49-F238E27FC236}">
                <a16:creationId xmlns:a16="http://schemas.microsoft.com/office/drawing/2014/main" id="{DF7C006F-C6FD-4A1B-B9CB-B7E2D0E3B3C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6749" y="4192976"/>
            <a:ext cx="789441" cy="789441"/>
          </a:xfrm>
          <a:prstGeom prst="rect">
            <a:avLst/>
          </a:prstGeom>
        </p:spPr>
      </p:pic>
      <p:sp>
        <p:nvSpPr>
          <p:cNvPr id="25" name="Ellipse 43">
            <a:extLst>
              <a:ext uri="{FF2B5EF4-FFF2-40B4-BE49-F238E27FC236}">
                <a16:creationId xmlns:a16="http://schemas.microsoft.com/office/drawing/2014/main" id="{99EAF958-51DD-4C04-B762-6A84B389152B}"/>
              </a:ext>
            </a:extLst>
          </p:cNvPr>
          <p:cNvSpPr/>
          <p:nvPr/>
        </p:nvSpPr>
        <p:spPr bwMode="auto">
          <a:xfrm>
            <a:off x="218608" y="1824420"/>
            <a:ext cx="2386847" cy="1655446"/>
          </a:xfrm>
          <a:prstGeom prst="ellipse">
            <a:avLst/>
          </a:prstGeom>
          <a:solidFill>
            <a:srgbClr val="3961AC">
              <a:alpha val="10000"/>
            </a:srgbClr>
          </a:solidFill>
          <a:ln w="19050" algn="ctr">
            <a:noFill/>
            <a:miter lim="800000"/>
            <a:headEnd/>
            <a:tailEnd/>
          </a:ln>
          <a:effectLst/>
        </p:spPr>
        <p:txBody>
          <a:bodyPr wrap="square" lIns="0" tIns="0" rIns="0" bIns="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de-CH" sz="1600" b="0" i="0" u="none" strike="noStrike" kern="1200" cap="none" spc="0" normalizeH="0" baseline="0" noProof="0">
              <a:ln>
                <a:noFill/>
              </a:ln>
              <a:solidFill>
                <a:srgbClr val="000000">
                  <a:lumMod val="65000"/>
                  <a:lumOff val="35000"/>
                </a:srgbClr>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F2765DB6-3CA8-416D-92D4-423E22D1AB8E}"/>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202678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err="1"/>
              <a:t>nvAF</a:t>
            </a:r>
            <a:r>
              <a:rPr lang="en-US" sz="2400" kern="0" dirty="0"/>
              <a:t> patients with renal impairment were </a:t>
            </a:r>
          </a:p>
          <a:p>
            <a:pPr lvl="0"/>
            <a:r>
              <a:rPr lang="en-US" sz="2400" kern="0" dirty="0"/>
              <a:t>included in Phase III trials for NOACs </a:t>
            </a:r>
            <a:endParaRPr lang="de-DE" sz="2400" kern="0" baseline="30000" dirty="0"/>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625698"/>
            <a:ext cx="8274051" cy="430887"/>
          </a:xfrm>
          <a:prstGeom prst="rect">
            <a:avLst/>
          </a:prstGeom>
          <a:noFill/>
        </p:spPr>
        <p:txBody>
          <a:bodyPr wrap="square" lIns="0" tIns="0" rIns="0" bIns="0" rtlCol="0" anchor="b" anchorCtr="0">
            <a:spAutoFit/>
          </a:bodyPr>
          <a:lstStyle/>
          <a:p>
            <a:r>
              <a:rPr lang="da-DK" sz="700" dirty="0">
                <a:solidFill>
                  <a:srgbClr val="B3B2B5"/>
                </a:solidFill>
                <a:cs typeface="Arial" charset="0"/>
              </a:rPr>
              <a:t>*</a:t>
            </a:r>
            <a:r>
              <a:rPr lang="da-DK" sz="700" dirty="0" err="1">
                <a:solidFill>
                  <a:srgbClr val="B3B2B5"/>
                </a:solidFill>
                <a:cs typeface="Arial" charset="0"/>
              </a:rPr>
              <a:t>CrCl</a:t>
            </a:r>
            <a:r>
              <a:rPr lang="da-DK" sz="700" dirty="0">
                <a:solidFill>
                  <a:srgbClr val="B3B2B5"/>
                </a:solidFill>
                <a:cs typeface="Arial" charset="0"/>
              </a:rPr>
              <a:t> 30–49 ml/min; # </a:t>
            </a:r>
            <a:r>
              <a:rPr lang="da-DK" sz="700" dirty="0" err="1">
                <a:solidFill>
                  <a:srgbClr val="B3B2B5"/>
                </a:solidFill>
                <a:cs typeface="Arial" charset="0"/>
              </a:rPr>
              <a:t>eGFR</a:t>
            </a:r>
            <a:r>
              <a:rPr lang="da-DK" sz="700" dirty="0">
                <a:solidFill>
                  <a:srgbClr val="B3B2B5"/>
                </a:solidFill>
                <a:cs typeface="Arial" charset="0"/>
              </a:rPr>
              <a:t> 25–≤50 ml/min (</a:t>
            </a:r>
            <a:r>
              <a:rPr lang="da-DK" sz="700" dirty="0" err="1">
                <a:solidFill>
                  <a:srgbClr val="B3B2B5"/>
                </a:solidFill>
                <a:cs typeface="Arial" charset="0"/>
              </a:rPr>
              <a:t>Cockcroft</a:t>
            </a:r>
            <a:r>
              <a:rPr lang="da-DK" sz="700" dirty="0">
                <a:solidFill>
                  <a:srgbClr val="B3B2B5"/>
                </a:solidFill>
                <a:cs typeface="Arial" charset="0"/>
              </a:rPr>
              <a:t>–</a:t>
            </a:r>
            <a:r>
              <a:rPr lang="da-DK" sz="700" dirty="0" err="1">
                <a:solidFill>
                  <a:srgbClr val="B3B2B5"/>
                </a:solidFill>
                <a:cs typeface="Arial" charset="0"/>
              </a:rPr>
              <a:t>Gault</a:t>
            </a:r>
            <a:r>
              <a:rPr lang="da-DK" sz="700" dirty="0">
                <a:solidFill>
                  <a:srgbClr val="B3B2B5"/>
                </a:solidFill>
                <a:cs typeface="Arial" charset="0"/>
              </a:rPr>
              <a:t>); ‡ </a:t>
            </a:r>
            <a:r>
              <a:rPr lang="da-DK" sz="700" dirty="0" err="1">
                <a:solidFill>
                  <a:srgbClr val="B3B2B5"/>
                </a:solidFill>
                <a:cs typeface="Arial" charset="0"/>
              </a:rPr>
              <a:t>CrCl</a:t>
            </a:r>
            <a:r>
              <a:rPr lang="da-DK" sz="700" dirty="0">
                <a:solidFill>
                  <a:srgbClr val="B3B2B5"/>
                </a:solidFill>
                <a:cs typeface="Arial" charset="0"/>
              </a:rPr>
              <a:t> 30–50 ml/min; in the </a:t>
            </a:r>
            <a:r>
              <a:rPr lang="da-DK" sz="700" dirty="0" err="1">
                <a:solidFill>
                  <a:srgbClr val="B3B2B5"/>
                </a:solidFill>
                <a:cs typeface="Arial" charset="0"/>
              </a:rPr>
              <a:t>group</a:t>
            </a:r>
            <a:r>
              <a:rPr lang="da-DK" sz="700" dirty="0">
                <a:solidFill>
                  <a:srgbClr val="B3B2B5"/>
                </a:solidFill>
                <a:cs typeface="Arial" charset="0"/>
              </a:rPr>
              <a:t> of patients </a:t>
            </a:r>
            <a:r>
              <a:rPr lang="da-DK" sz="700" dirty="0" err="1">
                <a:solidFill>
                  <a:srgbClr val="B3B2B5"/>
                </a:solidFill>
                <a:cs typeface="Arial" charset="0"/>
              </a:rPr>
              <a:t>randomized</a:t>
            </a:r>
            <a:r>
              <a:rPr lang="da-DK" sz="700" dirty="0">
                <a:solidFill>
                  <a:srgbClr val="B3B2B5"/>
                </a:solidFill>
                <a:cs typeface="Arial" charset="0"/>
              </a:rPr>
              <a:t> to the </a:t>
            </a:r>
            <a:r>
              <a:rPr lang="da-DK" sz="700" dirty="0" err="1">
                <a:solidFill>
                  <a:srgbClr val="B3B2B5"/>
                </a:solidFill>
                <a:cs typeface="Arial" charset="0"/>
              </a:rPr>
              <a:t>higher-dose</a:t>
            </a:r>
            <a:r>
              <a:rPr lang="da-DK" sz="700" dirty="0">
                <a:solidFill>
                  <a:srgbClr val="B3B2B5"/>
                </a:solidFill>
                <a:cs typeface="Arial" charset="0"/>
              </a:rPr>
              <a:t> </a:t>
            </a:r>
            <a:r>
              <a:rPr lang="da-DK" sz="700" dirty="0" err="1">
                <a:solidFill>
                  <a:srgbClr val="B3B2B5"/>
                </a:solidFill>
                <a:cs typeface="Arial" charset="0"/>
              </a:rPr>
              <a:t>edoxaban</a:t>
            </a:r>
            <a:r>
              <a:rPr lang="da-DK" sz="700" dirty="0">
                <a:solidFill>
                  <a:srgbClr val="B3B2B5"/>
                </a:solidFill>
                <a:cs typeface="Arial" charset="0"/>
              </a:rPr>
              <a:t> </a:t>
            </a:r>
            <a:r>
              <a:rPr lang="da-DK" sz="700" dirty="0" err="1">
                <a:solidFill>
                  <a:srgbClr val="B3B2B5"/>
                </a:solidFill>
                <a:cs typeface="Arial" charset="0"/>
              </a:rPr>
              <a:t>regimen</a:t>
            </a:r>
            <a:r>
              <a:rPr lang="da-DK" sz="700" dirty="0">
                <a:solidFill>
                  <a:srgbClr val="B3B2B5"/>
                </a:solidFill>
                <a:cs typeface="Arial" charset="0"/>
              </a:rPr>
              <a:t> or </a:t>
            </a:r>
            <a:r>
              <a:rPr lang="da-DK" sz="700" dirty="0" err="1">
                <a:solidFill>
                  <a:srgbClr val="B3B2B5"/>
                </a:solidFill>
                <a:cs typeface="Arial" charset="0"/>
              </a:rPr>
              <a:t>warfarin</a:t>
            </a:r>
            <a:r>
              <a:rPr lang="da-DK" sz="700" dirty="0">
                <a:solidFill>
                  <a:srgbClr val="B3B2B5"/>
                </a:solidFill>
                <a:cs typeface="Arial" charset="0"/>
              </a:rPr>
              <a:t>; § </a:t>
            </a:r>
            <a:r>
              <a:rPr lang="da-DK" sz="700" dirty="0" err="1">
                <a:solidFill>
                  <a:srgbClr val="B3B2B5"/>
                </a:solidFill>
                <a:cs typeface="Arial" charset="0"/>
              </a:rPr>
              <a:t>eGFR</a:t>
            </a:r>
            <a:r>
              <a:rPr lang="da-DK" sz="700" dirty="0">
                <a:solidFill>
                  <a:srgbClr val="B3B2B5"/>
                </a:solidFill>
                <a:cs typeface="Arial" charset="0"/>
              </a:rPr>
              <a:t> 30–&lt;50 ml/min. 162 patients had missing </a:t>
            </a:r>
            <a:r>
              <a:rPr lang="da-DK" sz="700" dirty="0" err="1">
                <a:solidFill>
                  <a:srgbClr val="B3B2B5"/>
                </a:solidFill>
                <a:cs typeface="Arial" charset="0"/>
              </a:rPr>
              <a:t>CrCl</a:t>
            </a:r>
            <a:r>
              <a:rPr lang="da-DK" sz="700" dirty="0">
                <a:solidFill>
                  <a:srgbClr val="B3B2B5"/>
                </a:solidFill>
                <a:cs typeface="Arial" charset="0"/>
              </a:rPr>
              <a:t> </a:t>
            </a:r>
            <a:r>
              <a:rPr lang="da-DK" sz="700" dirty="0" err="1">
                <a:solidFill>
                  <a:srgbClr val="B3B2B5"/>
                </a:solidFill>
                <a:cs typeface="Arial" charset="0"/>
              </a:rPr>
              <a:t>values</a:t>
            </a:r>
            <a:r>
              <a:rPr lang="da-DK" sz="700" dirty="0">
                <a:solidFill>
                  <a:srgbClr val="B3B2B5"/>
                </a:solidFill>
                <a:cs typeface="Arial" charset="0"/>
              </a:rPr>
              <a:t>; </a:t>
            </a:r>
            <a:r>
              <a:rPr lang="da-DK" sz="700" dirty="0" err="1">
                <a:solidFill>
                  <a:srgbClr val="B3B2B5"/>
                </a:solidFill>
                <a:cs typeface="Arial" charset="0"/>
              </a:rPr>
              <a:t>ǁrenal</a:t>
            </a:r>
            <a:r>
              <a:rPr lang="da-DK" sz="700" dirty="0">
                <a:solidFill>
                  <a:srgbClr val="B3B2B5"/>
                </a:solidFill>
                <a:cs typeface="Arial" charset="0"/>
              </a:rPr>
              <a:t> </a:t>
            </a:r>
            <a:r>
              <a:rPr lang="da-DK" sz="700" dirty="0" err="1">
                <a:solidFill>
                  <a:srgbClr val="B3B2B5"/>
                </a:solidFill>
                <a:cs typeface="Arial" charset="0"/>
              </a:rPr>
              <a:t>impairment</a:t>
            </a:r>
            <a:r>
              <a:rPr lang="da-DK" sz="700" dirty="0">
                <a:solidFill>
                  <a:srgbClr val="B3B2B5"/>
                </a:solidFill>
                <a:cs typeface="Arial" charset="0"/>
              </a:rPr>
              <a:t> </a:t>
            </a:r>
            <a:r>
              <a:rPr lang="da-DK" sz="700" dirty="0" err="1">
                <a:solidFill>
                  <a:srgbClr val="B3B2B5"/>
                </a:solidFill>
                <a:cs typeface="Arial" charset="0"/>
              </a:rPr>
              <a:t>defined</a:t>
            </a:r>
            <a:r>
              <a:rPr lang="da-DK" sz="700" dirty="0">
                <a:solidFill>
                  <a:srgbClr val="B3B2B5"/>
                </a:solidFill>
                <a:cs typeface="Arial" charset="0"/>
              </a:rPr>
              <a:t> as serum </a:t>
            </a:r>
            <a:r>
              <a:rPr lang="da-DK" sz="700" dirty="0" err="1">
                <a:solidFill>
                  <a:srgbClr val="B3B2B5"/>
                </a:solidFill>
                <a:cs typeface="Arial" charset="0"/>
              </a:rPr>
              <a:t>creatine</a:t>
            </a:r>
            <a:r>
              <a:rPr lang="da-DK" sz="700" dirty="0">
                <a:solidFill>
                  <a:srgbClr val="B3B2B5"/>
                </a:solidFill>
                <a:cs typeface="Arial" charset="0"/>
              </a:rPr>
              <a:t> </a:t>
            </a:r>
            <a:r>
              <a:rPr lang="da-DK" sz="700" dirty="0" err="1">
                <a:solidFill>
                  <a:srgbClr val="B3B2B5"/>
                </a:solidFill>
                <a:cs typeface="Arial" charset="0"/>
              </a:rPr>
              <a:t>levels</a:t>
            </a:r>
            <a:r>
              <a:rPr lang="da-DK" sz="700" dirty="0">
                <a:solidFill>
                  <a:srgbClr val="B3B2B5"/>
                </a:solidFill>
                <a:cs typeface="Arial" charset="0"/>
              </a:rPr>
              <a:t> ≥1.5 mg/dl. To </a:t>
            </a:r>
            <a:r>
              <a:rPr lang="da-DK" sz="700" dirty="0" err="1">
                <a:solidFill>
                  <a:srgbClr val="B3B2B5"/>
                </a:solidFill>
                <a:cs typeface="Arial" charset="0"/>
              </a:rPr>
              <a:t>qualify</a:t>
            </a:r>
            <a:r>
              <a:rPr lang="da-DK" sz="700" dirty="0">
                <a:solidFill>
                  <a:srgbClr val="B3B2B5"/>
                </a:solidFill>
                <a:cs typeface="Arial" charset="0"/>
              </a:rPr>
              <a:t> for </a:t>
            </a:r>
            <a:r>
              <a:rPr lang="da-DK" sz="700" dirty="0" err="1">
                <a:solidFill>
                  <a:srgbClr val="B3B2B5"/>
                </a:solidFill>
                <a:cs typeface="Arial" charset="0"/>
              </a:rPr>
              <a:t>dose</a:t>
            </a:r>
            <a:r>
              <a:rPr lang="da-DK" sz="700" dirty="0">
                <a:solidFill>
                  <a:srgbClr val="B3B2B5"/>
                </a:solidFill>
                <a:cs typeface="Arial" charset="0"/>
              </a:rPr>
              <a:t> </a:t>
            </a:r>
            <a:r>
              <a:rPr lang="da-DK" sz="700" dirty="0" err="1">
                <a:solidFill>
                  <a:srgbClr val="B3B2B5"/>
                </a:solidFill>
                <a:cs typeface="Arial" charset="0"/>
              </a:rPr>
              <a:t>reduction</a:t>
            </a:r>
            <a:r>
              <a:rPr lang="da-DK" sz="700" dirty="0">
                <a:solidFill>
                  <a:srgbClr val="B3B2B5"/>
                </a:solidFill>
                <a:cs typeface="Arial" charset="0"/>
              </a:rPr>
              <a:t>, patients had to have ≥2 of: age ≥80 </a:t>
            </a:r>
            <a:r>
              <a:rPr lang="da-DK" sz="700" dirty="0" err="1">
                <a:solidFill>
                  <a:srgbClr val="B3B2B5"/>
                </a:solidFill>
                <a:cs typeface="Arial" charset="0"/>
              </a:rPr>
              <a:t>years</a:t>
            </a:r>
            <a:r>
              <a:rPr lang="da-DK" sz="700" dirty="0">
                <a:solidFill>
                  <a:srgbClr val="B3B2B5"/>
                </a:solidFill>
                <a:cs typeface="Arial" charset="0"/>
              </a:rPr>
              <a:t>, </a:t>
            </a:r>
            <a:r>
              <a:rPr lang="da-DK" sz="700" dirty="0" err="1">
                <a:solidFill>
                  <a:srgbClr val="B3B2B5"/>
                </a:solidFill>
                <a:cs typeface="Arial" charset="0"/>
              </a:rPr>
              <a:t>weight</a:t>
            </a:r>
            <a:r>
              <a:rPr lang="da-DK" sz="700" dirty="0">
                <a:solidFill>
                  <a:srgbClr val="B3B2B5"/>
                </a:solidFill>
                <a:cs typeface="Arial" charset="0"/>
              </a:rPr>
              <a:t> ≤60 kg or serum </a:t>
            </a:r>
            <a:r>
              <a:rPr lang="da-DK" sz="700" dirty="0" err="1">
                <a:solidFill>
                  <a:srgbClr val="B3B2B5"/>
                </a:solidFill>
                <a:cs typeface="Arial" charset="0"/>
              </a:rPr>
              <a:t>creatinine</a:t>
            </a:r>
            <a:r>
              <a:rPr lang="da-DK" sz="700" dirty="0">
                <a:solidFill>
                  <a:srgbClr val="B3B2B5"/>
                </a:solidFill>
                <a:cs typeface="Arial" charset="0"/>
              </a:rPr>
              <a:t> ≥1.5 mg/dl; ¶data given for </a:t>
            </a:r>
            <a:r>
              <a:rPr lang="da-DK" sz="700" dirty="0" err="1">
                <a:solidFill>
                  <a:srgbClr val="B3B2B5"/>
                </a:solidFill>
                <a:cs typeface="Arial" charset="0"/>
              </a:rPr>
              <a:t>dose</a:t>
            </a:r>
            <a:r>
              <a:rPr lang="da-DK" sz="700" dirty="0">
                <a:solidFill>
                  <a:srgbClr val="B3B2B5"/>
                </a:solidFill>
                <a:cs typeface="Arial" charset="0"/>
              </a:rPr>
              <a:t> </a:t>
            </a:r>
            <a:r>
              <a:rPr lang="da-DK" sz="700" dirty="0" err="1">
                <a:solidFill>
                  <a:srgbClr val="B3B2B5"/>
                </a:solidFill>
                <a:cs typeface="Arial" charset="0"/>
              </a:rPr>
              <a:t>adjusted</a:t>
            </a:r>
            <a:r>
              <a:rPr lang="da-DK" sz="700" dirty="0">
                <a:solidFill>
                  <a:srgbClr val="B3B2B5"/>
                </a:solidFill>
                <a:cs typeface="Arial" charset="0"/>
              </a:rPr>
              <a:t> arm of ‘</a:t>
            </a:r>
            <a:r>
              <a:rPr lang="da-DK" sz="700" dirty="0" err="1">
                <a:solidFill>
                  <a:srgbClr val="B3B2B5"/>
                </a:solidFill>
                <a:cs typeface="Arial" charset="0"/>
              </a:rPr>
              <a:t>high-dose</a:t>
            </a:r>
            <a:r>
              <a:rPr lang="da-DK" sz="700" dirty="0">
                <a:solidFill>
                  <a:srgbClr val="B3B2B5"/>
                </a:solidFill>
                <a:cs typeface="Arial" charset="0"/>
              </a:rPr>
              <a:t>’ (60/30) </a:t>
            </a:r>
            <a:r>
              <a:rPr lang="da-DK" sz="700" dirty="0" err="1">
                <a:solidFill>
                  <a:srgbClr val="B3B2B5"/>
                </a:solidFill>
                <a:cs typeface="Arial" charset="0"/>
              </a:rPr>
              <a:t>group</a:t>
            </a:r>
            <a:br>
              <a:rPr lang="da-DK" sz="700" dirty="0">
                <a:solidFill>
                  <a:srgbClr val="B3B2B5"/>
                </a:solidFill>
                <a:cs typeface="Arial" charset="0"/>
              </a:rPr>
            </a:br>
            <a:r>
              <a:rPr lang="en-GB" sz="700" dirty="0">
                <a:solidFill>
                  <a:srgbClr val="B3B2B5"/>
                </a:solidFill>
                <a:cs typeface="Arial" charset="0"/>
              </a:rPr>
              <a:t>bid: twice daily; </a:t>
            </a:r>
            <a:r>
              <a:rPr lang="en-GB" sz="700" dirty="0" err="1">
                <a:solidFill>
                  <a:srgbClr val="B3B2B5"/>
                </a:solidFill>
                <a:cs typeface="Arial" charset="0"/>
              </a:rPr>
              <a:t>CrCl</a:t>
            </a:r>
            <a:r>
              <a:rPr lang="en-GB" sz="700" dirty="0">
                <a:solidFill>
                  <a:srgbClr val="B3B2B5"/>
                </a:solidFill>
                <a:cs typeface="Arial" charset="0"/>
              </a:rPr>
              <a:t>: creatinine clearance; eGFR: estimated glomerular filtration rate; NOAC: non-vitamin K antagonist oral anticoagulant; od: once daily</a:t>
            </a:r>
            <a:endParaRPr lang="de-DE" sz="700" dirty="0">
              <a:solidFill>
                <a:srgbClr val="B3B2B5"/>
              </a:solidFill>
              <a:cs typeface="Arial" charset="0"/>
            </a:endParaRPr>
          </a:p>
        </p:txBody>
      </p:sp>
      <p:graphicFrame>
        <p:nvGraphicFramePr>
          <p:cNvPr id="23" name="Group 59">
            <a:extLst>
              <a:ext uri="{FF2B5EF4-FFF2-40B4-BE49-F238E27FC236}">
                <a16:creationId xmlns:a16="http://schemas.microsoft.com/office/drawing/2014/main" id="{945FB128-8A03-4C4A-9287-6AAC9EC18D9E}"/>
              </a:ext>
            </a:extLst>
          </p:cNvPr>
          <p:cNvGraphicFramePr>
            <a:graphicFrameLocks noGrp="1"/>
          </p:cNvGraphicFramePr>
          <p:nvPr>
            <p:extLst>
              <p:ext uri="{D42A27DB-BD31-4B8C-83A1-F6EECF244321}">
                <p14:modId xmlns:p14="http://schemas.microsoft.com/office/powerpoint/2010/main" val="3769008796"/>
              </p:ext>
            </p:extLst>
          </p:nvPr>
        </p:nvGraphicFramePr>
        <p:xfrm>
          <a:off x="612451" y="1280071"/>
          <a:ext cx="8122807" cy="2659831"/>
        </p:xfrm>
        <a:graphic>
          <a:graphicData uri="http://schemas.openxmlformats.org/drawingml/2006/table">
            <a:tbl>
              <a:tblPr/>
              <a:tblGrid>
                <a:gridCol w="2650807">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1368000">
                  <a:extLst>
                    <a:ext uri="{9D8B030D-6E8A-4147-A177-3AD203B41FA5}">
                      <a16:colId xmlns:a16="http://schemas.microsoft.com/office/drawing/2014/main" val="20004"/>
                    </a:ext>
                  </a:extLst>
                </a:gridCol>
              </a:tblGrid>
              <a:tr h="75543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de-CH" sz="900" b="0" i="0" u="none" strike="noStrike" cap="none" normalizeH="0" baseline="0" dirty="0">
                        <a:ln>
                          <a:noFill/>
                        </a:ln>
                        <a:solidFill>
                          <a:srgbClr val="003F83"/>
                        </a:solidFill>
                        <a:effectLst/>
                        <a:latin typeface="+mn-lt"/>
                        <a:cs typeface="Arial" charset="0"/>
                      </a:endParaRPr>
                    </a:p>
                  </a:txBody>
                  <a:tcPr marL="0" marR="0" marT="33386" marB="3338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1" i="0" u="none" strike="noStrike" cap="none" baseline="0" dirty="0">
                          <a:ln>
                            <a:noFill/>
                          </a:ln>
                          <a:solidFill>
                            <a:schemeClr val="bg1"/>
                          </a:solidFill>
                          <a:effectLst/>
                          <a:latin typeface="+mn-lt"/>
                        </a:rPr>
                        <a:t>ROCKET AF</a:t>
                      </a:r>
                      <a:r>
                        <a:rPr kumimoji="0" lang="de-DE" sz="1100" b="1" i="0" u="none" strike="noStrike" cap="none" baseline="30000" dirty="0">
                          <a:ln>
                            <a:noFill/>
                          </a:ln>
                          <a:solidFill>
                            <a:schemeClr val="bg1"/>
                          </a:solidFill>
                          <a:effectLst/>
                          <a:latin typeface="+mn-lt"/>
                        </a:rPr>
                        <a:t>7</a:t>
                      </a:r>
                      <a:endParaRPr kumimoji="0" lang="de-DE" sz="1100" b="1" i="0" u="none" strike="noStrike" cap="none" normalizeH="0" baseline="30000" dirty="0">
                        <a:ln>
                          <a:noFill/>
                        </a:ln>
                        <a:solidFill>
                          <a:schemeClr val="bg1"/>
                        </a:solidFill>
                        <a:effectLst/>
                        <a:latin typeface="+mn-lt"/>
                      </a:endParaRP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a:ln>
                            <a:noFill/>
                          </a:ln>
                          <a:solidFill>
                            <a:schemeClr val="bg1"/>
                          </a:solidFill>
                          <a:effectLst/>
                          <a:latin typeface="+mn-lt"/>
                        </a:rPr>
                        <a:t>(</a:t>
                      </a:r>
                      <a:r>
                        <a:rPr kumimoji="0" lang="de-DE" sz="1100" b="0" i="0" u="none" strike="noStrike" cap="none" baseline="0" dirty="0" err="1">
                          <a:ln>
                            <a:noFill/>
                          </a:ln>
                          <a:solidFill>
                            <a:schemeClr val="bg1"/>
                          </a:solidFill>
                          <a:effectLst/>
                          <a:latin typeface="+mn-lt"/>
                        </a:rPr>
                        <a:t>n</a:t>
                      </a:r>
                      <a:r>
                        <a:rPr kumimoji="0" lang="de-DE" sz="1100" b="0" i="0" u="none" strike="noStrike" cap="none" baseline="0" dirty="0">
                          <a:ln>
                            <a:noFill/>
                          </a:ln>
                          <a:solidFill>
                            <a:schemeClr val="bg1"/>
                          </a:solidFill>
                          <a:effectLst/>
                          <a:latin typeface="+mn-lt"/>
                        </a:rPr>
                        <a:t>=14’264)</a:t>
                      </a:r>
                      <a:endParaRPr kumimoji="0" lang="de-DE" sz="1100" b="0" i="0" u="none" strike="noStrike" cap="none" normalizeH="0" baseline="0" dirty="0">
                        <a:ln>
                          <a:noFill/>
                        </a:ln>
                        <a:solidFill>
                          <a:schemeClr val="bg1"/>
                        </a:solidFill>
                        <a:effectLst/>
                        <a:latin typeface="+mn-lt"/>
                      </a:endParaRP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961AC"/>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de-DE" sz="1100" b="1" i="0" u="none" strike="noStrike" cap="none" baseline="0" dirty="0">
                          <a:ln>
                            <a:noFill/>
                          </a:ln>
                          <a:solidFill>
                            <a:schemeClr val="bg1"/>
                          </a:solidFill>
                          <a:effectLst/>
                          <a:latin typeface="+mn-lt"/>
                        </a:rPr>
                        <a:t>ARISTOTLE</a:t>
                      </a:r>
                      <a:r>
                        <a:rPr kumimoji="0" lang="de-DE" sz="1100" b="1" i="0" u="none" strike="noStrike" cap="none" baseline="30000" dirty="0">
                          <a:ln>
                            <a:noFill/>
                          </a:ln>
                          <a:solidFill>
                            <a:schemeClr val="bg1"/>
                          </a:solidFill>
                          <a:effectLst/>
                          <a:latin typeface="+mn-lt"/>
                        </a:rPr>
                        <a:t>8,9</a:t>
                      </a:r>
                      <a:endParaRPr kumimoji="0" lang="de-DE" sz="1100" b="1" i="0" u="none" strike="noStrike" cap="none" normalizeH="0" baseline="0" dirty="0">
                        <a:ln>
                          <a:noFill/>
                        </a:ln>
                        <a:solidFill>
                          <a:schemeClr val="bg1"/>
                        </a:solidFill>
                        <a:effectLst/>
                        <a:latin typeface="+mn-lt"/>
                        <a:cs typeface="Arial" charset="0"/>
                      </a:endParaRP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err="1">
                          <a:ln>
                            <a:noFill/>
                          </a:ln>
                          <a:solidFill>
                            <a:schemeClr val="bg1"/>
                          </a:solidFill>
                          <a:effectLst/>
                          <a:latin typeface="+mn-lt"/>
                        </a:rPr>
                        <a:t>n</a:t>
                      </a:r>
                      <a:r>
                        <a:rPr kumimoji="0" lang="de-DE" sz="1100" b="0" i="0" u="none" strike="noStrike" cap="none" baseline="0" dirty="0">
                          <a:ln>
                            <a:noFill/>
                          </a:ln>
                          <a:solidFill>
                            <a:schemeClr val="bg1"/>
                          </a:solidFill>
                          <a:effectLst/>
                          <a:latin typeface="+mn-lt"/>
                        </a:rPr>
                        <a:t>=18’201</a:t>
                      </a:r>
                      <a:endParaRPr kumimoji="0" lang="de-DE" sz="1100" b="0" i="0" u="none" strike="noStrike" cap="none" normalizeH="0" baseline="0" dirty="0">
                        <a:ln>
                          <a:noFill/>
                        </a:ln>
                        <a:solidFill>
                          <a:schemeClr val="bg1"/>
                        </a:solidFill>
                        <a:effectLst/>
                        <a:latin typeface="+mn-lt"/>
                      </a:endParaRP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de-DE" sz="1100" b="1" i="0" u="none" strike="noStrike" cap="none" baseline="0" dirty="0">
                          <a:ln>
                            <a:noFill/>
                          </a:ln>
                          <a:solidFill>
                            <a:schemeClr val="bg1"/>
                          </a:solidFill>
                          <a:effectLst/>
                          <a:latin typeface="+mn-lt"/>
                        </a:rPr>
                        <a:t>ENGAGE AF</a:t>
                      </a:r>
                      <a:r>
                        <a:rPr kumimoji="0" lang="de-DE" sz="1100" b="1" i="0" u="none" strike="noStrike" cap="none" baseline="30000" dirty="0">
                          <a:ln>
                            <a:noFill/>
                          </a:ln>
                          <a:solidFill>
                            <a:schemeClr val="bg1"/>
                          </a:solidFill>
                          <a:effectLst/>
                          <a:latin typeface="+mn-lt"/>
                        </a:rPr>
                        <a:t>10–12</a:t>
                      </a:r>
                      <a:endParaRPr kumimoji="0" lang="de-DE" sz="1100" b="1" i="0" u="none" strike="noStrike" cap="none" normalizeH="0" baseline="0" dirty="0">
                        <a:ln>
                          <a:noFill/>
                        </a:ln>
                        <a:solidFill>
                          <a:schemeClr val="bg1"/>
                        </a:solidFill>
                        <a:effectLst/>
                        <a:latin typeface="+mn-lt"/>
                      </a:endParaRP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a:ln>
                            <a:noFill/>
                          </a:ln>
                          <a:solidFill>
                            <a:schemeClr val="bg1"/>
                          </a:solidFill>
                          <a:effectLst/>
                          <a:latin typeface="+mn-lt"/>
                        </a:rPr>
                        <a:t>(</a:t>
                      </a:r>
                      <a:r>
                        <a:rPr kumimoji="0" lang="de-DE" sz="1100" b="0" i="0" u="none" strike="noStrike" cap="none" baseline="0" dirty="0" err="1">
                          <a:ln>
                            <a:noFill/>
                          </a:ln>
                          <a:solidFill>
                            <a:schemeClr val="bg1"/>
                          </a:solidFill>
                          <a:effectLst/>
                          <a:latin typeface="+mn-lt"/>
                        </a:rPr>
                        <a:t>n</a:t>
                      </a:r>
                      <a:r>
                        <a:rPr kumimoji="0" lang="de-DE" sz="1100" b="0" i="0" u="none" strike="noStrike" cap="none" baseline="0" dirty="0">
                          <a:ln>
                            <a:noFill/>
                          </a:ln>
                          <a:solidFill>
                            <a:schemeClr val="bg1"/>
                          </a:solidFill>
                          <a:effectLst/>
                          <a:latin typeface="+mn-lt"/>
                        </a:rPr>
                        <a:t>=21’105)</a:t>
                      </a:r>
                      <a:endParaRPr kumimoji="0" lang="de-DE" sz="1100" b="0" i="0" u="none" strike="noStrike" cap="none" normalizeH="0" baseline="0" dirty="0">
                        <a:ln>
                          <a:noFill/>
                        </a:ln>
                        <a:solidFill>
                          <a:schemeClr val="bg1"/>
                        </a:solidFill>
                        <a:effectLst/>
                        <a:latin typeface="+mn-lt"/>
                      </a:endParaRPr>
                    </a:p>
                  </a:txBody>
                  <a:tcPr marL="84799" marR="84799" marT="42400" marB="4240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defRPr/>
                      </a:pPr>
                      <a:r>
                        <a:rPr kumimoji="0" lang="de-DE" sz="1100" b="1" i="0" u="none" strike="noStrike" cap="none" baseline="0" dirty="0">
                          <a:ln>
                            <a:noFill/>
                          </a:ln>
                          <a:solidFill>
                            <a:schemeClr val="bg1"/>
                          </a:solidFill>
                          <a:effectLst/>
                          <a:latin typeface="+mn-lt"/>
                        </a:rPr>
                        <a:t>RE-LY</a:t>
                      </a:r>
                      <a:r>
                        <a:rPr kumimoji="0" lang="de-DE" sz="1100" b="1" i="0" u="none" strike="noStrike" cap="none" baseline="30000" dirty="0">
                          <a:ln>
                            <a:noFill/>
                          </a:ln>
                          <a:solidFill>
                            <a:schemeClr val="bg1"/>
                          </a:solidFill>
                          <a:effectLst/>
                          <a:latin typeface="+mn-lt"/>
                        </a:rPr>
                        <a:t>13,14</a:t>
                      </a:r>
                      <a:endParaRPr kumimoji="0" lang="de-DE" sz="1100" b="1" i="0" u="none" strike="noStrike" cap="none" normalizeH="0" baseline="0" dirty="0">
                        <a:ln>
                          <a:noFill/>
                        </a:ln>
                        <a:solidFill>
                          <a:schemeClr val="bg1"/>
                        </a:solidFill>
                        <a:effectLst/>
                        <a:latin typeface="+mn-lt"/>
                        <a:cs typeface="Arial" charset="0"/>
                      </a:endParaRPr>
                    </a:p>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100" b="0" i="0" u="none" strike="noStrike" cap="none" baseline="0" dirty="0">
                          <a:ln>
                            <a:noFill/>
                          </a:ln>
                          <a:solidFill>
                            <a:schemeClr val="bg1"/>
                          </a:solidFill>
                          <a:effectLst/>
                          <a:latin typeface="+mn-lt"/>
                        </a:rPr>
                        <a:t>(n=18’113)</a:t>
                      </a:r>
                      <a:endParaRPr kumimoji="0" lang="de-DE" sz="1100" b="0" i="0" u="none" strike="noStrike" cap="none" normalizeH="0" baseline="0" dirty="0">
                        <a:ln>
                          <a:noFill/>
                        </a:ln>
                        <a:solidFill>
                          <a:schemeClr val="bg1"/>
                        </a:solidFill>
                        <a:effectLst/>
                        <a:latin typeface="+mn-lt"/>
                      </a:endParaRPr>
                    </a:p>
                  </a:txBody>
                  <a:tcPr marL="100157" marR="84799" marT="42400" marB="4240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924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dirty="0" err="1">
                          <a:ln>
                            <a:noFill/>
                          </a:ln>
                          <a:solidFill>
                            <a:srgbClr val="595959"/>
                          </a:solidFill>
                          <a:effectLst/>
                          <a:latin typeface="+mn-lt"/>
                        </a:rPr>
                        <a:t>Specific</a:t>
                      </a:r>
                      <a:r>
                        <a:rPr kumimoji="0" lang="de-DE" sz="1000" b="0" i="0" u="none" strike="noStrike" cap="none" baseline="0" dirty="0">
                          <a:ln>
                            <a:noFill/>
                          </a:ln>
                          <a:solidFill>
                            <a:srgbClr val="595959"/>
                          </a:solidFill>
                          <a:effectLst/>
                          <a:latin typeface="+mn-lt"/>
                        </a:rPr>
                        <a:t> renal dose </a:t>
                      </a:r>
                      <a:r>
                        <a:rPr kumimoji="0" lang="de-DE" sz="1000" b="0" i="0" u="none" strike="noStrike" cap="none" baseline="0" dirty="0" err="1">
                          <a:ln>
                            <a:noFill/>
                          </a:ln>
                          <a:solidFill>
                            <a:srgbClr val="595959"/>
                          </a:solidFill>
                          <a:effectLst/>
                          <a:latin typeface="+mn-lt"/>
                        </a:rPr>
                        <a:t>studied</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to</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support</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safety</a:t>
                      </a:r>
                      <a:r>
                        <a:rPr kumimoji="0" lang="de-DE" sz="1000" b="0" i="0" u="none" strike="noStrike" cap="none" baseline="0" dirty="0">
                          <a:ln>
                            <a:noFill/>
                          </a:ln>
                          <a:solidFill>
                            <a:srgbClr val="595959"/>
                          </a:solidFill>
                          <a:effectLst/>
                          <a:latin typeface="+mn-lt"/>
                        </a:rPr>
                        <a:t> (i.e. </a:t>
                      </a:r>
                      <a:r>
                        <a:rPr kumimoji="0" lang="de-DE" sz="1000" b="0" i="0" u="none" strike="noStrike" cap="none" baseline="0" dirty="0" err="1">
                          <a:ln>
                            <a:noFill/>
                          </a:ln>
                          <a:solidFill>
                            <a:srgbClr val="595959"/>
                          </a:solidFill>
                          <a:effectLst/>
                          <a:latin typeface="+mn-lt"/>
                        </a:rPr>
                        <a:t>dosing</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based</a:t>
                      </a:r>
                      <a:r>
                        <a:rPr kumimoji="0" lang="de-DE" sz="1000" b="0" i="0" u="none" strike="noStrike" cap="none" baseline="0" dirty="0">
                          <a:ln>
                            <a:noFill/>
                          </a:ln>
                          <a:solidFill>
                            <a:srgbClr val="595959"/>
                          </a:solidFill>
                          <a:effectLst/>
                          <a:latin typeface="+mn-lt"/>
                        </a:rPr>
                        <a:t> on renal </a:t>
                      </a:r>
                      <a:r>
                        <a:rPr kumimoji="0" lang="de-DE" sz="1000" b="0" i="0" u="none" strike="noStrike" cap="none" baseline="0" dirty="0" err="1">
                          <a:ln>
                            <a:noFill/>
                          </a:ln>
                          <a:solidFill>
                            <a:srgbClr val="595959"/>
                          </a:solidFill>
                          <a:effectLst/>
                          <a:latin typeface="+mn-lt"/>
                        </a:rPr>
                        <a:t>function</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only</a:t>
                      </a:r>
                      <a:r>
                        <a:rPr kumimoji="0" lang="de-DE" sz="1000" b="0" i="0" u="none" strike="noStrike" cap="none" baseline="0" dirty="0">
                          <a:ln>
                            <a:noFill/>
                          </a:ln>
                          <a:solidFill>
                            <a:srgbClr val="595959"/>
                          </a:solidFill>
                          <a:effectLst/>
                          <a:latin typeface="+mn-lt"/>
                        </a:rPr>
                        <a:t>)</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de-DE" sz="1800" b="1" dirty="0">
                          <a:solidFill>
                            <a:schemeClr val="bg2"/>
                          </a:solidFill>
                          <a:sym typeface="Wingdings"/>
                        </a:rPr>
                        <a:t>✔</a:t>
                      </a:r>
                      <a:endParaRPr lang="de-DE" sz="1800" b="1" dirty="0">
                        <a:solidFill>
                          <a:schemeClr val="bg2"/>
                        </a:solidFill>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lang="de-DE" sz="1800" b="1" dirty="0">
                          <a:solidFill>
                            <a:srgbClr val="7C7A7A"/>
                          </a:solidFill>
                          <a:sym typeface="Wingdings"/>
                        </a:rPr>
                        <a:t>✘</a:t>
                      </a:r>
                      <a:endParaRPr lang="de-DE" sz="1800" b="1" dirty="0">
                        <a:solidFill>
                          <a:srgbClr val="7C7A7A"/>
                        </a:solidFill>
                      </a:endParaRP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800" b="1" i="0" u="none" strike="noStrike" cap="none" baseline="0" noProof="0" dirty="0">
                          <a:ln>
                            <a:noFill/>
                          </a:ln>
                          <a:solidFill>
                            <a:srgbClr val="7C7A7A"/>
                          </a:solidFill>
                          <a:effectLst/>
                          <a:uLnTx/>
                          <a:uFillTx/>
                          <a:latin typeface="+mn-lt"/>
                          <a:sym typeface="Wingdings"/>
                        </a:rPr>
                        <a:t>✘</a:t>
                      </a:r>
                      <a:endParaRPr lang="de-DE" sz="900" b="1" dirty="0">
                        <a:solidFill>
                          <a:srgbClr val="7C7A7A"/>
                        </a:solidFill>
                      </a:endParaRP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800" b="1" i="0" u="none" strike="noStrike" cap="none" baseline="0" noProof="0" dirty="0">
                          <a:ln>
                            <a:noFill/>
                          </a:ln>
                          <a:solidFill>
                            <a:srgbClr val="7C7A7A"/>
                          </a:solidFill>
                          <a:effectLst/>
                          <a:uLnTx/>
                          <a:uFillTx/>
                          <a:latin typeface="+mn-lt"/>
                          <a:sym typeface="Wingdings"/>
                        </a:rPr>
                        <a:t>✘</a:t>
                      </a:r>
                      <a:endParaRPr lang="de-DE" sz="900" b="1" dirty="0">
                        <a:solidFill>
                          <a:srgbClr val="7C7A7A"/>
                        </a:solidFill>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Proportion </a:t>
                      </a:r>
                      <a:r>
                        <a:rPr kumimoji="0" lang="de-DE" sz="1000" b="0" i="0" u="none" strike="noStrike" cap="none" baseline="0" dirty="0" err="1">
                          <a:ln>
                            <a:noFill/>
                          </a:ln>
                          <a:solidFill>
                            <a:srgbClr val="595959"/>
                          </a:solidFill>
                          <a:effectLst/>
                          <a:latin typeface="+mn-lt"/>
                        </a:rPr>
                        <a:t>of</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patients</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with</a:t>
                      </a:r>
                      <a:r>
                        <a:rPr kumimoji="0" lang="de-DE" sz="1000" b="0" i="0" u="none" strike="noStrike" cap="none" baseline="0" dirty="0">
                          <a:ln>
                            <a:noFill/>
                          </a:ln>
                          <a:solidFill>
                            <a:srgbClr val="595959"/>
                          </a:solidFill>
                          <a:effectLst/>
                          <a:latin typeface="+mn-lt"/>
                        </a:rPr>
                        <a:t> renal </a:t>
                      </a:r>
                      <a:r>
                        <a:rPr kumimoji="0" lang="de-DE" sz="1000" b="0" i="0" u="none" strike="noStrike" cap="none" baseline="0" dirty="0" err="1">
                          <a:ln>
                            <a:noFill/>
                          </a:ln>
                          <a:solidFill>
                            <a:srgbClr val="595959"/>
                          </a:solidFill>
                          <a:effectLst/>
                          <a:latin typeface="+mn-lt"/>
                        </a:rPr>
                        <a:t>impairment</a:t>
                      </a:r>
                      <a:endParaRPr kumimoji="0" lang="de-DE" sz="1000" b="0" i="0" u="none" strike="noStrike" cap="none" baseline="0" dirty="0">
                        <a:ln>
                          <a:noFill/>
                        </a:ln>
                        <a:solidFill>
                          <a:srgbClr val="595959"/>
                        </a:solidFill>
                        <a:effectLst/>
                        <a:latin typeface="+mn-lt"/>
                      </a:endParaRP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21%*</a:t>
                      </a:r>
                      <a:endParaRPr kumimoji="0" lang="de-DE" sz="1000" b="0" i="0" u="none" strike="noStrike" cap="none" normalizeH="0" baseline="0" dirty="0">
                        <a:ln>
                          <a:noFill/>
                        </a:ln>
                        <a:solidFill>
                          <a:srgbClr val="595959"/>
                        </a:solidFill>
                        <a:effectLst/>
                        <a:latin typeface="+mn-lt"/>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17%</a:t>
                      </a:r>
                      <a:r>
                        <a:rPr kumimoji="0" lang="de-DE" sz="1000" b="0" i="0" u="none" strike="noStrike" cap="none" baseline="30000" dirty="0">
                          <a:ln>
                            <a:noFill/>
                          </a:ln>
                          <a:solidFill>
                            <a:srgbClr val="595959"/>
                          </a:solidFill>
                          <a:effectLst/>
                          <a:latin typeface="+mn-lt"/>
                        </a:rPr>
                        <a:t>#</a:t>
                      </a:r>
                      <a:endParaRPr kumimoji="0" lang="de-DE" sz="1000" b="0" i="0" u="none" strike="noStrike" cap="none" normalizeH="0" baseline="3000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19%</a:t>
                      </a:r>
                      <a:r>
                        <a:rPr lang="en-GB" sz="1000" baseline="30000" dirty="0">
                          <a:solidFill>
                            <a:srgbClr val="000000">
                              <a:lumMod val="65000"/>
                              <a:lumOff val="35000"/>
                            </a:srgbClr>
                          </a:solidFill>
                        </a:rPr>
                        <a:t>‡</a:t>
                      </a:r>
                      <a:endParaRPr kumimoji="0" lang="de-DE" sz="1000" b="0" i="0" u="none" strike="noStrike" cap="none" normalizeH="0" baseline="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20%</a:t>
                      </a:r>
                      <a:r>
                        <a:rPr lang="en-GB" sz="1000" baseline="30000" dirty="0">
                          <a:solidFill>
                            <a:srgbClr val="000000">
                              <a:lumMod val="65000"/>
                              <a:lumOff val="35000"/>
                            </a:srgbClr>
                          </a:solidFill>
                        </a:rPr>
                        <a:t>§</a:t>
                      </a:r>
                      <a:endParaRPr kumimoji="0" lang="de-DE" sz="1000" b="0" i="0" u="none" strike="noStrike" cap="none" normalizeH="0" baseline="0" dirty="0">
                        <a:ln>
                          <a:noFill/>
                        </a:ln>
                        <a:solidFill>
                          <a:srgbClr val="595959"/>
                        </a:solidFill>
                        <a:effectLst/>
                        <a:latin typeface="+mn-lt"/>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30000"/>
                      </a:schemeClr>
                    </a:solidFill>
                  </a:tcPr>
                </a:tc>
                <a:extLst>
                  <a:ext uri="{0D108BD9-81ED-4DB2-BD59-A6C34878D82A}">
                    <a16:rowId xmlns:a16="http://schemas.microsoft.com/office/drawing/2014/main" val="10002"/>
                  </a:ext>
                </a:extLst>
              </a:tr>
              <a:tr h="504000">
                <a:tc>
                  <a:txBody>
                    <a:bodyPr/>
                    <a:lstStyle/>
                    <a:p>
                      <a:pPr marL="0"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dirty="0" err="1">
                          <a:ln>
                            <a:noFill/>
                          </a:ln>
                          <a:solidFill>
                            <a:srgbClr val="595959"/>
                          </a:solidFill>
                          <a:effectLst/>
                          <a:latin typeface="+mn-lt"/>
                        </a:rPr>
                        <a:t>Number</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of</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patients</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studied</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with</a:t>
                      </a:r>
                      <a:r>
                        <a:rPr kumimoji="0" lang="de-DE" sz="1000" b="0" i="0" u="none" strike="noStrike" cap="none" baseline="0" dirty="0">
                          <a:ln>
                            <a:noFill/>
                          </a:ln>
                          <a:solidFill>
                            <a:srgbClr val="595959"/>
                          </a:solidFill>
                          <a:effectLst/>
                          <a:latin typeface="+mn-lt"/>
                        </a:rPr>
                        <a:t> </a:t>
                      </a:r>
                      <a:r>
                        <a:rPr kumimoji="0" lang="de-DE" sz="1000" b="1" i="0" u="none" strike="noStrike" cap="none" baseline="0" dirty="0" err="1">
                          <a:ln>
                            <a:noFill/>
                          </a:ln>
                          <a:solidFill>
                            <a:srgbClr val="595959"/>
                          </a:solidFill>
                          <a:effectLst/>
                          <a:latin typeface="+mn-lt"/>
                        </a:rPr>
                        <a:t>low</a:t>
                      </a:r>
                      <a:r>
                        <a:rPr kumimoji="0" lang="de-DE" sz="1000" b="1" i="0" u="none" strike="noStrike" cap="none" baseline="0" dirty="0">
                          <a:ln>
                            <a:noFill/>
                          </a:ln>
                          <a:solidFill>
                            <a:srgbClr val="595959"/>
                          </a:solidFill>
                          <a:effectLst/>
                          <a:latin typeface="+mn-lt"/>
                        </a:rPr>
                        <a:t> dose</a:t>
                      </a:r>
                    </a:p>
                  </a:txBody>
                  <a:tcPr marL="84799" marR="84799" marT="42400" marB="424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85725"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000" b="0" i="0" u="none" strike="noStrike" cap="none" baseline="0" dirty="0">
                          <a:ln>
                            <a:noFill/>
                          </a:ln>
                          <a:solidFill>
                            <a:srgbClr val="595959"/>
                          </a:solidFill>
                          <a:effectLst/>
                          <a:latin typeface="+mn-lt"/>
                        </a:rPr>
                        <a:t>15 mg </a:t>
                      </a:r>
                      <a:r>
                        <a:rPr kumimoji="0" lang="de-DE" sz="1000" b="0" i="0" u="none" strike="noStrike" cap="none" baseline="0" dirty="0" err="1">
                          <a:ln>
                            <a:noFill/>
                          </a:ln>
                          <a:solidFill>
                            <a:srgbClr val="595959"/>
                          </a:solidFill>
                          <a:effectLst/>
                          <a:latin typeface="+mn-lt"/>
                        </a:rPr>
                        <a:t>od</a:t>
                      </a:r>
                      <a:r>
                        <a:rPr kumimoji="0" lang="de-DE" sz="1000" b="0" i="0" u="none" strike="noStrike" cap="none" baseline="0" dirty="0">
                          <a:ln>
                            <a:noFill/>
                          </a:ln>
                          <a:solidFill>
                            <a:srgbClr val="595959"/>
                          </a:solidFill>
                          <a:effectLst/>
                          <a:latin typeface="+mn-lt"/>
                        </a:rPr>
                        <a:t>: </a:t>
                      </a:r>
                      <a:br>
                        <a:rPr kumimoji="0" lang="de-DE" sz="1000" b="0" i="0" u="none" strike="noStrike" cap="none" baseline="0" dirty="0">
                          <a:ln>
                            <a:noFill/>
                          </a:ln>
                          <a:solidFill>
                            <a:srgbClr val="595959"/>
                          </a:solidFill>
                          <a:effectLst/>
                          <a:latin typeface="+mn-lt"/>
                        </a:rPr>
                      </a:br>
                      <a:r>
                        <a:rPr kumimoji="0" lang="de-DE" sz="1000" b="0" i="0" u="none" strike="noStrike" cap="none" baseline="0" dirty="0">
                          <a:ln>
                            <a:noFill/>
                          </a:ln>
                          <a:solidFill>
                            <a:srgbClr val="595959"/>
                          </a:solidFill>
                          <a:effectLst/>
                          <a:latin typeface="+mn-lt"/>
                        </a:rPr>
                        <a:t>1474</a:t>
                      </a:r>
                      <a:endParaRPr kumimoji="0" lang="de-DE" sz="1000" b="0" i="0" u="none" strike="noStrike" cap="none" normalizeH="0" baseline="0" dirty="0">
                        <a:ln>
                          <a:noFill/>
                        </a:ln>
                        <a:solidFill>
                          <a:srgbClr val="595959"/>
                        </a:solidFill>
                        <a:effectLst/>
                        <a:latin typeface="+mn-lt"/>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20000"/>
                        </a:lnSpc>
                        <a:spcBef>
                          <a:spcPct val="50000"/>
                        </a:spcBef>
                        <a:spcAft>
                          <a:spcPct val="0"/>
                        </a:spcAft>
                        <a:buClr>
                          <a:schemeClr val="bg2"/>
                        </a:buClr>
                        <a:buSzTx/>
                        <a:buFont typeface="Wingdings 2" pitchFamily="18" charset="2"/>
                        <a:buNone/>
                        <a:tabLst/>
                        <a:defRPr/>
                      </a:pPr>
                      <a:r>
                        <a:rPr kumimoji="0" lang="de-DE" sz="1000" b="0" i="0" u="none" strike="noStrike" cap="none" baseline="0" dirty="0">
                          <a:ln>
                            <a:noFill/>
                          </a:ln>
                          <a:solidFill>
                            <a:srgbClr val="595959"/>
                          </a:solidFill>
                          <a:effectLst/>
                          <a:latin typeface="+mn-lt"/>
                        </a:rPr>
                        <a:t>2.5 mg </a:t>
                      </a:r>
                      <a:r>
                        <a:rPr kumimoji="0" lang="de-DE" sz="1000" b="0" i="0" u="none" strike="noStrike" cap="none" baseline="0" dirty="0" err="1">
                          <a:ln>
                            <a:noFill/>
                          </a:ln>
                          <a:solidFill>
                            <a:srgbClr val="595959"/>
                          </a:solidFill>
                          <a:effectLst/>
                          <a:latin typeface="+mn-lt"/>
                        </a:rPr>
                        <a:t>bid</a:t>
                      </a:r>
                      <a:r>
                        <a:rPr kumimoji="0" lang="de-DE" sz="1000" b="0" i="0" u="none" strike="noStrike" cap="none" baseline="0" dirty="0">
                          <a:ln>
                            <a:noFill/>
                          </a:ln>
                          <a:solidFill>
                            <a:srgbClr val="595959"/>
                          </a:solidFill>
                          <a:effectLst/>
                          <a:latin typeface="+mn-lt"/>
                        </a:rPr>
                        <a:t>:</a:t>
                      </a:r>
                      <a:br>
                        <a:rPr dirty="0"/>
                      </a:br>
                      <a:r>
                        <a:rPr kumimoji="0" lang="de-DE" sz="1000" b="0" i="0" u="none" strike="noStrike" cap="none" baseline="0" dirty="0">
                          <a:ln>
                            <a:noFill/>
                          </a:ln>
                          <a:solidFill>
                            <a:srgbClr val="595959"/>
                          </a:solidFill>
                          <a:effectLst/>
                          <a:latin typeface="+mn-lt"/>
                        </a:rPr>
                        <a:t>428</a:t>
                      </a:r>
                      <a:endParaRPr kumimoji="0" lang="de-DE" sz="1000" b="0" i="0" u="none" strike="noStrike" cap="none" normalizeH="0" baseline="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de-DE" sz="1000" b="0" i="0" u="none" strike="noStrike" cap="none" baseline="0" dirty="0">
                          <a:ln>
                            <a:noFill/>
                          </a:ln>
                          <a:solidFill>
                            <a:srgbClr val="595959"/>
                          </a:solidFill>
                          <a:effectLst/>
                          <a:latin typeface="+mn-lt"/>
                        </a:rPr>
                        <a:t>30 mg </a:t>
                      </a:r>
                      <a:r>
                        <a:rPr kumimoji="0" lang="de-DE" sz="1000" b="0" i="0" u="none" strike="noStrike" cap="none" baseline="0" dirty="0" err="1">
                          <a:ln>
                            <a:noFill/>
                          </a:ln>
                          <a:solidFill>
                            <a:srgbClr val="595959"/>
                          </a:solidFill>
                          <a:effectLst/>
                          <a:latin typeface="+mn-lt"/>
                        </a:rPr>
                        <a:t>bid</a:t>
                      </a:r>
                      <a:r>
                        <a:rPr kumimoji="0" lang="de-DE" sz="1000" b="0" i="0" u="none" strike="noStrike" cap="none" baseline="30000" dirty="0">
                          <a:ln>
                            <a:noFill/>
                          </a:ln>
                          <a:solidFill>
                            <a:srgbClr val="595959"/>
                          </a:solidFill>
                          <a:effectLst/>
                          <a:latin typeface="+mn-lt"/>
                        </a:rPr>
                        <a:t>¶</a:t>
                      </a:r>
                      <a:r>
                        <a:rPr kumimoji="0" lang="de-DE" sz="1000" b="0" i="0" u="none" strike="noStrike" cap="none" baseline="0" dirty="0">
                          <a:ln>
                            <a:noFill/>
                          </a:ln>
                          <a:solidFill>
                            <a:srgbClr val="595959"/>
                          </a:solidFill>
                          <a:effectLst/>
                          <a:latin typeface="+mn-lt"/>
                        </a:rPr>
                        <a:t>:</a:t>
                      </a:r>
                      <a:br>
                        <a:rPr dirty="0"/>
                      </a:br>
                      <a:r>
                        <a:rPr kumimoji="0" lang="de-DE" sz="1000" b="0" i="0" u="none" strike="noStrike" cap="none" baseline="0" dirty="0">
                          <a:ln>
                            <a:noFill/>
                          </a:ln>
                          <a:solidFill>
                            <a:srgbClr val="595959"/>
                          </a:solidFill>
                          <a:effectLst/>
                          <a:latin typeface="+mn-lt"/>
                        </a:rPr>
                        <a:t>1784</a:t>
                      </a:r>
                      <a:endParaRPr kumimoji="0" lang="de-DE" sz="1000" b="0" i="0" u="none" strike="noStrike" cap="none" normalizeH="0" baseline="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Tx/>
                        <a:buNone/>
                        <a:tabLst/>
                        <a:defRPr/>
                      </a:pPr>
                      <a:r>
                        <a:rPr kumimoji="0" lang="de-DE" sz="1000" b="0" i="0" u="none" strike="noStrike" cap="none" baseline="0" dirty="0">
                          <a:ln>
                            <a:noFill/>
                          </a:ln>
                          <a:solidFill>
                            <a:srgbClr val="595959"/>
                          </a:solidFill>
                          <a:effectLst/>
                          <a:latin typeface="+mn-lt"/>
                        </a:rPr>
                        <a:t>110 mg </a:t>
                      </a:r>
                      <a:r>
                        <a:rPr kumimoji="0" lang="de-DE" sz="1000" b="0" i="0" u="none" strike="noStrike" cap="none" baseline="0" dirty="0" err="1">
                          <a:ln>
                            <a:noFill/>
                          </a:ln>
                          <a:solidFill>
                            <a:srgbClr val="595959"/>
                          </a:solidFill>
                          <a:effectLst/>
                          <a:latin typeface="+mn-lt"/>
                        </a:rPr>
                        <a:t>bid</a:t>
                      </a:r>
                      <a:r>
                        <a:rPr kumimoji="0" lang="de-DE" sz="1000" b="0" i="0" u="none" strike="noStrike" cap="none" baseline="0" dirty="0">
                          <a:ln>
                            <a:noFill/>
                          </a:ln>
                          <a:solidFill>
                            <a:srgbClr val="595959"/>
                          </a:solidFill>
                          <a:effectLst/>
                          <a:latin typeface="+mn-lt"/>
                        </a:rPr>
                        <a:t>:</a:t>
                      </a:r>
                      <a:br>
                        <a:rPr dirty="0"/>
                      </a:br>
                      <a:r>
                        <a:rPr kumimoji="0" lang="de-DE" sz="1000" b="0" i="0" u="none" strike="noStrike" cap="none" baseline="0" dirty="0">
                          <a:ln>
                            <a:noFill/>
                          </a:ln>
                          <a:solidFill>
                            <a:srgbClr val="595959"/>
                          </a:solidFill>
                          <a:effectLst/>
                          <a:latin typeface="+mn-lt"/>
                        </a:rPr>
                        <a:t>6015</a:t>
                      </a:r>
                      <a:endParaRPr kumimoji="0" lang="de-DE" sz="1000" b="0" i="0" u="none" strike="noStrike" cap="none" normalizeH="0" baseline="0" dirty="0">
                        <a:ln>
                          <a:noFill/>
                        </a:ln>
                        <a:solidFill>
                          <a:srgbClr val="595959"/>
                        </a:solidFill>
                        <a:effectLst/>
                        <a:latin typeface="+mn-lt"/>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4000">
                <a:tc>
                  <a:txBody>
                    <a:bodyPr/>
                    <a:lstStyle/>
                    <a:p>
                      <a:pPr marL="85725" marR="0" lvl="0" indent="0" algn="l" defTabSz="914400" rtl="0" eaLnBrk="0" fontAlgn="b" latinLnBrk="0" hangingPunct="0">
                        <a:lnSpc>
                          <a:spcPct val="100000"/>
                        </a:lnSpc>
                        <a:spcBef>
                          <a:spcPct val="0"/>
                        </a:spcBef>
                        <a:spcAft>
                          <a:spcPct val="0"/>
                        </a:spcAft>
                        <a:buClr>
                          <a:schemeClr val="bg2"/>
                        </a:buClr>
                        <a:buSzTx/>
                        <a:buFont typeface="Wingdings 2" pitchFamily="18" charset="2"/>
                        <a:buNone/>
                        <a:tabLst/>
                      </a:pPr>
                      <a:r>
                        <a:rPr kumimoji="0" lang="de-DE" sz="1000" b="0" i="0" u="none" strike="noStrike" cap="none" baseline="0" dirty="0" err="1">
                          <a:ln>
                            <a:noFill/>
                          </a:ln>
                          <a:solidFill>
                            <a:srgbClr val="595959"/>
                          </a:solidFill>
                          <a:effectLst/>
                          <a:latin typeface="+mn-lt"/>
                        </a:rPr>
                        <a:t>Number</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of</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patients</a:t>
                      </a:r>
                      <a:r>
                        <a:rPr kumimoji="0" lang="de-DE" sz="1000" b="0" i="0" u="none" strike="noStrike" cap="none" baseline="0" dirty="0">
                          <a:ln>
                            <a:noFill/>
                          </a:ln>
                          <a:solidFill>
                            <a:srgbClr val="595959"/>
                          </a:solidFill>
                          <a:effectLst/>
                          <a:latin typeface="+mn-lt"/>
                        </a:rPr>
                        <a:t> on </a:t>
                      </a:r>
                      <a:r>
                        <a:rPr kumimoji="0" lang="de-DE" sz="1000" b="0" i="0" u="none" strike="noStrike" cap="none" baseline="0" dirty="0" err="1">
                          <a:ln>
                            <a:noFill/>
                          </a:ln>
                          <a:solidFill>
                            <a:srgbClr val="595959"/>
                          </a:solidFill>
                          <a:effectLst/>
                          <a:latin typeface="+mn-lt"/>
                        </a:rPr>
                        <a:t>low</a:t>
                      </a:r>
                      <a:r>
                        <a:rPr kumimoji="0" lang="de-DE" sz="1000" b="0" i="0" u="none" strike="noStrike" cap="none" baseline="0" dirty="0">
                          <a:ln>
                            <a:noFill/>
                          </a:ln>
                          <a:solidFill>
                            <a:srgbClr val="595959"/>
                          </a:solidFill>
                          <a:effectLst/>
                          <a:latin typeface="+mn-lt"/>
                        </a:rPr>
                        <a:t> dose </a:t>
                      </a:r>
                      <a:r>
                        <a:rPr kumimoji="0" lang="de-DE" sz="1000" b="0" i="0" u="none" strike="noStrike" cap="none" baseline="0" dirty="0" err="1">
                          <a:ln>
                            <a:noFill/>
                          </a:ln>
                          <a:solidFill>
                            <a:srgbClr val="595959"/>
                          </a:solidFill>
                          <a:effectLst/>
                          <a:latin typeface="+mn-lt"/>
                        </a:rPr>
                        <a:t>with</a:t>
                      </a:r>
                      <a:r>
                        <a:rPr kumimoji="0" lang="de-DE" sz="1000" b="0" i="0" u="none" strike="noStrike" cap="none" baseline="0" dirty="0">
                          <a:ln>
                            <a:noFill/>
                          </a:ln>
                          <a:solidFill>
                            <a:srgbClr val="595959"/>
                          </a:solidFill>
                          <a:effectLst/>
                          <a:latin typeface="+mn-lt"/>
                        </a:rPr>
                        <a:t> renal </a:t>
                      </a:r>
                      <a:r>
                        <a:rPr kumimoji="0" lang="de-DE" sz="1000" b="0" i="0" u="none" strike="noStrike" cap="none" baseline="0" dirty="0" err="1">
                          <a:ln>
                            <a:noFill/>
                          </a:ln>
                          <a:solidFill>
                            <a:srgbClr val="595959"/>
                          </a:solidFill>
                          <a:effectLst/>
                          <a:latin typeface="+mn-lt"/>
                        </a:rPr>
                        <a:t>impairment</a:t>
                      </a:r>
                      <a:r>
                        <a:rPr kumimoji="0" lang="de-DE" sz="1000" b="0" i="0" u="none" strike="noStrike" cap="none" baseline="0" dirty="0">
                          <a:ln>
                            <a:noFill/>
                          </a:ln>
                          <a:solidFill>
                            <a:srgbClr val="595959"/>
                          </a:solidFill>
                          <a:effectLst/>
                          <a:latin typeface="+mn-lt"/>
                        </a:rPr>
                        <a:t> (% </a:t>
                      </a:r>
                      <a:r>
                        <a:rPr kumimoji="0" lang="de-DE" sz="1000" b="0" i="0" u="none" strike="noStrike" cap="none" baseline="0" dirty="0" err="1">
                          <a:ln>
                            <a:noFill/>
                          </a:ln>
                          <a:solidFill>
                            <a:srgbClr val="595959"/>
                          </a:solidFill>
                          <a:effectLst/>
                          <a:latin typeface="+mn-lt"/>
                        </a:rPr>
                        <a:t>of</a:t>
                      </a:r>
                      <a:r>
                        <a:rPr kumimoji="0" lang="de-DE" sz="1000" b="0" i="0" u="none" strike="noStrike" cap="none" baseline="0" dirty="0">
                          <a:ln>
                            <a:noFill/>
                          </a:ln>
                          <a:solidFill>
                            <a:srgbClr val="595959"/>
                          </a:solidFill>
                          <a:effectLst/>
                          <a:latin typeface="+mn-lt"/>
                        </a:rPr>
                        <a:t> NOAC arm </a:t>
                      </a:r>
                      <a:r>
                        <a:rPr kumimoji="0" lang="de-DE" sz="1000" b="0" i="0" u="none" strike="noStrike" cap="none" baseline="0" dirty="0" err="1">
                          <a:ln>
                            <a:noFill/>
                          </a:ln>
                          <a:solidFill>
                            <a:srgbClr val="595959"/>
                          </a:solidFill>
                          <a:effectLst/>
                          <a:latin typeface="+mn-lt"/>
                        </a:rPr>
                        <a:t>of</a:t>
                      </a:r>
                      <a:r>
                        <a:rPr kumimoji="0" lang="de-DE" sz="1000" b="0" i="0" u="none" strike="noStrike" cap="none" baseline="0" dirty="0">
                          <a:ln>
                            <a:noFill/>
                          </a:ln>
                          <a:solidFill>
                            <a:srgbClr val="595959"/>
                          </a:solidFill>
                          <a:effectLst/>
                          <a:latin typeface="+mn-lt"/>
                        </a:rPr>
                        <a:t> </a:t>
                      </a:r>
                      <a:r>
                        <a:rPr kumimoji="0" lang="de-DE" sz="1000" b="0" i="0" u="none" strike="noStrike" cap="none" baseline="0" dirty="0" err="1">
                          <a:ln>
                            <a:noFill/>
                          </a:ln>
                          <a:solidFill>
                            <a:srgbClr val="595959"/>
                          </a:solidFill>
                          <a:effectLst/>
                          <a:latin typeface="+mn-lt"/>
                        </a:rPr>
                        <a:t>study</a:t>
                      </a:r>
                      <a:r>
                        <a:rPr kumimoji="0" lang="de-DE" sz="1000" b="0" i="0" u="none" strike="noStrike" cap="none" baseline="0" dirty="0">
                          <a:ln>
                            <a:noFill/>
                          </a:ln>
                          <a:solidFill>
                            <a:srgbClr val="595959"/>
                          </a:solidFill>
                          <a:effectLst/>
                          <a:latin typeface="+mn-lt"/>
                        </a:rPr>
                        <a:t>)</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85725"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1474</a:t>
                      </a:r>
                      <a:br>
                        <a:rPr dirty="0"/>
                      </a:br>
                      <a:r>
                        <a:rPr kumimoji="0" lang="de-DE" sz="1000" b="0" i="0" u="none" strike="noStrike" cap="none" baseline="0" dirty="0">
                          <a:ln>
                            <a:noFill/>
                          </a:ln>
                          <a:solidFill>
                            <a:srgbClr val="595959"/>
                          </a:solidFill>
                          <a:effectLst/>
                          <a:latin typeface="+mn-lt"/>
                        </a:rPr>
                        <a:t>(20.7%)</a:t>
                      </a:r>
                      <a:endParaRPr kumimoji="0" lang="de-DE" sz="1000" b="0" i="0" u="none" strike="noStrike" cap="none" normalizeH="0" baseline="0" dirty="0">
                        <a:ln>
                          <a:noFill/>
                        </a:ln>
                        <a:solidFill>
                          <a:srgbClr val="595959"/>
                        </a:solidFill>
                        <a:effectLst/>
                        <a:latin typeface="+mn-lt"/>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defRPr/>
                      </a:pPr>
                      <a:r>
                        <a:rPr kumimoji="0" lang="de-DE" sz="1000" b="0" i="0" u="none" strike="noStrike" cap="none" baseline="0" dirty="0">
                          <a:ln>
                            <a:noFill/>
                          </a:ln>
                          <a:solidFill>
                            <a:srgbClr val="595959"/>
                          </a:solidFill>
                          <a:effectLst/>
                          <a:latin typeface="+mn-lt"/>
                        </a:rPr>
                        <a:t>149</a:t>
                      </a:r>
                      <a:r>
                        <a:rPr lang="en-GB" sz="1000" baseline="30000" dirty="0" err="1">
                          <a:solidFill>
                            <a:srgbClr val="000000">
                              <a:lumMod val="65000"/>
                              <a:lumOff val="35000"/>
                            </a:srgbClr>
                          </a:solidFill>
                        </a:rPr>
                        <a:t>ǁ</a:t>
                      </a:r>
                      <a:br>
                        <a:rPr dirty="0"/>
                      </a:br>
                      <a:r>
                        <a:rPr kumimoji="0" lang="de-DE" sz="1000" b="0" i="0" u="none" strike="noStrike" cap="none" baseline="0" dirty="0">
                          <a:ln>
                            <a:noFill/>
                          </a:ln>
                          <a:solidFill>
                            <a:srgbClr val="595959"/>
                          </a:solidFill>
                          <a:effectLst/>
                          <a:latin typeface="+mn-lt"/>
                        </a:rPr>
                        <a:t>(1.6%</a:t>
                      </a:r>
                      <a:r>
                        <a:rPr lang="en-GB" sz="1000" baseline="30000" dirty="0" err="1">
                          <a:solidFill>
                            <a:srgbClr val="000000">
                              <a:lumMod val="65000"/>
                              <a:lumOff val="35000"/>
                            </a:srgbClr>
                          </a:solidFill>
                        </a:rPr>
                        <a:t>ǁ</a:t>
                      </a:r>
                      <a:r>
                        <a:rPr kumimoji="0" lang="de-DE" sz="1000" b="0" i="0" u="none" strike="noStrike" cap="none" baseline="0" dirty="0">
                          <a:ln>
                            <a:noFill/>
                          </a:ln>
                          <a:solidFill>
                            <a:srgbClr val="595959"/>
                          </a:solidFill>
                          <a:effectLst/>
                          <a:latin typeface="+mn-lt"/>
                        </a:rPr>
                        <a:t>)</a:t>
                      </a:r>
                      <a:endParaRPr kumimoji="0" lang="de-DE" sz="1000" b="0" i="0" u="none" strike="noStrike" cap="none" normalizeH="0" baseline="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1379</a:t>
                      </a:r>
                      <a:r>
                        <a:rPr kumimoji="0" lang="de-DE" sz="1000" b="0" i="0" u="none" strike="noStrike" cap="none" baseline="30000" dirty="0">
                          <a:ln>
                            <a:noFill/>
                          </a:ln>
                          <a:solidFill>
                            <a:srgbClr val="595959"/>
                          </a:solidFill>
                          <a:effectLst/>
                          <a:latin typeface="+mn-lt"/>
                        </a:rPr>
                        <a:t>¶</a:t>
                      </a:r>
                      <a:br>
                        <a:rPr dirty="0"/>
                      </a:br>
                      <a:r>
                        <a:rPr kumimoji="0" lang="de-DE" sz="1000" b="0" i="0" u="none" strike="noStrike" cap="none" baseline="0" dirty="0">
                          <a:ln>
                            <a:noFill/>
                          </a:ln>
                          <a:solidFill>
                            <a:srgbClr val="595959"/>
                          </a:solidFill>
                          <a:effectLst/>
                          <a:latin typeface="+mn-lt"/>
                        </a:rPr>
                        <a:t>(19.6%</a:t>
                      </a:r>
                      <a:r>
                        <a:rPr kumimoji="0" lang="de-DE" sz="1000" b="0" i="0" u="none" strike="noStrike" cap="none" baseline="30000" dirty="0">
                          <a:ln>
                            <a:noFill/>
                          </a:ln>
                          <a:solidFill>
                            <a:srgbClr val="595959"/>
                          </a:solidFill>
                          <a:effectLst/>
                          <a:latin typeface="+mn-lt"/>
                        </a:rPr>
                        <a:t>¶</a:t>
                      </a:r>
                      <a:r>
                        <a:rPr kumimoji="0" lang="de-DE" sz="1000" b="0" i="0" u="none" strike="noStrike" cap="none" baseline="0" dirty="0">
                          <a:ln>
                            <a:noFill/>
                          </a:ln>
                          <a:solidFill>
                            <a:srgbClr val="595959"/>
                          </a:solidFill>
                          <a:effectLst/>
                          <a:latin typeface="+mn-lt"/>
                        </a:rPr>
                        <a:t>)</a:t>
                      </a:r>
                      <a:endParaRPr kumimoji="0" lang="de-DE" sz="1000" b="0" i="0" u="none" strike="noStrike" cap="none" normalizeH="0" baseline="0" dirty="0">
                        <a:ln>
                          <a:noFill/>
                        </a:ln>
                        <a:solidFill>
                          <a:srgbClr val="595959"/>
                        </a:solidFill>
                        <a:effectLst/>
                        <a:latin typeface="+mn-lt"/>
                      </a:endParaRPr>
                    </a:p>
                  </a:txBody>
                  <a:tcPr marL="66770" marR="0" marT="0" marB="0" anchor="ctr" horzOverflow="overflow">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50000"/>
                        </a:spcBef>
                        <a:spcAft>
                          <a:spcPct val="0"/>
                        </a:spcAft>
                        <a:buClr>
                          <a:schemeClr val="bg2"/>
                        </a:buClr>
                        <a:buSzTx/>
                        <a:buFont typeface="Wingdings 2" pitchFamily="18" charset="2"/>
                        <a:buNone/>
                        <a:tabLst/>
                      </a:pPr>
                      <a:r>
                        <a:rPr kumimoji="0" lang="de-DE" sz="1000" b="0" i="0" u="none" strike="noStrike" cap="none" baseline="0" dirty="0">
                          <a:ln>
                            <a:noFill/>
                          </a:ln>
                          <a:solidFill>
                            <a:srgbClr val="595959"/>
                          </a:solidFill>
                          <a:effectLst/>
                          <a:latin typeface="+mn-lt"/>
                        </a:rPr>
                        <a:t>1196</a:t>
                      </a:r>
                      <a:br>
                        <a:rPr dirty="0"/>
                      </a:br>
                      <a:r>
                        <a:rPr kumimoji="0" lang="de-DE" sz="1000" b="0" i="0" u="none" strike="noStrike" cap="none" baseline="0" dirty="0">
                          <a:ln>
                            <a:noFill/>
                          </a:ln>
                          <a:solidFill>
                            <a:srgbClr val="595959"/>
                          </a:solidFill>
                          <a:effectLst/>
                          <a:latin typeface="+mn-lt"/>
                        </a:rPr>
                        <a:t>(9.9%)</a:t>
                      </a:r>
                      <a:endParaRPr kumimoji="0" lang="de-DE" sz="1000" b="0" i="0" u="none" strike="noStrike" cap="none" normalizeH="0" baseline="0" dirty="0">
                        <a:ln>
                          <a:noFill/>
                        </a:ln>
                        <a:solidFill>
                          <a:srgbClr val="595959"/>
                        </a:solidFill>
                        <a:effectLst/>
                        <a:latin typeface="+mn-lt"/>
                      </a:endParaRPr>
                    </a:p>
                  </a:txBody>
                  <a:tcPr marL="100157" marR="0" marT="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 name="Rechteck 5">
            <a:extLst>
              <a:ext uri="{FF2B5EF4-FFF2-40B4-BE49-F238E27FC236}">
                <a16:creationId xmlns:a16="http://schemas.microsoft.com/office/drawing/2014/main" id="{AF937919-2ACF-DA4E-98DA-C4A0F4CC4D77}"/>
              </a:ext>
            </a:extLst>
          </p:cNvPr>
          <p:cNvSpPr/>
          <p:nvPr/>
        </p:nvSpPr>
        <p:spPr bwMode="auto">
          <a:xfrm>
            <a:off x="611188" y="2437068"/>
            <a:ext cx="8124070" cy="509332"/>
          </a:xfrm>
          <a:prstGeom prst="rect">
            <a:avLst/>
          </a:prstGeom>
          <a:noFill/>
          <a:ln w="25400" algn="ctr">
            <a:solidFill>
              <a:srgbClr val="3961AC"/>
            </a:solid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sp>
        <p:nvSpPr>
          <p:cNvPr id="8" name="Textfeld 7">
            <a:extLst>
              <a:ext uri="{FF2B5EF4-FFF2-40B4-BE49-F238E27FC236}">
                <a16:creationId xmlns:a16="http://schemas.microsoft.com/office/drawing/2014/main" id="{5BDE204A-438F-4E8C-B465-F4266F466DF9}"/>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18943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Content Placeholder 7">
            <a:extLst>
              <a:ext uri="{FF2B5EF4-FFF2-40B4-BE49-F238E27FC236}">
                <a16:creationId xmlns:a16="http://schemas.microsoft.com/office/drawing/2014/main" id="{90EE3501-DAAB-9943-86C7-3ECEC16FE993}"/>
              </a:ext>
            </a:extLst>
          </p:cNvPr>
          <p:cNvGraphicFramePr>
            <a:graphicFrameLocks/>
          </p:cNvGraphicFramePr>
          <p:nvPr>
            <p:extLst>
              <p:ext uri="{D42A27DB-BD31-4B8C-83A1-F6EECF244321}">
                <p14:modId xmlns:p14="http://schemas.microsoft.com/office/powerpoint/2010/main" val="3704721973"/>
              </p:ext>
            </p:extLst>
          </p:nvPr>
        </p:nvGraphicFramePr>
        <p:xfrm>
          <a:off x="612775" y="1600647"/>
          <a:ext cx="8280400" cy="2882439"/>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de-DE" sz="2400" kern="0" dirty="0" err="1"/>
              <a:t>Patients</a:t>
            </a:r>
            <a:r>
              <a:rPr lang="de-DE" sz="2400" kern="0" dirty="0"/>
              <a:t> </a:t>
            </a:r>
            <a:r>
              <a:rPr lang="de-DE" sz="2400" kern="0" dirty="0" err="1"/>
              <a:t>with</a:t>
            </a:r>
            <a:r>
              <a:rPr lang="de-DE" sz="2400" kern="0" dirty="0"/>
              <a:t> </a:t>
            </a:r>
            <a:r>
              <a:rPr lang="de-DE" sz="2400" kern="0" dirty="0" err="1"/>
              <a:t>nvAF</a:t>
            </a:r>
            <a:r>
              <a:rPr lang="de-DE" sz="2400" kern="0" dirty="0"/>
              <a:t> </a:t>
            </a:r>
            <a:r>
              <a:rPr lang="de-DE" sz="2400" kern="0" dirty="0" err="1"/>
              <a:t>and</a:t>
            </a:r>
            <a:r>
              <a:rPr lang="de-DE" sz="2400" kern="0" dirty="0"/>
              <a:t> renal </a:t>
            </a:r>
            <a:r>
              <a:rPr lang="de-DE" sz="2400" kern="0" dirty="0" err="1"/>
              <a:t>impairment</a:t>
            </a:r>
            <a:r>
              <a:rPr lang="de-DE" sz="2400" kern="0" dirty="0"/>
              <a:t> </a:t>
            </a:r>
            <a:r>
              <a:rPr lang="de-DE" sz="2400" kern="0" dirty="0" err="1"/>
              <a:t>consistently</a:t>
            </a:r>
            <a:r>
              <a:rPr lang="de-DE" sz="2400" kern="0" dirty="0"/>
              <a:t> </a:t>
            </a:r>
            <a:r>
              <a:rPr lang="de-DE" sz="2400" kern="0" dirty="0" err="1"/>
              <a:t>protected</a:t>
            </a:r>
            <a:r>
              <a:rPr lang="de-DE" sz="2400" kern="0" dirty="0"/>
              <a:t> </a:t>
            </a:r>
            <a:r>
              <a:rPr lang="de-DE" sz="2400" kern="0" dirty="0" err="1"/>
              <a:t>with</a:t>
            </a:r>
            <a:r>
              <a:rPr lang="de-DE" sz="2400" kern="0" dirty="0"/>
              <a:t> </a:t>
            </a:r>
            <a:r>
              <a:rPr lang="de-DE" sz="2400" kern="0" dirty="0" err="1"/>
              <a:t>Rivaroxaban</a:t>
            </a:r>
            <a:r>
              <a:rPr lang="de-DE" sz="2400" kern="0" dirty="0"/>
              <a:t> versus VKA</a:t>
            </a:r>
            <a:endParaRPr kumimoji="0" lang="de-DE" sz="2400" b="1" i="0" u="none" strike="noStrike" kern="0" cap="none" spc="0" normalizeH="0" baseline="30000" noProof="0" dirty="0">
              <a:ln>
                <a:noFill/>
              </a:ln>
              <a:effectLst/>
              <a:uLnTx/>
              <a:uFillTx/>
              <a:latin typeface="Arial"/>
              <a:ea typeface="+mj-ea"/>
              <a:cs typeface="+mj-cs"/>
            </a:endParaRPr>
          </a:p>
        </p:txBody>
      </p:sp>
      <p:sp>
        <p:nvSpPr>
          <p:cNvPr id="30" name="TextBox 3">
            <a:extLst>
              <a:ext uri="{FF2B5EF4-FFF2-40B4-BE49-F238E27FC236}">
                <a16:creationId xmlns:a16="http://schemas.microsoft.com/office/drawing/2014/main" id="{FD61D394-FC2D-2844-BA6A-9686B69755D0}"/>
              </a:ext>
            </a:extLst>
          </p:cNvPr>
          <p:cNvSpPr txBox="1"/>
          <p:nvPr/>
        </p:nvSpPr>
        <p:spPr>
          <a:xfrm>
            <a:off x="619123" y="4841141"/>
            <a:ext cx="8274051" cy="215444"/>
          </a:xfrm>
          <a:prstGeom prst="rect">
            <a:avLst/>
          </a:prstGeom>
          <a:noFill/>
        </p:spPr>
        <p:txBody>
          <a:bodyPr wrap="square" lIns="0" tIns="0" rIns="0" bIns="0" rtlCol="0" anchor="b" anchorCtr="0">
            <a:spAutoFit/>
          </a:bodyPr>
          <a:lstStyle/>
          <a:p>
            <a:r>
              <a:rPr lang="da-DK" sz="700" dirty="0">
                <a:solidFill>
                  <a:srgbClr val="B3B2B5"/>
                </a:solidFill>
                <a:cs typeface="Arial" charset="0"/>
              </a:rPr>
              <a:t>Intention-to-</a:t>
            </a:r>
            <a:r>
              <a:rPr lang="da-DK" sz="700" dirty="0" err="1">
                <a:solidFill>
                  <a:srgbClr val="B3B2B5"/>
                </a:solidFill>
                <a:cs typeface="Arial" charset="0"/>
              </a:rPr>
              <a:t>treat</a:t>
            </a:r>
            <a:r>
              <a:rPr lang="da-DK" sz="700" dirty="0">
                <a:solidFill>
                  <a:srgbClr val="B3B2B5"/>
                </a:solidFill>
                <a:cs typeface="Arial" charset="0"/>
              </a:rPr>
              <a:t> population</a:t>
            </a:r>
            <a:br>
              <a:rPr lang="da-DK" sz="700" dirty="0">
                <a:solidFill>
                  <a:srgbClr val="B3B2B5"/>
                </a:solidFill>
                <a:cs typeface="Arial" charset="0"/>
              </a:rPr>
            </a:br>
            <a:r>
              <a:rPr lang="en-GB" sz="700" dirty="0">
                <a:solidFill>
                  <a:srgbClr val="B3B2B5"/>
                </a:solidFill>
                <a:cs typeface="Arial" charset="0"/>
              </a:rPr>
              <a:t>CI: confidence interval; </a:t>
            </a:r>
            <a:r>
              <a:rPr lang="en-GB" sz="700" dirty="0" err="1">
                <a:solidFill>
                  <a:srgbClr val="B3B2B5"/>
                </a:solidFill>
                <a:cs typeface="Arial" charset="0"/>
              </a:rPr>
              <a:t>CrCl</a:t>
            </a:r>
            <a:r>
              <a:rPr lang="en-GB" sz="700" dirty="0">
                <a:solidFill>
                  <a:srgbClr val="B3B2B5"/>
                </a:solidFill>
                <a:cs typeface="Arial" charset="0"/>
              </a:rPr>
              <a:t>: creatinine clearance; HR: hazard ratio; </a:t>
            </a:r>
            <a:r>
              <a:rPr lang="en-GB" sz="700" dirty="0" err="1">
                <a:solidFill>
                  <a:srgbClr val="B3B2B5"/>
                </a:solidFill>
                <a:cs typeface="Arial" charset="0"/>
              </a:rPr>
              <a:t>nvAF</a:t>
            </a:r>
            <a:r>
              <a:rPr lang="en-GB" sz="700" dirty="0">
                <a:solidFill>
                  <a:srgbClr val="B3B2B5"/>
                </a:solidFill>
                <a:cs typeface="Arial" charset="0"/>
              </a:rPr>
              <a:t>: non-valvular atrial fibrillation; SE: systemic embolism</a:t>
            </a:r>
          </a:p>
        </p:txBody>
      </p:sp>
      <p:sp>
        <p:nvSpPr>
          <p:cNvPr id="43" name="Subtitle 1">
            <a:extLst>
              <a:ext uri="{FF2B5EF4-FFF2-40B4-BE49-F238E27FC236}">
                <a16:creationId xmlns:a16="http://schemas.microsoft.com/office/drawing/2014/main" id="{E85BD9A3-ABD9-B642-9E65-6C562285EA19}"/>
              </a:ext>
            </a:extLst>
          </p:cNvPr>
          <p:cNvSpPr>
            <a:spLocks noGrp="1"/>
          </p:cNvSpPr>
          <p:nvPr>
            <p:ph type="subTitle" sz="quarter" idx="1"/>
          </p:nvPr>
        </p:nvSpPr>
        <p:spPr>
          <a:xfrm>
            <a:off x="612776" y="1221415"/>
            <a:ext cx="8280400" cy="430887"/>
          </a:xfrm>
        </p:spPr>
        <p:txBody>
          <a:bodyPr/>
          <a:lstStyle/>
          <a:p>
            <a:r>
              <a:rPr lang="en-GB" altLang="en-US" sz="1400" b="1" dirty="0"/>
              <a:t>Incidence of the primary efficacy outcomes in ROCKET AF: stroke/SE</a:t>
            </a:r>
            <a:r>
              <a:rPr lang="en-GB" altLang="en-US" sz="1400" b="1" baseline="30000" dirty="0"/>
              <a:t>7</a:t>
            </a:r>
            <a:br>
              <a:rPr lang="en-GB" altLang="en-US" sz="1400" b="1" dirty="0"/>
            </a:br>
            <a:r>
              <a:rPr lang="en-GB" sz="1400" b="1" dirty="0">
                <a:solidFill>
                  <a:srgbClr val="000000">
                    <a:lumMod val="65000"/>
                    <a:lumOff val="35000"/>
                  </a:srgbClr>
                </a:solidFill>
              </a:rPr>
              <a:t>Median age: 79 years</a:t>
            </a:r>
          </a:p>
        </p:txBody>
      </p:sp>
      <p:grpSp>
        <p:nvGrpSpPr>
          <p:cNvPr id="48" name="Group 13">
            <a:extLst>
              <a:ext uri="{FF2B5EF4-FFF2-40B4-BE49-F238E27FC236}">
                <a16:creationId xmlns:a16="http://schemas.microsoft.com/office/drawing/2014/main" id="{41224350-7048-1E4E-8488-407A872753DE}"/>
              </a:ext>
            </a:extLst>
          </p:cNvPr>
          <p:cNvGrpSpPr/>
          <p:nvPr/>
        </p:nvGrpSpPr>
        <p:grpSpPr>
          <a:xfrm>
            <a:off x="6974318" y="1540875"/>
            <a:ext cx="1851803" cy="279180"/>
            <a:chOff x="411732" y="2322671"/>
            <a:chExt cx="1851803" cy="372239"/>
          </a:xfrm>
        </p:grpSpPr>
        <p:sp>
          <p:nvSpPr>
            <p:cNvPr id="49" name="Rectangle 14">
              <a:extLst>
                <a:ext uri="{FF2B5EF4-FFF2-40B4-BE49-F238E27FC236}">
                  <a16:creationId xmlns:a16="http://schemas.microsoft.com/office/drawing/2014/main" id="{E93BC797-6FCF-8A43-92FD-2E42CD67B7AE}"/>
                </a:ext>
              </a:extLst>
            </p:cNvPr>
            <p:cNvSpPr/>
            <p:nvPr/>
          </p:nvSpPr>
          <p:spPr bwMode="auto">
            <a:xfrm>
              <a:off x="411732" y="2441428"/>
              <a:ext cx="108000" cy="144000"/>
            </a:xfrm>
            <a:prstGeom prst="rect">
              <a:avLst/>
            </a:prstGeom>
            <a:solidFill>
              <a:srgbClr val="B3B2B5"/>
            </a:solidFill>
            <a:ln w="19050" algn="ctr">
              <a:solidFill>
                <a:srgbClr val="B3B2B5"/>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0" name="TextBox 15">
              <a:extLst>
                <a:ext uri="{FF2B5EF4-FFF2-40B4-BE49-F238E27FC236}">
                  <a16:creationId xmlns:a16="http://schemas.microsoft.com/office/drawing/2014/main" id="{99CC29A7-D378-F64E-8708-940C256C60A6}"/>
                </a:ext>
              </a:extLst>
            </p:cNvPr>
            <p:cNvSpPr txBox="1"/>
            <p:nvPr/>
          </p:nvSpPr>
          <p:spPr>
            <a:xfrm>
              <a:off x="542984" y="2322671"/>
              <a:ext cx="489534"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VKA</a:t>
              </a:r>
            </a:p>
          </p:txBody>
        </p:sp>
        <p:sp>
          <p:nvSpPr>
            <p:cNvPr id="51" name="Rectangle 20">
              <a:extLst>
                <a:ext uri="{FF2B5EF4-FFF2-40B4-BE49-F238E27FC236}">
                  <a16:creationId xmlns:a16="http://schemas.microsoft.com/office/drawing/2014/main" id="{0D0566C6-7E82-D34B-8EC5-21F0392882F3}"/>
                </a:ext>
              </a:extLst>
            </p:cNvPr>
            <p:cNvSpPr/>
            <p:nvPr/>
          </p:nvSpPr>
          <p:spPr bwMode="auto">
            <a:xfrm>
              <a:off x="1091316" y="2435045"/>
              <a:ext cx="108000" cy="144000"/>
            </a:xfrm>
            <a:prstGeom prst="rect">
              <a:avLst/>
            </a:prstGeom>
            <a:solidFill>
              <a:srgbClr val="3961AC"/>
            </a:solidFill>
            <a:ln w="19050" algn="ctr">
              <a:solidFill>
                <a:srgbClr val="3961AC"/>
              </a:solidFill>
              <a:miter lim="800000"/>
              <a:headEnd/>
              <a:tailEnd/>
            </a:ln>
            <a:effectLst/>
          </p:spPr>
          <p:txBody>
            <a:bodyPr wrap="square" lIns="0" tIns="0" rIns="0" bIns="0" rtlCol="0" anchor="ctr">
              <a:noAutofit/>
            </a:bodyPr>
            <a:lstStyle/>
            <a:p>
              <a:pPr algn="ctr"/>
              <a:endParaRPr lang="en-GB" sz="1000">
                <a:solidFill>
                  <a:srgbClr val="000000">
                    <a:lumMod val="65000"/>
                    <a:lumOff val="35000"/>
                  </a:srgbClr>
                </a:solidFill>
              </a:endParaRPr>
            </a:p>
          </p:txBody>
        </p:sp>
        <p:sp>
          <p:nvSpPr>
            <p:cNvPr id="52" name="TextBox 23">
              <a:extLst>
                <a:ext uri="{FF2B5EF4-FFF2-40B4-BE49-F238E27FC236}">
                  <a16:creationId xmlns:a16="http://schemas.microsoft.com/office/drawing/2014/main" id="{9499076D-5A8C-B441-99BD-086328CFCD48}"/>
                </a:ext>
              </a:extLst>
            </p:cNvPr>
            <p:cNvSpPr txBox="1"/>
            <p:nvPr/>
          </p:nvSpPr>
          <p:spPr>
            <a:xfrm>
              <a:off x="1222568" y="2322671"/>
              <a:ext cx="1040967" cy="372239"/>
            </a:xfrm>
            <a:prstGeom prst="rect">
              <a:avLst/>
            </a:prstGeom>
            <a:noFill/>
          </p:spPr>
          <p:txBody>
            <a:bodyPr wrap="none" lIns="90000" tIns="46800" rIns="90000" bIns="46800" rtlCol="0" anchor="ctr">
              <a:spAutoFit/>
            </a:bodyPr>
            <a:lstStyle/>
            <a:p>
              <a:r>
                <a:rPr lang="en-GB" sz="1200" dirty="0">
                  <a:solidFill>
                    <a:srgbClr val="000000">
                      <a:lumMod val="65000"/>
                      <a:lumOff val="35000"/>
                    </a:srgbClr>
                  </a:solidFill>
                </a:rPr>
                <a:t>Rivaroxaban</a:t>
              </a:r>
            </a:p>
          </p:txBody>
        </p:sp>
      </p:grpSp>
      <p:sp>
        <p:nvSpPr>
          <p:cNvPr id="53" name="TextBox 7">
            <a:extLst>
              <a:ext uri="{FF2B5EF4-FFF2-40B4-BE49-F238E27FC236}">
                <a16:creationId xmlns:a16="http://schemas.microsoft.com/office/drawing/2014/main" id="{33D3E0C6-5899-2046-B51F-39EC41B216E3}"/>
              </a:ext>
            </a:extLst>
          </p:cNvPr>
          <p:cNvSpPr txBox="1"/>
          <p:nvPr/>
        </p:nvSpPr>
        <p:spPr>
          <a:xfrm>
            <a:off x="3952390" y="3597560"/>
            <a:ext cx="2144577"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err="1">
                <a:solidFill>
                  <a:srgbClr val="000000">
                    <a:lumMod val="65000"/>
                    <a:lumOff val="35000"/>
                  </a:srgbClr>
                </a:solidFill>
              </a:rPr>
              <a:t>CrCl</a:t>
            </a:r>
            <a:r>
              <a:rPr lang="en-US" sz="1200" b="1" dirty="0">
                <a:solidFill>
                  <a:srgbClr val="000000">
                    <a:lumMod val="65000"/>
                    <a:lumOff val="35000"/>
                  </a:srgbClr>
                </a:solidFill>
              </a:rPr>
              <a:t> (ml/min)</a:t>
            </a:r>
          </a:p>
        </p:txBody>
      </p:sp>
      <p:sp>
        <p:nvSpPr>
          <p:cNvPr id="54" name="TextBox 2">
            <a:extLst>
              <a:ext uri="{FF2B5EF4-FFF2-40B4-BE49-F238E27FC236}">
                <a16:creationId xmlns:a16="http://schemas.microsoft.com/office/drawing/2014/main" id="{4D9727D4-E172-114B-A1AE-29847F9BE1A0}"/>
              </a:ext>
            </a:extLst>
          </p:cNvPr>
          <p:cNvSpPr txBox="1"/>
          <p:nvPr/>
        </p:nvSpPr>
        <p:spPr>
          <a:xfrm>
            <a:off x="2474731" y="1755962"/>
            <a:ext cx="1515158" cy="461665"/>
          </a:xfrm>
          <a:prstGeom prst="rect">
            <a:avLst/>
          </a:prstGeom>
          <a:noFill/>
        </p:spPr>
        <p:txBody>
          <a:bodyPr wrap="none" rtlCol="0">
            <a:spAutoFit/>
          </a:bodyPr>
          <a:lstStyle/>
          <a:p>
            <a:pPr algn="ctr"/>
            <a:r>
              <a:rPr lang="en-GB" sz="1200" dirty="0">
                <a:solidFill>
                  <a:srgbClr val="000000">
                    <a:lumMod val="65000"/>
                    <a:lumOff val="35000"/>
                  </a:srgbClr>
                </a:solidFill>
              </a:rPr>
              <a:t>HR=0.86 </a:t>
            </a:r>
            <a:br>
              <a:rPr lang="en-GB" sz="1200" dirty="0">
                <a:solidFill>
                  <a:srgbClr val="000000">
                    <a:lumMod val="65000"/>
                    <a:lumOff val="35000"/>
                  </a:srgbClr>
                </a:solidFill>
              </a:rPr>
            </a:br>
            <a:r>
              <a:rPr lang="en-GB" sz="1200" dirty="0">
                <a:solidFill>
                  <a:srgbClr val="000000">
                    <a:lumMod val="65000"/>
                    <a:lumOff val="35000"/>
                  </a:srgbClr>
                </a:solidFill>
              </a:rPr>
              <a:t>(95% CI 0.63–1.17)</a:t>
            </a:r>
          </a:p>
        </p:txBody>
      </p:sp>
      <p:sp>
        <p:nvSpPr>
          <p:cNvPr id="55" name="TextBox 4">
            <a:extLst>
              <a:ext uri="{FF2B5EF4-FFF2-40B4-BE49-F238E27FC236}">
                <a16:creationId xmlns:a16="http://schemas.microsoft.com/office/drawing/2014/main" id="{2CCCAE25-5B33-8F48-B681-86BD2336432D}"/>
              </a:ext>
            </a:extLst>
          </p:cNvPr>
          <p:cNvSpPr txBox="1"/>
          <p:nvPr/>
        </p:nvSpPr>
        <p:spPr>
          <a:xfrm>
            <a:off x="6187671" y="2001466"/>
            <a:ext cx="1515158" cy="461665"/>
          </a:xfrm>
          <a:prstGeom prst="rect">
            <a:avLst/>
          </a:prstGeom>
          <a:solidFill>
            <a:schemeClr val="bg1"/>
          </a:solidFill>
        </p:spPr>
        <p:txBody>
          <a:bodyPr wrap="none" rtlCol="0">
            <a:spAutoFit/>
          </a:bodyPr>
          <a:lstStyle/>
          <a:p>
            <a:pPr algn="ctr"/>
            <a:r>
              <a:rPr lang="en-GB" sz="1200" dirty="0">
                <a:solidFill>
                  <a:srgbClr val="000000">
                    <a:lumMod val="65000"/>
                    <a:lumOff val="35000"/>
                  </a:srgbClr>
                </a:solidFill>
              </a:rPr>
              <a:t>HR=0.89 </a:t>
            </a:r>
            <a:br>
              <a:rPr lang="en-GB" sz="1200" dirty="0">
                <a:solidFill>
                  <a:srgbClr val="000000">
                    <a:lumMod val="65000"/>
                    <a:lumOff val="35000"/>
                  </a:srgbClr>
                </a:solidFill>
              </a:rPr>
            </a:br>
            <a:r>
              <a:rPr lang="en-GB" sz="1200" dirty="0">
                <a:solidFill>
                  <a:srgbClr val="000000">
                    <a:lumMod val="65000"/>
                    <a:lumOff val="35000"/>
                  </a:srgbClr>
                </a:solidFill>
              </a:rPr>
              <a:t>(95% CI 0.73–1.08)</a:t>
            </a:r>
          </a:p>
        </p:txBody>
      </p:sp>
      <p:sp>
        <p:nvSpPr>
          <p:cNvPr id="56" name="TextBox 2">
            <a:extLst>
              <a:ext uri="{FF2B5EF4-FFF2-40B4-BE49-F238E27FC236}">
                <a16:creationId xmlns:a16="http://schemas.microsoft.com/office/drawing/2014/main" id="{49F04061-6AE3-5048-9467-B0517C9EBD77}"/>
              </a:ext>
            </a:extLst>
          </p:cNvPr>
          <p:cNvSpPr txBox="1"/>
          <p:nvPr/>
        </p:nvSpPr>
        <p:spPr>
          <a:xfrm>
            <a:off x="2512230" y="3506857"/>
            <a:ext cx="1440160" cy="279180"/>
          </a:xfrm>
          <a:prstGeom prst="rect">
            <a:avLst/>
          </a:prstGeom>
          <a:noFill/>
        </p:spPr>
        <p:txBody>
          <a:bodyPr wrap="square" lIns="90000" tIns="46800" rIns="90000" bIns="46800" rtlCol="0" anchor="ctr">
            <a:spAutoFit/>
          </a:bodyPr>
          <a:lstStyle/>
          <a:p>
            <a:pPr algn="ctr"/>
            <a:r>
              <a:rPr lang="en-GB" sz="1200" dirty="0">
                <a:solidFill>
                  <a:srgbClr val="000000">
                    <a:lumMod val="65000"/>
                    <a:lumOff val="35000"/>
                  </a:srgbClr>
                </a:solidFill>
              </a:rPr>
              <a:t>30</a:t>
            </a:r>
            <a:r>
              <a:rPr lang="en-GB" sz="1200" dirty="0">
                <a:solidFill>
                  <a:srgbClr val="000000">
                    <a:lumMod val="65000"/>
                    <a:lumOff val="35000"/>
                  </a:srgbClr>
                </a:solidFill>
                <a:latin typeface="Arial"/>
                <a:cs typeface="Arial"/>
              </a:rPr>
              <a:t>–49</a:t>
            </a:r>
            <a:endParaRPr lang="en-GB" sz="1200" dirty="0">
              <a:solidFill>
                <a:srgbClr val="000000">
                  <a:lumMod val="65000"/>
                  <a:lumOff val="35000"/>
                </a:srgbClr>
              </a:solidFill>
            </a:endParaRPr>
          </a:p>
        </p:txBody>
      </p:sp>
      <p:sp>
        <p:nvSpPr>
          <p:cNvPr id="57" name="TextBox 2">
            <a:extLst>
              <a:ext uri="{FF2B5EF4-FFF2-40B4-BE49-F238E27FC236}">
                <a16:creationId xmlns:a16="http://schemas.microsoft.com/office/drawing/2014/main" id="{C0F0E85D-D771-E54A-BFA9-BA819FCF72E9}"/>
              </a:ext>
            </a:extLst>
          </p:cNvPr>
          <p:cNvSpPr txBox="1"/>
          <p:nvPr/>
        </p:nvSpPr>
        <p:spPr>
          <a:xfrm>
            <a:off x="6213742" y="3506857"/>
            <a:ext cx="1440160" cy="279180"/>
          </a:xfrm>
          <a:prstGeom prst="rect">
            <a:avLst/>
          </a:prstGeom>
          <a:noFill/>
        </p:spPr>
        <p:txBody>
          <a:bodyPr wrap="square" lIns="90000" tIns="46800" rIns="90000" bIns="468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dirty="0">
                <a:solidFill>
                  <a:srgbClr val="000000">
                    <a:lumMod val="65000"/>
                    <a:lumOff val="35000"/>
                  </a:srgbClr>
                </a:solidFill>
              </a:rPr>
              <a:t>≥50</a:t>
            </a:r>
          </a:p>
        </p:txBody>
      </p:sp>
      <p:sp>
        <p:nvSpPr>
          <p:cNvPr id="32" name="Abgerundetes Rechteck 31">
            <a:extLst>
              <a:ext uri="{FF2B5EF4-FFF2-40B4-BE49-F238E27FC236}">
                <a16:creationId xmlns:a16="http://schemas.microsoft.com/office/drawing/2014/main" id="{A51C47D7-B59B-F040-A093-8604E5333A75}"/>
              </a:ext>
            </a:extLst>
          </p:cNvPr>
          <p:cNvSpPr>
            <a:spLocks noChangeArrowheads="1"/>
          </p:cNvSpPr>
          <p:nvPr/>
        </p:nvSpPr>
        <p:spPr bwMode="auto">
          <a:xfrm>
            <a:off x="611188" y="4302586"/>
            <a:ext cx="8245475" cy="360000"/>
          </a:xfrm>
          <a:prstGeom prst="roundRect">
            <a:avLst/>
          </a:prstGeom>
          <a:noFill/>
          <a:ln w="19050">
            <a:solidFill>
              <a:srgbClr val="3961AC"/>
            </a:solidFill>
            <a:miter lim="800000"/>
            <a:headEnd/>
            <a:tailEnd/>
          </a:ln>
        </p:spPr>
        <p:txBody>
          <a:bodyPr wrap="square" lIns="0" tIns="0" rIns="0" bIns="0" anchor="ctr">
            <a:spAutoFit/>
          </a:bodyPr>
          <a:lstStyle/>
          <a:p>
            <a:pPr marL="0" lvl="3" algn="ctr">
              <a:lnSpc>
                <a:spcPct val="90000"/>
              </a:lnSpc>
              <a:spcBef>
                <a:spcPts val="1000"/>
              </a:spcBef>
              <a:buClr>
                <a:srgbClr val="006ABB"/>
              </a:buClr>
              <a:buSzPct val="100000"/>
            </a:pPr>
            <a:r>
              <a:rPr lang="de-CH" sz="1400" dirty="0" err="1">
                <a:solidFill>
                  <a:schemeClr val="tx1">
                    <a:lumMod val="65000"/>
                    <a:lumOff val="35000"/>
                  </a:schemeClr>
                </a:solidFill>
              </a:rPr>
              <a:t>Offer</a:t>
            </a:r>
            <a:r>
              <a:rPr lang="de-CH" sz="1400" dirty="0">
                <a:solidFill>
                  <a:schemeClr val="tx1">
                    <a:lumMod val="65000"/>
                    <a:lumOff val="35000"/>
                  </a:schemeClr>
                </a:solidFill>
              </a:rPr>
              <a:t> </a:t>
            </a:r>
            <a:r>
              <a:rPr lang="de-CH" sz="1400" dirty="0" err="1">
                <a:solidFill>
                  <a:schemeClr val="tx1">
                    <a:lumMod val="65000"/>
                    <a:lumOff val="35000"/>
                  </a:schemeClr>
                </a:solidFill>
              </a:rPr>
              <a:t>protection</a:t>
            </a:r>
            <a:r>
              <a:rPr lang="de-CH" sz="1400" dirty="0">
                <a:solidFill>
                  <a:schemeClr val="tx1">
                    <a:lumMod val="65000"/>
                    <a:lumOff val="35000"/>
                  </a:schemeClr>
                </a:solidFill>
              </a:rPr>
              <a:t> </a:t>
            </a:r>
            <a:r>
              <a:rPr lang="de-CH" sz="1400" dirty="0" err="1">
                <a:solidFill>
                  <a:schemeClr val="tx1">
                    <a:lumMod val="65000"/>
                    <a:lumOff val="35000"/>
                  </a:schemeClr>
                </a:solidFill>
              </a:rPr>
              <a:t>for</a:t>
            </a:r>
            <a:r>
              <a:rPr lang="de-CH" sz="1400" dirty="0">
                <a:solidFill>
                  <a:schemeClr val="tx1">
                    <a:lumMod val="65000"/>
                    <a:lumOff val="35000"/>
                  </a:schemeClr>
                </a:solidFill>
              </a:rPr>
              <a:t> </a:t>
            </a:r>
            <a:r>
              <a:rPr lang="de-CH" sz="1400" dirty="0" err="1">
                <a:solidFill>
                  <a:schemeClr val="tx1">
                    <a:lumMod val="65000"/>
                    <a:lumOff val="35000"/>
                  </a:schemeClr>
                </a:solidFill>
              </a:rPr>
              <a:t>your</a:t>
            </a:r>
            <a:r>
              <a:rPr lang="de-CH" sz="1400" dirty="0">
                <a:solidFill>
                  <a:schemeClr val="tx1">
                    <a:lumMod val="65000"/>
                    <a:lumOff val="35000"/>
                  </a:schemeClr>
                </a:solidFill>
              </a:rPr>
              <a:t> </a:t>
            </a:r>
            <a:r>
              <a:rPr lang="de-CH" sz="1400" dirty="0" err="1">
                <a:solidFill>
                  <a:schemeClr val="tx1">
                    <a:lumMod val="65000"/>
                    <a:lumOff val="35000"/>
                  </a:schemeClr>
                </a:solidFill>
              </a:rPr>
              <a:t>patients</a:t>
            </a:r>
            <a:r>
              <a:rPr lang="de-CH" sz="1400" dirty="0">
                <a:solidFill>
                  <a:schemeClr val="tx1">
                    <a:lumMod val="65000"/>
                    <a:lumOff val="35000"/>
                  </a:schemeClr>
                </a:solidFill>
              </a:rPr>
              <a:t> </a:t>
            </a:r>
            <a:r>
              <a:rPr lang="de-CH" sz="1400" dirty="0" err="1">
                <a:solidFill>
                  <a:schemeClr val="tx1">
                    <a:lumMod val="65000"/>
                    <a:lumOff val="35000"/>
                  </a:schemeClr>
                </a:solidFill>
              </a:rPr>
              <a:t>regardless</a:t>
            </a:r>
            <a:r>
              <a:rPr lang="de-CH" sz="1400" dirty="0">
                <a:solidFill>
                  <a:schemeClr val="tx1">
                    <a:lumMod val="65000"/>
                    <a:lumOff val="35000"/>
                  </a:schemeClr>
                </a:solidFill>
              </a:rPr>
              <a:t> </a:t>
            </a:r>
            <a:r>
              <a:rPr lang="de-CH" sz="1400" dirty="0" err="1">
                <a:solidFill>
                  <a:schemeClr val="tx1">
                    <a:lumMod val="65000"/>
                    <a:lumOff val="35000"/>
                  </a:schemeClr>
                </a:solidFill>
              </a:rPr>
              <a:t>of</a:t>
            </a:r>
            <a:r>
              <a:rPr lang="de-CH" sz="1400" dirty="0">
                <a:solidFill>
                  <a:schemeClr val="tx1">
                    <a:lumMod val="65000"/>
                    <a:lumOff val="35000"/>
                  </a:schemeClr>
                </a:solidFill>
              </a:rPr>
              <a:t> renal function.</a:t>
            </a:r>
            <a:r>
              <a:rPr lang="de-CH" sz="1400" baseline="30000" dirty="0">
                <a:solidFill>
                  <a:schemeClr val="tx1">
                    <a:lumMod val="65000"/>
                    <a:lumOff val="35000"/>
                  </a:schemeClr>
                </a:solidFill>
              </a:rPr>
              <a:t>7</a:t>
            </a:r>
          </a:p>
        </p:txBody>
      </p:sp>
      <p:sp>
        <p:nvSpPr>
          <p:cNvPr id="20" name="Textfeld 19">
            <a:extLst>
              <a:ext uri="{FF2B5EF4-FFF2-40B4-BE49-F238E27FC236}">
                <a16:creationId xmlns:a16="http://schemas.microsoft.com/office/drawing/2014/main" id="{6927192B-1DD2-49A2-852D-59780A584E67}"/>
              </a:ext>
            </a:extLst>
          </p:cNvPr>
          <p:cNvSpPr txBox="1"/>
          <p:nvPr/>
        </p:nvSpPr>
        <p:spPr>
          <a:xfrm rot="16200000">
            <a:off x="8197414" y="4251849"/>
            <a:ext cx="1723894" cy="184666"/>
          </a:xfrm>
          <a:prstGeom prst="rect">
            <a:avLst/>
          </a:prstGeom>
          <a:noFill/>
        </p:spPr>
        <p:txBody>
          <a:bodyPr wrap="square">
            <a:spAutoFit/>
          </a:bodyPr>
          <a:lstStyle/>
          <a:p>
            <a:r>
              <a:rPr lang="de-CH" sz="600" b="0" i="0" dirty="0">
                <a:solidFill>
                  <a:srgbClr val="303030"/>
                </a:solidFill>
                <a:effectLst/>
                <a:latin typeface="Arial" panose="020B0604020202020204" pitchFamily="34" charset="0"/>
              </a:rPr>
              <a:t>PP-XAR-CH-0516-2_08.2022</a:t>
            </a:r>
            <a:endParaRPr lang="de-DE" sz="300" dirty="0">
              <a:solidFill>
                <a:schemeClr val="tx1">
                  <a:lumMod val="50000"/>
                  <a:lumOff val="50000"/>
                </a:schemeClr>
              </a:solidFill>
            </a:endParaRPr>
          </a:p>
        </p:txBody>
      </p:sp>
    </p:spTree>
    <p:extLst>
      <p:ext uri="{BB962C8B-B14F-4D97-AF65-F5344CB8AC3E}">
        <p14:creationId xmlns:p14="http://schemas.microsoft.com/office/powerpoint/2010/main" val="55601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ontent Placeholder 7">
            <a:extLst>
              <a:ext uri="{FF2B5EF4-FFF2-40B4-BE49-F238E27FC236}">
                <a16:creationId xmlns:a16="http://schemas.microsoft.com/office/drawing/2014/main" id="{D770976A-A088-41C8-8386-262088D3D5D0}"/>
              </a:ext>
            </a:extLst>
          </p:cNvPr>
          <p:cNvGraphicFramePr>
            <a:graphicFrameLocks/>
          </p:cNvGraphicFramePr>
          <p:nvPr>
            <p:extLst>
              <p:ext uri="{D42A27DB-BD31-4B8C-83A1-F6EECF244321}">
                <p14:modId xmlns:p14="http://schemas.microsoft.com/office/powerpoint/2010/main" val="3313055153"/>
              </p:ext>
            </p:extLst>
          </p:nvPr>
        </p:nvGraphicFramePr>
        <p:xfrm>
          <a:off x="606023" y="1536560"/>
          <a:ext cx="3796357" cy="2087790"/>
        </p:xfrm>
        <a:graphic>
          <a:graphicData uri="http://schemas.openxmlformats.org/drawingml/2006/table">
            <a:tbl>
              <a:tblPr firstRow="1" bandRow="1">
                <a:tableStyleId>{F2DE63D5-997A-4646-A377-4702673A728D}</a:tableStyleId>
              </a:tblPr>
              <a:tblGrid>
                <a:gridCol w="1176124">
                  <a:extLst>
                    <a:ext uri="{9D8B030D-6E8A-4147-A177-3AD203B41FA5}">
                      <a16:colId xmlns:a16="http://schemas.microsoft.com/office/drawing/2014/main" val="1655931714"/>
                    </a:ext>
                  </a:extLst>
                </a:gridCol>
                <a:gridCol w="970384">
                  <a:extLst>
                    <a:ext uri="{9D8B030D-6E8A-4147-A177-3AD203B41FA5}">
                      <a16:colId xmlns:a16="http://schemas.microsoft.com/office/drawing/2014/main" val="2560883444"/>
                    </a:ext>
                  </a:extLst>
                </a:gridCol>
                <a:gridCol w="893849">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a:endParaRPr lang="en-GB" sz="1100" cap="all" baseline="3000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none" baseline="0" dirty="0"/>
                        <a:t>Riva-</a:t>
                      </a:r>
                      <a:r>
                        <a:rPr lang="en-GB" sz="1100" cap="none" baseline="0" dirty="0" err="1"/>
                        <a:t>roxaban</a:t>
                      </a:r>
                      <a:r>
                        <a:rPr lang="en-GB" sz="1100" cap="none" baseline="0" dirty="0"/>
                        <a:t> better</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dirty="0"/>
                        <a:t>VKA</a:t>
                      </a:r>
                      <a:br>
                        <a:rPr lang="en-GB" sz="1100" cap="all" baseline="0" dirty="0"/>
                      </a:br>
                      <a:r>
                        <a:rPr lang="en-GB" sz="1100" cap="none" baseline="0" dirty="0"/>
                        <a:t>better</a:t>
                      </a:r>
                      <a:endParaRPr lang="en-GB" sz="1100" cap="all" baseline="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dirty="0"/>
                        <a:t>HR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en-GB" sz="900" dirty="0">
                          <a:solidFill>
                            <a:schemeClr val="tx1"/>
                          </a:solidFill>
                          <a:latin typeface="+mn-lt"/>
                          <a:ea typeface="+mn-ea"/>
                          <a:cs typeface="+mn-cs"/>
                        </a:rPr>
                        <a:t>Stroke/SE</a:t>
                      </a:r>
                      <a:r>
                        <a:rPr lang="en-GB" sz="900" baseline="30000" dirty="0">
                          <a:solidFill>
                            <a:schemeClr val="tx1"/>
                          </a:solidFill>
                          <a:latin typeface="+mn-lt"/>
                          <a:ea typeface="+mn-ea"/>
                          <a:cs typeface="+mn-cs"/>
                        </a:rPr>
                        <a:t>15</a:t>
                      </a:r>
                      <a:endParaRPr lang="en-GB" sz="900" kern="1200" baseline="300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dirty="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1000" kern="1200" dirty="0">
                          <a:solidFill>
                            <a:schemeClr val="tx1"/>
                          </a:solidFill>
                          <a:latin typeface="+mn-lt"/>
                          <a:ea typeface="+mn-ea"/>
                          <a:cs typeface="+mn-cs"/>
                        </a:rPr>
                        <a:t>0.50</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700" kern="1200" dirty="0">
                          <a:solidFill>
                            <a:schemeClr val="tx1"/>
                          </a:solidFill>
                          <a:latin typeface="+mn-lt"/>
                          <a:ea typeface="+mn-ea"/>
                          <a:cs typeface="+mn-cs"/>
                        </a:rPr>
                        <a:t>(p=0.05)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r h="720000">
                <a:tc>
                  <a:txBody>
                    <a:bodyPr/>
                    <a:lstStyle/>
                    <a:p>
                      <a:pPr marL="0" marR="0" lvl="0" indent="0" algn="l" defTabSz="914400" rtl="0" eaLnBrk="1" fontAlgn="base" latinLnBrk="0" hangingPunct="1">
                        <a:lnSpc>
                          <a:spcPct val="100000"/>
                        </a:lnSpc>
                        <a:spcBef>
                          <a:spcPct val="25000"/>
                        </a:spcBef>
                        <a:spcAft>
                          <a:spcPct val="0"/>
                        </a:spcAft>
                        <a:buClr>
                          <a:schemeClr val="bg2"/>
                        </a:buClr>
                        <a:buSzPct val="80000"/>
                        <a:buFontTx/>
                        <a:buNone/>
                        <a:tabLst>
                          <a:tab pos="176213" algn="l"/>
                          <a:tab pos="1238250" algn="l"/>
                        </a:tabLst>
                        <a:defRPr/>
                      </a:pPr>
                      <a:r>
                        <a:rPr lang="en-GB" sz="900" kern="1200" baseline="0" dirty="0">
                          <a:solidFill>
                            <a:schemeClr val="tx1"/>
                          </a:solidFill>
                          <a:latin typeface="+mn-lt"/>
                          <a:ea typeface="+mn-ea"/>
                          <a:cs typeface="+mn-cs"/>
                        </a:rPr>
                        <a:t>Stroke/SE</a:t>
                      </a:r>
                      <a:br>
                        <a:rPr lang="en-GB" sz="900" kern="1200" baseline="0" dirty="0">
                          <a:solidFill>
                            <a:schemeClr val="tx1"/>
                          </a:solidFill>
                          <a:latin typeface="+mn-lt"/>
                          <a:ea typeface="+mn-ea"/>
                          <a:cs typeface="+mn-cs"/>
                        </a:rPr>
                      </a:br>
                      <a:r>
                        <a:rPr lang="en-GB" sz="900" kern="1200" baseline="0" dirty="0">
                          <a:solidFill>
                            <a:schemeClr val="tx1"/>
                          </a:solidFill>
                          <a:latin typeface="+mn-lt"/>
                          <a:ea typeface="+mn-ea"/>
                          <a:cs typeface="+mn-cs"/>
                        </a:rPr>
                        <a:t>CV-Death</a:t>
                      </a:r>
                      <a:br>
                        <a:rPr lang="en-GB" sz="900" kern="1200" baseline="0" dirty="0">
                          <a:solidFill>
                            <a:schemeClr val="tx1"/>
                          </a:solidFill>
                          <a:latin typeface="+mn-lt"/>
                          <a:ea typeface="+mn-ea"/>
                          <a:cs typeface="+mn-cs"/>
                        </a:rPr>
                      </a:br>
                      <a:r>
                        <a:rPr lang="de-CH" sz="900" kern="1200" dirty="0" err="1">
                          <a:solidFill>
                            <a:schemeClr val="tx1"/>
                          </a:solidFill>
                          <a:effectLst/>
                          <a:latin typeface="+mn-lt"/>
                          <a:ea typeface="+mn-ea"/>
                          <a:cs typeface="+mn-cs"/>
                        </a:rPr>
                        <a:t>myocardial</a:t>
                      </a:r>
                      <a:r>
                        <a:rPr lang="de-CH" sz="900" kern="1200" dirty="0">
                          <a:solidFill>
                            <a:schemeClr val="tx1"/>
                          </a:solidFill>
                          <a:effectLst/>
                          <a:latin typeface="+mn-lt"/>
                          <a:ea typeface="+mn-ea"/>
                          <a:cs typeface="+mn-cs"/>
                        </a:rPr>
                        <a:t> </a:t>
                      </a:r>
                      <a:r>
                        <a:rPr lang="de-CH" sz="900" kern="1200" dirty="0" err="1">
                          <a:solidFill>
                            <a:schemeClr val="tx1"/>
                          </a:solidFill>
                          <a:effectLst/>
                          <a:latin typeface="+mn-lt"/>
                          <a:ea typeface="+mn-ea"/>
                          <a:cs typeface="+mn-cs"/>
                        </a:rPr>
                        <a:t>infarction</a:t>
                      </a:r>
                      <a:r>
                        <a:rPr lang="en-GB" sz="900" kern="1200" baseline="30000" dirty="0">
                          <a:solidFill>
                            <a:schemeClr val="tx1"/>
                          </a:solidFill>
                          <a:latin typeface="+mn-lt"/>
                          <a:ea typeface="+mn-ea"/>
                          <a:cs typeface="+mn-cs"/>
                        </a:rPr>
                        <a:t>15</a:t>
                      </a:r>
                    </a:p>
                    <a:p>
                      <a:pPr marL="0" indent="0" algn="l" rtl="0" eaLnBrk="1" fontAlgn="base" hangingPunct="1">
                        <a:spcBef>
                          <a:spcPct val="25000"/>
                        </a:spcBef>
                        <a:spcAft>
                          <a:spcPct val="0"/>
                        </a:spcAft>
                        <a:buClr>
                          <a:schemeClr val="bg2"/>
                        </a:buClr>
                        <a:buSzPct val="80000"/>
                        <a:buFontTx/>
                        <a:buNone/>
                        <a:tabLst>
                          <a:tab pos="176213" algn="l"/>
                          <a:tab pos="1238250" algn="l"/>
                        </a:tabLst>
                      </a:pPr>
                      <a:r>
                        <a:rPr lang="en-GB" sz="700" kern="1200" baseline="0" dirty="0">
                          <a:solidFill>
                            <a:schemeClr val="tx1"/>
                          </a:solidFill>
                          <a:latin typeface="+mn-lt"/>
                          <a:ea typeface="+mn-ea"/>
                          <a:cs typeface="+mn-cs"/>
                        </a:rPr>
                        <a:t>(combined endpoint)</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1000" kern="1200" dirty="0">
                          <a:solidFill>
                            <a:schemeClr val="tx1"/>
                          </a:solidFill>
                          <a:latin typeface="+mn-lt"/>
                          <a:ea typeface="+mn-ea"/>
                          <a:cs typeface="+mn-cs"/>
                        </a:rPr>
                        <a:t>0.64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700" kern="1200" dirty="0">
                          <a:solidFill>
                            <a:schemeClr val="tx1"/>
                          </a:solidFill>
                          <a:latin typeface="+mn-lt"/>
                          <a:ea typeface="+mn-ea"/>
                          <a:cs typeface="+mn-cs"/>
                        </a:rPr>
                        <a:t>(p=0.085)</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6128138"/>
                  </a:ext>
                </a:extLst>
              </a:tr>
            </a:tbl>
          </a:graphicData>
        </a:graphic>
      </p:graphicFrame>
      <p:sp>
        <p:nvSpPr>
          <p:cNvPr id="108" name="Rectangle: Rounded Corners 6">
            <a:extLst>
              <a:ext uri="{FF2B5EF4-FFF2-40B4-BE49-F238E27FC236}">
                <a16:creationId xmlns:a16="http://schemas.microsoft.com/office/drawing/2014/main" id="{34C2AB1D-F327-4000-8F68-5B556B63E466}"/>
              </a:ext>
            </a:extLst>
          </p:cNvPr>
          <p:cNvSpPr/>
          <p:nvPr/>
        </p:nvSpPr>
        <p:spPr bwMode="auto">
          <a:xfrm>
            <a:off x="1728632" y="1473068"/>
            <a:ext cx="1045580" cy="2208826"/>
          </a:xfrm>
          <a:prstGeom prst="roundRect">
            <a:avLst>
              <a:gd name="adj" fmla="val 7607"/>
            </a:avLst>
          </a:prstGeom>
          <a:noFill/>
          <a:ln w="28575" algn="ctr">
            <a:solidFill>
              <a:srgbClr val="809ED5"/>
            </a:solidFill>
            <a:miter lim="800000"/>
            <a:headEnd/>
            <a:tailEnd/>
          </a:ln>
          <a:effectLst/>
        </p:spPr>
        <p:txBody>
          <a:bodyPr wrap="square" lIns="0" tIns="0" rIns="0" bIns="0" rtlCol="0" anchor="ctr">
            <a:noAutofit/>
          </a:bodyPr>
          <a:lstStyle/>
          <a:p>
            <a:pPr algn="ctr"/>
            <a:endParaRPr lang="en-GB" sz="1600">
              <a:solidFill>
                <a:schemeClr val="tx1">
                  <a:lumMod val="65000"/>
                  <a:lumOff val="35000"/>
                </a:schemeClr>
              </a:solidFill>
            </a:endParaRPr>
          </a:p>
        </p:txBody>
      </p:sp>
      <p:sp>
        <p:nvSpPr>
          <p:cNvPr id="12" name="Line 38">
            <a:extLst>
              <a:ext uri="{FF2B5EF4-FFF2-40B4-BE49-F238E27FC236}">
                <a16:creationId xmlns:a16="http://schemas.microsoft.com/office/drawing/2014/main" id="{661191D0-AE6C-414D-A09E-D702E44F0C8C}"/>
              </a:ext>
            </a:extLst>
          </p:cNvPr>
          <p:cNvSpPr>
            <a:spLocks noChangeShapeType="1"/>
          </p:cNvSpPr>
          <p:nvPr/>
        </p:nvSpPr>
        <p:spPr bwMode="auto">
          <a:xfrm flipV="1">
            <a:off x="611188" y="913185"/>
            <a:ext cx="8532812" cy="2381"/>
          </a:xfrm>
          <a:prstGeom prst="line">
            <a:avLst/>
          </a:prstGeom>
          <a:noFill/>
          <a:ln w="28575">
            <a:solidFill>
              <a:srgbClr val="3961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itel 1">
            <a:extLst>
              <a:ext uri="{FF2B5EF4-FFF2-40B4-BE49-F238E27FC236}">
                <a16:creationId xmlns:a16="http://schemas.microsoft.com/office/drawing/2014/main" id="{D6E2D8DE-C6DB-E44B-8454-549DBEB82EB3}"/>
              </a:ext>
            </a:extLst>
          </p:cNvPr>
          <p:cNvSpPr txBox="1">
            <a:spLocks/>
          </p:cNvSpPr>
          <p:nvPr/>
        </p:nvSpPr>
        <p:spPr>
          <a:xfrm>
            <a:off x="612001" y="216911"/>
            <a:ext cx="8281175" cy="664797"/>
          </a:xfrm>
          <a:prstGeom prst="rect">
            <a:avLst/>
          </a:prstGeom>
        </p:spPr>
        <p:txBody>
          <a:bodyPr vert="horz" wrap="square" lIns="0" tIns="0" rIns="0" bIns="0" rtlCol="0" anchor="b">
            <a:spAutoFit/>
          </a:bodyPr>
          <a:lstStyle>
            <a:lvl1pPr algn="l" rtl="0" eaLnBrk="1" fontAlgn="base" hangingPunct="1">
              <a:lnSpc>
                <a:spcPct val="90000"/>
              </a:lnSpc>
              <a:spcBef>
                <a:spcPct val="0"/>
              </a:spcBef>
              <a:spcAft>
                <a:spcPct val="0"/>
              </a:spcAft>
              <a:defRPr sz="2600" b="1">
                <a:solidFill>
                  <a:srgbClr val="3961AC"/>
                </a:solidFill>
                <a:latin typeface="+mj-lt"/>
                <a:ea typeface="+mj-ea"/>
                <a:cs typeface="+mj-cs"/>
              </a:defRPr>
            </a:lvl1pPr>
            <a:lvl2pPr algn="l" rtl="0" eaLnBrk="1" fontAlgn="base" hangingPunct="1">
              <a:spcBef>
                <a:spcPct val="0"/>
              </a:spcBef>
              <a:spcAft>
                <a:spcPct val="0"/>
              </a:spcAft>
              <a:defRPr sz="2800" b="1">
                <a:solidFill>
                  <a:schemeClr val="bg2"/>
                </a:solidFill>
                <a:latin typeface="Arial" charset="0"/>
              </a:defRPr>
            </a:lvl2pPr>
            <a:lvl3pPr algn="l" rtl="0" eaLnBrk="1" fontAlgn="base" hangingPunct="1">
              <a:spcBef>
                <a:spcPct val="0"/>
              </a:spcBef>
              <a:spcAft>
                <a:spcPct val="0"/>
              </a:spcAft>
              <a:defRPr sz="2800" b="1">
                <a:solidFill>
                  <a:schemeClr val="bg2"/>
                </a:solidFill>
                <a:latin typeface="Arial" charset="0"/>
              </a:defRPr>
            </a:lvl3pPr>
            <a:lvl4pPr algn="l" rtl="0" eaLnBrk="1" fontAlgn="base" hangingPunct="1">
              <a:spcBef>
                <a:spcPct val="0"/>
              </a:spcBef>
              <a:spcAft>
                <a:spcPct val="0"/>
              </a:spcAft>
              <a:defRPr sz="2800" b="1">
                <a:solidFill>
                  <a:schemeClr val="bg2"/>
                </a:solidFill>
                <a:latin typeface="Arial" charset="0"/>
              </a:defRPr>
            </a:lvl4pPr>
            <a:lvl5pPr algn="l" rtl="0" eaLnBrk="1" fontAlgn="base" hangingPunct="1">
              <a:spcBef>
                <a:spcPct val="0"/>
              </a:spcBef>
              <a:spcAft>
                <a:spcPct val="0"/>
              </a:spcAft>
              <a:defRPr sz="2800" b="1">
                <a:solidFill>
                  <a:schemeClr val="bg2"/>
                </a:solidFill>
                <a:latin typeface="Arial" charset="0"/>
              </a:defRPr>
            </a:lvl5pPr>
            <a:lvl6pPr marL="457200" algn="l" rtl="0" eaLnBrk="1" fontAlgn="base" hangingPunct="1">
              <a:spcBef>
                <a:spcPct val="0"/>
              </a:spcBef>
              <a:spcAft>
                <a:spcPct val="0"/>
              </a:spcAft>
              <a:defRPr sz="2800" b="1">
                <a:solidFill>
                  <a:schemeClr val="bg2"/>
                </a:solidFill>
                <a:latin typeface="Arial" charset="0"/>
              </a:defRPr>
            </a:lvl6pPr>
            <a:lvl7pPr marL="914400" algn="l" rtl="0" eaLnBrk="1" fontAlgn="base" hangingPunct="1">
              <a:spcBef>
                <a:spcPct val="0"/>
              </a:spcBef>
              <a:spcAft>
                <a:spcPct val="0"/>
              </a:spcAft>
              <a:defRPr sz="2800" b="1">
                <a:solidFill>
                  <a:schemeClr val="bg2"/>
                </a:solidFill>
                <a:latin typeface="Arial" charset="0"/>
              </a:defRPr>
            </a:lvl7pPr>
            <a:lvl8pPr marL="1371600" algn="l" rtl="0" eaLnBrk="1" fontAlgn="base" hangingPunct="1">
              <a:spcBef>
                <a:spcPct val="0"/>
              </a:spcBef>
              <a:spcAft>
                <a:spcPct val="0"/>
              </a:spcAft>
              <a:defRPr sz="2800" b="1">
                <a:solidFill>
                  <a:schemeClr val="bg2"/>
                </a:solidFill>
                <a:latin typeface="Arial" charset="0"/>
              </a:defRPr>
            </a:lvl8pPr>
            <a:lvl9pPr marL="1828800" algn="l" rtl="0" eaLnBrk="1" fontAlgn="base" hangingPunct="1">
              <a:spcBef>
                <a:spcPct val="0"/>
              </a:spcBef>
              <a:spcAft>
                <a:spcPct val="0"/>
              </a:spcAft>
              <a:defRPr sz="2800" b="1">
                <a:solidFill>
                  <a:schemeClr val="bg2"/>
                </a:solidFill>
                <a:latin typeface="Arial" charset="0"/>
              </a:defRPr>
            </a:lvl9pPr>
          </a:lstStyle>
          <a:p>
            <a:pPr lvl="0"/>
            <a:r>
              <a:rPr lang="en-US" sz="2400" kern="0" dirty="0"/>
              <a:t>Protect your </a:t>
            </a:r>
            <a:r>
              <a:rPr lang="en-US" sz="2400" kern="0" dirty="0" err="1"/>
              <a:t>nvAF</a:t>
            </a:r>
            <a:r>
              <a:rPr lang="en-US" sz="2400" kern="0" dirty="0"/>
              <a:t> patients with worsening</a:t>
            </a:r>
            <a:br>
              <a:rPr lang="en-US" sz="2400" kern="0" dirty="0"/>
            </a:br>
            <a:r>
              <a:rPr lang="en-US" sz="2400" kern="0" dirty="0"/>
              <a:t>renal function from strokes</a:t>
            </a:r>
            <a:endParaRPr kumimoji="0" lang="de-DE" sz="2400" b="1" i="0" u="none" strike="noStrike" kern="0" cap="none" spc="0" normalizeH="0" baseline="30000" noProof="0" dirty="0">
              <a:ln>
                <a:noFill/>
              </a:ln>
              <a:solidFill>
                <a:srgbClr val="3961AC"/>
              </a:solidFill>
              <a:effectLst/>
              <a:uLnTx/>
              <a:uFillTx/>
              <a:latin typeface="Arial"/>
              <a:ea typeface="+mj-ea"/>
              <a:cs typeface="+mj-cs"/>
            </a:endParaRPr>
          </a:p>
        </p:txBody>
      </p:sp>
      <p:grpSp>
        <p:nvGrpSpPr>
          <p:cNvPr id="9" name="Gruppieren 8">
            <a:extLst>
              <a:ext uri="{FF2B5EF4-FFF2-40B4-BE49-F238E27FC236}">
                <a16:creationId xmlns:a16="http://schemas.microsoft.com/office/drawing/2014/main" id="{47F7E819-8723-4050-8736-CA813C283143}"/>
              </a:ext>
            </a:extLst>
          </p:cNvPr>
          <p:cNvGrpSpPr/>
          <p:nvPr/>
        </p:nvGrpSpPr>
        <p:grpSpPr>
          <a:xfrm>
            <a:off x="2007931" y="2452108"/>
            <a:ext cx="619433" cy="108000"/>
            <a:chOff x="1998406" y="2954670"/>
            <a:chExt cx="619433" cy="108000"/>
          </a:xfrm>
        </p:grpSpPr>
        <p:cxnSp>
          <p:nvCxnSpPr>
            <p:cNvPr id="6" name="Gerader Verbinder 5">
              <a:extLst>
                <a:ext uri="{FF2B5EF4-FFF2-40B4-BE49-F238E27FC236}">
                  <a16:creationId xmlns:a16="http://schemas.microsoft.com/office/drawing/2014/main" id="{3CD5DC0C-A580-43F6-9CB2-410540CE2FE6}"/>
                </a:ext>
              </a:extLst>
            </p:cNvPr>
            <p:cNvCxnSpPr/>
            <p:nvPr/>
          </p:nvCxnSpPr>
          <p:spPr bwMode="auto">
            <a:xfrm>
              <a:off x="1998406" y="3008671"/>
              <a:ext cx="619433"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Rechteck 6">
              <a:extLst>
                <a:ext uri="{FF2B5EF4-FFF2-40B4-BE49-F238E27FC236}">
                  <a16:creationId xmlns:a16="http://schemas.microsoft.com/office/drawing/2014/main" id="{02A22DF0-E146-45B8-BD94-C9C0643DF981}"/>
                </a:ext>
              </a:extLst>
            </p:cNvPr>
            <p:cNvSpPr/>
            <p:nvPr/>
          </p:nvSpPr>
          <p:spPr bwMode="auto">
            <a:xfrm rot="19046351">
              <a:off x="2165401" y="2954670"/>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33" name="Gerader Verbinder 32">
              <a:extLst>
                <a:ext uri="{FF2B5EF4-FFF2-40B4-BE49-F238E27FC236}">
                  <a16:creationId xmlns:a16="http://schemas.microsoft.com/office/drawing/2014/main" id="{2D2DFADC-303A-4D30-BD06-D5F83EEFF23A}"/>
                </a:ext>
              </a:extLst>
            </p:cNvPr>
            <p:cNvCxnSpPr/>
            <p:nvPr/>
          </p:nvCxnSpPr>
          <p:spPr bwMode="auto">
            <a:xfrm>
              <a:off x="1998406" y="297655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Gerader Verbinder 34">
              <a:extLst>
                <a:ext uri="{FF2B5EF4-FFF2-40B4-BE49-F238E27FC236}">
                  <a16:creationId xmlns:a16="http://schemas.microsoft.com/office/drawing/2014/main" id="{2059C37A-BAB7-4963-A65B-987BF0EF9C21}"/>
                </a:ext>
              </a:extLst>
            </p:cNvPr>
            <p:cNvCxnSpPr/>
            <p:nvPr/>
          </p:nvCxnSpPr>
          <p:spPr bwMode="auto">
            <a:xfrm>
              <a:off x="2614954" y="2975969"/>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1" name="Gruppieren 10">
            <a:extLst>
              <a:ext uri="{FF2B5EF4-FFF2-40B4-BE49-F238E27FC236}">
                <a16:creationId xmlns:a16="http://schemas.microsoft.com/office/drawing/2014/main" id="{2993E3C6-2BA4-4A7C-97A0-F2385EA46E43}"/>
              </a:ext>
            </a:extLst>
          </p:cNvPr>
          <p:cNvGrpSpPr/>
          <p:nvPr/>
        </p:nvGrpSpPr>
        <p:grpSpPr>
          <a:xfrm>
            <a:off x="2167052" y="3133240"/>
            <a:ext cx="463664" cy="108000"/>
            <a:chOff x="2157527" y="3715708"/>
            <a:chExt cx="463664" cy="108000"/>
          </a:xfrm>
        </p:grpSpPr>
        <p:cxnSp>
          <p:nvCxnSpPr>
            <p:cNvPr id="38" name="Gerader Verbinder 37">
              <a:extLst>
                <a:ext uri="{FF2B5EF4-FFF2-40B4-BE49-F238E27FC236}">
                  <a16:creationId xmlns:a16="http://schemas.microsoft.com/office/drawing/2014/main" id="{930A5A43-067E-4197-8961-5FEB4CEF565F}"/>
                </a:ext>
              </a:extLst>
            </p:cNvPr>
            <p:cNvCxnSpPr/>
            <p:nvPr/>
          </p:nvCxnSpPr>
          <p:spPr bwMode="auto">
            <a:xfrm>
              <a:off x="2157527" y="3769709"/>
              <a:ext cx="457427"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Rechteck 38">
              <a:extLst>
                <a:ext uri="{FF2B5EF4-FFF2-40B4-BE49-F238E27FC236}">
                  <a16:creationId xmlns:a16="http://schemas.microsoft.com/office/drawing/2014/main" id="{8B4D0507-C550-4728-A39C-9228AE42ED14}"/>
                </a:ext>
              </a:extLst>
            </p:cNvPr>
            <p:cNvSpPr/>
            <p:nvPr/>
          </p:nvSpPr>
          <p:spPr bwMode="auto">
            <a:xfrm rot="19046351">
              <a:off x="2298557" y="3715708"/>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40" name="Gerader Verbinder 39">
              <a:extLst>
                <a:ext uri="{FF2B5EF4-FFF2-40B4-BE49-F238E27FC236}">
                  <a16:creationId xmlns:a16="http://schemas.microsoft.com/office/drawing/2014/main" id="{38AB71F1-3D91-4E57-A965-51C1D65FBE81}"/>
                </a:ext>
              </a:extLst>
            </p:cNvPr>
            <p:cNvCxnSpPr/>
            <p:nvPr/>
          </p:nvCxnSpPr>
          <p:spPr bwMode="auto">
            <a:xfrm>
              <a:off x="2157527" y="3737590"/>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Gerader Verbinder 40">
              <a:extLst>
                <a:ext uri="{FF2B5EF4-FFF2-40B4-BE49-F238E27FC236}">
                  <a16:creationId xmlns:a16="http://schemas.microsoft.com/office/drawing/2014/main" id="{4739406E-4EE2-4335-8E6D-14AC614EE5AA}"/>
                </a:ext>
              </a:extLst>
            </p:cNvPr>
            <p:cNvCxnSpPr/>
            <p:nvPr/>
          </p:nvCxnSpPr>
          <p:spPr bwMode="auto">
            <a:xfrm>
              <a:off x="2621191" y="3737007"/>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3" name="Subtitle 1">
            <a:extLst>
              <a:ext uri="{FF2B5EF4-FFF2-40B4-BE49-F238E27FC236}">
                <a16:creationId xmlns:a16="http://schemas.microsoft.com/office/drawing/2014/main" id="{903CD747-BDEC-4B35-A178-FB1D0FBCA7B2}"/>
              </a:ext>
            </a:extLst>
          </p:cNvPr>
          <p:cNvSpPr txBox="1">
            <a:spLocks/>
          </p:cNvSpPr>
          <p:nvPr/>
        </p:nvSpPr>
        <p:spPr>
          <a:xfrm>
            <a:off x="612776" y="1228789"/>
            <a:ext cx="2011703"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ROCKET AF</a:t>
            </a:r>
            <a:r>
              <a:rPr lang="en-US" altLang="en-US" sz="1400" b="1" kern="0" baseline="30000" dirty="0"/>
              <a:t>15</a:t>
            </a:r>
          </a:p>
        </p:txBody>
      </p:sp>
      <p:graphicFrame>
        <p:nvGraphicFramePr>
          <p:cNvPr id="64" name="Content Placeholder 7">
            <a:extLst>
              <a:ext uri="{FF2B5EF4-FFF2-40B4-BE49-F238E27FC236}">
                <a16:creationId xmlns:a16="http://schemas.microsoft.com/office/drawing/2014/main" id="{20E75159-EC66-47E8-87B6-EFB7DFB5C3EF}"/>
              </a:ext>
            </a:extLst>
          </p:cNvPr>
          <p:cNvGraphicFramePr>
            <a:graphicFrameLocks/>
          </p:cNvGraphicFramePr>
          <p:nvPr>
            <p:extLst>
              <p:ext uri="{D42A27DB-BD31-4B8C-83A1-F6EECF244321}">
                <p14:modId xmlns:p14="http://schemas.microsoft.com/office/powerpoint/2010/main" val="2489220974"/>
              </p:ext>
            </p:extLst>
          </p:nvPr>
        </p:nvGraphicFramePr>
        <p:xfrm>
          <a:off x="4751594" y="1537935"/>
          <a:ext cx="3795202" cy="1258480"/>
        </p:xfrm>
        <a:graphic>
          <a:graphicData uri="http://schemas.openxmlformats.org/drawingml/2006/table">
            <a:tbl>
              <a:tblPr firstRow="1" bandRow="1">
                <a:tableStyleId>{F2DE63D5-997A-4646-A377-4702673A728D}</a:tableStyleId>
              </a:tblPr>
              <a:tblGrid>
                <a:gridCol w="1144905">
                  <a:extLst>
                    <a:ext uri="{9D8B030D-6E8A-4147-A177-3AD203B41FA5}">
                      <a16:colId xmlns:a16="http://schemas.microsoft.com/office/drawing/2014/main" val="1655931714"/>
                    </a:ext>
                  </a:extLst>
                </a:gridCol>
                <a:gridCol w="943897">
                  <a:extLst>
                    <a:ext uri="{9D8B030D-6E8A-4147-A177-3AD203B41FA5}">
                      <a16:colId xmlns:a16="http://schemas.microsoft.com/office/drawing/2014/main" val="2560883444"/>
                    </a:ext>
                  </a:extLst>
                </a:gridCol>
                <a:gridCol w="950400">
                  <a:extLst>
                    <a:ext uri="{9D8B030D-6E8A-4147-A177-3AD203B41FA5}">
                      <a16:colId xmlns:a16="http://schemas.microsoft.com/office/drawing/2014/main" val="1311150582"/>
                    </a:ext>
                  </a:extLst>
                </a:gridCol>
                <a:gridCol w="756000">
                  <a:extLst>
                    <a:ext uri="{9D8B030D-6E8A-4147-A177-3AD203B41FA5}">
                      <a16:colId xmlns:a16="http://schemas.microsoft.com/office/drawing/2014/main" val="1270102338"/>
                    </a:ext>
                  </a:extLst>
                </a:gridCol>
              </a:tblGrid>
              <a:tr h="441360">
                <a:tc>
                  <a:txBody>
                    <a:bodyPr/>
                    <a:lstStyle/>
                    <a:p>
                      <a:pPr algn="l"/>
                      <a:endParaRPr lang="en-GB" sz="1100" cap="all" baseline="30000"/>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b="1" kern="1200" cap="none" baseline="0" dirty="0">
                          <a:solidFill>
                            <a:schemeClr val="bg1"/>
                          </a:solidFill>
                          <a:latin typeface="+mn-lt"/>
                          <a:ea typeface="+mn-ea"/>
                          <a:cs typeface="+mn-cs"/>
                        </a:rPr>
                        <a:t>Apixaban </a:t>
                      </a:r>
                      <a:br>
                        <a:rPr lang="en-GB" sz="1100" b="1" kern="1200" cap="none" baseline="0" dirty="0">
                          <a:solidFill>
                            <a:schemeClr val="bg1"/>
                          </a:solidFill>
                          <a:latin typeface="+mn-lt"/>
                          <a:ea typeface="+mn-ea"/>
                          <a:cs typeface="+mn-cs"/>
                        </a:rPr>
                      </a:br>
                      <a:r>
                        <a:rPr lang="en-GB" sz="1100" b="1" kern="1200" cap="none" baseline="0" dirty="0">
                          <a:solidFill>
                            <a:schemeClr val="bg1"/>
                          </a:solidFill>
                          <a:latin typeface="+mn-lt"/>
                          <a:ea typeface="+mn-ea"/>
                          <a:cs typeface="+mn-cs"/>
                        </a:rPr>
                        <a:t>better</a:t>
                      </a:r>
                      <a:br>
                        <a:rPr lang="en-GB" sz="1100" cap="all" baseline="0" dirty="0"/>
                      </a:br>
                      <a:endParaRPr lang="en-GB" sz="1100" cap="all" baseline="30000"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b="1" kern="1200" cap="none" baseline="0" dirty="0">
                          <a:solidFill>
                            <a:schemeClr val="bg1"/>
                          </a:solidFill>
                          <a:latin typeface="+mn-lt"/>
                          <a:ea typeface="+mn-ea"/>
                          <a:cs typeface="+mn-cs"/>
                        </a:rPr>
                        <a:t>VKA </a:t>
                      </a:r>
                      <a:br>
                        <a:rPr lang="en-GB" sz="1100" b="1" kern="1200" cap="none" baseline="0" dirty="0">
                          <a:solidFill>
                            <a:schemeClr val="bg1"/>
                          </a:solidFill>
                          <a:latin typeface="+mn-lt"/>
                          <a:ea typeface="+mn-ea"/>
                          <a:cs typeface="+mn-cs"/>
                        </a:rPr>
                      </a:br>
                      <a:r>
                        <a:rPr lang="en-GB" sz="1100" b="1" kern="1200" cap="none" baseline="0" dirty="0">
                          <a:solidFill>
                            <a:schemeClr val="bg1"/>
                          </a:solidFill>
                          <a:latin typeface="+mn-lt"/>
                          <a:ea typeface="+mn-ea"/>
                          <a:cs typeface="+mn-cs"/>
                        </a:rPr>
                        <a:t>better</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tc>
                  <a:txBody>
                    <a:bodyPr/>
                    <a:lstStyle/>
                    <a:p>
                      <a:pPr algn="l"/>
                      <a:r>
                        <a:rPr lang="en-GB" sz="1100" cap="all" baseline="0" dirty="0"/>
                        <a:t>HR</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61AC"/>
                    </a:solidFill>
                  </a:tcPr>
                </a:tc>
                <a:extLst>
                  <a:ext uri="{0D108BD9-81ED-4DB2-BD59-A6C34878D82A}">
                    <a16:rowId xmlns:a16="http://schemas.microsoft.com/office/drawing/2014/main" val="1234952005"/>
                  </a:ext>
                </a:extLst>
              </a:tr>
              <a:tr h="720000">
                <a:tc>
                  <a:txBody>
                    <a:bodyPr/>
                    <a:lstStyle/>
                    <a:p>
                      <a:pPr marL="0" indent="0" algn="l" rtl="0" eaLnBrk="1" fontAlgn="base" hangingPunct="1">
                        <a:spcBef>
                          <a:spcPct val="25000"/>
                        </a:spcBef>
                        <a:spcAft>
                          <a:spcPct val="0"/>
                        </a:spcAft>
                        <a:buClr>
                          <a:schemeClr val="bg2"/>
                        </a:buClr>
                        <a:buSzPct val="80000"/>
                        <a:buFontTx/>
                        <a:buNone/>
                        <a:tabLst>
                          <a:tab pos="176213" algn="l"/>
                          <a:tab pos="1238250" algn="l"/>
                        </a:tabLst>
                      </a:pPr>
                      <a:r>
                        <a:rPr lang="en-GB" sz="900" dirty="0">
                          <a:solidFill>
                            <a:schemeClr val="tx1"/>
                          </a:solidFill>
                          <a:latin typeface="+mn-lt"/>
                          <a:ea typeface="+mn-ea"/>
                          <a:cs typeface="+mn-cs"/>
                        </a:rPr>
                        <a:t>Stroke/SE</a:t>
                      </a:r>
                      <a:r>
                        <a:rPr lang="en-GB" sz="900" baseline="30000" dirty="0">
                          <a:solidFill>
                            <a:schemeClr val="tx1"/>
                          </a:solidFill>
                          <a:latin typeface="+mn-lt"/>
                          <a:ea typeface="+mn-ea"/>
                          <a:cs typeface="+mn-cs"/>
                        </a:rPr>
                        <a:t>16</a:t>
                      </a:r>
                      <a:endParaRPr lang="en-GB" sz="900" kern="1200" baseline="300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6213" indent="-176213" algn="l" defTabSz="914400" rtl="0" eaLnBrk="1" fontAlgn="base" latinLnBrk="0" hangingPunct="1">
                        <a:spcBef>
                          <a:spcPct val="25000"/>
                        </a:spcBef>
                        <a:spcAft>
                          <a:spcPct val="0"/>
                        </a:spcAft>
                        <a:buClr>
                          <a:schemeClr val="bg2"/>
                        </a:buClr>
                        <a:buSzPct val="80000"/>
                        <a:buFont typeface="Wingdings" panose="05000000000000000000" pitchFamily="2" charset="2"/>
                        <a:buChar char=""/>
                        <a:tabLst>
                          <a:tab pos="1238250" algn="l"/>
                        </a:tabLst>
                      </a:pPr>
                      <a:endParaRPr lang="en-GB" sz="100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1000" kern="1200" dirty="0">
                          <a:solidFill>
                            <a:schemeClr val="tx1"/>
                          </a:solidFill>
                          <a:latin typeface="+mn-lt"/>
                          <a:ea typeface="+mn-ea"/>
                          <a:cs typeface="+mn-cs"/>
                        </a:rPr>
                        <a:t>0.84</a:t>
                      </a:r>
                    </a:p>
                    <a:p>
                      <a:pPr marL="0" indent="0" algn="l" defTabSz="914400" rtl="0" eaLnBrk="1" fontAlgn="base" latinLnBrk="0" hangingPunct="1">
                        <a:spcBef>
                          <a:spcPct val="25000"/>
                        </a:spcBef>
                        <a:spcAft>
                          <a:spcPct val="0"/>
                        </a:spcAft>
                        <a:buClr>
                          <a:schemeClr val="bg2"/>
                        </a:buClr>
                        <a:buSzPct val="80000"/>
                        <a:buFontTx/>
                        <a:buNone/>
                        <a:tabLst>
                          <a:tab pos="1238250" algn="l"/>
                        </a:tabLst>
                      </a:pPr>
                      <a:r>
                        <a:rPr lang="en-GB" sz="700" kern="1200" dirty="0">
                          <a:solidFill>
                            <a:schemeClr val="tx1"/>
                          </a:solidFill>
                          <a:latin typeface="+mn-lt"/>
                          <a:ea typeface="+mn-ea"/>
                          <a:cs typeface="+mn-cs"/>
                        </a:rPr>
                        <a:t>(p=0.70)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6138739"/>
                  </a:ext>
                </a:extLst>
              </a:tr>
            </a:tbl>
          </a:graphicData>
        </a:graphic>
      </p:graphicFrame>
      <p:sp>
        <p:nvSpPr>
          <p:cNvPr id="75" name="Subtitle 1">
            <a:extLst>
              <a:ext uri="{FF2B5EF4-FFF2-40B4-BE49-F238E27FC236}">
                <a16:creationId xmlns:a16="http://schemas.microsoft.com/office/drawing/2014/main" id="{945661E3-6396-4F14-A484-DFA80E592651}"/>
              </a:ext>
            </a:extLst>
          </p:cNvPr>
          <p:cNvSpPr txBox="1">
            <a:spLocks/>
          </p:cNvSpPr>
          <p:nvPr/>
        </p:nvSpPr>
        <p:spPr>
          <a:xfrm>
            <a:off x="4758347" y="1228788"/>
            <a:ext cx="1539851" cy="215444"/>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vert="horz" wrap="square" lIns="0" tIns="0" rIns="0" bIns="0" rtlCol="0">
            <a:spAutoFit/>
          </a:bodyPr>
          <a:lstStyle>
            <a:lvl1pPr marL="0" indent="0" algn="l" rtl="0" eaLnBrk="1" fontAlgn="base" hangingPunct="1">
              <a:spcBef>
                <a:spcPct val="20000"/>
              </a:spcBef>
              <a:spcAft>
                <a:spcPct val="0"/>
              </a:spcAft>
              <a:buClr>
                <a:schemeClr val="bg2"/>
              </a:buClr>
              <a:buSzPct val="80000"/>
              <a:buFont typeface="Wingdings" pitchFamily="2" charset="2"/>
              <a:buNone/>
              <a:tabLst>
                <a:tab pos="1238250" algn="l"/>
              </a:tabLst>
              <a:defRPr lang="en-GB" sz="2400" noProof="0" dirty="0">
                <a:solidFill>
                  <a:schemeClr val="tx1">
                    <a:lumMod val="65000"/>
                    <a:lumOff val="35000"/>
                  </a:schemeClr>
                </a:solidFill>
                <a:latin typeface="+mn-lt"/>
                <a:ea typeface="+mn-ea"/>
                <a:cs typeface="+mn-cs"/>
              </a:defRPr>
            </a:lvl1pPr>
            <a:lvl2pPr marL="546100" indent="-276225" algn="l" rtl="0" eaLnBrk="1" fontAlgn="base" hangingPunct="1">
              <a:spcBef>
                <a:spcPct val="25000"/>
              </a:spcBef>
              <a:spcAft>
                <a:spcPct val="0"/>
              </a:spcAft>
              <a:buClr>
                <a:schemeClr val="bg2"/>
              </a:buClr>
              <a:buFont typeface="Symbol" panose="05050102010706020507" pitchFamily="18" charset="2"/>
              <a:buChar char=""/>
              <a:tabLst>
                <a:tab pos="1238250" algn="l"/>
              </a:tabLst>
              <a:defRPr lang="en-US" sz="1600" dirty="0" smtClean="0">
                <a:solidFill>
                  <a:schemeClr val="tx1">
                    <a:lumMod val="65000"/>
                    <a:lumOff val="35000"/>
                  </a:schemeClr>
                </a:solidFill>
                <a:latin typeface="+mn-lt"/>
              </a:defRPr>
            </a:lvl2pPr>
            <a:lvl3pPr marL="835025" indent="-287338" algn="l" rtl="0" eaLnBrk="1" fontAlgn="base" hangingPunct="1">
              <a:spcBef>
                <a:spcPct val="25000"/>
              </a:spcBef>
              <a:spcAft>
                <a:spcPct val="0"/>
              </a:spcAft>
              <a:buClr>
                <a:schemeClr val="bg2"/>
              </a:buClr>
              <a:buFont typeface="Arial" panose="020B0604020202020204" pitchFamily="34" charset="0"/>
              <a:buChar char="–"/>
              <a:tabLst>
                <a:tab pos="1238250" algn="l"/>
              </a:tabLst>
              <a:defRPr lang="en-US" sz="1400" dirty="0" smtClean="0">
                <a:solidFill>
                  <a:schemeClr val="tx1">
                    <a:lumMod val="65000"/>
                    <a:lumOff val="35000"/>
                  </a:schemeClr>
                </a:solidFill>
                <a:latin typeface="+mn-lt"/>
              </a:defRPr>
            </a:lvl3pPr>
            <a:lvl4pPr marL="1103313" indent="-266700" algn="l" rtl="0" eaLnBrk="1" fontAlgn="base" hangingPunct="1">
              <a:spcBef>
                <a:spcPct val="25000"/>
              </a:spcBef>
              <a:spcAft>
                <a:spcPct val="0"/>
              </a:spcAft>
              <a:buClr>
                <a:schemeClr val="bg2"/>
              </a:buClr>
              <a:buFont typeface="Arial" charset="0"/>
              <a:buChar char="–"/>
              <a:tabLst>
                <a:tab pos="1238250" algn="l"/>
              </a:tabLst>
              <a:defRPr lang="en-US" sz="1400" dirty="0" smtClean="0">
                <a:solidFill>
                  <a:schemeClr val="tx1">
                    <a:lumMod val="65000"/>
                    <a:lumOff val="35000"/>
                  </a:schemeClr>
                </a:solidFill>
                <a:latin typeface="+mn-lt"/>
              </a:defRPr>
            </a:lvl4pPr>
            <a:lvl5pPr marL="1362075" indent="-285750"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7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eaLnBrk="1" fontAlgn="base" hangingPunct="1">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r>
              <a:rPr lang="en-US" altLang="en-US" sz="1400" b="1" kern="0" dirty="0"/>
              <a:t>ARISTOTLE</a:t>
            </a:r>
            <a:r>
              <a:rPr lang="en-US" altLang="en-US" sz="1400" b="1" kern="0" baseline="30000" dirty="0"/>
              <a:t>16</a:t>
            </a:r>
          </a:p>
        </p:txBody>
      </p:sp>
      <p:grpSp>
        <p:nvGrpSpPr>
          <p:cNvPr id="16" name="Gruppieren 15">
            <a:extLst>
              <a:ext uri="{FF2B5EF4-FFF2-40B4-BE49-F238E27FC236}">
                <a16:creationId xmlns:a16="http://schemas.microsoft.com/office/drawing/2014/main" id="{DF624ED4-4BE5-4F08-8CEA-59C3ACF8F9D5}"/>
              </a:ext>
            </a:extLst>
          </p:cNvPr>
          <p:cNvGrpSpPr/>
          <p:nvPr/>
        </p:nvGrpSpPr>
        <p:grpSpPr>
          <a:xfrm>
            <a:off x="6425171" y="2446628"/>
            <a:ext cx="751862" cy="108000"/>
            <a:chOff x="5738446" y="2953893"/>
            <a:chExt cx="751862" cy="108000"/>
          </a:xfrm>
        </p:grpSpPr>
        <p:cxnSp>
          <p:nvCxnSpPr>
            <p:cNvPr id="45" name="Gerader Verbinder 44">
              <a:extLst>
                <a:ext uri="{FF2B5EF4-FFF2-40B4-BE49-F238E27FC236}">
                  <a16:creationId xmlns:a16="http://schemas.microsoft.com/office/drawing/2014/main" id="{BB8DAFEA-5EC8-4567-87A6-8F9B2AB9F97B}"/>
                </a:ext>
              </a:extLst>
            </p:cNvPr>
            <p:cNvCxnSpPr/>
            <p:nvPr/>
          </p:nvCxnSpPr>
          <p:spPr bwMode="auto">
            <a:xfrm>
              <a:off x="5738446" y="3007116"/>
              <a:ext cx="751862" cy="0"/>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Rechteck 45">
              <a:extLst>
                <a:ext uri="{FF2B5EF4-FFF2-40B4-BE49-F238E27FC236}">
                  <a16:creationId xmlns:a16="http://schemas.microsoft.com/office/drawing/2014/main" id="{8432E1EC-C0A6-4A37-80EE-183A77E170DD}"/>
                </a:ext>
              </a:extLst>
            </p:cNvPr>
            <p:cNvSpPr/>
            <p:nvPr/>
          </p:nvSpPr>
          <p:spPr bwMode="auto">
            <a:xfrm rot="19046351">
              <a:off x="5979100" y="2953893"/>
              <a:ext cx="108000" cy="108000"/>
            </a:xfrm>
            <a:prstGeom prst="rect">
              <a:avLst/>
            </a:prstGeom>
            <a:solidFill>
              <a:srgbClr val="3961AC"/>
            </a:solidFill>
            <a:ln w="19050" algn="ctr">
              <a:noFill/>
              <a:miter lim="800000"/>
              <a:headEnd/>
              <a:tailEnd/>
            </a:ln>
            <a:effectLst/>
          </p:spPr>
          <p:txBody>
            <a:bodyPr wrap="square" lIns="0" tIns="0" rIns="0" bIns="0" rtlCol="0" anchor="ctr">
              <a:noAutofit/>
            </a:bodyPr>
            <a:lstStyle/>
            <a:p>
              <a:pPr algn="ctr"/>
              <a:endParaRPr lang="de-DE" sz="1600" dirty="0">
                <a:solidFill>
                  <a:schemeClr val="tx1">
                    <a:lumMod val="65000"/>
                    <a:lumOff val="35000"/>
                  </a:schemeClr>
                </a:solidFill>
              </a:endParaRPr>
            </a:p>
          </p:txBody>
        </p:sp>
        <p:cxnSp>
          <p:nvCxnSpPr>
            <p:cNvPr id="61" name="Gerader Verbinder 60">
              <a:extLst>
                <a:ext uri="{FF2B5EF4-FFF2-40B4-BE49-F238E27FC236}">
                  <a16:creationId xmlns:a16="http://schemas.microsoft.com/office/drawing/2014/main" id="{621A7579-0F1A-4260-A68B-1A8BBE62C6F2}"/>
                </a:ext>
              </a:extLst>
            </p:cNvPr>
            <p:cNvCxnSpPr/>
            <p:nvPr/>
          </p:nvCxnSpPr>
          <p:spPr bwMode="auto">
            <a:xfrm>
              <a:off x="5738446" y="2975775"/>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2" name="Gerader Verbinder 61">
              <a:extLst>
                <a:ext uri="{FF2B5EF4-FFF2-40B4-BE49-F238E27FC236}">
                  <a16:creationId xmlns:a16="http://schemas.microsoft.com/office/drawing/2014/main" id="{0F4B3660-7056-4D8B-99F4-1D8B52C0EB67}"/>
                </a:ext>
              </a:extLst>
            </p:cNvPr>
            <p:cNvCxnSpPr/>
            <p:nvPr/>
          </p:nvCxnSpPr>
          <p:spPr bwMode="auto">
            <a:xfrm>
              <a:off x="6490308" y="2975192"/>
              <a:ext cx="0" cy="63848"/>
            </a:xfrm>
            <a:prstGeom prst="line">
              <a:avLst/>
            </a:prstGeom>
            <a:noFill/>
            <a:ln w="19050" cap="flat" cmpd="sng" algn="ctr">
              <a:solidFill>
                <a:srgbClr val="3961AC"/>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8" name="Abgerundetes Rechteck 31">
            <a:extLst>
              <a:ext uri="{FF2B5EF4-FFF2-40B4-BE49-F238E27FC236}">
                <a16:creationId xmlns:a16="http://schemas.microsoft.com/office/drawing/2014/main" id="{4F80FCC8-5E48-4585-9BAA-A3793412407B}"/>
              </a:ext>
            </a:extLst>
          </p:cNvPr>
          <p:cNvSpPr>
            <a:spLocks noChangeArrowheads="1"/>
          </p:cNvSpPr>
          <p:nvPr/>
        </p:nvSpPr>
        <p:spPr bwMode="auto">
          <a:xfrm>
            <a:off x="612777" y="3985632"/>
            <a:ext cx="3959224" cy="170259"/>
          </a:xfrm>
          <a:prstGeom prst="roundRect">
            <a:avLst/>
          </a:prstGeom>
          <a:noFill/>
          <a:ln w="19050">
            <a:noFill/>
            <a:miter lim="800000"/>
            <a:headEnd/>
            <a:tailEnd/>
          </a:ln>
        </p:spPr>
        <p:txBody>
          <a:bodyPr wrap="square" lIns="0" tIns="0" rIns="0" bIns="0" anchor="t" anchorCtr="0">
            <a:spAutoFit/>
          </a:bodyPr>
          <a:lstStyle/>
          <a:p>
            <a:r>
              <a:rPr lang="de-CH" sz="1000" dirty="0" err="1">
                <a:solidFill>
                  <a:srgbClr val="000000">
                    <a:lumMod val="65000"/>
                    <a:lumOff val="35000"/>
                  </a:srgbClr>
                </a:solidFill>
              </a:rPr>
              <a:t>Worsening</a:t>
            </a:r>
            <a:r>
              <a:rPr lang="de-CH" sz="1000" dirty="0">
                <a:solidFill>
                  <a:srgbClr val="000000">
                    <a:lumMod val="65000"/>
                    <a:lumOff val="35000"/>
                  </a:srgbClr>
                </a:solidFill>
              </a:rPr>
              <a:t> renal </a:t>
            </a:r>
            <a:r>
              <a:rPr lang="de-CH" sz="1000" dirty="0" err="1">
                <a:solidFill>
                  <a:srgbClr val="000000">
                    <a:lumMod val="65000"/>
                    <a:lumOff val="35000"/>
                  </a:srgbClr>
                </a:solidFill>
              </a:rPr>
              <a:t>function</a:t>
            </a:r>
            <a:r>
              <a:rPr lang="de-CH" sz="1000" dirty="0">
                <a:solidFill>
                  <a:srgbClr val="000000">
                    <a:lumMod val="65000"/>
                    <a:lumOff val="35000"/>
                  </a:srgbClr>
                </a:solidFill>
              </a:rPr>
              <a:t> (</a:t>
            </a:r>
            <a:r>
              <a:rPr lang="de-CH" sz="1000" dirty="0" err="1">
                <a:solidFill>
                  <a:srgbClr val="000000">
                    <a:lumMod val="65000"/>
                    <a:lumOff val="35000"/>
                  </a:srgbClr>
                </a:solidFill>
              </a:rPr>
              <a:t>decrease</a:t>
            </a:r>
            <a:r>
              <a:rPr lang="de-CH" sz="1000" dirty="0">
                <a:solidFill>
                  <a:srgbClr val="000000">
                    <a:lumMod val="65000"/>
                    <a:lumOff val="35000"/>
                  </a:srgbClr>
                </a:solidFill>
              </a:rPr>
              <a:t> </a:t>
            </a:r>
            <a:r>
              <a:rPr lang="de-CH" sz="1000" dirty="0" err="1">
                <a:solidFill>
                  <a:srgbClr val="000000">
                    <a:lumMod val="65000"/>
                    <a:lumOff val="35000"/>
                  </a:srgbClr>
                </a:solidFill>
              </a:rPr>
              <a:t>CrCl</a:t>
            </a:r>
            <a:r>
              <a:rPr lang="de-CH" sz="1000" dirty="0">
                <a:solidFill>
                  <a:srgbClr val="000000">
                    <a:lumMod val="65000"/>
                    <a:lumOff val="35000"/>
                  </a:srgbClr>
                </a:solidFill>
              </a:rPr>
              <a:t> &gt;20%), </a:t>
            </a:r>
            <a:r>
              <a:rPr lang="de-CH" sz="1000" dirty="0" err="1">
                <a:solidFill>
                  <a:srgbClr val="000000">
                    <a:lumMod val="65000"/>
                    <a:lumOff val="35000"/>
                  </a:srgbClr>
                </a:solidFill>
              </a:rPr>
              <a:t>n</a:t>
            </a:r>
            <a:r>
              <a:rPr lang="de-CH" sz="1000" dirty="0">
                <a:solidFill>
                  <a:srgbClr val="000000">
                    <a:lumMod val="65000"/>
                    <a:lumOff val="35000"/>
                  </a:srgbClr>
                </a:solidFill>
              </a:rPr>
              <a:t>=3320</a:t>
            </a:r>
          </a:p>
        </p:txBody>
      </p:sp>
      <p:sp>
        <p:nvSpPr>
          <p:cNvPr id="89" name="Abgerundetes Rechteck 31">
            <a:extLst>
              <a:ext uri="{FF2B5EF4-FFF2-40B4-BE49-F238E27FC236}">
                <a16:creationId xmlns:a16="http://schemas.microsoft.com/office/drawing/2014/main" id="{5F271679-4F6A-4037-AAEC-C6B03FF74625}"/>
              </a:ext>
            </a:extLst>
          </p:cNvPr>
          <p:cNvSpPr>
            <a:spLocks noChangeArrowheads="1"/>
          </p:cNvSpPr>
          <p:nvPr/>
        </p:nvSpPr>
        <p:spPr bwMode="auto">
          <a:xfrm>
            <a:off x="4751388" y="3985631"/>
            <a:ext cx="3959224" cy="170259"/>
          </a:xfrm>
          <a:prstGeom prst="roundRect">
            <a:avLst/>
          </a:prstGeom>
          <a:noFill/>
          <a:ln w="19050">
            <a:noFill/>
            <a:miter lim="800000"/>
            <a:headEnd/>
            <a:tailEnd/>
          </a:ln>
        </p:spPr>
        <p:txBody>
          <a:bodyPr wrap="square" lIns="0" tIns="0" rIns="0" bIns="0" anchor="t" anchorCtr="0">
            <a:spAutoFit/>
          </a:bodyPr>
          <a:lstStyle/>
          <a:p>
            <a:r>
              <a:rPr lang="de-CH" sz="1000" dirty="0" err="1">
                <a:solidFill>
                  <a:srgbClr val="000000">
                    <a:lumMod val="65000"/>
                    <a:lumOff val="35000"/>
                  </a:srgbClr>
                </a:solidFill>
              </a:rPr>
              <a:t>Worsening</a:t>
            </a:r>
            <a:r>
              <a:rPr lang="de-CH" sz="1000" dirty="0">
                <a:solidFill>
                  <a:srgbClr val="000000">
                    <a:lumMod val="65000"/>
                    <a:lumOff val="35000"/>
                  </a:srgbClr>
                </a:solidFill>
              </a:rPr>
              <a:t> renal </a:t>
            </a:r>
            <a:r>
              <a:rPr lang="de-CH" sz="1000" dirty="0" err="1">
                <a:solidFill>
                  <a:srgbClr val="000000">
                    <a:lumMod val="65000"/>
                    <a:lumOff val="35000"/>
                  </a:srgbClr>
                </a:solidFill>
              </a:rPr>
              <a:t>function</a:t>
            </a:r>
            <a:r>
              <a:rPr lang="de-CH" sz="1000" dirty="0">
                <a:solidFill>
                  <a:srgbClr val="000000">
                    <a:lumMod val="65000"/>
                    <a:lumOff val="35000"/>
                  </a:srgbClr>
                </a:solidFill>
              </a:rPr>
              <a:t> (</a:t>
            </a:r>
            <a:r>
              <a:rPr lang="de-CH" sz="1000" dirty="0" err="1">
                <a:solidFill>
                  <a:srgbClr val="000000">
                    <a:lumMod val="65000"/>
                    <a:lumOff val="35000"/>
                  </a:srgbClr>
                </a:solidFill>
              </a:rPr>
              <a:t>decrease</a:t>
            </a:r>
            <a:r>
              <a:rPr lang="de-CH" sz="1000" dirty="0">
                <a:solidFill>
                  <a:srgbClr val="000000">
                    <a:lumMod val="65000"/>
                    <a:lumOff val="35000"/>
                  </a:srgbClr>
                </a:solidFill>
              </a:rPr>
              <a:t> </a:t>
            </a:r>
            <a:r>
              <a:rPr lang="de-CH" sz="1000" dirty="0" err="1">
                <a:solidFill>
                  <a:srgbClr val="000000">
                    <a:lumMod val="65000"/>
                    <a:lumOff val="35000"/>
                  </a:srgbClr>
                </a:solidFill>
              </a:rPr>
              <a:t>CrCl</a:t>
            </a:r>
            <a:r>
              <a:rPr lang="de-CH" sz="1000" dirty="0">
                <a:solidFill>
                  <a:srgbClr val="000000">
                    <a:lumMod val="65000"/>
                    <a:lumOff val="35000"/>
                  </a:srgbClr>
                </a:solidFill>
              </a:rPr>
              <a:t> &gt;20%), </a:t>
            </a:r>
            <a:r>
              <a:rPr lang="de-CH" sz="1000" dirty="0" err="1">
                <a:solidFill>
                  <a:srgbClr val="000000">
                    <a:lumMod val="65000"/>
                    <a:lumOff val="35000"/>
                  </a:srgbClr>
                </a:solidFill>
              </a:rPr>
              <a:t>n</a:t>
            </a:r>
            <a:r>
              <a:rPr lang="de-CH" sz="1000" dirty="0">
                <a:solidFill>
                  <a:srgbClr val="000000">
                    <a:lumMod val="65000"/>
                    <a:lumOff val="35000"/>
                  </a:srgbClr>
                </a:solidFill>
              </a:rPr>
              <a:t>=2294</a:t>
            </a:r>
          </a:p>
        </p:txBody>
      </p:sp>
      <p:cxnSp>
        <p:nvCxnSpPr>
          <p:cNvPr id="18" name="Gerader Verbinder 17">
            <a:extLst>
              <a:ext uri="{FF2B5EF4-FFF2-40B4-BE49-F238E27FC236}">
                <a16:creationId xmlns:a16="http://schemas.microsoft.com/office/drawing/2014/main" id="{4AB18332-420A-4C70-BBC6-96A23B58D6B1}"/>
              </a:ext>
            </a:extLst>
          </p:cNvPr>
          <p:cNvCxnSpPr/>
          <p:nvPr/>
        </p:nvCxnSpPr>
        <p:spPr bwMode="auto">
          <a:xfrm>
            <a:off x="1771650"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Gerader Verbinder 89">
            <a:extLst>
              <a:ext uri="{FF2B5EF4-FFF2-40B4-BE49-F238E27FC236}">
                <a16:creationId xmlns:a16="http://schemas.microsoft.com/office/drawing/2014/main" id="{EA67A822-48C6-4766-AFC7-ABC068A0D6AE}"/>
              </a:ext>
            </a:extLst>
          </p:cNvPr>
          <p:cNvCxnSpPr/>
          <p:nvPr/>
        </p:nvCxnSpPr>
        <p:spPr bwMode="auto">
          <a:xfrm>
            <a:off x="2720644" y="15365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feld 18">
            <a:extLst>
              <a:ext uri="{FF2B5EF4-FFF2-40B4-BE49-F238E27FC236}">
                <a16:creationId xmlns:a16="http://schemas.microsoft.com/office/drawing/2014/main" id="{A9BDA764-45ED-4419-9225-687C00F01E11}"/>
              </a:ext>
            </a:extLst>
          </p:cNvPr>
          <p:cNvSpPr txBox="1"/>
          <p:nvPr/>
        </p:nvSpPr>
        <p:spPr>
          <a:xfrm>
            <a:off x="1499118" y="3639516"/>
            <a:ext cx="545063"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0</a:t>
            </a:r>
            <a:endParaRPr lang="de-DE" sz="1600" dirty="0">
              <a:solidFill>
                <a:schemeClr val="tx1">
                  <a:lumMod val="65000"/>
                  <a:lumOff val="35000"/>
                </a:schemeClr>
              </a:solidFill>
            </a:endParaRPr>
          </a:p>
        </p:txBody>
      </p:sp>
      <p:sp>
        <p:nvSpPr>
          <p:cNvPr id="92" name="Textfeld 91">
            <a:extLst>
              <a:ext uri="{FF2B5EF4-FFF2-40B4-BE49-F238E27FC236}">
                <a16:creationId xmlns:a16="http://schemas.microsoft.com/office/drawing/2014/main" id="{273126EF-A2CB-4DB6-B5F0-DE6FD4B8F095}"/>
              </a:ext>
            </a:extLst>
          </p:cNvPr>
          <p:cNvSpPr txBox="1"/>
          <p:nvPr/>
        </p:nvSpPr>
        <p:spPr>
          <a:xfrm>
            <a:off x="2452789" y="3636924"/>
            <a:ext cx="545063"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1.0</a:t>
            </a:r>
            <a:endParaRPr lang="de-DE" sz="1600" dirty="0">
              <a:solidFill>
                <a:schemeClr val="tx1">
                  <a:lumMod val="65000"/>
                  <a:lumOff val="35000"/>
                </a:schemeClr>
              </a:solidFill>
            </a:endParaRPr>
          </a:p>
        </p:txBody>
      </p:sp>
      <p:sp>
        <p:nvSpPr>
          <p:cNvPr id="94" name="Textfeld 93">
            <a:extLst>
              <a:ext uri="{FF2B5EF4-FFF2-40B4-BE49-F238E27FC236}">
                <a16:creationId xmlns:a16="http://schemas.microsoft.com/office/drawing/2014/main" id="{C9D63FF7-01DE-4B6D-A0DC-3E96BA85D874}"/>
              </a:ext>
            </a:extLst>
          </p:cNvPr>
          <p:cNvSpPr txBox="1"/>
          <p:nvPr/>
        </p:nvSpPr>
        <p:spPr>
          <a:xfrm>
            <a:off x="1771651" y="3636596"/>
            <a:ext cx="948989"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0.5</a:t>
            </a:r>
            <a:endParaRPr lang="de-DE" sz="1600" dirty="0">
              <a:solidFill>
                <a:schemeClr val="tx1">
                  <a:lumMod val="65000"/>
                  <a:lumOff val="35000"/>
                </a:schemeClr>
              </a:solidFill>
            </a:endParaRPr>
          </a:p>
        </p:txBody>
      </p:sp>
      <p:cxnSp>
        <p:nvCxnSpPr>
          <p:cNvPr id="97" name="Gerader Verbinder 96">
            <a:extLst>
              <a:ext uri="{FF2B5EF4-FFF2-40B4-BE49-F238E27FC236}">
                <a16:creationId xmlns:a16="http://schemas.microsoft.com/office/drawing/2014/main" id="{B6CD615F-901B-4527-BB2F-69FE7D26F697}"/>
              </a:ext>
            </a:extLst>
          </p:cNvPr>
          <p:cNvCxnSpPr/>
          <p:nvPr/>
        </p:nvCxnSpPr>
        <p:spPr bwMode="auto">
          <a:xfrm>
            <a:off x="3675306" y="1543260"/>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8" name="Textfeld 97">
            <a:extLst>
              <a:ext uri="{FF2B5EF4-FFF2-40B4-BE49-F238E27FC236}">
                <a16:creationId xmlns:a16="http://schemas.microsoft.com/office/drawing/2014/main" id="{353A549F-BFC2-4323-BF20-E556CDBC4F52}"/>
              </a:ext>
            </a:extLst>
          </p:cNvPr>
          <p:cNvSpPr txBox="1"/>
          <p:nvPr/>
        </p:nvSpPr>
        <p:spPr>
          <a:xfrm>
            <a:off x="3407451" y="3643624"/>
            <a:ext cx="545063" cy="217625"/>
          </a:xfrm>
          <a:prstGeom prst="rect">
            <a:avLst/>
          </a:prstGeom>
          <a:noFill/>
        </p:spPr>
        <p:txBody>
          <a:bodyPr wrap="square" lIns="90000" tIns="46800" rIns="90000" bIns="46800" rtlCol="0" anchor="ctr">
            <a:spAutoFit/>
          </a:bodyPr>
          <a:lstStyle/>
          <a:p>
            <a:pPr algn="ctr"/>
            <a:r>
              <a:rPr lang="en-GB" sz="800">
                <a:solidFill>
                  <a:schemeClr val="tx1">
                    <a:lumMod val="65000"/>
                    <a:lumOff val="35000"/>
                  </a:schemeClr>
                </a:solidFill>
                <a:latin typeface="+mn-lt"/>
              </a:rPr>
              <a:t>2</a:t>
            </a:r>
            <a:r>
              <a:rPr lang="en-GB" sz="800" kern="1200" baseline="0">
                <a:solidFill>
                  <a:schemeClr val="tx1">
                    <a:lumMod val="65000"/>
                    <a:lumOff val="35000"/>
                  </a:schemeClr>
                </a:solidFill>
                <a:latin typeface="+mn-lt"/>
                <a:ea typeface="+mn-ea"/>
                <a:cs typeface="+mn-cs"/>
              </a:rPr>
              <a:t>.0</a:t>
            </a:r>
            <a:endParaRPr lang="de-DE" sz="1600" dirty="0">
              <a:solidFill>
                <a:schemeClr val="tx1">
                  <a:lumMod val="65000"/>
                  <a:lumOff val="35000"/>
                </a:schemeClr>
              </a:solidFill>
            </a:endParaRPr>
          </a:p>
        </p:txBody>
      </p:sp>
      <p:sp>
        <p:nvSpPr>
          <p:cNvPr id="99" name="Textfeld 98">
            <a:extLst>
              <a:ext uri="{FF2B5EF4-FFF2-40B4-BE49-F238E27FC236}">
                <a16:creationId xmlns:a16="http://schemas.microsoft.com/office/drawing/2014/main" id="{534CD2E7-9C6F-49EB-A93C-7F2C0A9FC842}"/>
              </a:ext>
            </a:extLst>
          </p:cNvPr>
          <p:cNvSpPr txBox="1"/>
          <p:nvPr/>
        </p:nvSpPr>
        <p:spPr>
          <a:xfrm>
            <a:off x="2726313" y="3643296"/>
            <a:ext cx="948989"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1.5</a:t>
            </a:r>
            <a:endParaRPr lang="de-DE" sz="1600" dirty="0">
              <a:solidFill>
                <a:schemeClr val="tx1">
                  <a:lumMod val="65000"/>
                  <a:lumOff val="35000"/>
                </a:schemeClr>
              </a:solidFill>
            </a:endParaRPr>
          </a:p>
        </p:txBody>
      </p:sp>
      <p:cxnSp>
        <p:nvCxnSpPr>
          <p:cNvPr id="100" name="Gerader Verbinder 99">
            <a:extLst>
              <a:ext uri="{FF2B5EF4-FFF2-40B4-BE49-F238E27FC236}">
                <a16:creationId xmlns:a16="http://schemas.microsoft.com/office/drawing/2014/main" id="{FAE67668-87A5-42DB-AA3B-465F0C8D55E6}"/>
              </a:ext>
            </a:extLst>
          </p:cNvPr>
          <p:cNvCxnSpPr/>
          <p:nvPr/>
        </p:nvCxnSpPr>
        <p:spPr bwMode="auto">
          <a:xfrm>
            <a:off x="5920869"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Gerader Verbinder 100">
            <a:extLst>
              <a:ext uri="{FF2B5EF4-FFF2-40B4-BE49-F238E27FC236}">
                <a16:creationId xmlns:a16="http://schemas.microsoft.com/office/drawing/2014/main" id="{E45E9444-CB6C-42CC-B622-4D8AFB38EC06}"/>
              </a:ext>
            </a:extLst>
          </p:cNvPr>
          <p:cNvCxnSpPr/>
          <p:nvPr/>
        </p:nvCxnSpPr>
        <p:spPr bwMode="auto">
          <a:xfrm>
            <a:off x="6869863" y="15414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 name="Textfeld 101">
            <a:extLst>
              <a:ext uri="{FF2B5EF4-FFF2-40B4-BE49-F238E27FC236}">
                <a16:creationId xmlns:a16="http://schemas.microsoft.com/office/drawing/2014/main" id="{D1734DF6-F73F-4D11-8514-851FF589B0B8}"/>
              </a:ext>
            </a:extLst>
          </p:cNvPr>
          <p:cNvSpPr txBox="1"/>
          <p:nvPr/>
        </p:nvSpPr>
        <p:spPr>
          <a:xfrm>
            <a:off x="5648337" y="3644432"/>
            <a:ext cx="545063"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0</a:t>
            </a:r>
            <a:endParaRPr lang="de-DE" sz="1600" dirty="0">
              <a:solidFill>
                <a:schemeClr val="tx1">
                  <a:lumMod val="65000"/>
                  <a:lumOff val="35000"/>
                </a:schemeClr>
              </a:solidFill>
            </a:endParaRPr>
          </a:p>
        </p:txBody>
      </p:sp>
      <p:sp>
        <p:nvSpPr>
          <p:cNvPr id="103" name="Textfeld 102">
            <a:extLst>
              <a:ext uri="{FF2B5EF4-FFF2-40B4-BE49-F238E27FC236}">
                <a16:creationId xmlns:a16="http://schemas.microsoft.com/office/drawing/2014/main" id="{4FEC951F-C4B1-4FAB-B696-FD01238B5162}"/>
              </a:ext>
            </a:extLst>
          </p:cNvPr>
          <p:cNvSpPr txBox="1"/>
          <p:nvPr/>
        </p:nvSpPr>
        <p:spPr>
          <a:xfrm>
            <a:off x="6602008" y="3641840"/>
            <a:ext cx="545063"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1.0</a:t>
            </a:r>
            <a:endParaRPr lang="de-DE" sz="1600" dirty="0">
              <a:solidFill>
                <a:schemeClr val="tx1">
                  <a:lumMod val="65000"/>
                  <a:lumOff val="35000"/>
                </a:schemeClr>
              </a:solidFill>
            </a:endParaRPr>
          </a:p>
        </p:txBody>
      </p:sp>
      <p:sp>
        <p:nvSpPr>
          <p:cNvPr id="104" name="Textfeld 103">
            <a:extLst>
              <a:ext uri="{FF2B5EF4-FFF2-40B4-BE49-F238E27FC236}">
                <a16:creationId xmlns:a16="http://schemas.microsoft.com/office/drawing/2014/main" id="{E84FC148-774E-430E-9811-5762A77D06A3}"/>
              </a:ext>
            </a:extLst>
          </p:cNvPr>
          <p:cNvSpPr txBox="1"/>
          <p:nvPr/>
        </p:nvSpPr>
        <p:spPr>
          <a:xfrm>
            <a:off x="5920870" y="3641512"/>
            <a:ext cx="948989"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0.5</a:t>
            </a:r>
            <a:endParaRPr lang="de-DE" sz="1600" dirty="0">
              <a:solidFill>
                <a:schemeClr val="tx1">
                  <a:lumMod val="65000"/>
                  <a:lumOff val="35000"/>
                </a:schemeClr>
              </a:solidFill>
            </a:endParaRPr>
          </a:p>
        </p:txBody>
      </p:sp>
      <p:cxnSp>
        <p:nvCxnSpPr>
          <p:cNvPr id="105" name="Gerader Verbinder 104">
            <a:extLst>
              <a:ext uri="{FF2B5EF4-FFF2-40B4-BE49-F238E27FC236}">
                <a16:creationId xmlns:a16="http://schemas.microsoft.com/office/drawing/2014/main" id="{2BCFEA14-F657-44FA-BC51-720612933C8A}"/>
              </a:ext>
            </a:extLst>
          </p:cNvPr>
          <p:cNvCxnSpPr/>
          <p:nvPr/>
        </p:nvCxnSpPr>
        <p:spPr bwMode="auto">
          <a:xfrm>
            <a:off x="7824525" y="1548176"/>
            <a:ext cx="0" cy="2063890"/>
          </a:xfrm>
          <a:prstGeom prst="line">
            <a:avLst/>
          </a:prstGeom>
          <a:noFill/>
          <a:ln w="6350" cap="flat" cmpd="sng" algn="ctr">
            <a:solidFill>
              <a:schemeClr val="tx1">
                <a:lumMod val="65000"/>
                <a:lumOff val="3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6" name="Textfeld 105">
            <a:extLst>
              <a:ext uri="{FF2B5EF4-FFF2-40B4-BE49-F238E27FC236}">
                <a16:creationId xmlns:a16="http://schemas.microsoft.com/office/drawing/2014/main" id="{54F446D3-4EB3-4596-AA0B-0C7B47B05AED}"/>
              </a:ext>
            </a:extLst>
          </p:cNvPr>
          <p:cNvSpPr txBox="1"/>
          <p:nvPr/>
        </p:nvSpPr>
        <p:spPr>
          <a:xfrm>
            <a:off x="7556670" y="3648540"/>
            <a:ext cx="545063" cy="217625"/>
          </a:xfrm>
          <a:prstGeom prst="rect">
            <a:avLst/>
          </a:prstGeom>
          <a:noFill/>
        </p:spPr>
        <p:txBody>
          <a:bodyPr wrap="square" lIns="90000" tIns="46800" rIns="90000" bIns="46800" rtlCol="0" anchor="ctr">
            <a:spAutoFit/>
          </a:bodyPr>
          <a:lstStyle/>
          <a:p>
            <a:pPr algn="ctr"/>
            <a:r>
              <a:rPr lang="en-GB" sz="800">
                <a:solidFill>
                  <a:schemeClr val="tx1">
                    <a:lumMod val="65000"/>
                    <a:lumOff val="35000"/>
                  </a:schemeClr>
                </a:solidFill>
                <a:latin typeface="+mn-lt"/>
              </a:rPr>
              <a:t>2</a:t>
            </a:r>
            <a:r>
              <a:rPr lang="en-GB" sz="800" kern="1200" baseline="0">
                <a:solidFill>
                  <a:schemeClr val="tx1">
                    <a:lumMod val="65000"/>
                    <a:lumOff val="35000"/>
                  </a:schemeClr>
                </a:solidFill>
                <a:latin typeface="+mn-lt"/>
                <a:ea typeface="+mn-ea"/>
                <a:cs typeface="+mn-cs"/>
              </a:rPr>
              <a:t>.0</a:t>
            </a:r>
            <a:endParaRPr lang="de-DE" sz="1600" dirty="0">
              <a:solidFill>
                <a:schemeClr val="tx1">
                  <a:lumMod val="65000"/>
                  <a:lumOff val="35000"/>
                </a:schemeClr>
              </a:solidFill>
            </a:endParaRPr>
          </a:p>
        </p:txBody>
      </p:sp>
      <p:sp>
        <p:nvSpPr>
          <p:cNvPr id="107" name="Textfeld 106">
            <a:extLst>
              <a:ext uri="{FF2B5EF4-FFF2-40B4-BE49-F238E27FC236}">
                <a16:creationId xmlns:a16="http://schemas.microsoft.com/office/drawing/2014/main" id="{2A8AAC80-D0C7-4CE2-ABDE-521A176FFF41}"/>
              </a:ext>
            </a:extLst>
          </p:cNvPr>
          <p:cNvSpPr txBox="1"/>
          <p:nvPr/>
        </p:nvSpPr>
        <p:spPr>
          <a:xfrm>
            <a:off x="6875532" y="3648212"/>
            <a:ext cx="948989" cy="217625"/>
          </a:xfrm>
          <a:prstGeom prst="rect">
            <a:avLst/>
          </a:prstGeom>
          <a:noFill/>
        </p:spPr>
        <p:txBody>
          <a:bodyPr wrap="square" lIns="90000" tIns="46800" rIns="90000" bIns="46800" rtlCol="0" anchor="ctr">
            <a:spAutoFit/>
          </a:bodyPr>
          <a:lstStyle/>
          <a:p>
            <a:pPr algn="ctr"/>
            <a:r>
              <a:rPr lang="en-GB" sz="800" kern="1200" baseline="0">
                <a:solidFill>
                  <a:schemeClr val="tx1">
                    <a:lumMod val="65000"/>
                    <a:lumOff val="35000"/>
                  </a:schemeClr>
                </a:solidFill>
                <a:latin typeface="+mn-lt"/>
                <a:ea typeface="+mn-ea"/>
                <a:cs typeface="+mn-cs"/>
              </a:rPr>
              <a:t>1.5</a:t>
            </a:r>
            <a:endParaRPr lang="de-DE" sz="1600" dirty="0">
              <a:solidFill>
                <a:schemeClr val="tx1">
                  <a:lumMod val="65000"/>
                  <a:lumOff val="35000"/>
                </a:schemeClr>
              </a:solidFill>
            </a:endParaRPr>
          </a:p>
        </p:txBody>
      </p:sp>
      <p:sp>
        <p:nvSpPr>
          <p:cNvPr id="44" name="TextBox 3">
            <a:extLst>
              <a:ext uri="{FF2B5EF4-FFF2-40B4-BE49-F238E27FC236}">
                <a16:creationId xmlns:a16="http://schemas.microsoft.com/office/drawing/2014/main" id="{BDE83283-0E0D-D64D-AA95-9DE1D19905A0}"/>
              </a:ext>
            </a:extLst>
          </p:cNvPr>
          <p:cNvSpPr txBox="1"/>
          <p:nvPr/>
        </p:nvSpPr>
        <p:spPr>
          <a:xfrm>
            <a:off x="619123" y="4733420"/>
            <a:ext cx="8274051" cy="323165"/>
          </a:xfrm>
          <a:prstGeom prst="rect">
            <a:avLst/>
          </a:prstGeom>
          <a:noFill/>
        </p:spPr>
        <p:txBody>
          <a:bodyPr wrap="square" lIns="0" tIns="0" rIns="0" bIns="0" rtlCol="0" anchor="b" anchorCtr="0">
            <a:spAutoFit/>
          </a:bodyPr>
          <a:lstStyle/>
          <a:p>
            <a:r>
              <a:rPr lang="en-US" sz="700" dirty="0">
                <a:solidFill>
                  <a:srgbClr val="B3B2B5"/>
                </a:solidFill>
                <a:cs typeface="Arial" charset="0"/>
              </a:rPr>
              <a:t>There was no difference in major or nonmajor clinically relevant bleeding in </a:t>
            </a:r>
            <a:r>
              <a:rPr lang="en-US" sz="700" dirty="0" err="1">
                <a:solidFill>
                  <a:srgbClr val="B3B2B5"/>
                </a:solidFill>
                <a:cs typeface="Arial" charset="0"/>
              </a:rPr>
              <a:t>nvAF</a:t>
            </a:r>
            <a:r>
              <a:rPr lang="en-US" sz="700" dirty="0">
                <a:solidFill>
                  <a:srgbClr val="B3B2B5"/>
                </a:solidFill>
                <a:cs typeface="Arial" charset="0"/>
              </a:rPr>
              <a:t> patients with stable or worsening renal function taking VKA or rivaroxaban (p interaction=0.61)</a:t>
            </a:r>
            <a:r>
              <a:rPr lang="en-US" sz="700" baseline="30000" dirty="0">
                <a:solidFill>
                  <a:srgbClr val="B3B2B5"/>
                </a:solidFill>
                <a:cs typeface="Arial" charset="0"/>
              </a:rPr>
              <a:t>15</a:t>
            </a:r>
            <a:r>
              <a:rPr lang="en-US" sz="700" dirty="0">
                <a:solidFill>
                  <a:srgbClr val="B3B2B5"/>
                </a:solidFill>
                <a:cs typeface="Arial" charset="0"/>
              </a:rPr>
              <a:t>, or VKA or apixaban </a:t>
            </a:r>
            <a:br>
              <a:rPr lang="en-US" sz="700" dirty="0">
                <a:solidFill>
                  <a:srgbClr val="B3B2B5"/>
                </a:solidFill>
                <a:cs typeface="Arial" charset="0"/>
              </a:rPr>
            </a:br>
            <a:r>
              <a:rPr lang="en-US" sz="700" dirty="0">
                <a:solidFill>
                  <a:srgbClr val="B3B2B5"/>
                </a:solidFill>
                <a:cs typeface="Arial" charset="0"/>
              </a:rPr>
              <a:t>(p interaction=0.62)</a:t>
            </a:r>
            <a:r>
              <a:rPr lang="en-US" sz="700" baseline="30000" dirty="0">
                <a:solidFill>
                  <a:srgbClr val="B3B2B5"/>
                </a:solidFill>
                <a:cs typeface="Arial" charset="0"/>
              </a:rPr>
              <a:t>16</a:t>
            </a:r>
            <a:r>
              <a:rPr lang="en-US" sz="700" dirty="0">
                <a:solidFill>
                  <a:srgbClr val="B3B2B5"/>
                </a:solidFill>
                <a:cs typeface="Arial" charset="0"/>
              </a:rPr>
              <a:t>.</a:t>
            </a:r>
            <a:br>
              <a:rPr lang="da-DK" sz="700" dirty="0">
                <a:solidFill>
                  <a:srgbClr val="B3B2B5"/>
                </a:solidFill>
                <a:cs typeface="Arial" charset="0"/>
              </a:rPr>
            </a:br>
            <a:r>
              <a:rPr lang="en-GB" sz="700" dirty="0">
                <a:solidFill>
                  <a:srgbClr val="B3B2B5"/>
                </a:solidFill>
                <a:cs typeface="Arial" charset="0"/>
              </a:rPr>
              <a:t>CI: confidence interval; CV: cardio vascular; </a:t>
            </a:r>
            <a:r>
              <a:rPr lang="en-GB" sz="700" dirty="0" err="1">
                <a:solidFill>
                  <a:srgbClr val="B3B2B5"/>
                </a:solidFill>
                <a:cs typeface="Arial" charset="0"/>
              </a:rPr>
              <a:t>CrCl</a:t>
            </a:r>
            <a:r>
              <a:rPr lang="en-GB" sz="700" dirty="0">
                <a:solidFill>
                  <a:srgbClr val="B3B2B5"/>
                </a:solidFill>
                <a:cs typeface="Arial" charset="0"/>
              </a:rPr>
              <a:t>: creatinine clearance; HR: hazard ratio; </a:t>
            </a:r>
            <a:r>
              <a:rPr lang="en-GB" sz="700" dirty="0" err="1">
                <a:solidFill>
                  <a:srgbClr val="B3B2B5"/>
                </a:solidFill>
                <a:cs typeface="Arial" charset="0"/>
              </a:rPr>
              <a:t>nvAF</a:t>
            </a:r>
            <a:r>
              <a:rPr lang="en-GB" sz="700" dirty="0">
                <a:solidFill>
                  <a:srgbClr val="B3B2B5"/>
                </a:solidFill>
                <a:cs typeface="Arial" charset="0"/>
              </a:rPr>
              <a:t>: non-valvular atrial fibrillation; SE: systemic embolism</a:t>
            </a:r>
          </a:p>
        </p:txBody>
      </p:sp>
    </p:spTree>
    <p:extLst>
      <p:ext uri="{BB962C8B-B14F-4D97-AF65-F5344CB8AC3E}">
        <p14:creationId xmlns:p14="http://schemas.microsoft.com/office/powerpoint/2010/main" val="1241709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Rivaroxaban scientific slide template&amp;quot;&quot;/&gt;&lt;property id=&quot;20307&quot; value=&quot;257&quot;/&gt;&lt;/object&gt;&lt;object type=&quot;3&quot; unique_id=&quot;10004&quot;&gt;&lt;property id=&quot;20148&quot; value=&quot;5&quot;/&gt;&lt;property id=&quot;20300&quot; value=&quot;Slide 2 - &amp;quot;Main title slide 2 or 3 lines (Arial 32 pt, purple) &amp;quot;&quot;/&gt;&lt;property id=&quot;20307&quot; value=&quot;258&quot;/&gt;&lt;/object&gt;&lt;object type=&quot;3&quot; unique_id=&quot;10005&quot;&gt;&lt;property id=&quot;20148&quot; value=&quot;5&quot;/&gt;&lt;property id=&quot;20300&quot; value=&quot;Slide 3 - &amp;quot;Section divider 1 to 4 Lines (Arial 28 pt, Purple) &amp;quot;&quot;/&gt;&lt;property id=&quot;20307&quot; value=&quot;273&quot;/&gt;&lt;/object&gt;&lt;object type=&quot;3&quot; unique_id=&quot;10007&quot;&gt;&lt;property id=&quot;20148&quot; value=&quot;5&quot;/&gt;&lt;property id=&quot;20300&quot; value=&quot;Slide 6 - &amp;quot;Two columns&amp;quot;&quot;/&gt;&lt;property id=&quot;20307&quot; value=&quot;276&quot;/&gt;&lt;/object&gt;&lt;object type=&quot;3&quot; unique_id=&quot;10008&quot;&gt;&lt;property id=&quot;20148&quot; value=&quot;5&quot;/&gt;&lt;property id=&quot;20300&quot; value=&quot;Slide 7 - &amp;quot;Copy and style protocols&amp;quot;&quot;/&gt;&lt;property id=&quot;20307&quot; value=&quot;281&quot;/&gt;&lt;/object&gt;&lt;object type=&quot;3&quot; unique_id=&quot;10009&quot;&gt;&lt;property id=&quot;20148&quot; value=&quot;5&quot;/&gt;&lt;property id=&quot;20300&quot; value=&quot;Slide 8 - &amp;quot;Hyperlinks&amp;quot;&quot;/&gt;&lt;property id=&quot;20307&quot; value=&quot;286&quot;/&gt;&lt;/object&gt;&lt;object type=&quot;3&quot; unique_id=&quot;10010&quot;&gt;&lt;property id=&quot;20148&quot; value=&quot;5&quot;/&gt;&lt;property id=&quot;20300&quot; value=&quot;Slide 9 - &amp;quot;Layout grids (3 vertical + 7 horizontal) activate via view  guides&amp;quot;&quot;/&gt;&lt;property id=&quot;20307&quot; value=&quot;262&quot;/&gt;&lt;/object&gt;&lt;object type=&quot;3&quot; unique_id=&quot;10011&quot;&gt;&lt;property id=&quot;20148&quot; value=&quot;5&quot;/&gt;&lt;property id=&quot;20300&quot; value=&quot;Slide 10 - &amp;quot;System colours&amp;quot;&quot;/&gt;&lt;property id=&quot;20307&quot; value=&quot;264&quot;/&gt;&lt;/object&gt;&lt;object type=&quot;3&quot; unique_id=&quot;10012&quot;&gt;&lt;property id=&quot;20148&quot; value=&quot;5&quot;/&gt;&lt;property id=&quot;20300&quot; value=&quot;Slide 11 - &amp;quot;The designed colours and colour breaks for charts and graphs&amp;quot;&quot;/&gt;&lt;property id=&quot;20307&quot; value=&quot;265&quot;/&gt;&lt;/object&gt;&lt;object type=&quot;3&quot; unique_id=&quot;10013&quot;&gt;&lt;property id=&quot;20148&quot; value=&quot;5&quot;/&gt;&lt;property id=&quot;20300&quot; value=&quot;Slide 12 - &amp;quot;Pie chart design example – drug-specific data&amp;quot;&quot;/&gt;&lt;property id=&quot;20307&quot; value=&quot;266&quot;/&gt;&lt;/object&gt;&lt;object type=&quot;3&quot; unique_id=&quot;10014&quot;&gt;&lt;property id=&quot;20148&quot; value=&quot;5&quot;/&gt;&lt;property id=&quot;20300&quot; value=&quot;Slide 13 - &amp;quot;Complex column chart design example – drug-specific data&amp;quot;&quot;/&gt;&lt;property id=&quot;20307&quot; value=&quot;267&quot;/&gt;&lt;/object&gt;&lt;object type=&quot;3&quot; unique_id=&quot;10015&quot;&gt;&lt;property id=&quot;20148&quot; value=&quot;5&quot;/&gt;&lt;property id=&quot;20300&quot; value=&quot;Slide 14 - &amp;quot;Simple column chart design example  – drug-specific data&amp;quot;&quot;/&gt;&lt;property id=&quot;20307&quot; value=&quot;269&quot;/&gt;&lt;/object&gt;&lt;object type=&quot;3&quot; unique_id=&quot;10016&quot;&gt;&lt;property id=&quot;20148&quot; value=&quot;5&quot;/&gt;&lt;property id=&quot;20300&quot; value=&quot;Slide 16 - &amp;quot;Colours for non-drug data&amp;quot;&quot;/&gt;&lt;property id=&quot;20307&quot; value=&quot;283&quot;/&gt;&lt;/object&gt;&lt;object type=&quot;3&quot; unique_id=&quot;10017&quot;&gt;&lt;property id=&quot;20148&quot; value=&quot;5&quot;/&gt;&lt;property id=&quot;20300&quot; value=&quot;Slide 17 - &amp;quot;Column chart design example – non-drug data&amp;quot;&quot;/&gt;&lt;property id=&quot;20307&quot; value=&quot;285&quot;/&gt;&lt;/object&gt;&lt;object type=&quot;3&quot; unique_id=&quot;10018&quot;&gt;&lt;property id=&quot;20148&quot; value=&quot;5&quot;/&gt;&lt;property id=&quot;20300&quot; value=&quot;Slide 18 - &amp;quot;Complex bar chart design example  – non-drug data&amp;quot;&quot;/&gt;&lt;property id=&quot;20307&quot; value=&quot;270&quot;/&gt;&lt;/object&gt;&lt;object type=&quot;3&quot; unique_id=&quot;10020&quot;&gt;&lt;property id=&quot;20148&quot; value=&quot;5&quot;/&gt;&lt;property id=&quot;20300&quot; value=&quot;Slide 19 - &amp;quot;Table – banded rows&amp;quot;&quot;/&gt;&lt;property id=&quot;20307&quot; value=&quot;282&quot;/&gt;&lt;/object&gt;&lt;object type=&quot;3&quot; unique_id=&quot;10022&quot;&gt;&lt;property id=&quot;20148&quot; value=&quot;5&quot;/&gt;&lt;property id=&quot;20300&quot; value=&quot;Slide 21 - &amp;quot;Useful preformatted elements text boxes and objects&amp;quot;&quot;/&gt;&lt;property id=&quot;20307&quot; value=&quot;279&quot;/&gt;&lt;/object&gt;&lt;object type=&quot;3&quot; unique_id=&quot;10207&quot;&gt;&lt;property id=&quot;20148&quot; value=&quot;5&quot;/&gt;&lt;property id=&quot;20300&quot; value=&quot;Slide 4 - &amp;quot;Slide without subheading (Arial 28 pt, bold, blue, sentence case)&amp;quot;&quot;/&gt;&lt;property id=&quot;20307&quot; value=&quot;293&quot;/&gt;&lt;/object&gt;&lt;object type=&quot;3&quot; unique_id=&quot;10208&quot;&gt;&lt;property id=&quot;20148&quot; value=&quot;5&quot;/&gt;&lt;property id=&quot;20300&quot; value=&quot;Slide 5 - &amp;quot;Slide with subheading  (Arial 28 pt, bold, blue, sentence case)&amp;quot;&quot;/&gt;&lt;property id=&quot;20307&quot; value=&quot;290&quot;/&gt;&lt;/object&gt;&lt;object type=&quot;3&quot; unique_id=&quot;10209&quot;&gt;&lt;property id=&quot;20148&quot; value=&quot;5&quot;/&gt;&lt;property id=&quot;20300&quot; value=&quot;Slide 15 - &amp;quot;Simple line graph design example  – drug-specific data&amp;quot;&quot;/&gt;&lt;property id=&quot;20307&quot; value=&quot;291&quot;/&gt;&lt;/object&gt;&lt;object type=&quot;3&quot; unique_id=&quot;10210&quot;&gt;&lt;property id=&quot;20148&quot; value=&quot;5&quot;/&gt;&lt;property id=&quot;20300&quot; value=&quot;Slide 20 - &amp;quot;Accessing table designs&amp;quot;&quot;/&gt;&lt;property id=&quot;20307&quot; value=&quot;292&quot;/&gt;&lt;/object&gt;&lt;object type=&quot;3&quot; unique_id=&quot;10211&quot;&gt;&lt;property id=&quot;20148&quot; value=&quot;5&quot;/&gt;&lt;property id=&quot;20300&quot; value=&quot;Slide 22 - &amp;quot;Useful preformatted elements: lines and arrows&amp;quot;&quot;/&gt;&lt;property id=&quot;20307&quot; value=&quot;289&quot;/&gt;&lt;/object&gt;&lt;/object&gt;&lt;object type=&quot;8&quot; unique_id=&quot;10044&quot;&gt;&lt;/object&gt;&lt;/object&gt;&lt;/database&gt;"/>
  <p:tag name="SECTOMILLISECCONVERTED" val="1"/>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YBAQEBAQEBAQEBAQEBAQIAAAAAAAAAAwAAAAMAAAAA/////wQASwwAAAAAAAAAAAAAIAD///////////////8AAAD///////////////8DAAAAAwD///////////////////////////////////////////////////////////////////////////////////////////////////////////////////////////////////////////////////////////////////////////////////////////////////////////////////////////////////////////////////////////////////////////////////////////////////////////////////////////////////////////////////////////////////////////////////////////////////////////////////////////////////////////////////////////////////////////////////////////////////////////////8BACAA////////////////AAAO////////AwAAAAIA////////////////////////////////////////////////////////////////////////////////////////////////////////////////////////////////////////////////////////////////////////////////////////////////////////////////////////////////////////////////////////////////////////////////////////////////////////////////////////////////////////////////////////////////////////////////////////////////////////////////////////////////////////////////////////////////////////////////////////////////////////////////////////AgABAP///////wQAAAACABAACzouQ8ZUDU5HiFN7tRZ7Lj8FAAAAAAADAAAAAwADAAAAAQADAAEA////////BAAAAAMAEAALFUSRUtR350i+qglETBF2P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ALAAAAAAAAAAAAACAB////////////////AAAA////////////////BAAAAAMA////////BAAAAAIA////////BAAAAAIA////////BAAAAAIA////////BAAAAAIA////////BAAAAAIA////////////////////////////////////////////////////////////////////////////////////////////////////////////////////////////////////////////////////////////////////////////////////////////////////////////////////////////////////////////////////////////////////////////////////////////////////////////////////////////////////////////////////////////////////////////////////////////////////////////////////////////////AQAgAf///////////////wAADv///////wQAAAACAP///////////////////////////////////////////////////////////////////////////////////////////////////////////////////////////////////////////////////////////////////////////////////////////////////////////////////////////////////////////////////////////////////////////////////////////////////////////////////////////////////////////////////////////////////////////////////////////////////////////////////////////////////////////////////////////////////////////////////////////////////////////////////////wIABgEDAAAAAgD///////8aAAZMaW5rZWRTaGFwZXNEYXRhUHJvcGVydHlfMAUAAAAAAAQAAAADAAQAAAABAAQAAAAAAP///////wQAAAAAAP///////wQAAAAAAP///////wQAAAAAAP///////w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DouQ8ZUDU5HiFN7tRZ7Lj8DRGF0YQAbAAAABExpbmtlZFNoYXBlRGF0YQAFAAAAAAACTmFtZQAZAAAATGlua2VkU2hhcGVzRGF0YVByb3BlcnR5ABBWZXJzaW9uAAAAAAAJTGFzdFdyaXRlAMRdc7yAAQAAAAEA/////8YAxgAAAAVfaWQAEAAAAAQVRJFS1HfnSL6qCURMEXY9A0RhdGEAUwAAAAhQcmVzZW50YXRpb25TY2FubmVkRm9yTGlua2VkU2hhcGVzAAECTnVtYmVyRm9ybWF0U2VwYXJhdG9yTW9kZQAKAAAAQXV0b21hdGljAAACTmFtZQAkAAAATGlua2VkU2hhcGVQcmVzZW50YXRpb25TZXR0aW5nc0RhdGEAEFZlcnNpb24AAAAAAAlMYXN0V3JpdGUAQF5zvI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Scientific_Slide_Template_template">
  <a:themeElements>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lgn="ctr">
          <a:solidFill>
            <a:schemeClr val="tx1"/>
          </a:solidFill>
          <a:miter lim="800000"/>
          <a:headEnd/>
          <a:tailEnd/>
        </a:ln>
        <a:effectLst/>
      </a:spPr>
      <a:bodyPr wrap="square" lIns="0" tIns="0" rIns="0" bIns="0" anchor="ctr">
        <a:noAutofit/>
      </a:bodyPr>
      <a:lstStyle>
        <a:defPPr algn="ctr">
          <a:defRPr sz="1600" dirty="0">
            <a:solidFill>
              <a:schemeClr val="tx1">
                <a:lumMod val="65000"/>
                <a:lumOff val="35000"/>
              </a:schemeClr>
            </a:solidFill>
          </a:defRPr>
        </a:defPPr>
      </a:lstStyle>
    </a:spDef>
    <a:lnDef>
      <a:spPr bwMode="auto">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lIns="90000" tIns="46800" rIns="90000" bIns="46800" rtlCol="0" anchor="ctr">
        <a:spAutoFit/>
      </a:bodyPr>
      <a:lstStyle>
        <a:defPPr>
          <a:defRPr sz="1600" dirty="0" smtClean="0">
            <a:solidFill>
              <a:schemeClr val="tx1">
                <a:lumMod val="65000"/>
                <a:lumOff val="35000"/>
              </a:schemeClr>
            </a:solidFill>
          </a:defRPr>
        </a:defPPr>
      </a:lstStyle>
    </a:txDef>
  </a:objectDefaults>
  <a:extraClrSchemeLst>
    <a:extraClrScheme>
      <a:clrScheme name="Xarelto Colours 2013">
        <a:dk1>
          <a:srgbClr val="000000"/>
        </a:dk1>
        <a:lt1>
          <a:srgbClr val="FFFFFF"/>
        </a:lt1>
        <a:dk2>
          <a:srgbClr val="807F83"/>
        </a:dk2>
        <a:lt2>
          <a:srgbClr val="4F2D7F"/>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0525 Rivaroxaban Scientific Slide Template - Long 16-9 format - Final.potx" id="{B452D264-8EA8-4019-86DD-475F3C821B16}" vid="{8949D22F-6BCC-45EA-9337-2F5A66F5FB64}"/>
    </a:ext>
  </a:extLst>
</a:theme>
</file>

<file path=ppt/theme/theme2.xml><?xml version="1.0" encoding="utf-8"?>
<a:theme xmlns:a="http://schemas.openxmlformats.org/drawingml/2006/main" name="Office Theme">
  <a:themeElements>
    <a:clrScheme name="Rivaroxaban scientific blue wash">
      <a:dk1>
        <a:srgbClr val="000000"/>
      </a:dk1>
      <a:lt1>
        <a:srgbClr val="FFFFFF"/>
      </a:lt1>
      <a:dk2>
        <a:srgbClr val="807F83"/>
      </a:dk2>
      <a:lt2>
        <a:srgbClr val="4F2D7F"/>
      </a:lt2>
      <a:accent1>
        <a:srgbClr val="EC008C"/>
      </a:accent1>
      <a:accent2>
        <a:srgbClr val="F2B646"/>
      </a:accent2>
      <a:accent3>
        <a:srgbClr val="3F978F"/>
      </a:accent3>
      <a:accent4>
        <a:srgbClr val="86715C"/>
      </a:accent4>
      <a:accent5>
        <a:srgbClr val="30BDE4"/>
      </a:accent5>
      <a:accent6>
        <a:srgbClr val="6F3130"/>
      </a:accent6>
      <a:hlink>
        <a:srgbClr val="000000"/>
      </a:hlink>
      <a:folHlink>
        <a:srgbClr val="3F3F3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Xarelto Colours 2015">
    <a:dk1>
      <a:srgbClr val="000000"/>
    </a:dk1>
    <a:lt1>
      <a:srgbClr val="FFFFFF"/>
    </a:lt1>
    <a:dk2>
      <a:srgbClr val="807F83"/>
    </a:dk2>
    <a:lt2>
      <a:srgbClr val="3961AC"/>
    </a:lt2>
    <a:accent1>
      <a:srgbClr val="EC008C"/>
    </a:accent1>
    <a:accent2>
      <a:srgbClr val="F2B646"/>
    </a:accent2>
    <a:accent3>
      <a:srgbClr val="3B8D86"/>
    </a:accent3>
    <a:accent4>
      <a:srgbClr val="907A63"/>
    </a:accent4>
    <a:accent5>
      <a:srgbClr val="1583A2"/>
    </a:accent5>
    <a:accent6>
      <a:srgbClr val="6F3130"/>
    </a:accent6>
    <a:hlink>
      <a:srgbClr val="87BFD7"/>
    </a:hlink>
    <a:folHlink>
      <a:srgbClr val="F15E22"/>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 egyéni séma">
    <a:dk1>
      <a:srgbClr val="000000"/>
    </a:dk1>
    <a:lt1>
      <a:srgbClr val="FFFFFF"/>
    </a:lt1>
    <a:dk2>
      <a:srgbClr val="809ED5"/>
    </a:dk2>
    <a:lt2>
      <a:srgbClr val="3961AC"/>
    </a:lt2>
    <a:accent1>
      <a:srgbClr val="605F62"/>
    </a:accent1>
    <a:accent2>
      <a:srgbClr val="B3B2B5"/>
    </a:accent2>
    <a:accent3>
      <a:srgbClr val="2B4980"/>
    </a:accent3>
    <a:accent4>
      <a:srgbClr val="6F3130"/>
    </a:accent4>
    <a:accent5>
      <a:srgbClr val="C00000"/>
    </a:accent5>
    <a:accent6>
      <a:srgbClr val="FF0000"/>
    </a:accent6>
    <a:hlink>
      <a:srgbClr val="595959"/>
    </a:hlink>
    <a:folHlink>
      <a:srgbClr val="7F7F7F"/>
    </a:folHlink>
  </a:clrScheme>
  <a:fontScheme name="PowerPoint_XARELTO_2008">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cientific colours 2016">
    <a:dk1>
      <a:srgbClr val="000000"/>
    </a:dk1>
    <a:lt1>
      <a:srgbClr val="FFFFFF"/>
    </a:lt1>
    <a:dk2>
      <a:srgbClr val="A3B8E0"/>
    </a:dk2>
    <a:lt2>
      <a:srgbClr val="3961AC"/>
    </a:lt2>
    <a:accent1>
      <a:srgbClr val="726F69"/>
    </a:accent1>
    <a:accent2>
      <a:srgbClr val="D5D4D2"/>
    </a:accent2>
    <a:accent3>
      <a:srgbClr val="6689CC"/>
    </a:accent3>
    <a:accent4>
      <a:srgbClr val="6F3130"/>
    </a:accent4>
    <a:accent5>
      <a:srgbClr val="C00000"/>
    </a:accent5>
    <a:accent6>
      <a:srgbClr val="FF0000"/>
    </a:accent6>
    <a:hlink>
      <a:srgbClr val="595959"/>
    </a:hlink>
    <a:folHlink>
      <a:srgbClr val="7F7F7F"/>
    </a:folHlink>
  </a:clrScheme>
  <a:fontScheme name="PowerPoint_XARELTO_2008">
    <a:majorFont>
      <a:latin typeface="Arial" pitchFamily="34" charset="0"/>
      <a:ea typeface="Arial" pitchFamily="34" charset="0"/>
      <a:cs typeface="Arial" pitchFamily="34" charset="0"/>
    </a:majorFont>
    <a:minorFont>
      <a:latin typeface="Arial" pitchFamily="34" charset="0"/>
      <a:ea typeface="Arial" pitchFamily="34" charset="0"/>
      <a:cs typeface="Arial" pitchFamily="34" charset="0"/>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4B71A1A57D0624D9239C752F14911F9" ma:contentTypeVersion="10" ma:contentTypeDescription="Ein neues Dokument erstellen." ma:contentTypeScope="" ma:versionID="e6cad4818184a71691c0f105843e0a2d">
  <xsd:schema xmlns:xsd="http://www.w3.org/2001/XMLSchema" xmlns:xs="http://www.w3.org/2001/XMLSchema" xmlns:p="http://schemas.microsoft.com/office/2006/metadata/properties" xmlns:ns1="http://schemas.microsoft.com/sharepoint/v3" xmlns:ns2="1a4d292e-883c-434b-96e3-060cfff16c86" xmlns:ns3="29ec1ae6-62df-40d1-a767-d9251cf747bb" targetNamespace="http://schemas.microsoft.com/office/2006/metadata/properties" ma:root="true" ma:fieldsID="649375149c5a1f3ca6a3d57332b7b247" ns1:_="" ns2:_="" ns3:_="">
    <xsd:import namespace="http://schemas.microsoft.com/sharepoint/v3"/>
    <xsd:import namespace="1a4d292e-883c-434b-96e3-060cfff16c86"/>
    <xsd:import namespace="29ec1ae6-62df-40d1-a767-d9251cf747bb"/>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FastMetadata" minOccurs="0"/>
                <xsd:element ref="ns3:MediaServiceAutoKeyPoints" minOccurs="0"/>
                <xsd:element ref="ns3:MediaServiceKeyPoints" minOccurs="0"/>
                <xsd:element ref="ns3:MediaService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Von der Richtlinie ausgenommen" ma:hidden="true" ma:internalName="_dlc_Exempt" ma:readOnly="false">
      <xsd:simpleType>
        <xsd:restriction base="dms:Unknown"/>
      </xsd:simpleType>
    </xsd:element>
    <xsd:element name="_dlc_ExpireDateSaved" ma:index="11" nillable="true" ma:displayName="Ursprüngliches Ablaufdatum" ma:hidden="true" ma:internalName="_dlc_ExpireDateSaved" ma:readOnly="false">
      <xsd:simpleType>
        <xsd:restriction base="dms:DateTime"/>
      </xsd:simpleType>
    </xsd:element>
    <xsd:element name="_dlc_ExpireDate" ma:index="12" nillable="true" ma:displayName="Ablaufdatum"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bafa4f4-6487-4325-928b-c3bd3143d023}" ma:internalName="TaxCatchAll" ma:showField="CatchAllData" ma:web="f67ae85b-29b1-41c5-b111-a8a2dbfe4024">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bafa4f4-6487-4325-928b-c3bd3143d023}" ma:internalName="TaxCatchAllLabel" ma:readOnly="true" ma:showField="CatchAllDataLabel" ma:web="f67ae85b-29b1-41c5-b111-a8a2dbfe40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9ec1ae6-62df-40d1-a767-d9251cf747bb" elementFormDefault="qualified">
    <xsd:import namespace="http://schemas.microsoft.com/office/2006/documentManagement/types"/>
    <xsd:import namespace="http://schemas.microsoft.com/office/infopath/2007/PartnerControls"/>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Metadata" ma:index="16" nillable="true" ma:displayName="MediaServiceMetadata" ma:hidden="true" ma:internalName="MediaService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 xsi:nil="true"/>
    <TaxCatchAll xmlns="1a4d292e-883c-434b-96e3-060cfff16c86">
      <Value>1</Value>
    </TaxCatchAll>
    <_dlc_Exempt xmlns="http://schemas.microsoft.com/sharepoint/v3" xsi:nil="true"/>
  </documentManagement>
</p:properties>
</file>

<file path=customXml/item3.xml><?xml version="1.0" encoding="utf-8"?>
<?mso-contentType ?>
<SharedContentType xmlns="Microsoft.SharePoint.Taxonomy.ContentTypeSync" SourceId="7bc43322-b630-4bac-8b27-31def233d1d0"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6C7E48-7B42-4AD4-94A1-552D55DD3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29ec1ae6-62df-40d1-a767-d9251cf74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D6A638-4F53-4EAE-A8CD-86BB3E808064}">
  <ds:schemaRefs>
    <ds:schemaRef ds:uri="http://schemas.microsoft.com/office/2006/metadata/properties"/>
    <ds:schemaRef ds:uri="http://schemas.microsoft.com/office/infopath/2007/PartnerControls"/>
    <ds:schemaRef ds:uri="http://schemas.microsoft.com/sharepoint/v3"/>
    <ds:schemaRef ds:uri="1a4d292e-883c-434b-96e3-060cfff16c86"/>
  </ds:schemaRefs>
</ds:datastoreItem>
</file>

<file path=customXml/itemProps3.xml><?xml version="1.0" encoding="utf-8"?>
<ds:datastoreItem xmlns:ds="http://schemas.openxmlformats.org/officeDocument/2006/customXml" ds:itemID="{564F80DC-D365-45BF-AFD9-E6FD775AFEDB}">
  <ds:schemaRefs>
    <ds:schemaRef ds:uri="Microsoft.SharePoint.Taxonomy.ContentTypeSync"/>
  </ds:schemaRefs>
</ds:datastoreItem>
</file>

<file path=customXml/itemProps4.xml><?xml version="1.0" encoding="utf-8"?>
<ds:datastoreItem xmlns:ds="http://schemas.openxmlformats.org/officeDocument/2006/customXml" ds:itemID="{9355735F-D6BA-4CB9-99ED-091911567D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160525 Rivaroxaban Scientific Slide Template - Long 16-9 format - Final</Template>
  <TotalTime>0</TotalTime>
  <Words>5881</Words>
  <Application>Microsoft Office PowerPoint</Application>
  <PresentationFormat>Bildschirmpräsentation (16:9)</PresentationFormat>
  <Paragraphs>661</Paragraphs>
  <Slides>26</Slides>
  <Notes>26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Arial Black</vt:lpstr>
      <vt:lpstr>Symbol</vt:lpstr>
      <vt:lpstr>Univers</vt:lpstr>
      <vt:lpstr>Wingdings</vt:lpstr>
      <vt:lpstr>Wingdings 2</vt:lpstr>
      <vt:lpstr>Scientific_Slide_Template_template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Real-life data support good efficacy and safety profile of rivaroxaban in patients with renal insufficiency29</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SPAF Patient Profiles</dc:title>
  <dc:creator>Lindsay King</dc:creator>
  <cp:lastModifiedBy>Luca Barbic</cp:lastModifiedBy>
  <cp:revision>323</cp:revision>
  <cp:lastPrinted>2015-02-19T12:54:35Z</cp:lastPrinted>
  <dcterms:created xsi:type="dcterms:W3CDTF">2019-03-25T09:41:51Z</dcterms:created>
  <dcterms:modified xsi:type="dcterms:W3CDTF">2022-08-02T07:12:43Z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0x01010004B71A1A57D0624D9239C752F14911F9</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672a7af5-870f-4f13-b465-3ed9c7db7c53</vt:lpwstr>
  </property>
  <property fmtid="{D5CDD505-2E9C-101B-9397-08002B2CF9AE}" pid="6" name="DataClassBayerRetention">
    <vt:lpwstr>1;#Short-Term|6d967203-8346-4b9c-90f8-b3828a3fa508</vt:lpwstr>
  </property>
  <property fmtid="{D5CDD505-2E9C-101B-9397-08002B2CF9AE}" pid="7" name="MSIP_Label_7f850223-87a8-40c3-9eb2-432606efca2a_Enabled">
    <vt:lpwstr>true</vt:lpwstr>
  </property>
  <property fmtid="{D5CDD505-2E9C-101B-9397-08002B2CF9AE}" pid="8" name="MSIP_Label_7f850223-87a8-40c3-9eb2-432606efca2a_SetDate">
    <vt:lpwstr>2022-05-13T08:13:06Z</vt:lpwstr>
  </property>
  <property fmtid="{D5CDD505-2E9C-101B-9397-08002B2CF9AE}" pid="9" name="MSIP_Label_7f850223-87a8-40c3-9eb2-432606efca2a_Method">
    <vt:lpwstr>Standard</vt:lpwstr>
  </property>
  <property fmtid="{D5CDD505-2E9C-101B-9397-08002B2CF9AE}" pid="10" name="MSIP_Label_7f850223-87a8-40c3-9eb2-432606efca2a_Name">
    <vt:lpwstr>7f850223-87a8-40c3-9eb2-432606efca2a</vt:lpwstr>
  </property>
  <property fmtid="{D5CDD505-2E9C-101B-9397-08002B2CF9AE}" pid="11" name="MSIP_Label_7f850223-87a8-40c3-9eb2-432606efca2a_SiteId">
    <vt:lpwstr>fcb2b37b-5da0-466b-9b83-0014b67a7c78</vt:lpwstr>
  </property>
  <property fmtid="{D5CDD505-2E9C-101B-9397-08002B2CF9AE}" pid="12" name="MSIP_Label_7f850223-87a8-40c3-9eb2-432606efca2a_ContentBits">
    <vt:lpwstr>0</vt:lpwstr>
  </property>
</Properties>
</file>