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6.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theme/themeOverride5.xml" ContentType="application/vnd.openxmlformats-officedocument.themeOverride+xml"/>
  <Override PartName="/ppt/notesSlides/notesSlide7.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notesSlides/notesSlide8.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8.xml" ContentType="application/vnd.openxmlformats-officedocument.drawingml.chart+xml"/>
  <Override PartName="/ppt/theme/themeOverride8.xml" ContentType="application/vnd.openxmlformats-officedocument.themeOverride+xml"/>
  <Override PartName="/ppt/notesSlides/notesSlide12.xml" ContentType="application/vnd.openxmlformats-officedocument.presentationml.notesSlide+xml"/>
  <Override PartName="/ppt/charts/chart9.xml" ContentType="application/vnd.openxmlformats-officedocument.drawingml.chart+xml"/>
  <Override PartName="/ppt/theme/themeOverride9.xml" ContentType="application/vnd.openxmlformats-officedocument.themeOverride+xml"/>
  <Override PartName="/ppt/notesSlides/notesSlide13.xml" ContentType="application/vnd.openxmlformats-officedocument.presentationml.notesSlide+xml"/>
  <Override PartName="/ppt/charts/chart10.xml" ContentType="application/vnd.openxmlformats-officedocument.drawingml.chart+xml"/>
  <Override PartName="/ppt/theme/themeOverride10.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5"/>
  </p:sldMasterIdLst>
  <p:notesMasterIdLst>
    <p:notesMasterId r:id="rId23"/>
  </p:notesMasterIdLst>
  <p:sldIdLst>
    <p:sldId id="262" r:id="rId6"/>
    <p:sldId id="266" r:id="rId7"/>
    <p:sldId id="296" r:id="rId8"/>
    <p:sldId id="281" r:id="rId9"/>
    <p:sldId id="285" r:id="rId10"/>
    <p:sldId id="298" r:id="rId11"/>
    <p:sldId id="287" r:id="rId12"/>
    <p:sldId id="290" r:id="rId13"/>
    <p:sldId id="291" r:id="rId14"/>
    <p:sldId id="288" r:id="rId15"/>
    <p:sldId id="292" r:id="rId16"/>
    <p:sldId id="289" r:id="rId17"/>
    <p:sldId id="295" r:id="rId18"/>
    <p:sldId id="293" r:id="rId19"/>
    <p:sldId id="294" r:id="rId20"/>
    <p:sldId id="283" r:id="rId21"/>
    <p:sldId id="284" r:id="rId22"/>
  </p:sldIdLst>
  <p:sldSz cx="9144000" cy="5143500" type="screen16x9"/>
  <p:notesSz cx="6797675" cy="9872663"/>
  <p:custDataLst>
    <p:tags r:id="rId24"/>
  </p:custDataLst>
  <p:defaultTextStyle>
    <a:defPPr>
      <a:defRPr lang="en-US"/>
    </a:defPPr>
    <a:lvl1pPr algn="l" rtl="0" fontAlgn="base">
      <a:spcBef>
        <a:spcPct val="50000"/>
      </a:spcBef>
      <a:spcAft>
        <a:spcPct val="0"/>
      </a:spcAft>
      <a:defRPr kern="1200">
        <a:solidFill>
          <a:schemeClr val="tx1"/>
        </a:solidFill>
        <a:latin typeface="Arial" charset="0"/>
        <a:ea typeface="+mn-ea"/>
        <a:cs typeface="+mn-cs"/>
      </a:defRPr>
    </a:lvl1pPr>
    <a:lvl2pPr marL="457200" algn="l" rtl="0" fontAlgn="base">
      <a:spcBef>
        <a:spcPct val="50000"/>
      </a:spcBef>
      <a:spcAft>
        <a:spcPct val="0"/>
      </a:spcAft>
      <a:defRPr kern="1200">
        <a:solidFill>
          <a:schemeClr val="tx1"/>
        </a:solidFill>
        <a:latin typeface="Arial" charset="0"/>
        <a:ea typeface="+mn-ea"/>
        <a:cs typeface="+mn-cs"/>
      </a:defRPr>
    </a:lvl2pPr>
    <a:lvl3pPr marL="914400" algn="l" rtl="0" fontAlgn="base">
      <a:spcBef>
        <a:spcPct val="50000"/>
      </a:spcBef>
      <a:spcAft>
        <a:spcPct val="0"/>
      </a:spcAft>
      <a:defRPr kern="1200">
        <a:solidFill>
          <a:schemeClr val="tx1"/>
        </a:solidFill>
        <a:latin typeface="Arial" charset="0"/>
        <a:ea typeface="+mn-ea"/>
        <a:cs typeface="+mn-cs"/>
      </a:defRPr>
    </a:lvl3pPr>
    <a:lvl4pPr marL="1371600" algn="l" rtl="0" fontAlgn="base">
      <a:spcBef>
        <a:spcPct val="50000"/>
      </a:spcBef>
      <a:spcAft>
        <a:spcPct val="0"/>
      </a:spcAft>
      <a:defRPr kern="1200">
        <a:solidFill>
          <a:schemeClr val="tx1"/>
        </a:solidFill>
        <a:latin typeface="Arial" charset="0"/>
        <a:ea typeface="+mn-ea"/>
        <a:cs typeface="+mn-cs"/>
      </a:defRPr>
    </a:lvl4pPr>
    <a:lvl5pPr marL="1828800" algn="l" rtl="0" fontAlgn="base">
      <a:spcBef>
        <a:spcPct val="5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Intro Fanv et diabète" id="{0BA87508-44E0-44FF-B3D2-8EF01C08C3E7}">
          <p14:sldIdLst>
            <p14:sldId id="262"/>
            <p14:sldId id="266"/>
            <p14:sldId id="296"/>
          </p14:sldIdLst>
        </p14:section>
        <p14:section name="Cas clinique" id="{ECC6AA25-A34E-4DF4-8ACD-8A18950685F9}">
          <p14:sldIdLst>
            <p14:sldId id="281"/>
            <p14:sldId id="285"/>
            <p14:sldId id="298"/>
            <p14:sldId id="287"/>
            <p14:sldId id="290"/>
            <p14:sldId id="291"/>
            <p14:sldId id="288"/>
            <p14:sldId id="292"/>
            <p14:sldId id="289"/>
            <p14:sldId id="295"/>
            <p14:sldId id="293"/>
            <p14:sldId id="294"/>
            <p14:sldId id="283"/>
            <p14:sldId id="284"/>
          </p14:sldIdLst>
        </p14:section>
      </p14:sectionLst>
    </p:ext>
    <p:ext uri="{EFAFB233-063F-42B5-8137-9DF3F51BA10A}">
      <p15:sldGuideLst xmlns:p15="http://schemas.microsoft.com/office/powerpoint/2012/main">
        <p15:guide id="3" orient="horz" pos="4247">
          <p15:clr>
            <a:srgbClr val="A4A3A4"/>
          </p15:clr>
        </p15:guide>
        <p15:guide id="4" orient="horz" pos="3929">
          <p15:clr>
            <a:srgbClr val="A4A3A4"/>
          </p15:clr>
        </p15:guide>
        <p15:guide id="9" pos="4150" userDrawn="1">
          <p15:clr>
            <a:srgbClr val="A4A3A4"/>
          </p15:clr>
        </p15:guide>
        <p15:guide id="10" pos="5760" userDrawn="1">
          <p15:clr>
            <a:srgbClr val="A4A3A4"/>
          </p15:clr>
        </p15:guide>
        <p15:guide id="14" orient="horz" pos="3162" userDrawn="1">
          <p15:clr>
            <a:srgbClr val="A4A3A4"/>
          </p15:clr>
        </p15:guide>
        <p15:guide id="15" orient="horz" pos="804" userDrawn="1">
          <p15:clr>
            <a:srgbClr val="A4A3A4"/>
          </p15:clr>
        </p15:guide>
        <p15:guide id="20" orient="horz" pos="169" userDrawn="1">
          <p15:clr>
            <a:srgbClr val="A4A3A4"/>
          </p15:clr>
        </p15:guide>
        <p15:guide id="21" orient="horz" pos="1121" userDrawn="1">
          <p15:clr>
            <a:srgbClr val="A4A3A4"/>
          </p15:clr>
        </p15:guide>
        <p15:guide id="22" pos="2880" userDrawn="1">
          <p15:clr>
            <a:srgbClr val="A4A3A4"/>
          </p15:clr>
        </p15:guide>
        <p15:guide id="23" orient="horz" pos="2482" userDrawn="1">
          <p15:clr>
            <a:srgbClr val="A4A3A4"/>
          </p15:clr>
        </p15:guide>
      </p15:sldGuideLst>
    </p:ext>
    <p:ext uri="{2D200454-40CA-4A62-9FC3-DE9A4176ACB9}">
      <p15:notesGuideLst xmlns:p15="http://schemas.microsoft.com/office/powerpoint/2012/main">
        <p15:guide id="1" orient="horz" pos="3109">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hilip Linley" initials="PL" lastIdx="14" clrIdx="0"/>
  <p:cmAuthor id="1" name="Victoria Burchell" initials="VB" lastIdx="15" clrIdx="1">
    <p:extLst>
      <p:ext uri="{19B8F6BF-5375-455C-9EA6-DF929625EA0E}">
        <p15:presenceInfo xmlns:p15="http://schemas.microsoft.com/office/powerpoint/2012/main" userId="S-1-5-21-2834317594-801733261-2494563199-27808" providerId="AD"/>
      </p:ext>
    </p:extLst>
  </p:cmAuthor>
  <p:cmAuthor id="2" name="Lizahn Zwart" initials="LZ" lastIdx="61" clrIdx="2">
    <p:extLst>
      <p:ext uri="{19B8F6BF-5375-455C-9EA6-DF929625EA0E}">
        <p15:presenceInfo xmlns:p15="http://schemas.microsoft.com/office/powerpoint/2012/main" userId="S-1-5-21-2834317594-801733261-2494563199-28098" providerId="AD"/>
      </p:ext>
    </p:extLst>
  </p:cmAuthor>
  <p:cmAuthor id="3" name="Sarah Atkinson" initials="SA" lastIdx="1" clrIdx="3">
    <p:extLst>
      <p:ext uri="{19B8F6BF-5375-455C-9EA6-DF929625EA0E}">
        <p15:presenceInfo xmlns:p15="http://schemas.microsoft.com/office/powerpoint/2012/main" userId="S-1-5-21-2834317594-801733261-2494563199-27900" providerId="AD"/>
      </p:ext>
    </p:extLst>
  </p:cmAuthor>
  <p:cmAuthor id="4" name="Luca Barbic" initials="LB" lastIdx="6" clrIdx="4">
    <p:extLst>
      <p:ext uri="{19B8F6BF-5375-455C-9EA6-DF929625EA0E}">
        <p15:presenceInfo xmlns:p15="http://schemas.microsoft.com/office/powerpoint/2012/main" userId="S::luca.barbic@bayer.com::3ae80bd8-b0a0-4fba-b2e1-251c5f77a4a3" providerId="AD"/>
      </p:ext>
    </p:extLst>
  </p:cmAuthor>
  <p:cmAuthor id="5" name="Reto Staedeli" initials="RS" lastIdx="2" clrIdx="5">
    <p:extLst>
      <p:ext uri="{19B8F6BF-5375-455C-9EA6-DF929625EA0E}">
        <p15:presenceInfo xmlns:p15="http://schemas.microsoft.com/office/powerpoint/2012/main" userId="S::reto.staedeli@bayer.com::eaf80c95-f418-4de1-9142-45367ce7daf2" providerId="AD"/>
      </p:ext>
    </p:extLst>
  </p:cmAuthor>
  <p:cmAuthor id="6" name="Violetta Sudmann" initials="VS" lastIdx="2" clrIdx="6">
    <p:extLst>
      <p:ext uri="{19B8F6BF-5375-455C-9EA6-DF929625EA0E}">
        <p15:presenceInfo xmlns:p15="http://schemas.microsoft.com/office/powerpoint/2012/main" userId="S::violetta.sudmann@bayer.com::1791e3c8-adb1-4535-bd82-edd35ce98b0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605F62"/>
    <a:srgbClr val="8A8C8E"/>
    <a:srgbClr val="D5D4D2"/>
    <a:srgbClr val="3961AC"/>
    <a:srgbClr val="809ED5"/>
    <a:srgbClr val="6689CC"/>
    <a:srgbClr val="439FE0"/>
    <a:srgbClr val="B3B2B5"/>
    <a:srgbClr val="2B4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7B26C5-4107-4FEC-AEDC-1716B250A1E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09"/>
    <p:restoredTop sz="84086" autoAdjust="0"/>
  </p:normalViewPr>
  <p:slideViewPr>
    <p:cSldViewPr snapToGrid="0">
      <p:cViewPr varScale="1">
        <p:scale>
          <a:sx n="75" d="100"/>
          <a:sy n="75" d="100"/>
        </p:scale>
        <p:origin x="1104" y="72"/>
      </p:cViewPr>
      <p:guideLst>
        <p:guide orient="horz" pos="4247"/>
        <p:guide orient="horz" pos="3929"/>
        <p:guide pos="4150"/>
        <p:guide pos="5760"/>
        <p:guide orient="horz" pos="3162"/>
        <p:guide orient="horz" pos="804"/>
        <p:guide orient="horz" pos="169"/>
        <p:guide orient="horz" pos="1121"/>
        <p:guide pos="2880"/>
        <p:guide orient="horz" pos="2482"/>
      </p:guideLst>
    </p:cSldViewPr>
  </p:slideViewPr>
  <p:notesTextViewPr>
    <p:cViewPr>
      <p:scale>
        <a:sx n="1" d="1"/>
        <a:sy n="1" d="1"/>
      </p:scale>
      <p:origin x="0" y="0"/>
    </p:cViewPr>
  </p:notesTextViewPr>
  <p:notesViewPr>
    <p:cSldViewPr snapToGrid="0">
      <p:cViewPr>
        <p:scale>
          <a:sx n="1" d="2"/>
          <a:sy n="1" d="2"/>
        </p:scale>
        <p:origin x="0" y="0"/>
      </p:cViewPr>
      <p:guideLst>
        <p:guide orient="horz" pos="3109"/>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gs" Target="tags/tag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10.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487891145880043"/>
          <c:y val="0.15784657392241561"/>
          <c:w val="0.86175446728800031"/>
          <c:h val="0.66151057311471362"/>
        </c:manualLayout>
      </c:layout>
      <c:barChart>
        <c:barDir val="col"/>
        <c:grouping val="clustered"/>
        <c:varyColors val="0"/>
        <c:ser>
          <c:idx val="0"/>
          <c:order val="0"/>
          <c:tx>
            <c:strRef>
              <c:f>Sheet1!$B$1</c:f>
              <c:strCache>
                <c:ptCount val="1"/>
                <c:pt idx="0">
                  <c:v>Warfarin</c:v>
                </c:pt>
              </c:strCache>
            </c:strRef>
          </c:tx>
          <c:spPr>
            <a:solidFill>
              <a:srgbClr val="B3B2B5"/>
            </a:solidFill>
          </c:spPr>
          <c:invertIfNegative val="0"/>
          <c:dLbls>
            <c:dLbl>
              <c:idx val="0"/>
              <c:tx>
                <c:rich>
                  <a:bodyPr/>
                  <a:lstStyle/>
                  <a:p>
                    <a:r>
                      <a:rPr lang="en-US"/>
                      <a:t>2.1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EC93-4C5D-90BD-544CCC782E7B}"/>
                </c:ext>
              </c:extLst>
            </c:dLbl>
            <c:dLbl>
              <c:idx val="1"/>
              <c:tx>
                <c:rich>
                  <a:bodyPr/>
                  <a:lstStyle/>
                  <a:p>
                    <a:r>
                      <a:rPr lang="en-US"/>
                      <a:t>3.7</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EC93-4C5D-90BD-544CCC782E7B}"/>
                </c:ext>
              </c:extLst>
            </c:dLbl>
            <c:dLbl>
              <c:idx val="2"/>
              <c:tx>
                <c:rich>
                  <a:bodyPr/>
                  <a:lstStyle/>
                  <a:p>
                    <a:r>
                      <a:rPr lang="en-US"/>
                      <a:t>3.9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EC93-4C5D-90BD-544CCC782E7B}"/>
                </c:ext>
              </c:extLst>
            </c:dLbl>
            <c:dLbl>
              <c:idx val="3"/>
              <c:tx>
                <c:rich>
                  <a:bodyPr/>
                  <a:lstStyle/>
                  <a:p>
                    <a:r>
                      <a:rPr lang="en-US" dirty="0"/>
                      <a:t>0.8</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EC93-4C5D-90BD-544CCC782E7B}"/>
                </c:ext>
              </c:extLst>
            </c:dLbl>
            <c:numFmt formatCode="#,##0.0" sourceLinked="0"/>
            <c:spPr>
              <a:noFill/>
              <a:ln>
                <a:noFill/>
              </a:ln>
              <a:effectLst/>
            </c:spPr>
            <c:txPr>
              <a:bodyPr wrap="square" lIns="38100" tIns="19050" rIns="38100" bIns="19050" anchor="ctr">
                <a:spAutoFit/>
              </a:bodyPr>
              <a:lstStyle/>
              <a:p>
                <a:pPr>
                  <a:defRPr>
                    <a:solidFill>
                      <a:schemeClr val="tx1">
                        <a:lumMod val="65000"/>
                        <a:lumOff val="35000"/>
                      </a:schemeClr>
                    </a:solidFill>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AVC/ES</c:v>
                </c:pt>
                <c:pt idx="1">
                  <c:v>Mort cardiovasculaire</c:v>
                </c:pt>
                <c:pt idx="2">
                  <c:v>Hémorragies majeures</c:v>
                </c:pt>
                <c:pt idx="3">
                  <c:v>Hémorragie intracrânienne</c:v>
                </c:pt>
              </c:strCache>
            </c:strRef>
          </c:cat>
          <c:val>
            <c:numRef>
              <c:f>Sheet1!$B$2:$B$5</c:f>
              <c:numCache>
                <c:formatCode>0.0</c:formatCode>
                <c:ptCount val="4"/>
                <c:pt idx="0">
                  <c:v>2.1</c:v>
                </c:pt>
                <c:pt idx="1">
                  <c:v>3.7</c:v>
                </c:pt>
                <c:pt idx="2">
                  <c:v>3.9</c:v>
                </c:pt>
                <c:pt idx="3">
                  <c:v>0.8</c:v>
                </c:pt>
              </c:numCache>
            </c:numRef>
          </c:val>
          <c:extLst>
            <c:ext xmlns:c16="http://schemas.microsoft.com/office/drawing/2014/chart" uri="{C3380CC4-5D6E-409C-BE32-E72D297353CC}">
              <c16:uniqueId val="{00000000-EC93-4C5D-90BD-544CCC782E7B}"/>
            </c:ext>
          </c:extLst>
        </c:ser>
        <c:ser>
          <c:idx val="1"/>
          <c:order val="1"/>
          <c:tx>
            <c:strRef>
              <c:f>Sheet1!$C$1</c:f>
              <c:strCache>
                <c:ptCount val="1"/>
                <c:pt idx="0">
                  <c:v>Rivaroxaban</c:v>
                </c:pt>
              </c:strCache>
            </c:strRef>
          </c:tx>
          <c:spPr>
            <a:solidFill>
              <a:srgbClr val="3961AC"/>
            </a:solidFill>
          </c:spPr>
          <c:invertIfNegative val="0"/>
          <c:dLbls>
            <c:dLbl>
              <c:idx val="0"/>
              <c:layout>
                <c:manualLayout>
                  <c:x val="0"/>
                  <c:y val="5.4285944918581013E-3"/>
                </c:manualLayout>
              </c:layout>
              <c:tx>
                <c:rich>
                  <a:bodyPr/>
                  <a:lstStyle/>
                  <a:p>
                    <a:r>
                      <a:rPr lang="en-US" dirty="0"/>
                      <a:t>1.7</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EC93-4C5D-90BD-544CCC782E7B}"/>
                </c:ext>
              </c:extLst>
            </c:dLbl>
            <c:dLbl>
              <c:idx val="1"/>
              <c:layout>
                <c:manualLayout>
                  <c:x val="-3.2814739864379522E-3"/>
                  <c:y val="7.3600399204526278E-3"/>
                </c:manualLayout>
              </c:layout>
              <c:tx>
                <c:rich>
                  <a:bodyPr/>
                  <a:lstStyle/>
                  <a:p>
                    <a:r>
                      <a:rPr lang="en-US"/>
                      <a:t>2.8</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EC93-4C5D-90BD-544CCC782E7B}"/>
                </c:ext>
              </c:extLst>
            </c:dLbl>
            <c:dLbl>
              <c:idx val="2"/>
              <c:layout>
                <c:manualLayout>
                  <c:x val="4.6742621996096441E-3"/>
                  <c:y val="6.9995479183990244E-3"/>
                </c:manualLayout>
              </c:layout>
              <c:tx>
                <c:rich>
                  <a:bodyPr/>
                  <a:lstStyle/>
                  <a:p>
                    <a:r>
                      <a:rPr lang="en-US"/>
                      <a:t>3.8</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EC93-4C5D-90BD-544CCC782E7B}"/>
                </c:ext>
              </c:extLst>
            </c:dLbl>
            <c:dLbl>
              <c:idx val="3"/>
              <c:tx>
                <c:rich>
                  <a:bodyPr/>
                  <a:lstStyle/>
                  <a:p>
                    <a:r>
                      <a:rPr lang="en-US" dirty="0"/>
                      <a:t>0.5</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EC93-4C5D-90BD-544CCC782E7B}"/>
                </c:ext>
              </c:extLst>
            </c:dLbl>
            <c:numFmt formatCode="#,##0.0" sourceLinked="0"/>
            <c:spPr>
              <a:noFill/>
              <a:ln>
                <a:noFill/>
              </a:ln>
              <a:effectLst/>
            </c:spPr>
            <c:txPr>
              <a:bodyPr wrap="square" lIns="38100" tIns="19050" rIns="38100" bIns="19050" anchor="ctr">
                <a:spAutoFit/>
              </a:bodyPr>
              <a:lstStyle/>
              <a:p>
                <a:pPr>
                  <a:defRPr>
                    <a:solidFill>
                      <a:schemeClr val="tx1">
                        <a:lumMod val="65000"/>
                        <a:lumOff val="35000"/>
                      </a:schemeClr>
                    </a:solidFill>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AVC/ES</c:v>
                </c:pt>
                <c:pt idx="1">
                  <c:v>Mort cardiovasculaire</c:v>
                </c:pt>
                <c:pt idx="2">
                  <c:v>Hémorragies majeures</c:v>
                </c:pt>
                <c:pt idx="3">
                  <c:v>Hémorragie intracrânienne</c:v>
                </c:pt>
              </c:strCache>
            </c:strRef>
          </c:cat>
          <c:val>
            <c:numRef>
              <c:f>Sheet1!$C$2:$C$5</c:f>
              <c:numCache>
                <c:formatCode>0.0</c:formatCode>
                <c:ptCount val="4"/>
                <c:pt idx="0">
                  <c:v>1.7</c:v>
                </c:pt>
                <c:pt idx="1">
                  <c:v>2.8</c:v>
                </c:pt>
                <c:pt idx="2">
                  <c:v>3.8</c:v>
                </c:pt>
                <c:pt idx="3">
                  <c:v>0.5</c:v>
                </c:pt>
              </c:numCache>
            </c:numRef>
          </c:val>
          <c:extLst>
            <c:ext xmlns:c16="http://schemas.microsoft.com/office/drawing/2014/chart" uri="{C3380CC4-5D6E-409C-BE32-E72D297353CC}">
              <c16:uniqueId val="{00000003-EC93-4C5D-90BD-544CCC782E7B}"/>
            </c:ext>
          </c:extLst>
        </c:ser>
        <c:dLbls>
          <c:dLblPos val="ctr"/>
          <c:showLegendKey val="0"/>
          <c:showVal val="1"/>
          <c:showCatName val="0"/>
          <c:showSerName val="0"/>
          <c:showPercent val="0"/>
          <c:showBubbleSize val="0"/>
        </c:dLbls>
        <c:gapWidth val="150"/>
        <c:axId val="1001317056"/>
        <c:axId val="1001319408"/>
      </c:barChart>
      <c:catAx>
        <c:axId val="1001317056"/>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a:solidFill>
                  <a:schemeClr val="tx1">
                    <a:lumMod val="65000"/>
                    <a:lumOff val="35000"/>
                  </a:schemeClr>
                </a:solidFill>
              </a:defRPr>
            </a:pPr>
            <a:endParaRPr lang="de-DE"/>
          </a:p>
        </c:txPr>
        <c:crossAx val="1001319408"/>
        <c:crosses val="autoZero"/>
        <c:auto val="1"/>
        <c:lblAlgn val="ctr"/>
        <c:lblOffset val="100"/>
        <c:noMultiLvlLbl val="0"/>
      </c:catAx>
      <c:valAx>
        <c:axId val="1001319408"/>
        <c:scaling>
          <c:orientation val="minMax"/>
          <c:max val="5"/>
        </c:scaling>
        <c:delete val="0"/>
        <c:axPos val="l"/>
        <c:title>
          <c:tx>
            <c:rich>
              <a:bodyPr rot="-5400000" vert="horz"/>
              <a:lstStyle/>
              <a:p>
                <a:pPr>
                  <a:defRPr sz="1400"/>
                </a:pPr>
                <a:r>
                  <a:rPr lang="fr-FR" sz="1200" dirty="0">
                    <a:solidFill>
                      <a:schemeClr val="tx1">
                        <a:lumMod val="65000"/>
                        <a:lumOff val="35000"/>
                      </a:schemeClr>
                    </a:solidFill>
                  </a:rPr>
                  <a:t>événements évités (% par an)</a:t>
                </a:r>
              </a:p>
            </c:rich>
          </c:tx>
          <c:layout>
            <c:manualLayout>
              <c:xMode val="edge"/>
              <c:yMode val="edge"/>
              <c:x val="1.3774228719133154E-2"/>
              <c:y val="0.10463695532366278"/>
            </c:manualLayout>
          </c:layout>
          <c:overlay val="0"/>
        </c:title>
        <c:numFmt formatCode="0" sourceLinked="0"/>
        <c:majorTickMark val="out"/>
        <c:minorTickMark val="none"/>
        <c:tickLblPos val="nextTo"/>
        <c:spPr>
          <a:ln w="12700">
            <a:solidFill>
              <a:srgbClr val="000000">
                <a:lumMod val="65000"/>
                <a:lumOff val="35000"/>
              </a:srgbClr>
            </a:solidFill>
          </a:ln>
        </c:spPr>
        <c:txPr>
          <a:bodyPr/>
          <a:lstStyle/>
          <a:p>
            <a:pPr>
              <a:defRPr>
                <a:solidFill>
                  <a:schemeClr val="tx1">
                    <a:lumMod val="65000"/>
                    <a:lumOff val="35000"/>
                  </a:schemeClr>
                </a:solidFill>
              </a:defRPr>
            </a:pPr>
            <a:endParaRPr lang="de-DE"/>
          </a:p>
        </c:txPr>
        <c:crossAx val="1001317056"/>
        <c:crosses val="autoZero"/>
        <c:crossBetween val="between"/>
        <c:majorUnit val="1"/>
      </c:valAx>
    </c:plotArea>
    <c:plotVisOnly val="1"/>
    <c:dispBlanksAs val="gap"/>
    <c:showDLblsOverMax val="0"/>
  </c:chart>
  <c:txPr>
    <a:bodyPr/>
    <a:lstStyle/>
    <a:p>
      <a:pPr>
        <a:defRPr sz="1200"/>
      </a:pPr>
      <a:endParaRPr lang="de-DE"/>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665648261304297"/>
          <c:y val="5.0947749773651123E-2"/>
          <c:w val="0.67264081320523483"/>
          <c:h val="0.7873892524702587"/>
        </c:manualLayout>
      </c:layout>
      <c:scatterChart>
        <c:scatterStyle val="lineMarker"/>
        <c:varyColors val="0"/>
        <c:ser>
          <c:idx val="0"/>
          <c:order val="0"/>
          <c:tx>
            <c:strRef>
              <c:f>Sheet1!$A$3:$A$7</c:f>
              <c:strCache>
                <c:ptCount val="5"/>
                <c:pt idx="0">
                  <c:v>&gt;=30% decline in eGFR</c:v>
                </c:pt>
                <c:pt idx="1">
                  <c:v>Doubling of creatinine</c:v>
                </c:pt>
                <c:pt idx="2">
                  <c:v>Acute kidney injury</c:v>
                </c:pt>
                <c:pt idx="3">
                  <c:v>Kidney failure</c:v>
                </c:pt>
              </c:strCache>
            </c:strRef>
          </c:tx>
          <c:spPr>
            <a:ln w="28575">
              <a:noFill/>
            </a:ln>
          </c:spPr>
          <c:marker>
            <c:symbol val="diamond"/>
            <c:size val="10"/>
            <c:spPr>
              <a:solidFill>
                <a:schemeClr val="bg2"/>
              </a:solidFill>
              <a:ln>
                <a:solidFill>
                  <a:schemeClr val="bg2"/>
                </a:solidFill>
              </a:ln>
            </c:spPr>
          </c:marker>
          <c:dPt>
            <c:idx val="0"/>
            <c:bubble3D val="0"/>
            <c:extLst>
              <c:ext xmlns:c16="http://schemas.microsoft.com/office/drawing/2014/chart" uri="{C3380CC4-5D6E-409C-BE32-E72D297353CC}">
                <c16:uniqueId val="{00000000-8369-46FD-A0A9-245406C774A4}"/>
              </c:ext>
            </c:extLst>
          </c:dPt>
          <c:dPt>
            <c:idx val="1"/>
            <c:bubble3D val="0"/>
            <c:extLst>
              <c:ext xmlns:c16="http://schemas.microsoft.com/office/drawing/2014/chart" uri="{C3380CC4-5D6E-409C-BE32-E72D297353CC}">
                <c16:uniqueId val="{00000001-8369-46FD-A0A9-245406C774A4}"/>
              </c:ext>
            </c:extLst>
          </c:dPt>
          <c:dPt>
            <c:idx val="2"/>
            <c:bubble3D val="0"/>
            <c:extLst>
              <c:ext xmlns:c16="http://schemas.microsoft.com/office/drawing/2014/chart" uri="{C3380CC4-5D6E-409C-BE32-E72D297353CC}">
                <c16:uniqueId val="{00000002-8369-46FD-A0A9-245406C774A4}"/>
              </c:ext>
            </c:extLst>
          </c:dPt>
          <c:dPt>
            <c:idx val="3"/>
            <c:bubble3D val="0"/>
            <c:extLst>
              <c:ext xmlns:c16="http://schemas.microsoft.com/office/drawing/2014/chart" uri="{C3380CC4-5D6E-409C-BE32-E72D297353CC}">
                <c16:uniqueId val="{00000003-8369-46FD-A0A9-245406C774A4}"/>
              </c:ext>
            </c:extLst>
          </c:dPt>
          <c:dPt>
            <c:idx val="5"/>
            <c:bubble3D val="0"/>
            <c:extLst>
              <c:ext xmlns:c16="http://schemas.microsoft.com/office/drawing/2014/chart" uri="{C3380CC4-5D6E-409C-BE32-E72D297353CC}">
                <c16:uniqueId val="{00000004-8369-46FD-A0A9-245406C774A4}"/>
              </c:ext>
            </c:extLst>
          </c:dPt>
          <c:dPt>
            <c:idx val="6"/>
            <c:bubble3D val="0"/>
            <c:extLst>
              <c:ext xmlns:c16="http://schemas.microsoft.com/office/drawing/2014/chart" uri="{C3380CC4-5D6E-409C-BE32-E72D297353CC}">
                <c16:uniqueId val="{00000005-8369-46FD-A0A9-245406C774A4}"/>
              </c:ext>
            </c:extLst>
          </c:dPt>
          <c:errBars>
            <c:errDir val="y"/>
            <c:errBarType val="plus"/>
            <c:errValType val="percentage"/>
            <c:noEndCap val="1"/>
            <c:val val="5"/>
            <c:spPr>
              <a:ln>
                <a:noFill/>
              </a:ln>
            </c:spPr>
          </c:errBars>
          <c:errBars>
            <c:errDir val="x"/>
            <c:errBarType val="both"/>
            <c:errValType val="cust"/>
            <c:noEndCap val="0"/>
            <c:plus>
              <c:numRef>
                <c:f>Sheet1!$G$3:$G$7</c:f>
                <c:numCache>
                  <c:formatCode>General</c:formatCode>
                  <c:ptCount val="5"/>
                  <c:pt idx="0">
                    <c:v>0.17999999999999994</c:v>
                  </c:pt>
                  <c:pt idx="1">
                    <c:v>0.47</c:v>
                  </c:pt>
                  <c:pt idx="2">
                    <c:v>0.21999999999999997</c:v>
                  </c:pt>
                  <c:pt idx="3">
                    <c:v>0.73999999999999988</c:v>
                  </c:pt>
                  <c:pt idx="4">
                    <c:v>0</c:v>
                  </c:pt>
                </c:numCache>
              </c:numRef>
            </c:plus>
            <c:minus>
              <c:numRef>
                <c:f>Sheet1!$F$3:$F$7</c:f>
                <c:numCache>
                  <c:formatCode>General</c:formatCode>
                  <c:ptCount val="5"/>
                  <c:pt idx="0">
                    <c:v>0.15000000000000002</c:v>
                  </c:pt>
                  <c:pt idx="1">
                    <c:v>0.24</c:v>
                  </c:pt>
                  <c:pt idx="2">
                    <c:v>0.17000000000000004</c:v>
                  </c:pt>
                  <c:pt idx="3">
                    <c:v>0.35000000000000003</c:v>
                  </c:pt>
                  <c:pt idx="4">
                    <c:v>0</c:v>
                  </c:pt>
                </c:numCache>
              </c:numRef>
            </c:minus>
            <c:spPr>
              <a:ln w="19050">
                <a:solidFill>
                  <a:schemeClr val="bg2"/>
                </a:solidFill>
              </a:ln>
            </c:spPr>
          </c:errBars>
          <c:xVal>
            <c:numRef>
              <c:f>Sheet1!$C$3:$C$7</c:f>
              <c:numCache>
                <c:formatCode>General</c:formatCode>
                <c:ptCount val="5"/>
                <c:pt idx="0">
                  <c:v>0.68</c:v>
                </c:pt>
                <c:pt idx="1">
                  <c:v>0.5</c:v>
                </c:pt>
                <c:pt idx="2">
                  <c:v>0.75</c:v>
                </c:pt>
                <c:pt idx="3">
                  <c:v>0.67</c:v>
                </c:pt>
              </c:numCache>
            </c:numRef>
          </c:xVal>
          <c:yVal>
            <c:numRef>
              <c:f>Sheet1!$B$3:$B$7</c:f>
              <c:numCache>
                <c:formatCode>General</c:formatCode>
                <c:ptCount val="5"/>
                <c:pt idx="0">
                  <c:v>4.5</c:v>
                </c:pt>
                <c:pt idx="1">
                  <c:v>3.45</c:v>
                </c:pt>
                <c:pt idx="2">
                  <c:v>2.35</c:v>
                </c:pt>
                <c:pt idx="3">
                  <c:v>1.25</c:v>
                </c:pt>
              </c:numCache>
            </c:numRef>
          </c:yVal>
          <c:smooth val="0"/>
          <c:extLst>
            <c:ext xmlns:c16="http://schemas.microsoft.com/office/drawing/2014/chart" uri="{C3380CC4-5D6E-409C-BE32-E72D297353CC}">
              <c16:uniqueId val="{00000006-8369-46FD-A0A9-245406C774A4}"/>
            </c:ext>
          </c:extLst>
        </c:ser>
        <c:dLbls>
          <c:showLegendKey val="0"/>
          <c:showVal val="0"/>
          <c:showCatName val="0"/>
          <c:showSerName val="0"/>
          <c:showPercent val="0"/>
          <c:showBubbleSize val="0"/>
        </c:dLbls>
        <c:axId val="37443456"/>
        <c:axId val="37444992"/>
      </c:scatterChart>
      <c:valAx>
        <c:axId val="37443456"/>
        <c:scaling>
          <c:logBase val="10"/>
          <c:orientation val="minMax"/>
          <c:max val="10"/>
          <c:min val="0.1"/>
        </c:scaling>
        <c:delete val="0"/>
        <c:axPos val="b"/>
        <c:numFmt formatCode="General" sourceLinked="1"/>
        <c:majorTickMark val="out"/>
        <c:minorTickMark val="none"/>
        <c:tickLblPos val="nextTo"/>
        <c:spPr>
          <a:ln w="12700">
            <a:solidFill>
              <a:srgbClr val="000000">
                <a:lumMod val="65000"/>
                <a:lumOff val="35000"/>
              </a:srgbClr>
            </a:solidFill>
          </a:ln>
        </c:spPr>
        <c:txPr>
          <a:bodyPr/>
          <a:lstStyle/>
          <a:p>
            <a:pPr>
              <a:defRPr sz="1200">
                <a:solidFill>
                  <a:schemeClr val="tx1">
                    <a:lumMod val="65000"/>
                    <a:lumOff val="35000"/>
                  </a:schemeClr>
                </a:solidFill>
              </a:defRPr>
            </a:pPr>
            <a:endParaRPr lang="de-DE"/>
          </a:p>
        </c:txPr>
        <c:crossAx val="37444992"/>
        <c:crosses val="autoZero"/>
        <c:crossBetween val="midCat"/>
      </c:valAx>
      <c:valAx>
        <c:axId val="37444992"/>
        <c:scaling>
          <c:orientation val="minMax"/>
          <c:max val="5.5"/>
          <c:min val="0.5"/>
        </c:scaling>
        <c:delete val="0"/>
        <c:axPos val="l"/>
        <c:numFmt formatCode="General" sourceLinked="1"/>
        <c:majorTickMark val="none"/>
        <c:minorTickMark val="none"/>
        <c:tickLblPos val="none"/>
        <c:spPr>
          <a:ln w="12700">
            <a:solidFill>
              <a:srgbClr val="000000">
                <a:lumMod val="65000"/>
                <a:lumOff val="35000"/>
              </a:srgbClr>
            </a:solidFill>
            <a:prstDash val="dash"/>
          </a:ln>
        </c:spPr>
        <c:crossAx val="37443456"/>
        <c:crossesAt val="1"/>
        <c:crossBetween val="midCat"/>
      </c:valAx>
    </c:plotArea>
    <c:plotVisOnly val="1"/>
    <c:dispBlanksAs val="gap"/>
    <c:showDLblsOverMax val="0"/>
  </c:chart>
  <c:txPr>
    <a:bodyPr/>
    <a:lstStyle/>
    <a:p>
      <a:pPr>
        <a:defRPr sz="1800"/>
      </a:pPr>
      <a:endParaRPr lang="de-DE"/>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173330563177465"/>
          <c:y val="0.13072835800771429"/>
          <c:w val="0.78825931524612591"/>
          <c:h val="0.75748778778083292"/>
        </c:manualLayout>
      </c:layout>
      <c:scatterChart>
        <c:scatterStyle val="lineMarker"/>
        <c:varyColors val="0"/>
        <c:ser>
          <c:idx val="0"/>
          <c:order val="0"/>
          <c:tx>
            <c:strRef>
              <c:f>Sheet1!$A$3:$A$7</c:f>
              <c:strCache>
                <c:ptCount val="5"/>
                <c:pt idx="0">
                  <c:v>Stroke/se</c:v>
                </c:pt>
                <c:pt idx="1">
                  <c:v>CV death</c:v>
                </c:pt>
                <c:pt idx="2">
                  <c:v>Major bleeding</c:v>
                </c:pt>
                <c:pt idx="4">
                  <c:v>ICH</c:v>
                </c:pt>
              </c:strCache>
            </c:strRef>
          </c:tx>
          <c:spPr>
            <a:ln w="28575">
              <a:noFill/>
            </a:ln>
          </c:spPr>
          <c:marker>
            <c:symbol val="diamond"/>
            <c:size val="10"/>
            <c:spPr>
              <a:solidFill>
                <a:schemeClr val="bg2"/>
              </a:solidFill>
              <a:ln>
                <a:solidFill>
                  <a:schemeClr val="bg2"/>
                </a:solidFill>
              </a:ln>
            </c:spPr>
          </c:marker>
          <c:dPt>
            <c:idx val="0"/>
            <c:bubble3D val="0"/>
            <c:extLst>
              <c:ext xmlns:c16="http://schemas.microsoft.com/office/drawing/2014/chart" uri="{C3380CC4-5D6E-409C-BE32-E72D297353CC}">
                <c16:uniqueId val="{00000000-4303-5E47-A607-73A7C3AE4969}"/>
              </c:ext>
            </c:extLst>
          </c:dPt>
          <c:dPt>
            <c:idx val="1"/>
            <c:bubble3D val="0"/>
            <c:extLst>
              <c:ext xmlns:c16="http://schemas.microsoft.com/office/drawing/2014/chart" uri="{C3380CC4-5D6E-409C-BE32-E72D297353CC}">
                <c16:uniqueId val="{00000001-4303-5E47-A607-73A7C3AE4969}"/>
              </c:ext>
            </c:extLst>
          </c:dPt>
          <c:dPt>
            <c:idx val="2"/>
            <c:bubble3D val="0"/>
            <c:extLst>
              <c:ext xmlns:c16="http://schemas.microsoft.com/office/drawing/2014/chart" uri="{C3380CC4-5D6E-409C-BE32-E72D297353CC}">
                <c16:uniqueId val="{00000002-4303-5E47-A607-73A7C3AE4969}"/>
              </c:ext>
            </c:extLst>
          </c:dPt>
          <c:dPt>
            <c:idx val="4"/>
            <c:bubble3D val="0"/>
            <c:extLst>
              <c:ext xmlns:c16="http://schemas.microsoft.com/office/drawing/2014/chart" uri="{C3380CC4-5D6E-409C-BE32-E72D297353CC}">
                <c16:uniqueId val="{00000003-9DB2-2D4F-A04F-C2E191724A87}"/>
              </c:ext>
            </c:extLst>
          </c:dPt>
          <c:dPt>
            <c:idx val="5"/>
            <c:bubble3D val="0"/>
            <c:extLst>
              <c:ext xmlns:c16="http://schemas.microsoft.com/office/drawing/2014/chart" uri="{C3380CC4-5D6E-409C-BE32-E72D297353CC}">
                <c16:uniqueId val="{00000004-4303-5E47-A607-73A7C3AE4969}"/>
              </c:ext>
            </c:extLst>
          </c:dPt>
          <c:dPt>
            <c:idx val="6"/>
            <c:bubble3D val="0"/>
            <c:extLst>
              <c:ext xmlns:c16="http://schemas.microsoft.com/office/drawing/2014/chart" uri="{C3380CC4-5D6E-409C-BE32-E72D297353CC}">
                <c16:uniqueId val="{00000005-4303-5E47-A607-73A7C3AE4969}"/>
              </c:ext>
            </c:extLst>
          </c:dPt>
          <c:errBars>
            <c:errDir val="y"/>
            <c:errBarType val="plus"/>
            <c:errValType val="percentage"/>
            <c:noEndCap val="1"/>
            <c:val val="5"/>
            <c:spPr>
              <a:ln>
                <a:noFill/>
              </a:ln>
            </c:spPr>
          </c:errBars>
          <c:errBars>
            <c:errDir val="x"/>
            <c:errBarType val="both"/>
            <c:errValType val="cust"/>
            <c:noEndCap val="0"/>
            <c:plus>
              <c:numRef>
                <c:f>Sheet1!$G$3:$G$6</c:f>
                <c:numCache>
                  <c:formatCode>General</c:formatCode>
                  <c:ptCount val="4"/>
                  <c:pt idx="0">
                    <c:v>0.37000000000000011</c:v>
                  </c:pt>
                  <c:pt idx="1">
                    <c:v>0.27</c:v>
                  </c:pt>
                  <c:pt idx="2">
                    <c:v>0.22000000000000008</c:v>
                  </c:pt>
                  <c:pt idx="3">
                    <c:v>0.45999999999999996</c:v>
                  </c:pt>
                </c:numCache>
              </c:numRef>
            </c:plus>
            <c:minus>
              <c:numRef>
                <c:f>Sheet1!$F$3:$F$6</c:f>
                <c:numCache>
                  <c:formatCode>General</c:formatCode>
                  <c:ptCount val="4"/>
                  <c:pt idx="0">
                    <c:v>0.26</c:v>
                  </c:pt>
                  <c:pt idx="1">
                    <c:v>0.21000000000000008</c:v>
                  </c:pt>
                  <c:pt idx="2">
                    <c:v>0.17000000000000004</c:v>
                  </c:pt>
                  <c:pt idx="3">
                    <c:v>0.24</c:v>
                  </c:pt>
                </c:numCache>
              </c:numRef>
            </c:minus>
            <c:spPr>
              <a:ln w="19050">
                <a:solidFill>
                  <a:schemeClr val="bg2"/>
                </a:solidFill>
              </a:ln>
            </c:spPr>
          </c:errBars>
          <c:xVal>
            <c:numRef>
              <c:f>Sheet1!$C$3:$C$6</c:f>
              <c:numCache>
                <c:formatCode>General</c:formatCode>
                <c:ptCount val="4"/>
                <c:pt idx="0">
                  <c:v>0.98</c:v>
                </c:pt>
                <c:pt idx="1">
                  <c:v>1.03</c:v>
                </c:pt>
                <c:pt idx="2">
                  <c:v>0.87</c:v>
                </c:pt>
                <c:pt idx="3">
                  <c:v>0.49</c:v>
                </c:pt>
              </c:numCache>
            </c:numRef>
          </c:xVal>
          <c:yVal>
            <c:numRef>
              <c:f>Sheet1!$B$3:$B$7</c:f>
              <c:numCache>
                <c:formatCode>General</c:formatCode>
                <c:ptCount val="5"/>
                <c:pt idx="0">
                  <c:v>5</c:v>
                </c:pt>
                <c:pt idx="1">
                  <c:v>3.2</c:v>
                </c:pt>
                <c:pt idx="2">
                  <c:v>1.3</c:v>
                </c:pt>
                <c:pt idx="4">
                  <c:v>0</c:v>
                </c:pt>
              </c:numCache>
            </c:numRef>
          </c:yVal>
          <c:smooth val="0"/>
          <c:extLst>
            <c:ext xmlns:c16="http://schemas.microsoft.com/office/drawing/2014/chart" uri="{C3380CC4-5D6E-409C-BE32-E72D297353CC}">
              <c16:uniqueId val="{00000006-4303-5E47-A607-73A7C3AE4969}"/>
            </c:ext>
          </c:extLst>
        </c:ser>
        <c:dLbls>
          <c:showLegendKey val="0"/>
          <c:showVal val="0"/>
          <c:showCatName val="0"/>
          <c:showSerName val="0"/>
          <c:showPercent val="0"/>
          <c:showBubbleSize val="0"/>
        </c:dLbls>
        <c:axId val="385260160"/>
        <c:axId val="385413504"/>
      </c:scatterChart>
      <c:valAx>
        <c:axId val="385260160"/>
        <c:scaling>
          <c:orientation val="minMax"/>
          <c:max val="2"/>
          <c:min val="0"/>
        </c:scaling>
        <c:delete val="1"/>
        <c:axPos val="b"/>
        <c:numFmt formatCode="General" sourceLinked="1"/>
        <c:majorTickMark val="out"/>
        <c:minorTickMark val="none"/>
        <c:tickLblPos val="nextTo"/>
        <c:crossAx val="385413504"/>
        <c:crosses val="autoZero"/>
        <c:crossBetween val="midCat"/>
        <c:majorUnit val="1"/>
      </c:valAx>
      <c:valAx>
        <c:axId val="385413504"/>
        <c:scaling>
          <c:orientation val="minMax"/>
          <c:max val="5.5"/>
          <c:min val="0.5"/>
        </c:scaling>
        <c:delete val="1"/>
        <c:axPos val="l"/>
        <c:numFmt formatCode="General" sourceLinked="1"/>
        <c:majorTickMark val="none"/>
        <c:minorTickMark val="none"/>
        <c:tickLblPos val="none"/>
        <c:crossAx val="385260160"/>
        <c:crossesAt val="1"/>
        <c:crossBetween val="midCat"/>
      </c:valAx>
      <c:spPr>
        <a:noFill/>
      </c:spPr>
    </c:plotArea>
    <c:plotVisOnly val="1"/>
    <c:dispBlanksAs val="gap"/>
    <c:showDLblsOverMax val="0"/>
  </c:chart>
  <c:txPr>
    <a:bodyPr/>
    <a:lstStyle/>
    <a:p>
      <a:pPr>
        <a:defRPr sz="1800"/>
      </a:pPr>
      <a:endParaRPr lang="de-DE"/>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202863115428332"/>
          <c:y val="0.13485618309007283"/>
          <c:w val="0.67544442411305861"/>
          <c:h val="0.85379402288634598"/>
        </c:manualLayout>
      </c:layout>
      <c:scatterChart>
        <c:scatterStyle val="lineMarker"/>
        <c:varyColors val="0"/>
        <c:ser>
          <c:idx val="0"/>
          <c:order val="0"/>
          <c:tx>
            <c:strRef>
              <c:f>Sheet1!$A$3:$A$6</c:f>
              <c:strCache>
                <c:ptCount val="4"/>
                <c:pt idx="0">
                  <c:v>Stroke or SE</c:v>
                </c:pt>
                <c:pt idx="1">
                  <c:v>Vascular death</c:v>
                </c:pt>
                <c:pt idx="2">
                  <c:v>Major bleeding</c:v>
                </c:pt>
              </c:strCache>
            </c:strRef>
          </c:tx>
          <c:spPr>
            <a:ln w="28575">
              <a:noFill/>
            </a:ln>
          </c:spPr>
          <c:marker>
            <c:symbol val="diamond"/>
            <c:size val="10"/>
            <c:spPr>
              <a:solidFill>
                <a:schemeClr val="bg2"/>
              </a:solidFill>
              <a:ln w="9525">
                <a:noFill/>
              </a:ln>
            </c:spPr>
          </c:marker>
          <c:dPt>
            <c:idx val="0"/>
            <c:bubble3D val="0"/>
            <c:extLst>
              <c:ext xmlns:c16="http://schemas.microsoft.com/office/drawing/2014/chart" uri="{C3380CC4-5D6E-409C-BE32-E72D297353CC}">
                <c16:uniqueId val="{00000000-61C9-2640-B838-984F04B9D769}"/>
              </c:ext>
            </c:extLst>
          </c:dPt>
          <c:dPt>
            <c:idx val="1"/>
            <c:bubble3D val="0"/>
            <c:extLst>
              <c:ext xmlns:c16="http://schemas.microsoft.com/office/drawing/2014/chart" uri="{C3380CC4-5D6E-409C-BE32-E72D297353CC}">
                <c16:uniqueId val="{00000001-61C9-2640-B838-984F04B9D769}"/>
              </c:ext>
            </c:extLst>
          </c:dPt>
          <c:dPt>
            <c:idx val="2"/>
            <c:bubble3D val="0"/>
            <c:extLst>
              <c:ext xmlns:c16="http://schemas.microsoft.com/office/drawing/2014/chart" uri="{C3380CC4-5D6E-409C-BE32-E72D297353CC}">
                <c16:uniqueId val="{00000002-61C9-2640-B838-984F04B9D769}"/>
              </c:ext>
            </c:extLst>
          </c:dPt>
          <c:dPt>
            <c:idx val="3"/>
            <c:bubble3D val="0"/>
            <c:extLst>
              <c:ext xmlns:c16="http://schemas.microsoft.com/office/drawing/2014/chart" uri="{C3380CC4-5D6E-409C-BE32-E72D297353CC}">
                <c16:uniqueId val="{00000003-61C9-2640-B838-984F04B9D769}"/>
              </c:ext>
            </c:extLst>
          </c:dPt>
          <c:dPt>
            <c:idx val="5"/>
            <c:bubble3D val="0"/>
            <c:extLst>
              <c:ext xmlns:c16="http://schemas.microsoft.com/office/drawing/2014/chart" uri="{C3380CC4-5D6E-409C-BE32-E72D297353CC}">
                <c16:uniqueId val="{00000004-61C9-2640-B838-984F04B9D769}"/>
              </c:ext>
            </c:extLst>
          </c:dPt>
          <c:dPt>
            <c:idx val="6"/>
            <c:bubble3D val="0"/>
            <c:extLst>
              <c:ext xmlns:c16="http://schemas.microsoft.com/office/drawing/2014/chart" uri="{C3380CC4-5D6E-409C-BE32-E72D297353CC}">
                <c16:uniqueId val="{00000005-61C9-2640-B838-984F04B9D769}"/>
              </c:ext>
            </c:extLst>
          </c:dPt>
          <c:errBars>
            <c:errDir val="y"/>
            <c:errBarType val="plus"/>
            <c:errValType val="percentage"/>
            <c:noEndCap val="1"/>
            <c:val val="5"/>
            <c:spPr>
              <a:ln>
                <a:noFill/>
              </a:ln>
            </c:spPr>
          </c:errBars>
          <c:errBars>
            <c:errDir val="x"/>
            <c:errBarType val="both"/>
            <c:errValType val="cust"/>
            <c:noEndCap val="0"/>
            <c:plus>
              <c:numRef>
                <c:f>Sheet1!$G$3:$G$6</c:f>
                <c:numCache>
                  <c:formatCode>General</c:formatCode>
                  <c:ptCount val="4"/>
                  <c:pt idx="0">
                    <c:v>0.26000000000000012</c:v>
                  </c:pt>
                  <c:pt idx="1">
                    <c:v>0.18999999999999995</c:v>
                  </c:pt>
                  <c:pt idx="2">
                    <c:v>0.24</c:v>
                  </c:pt>
                  <c:pt idx="3">
                    <c:v>0</c:v>
                  </c:pt>
                </c:numCache>
              </c:numRef>
            </c:plus>
            <c:minus>
              <c:numRef>
                <c:f>Sheet1!$F$3:$F$6</c:f>
                <c:numCache>
                  <c:formatCode>General</c:formatCode>
                  <c:ptCount val="4"/>
                  <c:pt idx="0">
                    <c:v>0.18999999999999995</c:v>
                  </c:pt>
                  <c:pt idx="1">
                    <c:v>0.16000000000000003</c:v>
                  </c:pt>
                  <c:pt idx="2">
                    <c:v>0.18999999999999995</c:v>
                  </c:pt>
                  <c:pt idx="3">
                    <c:v>0</c:v>
                  </c:pt>
                </c:numCache>
              </c:numRef>
            </c:minus>
            <c:spPr>
              <a:ln w="19050">
                <a:solidFill>
                  <a:schemeClr val="bg2"/>
                </a:solidFill>
              </a:ln>
            </c:spPr>
          </c:errBars>
          <c:xVal>
            <c:numRef>
              <c:f>Sheet1!$C$3:$C$6</c:f>
              <c:numCache>
                <c:formatCode>General</c:formatCode>
                <c:ptCount val="4"/>
                <c:pt idx="0">
                  <c:v>0.82</c:v>
                </c:pt>
                <c:pt idx="1">
                  <c:v>0.8</c:v>
                </c:pt>
                <c:pt idx="2">
                  <c:v>1</c:v>
                </c:pt>
              </c:numCache>
            </c:numRef>
          </c:xVal>
          <c:yVal>
            <c:numRef>
              <c:f>Sheet1!$B$3:$B$6</c:f>
              <c:numCache>
                <c:formatCode>General</c:formatCode>
                <c:ptCount val="4"/>
                <c:pt idx="0">
                  <c:v>5</c:v>
                </c:pt>
                <c:pt idx="1">
                  <c:v>3.2</c:v>
                </c:pt>
                <c:pt idx="2">
                  <c:v>1.3</c:v>
                </c:pt>
              </c:numCache>
            </c:numRef>
          </c:yVal>
          <c:smooth val="0"/>
          <c:extLst>
            <c:ext xmlns:c16="http://schemas.microsoft.com/office/drawing/2014/chart" uri="{C3380CC4-5D6E-409C-BE32-E72D297353CC}">
              <c16:uniqueId val="{00000006-61C9-2640-B838-984F04B9D769}"/>
            </c:ext>
          </c:extLst>
        </c:ser>
        <c:dLbls>
          <c:showLegendKey val="0"/>
          <c:showVal val="0"/>
          <c:showCatName val="0"/>
          <c:showSerName val="0"/>
          <c:showPercent val="0"/>
          <c:showBubbleSize val="0"/>
        </c:dLbls>
        <c:axId val="34996224"/>
        <c:axId val="34997760"/>
      </c:scatterChart>
      <c:valAx>
        <c:axId val="34996224"/>
        <c:scaling>
          <c:logBase val="10"/>
          <c:orientation val="minMax"/>
          <c:max val="10"/>
          <c:min val="0.1"/>
        </c:scaling>
        <c:delete val="1"/>
        <c:axPos val="b"/>
        <c:numFmt formatCode="General" sourceLinked="1"/>
        <c:majorTickMark val="out"/>
        <c:minorTickMark val="none"/>
        <c:tickLblPos val="nextTo"/>
        <c:crossAx val="34997760"/>
        <c:crosses val="autoZero"/>
        <c:crossBetween val="midCat"/>
      </c:valAx>
      <c:valAx>
        <c:axId val="34997760"/>
        <c:scaling>
          <c:orientation val="minMax"/>
          <c:max val="5.5"/>
          <c:min val="0.5"/>
        </c:scaling>
        <c:delete val="1"/>
        <c:axPos val="l"/>
        <c:numFmt formatCode="General" sourceLinked="1"/>
        <c:majorTickMark val="none"/>
        <c:minorTickMark val="none"/>
        <c:tickLblPos val="none"/>
        <c:crossAx val="34996224"/>
        <c:crossesAt val="1"/>
        <c:crossBetween val="midCat"/>
      </c:valAx>
      <c:spPr>
        <a:noFill/>
      </c:spPr>
    </c:plotArea>
    <c:plotVisOnly val="1"/>
    <c:dispBlanksAs val="gap"/>
    <c:showDLblsOverMax val="0"/>
  </c:chart>
  <c:txPr>
    <a:bodyPr/>
    <a:lstStyle/>
    <a:p>
      <a:pPr>
        <a:defRPr sz="1800"/>
      </a:pPr>
      <a:endParaRPr lang="de-DE"/>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173330563177465"/>
          <c:y val="0.13072835800771429"/>
          <c:w val="0.78825931524612591"/>
          <c:h val="0.75748778778083292"/>
        </c:manualLayout>
      </c:layout>
      <c:scatterChart>
        <c:scatterStyle val="lineMarker"/>
        <c:varyColors val="0"/>
        <c:ser>
          <c:idx val="0"/>
          <c:order val="0"/>
          <c:tx>
            <c:strRef>
              <c:f>Sheet1!$A$3:$A$6</c:f>
              <c:strCache>
                <c:ptCount val="4"/>
                <c:pt idx="0">
                  <c:v>CV death</c:v>
                </c:pt>
                <c:pt idx="1">
                  <c:v>Stroke/se</c:v>
                </c:pt>
                <c:pt idx="2">
                  <c:v>Major bleeding</c:v>
                </c:pt>
                <c:pt idx="3">
                  <c:v>ICH</c:v>
                </c:pt>
              </c:strCache>
            </c:strRef>
          </c:tx>
          <c:spPr>
            <a:ln w="28575">
              <a:noFill/>
            </a:ln>
          </c:spPr>
          <c:marker>
            <c:symbol val="diamond"/>
            <c:size val="10"/>
            <c:spPr>
              <a:solidFill>
                <a:schemeClr val="bg2"/>
              </a:solidFill>
              <a:ln>
                <a:solidFill>
                  <a:schemeClr val="bg2"/>
                </a:solidFill>
              </a:ln>
            </c:spPr>
          </c:marker>
          <c:dPt>
            <c:idx val="0"/>
            <c:bubble3D val="0"/>
            <c:extLst>
              <c:ext xmlns:c16="http://schemas.microsoft.com/office/drawing/2014/chart" uri="{C3380CC4-5D6E-409C-BE32-E72D297353CC}">
                <c16:uniqueId val="{00000000-1BB0-5D4D-8F8B-D9B0AEC34027}"/>
              </c:ext>
            </c:extLst>
          </c:dPt>
          <c:dPt>
            <c:idx val="1"/>
            <c:bubble3D val="0"/>
            <c:extLst>
              <c:ext xmlns:c16="http://schemas.microsoft.com/office/drawing/2014/chart" uri="{C3380CC4-5D6E-409C-BE32-E72D297353CC}">
                <c16:uniqueId val="{00000001-1BB0-5D4D-8F8B-D9B0AEC34027}"/>
              </c:ext>
            </c:extLst>
          </c:dPt>
          <c:dPt>
            <c:idx val="2"/>
            <c:bubble3D val="0"/>
            <c:extLst>
              <c:ext xmlns:c16="http://schemas.microsoft.com/office/drawing/2014/chart" uri="{C3380CC4-5D6E-409C-BE32-E72D297353CC}">
                <c16:uniqueId val="{00000002-1BB0-5D4D-8F8B-D9B0AEC34027}"/>
              </c:ext>
            </c:extLst>
          </c:dPt>
          <c:dPt>
            <c:idx val="3"/>
            <c:bubble3D val="0"/>
            <c:extLst>
              <c:ext xmlns:c16="http://schemas.microsoft.com/office/drawing/2014/chart" uri="{C3380CC4-5D6E-409C-BE32-E72D297353CC}">
                <c16:uniqueId val="{00000003-1BB0-5D4D-8F8B-D9B0AEC34027}"/>
              </c:ext>
            </c:extLst>
          </c:dPt>
          <c:dPt>
            <c:idx val="5"/>
            <c:bubble3D val="0"/>
            <c:extLst>
              <c:ext xmlns:c16="http://schemas.microsoft.com/office/drawing/2014/chart" uri="{C3380CC4-5D6E-409C-BE32-E72D297353CC}">
                <c16:uniqueId val="{00000004-1BB0-5D4D-8F8B-D9B0AEC34027}"/>
              </c:ext>
            </c:extLst>
          </c:dPt>
          <c:dPt>
            <c:idx val="6"/>
            <c:bubble3D val="0"/>
            <c:extLst>
              <c:ext xmlns:c16="http://schemas.microsoft.com/office/drawing/2014/chart" uri="{C3380CC4-5D6E-409C-BE32-E72D297353CC}">
                <c16:uniqueId val="{00000005-1BB0-5D4D-8F8B-D9B0AEC34027}"/>
              </c:ext>
            </c:extLst>
          </c:dPt>
          <c:errBars>
            <c:errDir val="y"/>
            <c:errBarType val="plus"/>
            <c:errValType val="percentage"/>
            <c:noEndCap val="1"/>
            <c:val val="5"/>
            <c:spPr>
              <a:ln>
                <a:noFill/>
              </a:ln>
            </c:spPr>
          </c:errBars>
          <c:errBars>
            <c:errDir val="x"/>
            <c:errBarType val="both"/>
            <c:errValType val="cust"/>
            <c:noEndCap val="0"/>
            <c:plus>
              <c:numRef>
                <c:f>Sheet1!$G$3:$G$6</c:f>
                <c:numCache>
                  <c:formatCode>General</c:formatCode>
                  <c:ptCount val="4"/>
                  <c:pt idx="0">
                    <c:v>0.30000000000000004</c:v>
                  </c:pt>
                  <c:pt idx="1">
                    <c:v>0.30999999999999994</c:v>
                  </c:pt>
                  <c:pt idx="2">
                    <c:v>0.29000000000000004</c:v>
                  </c:pt>
                  <c:pt idx="3">
                    <c:v>0.45999999999999996</c:v>
                  </c:pt>
                </c:numCache>
              </c:numRef>
            </c:plus>
            <c:minus>
              <c:numRef>
                <c:f>Sheet1!$F$3:$F$6</c:f>
                <c:numCache>
                  <c:formatCode>General</c:formatCode>
                  <c:ptCount val="4"/>
                  <c:pt idx="0">
                    <c:v>0.21999999999999997</c:v>
                  </c:pt>
                  <c:pt idx="1">
                    <c:v>0.22999999999999998</c:v>
                  </c:pt>
                  <c:pt idx="2">
                    <c:v>0.21999999999999997</c:v>
                  </c:pt>
                  <c:pt idx="3">
                    <c:v>0.24</c:v>
                  </c:pt>
                </c:numCache>
              </c:numRef>
            </c:minus>
            <c:spPr>
              <a:ln w="19050">
                <a:solidFill>
                  <a:schemeClr val="bg2"/>
                </a:solidFill>
              </a:ln>
            </c:spPr>
          </c:errBars>
          <c:xVal>
            <c:numRef>
              <c:f>Sheet1!$C$3:$C$6</c:f>
              <c:numCache>
                <c:formatCode>General</c:formatCode>
                <c:ptCount val="4"/>
                <c:pt idx="0">
                  <c:v>0.75</c:v>
                </c:pt>
                <c:pt idx="1">
                  <c:v>0.89</c:v>
                </c:pt>
                <c:pt idx="2">
                  <c:v>0.96</c:v>
                </c:pt>
                <c:pt idx="3">
                  <c:v>0.49</c:v>
                </c:pt>
              </c:numCache>
            </c:numRef>
          </c:xVal>
          <c:yVal>
            <c:numRef>
              <c:f>Sheet1!$B$3:$B$6</c:f>
              <c:numCache>
                <c:formatCode>General</c:formatCode>
                <c:ptCount val="4"/>
                <c:pt idx="0">
                  <c:v>5</c:v>
                </c:pt>
                <c:pt idx="1">
                  <c:v>3.2</c:v>
                </c:pt>
                <c:pt idx="2">
                  <c:v>1.3</c:v>
                </c:pt>
                <c:pt idx="3">
                  <c:v>0</c:v>
                </c:pt>
              </c:numCache>
            </c:numRef>
          </c:yVal>
          <c:smooth val="0"/>
          <c:extLst>
            <c:ext xmlns:c16="http://schemas.microsoft.com/office/drawing/2014/chart" uri="{C3380CC4-5D6E-409C-BE32-E72D297353CC}">
              <c16:uniqueId val="{00000006-1BB0-5D4D-8F8B-D9B0AEC34027}"/>
            </c:ext>
          </c:extLst>
        </c:ser>
        <c:dLbls>
          <c:showLegendKey val="0"/>
          <c:showVal val="0"/>
          <c:showCatName val="0"/>
          <c:showSerName val="0"/>
          <c:showPercent val="0"/>
          <c:showBubbleSize val="0"/>
        </c:dLbls>
        <c:axId val="385260160"/>
        <c:axId val="385413504"/>
      </c:scatterChart>
      <c:valAx>
        <c:axId val="385260160"/>
        <c:scaling>
          <c:orientation val="minMax"/>
          <c:max val="2"/>
          <c:min val="0"/>
        </c:scaling>
        <c:delete val="1"/>
        <c:axPos val="b"/>
        <c:numFmt formatCode="General" sourceLinked="1"/>
        <c:majorTickMark val="out"/>
        <c:minorTickMark val="none"/>
        <c:tickLblPos val="nextTo"/>
        <c:crossAx val="385413504"/>
        <c:crosses val="autoZero"/>
        <c:crossBetween val="midCat"/>
        <c:majorUnit val="1"/>
      </c:valAx>
      <c:valAx>
        <c:axId val="385413504"/>
        <c:scaling>
          <c:orientation val="minMax"/>
          <c:max val="5.5"/>
          <c:min val="0.5"/>
        </c:scaling>
        <c:delete val="1"/>
        <c:axPos val="l"/>
        <c:numFmt formatCode="General" sourceLinked="1"/>
        <c:majorTickMark val="none"/>
        <c:minorTickMark val="none"/>
        <c:tickLblPos val="none"/>
        <c:crossAx val="385260160"/>
        <c:crossesAt val="1"/>
        <c:crossBetween val="midCat"/>
      </c:valAx>
      <c:spPr>
        <a:noFill/>
      </c:spPr>
    </c:plotArea>
    <c:plotVisOnly val="1"/>
    <c:dispBlanksAs val="gap"/>
    <c:showDLblsOverMax val="0"/>
  </c:chart>
  <c:txPr>
    <a:bodyPr/>
    <a:lstStyle/>
    <a:p>
      <a:pPr>
        <a:defRPr sz="1800"/>
      </a:pPr>
      <a:endParaRPr lang="de-DE"/>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1559343039989471E-2"/>
          <c:y val="6.2647253274917603E-2"/>
          <c:w val="0.72506630420684814"/>
          <c:h val="0.79133086770742622"/>
        </c:manualLayout>
      </c:layout>
      <c:lineChart>
        <c:grouping val="standard"/>
        <c:varyColors val="0"/>
        <c:ser>
          <c:idx val="0"/>
          <c:order val="0"/>
          <c:tx>
            <c:strRef>
              <c:f>Sheet1!$B$1</c:f>
              <c:strCache>
                <c:ptCount val="1"/>
                <c:pt idx="0">
                  <c:v>≥1 modifiable risk factor</c:v>
                </c:pt>
              </c:strCache>
            </c:strRef>
          </c:tx>
          <c:spPr>
            <a:ln w="28575">
              <a:solidFill>
                <a:schemeClr val="bg2"/>
              </a:solidFill>
            </a:ln>
          </c:spPr>
          <c:marker>
            <c:symbol val="none"/>
          </c:marker>
          <c:cat>
            <c:numRef>
              <c:f>Sheet1!$A$2:$A$8</c:f>
              <c:numCache>
                <c:formatCode>General</c:formatCode>
                <c:ptCount val="7"/>
                <c:pt idx="0">
                  <c:v>0</c:v>
                </c:pt>
                <c:pt idx="1">
                  <c:v>500</c:v>
                </c:pt>
                <c:pt idx="2">
                  <c:v>1000</c:v>
                </c:pt>
                <c:pt idx="3">
                  <c:v>1500</c:v>
                </c:pt>
                <c:pt idx="4">
                  <c:v>2000</c:v>
                </c:pt>
                <c:pt idx="5">
                  <c:v>2500</c:v>
                </c:pt>
                <c:pt idx="6">
                  <c:v>3000</c:v>
                </c:pt>
              </c:numCache>
            </c:numRef>
          </c:cat>
          <c:val>
            <c:numRef>
              <c:f>Sheet1!$B$2:$B$8</c:f>
              <c:numCache>
                <c:formatCode>General</c:formatCode>
                <c:ptCount val="7"/>
                <c:pt idx="6">
                  <c:v>1</c:v>
                </c:pt>
              </c:numCache>
            </c:numRef>
          </c:val>
          <c:smooth val="0"/>
          <c:extLst>
            <c:ext xmlns:c16="http://schemas.microsoft.com/office/drawing/2014/chart" uri="{C3380CC4-5D6E-409C-BE32-E72D297353CC}">
              <c16:uniqueId val="{00000000-90A6-4B80-8B81-CBC5D8FCF5FD}"/>
            </c:ext>
          </c:extLst>
        </c:ser>
        <c:ser>
          <c:idx val="1"/>
          <c:order val="1"/>
          <c:tx>
            <c:strRef>
              <c:f>Sheet1!$C$1</c:f>
              <c:strCache>
                <c:ptCount val="1"/>
                <c:pt idx="0">
                  <c:v>No modifiable risk factor</c:v>
                </c:pt>
              </c:strCache>
            </c:strRef>
          </c:tx>
          <c:spPr>
            <a:ln w="28575">
              <a:solidFill>
                <a:schemeClr val="tx2"/>
              </a:solidFill>
            </a:ln>
          </c:spPr>
          <c:marker>
            <c:symbol val="none"/>
          </c:marker>
          <c:cat>
            <c:numRef>
              <c:f>Sheet1!$A$2:$A$8</c:f>
              <c:numCache>
                <c:formatCode>General</c:formatCode>
                <c:ptCount val="7"/>
                <c:pt idx="0">
                  <c:v>0</c:v>
                </c:pt>
                <c:pt idx="1">
                  <c:v>500</c:v>
                </c:pt>
                <c:pt idx="2">
                  <c:v>1000</c:v>
                </c:pt>
                <c:pt idx="3">
                  <c:v>1500</c:v>
                </c:pt>
                <c:pt idx="4">
                  <c:v>2000</c:v>
                </c:pt>
                <c:pt idx="5">
                  <c:v>2500</c:v>
                </c:pt>
                <c:pt idx="6">
                  <c:v>3000</c:v>
                </c:pt>
              </c:numCache>
            </c:numRef>
          </c:cat>
          <c:val>
            <c:numRef>
              <c:f>Sheet1!$C$2:$C$8</c:f>
              <c:numCache>
                <c:formatCode>General</c:formatCode>
                <c:ptCount val="7"/>
              </c:numCache>
            </c:numRef>
          </c:val>
          <c:smooth val="0"/>
          <c:extLst>
            <c:ext xmlns:c16="http://schemas.microsoft.com/office/drawing/2014/chart" uri="{C3380CC4-5D6E-409C-BE32-E72D297353CC}">
              <c16:uniqueId val="{00000001-90A6-4B80-8B81-CBC5D8FCF5FD}"/>
            </c:ext>
          </c:extLst>
        </c:ser>
        <c:dLbls>
          <c:showLegendKey val="0"/>
          <c:showVal val="0"/>
          <c:showCatName val="0"/>
          <c:showSerName val="0"/>
          <c:showPercent val="0"/>
          <c:showBubbleSize val="0"/>
        </c:dLbls>
        <c:smooth val="0"/>
        <c:axId val="248521088"/>
        <c:axId val="248524160"/>
      </c:lineChart>
      <c:catAx>
        <c:axId val="248521088"/>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lang="de-DE" sz="1200" smtId="4294967295">
                <a:solidFill>
                  <a:schemeClr val="tx1">
                    <a:lumMod val="65000"/>
                    <a:lumOff val="35000"/>
                  </a:schemeClr>
                </a:solidFill>
              </a:defRPr>
            </a:pPr>
            <a:endParaRPr lang="de-DE"/>
          </a:p>
        </c:txPr>
        <c:crossAx val="248524160"/>
        <c:crosses val="autoZero"/>
        <c:auto val="0"/>
        <c:lblAlgn val="ctr"/>
        <c:lblOffset val="100"/>
        <c:tickLblSkip val="1"/>
        <c:tickMarkSkip val="1"/>
        <c:noMultiLvlLbl val="0"/>
      </c:catAx>
      <c:valAx>
        <c:axId val="248524160"/>
        <c:scaling>
          <c:orientation val="minMax"/>
          <c:max val="0.5"/>
        </c:scaling>
        <c:delete val="0"/>
        <c:axPos val="l"/>
        <c:numFmt formatCode="#,##0.0" sourceLinked="0"/>
        <c:majorTickMark val="out"/>
        <c:minorTickMark val="none"/>
        <c:tickLblPos val="nextTo"/>
        <c:spPr>
          <a:ln w="12700">
            <a:solidFill>
              <a:srgbClr val="000000">
                <a:lumMod val="65000"/>
                <a:lumOff val="35000"/>
              </a:srgbClr>
            </a:solidFill>
          </a:ln>
        </c:spPr>
        <c:txPr>
          <a:bodyPr/>
          <a:lstStyle/>
          <a:p>
            <a:pPr>
              <a:defRPr lang="de-DE" sz="1200" smtId="4294967295">
                <a:solidFill>
                  <a:schemeClr val="tx1">
                    <a:lumMod val="65000"/>
                    <a:lumOff val="35000"/>
                  </a:schemeClr>
                </a:solidFill>
              </a:defRPr>
            </a:pPr>
            <a:endParaRPr lang="de-DE"/>
          </a:p>
        </c:txPr>
        <c:crossAx val="248521088"/>
        <c:crosses val="autoZero"/>
        <c:crossBetween val="midCat"/>
        <c:majorUnit val="0.1"/>
      </c:valAx>
      <c:spPr>
        <a:noFill/>
        <a:ln w="25400">
          <a:noFill/>
        </a:ln>
      </c:spPr>
    </c:plotArea>
    <c:plotVisOnly val="1"/>
    <c:dispBlanksAs val="gap"/>
    <c:showDLblsOverMax val="0"/>
  </c:chart>
  <c:txPr>
    <a:bodyPr/>
    <a:lstStyle/>
    <a:p>
      <a:pPr>
        <a:defRPr sz="1800" smtId="4294967295"/>
      </a:pPr>
      <a:endParaRPr lang="de-DE"/>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1559343039989471E-2"/>
          <c:y val="6.2647253274917603E-2"/>
          <c:w val="0.72506630420684814"/>
          <c:h val="0.79133086770742622"/>
        </c:manualLayout>
      </c:layout>
      <c:lineChart>
        <c:grouping val="standard"/>
        <c:varyColors val="0"/>
        <c:ser>
          <c:idx val="0"/>
          <c:order val="0"/>
          <c:tx>
            <c:strRef>
              <c:f>Sheet1!$B$1</c:f>
              <c:strCache>
                <c:ptCount val="1"/>
                <c:pt idx="0">
                  <c:v>≥1 modifiable risk factor</c:v>
                </c:pt>
              </c:strCache>
            </c:strRef>
          </c:tx>
          <c:spPr>
            <a:ln w="28575">
              <a:solidFill>
                <a:schemeClr val="bg2"/>
              </a:solidFill>
            </a:ln>
          </c:spPr>
          <c:marker>
            <c:symbol val="none"/>
          </c:marker>
          <c:cat>
            <c:numRef>
              <c:f>Sheet1!$A$2:$A$8</c:f>
              <c:numCache>
                <c:formatCode>General</c:formatCode>
                <c:ptCount val="7"/>
                <c:pt idx="0">
                  <c:v>0</c:v>
                </c:pt>
                <c:pt idx="1">
                  <c:v>500</c:v>
                </c:pt>
                <c:pt idx="2">
                  <c:v>1000</c:v>
                </c:pt>
                <c:pt idx="3">
                  <c:v>1500</c:v>
                </c:pt>
                <c:pt idx="4">
                  <c:v>2000</c:v>
                </c:pt>
                <c:pt idx="5">
                  <c:v>2500</c:v>
                </c:pt>
                <c:pt idx="6">
                  <c:v>3000</c:v>
                </c:pt>
              </c:numCache>
            </c:numRef>
          </c:cat>
          <c:val>
            <c:numRef>
              <c:f>Sheet1!$B$2:$B$8</c:f>
              <c:numCache>
                <c:formatCode>General</c:formatCode>
                <c:ptCount val="7"/>
                <c:pt idx="5">
                  <c:v>1</c:v>
                </c:pt>
              </c:numCache>
            </c:numRef>
          </c:val>
          <c:smooth val="0"/>
          <c:extLst>
            <c:ext xmlns:c16="http://schemas.microsoft.com/office/drawing/2014/chart" uri="{C3380CC4-5D6E-409C-BE32-E72D297353CC}">
              <c16:uniqueId val="{00000000-D972-48EF-8CD9-2C6B8FF8ED58}"/>
            </c:ext>
          </c:extLst>
        </c:ser>
        <c:ser>
          <c:idx val="1"/>
          <c:order val="1"/>
          <c:tx>
            <c:strRef>
              <c:f>Sheet1!$C$1</c:f>
              <c:strCache>
                <c:ptCount val="1"/>
                <c:pt idx="0">
                  <c:v>No modifiable risk factor</c:v>
                </c:pt>
              </c:strCache>
            </c:strRef>
          </c:tx>
          <c:spPr>
            <a:ln w="28575">
              <a:solidFill>
                <a:schemeClr val="tx2"/>
              </a:solidFill>
            </a:ln>
          </c:spPr>
          <c:marker>
            <c:symbol val="none"/>
          </c:marker>
          <c:cat>
            <c:numRef>
              <c:f>Sheet1!$A$2:$A$8</c:f>
              <c:numCache>
                <c:formatCode>General</c:formatCode>
                <c:ptCount val="7"/>
                <c:pt idx="0">
                  <c:v>0</c:v>
                </c:pt>
                <c:pt idx="1">
                  <c:v>500</c:v>
                </c:pt>
                <c:pt idx="2">
                  <c:v>1000</c:v>
                </c:pt>
                <c:pt idx="3">
                  <c:v>1500</c:v>
                </c:pt>
                <c:pt idx="4">
                  <c:v>2000</c:v>
                </c:pt>
                <c:pt idx="5">
                  <c:v>2500</c:v>
                </c:pt>
                <c:pt idx="6">
                  <c:v>3000</c:v>
                </c:pt>
              </c:numCache>
            </c:numRef>
          </c:cat>
          <c:val>
            <c:numRef>
              <c:f>Sheet1!$C$2:$C$8</c:f>
              <c:numCache>
                <c:formatCode>General</c:formatCode>
                <c:ptCount val="7"/>
              </c:numCache>
            </c:numRef>
          </c:val>
          <c:smooth val="0"/>
          <c:extLst>
            <c:ext xmlns:c16="http://schemas.microsoft.com/office/drawing/2014/chart" uri="{C3380CC4-5D6E-409C-BE32-E72D297353CC}">
              <c16:uniqueId val="{00000001-D972-48EF-8CD9-2C6B8FF8ED58}"/>
            </c:ext>
          </c:extLst>
        </c:ser>
        <c:dLbls>
          <c:showLegendKey val="0"/>
          <c:showVal val="0"/>
          <c:showCatName val="0"/>
          <c:showSerName val="0"/>
          <c:showPercent val="0"/>
          <c:showBubbleSize val="0"/>
        </c:dLbls>
        <c:smooth val="0"/>
        <c:axId val="248521088"/>
        <c:axId val="248524160"/>
      </c:lineChart>
      <c:catAx>
        <c:axId val="248521088"/>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lang="de-DE" sz="1200" smtId="4294967295">
                <a:solidFill>
                  <a:schemeClr val="tx1">
                    <a:lumMod val="65000"/>
                    <a:lumOff val="35000"/>
                  </a:schemeClr>
                </a:solidFill>
              </a:defRPr>
            </a:pPr>
            <a:endParaRPr lang="de-DE"/>
          </a:p>
        </c:txPr>
        <c:crossAx val="248524160"/>
        <c:crosses val="autoZero"/>
        <c:auto val="0"/>
        <c:lblAlgn val="ctr"/>
        <c:lblOffset val="100"/>
        <c:tickLblSkip val="1"/>
        <c:tickMarkSkip val="1"/>
        <c:noMultiLvlLbl val="0"/>
      </c:catAx>
      <c:valAx>
        <c:axId val="248524160"/>
        <c:scaling>
          <c:orientation val="minMax"/>
          <c:max val="0.2"/>
        </c:scaling>
        <c:delete val="0"/>
        <c:axPos val="l"/>
        <c:numFmt formatCode="#,##0.0" sourceLinked="0"/>
        <c:majorTickMark val="out"/>
        <c:minorTickMark val="none"/>
        <c:tickLblPos val="nextTo"/>
        <c:spPr>
          <a:ln w="12700">
            <a:solidFill>
              <a:srgbClr val="000000">
                <a:lumMod val="65000"/>
                <a:lumOff val="35000"/>
              </a:srgbClr>
            </a:solidFill>
          </a:ln>
        </c:spPr>
        <c:txPr>
          <a:bodyPr/>
          <a:lstStyle/>
          <a:p>
            <a:pPr>
              <a:defRPr lang="de-DE" sz="1200" smtId="4294967295">
                <a:solidFill>
                  <a:schemeClr val="tx1">
                    <a:lumMod val="65000"/>
                    <a:lumOff val="35000"/>
                  </a:schemeClr>
                </a:solidFill>
              </a:defRPr>
            </a:pPr>
            <a:endParaRPr lang="de-DE"/>
          </a:p>
        </c:txPr>
        <c:crossAx val="248521088"/>
        <c:crosses val="autoZero"/>
        <c:crossBetween val="midCat"/>
        <c:minorUnit val="0.1"/>
      </c:valAx>
      <c:spPr>
        <a:noFill/>
        <a:ln w="25400">
          <a:noFill/>
        </a:ln>
      </c:spPr>
    </c:plotArea>
    <c:plotVisOnly val="1"/>
    <c:dispBlanksAs val="gap"/>
    <c:showDLblsOverMax val="0"/>
  </c:chart>
  <c:txPr>
    <a:bodyPr/>
    <a:lstStyle/>
    <a:p>
      <a:pPr>
        <a:defRPr sz="1800" smtId="4294967295"/>
      </a:pPr>
      <a:endParaRPr lang="de-DE"/>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971603086929698"/>
          <c:y val="0.16601368363999566"/>
          <c:w val="0.68406859015906374"/>
          <c:h val="0.66151057311471362"/>
        </c:manualLayout>
      </c:layout>
      <c:barChart>
        <c:barDir val="col"/>
        <c:grouping val="clustered"/>
        <c:varyColors val="0"/>
        <c:ser>
          <c:idx val="0"/>
          <c:order val="0"/>
          <c:tx>
            <c:strRef>
              <c:f>Sheet1!$B$1</c:f>
              <c:strCache>
                <c:ptCount val="1"/>
                <c:pt idx="0">
                  <c:v>Major Adverse Limb Events²</c:v>
                </c:pt>
              </c:strCache>
            </c:strRef>
          </c:tx>
          <c:spPr>
            <a:solidFill>
              <a:schemeClr val="bg2"/>
            </a:solidFill>
          </c:spPr>
          <c:invertIfNegative val="0"/>
          <c:dPt>
            <c:idx val="0"/>
            <c:invertIfNegative val="0"/>
            <c:bubble3D val="0"/>
            <c:spPr>
              <a:solidFill>
                <a:srgbClr val="B3B2B5"/>
              </a:solidFill>
            </c:spPr>
            <c:extLst>
              <c:ext xmlns:c16="http://schemas.microsoft.com/office/drawing/2014/chart" uri="{C3380CC4-5D6E-409C-BE32-E72D297353CC}">
                <c16:uniqueId val="{00000003-0B83-4273-A593-57532DB7E430}"/>
              </c:ext>
            </c:extLst>
          </c:dPt>
          <c:dPt>
            <c:idx val="1"/>
            <c:invertIfNegative val="0"/>
            <c:bubble3D val="0"/>
            <c:spPr>
              <a:solidFill>
                <a:srgbClr val="3961AC"/>
              </a:solidFill>
            </c:spPr>
            <c:extLst>
              <c:ext xmlns:c16="http://schemas.microsoft.com/office/drawing/2014/chart" uri="{C3380CC4-5D6E-409C-BE32-E72D297353CC}">
                <c16:uniqueId val="{00000001-0B83-4273-A593-57532DB7E430}"/>
              </c:ext>
            </c:extLst>
          </c:dPt>
          <c:dLbls>
            <c:dLbl>
              <c:idx val="0"/>
              <c:tx>
                <c:rich>
                  <a:bodyPr/>
                  <a:lstStyle/>
                  <a:p>
                    <a:r>
                      <a:rPr lang="en-US" dirty="0"/>
                      <a:t>0.75</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0B83-4273-A593-57532DB7E430}"/>
                </c:ext>
              </c:extLst>
            </c:dLbl>
            <c:dLbl>
              <c:idx val="1"/>
              <c:tx>
                <c:rich>
                  <a:bodyPr/>
                  <a:lstStyle/>
                  <a:p>
                    <a:r>
                      <a:rPr lang="en-US" dirty="0"/>
                      <a:t>0.19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0B83-4273-A593-57532DB7E430}"/>
                </c:ext>
              </c:extLst>
            </c:dLbl>
            <c:numFmt formatCode="#,##0.00" sourceLinked="0"/>
            <c:spPr>
              <a:noFill/>
              <a:ln>
                <a:noFill/>
              </a:ln>
              <a:effectLst/>
            </c:spPr>
            <c:txPr>
              <a:bodyPr wrap="square" lIns="38100" tIns="19050" rIns="38100" bIns="19050" anchor="ctr">
                <a:spAutoFit/>
              </a:bodyPr>
              <a:lstStyle/>
              <a:p>
                <a:pPr>
                  <a:defRPr sz="1200">
                    <a:solidFill>
                      <a:schemeClr val="tx1">
                        <a:lumMod val="65000"/>
                        <a:lumOff val="35000"/>
                      </a:schemeClr>
                    </a:solidFill>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AVK</c:v>
                </c:pt>
                <c:pt idx="1">
                  <c:v>Rivaroxaban</c:v>
                </c:pt>
              </c:strCache>
            </c:strRef>
          </c:cat>
          <c:val>
            <c:numRef>
              <c:f>Sheet1!$B$2:$B$3</c:f>
              <c:numCache>
                <c:formatCode>0.00</c:formatCode>
                <c:ptCount val="2"/>
                <c:pt idx="0">
                  <c:v>0.75</c:v>
                </c:pt>
                <c:pt idx="1">
                  <c:v>0.19</c:v>
                </c:pt>
              </c:numCache>
            </c:numRef>
          </c:val>
          <c:extLst>
            <c:ext xmlns:c16="http://schemas.microsoft.com/office/drawing/2014/chart" uri="{C3380CC4-5D6E-409C-BE32-E72D297353CC}">
              <c16:uniqueId val="{00000002-0B83-4273-A593-57532DB7E430}"/>
            </c:ext>
          </c:extLst>
        </c:ser>
        <c:dLbls>
          <c:dLblPos val="ctr"/>
          <c:showLegendKey val="0"/>
          <c:showVal val="1"/>
          <c:showCatName val="0"/>
          <c:showSerName val="0"/>
          <c:showPercent val="0"/>
          <c:showBubbleSize val="0"/>
        </c:dLbls>
        <c:gapWidth val="150"/>
        <c:axId val="1001317056"/>
        <c:axId val="1001319408"/>
      </c:barChart>
      <c:catAx>
        <c:axId val="1001317056"/>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sz="1200">
                <a:solidFill>
                  <a:schemeClr val="tx1">
                    <a:lumMod val="65000"/>
                    <a:lumOff val="35000"/>
                  </a:schemeClr>
                </a:solidFill>
              </a:defRPr>
            </a:pPr>
            <a:endParaRPr lang="de-DE"/>
          </a:p>
        </c:txPr>
        <c:crossAx val="1001319408"/>
        <c:crosses val="autoZero"/>
        <c:auto val="1"/>
        <c:lblAlgn val="ctr"/>
        <c:lblOffset val="100"/>
        <c:noMultiLvlLbl val="0"/>
      </c:catAx>
      <c:valAx>
        <c:axId val="1001319408"/>
        <c:scaling>
          <c:orientation val="minMax"/>
          <c:max val="1"/>
        </c:scaling>
        <c:delete val="0"/>
        <c:axPos val="l"/>
        <c:title>
          <c:tx>
            <c:rich>
              <a:bodyPr rot="-5400000" vert="horz"/>
              <a:lstStyle/>
              <a:p>
                <a:pPr>
                  <a:defRPr sz="1600"/>
                </a:pPr>
                <a:r>
                  <a:rPr lang="fr-FR" sz="1200" dirty="0">
                    <a:solidFill>
                      <a:schemeClr val="tx1">
                        <a:lumMod val="65000"/>
                        <a:lumOff val="35000"/>
                      </a:schemeClr>
                    </a:solidFill>
                  </a:rPr>
                  <a:t>taux d’événements/100 PY </a:t>
                </a:r>
                <a:br>
                  <a:rPr lang="fr-FR" sz="1200" dirty="0">
                    <a:solidFill>
                      <a:schemeClr val="tx1">
                        <a:lumMod val="65000"/>
                        <a:lumOff val="35000"/>
                      </a:schemeClr>
                    </a:solidFill>
                  </a:rPr>
                </a:br>
                <a:r>
                  <a:rPr lang="fr-FR" sz="1200" dirty="0">
                    <a:solidFill>
                      <a:schemeClr val="tx1">
                        <a:lumMod val="65000"/>
                        <a:lumOff val="35000"/>
                      </a:schemeClr>
                    </a:solidFill>
                  </a:rPr>
                  <a:t>(années-patient)</a:t>
                </a:r>
              </a:p>
            </c:rich>
          </c:tx>
          <c:layout>
            <c:manualLayout>
              <c:xMode val="edge"/>
              <c:yMode val="edge"/>
              <c:x val="4.6359690497594606E-2"/>
              <c:y val="0.19887241389863849"/>
            </c:manualLayout>
          </c:layout>
          <c:overlay val="0"/>
        </c:title>
        <c:numFmt formatCode="0.0" sourceLinked="0"/>
        <c:majorTickMark val="out"/>
        <c:minorTickMark val="none"/>
        <c:tickLblPos val="nextTo"/>
        <c:spPr>
          <a:ln w="12700">
            <a:solidFill>
              <a:srgbClr val="000000">
                <a:lumMod val="65000"/>
                <a:lumOff val="35000"/>
              </a:srgbClr>
            </a:solidFill>
          </a:ln>
        </c:spPr>
        <c:txPr>
          <a:bodyPr/>
          <a:lstStyle/>
          <a:p>
            <a:pPr>
              <a:defRPr sz="1200">
                <a:solidFill>
                  <a:schemeClr val="tx1">
                    <a:lumMod val="65000"/>
                    <a:lumOff val="35000"/>
                  </a:schemeClr>
                </a:solidFill>
              </a:defRPr>
            </a:pPr>
            <a:endParaRPr lang="de-DE"/>
          </a:p>
        </c:txPr>
        <c:crossAx val="1001317056"/>
        <c:crosses val="autoZero"/>
        <c:crossBetween val="between"/>
        <c:majorUnit val="0.2"/>
      </c:valAx>
    </c:plotArea>
    <c:plotVisOnly val="1"/>
    <c:dispBlanksAs val="gap"/>
    <c:showDLblsOverMax val="0"/>
  </c:chart>
  <c:txPr>
    <a:bodyPr/>
    <a:lstStyle/>
    <a:p>
      <a:pPr>
        <a:defRPr sz="1800"/>
      </a:pPr>
      <a:endParaRPr lang="de-DE"/>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971603086929698"/>
          <c:y val="0.16601368363999566"/>
          <c:w val="0.68406859015906374"/>
          <c:h val="0.66151057311471362"/>
        </c:manualLayout>
      </c:layout>
      <c:barChart>
        <c:barDir val="col"/>
        <c:grouping val="clustered"/>
        <c:varyColors val="0"/>
        <c:ser>
          <c:idx val="0"/>
          <c:order val="0"/>
          <c:tx>
            <c:strRef>
              <c:f>Sheet1!$B$1</c:f>
              <c:strCache>
                <c:ptCount val="1"/>
                <c:pt idx="0">
                  <c:v>NOAC</c:v>
                </c:pt>
              </c:strCache>
            </c:strRef>
          </c:tx>
          <c:spPr>
            <a:solidFill>
              <a:srgbClr val="B3B2B5"/>
            </a:solidFill>
          </c:spPr>
          <c:invertIfNegative val="0"/>
          <c:dPt>
            <c:idx val="1"/>
            <c:invertIfNegative val="0"/>
            <c:bubble3D val="0"/>
            <c:extLst>
              <c:ext xmlns:c16="http://schemas.microsoft.com/office/drawing/2014/chart" uri="{C3380CC4-5D6E-409C-BE32-E72D297353CC}">
                <c16:uniqueId val="{00000000-D725-4BE1-A634-F92D54945F48}"/>
              </c:ext>
            </c:extLst>
          </c:dPt>
          <c:dLbls>
            <c:dLbl>
              <c:idx val="0"/>
              <c:tx>
                <c:rich>
                  <a:bodyPr/>
                  <a:lstStyle/>
                  <a:p>
                    <a:r>
                      <a:rPr lang="en-US"/>
                      <a:t>28.0</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D725-4BE1-A634-F92D54945F48}"/>
                </c:ext>
              </c:extLst>
            </c:dLbl>
            <c:dLbl>
              <c:idx val="1"/>
              <c:tx>
                <c:rich>
                  <a:bodyPr/>
                  <a:lstStyle/>
                  <a:p>
                    <a:r>
                      <a:rPr lang="en-US"/>
                      <a:t>14.3</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D725-4BE1-A634-F92D54945F48}"/>
                </c:ext>
              </c:extLst>
            </c:dLbl>
            <c:dLbl>
              <c:idx val="2"/>
              <c:tx>
                <c:rich>
                  <a:bodyPr/>
                  <a:lstStyle/>
                  <a:p>
                    <a:r>
                      <a:rPr lang="en-US"/>
                      <a:t>18.0</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D725-4BE1-A634-F92D54945F48}"/>
                </c:ext>
              </c:extLst>
            </c:dLbl>
            <c:spPr>
              <a:noFill/>
              <a:ln>
                <a:noFill/>
              </a:ln>
              <a:effectLst/>
            </c:spPr>
            <c:txPr>
              <a:bodyPr wrap="square" lIns="38100" tIns="19050" rIns="38100" bIns="19050" anchor="ctr">
                <a:spAutoFit/>
              </a:bodyPr>
              <a:lstStyle/>
              <a:p>
                <a:pPr>
                  <a:defRPr sz="1200">
                    <a:solidFill>
                      <a:schemeClr val="tx1">
                        <a:lumMod val="65000"/>
                        <a:lumOff val="35000"/>
                      </a:schemeClr>
                    </a:solidFill>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Déclin en 
ClCr &gt;20%</c:v>
                </c:pt>
                <c:pt idx="1">
                  <c:v>Déclin en
CrCl &gt;30%</c:v>
                </c:pt>
                <c:pt idx="2">
                  <c:v>Augmentation
absolue
de la Cr &gt;0.3 mg/dl</c:v>
                </c:pt>
              </c:strCache>
            </c:strRef>
          </c:cat>
          <c:val>
            <c:numRef>
              <c:f>Sheet1!$B$2:$B$4</c:f>
              <c:numCache>
                <c:formatCode>0.0</c:formatCode>
                <c:ptCount val="3"/>
                <c:pt idx="0">
                  <c:v>28</c:v>
                </c:pt>
                <c:pt idx="1">
                  <c:v>14.3</c:v>
                </c:pt>
                <c:pt idx="2">
                  <c:v>18</c:v>
                </c:pt>
              </c:numCache>
            </c:numRef>
          </c:val>
          <c:extLst>
            <c:ext xmlns:c16="http://schemas.microsoft.com/office/drawing/2014/chart" uri="{C3380CC4-5D6E-409C-BE32-E72D297353CC}">
              <c16:uniqueId val="{00000001-D725-4BE1-A634-F92D54945F48}"/>
            </c:ext>
          </c:extLst>
        </c:ser>
        <c:ser>
          <c:idx val="1"/>
          <c:order val="1"/>
          <c:tx>
            <c:strRef>
              <c:f>Sheet1!$C$1</c:f>
              <c:strCache>
                <c:ptCount val="1"/>
                <c:pt idx="0">
                  <c:v>AVK</c:v>
                </c:pt>
              </c:strCache>
            </c:strRef>
          </c:tx>
          <c:spPr>
            <a:solidFill>
              <a:srgbClr val="3961AC"/>
            </a:solidFill>
          </c:spPr>
          <c:invertIfNegative val="0"/>
          <c:dLbls>
            <c:dLbl>
              <c:idx val="0"/>
              <c:tx>
                <c:rich>
                  <a:bodyPr/>
                  <a:lstStyle/>
                  <a:p>
                    <a:r>
                      <a:rPr lang="en-US"/>
                      <a:t>22.1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D725-4BE1-A634-F92D54945F48}"/>
                </c:ext>
              </c:extLst>
            </c:dLbl>
            <c:dLbl>
              <c:idx val="1"/>
              <c:tx>
                <c:rich>
                  <a:bodyPr/>
                  <a:lstStyle/>
                  <a:p>
                    <a:r>
                      <a:rPr lang="en-US"/>
                      <a:t>9.8</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D725-4BE1-A634-F92D54945F48}"/>
                </c:ext>
              </c:extLst>
            </c:dLbl>
            <c:dLbl>
              <c:idx val="2"/>
              <c:tx>
                <c:rich>
                  <a:bodyPr/>
                  <a:lstStyle/>
                  <a:p>
                    <a:r>
                      <a:rPr lang="en-US"/>
                      <a:t>12.9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D725-4BE1-A634-F92D54945F48}"/>
                </c:ext>
              </c:extLst>
            </c:dLbl>
            <c:spPr>
              <a:noFill/>
              <a:ln>
                <a:noFill/>
              </a:ln>
              <a:effectLst/>
            </c:spPr>
            <c:txPr>
              <a:bodyPr wrap="square" lIns="38100" tIns="19050" rIns="38100" bIns="19050" anchor="ctr">
                <a:spAutoFit/>
              </a:bodyPr>
              <a:lstStyle/>
              <a:p>
                <a:pPr>
                  <a:defRPr sz="1200">
                    <a:solidFill>
                      <a:schemeClr val="tx1">
                        <a:lumMod val="65000"/>
                        <a:lumOff val="35000"/>
                      </a:schemeClr>
                    </a:solidFill>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Déclin en 
ClCr &gt;20%</c:v>
                </c:pt>
                <c:pt idx="1">
                  <c:v>Déclin en
CrCl &gt;30%</c:v>
                </c:pt>
                <c:pt idx="2">
                  <c:v>Augmentation
absolue
de la Cr &gt;0.3 mg/dl</c:v>
                </c:pt>
              </c:strCache>
            </c:strRef>
          </c:cat>
          <c:val>
            <c:numRef>
              <c:f>Sheet1!$C$2:$C$4</c:f>
              <c:numCache>
                <c:formatCode>0.0</c:formatCode>
                <c:ptCount val="3"/>
                <c:pt idx="0">
                  <c:v>22.1</c:v>
                </c:pt>
                <c:pt idx="1">
                  <c:v>9.8000000000000007</c:v>
                </c:pt>
                <c:pt idx="2">
                  <c:v>12.9</c:v>
                </c:pt>
              </c:numCache>
            </c:numRef>
          </c:val>
          <c:extLst>
            <c:ext xmlns:c16="http://schemas.microsoft.com/office/drawing/2014/chart" uri="{C3380CC4-5D6E-409C-BE32-E72D297353CC}">
              <c16:uniqueId val="{00000002-D725-4BE1-A634-F92D54945F48}"/>
            </c:ext>
          </c:extLst>
        </c:ser>
        <c:dLbls>
          <c:dLblPos val="outEnd"/>
          <c:showLegendKey val="0"/>
          <c:showVal val="1"/>
          <c:showCatName val="0"/>
          <c:showSerName val="0"/>
          <c:showPercent val="0"/>
          <c:showBubbleSize val="0"/>
        </c:dLbls>
        <c:gapWidth val="150"/>
        <c:axId val="1001317056"/>
        <c:axId val="1001319408"/>
      </c:barChart>
      <c:catAx>
        <c:axId val="1001317056"/>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sz="1050">
                <a:solidFill>
                  <a:schemeClr val="tx1">
                    <a:lumMod val="65000"/>
                    <a:lumOff val="35000"/>
                  </a:schemeClr>
                </a:solidFill>
              </a:defRPr>
            </a:pPr>
            <a:endParaRPr lang="de-DE"/>
          </a:p>
        </c:txPr>
        <c:crossAx val="1001319408"/>
        <c:crosses val="autoZero"/>
        <c:auto val="1"/>
        <c:lblAlgn val="ctr"/>
        <c:lblOffset val="100"/>
        <c:noMultiLvlLbl val="0"/>
      </c:catAx>
      <c:valAx>
        <c:axId val="1001319408"/>
        <c:scaling>
          <c:orientation val="minMax"/>
          <c:max val="40"/>
        </c:scaling>
        <c:delete val="0"/>
        <c:axPos val="l"/>
        <c:title>
          <c:tx>
            <c:rich>
              <a:bodyPr rot="-5400000" vert="horz"/>
              <a:lstStyle/>
              <a:p>
                <a:pPr>
                  <a:defRPr/>
                </a:pPr>
                <a:r>
                  <a:rPr lang="fr-FR" sz="1200" dirty="0">
                    <a:solidFill>
                      <a:schemeClr val="tx1">
                        <a:lumMod val="65000"/>
                        <a:lumOff val="35000"/>
                      </a:schemeClr>
                    </a:solidFill>
                  </a:rPr>
                  <a:t>patients (%)</a:t>
                </a:r>
              </a:p>
            </c:rich>
          </c:tx>
          <c:layout>
            <c:manualLayout>
              <c:xMode val="edge"/>
              <c:yMode val="edge"/>
              <c:x val="7.7916937704609612E-2"/>
              <c:y val="0.32038572502390028"/>
            </c:manualLayout>
          </c:layout>
          <c:overlay val="0"/>
        </c:title>
        <c:numFmt formatCode="0" sourceLinked="0"/>
        <c:majorTickMark val="out"/>
        <c:minorTickMark val="none"/>
        <c:tickLblPos val="nextTo"/>
        <c:spPr>
          <a:ln w="12700">
            <a:solidFill>
              <a:srgbClr val="000000">
                <a:lumMod val="65000"/>
                <a:lumOff val="35000"/>
              </a:srgbClr>
            </a:solidFill>
          </a:ln>
        </c:spPr>
        <c:txPr>
          <a:bodyPr/>
          <a:lstStyle/>
          <a:p>
            <a:pPr>
              <a:defRPr sz="1200">
                <a:solidFill>
                  <a:schemeClr val="tx1">
                    <a:lumMod val="65000"/>
                    <a:lumOff val="35000"/>
                  </a:schemeClr>
                </a:solidFill>
              </a:defRPr>
            </a:pPr>
            <a:endParaRPr lang="de-DE"/>
          </a:p>
        </c:txPr>
        <c:crossAx val="1001317056"/>
        <c:crosses val="autoZero"/>
        <c:crossBetween val="between"/>
        <c:majorUnit val="5"/>
      </c:valAx>
    </c:plotArea>
    <c:plotVisOnly val="1"/>
    <c:dispBlanksAs val="gap"/>
    <c:showDLblsOverMax val="0"/>
  </c:chart>
  <c:txPr>
    <a:bodyPr/>
    <a:lstStyle/>
    <a:p>
      <a:pPr>
        <a:defRPr sz="1400"/>
      </a:pPr>
      <a:endParaRPr lang="de-DE"/>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8971603086929698"/>
          <c:y val="0.14105074002051196"/>
          <c:w val="0.68406859015906374"/>
          <c:h val="0.64949124863792318"/>
        </c:manualLayout>
      </c:layout>
      <c:barChart>
        <c:barDir val="col"/>
        <c:grouping val="clustered"/>
        <c:varyColors val="0"/>
        <c:ser>
          <c:idx val="0"/>
          <c:order val="0"/>
          <c:tx>
            <c:strRef>
              <c:f>Sheet1!$A$2</c:f>
              <c:strCache>
                <c:ptCount val="1"/>
                <c:pt idx="0">
                  <c:v>Rivaroxaban</c:v>
                </c:pt>
              </c:strCache>
            </c:strRef>
          </c:tx>
          <c:spPr>
            <a:solidFill>
              <a:srgbClr val="B3B2B5"/>
            </a:solidFill>
            <a:ln>
              <a:solidFill>
                <a:srgbClr val="B3B2B5"/>
              </a:solidFill>
            </a:ln>
          </c:spPr>
          <c:invertIfNegative val="0"/>
          <c:dLbls>
            <c:dLbl>
              <c:idx val="0"/>
              <c:tx>
                <c:rich>
                  <a:bodyPr/>
                  <a:lstStyle/>
                  <a:p>
                    <a:r>
                      <a:rPr lang="en-US"/>
                      <a:t>13.45</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4FBE-49A7-8954-B9176FC385B6}"/>
                </c:ext>
              </c:extLst>
            </c:dLbl>
            <c:dLbl>
              <c:idx val="1"/>
              <c:tx>
                <c:rich>
                  <a:bodyPr/>
                  <a:lstStyle/>
                  <a:p>
                    <a:r>
                      <a:rPr lang="en-US"/>
                      <a:t>6.03</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4FBE-49A7-8954-B9176FC385B6}"/>
                </c:ext>
              </c:extLst>
            </c:dLbl>
            <c:numFmt formatCode="#,##0.00" sourceLinked="0"/>
            <c:spPr>
              <a:noFill/>
              <a:ln>
                <a:noFill/>
              </a:ln>
              <a:effectLst/>
            </c:spPr>
            <c:txPr>
              <a:bodyPr wrap="square" lIns="38100" tIns="19050" rIns="38100" bIns="19050" anchor="ctr">
                <a:spAutoFit/>
              </a:bodyPr>
              <a:lstStyle/>
              <a:p>
                <a:pPr>
                  <a:defRPr sz="1200">
                    <a:solidFill>
                      <a:schemeClr val="tx1">
                        <a:lumMod val="65000"/>
                        <a:lumOff val="35000"/>
                      </a:schemeClr>
                    </a:solidFill>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Sheet1!$B$1:$C$1</c:f>
              <c:strCache>
                <c:ptCount val="2"/>
                <c:pt idx="0">
                  <c:v>Lésion rénale aiguë</c:v>
                </c:pt>
                <c:pt idx="1">
                  <c:v>MRC de stade 5 ou nécessité d’hémodialyse</c:v>
                </c:pt>
              </c:strCache>
            </c:strRef>
          </c:cat>
          <c:val>
            <c:numRef>
              <c:f>Sheet1!$B$2:$C$2</c:f>
              <c:numCache>
                <c:formatCode>0.00</c:formatCode>
                <c:ptCount val="2"/>
                <c:pt idx="0">
                  <c:v>13.45</c:v>
                </c:pt>
                <c:pt idx="1">
                  <c:v>6.03</c:v>
                </c:pt>
              </c:numCache>
            </c:numRef>
          </c:val>
          <c:extLst>
            <c:ext xmlns:c16="http://schemas.microsoft.com/office/drawing/2014/chart" uri="{C3380CC4-5D6E-409C-BE32-E72D297353CC}">
              <c16:uniqueId val="{00000000-4FBE-49A7-8954-B9176FC385B6}"/>
            </c:ext>
          </c:extLst>
        </c:ser>
        <c:ser>
          <c:idx val="1"/>
          <c:order val="1"/>
          <c:tx>
            <c:strRef>
              <c:f>Sheet1!$A$3</c:f>
              <c:strCache>
                <c:ptCount val="1"/>
                <c:pt idx="0">
                  <c:v>AVK</c:v>
                </c:pt>
              </c:strCache>
            </c:strRef>
          </c:tx>
          <c:spPr>
            <a:solidFill>
              <a:srgbClr val="3961AC"/>
            </a:solidFill>
          </c:spPr>
          <c:invertIfNegative val="0"/>
          <c:dLbls>
            <c:dLbl>
              <c:idx val="0"/>
              <c:layout>
                <c:manualLayout>
                  <c:x val="0"/>
                  <c:y val="5.4285944918581013E-3"/>
                </c:manualLayout>
              </c:layout>
              <c:tx>
                <c:rich>
                  <a:bodyPr/>
                  <a:lstStyle/>
                  <a:p>
                    <a:r>
                      <a:rPr lang="en-US"/>
                      <a:t>7.70</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4FBE-49A7-8954-B9176FC385B6}"/>
                </c:ext>
              </c:extLst>
            </c:dLbl>
            <c:dLbl>
              <c:idx val="1"/>
              <c:layout>
                <c:manualLayout>
                  <c:x val="-3.2814739864379522E-3"/>
                  <c:y val="7.3600399204526278E-3"/>
                </c:manualLayout>
              </c:layout>
              <c:tx>
                <c:rich>
                  <a:bodyPr/>
                  <a:lstStyle/>
                  <a:p>
                    <a:r>
                      <a:rPr lang="en-US"/>
                      <a:t>3.74</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4FBE-49A7-8954-B9176FC385B6}"/>
                </c:ext>
              </c:extLst>
            </c:dLbl>
            <c:numFmt formatCode="#,##0.00" sourceLinked="0"/>
            <c:spPr>
              <a:noFill/>
              <a:ln>
                <a:noFill/>
              </a:ln>
              <a:effectLst/>
            </c:spPr>
            <c:txPr>
              <a:bodyPr wrap="square" lIns="38100" tIns="19050" rIns="38100" bIns="19050" anchor="ctr">
                <a:spAutoFit/>
              </a:bodyPr>
              <a:lstStyle/>
              <a:p>
                <a:pPr>
                  <a:defRPr sz="1200">
                    <a:solidFill>
                      <a:schemeClr val="tx1">
                        <a:lumMod val="65000"/>
                        <a:lumOff val="35000"/>
                      </a:schemeClr>
                    </a:solidFill>
                  </a:defRPr>
                </a:pPr>
                <a:endParaRPr lang="de-D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Sheet1!$B$1:$C$1</c:f>
              <c:strCache>
                <c:ptCount val="2"/>
                <c:pt idx="0">
                  <c:v>Lésion rénale aiguë</c:v>
                </c:pt>
                <c:pt idx="1">
                  <c:v>MRC de stade 5 ou nécessité d’hémodialyse</c:v>
                </c:pt>
              </c:strCache>
            </c:strRef>
          </c:cat>
          <c:val>
            <c:numRef>
              <c:f>Sheet1!$B$3:$C$3</c:f>
              <c:numCache>
                <c:formatCode>0.00</c:formatCode>
                <c:ptCount val="2"/>
                <c:pt idx="0">
                  <c:v>7.7</c:v>
                </c:pt>
                <c:pt idx="1">
                  <c:v>3.74</c:v>
                </c:pt>
              </c:numCache>
            </c:numRef>
          </c:val>
          <c:extLst>
            <c:ext xmlns:c16="http://schemas.microsoft.com/office/drawing/2014/chart" uri="{C3380CC4-5D6E-409C-BE32-E72D297353CC}">
              <c16:uniqueId val="{00000003-4FBE-49A7-8954-B9176FC385B6}"/>
            </c:ext>
          </c:extLst>
        </c:ser>
        <c:dLbls>
          <c:dLblPos val="ctr"/>
          <c:showLegendKey val="0"/>
          <c:showVal val="1"/>
          <c:showCatName val="0"/>
          <c:showSerName val="0"/>
          <c:showPercent val="0"/>
          <c:showBubbleSize val="0"/>
        </c:dLbls>
        <c:gapWidth val="150"/>
        <c:axId val="1001317056"/>
        <c:axId val="1001319408"/>
      </c:barChart>
      <c:catAx>
        <c:axId val="1001317056"/>
        <c:scaling>
          <c:orientation val="minMax"/>
        </c:scaling>
        <c:delete val="0"/>
        <c:axPos val="b"/>
        <c:numFmt formatCode="General" sourceLinked="0"/>
        <c:majorTickMark val="out"/>
        <c:minorTickMark val="none"/>
        <c:tickLblPos val="nextTo"/>
        <c:spPr>
          <a:ln w="12700">
            <a:solidFill>
              <a:srgbClr val="000000">
                <a:lumMod val="65000"/>
                <a:lumOff val="35000"/>
              </a:srgbClr>
            </a:solidFill>
          </a:ln>
        </c:spPr>
        <c:txPr>
          <a:bodyPr/>
          <a:lstStyle/>
          <a:p>
            <a:pPr>
              <a:defRPr sz="1200">
                <a:solidFill>
                  <a:schemeClr val="tx1">
                    <a:lumMod val="65000"/>
                    <a:lumOff val="35000"/>
                  </a:schemeClr>
                </a:solidFill>
              </a:defRPr>
            </a:pPr>
            <a:endParaRPr lang="de-DE"/>
          </a:p>
        </c:txPr>
        <c:crossAx val="1001319408"/>
        <c:crosses val="autoZero"/>
        <c:auto val="1"/>
        <c:lblAlgn val="ctr"/>
        <c:lblOffset val="100"/>
        <c:noMultiLvlLbl val="0"/>
      </c:catAx>
      <c:valAx>
        <c:axId val="1001319408"/>
        <c:scaling>
          <c:orientation val="minMax"/>
          <c:max val="20"/>
          <c:min val="0"/>
        </c:scaling>
        <c:delete val="0"/>
        <c:axPos val="l"/>
        <c:title>
          <c:tx>
            <c:rich>
              <a:bodyPr rot="-5400000" vert="horz"/>
              <a:lstStyle/>
              <a:p>
                <a:pPr>
                  <a:defRPr sz="1400"/>
                </a:pPr>
                <a:r>
                  <a:rPr lang="fr-FR" sz="1200" dirty="0">
                    <a:solidFill>
                      <a:schemeClr val="tx1">
                        <a:lumMod val="65000"/>
                        <a:lumOff val="35000"/>
                      </a:schemeClr>
                    </a:solidFill>
                  </a:rPr>
                  <a:t>taux d’événements/100 PY </a:t>
                </a:r>
                <a:br>
                  <a:rPr lang="fr-FR" sz="1200" dirty="0">
                    <a:solidFill>
                      <a:schemeClr val="tx1">
                        <a:lumMod val="65000"/>
                        <a:lumOff val="35000"/>
                      </a:schemeClr>
                    </a:solidFill>
                  </a:rPr>
                </a:br>
                <a:r>
                  <a:rPr lang="fr-FR" sz="1200" dirty="0">
                    <a:solidFill>
                      <a:schemeClr val="tx1">
                        <a:lumMod val="65000"/>
                        <a:lumOff val="35000"/>
                      </a:schemeClr>
                    </a:solidFill>
                  </a:rPr>
                  <a:t>(années-patient)</a:t>
                </a:r>
              </a:p>
            </c:rich>
          </c:tx>
          <c:layout>
            <c:manualLayout>
              <c:xMode val="edge"/>
              <c:yMode val="edge"/>
              <c:x val="9.5843191174135006E-2"/>
              <c:y val="0.16374741052516323"/>
            </c:manualLayout>
          </c:layout>
          <c:overlay val="0"/>
        </c:title>
        <c:numFmt formatCode="0" sourceLinked="0"/>
        <c:majorTickMark val="out"/>
        <c:minorTickMark val="none"/>
        <c:tickLblPos val="nextTo"/>
        <c:spPr>
          <a:ln w="12700">
            <a:solidFill>
              <a:srgbClr val="000000">
                <a:lumMod val="65000"/>
                <a:lumOff val="35000"/>
              </a:srgbClr>
            </a:solidFill>
          </a:ln>
        </c:spPr>
        <c:txPr>
          <a:bodyPr/>
          <a:lstStyle/>
          <a:p>
            <a:pPr>
              <a:defRPr sz="1200">
                <a:solidFill>
                  <a:schemeClr val="tx1">
                    <a:lumMod val="65000"/>
                    <a:lumOff val="35000"/>
                  </a:schemeClr>
                </a:solidFill>
              </a:defRPr>
            </a:pPr>
            <a:endParaRPr lang="de-DE"/>
          </a:p>
        </c:txPr>
        <c:crossAx val="1001317056"/>
        <c:crosses val="autoZero"/>
        <c:crossBetween val="between"/>
        <c:majorUnit val="5"/>
      </c:valAx>
    </c:plotArea>
    <c:plotVisOnly val="1"/>
    <c:dispBlanksAs val="gap"/>
    <c:showDLblsOverMax val="0"/>
  </c:chart>
  <c:txPr>
    <a:bodyPr/>
    <a:lstStyle/>
    <a:p>
      <a:pPr>
        <a:defRPr sz="1600"/>
      </a:pPr>
      <a:endParaRPr lang="de-DE"/>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418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4186"/>
          </a:xfrm>
          <a:prstGeom prst="rect">
            <a:avLst/>
          </a:prstGeom>
        </p:spPr>
        <p:txBody>
          <a:bodyPr vert="horz" lIns="91440" tIns="45720" rIns="91440" bIns="45720" rtlCol="0"/>
          <a:lstStyle>
            <a:lvl1pPr algn="r">
              <a:defRPr sz="1200"/>
            </a:lvl1pPr>
          </a:lstStyle>
          <a:p>
            <a:endParaRPr lang="en-GB"/>
          </a:p>
        </p:txBody>
      </p:sp>
      <p:sp>
        <p:nvSpPr>
          <p:cNvPr id="4" name="Slide Image Placeholder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689239"/>
            <a:ext cx="5438775" cy="444293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6899"/>
            <a:ext cx="2946400" cy="49418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376899"/>
            <a:ext cx="2946400" cy="494185"/>
          </a:xfrm>
          <a:prstGeom prst="rect">
            <a:avLst/>
          </a:prstGeom>
        </p:spPr>
        <p:txBody>
          <a:bodyPr vert="horz" lIns="91440" tIns="45720" rIns="91440" bIns="45720" rtlCol="0" anchor="b"/>
          <a:lstStyle>
            <a:lvl1pPr algn="r">
              <a:defRPr sz="1200"/>
            </a:lvl1pPr>
          </a:lstStyle>
          <a:p>
            <a:fld id="{4FE12A04-9E3C-4CA4-8E37-57D068AB06B1}" type="slidenum">
              <a:rPr lang="en-GB" smtClean="0"/>
              <a:pPr/>
              <a:t>‹Nr.›</a:t>
            </a:fld>
            <a:endParaRPr lang="en-GB"/>
          </a:p>
        </p:txBody>
      </p:sp>
    </p:spTree>
    <p:extLst>
      <p:ext uri="{BB962C8B-B14F-4D97-AF65-F5344CB8AC3E}">
        <p14:creationId xmlns:p14="http://schemas.microsoft.com/office/powerpoint/2010/main" val="4165730992"/>
      </p:ext>
    </p:extLst>
  </p:cSld>
  <p:clrMap bg1="lt1" tx1="dk1" bg2="lt2" tx2="dk2" accent1="accent1" accent2="accent2" accent3="accent3" accent4="accent4" accent5="accent5" accent6="accent6" hlink="hlink" folHlink="folHlink"/>
  <p:notesStyle>
    <a:lvl1pPr marL="0" algn="l" defTabSz="914400" rtl="0" eaLnBrk="1" latinLnBrk="0" hangingPunct="1">
      <a:defRPr sz="1100" kern="1200">
        <a:solidFill>
          <a:schemeClr val="tx1"/>
        </a:solidFill>
        <a:latin typeface="+mn-lt"/>
        <a:ea typeface="+mn-ea"/>
        <a:cs typeface="+mn-cs"/>
      </a:defRPr>
    </a:lvl1pPr>
    <a:lvl2pPr marL="271463" indent="-185738" algn="l" defTabSz="914400" rtl="0" eaLnBrk="1" latinLnBrk="0" hangingPunct="1">
      <a:buFont typeface="Arial" panose="020B0604020202020204" pitchFamily="34" charset="0"/>
      <a:buChar char="•"/>
      <a:defRPr sz="1100" kern="1200">
        <a:solidFill>
          <a:schemeClr val="tx1"/>
        </a:solidFill>
        <a:latin typeface="+mn-lt"/>
        <a:ea typeface="+mn-ea"/>
        <a:cs typeface="+mn-cs"/>
      </a:defRPr>
    </a:lvl2pPr>
    <a:lvl3pPr marL="444500" indent="-173038" algn="l" defTabSz="914400" rtl="0" eaLnBrk="1" latinLnBrk="0" hangingPunct="1">
      <a:buFont typeface="Arial" panose="020B0604020202020204" pitchFamily="34" charset="0"/>
      <a:buChar char="–"/>
      <a:defRPr sz="1100" kern="1200">
        <a:solidFill>
          <a:schemeClr val="tx1"/>
        </a:solidFill>
        <a:latin typeface="+mn-lt"/>
        <a:ea typeface="+mn-ea"/>
        <a:cs typeface="+mn-cs"/>
      </a:defRPr>
    </a:lvl3pPr>
    <a:lvl4pPr marL="630238" indent="-185738" algn="l" defTabSz="914400" rtl="0" eaLnBrk="1" latinLnBrk="0" hangingPunct="1">
      <a:buFont typeface="Arial" panose="020B0604020202020204" pitchFamily="34" charset="0"/>
      <a:buChar char="–"/>
      <a:defRPr sz="1100" kern="1200">
        <a:solidFill>
          <a:schemeClr val="tx1"/>
        </a:solidFill>
        <a:latin typeface="+mn-lt"/>
        <a:ea typeface="+mn-ea"/>
        <a:cs typeface="+mn-cs"/>
      </a:defRPr>
    </a:lvl4pPr>
    <a:lvl5pPr marL="803275" indent="-173038" algn="l" defTabSz="914400" rtl="0" eaLnBrk="1" latinLnBrk="0" hangingPunct="1">
      <a:buFont typeface="Arial" panose="020B0604020202020204" pitchFamily="34" charset="0"/>
      <a:buChar char="–"/>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a:t>
            </a:fld>
            <a:endParaRPr lang="en-GB"/>
          </a:p>
        </p:txBody>
      </p:sp>
    </p:spTree>
    <p:extLst>
      <p:ext uri="{BB962C8B-B14F-4D97-AF65-F5344CB8AC3E}">
        <p14:creationId xmlns:p14="http://schemas.microsoft.com/office/powerpoint/2010/main" val="25084096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fr-FR" sz="1200" dirty="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E12A04-9E3C-4CA4-8E37-57D068AB06B1}" type="slidenum">
              <a:rPr lang="en-GB" smtClean="0"/>
              <a:pPr/>
              <a:t>11</a:t>
            </a:fld>
            <a:endParaRPr lang="en-GB"/>
          </a:p>
        </p:txBody>
      </p:sp>
    </p:spTree>
    <p:extLst>
      <p:ext uri="{BB962C8B-B14F-4D97-AF65-F5344CB8AC3E}">
        <p14:creationId xmlns:p14="http://schemas.microsoft.com/office/powerpoint/2010/main" val="23509873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FE12A04-9E3C-4CA4-8E37-57D068AB06B1}" type="slidenum">
              <a:rPr lang="en-GB" smtClean="0"/>
              <a:pPr/>
              <a:t>12</a:t>
            </a:fld>
            <a:endParaRPr lang="en-GB"/>
          </a:p>
        </p:txBody>
      </p:sp>
    </p:spTree>
    <p:extLst>
      <p:ext uri="{BB962C8B-B14F-4D97-AF65-F5344CB8AC3E}">
        <p14:creationId xmlns:p14="http://schemas.microsoft.com/office/powerpoint/2010/main" val="23331318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fr-FR" sz="1200" dirty="0">
              <a:solidFill>
                <a:schemeClr val="tx1"/>
              </a:solidFill>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5"/>
          </p:nvPr>
        </p:nvSpPr>
        <p:spPr/>
        <p:txBody>
          <a:bodyPr/>
          <a:lstStyle/>
          <a:p>
            <a:fld id="{4FE12A04-9E3C-4CA4-8E37-57D068AB06B1}" type="slidenum">
              <a:rPr lang="en-GB" smtClean="0"/>
              <a:pPr/>
              <a:t>13</a:t>
            </a:fld>
            <a:endParaRPr lang="en-GB"/>
          </a:p>
        </p:txBody>
      </p:sp>
    </p:spTree>
    <p:extLst>
      <p:ext uri="{BB962C8B-B14F-4D97-AF65-F5344CB8AC3E}">
        <p14:creationId xmlns:p14="http://schemas.microsoft.com/office/powerpoint/2010/main" val="23252923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FE12A04-9E3C-4CA4-8E37-57D068AB06B1}" type="slidenum">
              <a:rPr lang="en-GB" smtClean="0"/>
              <a:pPr/>
              <a:t>14</a:t>
            </a:fld>
            <a:endParaRPr lang="en-GB"/>
          </a:p>
        </p:txBody>
      </p:sp>
    </p:spTree>
    <p:extLst>
      <p:ext uri="{BB962C8B-B14F-4D97-AF65-F5344CB8AC3E}">
        <p14:creationId xmlns:p14="http://schemas.microsoft.com/office/powerpoint/2010/main" val="42316289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FE12A04-9E3C-4CA4-8E37-57D068AB06B1}" type="slidenum">
              <a:rPr lang="en-GB" smtClean="0"/>
              <a:pPr/>
              <a:t>15</a:t>
            </a:fld>
            <a:endParaRPr lang="en-GB"/>
          </a:p>
        </p:txBody>
      </p:sp>
    </p:spTree>
    <p:extLst>
      <p:ext uri="{BB962C8B-B14F-4D97-AF65-F5344CB8AC3E}">
        <p14:creationId xmlns:p14="http://schemas.microsoft.com/office/powerpoint/2010/main" val="5099230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16</a:t>
            </a:fld>
            <a:endParaRPr lang="en-GB"/>
          </a:p>
        </p:txBody>
      </p:sp>
    </p:spTree>
    <p:extLst>
      <p:ext uri="{BB962C8B-B14F-4D97-AF65-F5344CB8AC3E}">
        <p14:creationId xmlns:p14="http://schemas.microsoft.com/office/powerpoint/2010/main" val="2579895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b="0"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17</a:t>
            </a:fld>
            <a:endParaRPr lang="en-GB"/>
          </a:p>
        </p:txBody>
      </p:sp>
    </p:spTree>
    <p:extLst>
      <p:ext uri="{BB962C8B-B14F-4D97-AF65-F5344CB8AC3E}">
        <p14:creationId xmlns:p14="http://schemas.microsoft.com/office/powerpoint/2010/main" val="558912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000000">
                  <a:lumMod val="65000"/>
                  <a:lumOff val="35000"/>
                </a:srgbClr>
              </a:solidFill>
              <a:latin typeface="Arial" charset="0"/>
            </a:endParaRPr>
          </a:p>
        </p:txBody>
      </p:sp>
      <p:sp>
        <p:nvSpPr>
          <p:cNvPr id="4" name="Slide Number Placeholder 3"/>
          <p:cNvSpPr>
            <a:spLocks noGrp="1"/>
          </p:cNvSpPr>
          <p:nvPr>
            <p:ph type="sldNum" sz="quarter" idx="10"/>
          </p:nvPr>
        </p:nvSpPr>
        <p:spPr/>
        <p:txBody>
          <a:bodyPr/>
          <a:lstStyle/>
          <a:p>
            <a:fld id="{4FE12A04-9E3C-4CA4-8E37-57D068AB06B1}" type="slidenum">
              <a:rPr lang="en-GB" smtClean="0"/>
              <a:pPr/>
              <a:t>2</a:t>
            </a:fld>
            <a:endParaRPr lang="en-GB"/>
          </a:p>
        </p:txBody>
      </p:sp>
    </p:spTree>
    <p:extLst>
      <p:ext uri="{BB962C8B-B14F-4D97-AF65-F5344CB8AC3E}">
        <p14:creationId xmlns:p14="http://schemas.microsoft.com/office/powerpoint/2010/main" val="42857581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85766"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100" dirty="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E12A04-9E3C-4CA4-8E37-57D068AB06B1}" type="slidenum">
              <a:rPr lang="en-GB" smtClean="0"/>
              <a:pPr/>
              <a:t>3</a:t>
            </a:fld>
            <a:endParaRPr lang="en-GB"/>
          </a:p>
        </p:txBody>
      </p:sp>
    </p:spTree>
    <p:extLst>
      <p:ext uri="{BB962C8B-B14F-4D97-AF65-F5344CB8AC3E}">
        <p14:creationId xmlns:p14="http://schemas.microsoft.com/office/powerpoint/2010/main" val="3156660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baseline="0" dirty="0">
              <a:solidFill>
                <a:schemeClr val="tx1"/>
              </a:solidFill>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0"/>
          </p:nvPr>
        </p:nvSpPr>
        <p:spPr/>
        <p:txBody>
          <a:bodyPr/>
          <a:lstStyle/>
          <a:p>
            <a:fld id="{4FE12A04-9E3C-4CA4-8E37-57D068AB06B1}" type="slidenum">
              <a:rPr lang="en-GB" smtClean="0"/>
              <a:pPr/>
              <a:t>4</a:t>
            </a:fld>
            <a:endParaRPr lang="en-GB"/>
          </a:p>
        </p:txBody>
      </p:sp>
    </p:spTree>
    <p:extLst>
      <p:ext uri="{BB962C8B-B14F-4D97-AF65-F5344CB8AC3E}">
        <p14:creationId xmlns:p14="http://schemas.microsoft.com/office/powerpoint/2010/main" val="4223475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sz="1100" dirty="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FE12A04-9E3C-4CA4-8E37-57D068AB06B1}" type="slidenum">
              <a:rPr lang="en-GB" smtClean="0"/>
              <a:pPr/>
              <a:t>5</a:t>
            </a:fld>
            <a:endParaRPr lang="en-GB"/>
          </a:p>
        </p:txBody>
      </p:sp>
    </p:spTree>
    <p:extLst>
      <p:ext uri="{BB962C8B-B14F-4D97-AF65-F5344CB8AC3E}">
        <p14:creationId xmlns:p14="http://schemas.microsoft.com/office/powerpoint/2010/main" val="3637576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de-DE" b="1"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6</a:t>
            </a:fld>
            <a:endParaRPr lang="en-GB"/>
          </a:p>
        </p:txBody>
      </p:sp>
    </p:spTree>
    <p:extLst>
      <p:ext uri="{BB962C8B-B14F-4D97-AF65-F5344CB8AC3E}">
        <p14:creationId xmlns:p14="http://schemas.microsoft.com/office/powerpoint/2010/main" val="4074901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FE12A04-9E3C-4CA4-8E37-57D068AB06B1}" type="slidenum">
              <a:rPr lang="en-GB" smtClean="0"/>
              <a:pPr/>
              <a:t>8</a:t>
            </a:fld>
            <a:endParaRPr lang="en-GB"/>
          </a:p>
        </p:txBody>
      </p:sp>
    </p:spTree>
    <p:extLst>
      <p:ext uri="{BB962C8B-B14F-4D97-AF65-F5344CB8AC3E}">
        <p14:creationId xmlns:p14="http://schemas.microsoft.com/office/powerpoint/2010/main" val="36449880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FE12A04-9E3C-4CA4-8E37-57D068AB06B1}" type="slidenum">
              <a:rPr lang="en-GB" smtClean="0"/>
              <a:pPr/>
              <a:t>9</a:t>
            </a:fld>
            <a:endParaRPr lang="en-GB"/>
          </a:p>
        </p:txBody>
      </p:sp>
    </p:spTree>
    <p:extLst>
      <p:ext uri="{BB962C8B-B14F-4D97-AF65-F5344CB8AC3E}">
        <p14:creationId xmlns:p14="http://schemas.microsoft.com/office/powerpoint/2010/main" val="39588554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FE12A04-9E3C-4CA4-8E37-57D068AB06B1}" type="slidenum">
              <a:rPr lang="en-GB" smtClean="0"/>
              <a:pPr/>
              <a:t>10</a:t>
            </a:fld>
            <a:endParaRPr lang="en-GB"/>
          </a:p>
        </p:txBody>
      </p:sp>
    </p:spTree>
    <p:extLst>
      <p:ext uri="{BB962C8B-B14F-4D97-AF65-F5344CB8AC3E}">
        <p14:creationId xmlns:p14="http://schemas.microsoft.com/office/powerpoint/2010/main" val="1997214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p:spTree>
      <p:nvGrpSpPr>
        <p:cNvPr id="1" name=""/>
        <p:cNvGrpSpPr/>
        <p:nvPr/>
      </p:nvGrpSpPr>
      <p:grpSpPr>
        <a:xfrm>
          <a:off x="0" y="0"/>
          <a:ext cx="0" cy="0"/>
          <a:chOff x="0" y="0"/>
          <a:chExt cx="0" cy="0"/>
        </a:xfrm>
      </p:grpSpPr>
      <p:sp>
        <p:nvSpPr>
          <p:cNvPr id="3112" name="Rectangle 40"/>
          <p:cNvSpPr>
            <a:spLocks noGrp="1" noChangeArrowheads="1"/>
          </p:cNvSpPr>
          <p:nvPr>
            <p:ph type="subTitle" sz="quarter" idx="1" hasCustomPrompt="1"/>
          </p:nvPr>
        </p:nvSpPr>
        <p:spPr>
          <a:xfrm>
            <a:off x="612775" y="2707482"/>
            <a:ext cx="7451725" cy="369332"/>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lang="en-GB" sz="2400" noProof="0" dirty="0">
                <a:solidFill>
                  <a:schemeClr val="tx1">
                    <a:lumMod val="65000"/>
                    <a:lumOff val="35000"/>
                  </a:schemeClr>
                </a:solidFill>
                <a:latin typeface="+mn-lt"/>
                <a:ea typeface="+mn-ea"/>
                <a:cs typeface="+mn-cs"/>
              </a:defRPr>
            </a:lvl1pPr>
          </a:lstStyle>
          <a:p>
            <a:pPr marL="0" lvl="0" indent="0" algn="l" rtl="0" eaLnBrk="1" fontAlgn="base" hangingPunct="1">
              <a:spcBef>
                <a:spcPct val="20000"/>
              </a:spcBef>
              <a:spcAft>
                <a:spcPct val="0"/>
              </a:spcAft>
              <a:buClr>
                <a:schemeClr val="bg2"/>
              </a:buClr>
              <a:buSzPct val="80000"/>
              <a:buFont typeface="Wingdings" pitchFamily="2" charset="2"/>
              <a:buNone/>
              <a:tabLst>
                <a:tab pos="1238250" algn="l"/>
              </a:tabLst>
            </a:pPr>
            <a:r>
              <a:rPr lang="en-GB" noProof="0"/>
              <a:t>Click to edit Master subtitle text</a:t>
            </a:r>
          </a:p>
        </p:txBody>
      </p:sp>
      <p:sp>
        <p:nvSpPr>
          <p:cNvPr id="3" name="Title 2"/>
          <p:cNvSpPr>
            <a:spLocks noGrp="1"/>
          </p:cNvSpPr>
          <p:nvPr>
            <p:ph type="title" hasCustomPrompt="1"/>
          </p:nvPr>
        </p:nvSpPr>
        <p:spPr>
          <a:xfrm>
            <a:off x="612775" y="2045616"/>
            <a:ext cx="7451725" cy="430887"/>
          </a:xfrm>
        </p:spPr>
        <p:txBody>
          <a:bodyPr wrap="square">
            <a:spAutoFit/>
          </a:bodyPr>
          <a:lstStyle>
            <a:lvl1pPr algn="l" rtl="0" eaLnBrk="1" fontAlgn="base" hangingPunct="1">
              <a:spcBef>
                <a:spcPct val="0"/>
              </a:spcBef>
              <a:spcAft>
                <a:spcPct val="0"/>
              </a:spcAft>
              <a:defRPr lang="en-GB" sz="2800" b="0" noProof="0" dirty="0">
                <a:solidFill>
                  <a:schemeClr val="bg2"/>
                </a:solidFill>
                <a:latin typeface="+mj-lt"/>
                <a:ea typeface="+mj-ea"/>
                <a:cs typeface="+mj-cs"/>
              </a:defRPr>
            </a:lvl1pPr>
          </a:lstStyle>
          <a:p>
            <a:r>
              <a:rPr lang="en-GB" noProof="0"/>
              <a:t>Click to edit Master title text</a:t>
            </a:r>
          </a:p>
        </p:txBody>
      </p:sp>
      <p:sp>
        <p:nvSpPr>
          <p:cNvPr id="5" name="Line 38"/>
          <p:cNvSpPr>
            <a:spLocks noChangeShapeType="1"/>
          </p:cNvSpPr>
          <p:nvPr userDrawn="1"/>
        </p:nvSpPr>
        <p:spPr bwMode="auto">
          <a:xfrm flipV="1">
            <a:off x="611188" y="2566988"/>
            <a:ext cx="853281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920057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5" name="Table Placeholder 4"/>
          <p:cNvSpPr>
            <a:spLocks noGrp="1"/>
          </p:cNvSpPr>
          <p:nvPr>
            <p:ph type="tbl" sz="quarter" idx="11" hasCustomPrompt="1"/>
          </p:nvPr>
        </p:nvSpPr>
        <p:spPr>
          <a:xfrm>
            <a:off x="612000" y="1032579"/>
            <a:ext cx="8281175" cy="3645387"/>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Tree>
    <p:extLst>
      <p:ext uri="{BB962C8B-B14F-4D97-AF65-F5344CB8AC3E}">
        <p14:creationId xmlns:p14="http://schemas.microsoft.com/office/powerpoint/2010/main" val="3019115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5" name="Table Placeholder 4"/>
          <p:cNvSpPr>
            <a:spLocks noGrp="1"/>
          </p:cNvSpPr>
          <p:nvPr>
            <p:ph type="tbl" sz="quarter" idx="11" hasCustomPrompt="1"/>
          </p:nvPr>
        </p:nvSpPr>
        <p:spPr>
          <a:xfrm>
            <a:off x="612000" y="1368900"/>
            <a:ext cx="8281175" cy="3273966"/>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
        <p:nvSpPr>
          <p:cNvPr id="4"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2927010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able Placeholder 2"/>
          <p:cNvSpPr>
            <a:spLocks noGrp="1"/>
          </p:cNvSpPr>
          <p:nvPr>
            <p:ph type="tbl" sz="quarter" idx="18" hasCustomPrompt="1"/>
          </p:nvPr>
        </p:nvSpPr>
        <p:spPr>
          <a:xfrm>
            <a:off x="611188" y="1032579"/>
            <a:ext cx="8281987" cy="1701403"/>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Tree>
    <p:extLst>
      <p:ext uri="{BB962C8B-B14F-4D97-AF65-F5344CB8AC3E}">
        <p14:creationId xmlns:p14="http://schemas.microsoft.com/office/powerpoint/2010/main" val="23101982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able Placeholder 2"/>
          <p:cNvSpPr>
            <a:spLocks noGrp="1"/>
          </p:cNvSpPr>
          <p:nvPr>
            <p:ph type="tbl" sz="quarter" idx="18" hasCustomPrompt="1"/>
          </p:nvPr>
        </p:nvSpPr>
        <p:spPr>
          <a:xfrm>
            <a:off x="611188" y="1368900"/>
            <a:ext cx="8281987" cy="1322784"/>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
        <p:nvSpPr>
          <p:cNvPr id="5"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4220347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3" name="Content Placeholder 5"/>
          <p:cNvSpPr>
            <a:spLocks noGrp="1"/>
          </p:cNvSpPr>
          <p:nvPr>
            <p:ph sz="quarter" idx="16" hasCustomPrompt="1"/>
          </p:nvPr>
        </p:nvSpPr>
        <p:spPr>
          <a:xfrm>
            <a:off x="612774" y="1032579"/>
            <a:ext cx="8280401" cy="1701449"/>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able Placeholder 2"/>
          <p:cNvSpPr>
            <a:spLocks noGrp="1"/>
          </p:cNvSpPr>
          <p:nvPr>
            <p:ph type="tbl" sz="quarter" idx="18" hasCustomPrompt="1"/>
          </p:nvPr>
        </p:nvSpPr>
        <p:spPr>
          <a:xfrm>
            <a:off x="611188" y="2808000"/>
            <a:ext cx="8281987" cy="1869966"/>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Tree>
    <p:extLst>
      <p:ext uri="{BB962C8B-B14F-4D97-AF65-F5344CB8AC3E}">
        <p14:creationId xmlns:p14="http://schemas.microsoft.com/office/powerpoint/2010/main" val="828580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ub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3" name="Content Placeholder 5"/>
          <p:cNvSpPr>
            <a:spLocks noGrp="1"/>
          </p:cNvSpPr>
          <p:nvPr>
            <p:ph sz="quarter" idx="16" hasCustomPrompt="1"/>
          </p:nvPr>
        </p:nvSpPr>
        <p:spPr>
          <a:xfrm>
            <a:off x="612774" y="1368900"/>
            <a:ext cx="8280401" cy="1323091"/>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able Placeholder 2"/>
          <p:cNvSpPr>
            <a:spLocks noGrp="1"/>
          </p:cNvSpPr>
          <p:nvPr>
            <p:ph type="tbl" sz="quarter" idx="18" hasCustomPrompt="1"/>
          </p:nvPr>
        </p:nvSpPr>
        <p:spPr>
          <a:xfrm>
            <a:off x="611188" y="2808000"/>
            <a:ext cx="8281987" cy="1869966"/>
          </a:xfrm>
        </p:spPr>
        <p:txBody>
          <a:bodyPr/>
          <a:lstStyle>
            <a:lvl1pPr>
              <a:defRPr sz="1600">
                <a:solidFill>
                  <a:schemeClr val="tx1">
                    <a:lumMod val="65000"/>
                    <a:lumOff val="35000"/>
                  </a:schemeClr>
                </a:solidFill>
              </a:defRPr>
            </a:lvl1pPr>
          </a:lstStyle>
          <a:p>
            <a:r>
              <a:rPr lang="hu-HU" noProof="0"/>
              <a:t>C</a:t>
            </a:r>
            <a:r>
              <a:rPr lang="en-US" noProof="0"/>
              <a:t>lick on the icon</a:t>
            </a:r>
            <a:r>
              <a:rPr lang="hu-HU" noProof="0"/>
              <a:t> t</a:t>
            </a:r>
            <a:r>
              <a:rPr lang="en-US" noProof="0"/>
              <a:t>o insert a table</a:t>
            </a:r>
            <a:endParaRPr lang="en-GB" noProof="0"/>
          </a:p>
        </p:txBody>
      </p:sp>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103447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5"/>
          <p:cNvSpPr>
            <a:spLocks noGrp="1"/>
          </p:cNvSpPr>
          <p:nvPr>
            <p:ph sz="quarter" idx="17" hasCustomPrompt="1"/>
          </p:nvPr>
        </p:nvSpPr>
        <p:spPr>
          <a:xfrm>
            <a:off x="612774" y="1032579"/>
            <a:ext cx="8280401" cy="1702359"/>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672518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ub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5"/>
          <p:cNvSpPr>
            <a:spLocks noGrp="1"/>
          </p:cNvSpPr>
          <p:nvPr>
            <p:ph sz="quarter" idx="17" hasCustomPrompt="1"/>
          </p:nvPr>
        </p:nvSpPr>
        <p:spPr>
          <a:xfrm>
            <a:off x="612774" y="1368900"/>
            <a:ext cx="8280401" cy="1322831"/>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755075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Chapter divider">
    <p:spTree>
      <p:nvGrpSpPr>
        <p:cNvPr id="1" name=""/>
        <p:cNvGrpSpPr/>
        <p:nvPr/>
      </p:nvGrpSpPr>
      <p:grpSpPr>
        <a:xfrm>
          <a:off x="0" y="0"/>
          <a:ext cx="0" cy="0"/>
          <a:chOff x="0" y="0"/>
          <a:chExt cx="0" cy="0"/>
        </a:xfrm>
      </p:grpSpPr>
      <p:sp>
        <p:nvSpPr>
          <p:cNvPr id="3112" name="Rectangle 40"/>
          <p:cNvSpPr>
            <a:spLocks noGrp="1" noChangeArrowheads="1"/>
          </p:cNvSpPr>
          <p:nvPr>
            <p:ph type="subTitle" sz="quarter" idx="1" hasCustomPrompt="1"/>
          </p:nvPr>
        </p:nvSpPr>
        <p:spPr>
          <a:xfrm>
            <a:off x="612776" y="2707481"/>
            <a:ext cx="7451724" cy="369332"/>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lang="en-GB" sz="2400" noProof="0" dirty="0">
                <a:solidFill>
                  <a:schemeClr val="tx1">
                    <a:lumMod val="65000"/>
                    <a:lumOff val="35000"/>
                  </a:schemeClr>
                </a:solidFill>
                <a:latin typeface="+mn-lt"/>
                <a:ea typeface="+mn-ea"/>
                <a:cs typeface="+mn-cs"/>
              </a:defRPr>
            </a:lvl1pPr>
          </a:lstStyle>
          <a:p>
            <a:pPr marL="0" lvl="0" indent="0" algn="l" rtl="0" eaLnBrk="1" fontAlgn="base" hangingPunct="1">
              <a:spcBef>
                <a:spcPct val="20000"/>
              </a:spcBef>
              <a:spcAft>
                <a:spcPct val="0"/>
              </a:spcAft>
              <a:buClr>
                <a:schemeClr val="bg2"/>
              </a:buClr>
              <a:buSzPct val="80000"/>
              <a:buFont typeface="Wingdings" pitchFamily="2" charset="2"/>
              <a:buNone/>
              <a:tabLst>
                <a:tab pos="1238250" algn="l"/>
              </a:tabLst>
            </a:pPr>
            <a:r>
              <a:rPr lang="en-GB" noProof="0"/>
              <a:t>Click to edit Master subtitle text</a:t>
            </a:r>
          </a:p>
        </p:txBody>
      </p:sp>
      <p:sp>
        <p:nvSpPr>
          <p:cNvPr id="3" name="Title 2"/>
          <p:cNvSpPr>
            <a:spLocks noGrp="1"/>
          </p:cNvSpPr>
          <p:nvPr>
            <p:ph type="title" hasCustomPrompt="1"/>
          </p:nvPr>
        </p:nvSpPr>
        <p:spPr>
          <a:xfrm>
            <a:off x="612774" y="2045616"/>
            <a:ext cx="7451725" cy="430887"/>
          </a:xfrm>
        </p:spPr>
        <p:txBody>
          <a:bodyPr wrap="square">
            <a:spAutoFit/>
          </a:bodyPr>
          <a:lstStyle>
            <a:lvl1pPr algn="l" rtl="0" eaLnBrk="1" fontAlgn="base" hangingPunct="1">
              <a:spcBef>
                <a:spcPct val="0"/>
              </a:spcBef>
              <a:spcAft>
                <a:spcPct val="0"/>
              </a:spcAft>
              <a:defRPr lang="en-GB" sz="2800" b="0" noProof="0" dirty="0">
                <a:solidFill>
                  <a:schemeClr val="bg2"/>
                </a:solidFill>
                <a:latin typeface="+mj-lt"/>
                <a:ea typeface="+mj-ea"/>
                <a:cs typeface="+mj-cs"/>
              </a:defRPr>
            </a:lvl1pPr>
          </a:lstStyle>
          <a:p>
            <a:r>
              <a:rPr lang="en-GB" noProof="0"/>
              <a:t>Click to edit Master title text</a:t>
            </a:r>
            <a:endParaRPr lang="en-GB"/>
          </a:p>
        </p:txBody>
      </p:sp>
    </p:spTree>
    <p:extLst>
      <p:ext uri="{BB962C8B-B14F-4D97-AF65-F5344CB8AC3E}">
        <p14:creationId xmlns:p14="http://schemas.microsoft.com/office/powerpoint/2010/main" val="1245068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Content">
    <p:spTree>
      <p:nvGrpSpPr>
        <p:cNvPr id="1" name=""/>
        <p:cNvGrpSpPr/>
        <p:nvPr/>
      </p:nvGrpSpPr>
      <p:grpSpPr>
        <a:xfrm>
          <a:off x="0" y="0"/>
          <a:ext cx="0" cy="0"/>
          <a:chOff x="0" y="0"/>
          <a:chExt cx="0" cy="0"/>
        </a:xfrm>
      </p:grpSpPr>
      <p:sp>
        <p:nvSpPr>
          <p:cNvPr id="6" name="Title 5"/>
          <p:cNvSpPr>
            <a:spLocks noGrp="1"/>
          </p:cNvSpPr>
          <p:nvPr>
            <p:ph type="title" hasCustomPrompt="1"/>
          </p:nvPr>
        </p:nvSpPr>
        <p:spPr/>
        <p:txBody>
          <a:bodyPr/>
          <a:lstStyle>
            <a:lvl1pPr algn="l" rtl="0" eaLnBrk="1" fontAlgn="base" hangingPunct="1">
              <a:spcBef>
                <a:spcPct val="0"/>
              </a:spcBef>
              <a:spcAft>
                <a:spcPct val="0"/>
              </a:spcAft>
              <a:defRPr lang="en-GB" sz="2400" b="0" noProof="0" dirty="0">
                <a:solidFill>
                  <a:schemeClr val="bg2"/>
                </a:solidFill>
                <a:latin typeface="+mj-lt"/>
                <a:ea typeface="+mj-ea"/>
                <a:cs typeface="+mj-cs"/>
              </a:defRPr>
            </a:lvl1pPr>
          </a:lstStyle>
          <a:p>
            <a:r>
              <a:rPr lang="en-GB" noProof="0"/>
              <a:t>Click to edit Master title text</a:t>
            </a:r>
          </a:p>
        </p:txBody>
      </p:sp>
      <p:sp>
        <p:nvSpPr>
          <p:cNvPr id="7" name="Content Placeholder 6"/>
          <p:cNvSpPr>
            <a:spLocks noGrp="1"/>
          </p:cNvSpPr>
          <p:nvPr>
            <p:ph sz="quarter" idx="10" hasCustomPrompt="1"/>
          </p:nvPr>
        </p:nvSpPr>
        <p:spPr>
          <a:xfrm>
            <a:off x="611188" y="1032272"/>
            <a:ext cx="8281987" cy="3645694"/>
          </a:xfrm>
        </p:spPr>
        <p:txBody>
          <a:bodyPr/>
          <a:lstStyle>
            <a:lvl1pPr>
              <a:defRPr lang="en-US" sz="1800" dirty="0">
                <a:solidFill>
                  <a:schemeClr val="tx1">
                    <a:lumMod val="65000"/>
                    <a:lumOff val="35000"/>
                  </a:schemeClr>
                </a:solidFill>
                <a:latin typeface="+mn-lt"/>
                <a:ea typeface="+mn-ea"/>
                <a:cs typeface="+mn-cs"/>
              </a:defRPr>
            </a:lvl1pPr>
          </a:lstStyle>
          <a:p>
            <a:pPr marL="268288" lvl="0"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326835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ub-headline + Content">
    <p:spTree>
      <p:nvGrpSpPr>
        <p:cNvPr id="1" name=""/>
        <p:cNvGrpSpPr/>
        <p:nvPr/>
      </p:nvGrpSpPr>
      <p:grpSpPr>
        <a:xfrm>
          <a:off x="0" y="0"/>
          <a:ext cx="0" cy="0"/>
          <a:chOff x="0" y="0"/>
          <a:chExt cx="0" cy="0"/>
        </a:xfrm>
      </p:grpSpPr>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lang="en-GB" sz="1800" b="1" noProof="0" dirty="0">
                <a:solidFill>
                  <a:schemeClr val="tx1">
                    <a:lumMod val="65000"/>
                    <a:lumOff val="35000"/>
                  </a:schemeClr>
                </a:solidFill>
                <a:latin typeface="+mn-lt"/>
                <a:ea typeface="+mn-ea"/>
                <a:cs typeface="+mn-cs"/>
              </a:defRPr>
            </a:lvl1pPr>
          </a:lstStyle>
          <a:p>
            <a:pPr marL="0" lvl="0" indent="0" algn="l" rtl="0" eaLnBrk="1" fontAlgn="base" hangingPunct="1">
              <a:spcBef>
                <a:spcPts val="600"/>
              </a:spcBef>
              <a:spcAft>
                <a:spcPct val="0"/>
              </a:spcAft>
              <a:buClr>
                <a:schemeClr val="bg2"/>
              </a:buClr>
              <a:buSzPct val="80000"/>
              <a:buFont typeface="Wingdings" pitchFamily="2" charset="2"/>
              <a:buNone/>
              <a:tabLst>
                <a:tab pos="1238250" algn="l"/>
              </a:tabLst>
            </a:pPr>
            <a:r>
              <a:rPr lang="en-GB" noProof="0"/>
              <a:t>Click to edit Master subtitle text</a:t>
            </a:r>
          </a:p>
        </p:txBody>
      </p:sp>
      <p:sp>
        <p:nvSpPr>
          <p:cNvPr id="9" name="Content Placeholder 8"/>
          <p:cNvSpPr>
            <a:spLocks noGrp="1"/>
          </p:cNvSpPr>
          <p:nvPr>
            <p:ph sz="quarter" idx="19" hasCustomPrompt="1"/>
          </p:nvPr>
        </p:nvSpPr>
        <p:spPr>
          <a:xfrm>
            <a:off x="612776" y="1368281"/>
            <a:ext cx="8280400" cy="3309685"/>
          </a:xfrm>
          <a:prstGeom prst="rect">
            <a:avLst/>
          </a:prstGeom>
        </p:spPr>
        <p:txBody>
          <a:bodyPr/>
          <a:lstStyle>
            <a:lvl1pPr>
              <a:defRPr lang="en-US" sz="1800" dirty="0">
                <a:solidFill>
                  <a:schemeClr val="tx1">
                    <a:lumMod val="65000"/>
                    <a:lumOff val="35000"/>
                  </a:schemeClr>
                </a:solidFill>
                <a:latin typeface="+mn-lt"/>
                <a:ea typeface="+mn-ea"/>
                <a:cs typeface="+mn-cs"/>
              </a:defRPr>
            </a:lvl1pPr>
            <a:lvl2pPr>
              <a:defRPr lang="en-US" sz="1600" dirty="0">
                <a:solidFill>
                  <a:schemeClr val="tx1">
                    <a:lumMod val="65000"/>
                    <a:lumOff val="35000"/>
                  </a:schemeClr>
                </a:solidFill>
                <a:latin typeface="+mn-lt"/>
              </a:defRPr>
            </a:lvl2pPr>
            <a:lvl3pPr>
              <a:defRPr lang="en-US" sz="1400" dirty="0">
                <a:solidFill>
                  <a:schemeClr val="tx1">
                    <a:lumMod val="65000"/>
                    <a:lumOff val="35000"/>
                  </a:schemeClr>
                </a:solidFill>
                <a:latin typeface="+mn-lt"/>
              </a:defRPr>
            </a:lvl3pPr>
            <a:lvl4pPr>
              <a:defRPr lang="en-US" sz="1400" dirty="0">
                <a:solidFill>
                  <a:schemeClr val="tx1">
                    <a:lumMod val="65000"/>
                    <a:lumOff val="35000"/>
                  </a:schemeClr>
                </a:solidFill>
                <a:latin typeface="+mn-lt"/>
              </a:defRPr>
            </a:lvl4pPr>
          </a:lstStyle>
          <a:p>
            <a:pPr marL="268288" lvl="0"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r>
              <a:rPr lang="en-US"/>
              <a:t>Click to edit Master text styles</a:t>
            </a:r>
          </a:p>
          <a:p>
            <a:pPr marL="546100" lvl="1"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pPr>
            <a:r>
              <a:rPr lang="en-US"/>
              <a:t>Second level</a:t>
            </a:r>
          </a:p>
          <a:p>
            <a:pPr marL="835025" lvl="2" indent="-287338" algn="l" rtl="0" eaLnBrk="1" fontAlgn="base" hangingPunct="1">
              <a:spcBef>
                <a:spcPct val="25000"/>
              </a:spcBef>
              <a:spcAft>
                <a:spcPct val="0"/>
              </a:spcAft>
              <a:buClr>
                <a:schemeClr val="bg2"/>
              </a:buClr>
              <a:buFont typeface="Arial" panose="020B0604020202020204" pitchFamily="34" charset="0"/>
              <a:buChar char="–"/>
              <a:tabLst>
                <a:tab pos="1238250" algn="l"/>
              </a:tabLst>
            </a:pPr>
            <a:r>
              <a:rPr lang="en-US"/>
              <a:t>Third level</a:t>
            </a:r>
          </a:p>
          <a:p>
            <a:pPr marL="1103313" lvl="3" indent="-266700" algn="l" rtl="0" eaLnBrk="1" fontAlgn="base" hangingPunct="1">
              <a:spcBef>
                <a:spcPct val="25000"/>
              </a:spcBef>
              <a:spcAft>
                <a:spcPct val="0"/>
              </a:spcAft>
              <a:buClr>
                <a:schemeClr val="bg2"/>
              </a:buClr>
              <a:buFont typeface="Arial" charset="0"/>
              <a:buChar char="–"/>
              <a:tabLst>
                <a:tab pos="1238250" algn="l"/>
              </a:tabLst>
            </a:pPr>
            <a:r>
              <a:rPr lang="en-US"/>
              <a:t>Fourth level</a:t>
            </a:r>
          </a:p>
        </p:txBody>
      </p:sp>
      <p:sp>
        <p:nvSpPr>
          <p:cNvPr id="10" name="Title 9"/>
          <p:cNvSpPr>
            <a:spLocks noGrp="1"/>
          </p:cNvSpPr>
          <p:nvPr>
            <p:ph type="title" hasCustomPrompt="1"/>
          </p:nvPr>
        </p:nvSpPr>
        <p:spPr/>
        <p:txBody>
          <a:bodyPr/>
          <a:lstStyle/>
          <a:p>
            <a:r>
              <a:rPr lang="en-GB" noProof="0"/>
              <a:t>Click to edit Master title text</a:t>
            </a:r>
            <a:endParaRPr lang="en-GB"/>
          </a:p>
        </p:txBody>
      </p:sp>
    </p:spTree>
    <p:extLst>
      <p:ext uri="{BB962C8B-B14F-4D97-AF65-F5344CB8AC3E}">
        <p14:creationId xmlns:p14="http://schemas.microsoft.com/office/powerpoint/2010/main" val="414197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 Contents">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a:t>Click to edit Master title text</a:t>
            </a:r>
            <a:endParaRPr lang="en-GB"/>
          </a:p>
        </p:txBody>
      </p:sp>
      <p:sp>
        <p:nvSpPr>
          <p:cNvPr id="6" name="Content Placeholder 5"/>
          <p:cNvSpPr>
            <a:spLocks noGrp="1"/>
          </p:cNvSpPr>
          <p:nvPr>
            <p:ph sz="quarter" idx="21" hasCustomPrompt="1"/>
          </p:nvPr>
        </p:nvSpPr>
        <p:spPr>
          <a:xfrm>
            <a:off x="612774" y="1032579"/>
            <a:ext cx="4032000" cy="3645387"/>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5"/>
          <p:cNvSpPr>
            <a:spLocks noGrp="1"/>
          </p:cNvSpPr>
          <p:nvPr>
            <p:ph sz="quarter" idx="22" hasCustomPrompt="1"/>
          </p:nvPr>
        </p:nvSpPr>
        <p:spPr>
          <a:xfrm>
            <a:off x="4860480" y="1032579"/>
            <a:ext cx="4032000" cy="3645387"/>
          </a:xfrm>
        </p:spPr>
        <p:txBody>
          <a:bodyPr/>
          <a:lstStyle>
            <a:lvl1pPr>
              <a:defRPr>
                <a:solidFill>
                  <a:schemeClr val="tx1">
                    <a:lumMod val="65000"/>
                    <a:lumOff val="3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111475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ub-Headline + 2 Contents">
    <p:spTree>
      <p:nvGrpSpPr>
        <p:cNvPr id="1" name=""/>
        <p:cNvGrpSpPr/>
        <p:nvPr/>
      </p:nvGrpSpPr>
      <p:grpSpPr>
        <a:xfrm>
          <a:off x="0" y="0"/>
          <a:ext cx="0" cy="0"/>
          <a:chOff x="0" y="0"/>
          <a:chExt cx="0" cy="0"/>
        </a:xfrm>
      </p:grpSpPr>
      <p:sp>
        <p:nvSpPr>
          <p:cNvPr id="8" name="Content Placeholder 7"/>
          <p:cNvSpPr>
            <a:spLocks noGrp="1"/>
          </p:cNvSpPr>
          <p:nvPr>
            <p:ph sz="quarter" idx="22" hasCustomPrompt="1"/>
          </p:nvPr>
        </p:nvSpPr>
        <p:spPr>
          <a:xfrm>
            <a:off x="612774" y="1368900"/>
            <a:ext cx="4032000" cy="3309066"/>
          </a:xfrm>
        </p:spPr>
        <p:txBody>
          <a:bodyPr/>
          <a:lstStyle>
            <a:lvl1pPr>
              <a:defRPr sz="1800">
                <a:solidFill>
                  <a:schemeClr val="tx1">
                    <a:lumMod val="65000"/>
                    <a:lumOff val="35000"/>
                  </a:schemeClr>
                </a:solidFill>
              </a:defRPr>
            </a:lvl1pPr>
            <a:lvl2pPr>
              <a:defRPr sz="1600"/>
            </a:lvl2pPr>
            <a:lvl3pPr>
              <a:defRPr sz="1400"/>
            </a:lvl3pPr>
            <a:lvl4pPr>
              <a:defRPr sz="14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7"/>
          <p:cNvSpPr>
            <a:spLocks noGrp="1"/>
          </p:cNvSpPr>
          <p:nvPr>
            <p:ph sz="quarter" idx="23" hasCustomPrompt="1"/>
          </p:nvPr>
        </p:nvSpPr>
        <p:spPr>
          <a:xfrm>
            <a:off x="4860480" y="1368900"/>
            <a:ext cx="4032000" cy="3309066"/>
          </a:xfrm>
        </p:spPr>
        <p:txBody>
          <a:bodyPr/>
          <a:lstStyle>
            <a:lvl1pPr>
              <a:defRPr sz="1800">
                <a:solidFill>
                  <a:schemeClr val="tx1">
                    <a:lumMod val="65000"/>
                    <a:lumOff val="35000"/>
                  </a:schemeClr>
                </a:solidFill>
              </a:defRPr>
            </a:lvl1pPr>
            <a:lvl2pPr>
              <a:defRPr sz="1600"/>
            </a:lvl2pPr>
            <a:lvl3pPr>
              <a:defRPr sz="1400"/>
            </a:lvl3pPr>
            <a:lvl4pPr>
              <a:defRPr sz="1400"/>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2" name="Title 1"/>
          <p:cNvSpPr>
            <a:spLocks noGrp="1"/>
          </p:cNvSpPr>
          <p:nvPr>
            <p:ph type="title" hasCustomPrompt="1"/>
          </p:nvPr>
        </p:nvSpPr>
        <p:spPr/>
        <p:txBody>
          <a:bodyPr/>
          <a:lstStyle/>
          <a:p>
            <a:r>
              <a:rPr lang="en-GB" noProof="0"/>
              <a:t>Click to edit Master title text</a:t>
            </a:r>
            <a:endParaRPr lang="en-GB"/>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1836803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a:t>Click to edit Master title text</a:t>
            </a:r>
            <a:endParaRPr lang="en-GB"/>
          </a:p>
        </p:txBody>
      </p:sp>
    </p:spTree>
    <p:extLst>
      <p:ext uri="{BB962C8B-B14F-4D97-AF65-F5344CB8AC3E}">
        <p14:creationId xmlns:p14="http://schemas.microsoft.com/office/powerpoint/2010/main" val="2184783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Master title text</a:t>
            </a:r>
            <a:endParaRPr lang="en-GB"/>
          </a:p>
        </p:txBody>
      </p:sp>
      <p:sp>
        <p:nvSpPr>
          <p:cNvPr id="3"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a:t>Click to edit Master subtitle text</a:t>
            </a:r>
          </a:p>
        </p:txBody>
      </p:sp>
    </p:spTree>
    <p:extLst>
      <p:ext uri="{BB962C8B-B14F-4D97-AF65-F5344CB8AC3E}">
        <p14:creationId xmlns:p14="http://schemas.microsoft.com/office/powerpoint/2010/main" val="2110907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5025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Title Placeholder 2"/>
          <p:cNvSpPr>
            <a:spLocks noGrp="1"/>
          </p:cNvSpPr>
          <p:nvPr>
            <p:ph type="title"/>
          </p:nvPr>
        </p:nvSpPr>
        <p:spPr>
          <a:xfrm>
            <a:off x="612000" y="388744"/>
            <a:ext cx="8281175" cy="369332"/>
          </a:xfrm>
          <a:prstGeom prst="rect">
            <a:avLst/>
          </a:prstGeom>
        </p:spPr>
        <p:txBody>
          <a:bodyPr vert="horz" wrap="square" lIns="0" tIns="0" rIns="0" bIns="0" rtlCol="0" anchor="b">
            <a:spAutoFit/>
          </a:bodyPr>
          <a:lstStyle/>
          <a:p>
            <a:r>
              <a:rPr lang="en-GB" noProof="0"/>
              <a:t>Click to edit Master title text</a:t>
            </a:r>
          </a:p>
        </p:txBody>
      </p:sp>
      <p:sp>
        <p:nvSpPr>
          <p:cNvPr id="4" name="Text Placeholder 3"/>
          <p:cNvSpPr>
            <a:spLocks noGrp="1"/>
          </p:cNvSpPr>
          <p:nvPr>
            <p:ph type="body" idx="1"/>
          </p:nvPr>
        </p:nvSpPr>
        <p:spPr>
          <a:xfrm>
            <a:off x="611188" y="1032355"/>
            <a:ext cx="8281987" cy="3645611"/>
          </a:xfrm>
          <a:prstGeom prst="rect">
            <a:avLst/>
          </a:prstGeom>
        </p:spPr>
        <p:txBody>
          <a:bodyPr vert="horz" lIns="0" tIns="0" rIns="0" bIns="0" rtlCol="0">
            <a:noAutofit/>
          </a:bodyPr>
          <a:lstStyle/>
          <a:p>
            <a:pPr lvl="0"/>
            <a:r>
              <a:rPr lang="en-US"/>
              <a:t>Click to edit Master text styles</a:t>
            </a:r>
          </a:p>
          <a:p>
            <a:pPr marL="546100" lvl="1"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pPr>
            <a:r>
              <a:rPr lang="en-US"/>
              <a:t>Second level</a:t>
            </a:r>
          </a:p>
          <a:p>
            <a:pPr marL="835025" lvl="2" indent="-287338" algn="l" rtl="0" eaLnBrk="1" fontAlgn="base" hangingPunct="1">
              <a:spcBef>
                <a:spcPct val="25000"/>
              </a:spcBef>
              <a:spcAft>
                <a:spcPct val="0"/>
              </a:spcAft>
              <a:buClr>
                <a:schemeClr val="bg2"/>
              </a:buClr>
              <a:buFont typeface="Arial" panose="020B0604020202020204" pitchFamily="34" charset="0"/>
              <a:buChar char="–"/>
              <a:tabLst>
                <a:tab pos="1238250" algn="l"/>
              </a:tabLst>
            </a:pPr>
            <a:r>
              <a:rPr lang="en-US"/>
              <a:t>Third level</a:t>
            </a:r>
          </a:p>
          <a:p>
            <a:pPr marL="1103313" lvl="3" indent="-266700" algn="l" rtl="0" eaLnBrk="1" fontAlgn="base" hangingPunct="1">
              <a:spcBef>
                <a:spcPct val="25000"/>
              </a:spcBef>
              <a:spcAft>
                <a:spcPct val="0"/>
              </a:spcAft>
              <a:buClr>
                <a:schemeClr val="bg2"/>
              </a:buClr>
              <a:buFont typeface="Arial" charset="0"/>
              <a:buChar char="–"/>
              <a:tabLst>
                <a:tab pos="1238250" algn="l"/>
              </a:tabLst>
            </a:pPr>
            <a:r>
              <a:rPr lang="en-US"/>
              <a:t>Fourth level</a:t>
            </a:r>
          </a:p>
        </p:txBody>
      </p:sp>
      <p:sp>
        <p:nvSpPr>
          <p:cNvPr id="5" name="Line 38"/>
          <p:cNvSpPr>
            <a:spLocks noChangeShapeType="1"/>
          </p:cNvSpPr>
          <p:nvPr/>
        </p:nvSpPr>
        <p:spPr bwMode="auto">
          <a:xfrm flipV="1">
            <a:off x="611188" y="789553"/>
            <a:ext cx="853281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199247453"/>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3" r:id="rId4"/>
    <p:sldLayoutId id="2147483774" r:id="rId5"/>
    <p:sldLayoutId id="2147483775" r:id="rId6"/>
    <p:sldLayoutId id="2147483771" r:id="rId7"/>
    <p:sldLayoutId id="2147483779" r:id="rId8"/>
    <p:sldLayoutId id="2147483772" r:id="rId9"/>
    <p:sldLayoutId id="2147483777" r:id="rId10"/>
    <p:sldLayoutId id="2147483780" r:id="rId11"/>
    <p:sldLayoutId id="2147483776" r:id="rId12"/>
    <p:sldLayoutId id="2147483781" r:id="rId13"/>
    <p:sldLayoutId id="2147483778" r:id="rId14"/>
    <p:sldLayoutId id="2147483782" r:id="rId15"/>
    <p:sldLayoutId id="2147483783" r:id="rId16"/>
    <p:sldLayoutId id="2147483784" r:id="rId17"/>
  </p:sldLayoutIdLst>
  <p:hf sldNum="0" hdr="0" dt="0"/>
  <p:txStyles>
    <p:titleStyle>
      <a:lvl1pPr algn="l" rtl="0" eaLnBrk="1" fontAlgn="base" hangingPunct="1">
        <a:spcBef>
          <a:spcPct val="0"/>
        </a:spcBef>
        <a:spcAft>
          <a:spcPct val="0"/>
        </a:spcAft>
        <a:defRPr lang="en-GB" sz="2400" b="0" noProof="0" dirty="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defRPr lang="en-US" sz="180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0.jpeg"/><Relationship Id="rId7"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2.pn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chart" Target="../charts/chart10.xml"/><Relationship Id="rId5" Type="http://schemas.openxmlformats.org/officeDocument/2006/relationships/image" Target="../media/image22.jpeg"/><Relationship Id="rId4" Type="http://schemas.openxmlformats.org/officeDocument/2006/relationships/image" Target="../media/image21.png"/></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24.png"/><Relationship Id="rId4" Type="http://schemas.openxmlformats.org/officeDocument/2006/relationships/image" Target="../media/image23.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sv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0.jpeg"/><Relationship Id="rId7"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8.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Line 38">
            <a:extLst>
              <a:ext uri="{FF2B5EF4-FFF2-40B4-BE49-F238E27FC236}">
                <a16:creationId xmlns:a16="http://schemas.microsoft.com/office/drawing/2014/main" id="{D4748E2E-069B-AB41-AE36-076C3B201260}"/>
              </a:ext>
            </a:extLst>
          </p:cNvPr>
          <p:cNvSpPr>
            <a:spLocks noChangeShapeType="1"/>
          </p:cNvSpPr>
          <p:nvPr/>
        </p:nvSpPr>
        <p:spPr bwMode="auto">
          <a:xfrm flipV="1">
            <a:off x="611188" y="2566988"/>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5000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ndParaRPr>
          </a:p>
        </p:txBody>
      </p:sp>
      <p:sp>
        <p:nvSpPr>
          <p:cNvPr id="10" name="Title 2">
            <a:extLst>
              <a:ext uri="{FF2B5EF4-FFF2-40B4-BE49-F238E27FC236}">
                <a16:creationId xmlns:a16="http://schemas.microsoft.com/office/drawing/2014/main" id="{EE2AE12B-50AB-D342-8CDD-6C65FEF352A6}"/>
              </a:ext>
            </a:extLst>
          </p:cNvPr>
          <p:cNvSpPr txBox="1">
            <a:spLocks/>
          </p:cNvSpPr>
          <p:nvPr/>
        </p:nvSpPr>
        <p:spPr>
          <a:xfrm>
            <a:off x="612776" y="1491621"/>
            <a:ext cx="8339200" cy="984885"/>
          </a:xfrm>
          <a:prstGeom prst="rect">
            <a:avLst/>
          </a:prstGeom>
        </p:spPr>
        <p:txBody>
          <a:bodyPr vert="horz" wrap="square" lIns="0" tIns="0" rIns="0" bIns="0" rtlCol="0" anchor="b">
            <a:spAutoFit/>
          </a:bodyPr>
          <a:lstStyle>
            <a:lvl1pPr algn="l" rtl="0" eaLnBrk="1" fontAlgn="base" hangingPunct="1">
              <a:spcBef>
                <a:spcPct val="0"/>
              </a:spcBef>
              <a:spcAft>
                <a:spcPct val="0"/>
              </a:spcAft>
              <a:defRPr sz="3200" b="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defRPr/>
            </a:pPr>
            <a:r>
              <a:rPr lang="fr-FR" b="1" dirty="0">
                <a:solidFill>
                  <a:srgbClr val="3961AC"/>
                </a:solidFill>
              </a:rPr>
              <a:t>Présentation clinique de patients </a:t>
            </a:r>
            <a:br>
              <a:rPr lang="fr-FR" b="1" dirty="0">
                <a:solidFill>
                  <a:srgbClr val="3961AC"/>
                </a:solidFill>
              </a:rPr>
            </a:br>
            <a:r>
              <a:rPr lang="fr-FR" b="1" dirty="0">
                <a:solidFill>
                  <a:srgbClr val="3961AC"/>
                </a:solidFill>
              </a:rPr>
              <a:t>avec FANV</a:t>
            </a:r>
          </a:p>
        </p:txBody>
      </p:sp>
      <p:sp>
        <p:nvSpPr>
          <p:cNvPr id="11" name="Rectangle 40">
            <a:extLst>
              <a:ext uri="{FF2B5EF4-FFF2-40B4-BE49-F238E27FC236}">
                <a16:creationId xmlns:a16="http://schemas.microsoft.com/office/drawing/2014/main" id="{73F53FA0-A043-D146-803F-6E364D973D8E}"/>
              </a:ext>
            </a:extLst>
          </p:cNvPr>
          <p:cNvSpPr txBox="1">
            <a:spLocks noChangeArrowheads="1"/>
          </p:cNvSpPr>
          <p:nvPr/>
        </p:nvSpPr>
        <p:spPr>
          <a:xfrm>
            <a:off x="612776" y="2707482"/>
            <a:ext cx="8423720" cy="276999"/>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sz="28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sz="160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sz="160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800" dirty="0"/>
              <a:t>Prise en charge des patients avec FANV et diabète</a:t>
            </a:r>
          </a:p>
        </p:txBody>
      </p:sp>
    </p:spTree>
    <p:extLst>
      <p:ext uri="{BB962C8B-B14F-4D97-AF65-F5344CB8AC3E}">
        <p14:creationId xmlns:p14="http://schemas.microsoft.com/office/powerpoint/2010/main" val="1124652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38">
            <a:extLst>
              <a:ext uri="{FF2B5EF4-FFF2-40B4-BE49-F238E27FC236}">
                <a16:creationId xmlns:a16="http://schemas.microsoft.com/office/drawing/2014/main" id="{19C7EB6F-0EFB-4400-A220-0FEB8DCC2CA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Titel 1">
            <a:extLst>
              <a:ext uri="{FF2B5EF4-FFF2-40B4-BE49-F238E27FC236}">
                <a16:creationId xmlns:a16="http://schemas.microsoft.com/office/drawing/2014/main" id="{D434ACB0-D79A-44BB-80DC-327424BA600B}"/>
              </a:ext>
            </a:extLst>
          </p:cNvPr>
          <p:cNvSpPr txBox="1">
            <a:spLocks/>
          </p:cNvSpPr>
          <p:nvPr/>
        </p:nvSpPr>
        <p:spPr>
          <a:xfrm>
            <a:off x="612001" y="216911"/>
            <a:ext cx="828117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Imaginez que la fonction rénale de patients avec FANV tels que M. Marty se détériore en plus</a:t>
            </a:r>
          </a:p>
        </p:txBody>
      </p:sp>
      <p:sp>
        <p:nvSpPr>
          <p:cNvPr id="7" name="Subtitle 1">
            <a:extLst>
              <a:ext uri="{FF2B5EF4-FFF2-40B4-BE49-F238E27FC236}">
                <a16:creationId xmlns:a16="http://schemas.microsoft.com/office/drawing/2014/main" id="{69C6E863-13C1-48BA-978F-15BE95E2E99B}"/>
              </a:ext>
            </a:extLst>
          </p:cNvPr>
          <p:cNvSpPr>
            <a:spLocks noGrp="1"/>
          </p:cNvSpPr>
          <p:nvPr>
            <p:ph type="subTitle" sz="quarter" idx="1"/>
          </p:nvPr>
        </p:nvSpPr>
        <p:spPr>
          <a:xfrm>
            <a:off x="612776" y="1228789"/>
            <a:ext cx="3379802" cy="430887"/>
          </a:xfrm>
        </p:spPr>
        <p:txBody>
          <a:bodyPr/>
          <a:lstStyle/>
          <a:p>
            <a:r>
              <a:rPr lang="fr-FR" sz="1400" b="1" dirty="0"/>
              <a:t>Incidence de néphropathie chez les patients atteints de diabète de type 2</a:t>
            </a:r>
            <a:r>
              <a:rPr lang="fr-FR" sz="1400" b="1" baseline="30000" dirty="0"/>
              <a:t>13</a:t>
            </a:r>
          </a:p>
        </p:txBody>
      </p:sp>
      <p:sp>
        <p:nvSpPr>
          <p:cNvPr id="10" name="Subtitle 1">
            <a:extLst>
              <a:ext uri="{FF2B5EF4-FFF2-40B4-BE49-F238E27FC236}">
                <a16:creationId xmlns:a16="http://schemas.microsoft.com/office/drawing/2014/main" id="{F15FA9D9-E214-4153-9102-0655FA87CDD4}"/>
              </a:ext>
            </a:extLst>
          </p:cNvPr>
          <p:cNvSpPr txBox="1">
            <a:spLocks/>
          </p:cNvSpPr>
          <p:nvPr/>
        </p:nvSpPr>
        <p:spPr>
          <a:xfrm>
            <a:off x="4817039" y="1228789"/>
            <a:ext cx="3936129" cy="646331"/>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a:t>Détérioration plus rapide de la fonction rénale chez les patients diabétiques comparés aux patients non diabétiques</a:t>
            </a:r>
            <a:r>
              <a:rPr lang="fr-FR" sz="1400" b="1" baseline="30000" dirty="0"/>
              <a:t>14</a:t>
            </a:r>
            <a:r>
              <a:rPr lang="fr-FR" sz="1400" b="1" dirty="0"/>
              <a:t> </a:t>
            </a:r>
          </a:p>
        </p:txBody>
      </p:sp>
      <p:sp>
        <p:nvSpPr>
          <p:cNvPr id="43" name="Abgerundetes Rechteck 76">
            <a:extLst>
              <a:ext uri="{FF2B5EF4-FFF2-40B4-BE49-F238E27FC236}">
                <a16:creationId xmlns:a16="http://schemas.microsoft.com/office/drawing/2014/main" id="{0EF47841-D770-46B3-97FA-BF994DA03390}"/>
              </a:ext>
            </a:extLst>
          </p:cNvPr>
          <p:cNvSpPr>
            <a:spLocks noChangeArrowheads="1"/>
          </p:cNvSpPr>
          <p:nvPr/>
        </p:nvSpPr>
        <p:spPr bwMode="auto">
          <a:xfrm>
            <a:off x="629848" y="4423827"/>
            <a:ext cx="8229600" cy="214527"/>
          </a:xfrm>
          <a:prstGeom prst="roundRect">
            <a:avLst/>
          </a:prstGeom>
          <a:noFill/>
          <a:ln w="19050">
            <a:solidFill>
              <a:srgbClr val="3961AC"/>
            </a:solidFill>
            <a:miter lim="800000"/>
            <a:headEnd/>
            <a:tailEnd/>
          </a:ln>
        </p:spPr>
        <p:txBody>
          <a:bodyPr wrap="square" lIns="0" tIns="0" rIns="0" bIns="0" anchor="ctr">
            <a:spAutoFit/>
          </a:bodyPr>
          <a:lstStyle/>
          <a:p>
            <a:pPr marL="0" lvl="3" algn="ctr">
              <a:lnSpc>
                <a:spcPct val="90000"/>
              </a:lnSpc>
              <a:spcBef>
                <a:spcPts val="1000"/>
              </a:spcBef>
              <a:buClr>
                <a:srgbClr val="006ABB"/>
              </a:buClr>
              <a:buSzPct val="100000"/>
            </a:pPr>
            <a:r>
              <a:rPr lang="fr-FR" sz="1400" b="1" dirty="0">
                <a:solidFill>
                  <a:schemeClr val="tx1">
                    <a:lumMod val="65000"/>
                    <a:lumOff val="35000"/>
                  </a:schemeClr>
                </a:solidFill>
              </a:rPr>
              <a:t>&gt;70 % des patients atteints de DT2 meurent de causes cardiovasculaires.</a:t>
            </a:r>
            <a:r>
              <a:rPr lang="fr-FR" sz="1400" b="1" baseline="30000" dirty="0">
                <a:solidFill>
                  <a:schemeClr val="tx1">
                    <a:lumMod val="65000"/>
                    <a:lumOff val="35000"/>
                  </a:schemeClr>
                </a:solidFill>
              </a:rPr>
              <a:t>15</a:t>
            </a:r>
          </a:p>
        </p:txBody>
      </p:sp>
      <p:grpSp>
        <p:nvGrpSpPr>
          <p:cNvPr id="44" name="Gruppieren 43">
            <a:extLst>
              <a:ext uri="{FF2B5EF4-FFF2-40B4-BE49-F238E27FC236}">
                <a16:creationId xmlns:a16="http://schemas.microsoft.com/office/drawing/2014/main" id="{64B0112A-E0AA-4B18-AB14-4C6291AB888C}"/>
              </a:ext>
            </a:extLst>
          </p:cNvPr>
          <p:cNvGrpSpPr/>
          <p:nvPr/>
        </p:nvGrpSpPr>
        <p:grpSpPr>
          <a:xfrm>
            <a:off x="6264954" y="1957934"/>
            <a:ext cx="1691801" cy="1773123"/>
            <a:chOff x="3250208" y="2756529"/>
            <a:chExt cx="720518" cy="755152"/>
          </a:xfrm>
          <a:solidFill>
            <a:srgbClr val="6689CC">
              <a:alpha val="50000"/>
            </a:srgbClr>
          </a:solidFill>
        </p:grpSpPr>
        <p:sp>
          <p:nvSpPr>
            <p:cNvPr id="45" name="Pfeil: nach unten 44">
              <a:extLst>
                <a:ext uri="{FF2B5EF4-FFF2-40B4-BE49-F238E27FC236}">
                  <a16:creationId xmlns:a16="http://schemas.microsoft.com/office/drawing/2014/main" id="{CBCEB685-5813-40CE-A36B-DB90A9E46719}"/>
                </a:ext>
              </a:extLst>
            </p:cNvPr>
            <p:cNvSpPr/>
            <p:nvPr/>
          </p:nvSpPr>
          <p:spPr bwMode="auto">
            <a:xfrm>
              <a:off x="3279069" y="2756529"/>
              <a:ext cx="655219" cy="755152"/>
            </a:xfrm>
            <a:prstGeom prst="downArrow">
              <a:avLst/>
            </a:prstGeom>
            <a:grpFill/>
            <a:ln w="28575" algn="ctr">
              <a:solidFill>
                <a:srgbClr val="6689CC"/>
              </a:solid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sp>
          <p:nvSpPr>
            <p:cNvPr id="46" name="Textfeld 45">
              <a:extLst>
                <a:ext uri="{FF2B5EF4-FFF2-40B4-BE49-F238E27FC236}">
                  <a16:creationId xmlns:a16="http://schemas.microsoft.com/office/drawing/2014/main" id="{8067DDDD-C46B-4FB9-BEC3-84C40BF6975A}"/>
                </a:ext>
              </a:extLst>
            </p:cNvPr>
            <p:cNvSpPr txBox="1"/>
            <p:nvPr/>
          </p:nvSpPr>
          <p:spPr>
            <a:xfrm>
              <a:off x="3250208" y="3057479"/>
              <a:ext cx="720518" cy="197546"/>
            </a:xfrm>
            <a:prstGeom prst="rect">
              <a:avLst/>
            </a:prstGeom>
            <a:noFill/>
          </p:spPr>
          <p:txBody>
            <a:bodyPr wrap="square" lIns="90000" tIns="46800" rIns="90000" bIns="46800" rtlCol="0" anchor="ctr">
              <a:spAutoFit/>
            </a:bodyPr>
            <a:lstStyle/>
            <a:p>
              <a:pPr algn="ctr"/>
              <a:r>
                <a:rPr lang="fr-FR" sz="2400" b="0" i="0" u="none" strike="noStrike">
                  <a:solidFill>
                    <a:schemeClr val="tx1">
                      <a:lumMod val="65000"/>
                      <a:lumOff val="35000"/>
                    </a:schemeClr>
                  </a:solidFill>
                  <a:latin typeface="TradeGothicLTStd-Light"/>
                </a:rPr>
                <a:t>×</a:t>
              </a:r>
              <a:r>
                <a:rPr lang="fr-FR" sz="2400" b="1">
                  <a:solidFill>
                    <a:schemeClr val="tx1">
                      <a:lumMod val="65000"/>
                      <a:lumOff val="35000"/>
                    </a:schemeClr>
                  </a:solidFill>
                </a:rPr>
                <a:t>2</a:t>
              </a:r>
            </a:p>
          </p:txBody>
        </p:sp>
      </p:grpSp>
      <p:grpSp>
        <p:nvGrpSpPr>
          <p:cNvPr id="47" name="Group 3">
            <a:extLst>
              <a:ext uri="{FF2B5EF4-FFF2-40B4-BE49-F238E27FC236}">
                <a16:creationId xmlns:a16="http://schemas.microsoft.com/office/drawing/2014/main" id="{D4B1BF9C-5D60-4982-B8DE-B1D7B00B727C}"/>
              </a:ext>
            </a:extLst>
          </p:cNvPr>
          <p:cNvGrpSpPr/>
          <p:nvPr/>
        </p:nvGrpSpPr>
        <p:grpSpPr>
          <a:xfrm>
            <a:off x="4752588" y="2153144"/>
            <a:ext cx="1242000" cy="1242000"/>
            <a:chOff x="2959519" y="4630356"/>
            <a:chExt cx="1728192" cy="1728000"/>
          </a:xfrm>
        </p:grpSpPr>
        <p:sp>
          <p:nvSpPr>
            <p:cNvPr id="48" name="Oval 17">
              <a:extLst>
                <a:ext uri="{FF2B5EF4-FFF2-40B4-BE49-F238E27FC236}">
                  <a16:creationId xmlns:a16="http://schemas.microsoft.com/office/drawing/2014/main" id="{8184F7D3-BA58-4B21-A8B0-AEE5CA5A9A4B}"/>
                </a:ext>
              </a:extLst>
            </p:cNvPr>
            <p:cNvSpPr/>
            <p:nvPr/>
          </p:nvSpPr>
          <p:spPr bwMode="auto">
            <a:xfrm>
              <a:off x="2959519" y="4630356"/>
              <a:ext cx="1728192" cy="1728000"/>
            </a:xfrm>
            <a:prstGeom prst="ellipse">
              <a:avLst/>
            </a:prstGeom>
            <a:solidFill>
              <a:schemeClr val="bg1"/>
            </a:solidFill>
            <a:ln w="28575" algn="ctr">
              <a:solidFill>
                <a:srgbClr val="3961AC"/>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grpSp>
          <p:nvGrpSpPr>
            <p:cNvPr id="49" name="Group 11">
              <a:extLst>
                <a:ext uri="{FF2B5EF4-FFF2-40B4-BE49-F238E27FC236}">
                  <a16:creationId xmlns:a16="http://schemas.microsoft.com/office/drawing/2014/main" id="{EFE83722-A0C6-4329-9BA6-B955E97F1549}"/>
                </a:ext>
              </a:extLst>
            </p:cNvPr>
            <p:cNvGrpSpPr/>
            <p:nvPr/>
          </p:nvGrpSpPr>
          <p:grpSpPr bwMode="gray">
            <a:xfrm>
              <a:off x="3139539" y="5085184"/>
              <a:ext cx="1368152" cy="864096"/>
              <a:chOff x="7388982" y="1955563"/>
              <a:chExt cx="488470" cy="322350"/>
            </a:xfrm>
            <a:solidFill>
              <a:schemeClr val="tx2"/>
            </a:solidFill>
          </p:grpSpPr>
          <p:sp>
            <p:nvSpPr>
              <p:cNvPr id="50" name="Freeform 68">
                <a:extLst>
                  <a:ext uri="{FF2B5EF4-FFF2-40B4-BE49-F238E27FC236}">
                    <a16:creationId xmlns:a16="http://schemas.microsoft.com/office/drawing/2014/main" id="{484AD0A7-0AE0-49F4-8D32-A69A4F7ABE1B}"/>
                  </a:ext>
                </a:extLst>
              </p:cNvPr>
              <p:cNvSpPr>
                <a:spLocks/>
              </p:cNvSpPr>
              <p:nvPr/>
            </p:nvSpPr>
            <p:spPr bwMode="gray">
              <a:xfrm>
                <a:off x="7689579" y="1955563"/>
                <a:ext cx="187873" cy="314440"/>
              </a:xfrm>
              <a:custGeom>
                <a:avLst/>
                <a:gdLst>
                  <a:gd name="T0" fmla="*/ 30 w 71"/>
                  <a:gd name="T1" fmla="*/ 0 h 119"/>
                  <a:gd name="T2" fmla="*/ 7 w 71"/>
                  <a:gd name="T3" fmla="*/ 13 h 119"/>
                  <a:gd name="T4" fmla="*/ 37 w 71"/>
                  <a:gd name="T5" fmla="*/ 34 h 119"/>
                  <a:gd name="T6" fmla="*/ 20 w 71"/>
                  <a:gd name="T7" fmla="*/ 42 h 119"/>
                  <a:gd name="T8" fmla="*/ 26 w 71"/>
                  <a:gd name="T9" fmla="*/ 79 h 119"/>
                  <a:gd name="T10" fmla="*/ 17 w 71"/>
                  <a:gd name="T11" fmla="*/ 75 h 119"/>
                  <a:gd name="T12" fmla="*/ 13 w 71"/>
                  <a:gd name="T13" fmla="*/ 107 h 119"/>
                  <a:gd name="T14" fmla="*/ 67 w 71"/>
                  <a:gd name="T15" fmla="*/ 64 h 119"/>
                  <a:gd name="T16" fmla="*/ 30 w 71"/>
                  <a:gd name="T17"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119">
                    <a:moveTo>
                      <a:pt x="30" y="0"/>
                    </a:moveTo>
                    <a:cubicBezTo>
                      <a:pt x="21" y="0"/>
                      <a:pt x="10" y="3"/>
                      <a:pt x="7" y="13"/>
                    </a:cubicBezTo>
                    <a:cubicBezTo>
                      <a:pt x="2" y="31"/>
                      <a:pt x="23" y="44"/>
                      <a:pt x="37" y="34"/>
                    </a:cubicBezTo>
                    <a:cubicBezTo>
                      <a:pt x="35" y="38"/>
                      <a:pt x="30" y="44"/>
                      <a:pt x="20" y="42"/>
                    </a:cubicBezTo>
                    <a:cubicBezTo>
                      <a:pt x="17" y="53"/>
                      <a:pt x="18" y="67"/>
                      <a:pt x="26" y="79"/>
                    </a:cubicBezTo>
                    <a:cubicBezTo>
                      <a:pt x="23" y="79"/>
                      <a:pt x="20" y="78"/>
                      <a:pt x="17" y="75"/>
                    </a:cubicBezTo>
                    <a:cubicBezTo>
                      <a:pt x="4" y="78"/>
                      <a:pt x="0" y="99"/>
                      <a:pt x="13" y="107"/>
                    </a:cubicBezTo>
                    <a:cubicBezTo>
                      <a:pt x="31" y="119"/>
                      <a:pt x="63" y="108"/>
                      <a:pt x="67" y="64"/>
                    </a:cubicBezTo>
                    <a:cubicBezTo>
                      <a:pt x="71" y="28"/>
                      <a:pt x="54" y="2"/>
                      <a:pt x="30" y="0"/>
                    </a:cubicBezTo>
                    <a:close/>
                  </a:path>
                </a:pathLst>
              </a:custGeom>
              <a:solidFill>
                <a:srgbClr val="6689CC"/>
              </a:solidFill>
              <a:ln>
                <a:noFill/>
              </a:ln>
            </p:spPr>
            <p:txBody>
              <a:bodyPr vert="horz" wrap="square" lIns="68580" tIns="34290" rIns="68580" bIns="34290" numCol="1" anchor="t" anchorCtr="0" compatLnSpc="1">
                <a:prstTxWarp prst="textNoShape">
                  <a:avLst/>
                </a:prstTxWarp>
              </a:bodyPr>
              <a:lstStyle/>
              <a:p>
                <a:endParaRPr lang="en-US" sz="1013"/>
              </a:p>
            </p:txBody>
          </p:sp>
          <p:sp>
            <p:nvSpPr>
              <p:cNvPr id="51" name="Freeform 69">
                <a:extLst>
                  <a:ext uri="{FF2B5EF4-FFF2-40B4-BE49-F238E27FC236}">
                    <a16:creationId xmlns:a16="http://schemas.microsoft.com/office/drawing/2014/main" id="{C362CDEB-4F47-4308-A6AD-0364706D9AD9}"/>
                  </a:ext>
                </a:extLst>
              </p:cNvPr>
              <p:cNvSpPr>
                <a:spLocks/>
              </p:cNvSpPr>
              <p:nvPr/>
            </p:nvSpPr>
            <p:spPr bwMode="gray">
              <a:xfrm>
                <a:off x="7388982" y="1955563"/>
                <a:ext cx="186885" cy="314440"/>
              </a:xfrm>
              <a:custGeom>
                <a:avLst/>
                <a:gdLst>
                  <a:gd name="T0" fmla="*/ 54 w 71"/>
                  <a:gd name="T1" fmla="*/ 75 h 119"/>
                  <a:gd name="T2" fmla="*/ 45 w 71"/>
                  <a:gd name="T3" fmla="*/ 79 h 119"/>
                  <a:gd name="T4" fmla="*/ 51 w 71"/>
                  <a:gd name="T5" fmla="*/ 42 h 119"/>
                  <a:gd name="T6" fmla="*/ 34 w 71"/>
                  <a:gd name="T7" fmla="*/ 34 h 119"/>
                  <a:gd name="T8" fmla="*/ 64 w 71"/>
                  <a:gd name="T9" fmla="*/ 13 h 119"/>
                  <a:gd name="T10" fmla="*/ 41 w 71"/>
                  <a:gd name="T11" fmla="*/ 0 h 119"/>
                  <a:gd name="T12" fmla="*/ 4 w 71"/>
                  <a:gd name="T13" fmla="*/ 64 h 119"/>
                  <a:gd name="T14" fmla="*/ 58 w 71"/>
                  <a:gd name="T15" fmla="*/ 107 h 119"/>
                  <a:gd name="T16" fmla="*/ 54 w 71"/>
                  <a:gd name="T17" fmla="*/ 75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119">
                    <a:moveTo>
                      <a:pt x="54" y="75"/>
                    </a:moveTo>
                    <a:cubicBezTo>
                      <a:pt x="51" y="78"/>
                      <a:pt x="48" y="79"/>
                      <a:pt x="45" y="79"/>
                    </a:cubicBezTo>
                    <a:cubicBezTo>
                      <a:pt x="53" y="67"/>
                      <a:pt x="54" y="53"/>
                      <a:pt x="51" y="42"/>
                    </a:cubicBezTo>
                    <a:cubicBezTo>
                      <a:pt x="42" y="44"/>
                      <a:pt x="36" y="38"/>
                      <a:pt x="34" y="34"/>
                    </a:cubicBezTo>
                    <a:cubicBezTo>
                      <a:pt x="48" y="44"/>
                      <a:pt x="69" y="31"/>
                      <a:pt x="64" y="13"/>
                    </a:cubicBezTo>
                    <a:cubicBezTo>
                      <a:pt x="62" y="3"/>
                      <a:pt x="51" y="0"/>
                      <a:pt x="41" y="0"/>
                    </a:cubicBezTo>
                    <a:cubicBezTo>
                      <a:pt x="17" y="2"/>
                      <a:pt x="0" y="28"/>
                      <a:pt x="4" y="64"/>
                    </a:cubicBezTo>
                    <a:cubicBezTo>
                      <a:pt x="8" y="108"/>
                      <a:pt x="40" y="119"/>
                      <a:pt x="58" y="107"/>
                    </a:cubicBezTo>
                    <a:cubicBezTo>
                      <a:pt x="71" y="99"/>
                      <a:pt x="67" y="78"/>
                      <a:pt x="54" y="75"/>
                    </a:cubicBezTo>
                    <a:close/>
                  </a:path>
                </a:pathLst>
              </a:custGeom>
              <a:solidFill>
                <a:srgbClr val="6689CC"/>
              </a:solidFill>
              <a:ln>
                <a:noFill/>
              </a:ln>
            </p:spPr>
            <p:txBody>
              <a:bodyPr vert="horz" wrap="square" lIns="68580" tIns="34290" rIns="68580" bIns="34290" numCol="1" anchor="t" anchorCtr="0" compatLnSpc="1">
                <a:prstTxWarp prst="textNoShape">
                  <a:avLst/>
                </a:prstTxWarp>
              </a:bodyPr>
              <a:lstStyle/>
              <a:p>
                <a:endParaRPr lang="en-US" sz="1013"/>
              </a:p>
            </p:txBody>
          </p:sp>
          <p:sp>
            <p:nvSpPr>
              <p:cNvPr id="52" name="Freeform 70">
                <a:extLst>
                  <a:ext uri="{FF2B5EF4-FFF2-40B4-BE49-F238E27FC236}">
                    <a16:creationId xmlns:a16="http://schemas.microsoft.com/office/drawing/2014/main" id="{4B4E04B5-8725-41AD-806E-13A55616CEAB}"/>
                  </a:ext>
                </a:extLst>
              </p:cNvPr>
              <p:cNvSpPr>
                <a:spLocks/>
              </p:cNvSpPr>
              <p:nvPr/>
            </p:nvSpPr>
            <p:spPr bwMode="gray">
              <a:xfrm>
                <a:off x="7550157" y="2069275"/>
                <a:ext cx="71194" cy="208638"/>
              </a:xfrm>
              <a:custGeom>
                <a:avLst/>
                <a:gdLst>
                  <a:gd name="T0" fmla="*/ 1 w 27"/>
                  <a:gd name="T1" fmla="*/ 0 h 79"/>
                  <a:gd name="T2" fmla="*/ 0 w 27"/>
                  <a:gd name="T3" fmla="*/ 16 h 79"/>
                  <a:gd name="T4" fmla="*/ 19 w 27"/>
                  <a:gd name="T5" fmla="*/ 79 h 79"/>
                  <a:gd name="T6" fmla="*/ 27 w 27"/>
                  <a:gd name="T7" fmla="*/ 79 h 79"/>
                  <a:gd name="T8" fmla="*/ 1 w 27"/>
                  <a:gd name="T9" fmla="*/ 0 h 79"/>
                </a:gdLst>
                <a:ahLst/>
                <a:cxnLst>
                  <a:cxn ang="0">
                    <a:pos x="T0" y="T1"/>
                  </a:cxn>
                  <a:cxn ang="0">
                    <a:pos x="T2" y="T3"/>
                  </a:cxn>
                  <a:cxn ang="0">
                    <a:pos x="T4" y="T5"/>
                  </a:cxn>
                  <a:cxn ang="0">
                    <a:pos x="T6" y="T7"/>
                  </a:cxn>
                  <a:cxn ang="0">
                    <a:pos x="T8" y="T9"/>
                  </a:cxn>
                </a:cxnLst>
                <a:rect l="0" t="0" r="r" b="b"/>
                <a:pathLst>
                  <a:path w="27" h="79">
                    <a:moveTo>
                      <a:pt x="1" y="0"/>
                    </a:moveTo>
                    <a:cubicBezTo>
                      <a:pt x="1" y="0"/>
                      <a:pt x="4" y="10"/>
                      <a:pt x="0" y="16"/>
                    </a:cubicBezTo>
                    <a:cubicBezTo>
                      <a:pt x="17" y="20"/>
                      <a:pt x="19" y="48"/>
                      <a:pt x="19" y="79"/>
                    </a:cubicBezTo>
                    <a:cubicBezTo>
                      <a:pt x="27" y="79"/>
                      <a:pt x="27" y="79"/>
                      <a:pt x="27" y="79"/>
                    </a:cubicBezTo>
                    <a:cubicBezTo>
                      <a:pt x="27" y="41"/>
                      <a:pt x="21" y="7"/>
                      <a:pt x="1" y="0"/>
                    </a:cubicBezTo>
                    <a:close/>
                  </a:path>
                </a:pathLst>
              </a:custGeom>
              <a:solidFill>
                <a:srgbClr val="6689CC"/>
              </a:solidFill>
              <a:ln>
                <a:noFill/>
              </a:ln>
            </p:spPr>
            <p:txBody>
              <a:bodyPr vert="horz" wrap="square" lIns="68580" tIns="34290" rIns="68580" bIns="34290" numCol="1" anchor="t" anchorCtr="0" compatLnSpc="1">
                <a:prstTxWarp prst="textNoShape">
                  <a:avLst/>
                </a:prstTxWarp>
              </a:bodyPr>
              <a:lstStyle/>
              <a:p>
                <a:endParaRPr lang="en-US" sz="1013"/>
              </a:p>
            </p:txBody>
          </p:sp>
          <p:sp>
            <p:nvSpPr>
              <p:cNvPr id="53" name="Freeform 71">
                <a:extLst>
                  <a:ext uri="{FF2B5EF4-FFF2-40B4-BE49-F238E27FC236}">
                    <a16:creationId xmlns:a16="http://schemas.microsoft.com/office/drawing/2014/main" id="{20DDCCEE-1018-4487-A41E-400D6C93413E}"/>
                  </a:ext>
                </a:extLst>
              </p:cNvPr>
              <p:cNvSpPr>
                <a:spLocks/>
              </p:cNvSpPr>
              <p:nvPr/>
            </p:nvSpPr>
            <p:spPr bwMode="gray">
              <a:xfrm>
                <a:off x="7645082" y="2069275"/>
                <a:ext cx="74161" cy="208638"/>
              </a:xfrm>
              <a:custGeom>
                <a:avLst/>
                <a:gdLst>
                  <a:gd name="T0" fmla="*/ 26 w 28"/>
                  <a:gd name="T1" fmla="*/ 0 h 79"/>
                  <a:gd name="T2" fmla="*/ 0 w 28"/>
                  <a:gd name="T3" fmla="*/ 79 h 79"/>
                  <a:gd name="T4" fmla="*/ 8 w 28"/>
                  <a:gd name="T5" fmla="*/ 79 h 79"/>
                  <a:gd name="T6" fmla="*/ 28 w 28"/>
                  <a:gd name="T7" fmla="*/ 16 h 79"/>
                  <a:gd name="T8" fmla="*/ 26 w 28"/>
                  <a:gd name="T9" fmla="*/ 0 h 79"/>
                </a:gdLst>
                <a:ahLst/>
                <a:cxnLst>
                  <a:cxn ang="0">
                    <a:pos x="T0" y="T1"/>
                  </a:cxn>
                  <a:cxn ang="0">
                    <a:pos x="T2" y="T3"/>
                  </a:cxn>
                  <a:cxn ang="0">
                    <a:pos x="T4" y="T5"/>
                  </a:cxn>
                  <a:cxn ang="0">
                    <a:pos x="T6" y="T7"/>
                  </a:cxn>
                  <a:cxn ang="0">
                    <a:pos x="T8" y="T9"/>
                  </a:cxn>
                </a:cxnLst>
                <a:rect l="0" t="0" r="r" b="b"/>
                <a:pathLst>
                  <a:path w="28" h="79">
                    <a:moveTo>
                      <a:pt x="26" y="0"/>
                    </a:moveTo>
                    <a:cubicBezTo>
                      <a:pt x="6" y="7"/>
                      <a:pt x="0" y="41"/>
                      <a:pt x="0" y="79"/>
                    </a:cubicBezTo>
                    <a:cubicBezTo>
                      <a:pt x="8" y="79"/>
                      <a:pt x="8" y="79"/>
                      <a:pt x="8" y="79"/>
                    </a:cubicBezTo>
                    <a:cubicBezTo>
                      <a:pt x="8" y="48"/>
                      <a:pt x="10" y="20"/>
                      <a:pt x="28" y="16"/>
                    </a:cubicBezTo>
                    <a:cubicBezTo>
                      <a:pt x="23" y="10"/>
                      <a:pt x="26" y="0"/>
                      <a:pt x="26" y="0"/>
                    </a:cubicBezTo>
                    <a:close/>
                  </a:path>
                </a:pathLst>
              </a:custGeom>
              <a:solidFill>
                <a:srgbClr val="6689CC"/>
              </a:solidFill>
              <a:ln>
                <a:noFill/>
              </a:ln>
            </p:spPr>
            <p:txBody>
              <a:bodyPr vert="horz" wrap="square" lIns="68580" tIns="34290" rIns="68580" bIns="34290" numCol="1" anchor="t" anchorCtr="0" compatLnSpc="1">
                <a:prstTxWarp prst="textNoShape">
                  <a:avLst/>
                </a:prstTxWarp>
              </a:bodyPr>
              <a:lstStyle/>
              <a:p>
                <a:endParaRPr lang="en-US" sz="1013"/>
              </a:p>
            </p:txBody>
          </p:sp>
        </p:grpSp>
      </p:grpSp>
      <p:sp>
        <p:nvSpPr>
          <p:cNvPr id="22" name="TextBox 3">
            <a:extLst>
              <a:ext uri="{FF2B5EF4-FFF2-40B4-BE49-F238E27FC236}">
                <a16:creationId xmlns:a16="http://schemas.microsoft.com/office/drawing/2014/main" id="{6684CDC0-24CD-E942-B39F-D49144AEB78A}"/>
              </a:ext>
            </a:extLst>
          </p:cNvPr>
          <p:cNvSpPr txBox="1"/>
          <p:nvPr/>
        </p:nvSpPr>
        <p:spPr>
          <a:xfrm>
            <a:off x="619123" y="4948863"/>
            <a:ext cx="8274051" cy="107722"/>
          </a:xfrm>
          <a:prstGeom prst="rect">
            <a:avLst/>
          </a:prstGeom>
          <a:noFill/>
        </p:spPr>
        <p:txBody>
          <a:bodyPr wrap="square" lIns="0" tIns="0" rIns="0" bIns="0" rtlCol="0" anchor="b" anchorCtr="0">
            <a:spAutoFit/>
          </a:bodyPr>
          <a:lstStyle/>
          <a:p>
            <a:pPr marL="88900" indent="-88900">
              <a:spcBef>
                <a:spcPts val="0"/>
              </a:spcBef>
              <a:spcAft>
                <a:spcPts val="200"/>
              </a:spcAft>
            </a:pPr>
            <a:r>
              <a:rPr lang="fr-FR" sz="700" dirty="0">
                <a:solidFill>
                  <a:srgbClr val="B3B2B5"/>
                </a:solidFill>
                <a:latin typeface="Arial" panose="020B0604020202020204" pitchFamily="34" charset="0"/>
                <a:cs typeface="Arial" panose="020B0604020202020204" pitchFamily="34" charset="0"/>
              </a:rPr>
              <a:t>DT2 : diabète de type II</a:t>
            </a:r>
          </a:p>
        </p:txBody>
      </p:sp>
      <p:sp>
        <p:nvSpPr>
          <p:cNvPr id="23" name="Textfeld 22">
            <a:extLst>
              <a:ext uri="{FF2B5EF4-FFF2-40B4-BE49-F238E27FC236}">
                <a16:creationId xmlns:a16="http://schemas.microsoft.com/office/drawing/2014/main" id="{0251A1DF-F182-4E8E-94F7-B00233002F36}"/>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DE" sz="600" dirty="0">
                <a:solidFill>
                  <a:srgbClr val="B3B2B5"/>
                </a:solidFill>
                <a:latin typeface="Arial" panose="020B0604020202020204" pitchFamily="34" charset="0"/>
                <a:cs typeface="Arial" panose="020B0604020202020204" pitchFamily="34" charset="0"/>
              </a:rPr>
              <a:t>PP-XAR-CH-0470-2_06.2021</a:t>
            </a:r>
            <a:endParaRPr lang="fr-FR" sz="600" dirty="0">
              <a:solidFill>
                <a:srgbClr val="B3B2B5"/>
              </a:solidFill>
            </a:endParaRPr>
          </a:p>
        </p:txBody>
      </p:sp>
      <p:grpSp>
        <p:nvGrpSpPr>
          <p:cNvPr id="42" name="Gruppieren 41">
            <a:extLst>
              <a:ext uri="{FF2B5EF4-FFF2-40B4-BE49-F238E27FC236}">
                <a16:creationId xmlns:a16="http://schemas.microsoft.com/office/drawing/2014/main" id="{8FDA35C3-A99E-410C-9D1A-6F174B09273E}"/>
              </a:ext>
            </a:extLst>
          </p:cNvPr>
          <p:cNvGrpSpPr/>
          <p:nvPr/>
        </p:nvGrpSpPr>
        <p:grpSpPr>
          <a:xfrm>
            <a:off x="637772" y="1793959"/>
            <a:ext cx="2334028" cy="2278614"/>
            <a:chOff x="637772" y="1801049"/>
            <a:chExt cx="2334028" cy="2278614"/>
          </a:xfrm>
        </p:grpSpPr>
        <p:sp>
          <p:nvSpPr>
            <p:cNvPr id="54" name="Kreis: nicht ausgefüllt 53">
              <a:extLst>
                <a:ext uri="{FF2B5EF4-FFF2-40B4-BE49-F238E27FC236}">
                  <a16:creationId xmlns:a16="http://schemas.microsoft.com/office/drawing/2014/main" id="{D9C17F5E-8199-4B1D-8E26-84DFCD77D91D}"/>
                </a:ext>
              </a:extLst>
            </p:cNvPr>
            <p:cNvSpPr/>
            <p:nvPr/>
          </p:nvSpPr>
          <p:spPr bwMode="auto">
            <a:xfrm>
              <a:off x="637773" y="1801049"/>
              <a:ext cx="2334027" cy="2278614"/>
            </a:xfrm>
            <a:prstGeom prst="donut">
              <a:avLst>
                <a:gd name="adj" fmla="val 11835"/>
              </a:avLst>
            </a:prstGeom>
            <a:solidFill>
              <a:srgbClr val="D5D4D2"/>
            </a:solidFill>
            <a:ln w="28575" algn="ctr">
              <a:no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sp>
          <p:nvSpPr>
            <p:cNvPr id="55" name="TextBox 20">
              <a:extLst>
                <a:ext uri="{FF2B5EF4-FFF2-40B4-BE49-F238E27FC236}">
                  <a16:creationId xmlns:a16="http://schemas.microsoft.com/office/drawing/2014/main" id="{BE8429EB-075E-4FC6-9A2B-982BFB628025}"/>
                </a:ext>
              </a:extLst>
            </p:cNvPr>
            <p:cNvSpPr txBox="1"/>
            <p:nvPr/>
          </p:nvSpPr>
          <p:spPr>
            <a:xfrm>
              <a:off x="1027390" y="2613085"/>
              <a:ext cx="1353879" cy="646331"/>
            </a:xfrm>
            <a:prstGeom prst="rect">
              <a:avLst/>
            </a:prstGeom>
            <a:noFill/>
            <a:ln>
              <a:noFill/>
            </a:ln>
          </p:spPr>
          <p:txBody>
            <a:bodyPr wrap="square" rtlCol="0">
              <a:spAutoFit/>
            </a:bodyPr>
            <a:lstStyle/>
            <a:p>
              <a:pPr algn="ctr"/>
              <a:r>
                <a:rPr lang="fr-FR" sz="3600" b="1" dirty="0">
                  <a:solidFill>
                    <a:srgbClr val="3961AC"/>
                  </a:solidFill>
                  <a:latin typeface="Arial" panose="020B0604020202020204" pitchFamily="34" charset="0"/>
                  <a:cs typeface="Arial" panose="020B0604020202020204" pitchFamily="34" charset="0"/>
                </a:rPr>
                <a:t>40 %</a:t>
              </a:r>
            </a:p>
          </p:txBody>
        </p:sp>
        <p:sp>
          <p:nvSpPr>
            <p:cNvPr id="56" name="Halbbogen 55">
              <a:extLst>
                <a:ext uri="{FF2B5EF4-FFF2-40B4-BE49-F238E27FC236}">
                  <a16:creationId xmlns:a16="http://schemas.microsoft.com/office/drawing/2014/main" id="{B9DA65B3-778E-4B1E-ABA6-C95DD3FEEB2C}"/>
                </a:ext>
              </a:extLst>
            </p:cNvPr>
            <p:cNvSpPr/>
            <p:nvPr/>
          </p:nvSpPr>
          <p:spPr bwMode="auto">
            <a:xfrm rot="5400000">
              <a:off x="665480" y="1773343"/>
              <a:ext cx="2278612" cy="2334027"/>
            </a:xfrm>
            <a:prstGeom prst="blockArc">
              <a:avLst>
                <a:gd name="adj1" fmla="val 10765766"/>
                <a:gd name="adj2" fmla="val 19110797"/>
                <a:gd name="adj3" fmla="val 21628"/>
              </a:avLst>
            </a:prstGeom>
            <a:solidFill>
              <a:srgbClr val="3961AC"/>
            </a:solidFill>
            <a:ln w="28575" algn="ctr">
              <a:no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grpSp>
    </p:spTree>
    <p:extLst>
      <p:ext uri="{BB962C8B-B14F-4D97-AF65-F5344CB8AC3E}">
        <p14:creationId xmlns:p14="http://schemas.microsoft.com/office/powerpoint/2010/main" val="4056063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Flowchart: Off-page Connector 16">
            <a:extLst>
              <a:ext uri="{FF2B5EF4-FFF2-40B4-BE49-F238E27FC236}">
                <a16:creationId xmlns:a16="http://schemas.microsoft.com/office/drawing/2014/main" id="{931BA547-5DBC-4D6F-8134-2F666B80D9B8}"/>
              </a:ext>
            </a:extLst>
          </p:cNvPr>
          <p:cNvSpPr/>
          <p:nvPr/>
        </p:nvSpPr>
        <p:spPr bwMode="auto">
          <a:xfrm>
            <a:off x="6602819" y="2851794"/>
            <a:ext cx="2253845" cy="1489413"/>
          </a:xfrm>
          <a:prstGeom prst="flowChartOffpageConnector">
            <a:avLst/>
          </a:prstGeom>
          <a:solidFill>
            <a:srgbClr val="6689CC"/>
          </a:solidFill>
          <a:ln w="28575" algn="ctr">
            <a:solidFill>
              <a:schemeClr val="bg2"/>
            </a:solidFill>
            <a:miter lim="800000"/>
            <a:headEnd/>
            <a:tailEnd/>
          </a:ln>
          <a:effectLst/>
        </p:spPr>
        <p:txBody>
          <a:bodyPr wrap="square" lIns="0" tIns="108000" rIns="0" bIns="0" rtlCol="0" anchor="ctr" anchorCtr="0">
            <a:noAutofit/>
          </a:bodyPr>
          <a:lstStyle/>
          <a:p>
            <a:pPr algn="ctr" defTabSz="685783" fontAlgn="auto">
              <a:spcBef>
                <a:spcPts val="0"/>
              </a:spcBef>
              <a:spcAft>
                <a:spcPts val="0"/>
              </a:spcAft>
            </a:pPr>
            <a:endParaRPr lang="en-US" sz="1100" dirty="0">
              <a:solidFill>
                <a:schemeClr val="bg1"/>
              </a:solidFill>
              <a:latin typeface="Arial"/>
            </a:endParaRPr>
          </a:p>
          <a:p>
            <a:pPr algn="ctr" defTabSz="685783" fontAlgn="auto">
              <a:spcBef>
                <a:spcPts val="0"/>
              </a:spcBef>
              <a:spcAft>
                <a:spcPts val="0"/>
              </a:spcAft>
            </a:pPr>
            <a:r>
              <a:rPr lang="fr-FR" sz="1100" dirty="0">
                <a:solidFill>
                  <a:schemeClr val="bg1"/>
                </a:solidFill>
                <a:latin typeface="Arial"/>
              </a:rPr>
              <a:t>Les patients avec FANV souffrant d’insuffisance rénale chronique et de diabète sont plus susceptibles </a:t>
            </a:r>
            <a:br>
              <a:rPr lang="fr-FR" sz="1100" dirty="0">
                <a:solidFill>
                  <a:schemeClr val="bg1"/>
                </a:solidFill>
                <a:latin typeface="Arial"/>
              </a:rPr>
            </a:br>
            <a:r>
              <a:rPr lang="fr-FR" sz="1100" dirty="0">
                <a:solidFill>
                  <a:schemeClr val="bg1"/>
                </a:solidFill>
                <a:latin typeface="Arial"/>
              </a:rPr>
              <a:t>de </a:t>
            </a:r>
            <a:r>
              <a:rPr lang="fr-FR" sz="1100" b="1" dirty="0">
                <a:solidFill>
                  <a:schemeClr val="bg1"/>
                </a:solidFill>
                <a:latin typeface="Arial"/>
              </a:rPr>
              <a:t>mourir de causes CV </a:t>
            </a:r>
            <a:r>
              <a:rPr lang="fr-FR" sz="1100" dirty="0">
                <a:solidFill>
                  <a:schemeClr val="bg1"/>
                </a:solidFill>
                <a:latin typeface="Arial"/>
              </a:rPr>
              <a:t>que ceux qui ne souffrent pas de diabète</a:t>
            </a:r>
            <a:r>
              <a:rPr lang="fr-FR" sz="1100" baseline="30000" dirty="0">
                <a:solidFill>
                  <a:schemeClr val="bg1"/>
                </a:solidFill>
                <a:latin typeface="Arial"/>
              </a:rPr>
              <a:t>18</a:t>
            </a:r>
          </a:p>
        </p:txBody>
      </p:sp>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Comment le maintenez-vous protégé ?</a:t>
            </a:r>
          </a:p>
        </p:txBody>
      </p:sp>
      <p:sp>
        <p:nvSpPr>
          <p:cNvPr id="25" name="TextBox 3">
            <a:extLst>
              <a:ext uri="{FF2B5EF4-FFF2-40B4-BE49-F238E27FC236}">
                <a16:creationId xmlns:a16="http://schemas.microsoft.com/office/drawing/2014/main" id="{0E30E56A-65EA-4E0F-B437-7F8EDEA8E8D5}"/>
              </a:ext>
            </a:extLst>
          </p:cNvPr>
          <p:cNvSpPr txBox="1"/>
          <p:nvPr/>
        </p:nvSpPr>
        <p:spPr>
          <a:xfrm>
            <a:off x="619123" y="4815493"/>
            <a:ext cx="8274051" cy="241092"/>
          </a:xfrm>
          <a:prstGeom prst="rect">
            <a:avLst/>
          </a:prstGeom>
          <a:noFill/>
        </p:spPr>
        <p:txBody>
          <a:bodyPr wrap="square" lIns="0" tIns="0" rIns="0" bIns="0" rtlCol="0" anchor="b" anchorCtr="0">
            <a:spAutoFit/>
          </a:bodyPr>
          <a:lstStyle/>
          <a:p>
            <a:pPr marL="88900" indent="-88900">
              <a:spcBef>
                <a:spcPts val="0"/>
              </a:spcBef>
              <a:spcAft>
                <a:spcPts val="200"/>
              </a:spcAft>
            </a:pPr>
            <a:r>
              <a:rPr lang="fr-FR" sz="700" dirty="0" err="1">
                <a:solidFill>
                  <a:srgbClr val="B3B2B5"/>
                </a:solidFill>
                <a:cs typeface="Arial" charset="0"/>
              </a:rPr>
              <a:t>Rivaroxaban</a:t>
            </a:r>
            <a:r>
              <a:rPr lang="fr-FR" sz="700" dirty="0">
                <a:solidFill>
                  <a:srgbClr val="B3B2B5"/>
                </a:solidFill>
                <a:cs typeface="Arial" charset="0"/>
              </a:rPr>
              <a:t> n’est pas recommandé chez les patients présentant quelle clairance de la créatinine &lt;15ml/min.</a:t>
            </a:r>
            <a:r>
              <a:rPr lang="fr-FR" sz="700" baseline="30000" dirty="0">
                <a:solidFill>
                  <a:srgbClr val="B3B2B5"/>
                </a:solidFill>
                <a:cs typeface="Arial" charset="0"/>
              </a:rPr>
              <a:t>19</a:t>
            </a:r>
            <a:endParaRPr lang="fr-FR" sz="700" dirty="0">
              <a:solidFill>
                <a:srgbClr val="B3B2B5"/>
              </a:solidFill>
              <a:cs typeface="Arial" charset="0"/>
            </a:endParaRPr>
          </a:p>
          <a:p>
            <a:pPr marL="88900" indent="-88900">
              <a:spcBef>
                <a:spcPts val="0"/>
              </a:spcBef>
              <a:spcAft>
                <a:spcPts val="200"/>
              </a:spcAft>
            </a:pPr>
            <a:r>
              <a:rPr lang="fr-FR" sz="700" dirty="0">
                <a:solidFill>
                  <a:srgbClr val="B3B2B5"/>
                </a:solidFill>
                <a:cs typeface="Arial" charset="0"/>
              </a:rPr>
              <a:t>CV : cardiovasculaire</a:t>
            </a:r>
          </a:p>
        </p:txBody>
      </p:sp>
      <p:sp>
        <p:nvSpPr>
          <p:cNvPr id="27" name="Rectangle 28">
            <a:extLst>
              <a:ext uri="{FF2B5EF4-FFF2-40B4-BE49-F238E27FC236}">
                <a16:creationId xmlns:a16="http://schemas.microsoft.com/office/drawing/2014/main" id="{FFD80A8B-43D5-4E06-A5B0-D7642A945270}"/>
              </a:ext>
            </a:extLst>
          </p:cNvPr>
          <p:cNvSpPr/>
          <p:nvPr/>
        </p:nvSpPr>
        <p:spPr bwMode="auto">
          <a:xfrm>
            <a:off x="3361635" y="3613639"/>
            <a:ext cx="2433212" cy="783317"/>
          </a:xfrm>
          <a:prstGeom prst="rect">
            <a:avLst/>
          </a:prstGeom>
          <a:noFill/>
          <a:ln w="19050" algn="ctr">
            <a:noFill/>
            <a:miter lim="800000"/>
            <a:headEnd/>
            <a:tailEnd/>
          </a:ln>
          <a:effectLst/>
        </p:spPr>
        <p:txBody>
          <a:bodyPr wrap="square" lIns="0" tIns="0" rIns="0" bIns="0" rtlCol="0" anchor="t" anchorCtr="0">
            <a:noAutofit/>
          </a:bodyPr>
          <a:lstStyle/>
          <a:p>
            <a:pPr algn="ctr" defTabSz="1280097"/>
            <a:r>
              <a:rPr lang="fr-FR" sz="1200" i="1" dirty="0">
                <a:solidFill>
                  <a:schemeClr val="bg2"/>
                </a:solidFill>
                <a:latin typeface="Arial" charset="0"/>
              </a:rPr>
              <a:t>Mon ami a fini en dialyse</a:t>
            </a:r>
            <a:br>
              <a:rPr lang="fr-FR" sz="1200" i="1" dirty="0">
                <a:solidFill>
                  <a:schemeClr val="bg2"/>
                </a:solidFill>
                <a:latin typeface="Arial" charset="0"/>
              </a:rPr>
            </a:br>
            <a:r>
              <a:rPr lang="fr-FR" sz="1200" i="1" dirty="0">
                <a:solidFill>
                  <a:schemeClr val="bg2"/>
                </a:solidFill>
                <a:latin typeface="Arial" charset="0"/>
              </a:rPr>
              <a:t>et j’ai vraiment peur que cela</a:t>
            </a:r>
            <a:br>
              <a:rPr lang="fr-FR" sz="1200" i="1" dirty="0">
                <a:solidFill>
                  <a:schemeClr val="bg2"/>
                </a:solidFill>
                <a:latin typeface="Arial" charset="0"/>
              </a:rPr>
            </a:br>
            <a:r>
              <a:rPr lang="fr-FR" sz="1200" i="1" dirty="0">
                <a:solidFill>
                  <a:schemeClr val="bg2"/>
                </a:solidFill>
                <a:latin typeface="Arial" charset="0"/>
              </a:rPr>
              <a:t>puisse m’arriver aussi.</a:t>
            </a:r>
            <a:br>
              <a:rPr lang="fr-FR" sz="1200" i="1" dirty="0">
                <a:solidFill>
                  <a:schemeClr val="bg2"/>
                </a:solidFill>
                <a:latin typeface="Arial" charset="0"/>
              </a:rPr>
            </a:br>
            <a:br>
              <a:rPr lang="fr-FR" sz="1200" i="1" dirty="0">
                <a:solidFill>
                  <a:schemeClr val="bg2"/>
                </a:solidFill>
                <a:latin typeface="Arial" charset="0"/>
              </a:rPr>
            </a:br>
            <a:endParaRPr lang="fr-FR" sz="1200" i="1" dirty="0">
              <a:solidFill>
                <a:schemeClr val="bg2"/>
              </a:solidFill>
              <a:latin typeface="Arial" charset="0"/>
            </a:endParaRPr>
          </a:p>
        </p:txBody>
      </p:sp>
      <p:sp>
        <p:nvSpPr>
          <p:cNvPr id="30" name="Flowchart: Off-page Connector 16">
            <a:extLst>
              <a:ext uri="{FF2B5EF4-FFF2-40B4-BE49-F238E27FC236}">
                <a16:creationId xmlns:a16="http://schemas.microsoft.com/office/drawing/2014/main" id="{24B090B0-9B09-4F7C-B4FC-9F47862335DE}"/>
              </a:ext>
            </a:extLst>
          </p:cNvPr>
          <p:cNvSpPr/>
          <p:nvPr/>
        </p:nvSpPr>
        <p:spPr bwMode="auto">
          <a:xfrm>
            <a:off x="6602819" y="2140361"/>
            <a:ext cx="2253845" cy="946702"/>
          </a:xfrm>
          <a:prstGeom prst="flowChartOffpageConnector">
            <a:avLst/>
          </a:prstGeom>
          <a:solidFill>
            <a:schemeClr val="bg1"/>
          </a:solidFill>
          <a:ln w="28575" algn="ctr">
            <a:solidFill>
              <a:schemeClr val="bg2"/>
            </a:solidFill>
            <a:miter lim="800000"/>
            <a:headEnd/>
            <a:tailEnd/>
          </a:ln>
          <a:effectLst/>
        </p:spPr>
        <p:txBody>
          <a:bodyPr wrap="square" lIns="0" tIns="0" rIns="0" bIns="0" rtlCol="0" anchor="ctr" anchorCtr="0">
            <a:noAutofit/>
          </a:bodyPr>
          <a:lstStyle/>
          <a:p>
            <a:pPr algn="ctr" defTabSz="685783" fontAlgn="auto">
              <a:spcBef>
                <a:spcPts val="0"/>
              </a:spcBef>
              <a:spcAft>
                <a:spcPts val="0"/>
              </a:spcAft>
            </a:pPr>
            <a:endParaRPr lang="en-US" sz="1100" dirty="0">
              <a:solidFill>
                <a:schemeClr val="tx1">
                  <a:lumMod val="65000"/>
                  <a:lumOff val="35000"/>
                </a:schemeClr>
              </a:solidFill>
              <a:latin typeface="Arial"/>
            </a:endParaRPr>
          </a:p>
          <a:p>
            <a:pPr algn="ctr" defTabSz="685783" fontAlgn="auto">
              <a:spcBef>
                <a:spcPts val="0"/>
              </a:spcBef>
              <a:spcAft>
                <a:spcPts val="0"/>
              </a:spcAft>
            </a:pPr>
            <a:br>
              <a:rPr lang="fr-FR" sz="1100" dirty="0">
                <a:solidFill>
                  <a:schemeClr val="tx1">
                    <a:lumMod val="65000"/>
                    <a:lumOff val="35000"/>
                  </a:schemeClr>
                </a:solidFill>
                <a:latin typeface="Arial"/>
              </a:rPr>
            </a:br>
            <a:r>
              <a:rPr lang="fr-FR" sz="1100" dirty="0">
                <a:solidFill>
                  <a:schemeClr val="tx1">
                    <a:lumMod val="65000"/>
                    <a:lumOff val="35000"/>
                  </a:schemeClr>
                </a:solidFill>
                <a:latin typeface="Arial"/>
              </a:rPr>
              <a:t>Le diabète est une cause </a:t>
            </a:r>
            <a:br>
              <a:rPr lang="fr-FR" sz="1100" dirty="0">
                <a:solidFill>
                  <a:schemeClr val="tx1">
                    <a:lumMod val="65000"/>
                    <a:lumOff val="35000"/>
                  </a:schemeClr>
                </a:solidFill>
                <a:latin typeface="Arial"/>
              </a:rPr>
            </a:br>
            <a:r>
              <a:rPr lang="fr-FR" sz="1100" dirty="0">
                <a:solidFill>
                  <a:schemeClr val="tx1">
                    <a:lumMod val="65000"/>
                    <a:lumOff val="35000"/>
                  </a:schemeClr>
                </a:solidFill>
                <a:latin typeface="Arial"/>
              </a:rPr>
              <a:t>majeure de défaillance rénale </a:t>
            </a:r>
            <a:br>
              <a:rPr lang="fr-FR" sz="1100" dirty="0">
                <a:solidFill>
                  <a:schemeClr val="tx1">
                    <a:lumMod val="65000"/>
                    <a:lumOff val="35000"/>
                  </a:schemeClr>
                </a:solidFill>
                <a:latin typeface="Arial"/>
              </a:rPr>
            </a:br>
            <a:r>
              <a:rPr lang="fr-FR" sz="1100" dirty="0">
                <a:solidFill>
                  <a:schemeClr val="tx1">
                    <a:lumMod val="65000"/>
                    <a:lumOff val="35000"/>
                  </a:schemeClr>
                </a:solidFill>
                <a:latin typeface="Arial"/>
              </a:rPr>
              <a:t>nécessitant une dialyse</a:t>
            </a:r>
            <a:r>
              <a:rPr lang="fr-FR" sz="1100" baseline="30000" dirty="0">
                <a:solidFill>
                  <a:schemeClr val="tx1">
                    <a:lumMod val="65000"/>
                    <a:lumOff val="35000"/>
                  </a:schemeClr>
                </a:solidFill>
                <a:latin typeface="Arial"/>
              </a:rPr>
              <a:t>17</a:t>
            </a:r>
          </a:p>
        </p:txBody>
      </p:sp>
      <p:sp>
        <p:nvSpPr>
          <p:cNvPr id="31" name="Flowchart: Off-page Connector 15">
            <a:extLst>
              <a:ext uri="{FF2B5EF4-FFF2-40B4-BE49-F238E27FC236}">
                <a16:creationId xmlns:a16="http://schemas.microsoft.com/office/drawing/2014/main" id="{BAB3715B-EDC4-4B35-B649-F57A09DBE499}"/>
              </a:ext>
            </a:extLst>
          </p:cNvPr>
          <p:cNvSpPr/>
          <p:nvPr/>
        </p:nvSpPr>
        <p:spPr bwMode="auto">
          <a:xfrm>
            <a:off x="6602819" y="1292025"/>
            <a:ext cx="2253845" cy="1124545"/>
          </a:xfrm>
          <a:prstGeom prst="flowChartOffpageConnector">
            <a:avLst/>
          </a:prstGeom>
          <a:solidFill>
            <a:schemeClr val="bg1"/>
          </a:solidFill>
          <a:ln w="28575" algn="ctr">
            <a:solidFill>
              <a:schemeClr val="bg2"/>
            </a:solidFill>
            <a:miter lim="800000"/>
            <a:headEnd/>
            <a:tailEnd/>
          </a:ln>
          <a:effectLst/>
        </p:spPr>
        <p:txBody>
          <a:bodyPr wrap="square" lIns="0" tIns="108000" rIns="0" bIns="0" rtlCol="0" anchor="t" anchorCtr="0">
            <a:noAutofit/>
          </a:bodyPr>
          <a:lstStyle/>
          <a:p>
            <a:pPr algn="ctr" defTabSz="685783" fontAlgn="auto">
              <a:spcBef>
                <a:spcPts val="0"/>
              </a:spcBef>
              <a:spcAft>
                <a:spcPts val="0"/>
              </a:spcAft>
            </a:pPr>
            <a:r>
              <a:rPr lang="fr-FR" sz="1100" dirty="0">
                <a:solidFill>
                  <a:schemeClr val="tx1">
                    <a:lumMod val="65000"/>
                    <a:lumOff val="35000"/>
                  </a:schemeClr>
                </a:solidFill>
                <a:latin typeface="Arial"/>
              </a:rPr>
              <a:t>La néphropathie se produit chez environ</a:t>
            </a:r>
            <a:r>
              <a:rPr lang="fr-FR" sz="1100" b="1" dirty="0">
                <a:solidFill>
                  <a:srgbClr val="3961AC"/>
                </a:solidFill>
                <a:latin typeface="Arial"/>
              </a:rPr>
              <a:t>1 patients sur 3 </a:t>
            </a:r>
            <a:r>
              <a:rPr lang="fr-FR" sz="1100" dirty="0">
                <a:solidFill>
                  <a:schemeClr val="tx1">
                    <a:lumMod val="65000"/>
                    <a:lumOff val="35000"/>
                  </a:schemeClr>
                </a:solidFill>
                <a:latin typeface="Arial"/>
              </a:rPr>
              <a:t>avec</a:t>
            </a:r>
            <a:br>
              <a:rPr lang="fr-FR" sz="1100" dirty="0">
                <a:solidFill>
                  <a:schemeClr val="tx1">
                    <a:lumMod val="65000"/>
                    <a:lumOff val="35000"/>
                  </a:schemeClr>
                </a:solidFill>
                <a:latin typeface="Arial"/>
              </a:rPr>
            </a:br>
            <a:r>
              <a:rPr lang="fr-FR" sz="1100" dirty="0">
                <a:solidFill>
                  <a:schemeClr val="tx1">
                    <a:lumMod val="65000"/>
                    <a:lumOff val="35000"/>
                  </a:schemeClr>
                </a:solidFill>
                <a:latin typeface="Arial"/>
              </a:rPr>
              <a:t>diabète de type 2</a:t>
            </a:r>
            <a:r>
              <a:rPr lang="fr-FR" sz="1100" baseline="30000" dirty="0">
                <a:solidFill>
                  <a:schemeClr val="tx1">
                    <a:lumMod val="65000"/>
                    <a:lumOff val="35000"/>
                  </a:schemeClr>
                </a:solidFill>
                <a:latin typeface="Arial"/>
              </a:rPr>
              <a:t>16</a:t>
            </a:r>
          </a:p>
        </p:txBody>
      </p:sp>
      <p:pic>
        <p:nvPicPr>
          <p:cNvPr id="47" name="Picture 13">
            <a:extLst>
              <a:ext uri="{FF2B5EF4-FFF2-40B4-BE49-F238E27FC236}">
                <a16:creationId xmlns:a16="http://schemas.microsoft.com/office/drawing/2014/main" id="{8121A8A9-4C67-4F04-B7B6-26590A9AB57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484601" y="1290872"/>
            <a:ext cx="2187139" cy="2187139"/>
          </a:xfrm>
          <a:prstGeom prst="ellipse">
            <a:avLst/>
          </a:prstGeom>
          <a:ln w="28575">
            <a:solidFill>
              <a:srgbClr val="3961AC"/>
            </a:solidFill>
          </a:ln>
        </p:spPr>
      </p:pic>
      <p:pic>
        <p:nvPicPr>
          <p:cNvPr id="48" name="Picture 4">
            <a:extLst>
              <a:ext uri="{FF2B5EF4-FFF2-40B4-BE49-F238E27FC236}">
                <a16:creationId xmlns:a16="http://schemas.microsoft.com/office/drawing/2014/main" id="{0A7EE678-91B7-4466-AC35-66D61FE3F109}"/>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9458" y="1050202"/>
            <a:ext cx="2187139" cy="3408908"/>
          </a:xfrm>
          <a:prstGeom prst="rect">
            <a:avLst/>
          </a:prstGeom>
        </p:spPr>
      </p:pic>
      <p:sp>
        <p:nvSpPr>
          <p:cNvPr id="49" name="TextBox 6">
            <a:extLst>
              <a:ext uri="{FF2B5EF4-FFF2-40B4-BE49-F238E27FC236}">
                <a16:creationId xmlns:a16="http://schemas.microsoft.com/office/drawing/2014/main" id="{6FF40D65-10CA-4D7E-8EB5-C501AC71E72E}"/>
              </a:ext>
            </a:extLst>
          </p:cNvPr>
          <p:cNvSpPr txBox="1"/>
          <p:nvPr/>
        </p:nvSpPr>
        <p:spPr>
          <a:xfrm>
            <a:off x="829708" y="1538094"/>
            <a:ext cx="1976889" cy="637753"/>
          </a:xfrm>
          <a:prstGeom prst="rect">
            <a:avLst/>
          </a:prstGeom>
          <a:noFill/>
        </p:spPr>
        <p:txBody>
          <a:bodyPr wrap="square" lIns="67500" tIns="35100" rIns="67500" bIns="0" rtlCol="0" anchor="t">
            <a:noAutofit/>
          </a:bodyPr>
          <a:lstStyle/>
          <a:p>
            <a:pPr defTabSz="179388" fontAlgn="auto">
              <a:spcBef>
                <a:spcPts val="0"/>
              </a:spcBef>
              <a:spcAft>
                <a:spcPts val="0"/>
              </a:spcAft>
              <a:tabLst>
                <a:tab pos="0" algn="l"/>
              </a:tabLst>
            </a:pPr>
            <a:r>
              <a:rPr lang="fr-FR" sz="2100">
                <a:solidFill>
                  <a:srgbClr val="3961AC"/>
                </a:solidFill>
                <a:latin typeface="Arial Black" panose="020B0A04020102020204" pitchFamily="34" charset="0"/>
              </a:rPr>
              <a:t>M. Marty</a:t>
            </a:r>
          </a:p>
          <a:p>
            <a:pPr defTabSz="685783" fontAlgn="auto">
              <a:spcBef>
                <a:spcPts val="0"/>
              </a:spcBef>
              <a:spcAft>
                <a:spcPts val="0"/>
              </a:spcAft>
            </a:pPr>
            <a:r>
              <a:rPr lang="fr-FR" sz="1200" b="1">
                <a:solidFill>
                  <a:srgbClr val="3961AC">
                    <a:alpha val="80000"/>
                  </a:srgbClr>
                </a:solidFill>
                <a:latin typeface="Arial"/>
              </a:rPr>
              <a:t>64 ans</a:t>
            </a:r>
          </a:p>
          <a:p>
            <a:pPr defTabSz="685783" fontAlgn="auto">
              <a:spcBef>
                <a:spcPts val="0"/>
              </a:spcBef>
              <a:spcAft>
                <a:spcPts val="0"/>
              </a:spcAft>
            </a:pPr>
            <a:endParaRPr lang="en-GB" sz="1200">
              <a:solidFill>
                <a:srgbClr val="000000">
                  <a:lumMod val="65000"/>
                  <a:lumOff val="35000"/>
                </a:srgbClr>
              </a:solidFill>
              <a:latin typeface="Arial"/>
            </a:endParaRPr>
          </a:p>
          <a:p>
            <a:pPr marL="214308" indent="-214308" defTabSz="685783" fontAlgn="auto">
              <a:spcBef>
                <a:spcPts val="0"/>
              </a:spcBef>
              <a:spcAft>
                <a:spcPts val="450"/>
              </a:spcAft>
              <a:buClr>
                <a:srgbClr val="3961AC"/>
              </a:buClr>
              <a:buFont typeface="Wingdings" panose="05000000000000000000" pitchFamily="2" charset="2"/>
              <a:buChar char=""/>
            </a:pPr>
            <a:r>
              <a:rPr lang="fr-FR" sz="1200">
                <a:solidFill>
                  <a:schemeClr val="tx1">
                    <a:lumMod val="65000"/>
                    <a:lumOff val="35000"/>
                  </a:schemeClr>
                </a:solidFill>
                <a:latin typeface="Arial"/>
              </a:rPr>
              <a:t>Fibrillation atriale non valvulaire</a:t>
            </a:r>
          </a:p>
          <a:p>
            <a:pPr marL="214308" indent="-214308" defTabSz="685783" fontAlgn="auto">
              <a:spcBef>
                <a:spcPts val="0"/>
              </a:spcBef>
              <a:spcAft>
                <a:spcPts val="450"/>
              </a:spcAft>
              <a:buClr>
                <a:srgbClr val="3961AC"/>
              </a:buClr>
              <a:buFont typeface="Wingdings" panose="05000000000000000000" pitchFamily="2" charset="2"/>
              <a:buChar char=""/>
            </a:pPr>
            <a:r>
              <a:rPr lang="fr-FR" sz="1200">
                <a:solidFill>
                  <a:schemeClr val="tx1">
                    <a:lumMod val="65000"/>
                    <a:lumOff val="35000"/>
                  </a:schemeClr>
                </a:solidFill>
                <a:latin typeface="Arial"/>
              </a:rPr>
              <a:t>Diabete</a:t>
            </a:r>
          </a:p>
          <a:p>
            <a:pPr marL="214308" indent="-214308" defTabSz="685783" fontAlgn="auto">
              <a:spcBef>
                <a:spcPts val="0"/>
              </a:spcBef>
              <a:spcAft>
                <a:spcPts val="450"/>
              </a:spcAft>
              <a:buClr>
                <a:srgbClr val="3961AC"/>
              </a:buClr>
              <a:buFont typeface="Wingdings" panose="05000000000000000000" pitchFamily="2" charset="2"/>
              <a:buChar char=""/>
            </a:pPr>
            <a:r>
              <a:rPr lang="fr-FR" sz="1200">
                <a:solidFill>
                  <a:schemeClr val="tx1">
                    <a:lumMod val="65000"/>
                    <a:lumOff val="35000"/>
                  </a:schemeClr>
                </a:solidFill>
                <a:latin typeface="Arial"/>
              </a:rPr>
              <a:t>Hypertension</a:t>
            </a:r>
          </a:p>
          <a:p>
            <a:pPr marL="214308" indent="-214308" defTabSz="685783" fontAlgn="auto">
              <a:spcBef>
                <a:spcPts val="0"/>
              </a:spcBef>
              <a:spcAft>
                <a:spcPts val="450"/>
              </a:spcAft>
              <a:buClr>
                <a:srgbClr val="3961AC"/>
              </a:buClr>
              <a:buFont typeface="Wingdings" panose="05000000000000000000" pitchFamily="2" charset="2"/>
              <a:buChar char=""/>
            </a:pPr>
            <a:r>
              <a:rPr lang="fr-FR" sz="1200">
                <a:solidFill>
                  <a:schemeClr val="tx1">
                    <a:lumMod val="65000"/>
                    <a:lumOff val="35000"/>
                  </a:schemeClr>
                </a:solidFill>
                <a:latin typeface="Arial"/>
              </a:rPr>
              <a:t>Surpoids</a:t>
            </a:r>
          </a:p>
          <a:p>
            <a:pPr marL="214308" indent="-214308" defTabSz="685783" fontAlgn="auto">
              <a:spcBef>
                <a:spcPts val="0"/>
              </a:spcBef>
              <a:spcAft>
                <a:spcPts val="450"/>
              </a:spcAft>
              <a:buClr>
                <a:srgbClr val="3961AC"/>
              </a:buClr>
              <a:buFont typeface="Wingdings" panose="05000000000000000000" pitchFamily="2" charset="2"/>
              <a:buChar char=""/>
            </a:pPr>
            <a:r>
              <a:rPr lang="fr-FR" sz="1200" b="1">
                <a:solidFill>
                  <a:schemeClr val="tx1">
                    <a:lumMod val="65000"/>
                    <a:lumOff val="35000"/>
                  </a:schemeClr>
                </a:solidFill>
              </a:rPr>
              <a:t>Insuffisance rénale modérée</a:t>
            </a:r>
          </a:p>
        </p:txBody>
      </p:sp>
      <p:grpSp>
        <p:nvGrpSpPr>
          <p:cNvPr id="35" name="Gruppieren 34">
            <a:extLst>
              <a:ext uri="{FF2B5EF4-FFF2-40B4-BE49-F238E27FC236}">
                <a16:creationId xmlns:a16="http://schemas.microsoft.com/office/drawing/2014/main" id="{4CBA084B-60B9-445E-9822-0AC5A4D10833}"/>
              </a:ext>
            </a:extLst>
          </p:cNvPr>
          <p:cNvGrpSpPr/>
          <p:nvPr/>
        </p:nvGrpSpPr>
        <p:grpSpPr>
          <a:xfrm>
            <a:off x="7301304" y="1886490"/>
            <a:ext cx="759756" cy="453219"/>
            <a:chOff x="7050439" y="1603879"/>
            <a:chExt cx="1009967" cy="602478"/>
          </a:xfrm>
        </p:grpSpPr>
        <p:pic>
          <p:nvPicPr>
            <p:cNvPr id="36" name="Picture 40" descr="A picture containing shirt&#10;&#10;Description automatically generated">
              <a:extLst>
                <a:ext uri="{FF2B5EF4-FFF2-40B4-BE49-F238E27FC236}">
                  <a16:creationId xmlns:a16="http://schemas.microsoft.com/office/drawing/2014/main" id="{AF771A8B-8254-41EC-B1E4-1831058363F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335274" y="1603879"/>
              <a:ext cx="492968" cy="492968"/>
            </a:xfrm>
            <a:prstGeom prst="rect">
              <a:avLst/>
            </a:prstGeom>
          </p:spPr>
        </p:pic>
        <p:pic>
          <p:nvPicPr>
            <p:cNvPr id="38" name="Picture 42" descr="A picture containing shirt&#10;&#10;Description automatically generated">
              <a:extLst>
                <a:ext uri="{FF2B5EF4-FFF2-40B4-BE49-F238E27FC236}">
                  <a16:creationId xmlns:a16="http://schemas.microsoft.com/office/drawing/2014/main" id="{7C5118BA-184A-4837-8447-8D306BBB6F1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67438" y="1713389"/>
              <a:ext cx="492968" cy="492968"/>
            </a:xfrm>
            <a:prstGeom prst="rect">
              <a:avLst/>
            </a:prstGeom>
          </p:spPr>
        </p:pic>
        <p:pic>
          <p:nvPicPr>
            <p:cNvPr id="39" name="Picture 43" descr="A picture containing room&#10;&#10;Description automatically generated">
              <a:extLst>
                <a:ext uri="{FF2B5EF4-FFF2-40B4-BE49-F238E27FC236}">
                  <a16:creationId xmlns:a16="http://schemas.microsoft.com/office/drawing/2014/main" id="{E94F4A63-9D7A-4BA5-BB79-900E4F0B541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50439" y="1649418"/>
              <a:ext cx="492968" cy="492968"/>
            </a:xfrm>
            <a:prstGeom prst="rect">
              <a:avLst/>
            </a:prstGeom>
          </p:spPr>
        </p:pic>
      </p:grpSp>
      <p:sp>
        <p:nvSpPr>
          <p:cNvPr id="32" name="Textfeld 31">
            <a:extLst>
              <a:ext uri="{FF2B5EF4-FFF2-40B4-BE49-F238E27FC236}">
                <a16:creationId xmlns:a16="http://schemas.microsoft.com/office/drawing/2014/main" id="{4598F790-691B-4D64-B71F-935AD24E44EA}"/>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DE" sz="600" dirty="0">
                <a:solidFill>
                  <a:srgbClr val="B3B2B5"/>
                </a:solidFill>
                <a:latin typeface="Arial" panose="020B0604020202020204" pitchFamily="34" charset="0"/>
                <a:cs typeface="Arial" panose="020B0604020202020204" pitchFamily="34" charset="0"/>
              </a:rPr>
              <a:t>PP-XAR-CH-0470-2_06.2021</a:t>
            </a:r>
            <a:endParaRPr lang="fr-FR" sz="600" dirty="0">
              <a:solidFill>
                <a:srgbClr val="B3B2B5"/>
              </a:solidFill>
            </a:endParaRPr>
          </a:p>
        </p:txBody>
      </p:sp>
      <p:grpSp>
        <p:nvGrpSpPr>
          <p:cNvPr id="37" name="Group 7">
            <a:extLst>
              <a:ext uri="{FF2B5EF4-FFF2-40B4-BE49-F238E27FC236}">
                <a16:creationId xmlns:a16="http://schemas.microsoft.com/office/drawing/2014/main" id="{FDA47B3F-4CF7-A244-9B8A-7669549D3E7A}"/>
              </a:ext>
            </a:extLst>
          </p:cNvPr>
          <p:cNvGrpSpPr/>
          <p:nvPr/>
        </p:nvGrpSpPr>
        <p:grpSpPr>
          <a:xfrm>
            <a:off x="6602819" y="4432611"/>
            <a:ext cx="2253845" cy="435428"/>
            <a:chOff x="6879771" y="4245429"/>
            <a:chExt cx="2175060" cy="435428"/>
          </a:xfrm>
        </p:grpSpPr>
        <p:sp>
          <p:nvSpPr>
            <p:cNvPr id="40" name="Rectangle: Rounded Corners 24">
              <a:extLst>
                <a:ext uri="{FF2B5EF4-FFF2-40B4-BE49-F238E27FC236}">
                  <a16:creationId xmlns:a16="http://schemas.microsoft.com/office/drawing/2014/main" id="{BB0AA6F1-88BC-D542-B189-71675ADB12B9}"/>
                </a:ext>
              </a:extLst>
            </p:cNvPr>
            <p:cNvSpPr/>
            <p:nvPr/>
          </p:nvSpPr>
          <p:spPr bwMode="auto">
            <a:xfrm>
              <a:off x="6879771" y="4245429"/>
              <a:ext cx="2175060" cy="435428"/>
            </a:xfrm>
            <a:prstGeom prst="roundRect">
              <a:avLst>
                <a:gd name="adj" fmla="val 50000"/>
              </a:avLst>
            </a:prstGeom>
            <a:solidFill>
              <a:srgbClr val="6689CC"/>
            </a:solidFill>
            <a:ln w="19050" algn="ctr">
              <a:solidFill>
                <a:srgbClr val="6689CC"/>
              </a:solidFill>
              <a:miter lim="800000"/>
              <a:headEnd/>
              <a:tailEnd/>
            </a:ln>
            <a:effectLst/>
          </p:spPr>
          <p:txBody>
            <a:bodyPr wrap="square" lIns="81000" tIns="0" rIns="108000" bIns="0" rtlCol="0" anchor="ctr">
              <a:noAutofit/>
            </a:bodyPr>
            <a:lstStyle/>
            <a:p>
              <a:pPr marL="88900"/>
              <a:endParaRPr lang="en-GB" sz="1200" b="1" baseline="30000">
                <a:solidFill>
                  <a:schemeClr val="bg1"/>
                </a:solidFill>
              </a:endParaRPr>
            </a:p>
          </p:txBody>
        </p:sp>
        <p:grpSp>
          <p:nvGrpSpPr>
            <p:cNvPr id="41" name="Group 25">
              <a:extLst>
                <a:ext uri="{FF2B5EF4-FFF2-40B4-BE49-F238E27FC236}">
                  <a16:creationId xmlns:a16="http://schemas.microsoft.com/office/drawing/2014/main" id="{A0FAE1E3-0926-5A41-BF39-8B6B2F0272E4}"/>
                </a:ext>
              </a:extLst>
            </p:cNvPr>
            <p:cNvGrpSpPr/>
            <p:nvPr/>
          </p:nvGrpSpPr>
          <p:grpSpPr>
            <a:xfrm>
              <a:off x="6960059" y="4307231"/>
              <a:ext cx="637656" cy="326572"/>
              <a:chOff x="-1286082" y="2629627"/>
              <a:chExt cx="540000" cy="288289"/>
            </a:xfrm>
          </p:grpSpPr>
          <p:sp>
            <p:nvSpPr>
              <p:cNvPr id="43" name="Rectangle: Rounded Corners 28">
                <a:extLst>
                  <a:ext uri="{FF2B5EF4-FFF2-40B4-BE49-F238E27FC236}">
                    <a16:creationId xmlns:a16="http://schemas.microsoft.com/office/drawing/2014/main" id="{7668861A-3507-FF49-9578-097F5D989336}"/>
                  </a:ext>
                </a:extLst>
              </p:cNvPr>
              <p:cNvSpPr/>
              <p:nvPr/>
            </p:nvSpPr>
            <p:spPr>
              <a:xfrm>
                <a:off x="-1286082" y="2629627"/>
                <a:ext cx="540000" cy="288289"/>
              </a:xfrm>
              <a:prstGeom prst="roundRect">
                <a:avLst>
                  <a:gd name="adj" fmla="val 50000"/>
                </a:avLst>
              </a:prstGeom>
              <a:solidFill>
                <a:schemeClr val="bg1"/>
              </a:solidFill>
            </p:spPr>
            <p:txBody>
              <a:bodyPr wrap="square" anchor="ctr">
                <a:noAutofit/>
              </a:bodyPr>
              <a:lstStyle/>
              <a:p>
                <a:pPr marL="0" marR="0" lvl="0" indent="0" algn="ctr" defTabSz="914378" rtl="0" eaLnBrk="1" fontAlgn="base" latinLnBrk="0" hangingPunct="1">
                  <a:lnSpc>
                    <a:spcPct val="100000"/>
                  </a:lnSpc>
                  <a:spcBef>
                    <a:spcPct val="50000"/>
                  </a:spcBef>
                  <a:spcAft>
                    <a:spcPct val="0"/>
                  </a:spcAft>
                  <a:buClrTx/>
                  <a:buSzTx/>
                  <a:buFontTx/>
                  <a:buNone/>
                  <a:tabLst/>
                  <a:defRPr/>
                </a:pPr>
                <a:endParaRPr kumimoji="0" lang="en-GB" sz="1600" b="1" i="0" u="none" strike="noStrike" kern="1200" cap="none" spc="0" normalizeH="0" baseline="0" noProof="0">
                  <a:ln>
                    <a:noFill/>
                  </a:ln>
                  <a:solidFill>
                    <a:srgbClr val="FFFFFF"/>
                  </a:solidFill>
                  <a:effectLst/>
                  <a:uLnTx/>
                  <a:uFillTx/>
                  <a:latin typeface="Arial" charset="0"/>
                  <a:ea typeface="+mn-ea"/>
                  <a:cs typeface="+mn-cs"/>
                </a:endParaRPr>
              </a:p>
            </p:txBody>
          </p:sp>
          <p:pic>
            <p:nvPicPr>
              <p:cNvPr id="44" name="Picture 29">
                <a:extLst>
                  <a:ext uri="{FF2B5EF4-FFF2-40B4-BE49-F238E27FC236}">
                    <a16:creationId xmlns:a16="http://schemas.microsoft.com/office/drawing/2014/main" id="{FDC714AB-182A-CB45-80C8-507CD496B0D8}"/>
                  </a:ext>
                </a:extLst>
              </p:cNvPr>
              <p:cNvPicPr>
                <a:picLocks noChangeAspect="1"/>
              </p:cNvPicPr>
              <p:nvPr/>
            </p:nvPicPr>
            <p:blipFill rotWithShape="1">
              <a:blip r:embed="rId7">
                <a:clrChange>
                  <a:clrFrom>
                    <a:srgbClr val="FFFFFF"/>
                  </a:clrFrom>
                  <a:clrTo>
                    <a:srgbClr val="FFFFFF">
                      <a:alpha val="0"/>
                    </a:srgbClr>
                  </a:clrTo>
                </a:clrChange>
              </a:blip>
              <a:srcRect l="1" t="1" r="29135" b="41592"/>
              <a:stretch/>
            </p:blipFill>
            <p:spPr>
              <a:xfrm>
                <a:off x="-1233375" y="2686501"/>
                <a:ext cx="434582" cy="145877"/>
              </a:xfrm>
              <a:prstGeom prst="rect">
                <a:avLst/>
              </a:prstGeom>
            </p:spPr>
          </p:pic>
        </p:grpSp>
        <p:sp>
          <p:nvSpPr>
            <p:cNvPr id="42" name="TextBox 3">
              <a:extLst>
                <a:ext uri="{FF2B5EF4-FFF2-40B4-BE49-F238E27FC236}">
                  <a16:creationId xmlns:a16="http://schemas.microsoft.com/office/drawing/2014/main" id="{F62EF019-BBDB-6647-B150-BD0C8CCDFFFD}"/>
                </a:ext>
              </a:extLst>
            </p:cNvPr>
            <p:cNvSpPr txBox="1"/>
            <p:nvPr/>
          </p:nvSpPr>
          <p:spPr>
            <a:xfrm>
              <a:off x="7562640" y="4256123"/>
              <a:ext cx="1390157" cy="371513"/>
            </a:xfrm>
            <a:prstGeom prst="rect">
              <a:avLst/>
            </a:prstGeom>
            <a:noFill/>
          </p:spPr>
          <p:txBody>
            <a:bodyPr wrap="square" lIns="90000" tIns="46800" rIns="90000" bIns="46800" rtlCol="0" anchor="ctr">
              <a:spAutoFit/>
            </a:bodyPr>
            <a:lstStyle/>
            <a:p>
              <a:pPr algn="ctr"/>
              <a:r>
                <a:rPr lang="fr-FR" sz="1200" dirty="0">
                  <a:solidFill>
                    <a:schemeClr val="bg1"/>
                  </a:solidFill>
                </a:rPr>
                <a:t>Parcours</a:t>
              </a:r>
              <a:r>
                <a:rPr lang="fr-FR" dirty="0">
                  <a:solidFill>
                    <a:schemeClr val="bg1"/>
                  </a:solidFill>
                </a:rPr>
                <a:t> </a:t>
              </a:r>
              <a:r>
                <a:rPr lang="fr-FR" sz="1200" dirty="0">
                  <a:solidFill>
                    <a:schemeClr val="bg1"/>
                  </a:solidFill>
                </a:rPr>
                <a:t>A B </a:t>
              </a:r>
              <a:r>
                <a:rPr lang="fr-FR" b="1" u="sng" dirty="0">
                  <a:solidFill>
                    <a:schemeClr val="bg1"/>
                  </a:solidFill>
                </a:rPr>
                <a:t>C</a:t>
              </a:r>
              <a:r>
                <a:rPr lang="fr-FR" sz="1200" baseline="30000" dirty="0">
                  <a:solidFill>
                    <a:schemeClr val="bg1"/>
                  </a:solidFill>
                </a:rPr>
                <a:t>5</a:t>
              </a:r>
            </a:p>
          </p:txBody>
        </p:sp>
      </p:grpSp>
      <p:pic>
        <p:nvPicPr>
          <p:cNvPr id="26" name="Picture 29" descr="A close up of a logo&#10;&#10;Description automatically generated">
            <a:extLst>
              <a:ext uri="{FF2B5EF4-FFF2-40B4-BE49-F238E27FC236}">
                <a16:creationId xmlns:a16="http://schemas.microsoft.com/office/drawing/2014/main" id="{8E566418-0BA4-403F-9A2D-8BA94C2B659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69245" y="3535529"/>
            <a:ext cx="287279" cy="230618"/>
          </a:xfrm>
          <a:prstGeom prst="rect">
            <a:avLst/>
          </a:prstGeom>
        </p:spPr>
      </p:pic>
      <p:pic>
        <p:nvPicPr>
          <p:cNvPr id="28" name="Picture 30" descr="A close up of a logo&#10;&#10;Description automatically generated">
            <a:extLst>
              <a:ext uri="{FF2B5EF4-FFF2-40B4-BE49-F238E27FC236}">
                <a16:creationId xmlns:a16="http://schemas.microsoft.com/office/drawing/2014/main" id="{C29D7EA4-C770-4410-A419-E44CA09E78CB}"/>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10800000">
            <a:off x="5765212" y="3549710"/>
            <a:ext cx="287279" cy="230618"/>
          </a:xfrm>
          <a:prstGeom prst="rect">
            <a:avLst/>
          </a:prstGeom>
        </p:spPr>
      </p:pic>
    </p:spTree>
    <p:extLst>
      <p:ext uri="{BB962C8B-B14F-4D97-AF65-F5344CB8AC3E}">
        <p14:creationId xmlns:p14="http://schemas.microsoft.com/office/powerpoint/2010/main" val="1228708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11">
            <a:extLst>
              <a:ext uri="{FF2B5EF4-FFF2-40B4-BE49-F238E27FC236}">
                <a16:creationId xmlns:a16="http://schemas.microsoft.com/office/drawing/2014/main" id="{99076433-F87A-4DB1-A528-EC9D0590F191}"/>
              </a:ext>
            </a:extLst>
          </p:cNvPr>
          <p:cNvGrpSpPr/>
          <p:nvPr/>
        </p:nvGrpSpPr>
        <p:grpSpPr>
          <a:xfrm>
            <a:off x="124143" y="1276350"/>
            <a:ext cx="5634205" cy="3288664"/>
            <a:chOff x="827584" y="1428708"/>
            <a:chExt cx="5634205" cy="3496141"/>
          </a:xfrm>
        </p:grpSpPr>
        <p:graphicFrame>
          <p:nvGraphicFramePr>
            <p:cNvPr id="12" name="Content Placeholder 9">
              <a:extLst>
                <a:ext uri="{FF2B5EF4-FFF2-40B4-BE49-F238E27FC236}">
                  <a16:creationId xmlns:a16="http://schemas.microsoft.com/office/drawing/2014/main" id="{372B7D14-FC6F-439F-8A1A-F9E790E5B24E}"/>
                </a:ext>
              </a:extLst>
            </p:cNvPr>
            <p:cNvGraphicFramePr>
              <a:graphicFrameLocks/>
            </p:cNvGraphicFramePr>
            <p:nvPr>
              <p:extLst>
                <p:ext uri="{D42A27DB-BD31-4B8C-83A1-F6EECF244321}">
                  <p14:modId xmlns:p14="http://schemas.microsoft.com/office/powerpoint/2010/main" val="2958543226"/>
                </p:ext>
              </p:extLst>
            </p:nvPr>
          </p:nvGraphicFramePr>
          <p:xfrm>
            <a:off x="827584" y="1428708"/>
            <a:ext cx="5634205" cy="3496141"/>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6">
              <a:extLst>
                <a:ext uri="{FF2B5EF4-FFF2-40B4-BE49-F238E27FC236}">
                  <a16:creationId xmlns:a16="http://schemas.microsoft.com/office/drawing/2014/main" id="{995AE917-D49E-4445-AEE7-49EACB82417E}"/>
                </a:ext>
              </a:extLst>
            </p:cNvPr>
            <p:cNvSpPr txBox="1"/>
            <p:nvPr/>
          </p:nvSpPr>
          <p:spPr>
            <a:xfrm>
              <a:off x="2060125" y="2076248"/>
              <a:ext cx="941581" cy="296793"/>
            </a:xfrm>
            <a:prstGeom prst="rect">
              <a:avLst/>
            </a:prstGeom>
            <a:noFill/>
          </p:spPr>
          <p:txBody>
            <a:bodyPr wrap="square" lIns="90000" tIns="46800" rIns="90000" bIns="46800" rtlCol="0" anchor="ctr">
              <a:spAutoFit/>
            </a:bodyPr>
            <a:lstStyle/>
            <a:p>
              <a:pPr algn="ctr"/>
              <a:r>
                <a:rPr lang="fr-FR" sz="1200" dirty="0">
                  <a:solidFill>
                    <a:schemeClr val="tx1">
                      <a:lumMod val="65000"/>
                      <a:lumOff val="35000"/>
                    </a:schemeClr>
                  </a:solidFill>
                </a:rPr>
                <a:t>p&lt;0.0001</a:t>
              </a:r>
            </a:p>
          </p:txBody>
        </p:sp>
        <p:sp>
          <p:nvSpPr>
            <p:cNvPr id="14" name="TextBox 7">
              <a:extLst>
                <a:ext uri="{FF2B5EF4-FFF2-40B4-BE49-F238E27FC236}">
                  <a16:creationId xmlns:a16="http://schemas.microsoft.com/office/drawing/2014/main" id="{D9E0A73A-47CD-4AEC-BBC1-62B4A6FC87B5}"/>
                </a:ext>
              </a:extLst>
            </p:cNvPr>
            <p:cNvSpPr txBox="1"/>
            <p:nvPr/>
          </p:nvSpPr>
          <p:spPr>
            <a:xfrm>
              <a:off x="3410778" y="2870384"/>
              <a:ext cx="824562" cy="296793"/>
            </a:xfrm>
            <a:prstGeom prst="rect">
              <a:avLst/>
            </a:prstGeom>
            <a:noFill/>
          </p:spPr>
          <p:txBody>
            <a:bodyPr wrap="none" lIns="90000" tIns="46800" rIns="90000" bIns="46800" rtlCol="0" anchor="ctr">
              <a:spAutoFit/>
            </a:bodyPr>
            <a:lstStyle/>
            <a:p>
              <a:pPr algn="ctr"/>
              <a:r>
                <a:rPr lang="fr-FR" sz="1200" dirty="0">
                  <a:solidFill>
                    <a:schemeClr val="tx1">
                      <a:lumMod val="65000"/>
                      <a:lumOff val="35000"/>
                    </a:schemeClr>
                  </a:solidFill>
                </a:rPr>
                <a:t>p&lt;0.0001</a:t>
              </a:r>
            </a:p>
          </p:txBody>
        </p:sp>
        <p:sp>
          <p:nvSpPr>
            <p:cNvPr id="15" name="TextBox 8">
              <a:extLst>
                <a:ext uri="{FF2B5EF4-FFF2-40B4-BE49-F238E27FC236}">
                  <a16:creationId xmlns:a16="http://schemas.microsoft.com/office/drawing/2014/main" id="{DC032A0C-EA88-448A-A060-039B79989DDD}"/>
                </a:ext>
              </a:extLst>
            </p:cNvPr>
            <p:cNvSpPr txBox="1"/>
            <p:nvPr/>
          </p:nvSpPr>
          <p:spPr>
            <a:xfrm>
              <a:off x="4682114" y="2656580"/>
              <a:ext cx="824562" cy="296793"/>
            </a:xfrm>
            <a:prstGeom prst="rect">
              <a:avLst/>
            </a:prstGeom>
            <a:noFill/>
          </p:spPr>
          <p:txBody>
            <a:bodyPr wrap="none" lIns="90000" tIns="46800" rIns="90000" bIns="46800" rtlCol="0" anchor="ctr">
              <a:spAutoFit/>
            </a:bodyPr>
            <a:lstStyle/>
            <a:p>
              <a:pPr algn="ctr"/>
              <a:r>
                <a:rPr lang="fr-FR" sz="1200" dirty="0">
                  <a:solidFill>
                    <a:schemeClr val="tx1">
                      <a:lumMod val="65000"/>
                      <a:lumOff val="35000"/>
                    </a:schemeClr>
                  </a:solidFill>
                </a:rPr>
                <a:t>p&lt;0.0001</a:t>
              </a:r>
            </a:p>
          </p:txBody>
        </p:sp>
      </p:grpSp>
      <p:sp>
        <p:nvSpPr>
          <p:cNvPr id="4" name="Titel 1">
            <a:extLst>
              <a:ext uri="{FF2B5EF4-FFF2-40B4-BE49-F238E27FC236}">
                <a16:creationId xmlns:a16="http://schemas.microsoft.com/office/drawing/2014/main" id="{CB1D6023-4ACF-41F7-8C05-98AB35C57403}"/>
              </a:ext>
            </a:extLst>
          </p:cNvPr>
          <p:cNvSpPr txBox="1">
            <a:spLocks/>
          </p:cNvSpPr>
          <p:nvPr/>
        </p:nvSpPr>
        <p:spPr>
          <a:xfrm>
            <a:off x="619123" y="327710"/>
            <a:ext cx="8274053" cy="5539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000" dirty="0"/>
              <a:t>Chez les patients avec FANV, l’utilisation de NACO a été associée </a:t>
            </a:r>
            <a:br>
              <a:rPr lang="fr-FR" sz="2000" dirty="0"/>
            </a:br>
            <a:r>
              <a:rPr lang="fr-FR" sz="2000" dirty="0"/>
              <a:t>à un déclin moindre de la fonction rénale par rapport aux AVK</a:t>
            </a:r>
          </a:p>
        </p:txBody>
      </p:sp>
      <p:sp>
        <p:nvSpPr>
          <p:cNvPr id="5" name="TextBox 3">
            <a:extLst>
              <a:ext uri="{FF2B5EF4-FFF2-40B4-BE49-F238E27FC236}">
                <a16:creationId xmlns:a16="http://schemas.microsoft.com/office/drawing/2014/main" id="{C2F57D4B-BE71-47BD-87E0-09FA9E9E5392}"/>
              </a:ext>
            </a:extLst>
          </p:cNvPr>
          <p:cNvSpPr txBox="1"/>
          <p:nvPr/>
        </p:nvSpPr>
        <p:spPr>
          <a:xfrm>
            <a:off x="619123" y="4676994"/>
            <a:ext cx="8274051" cy="379591"/>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La période d’étude était de 2 ans</a:t>
            </a:r>
          </a:p>
          <a:p>
            <a:pPr>
              <a:spcBef>
                <a:spcPts val="0"/>
              </a:spcBef>
              <a:spcAft>
                <a:spcPts val="200"/>
              </a:spcAft>
            </a:pPr>
            <a:r>
              <a:rPr lang="fr-FR" sz="800" dirty="0">
                <a:solidFill>
                  <a:srgbClr val="B3B2B5"/>
                </a:solidFill>
                <a:latin typeface="Arial" panose="020B0604020202020204" pitchFamily="34" charset="0"/>
                <a:cs typeface="Arial" charset="0"/>
              </a:rPr>
              <a:t>Cr : créatinine ; </a:t>
            </a:r>
            <a:r>
              <a:rPr lang="fr-FR" sz="800" dirty="0" err="1">
                <a:solidFill>
                  <a:srgbClr val="B3B2B5"/>
                </a:solidFill>
                <a:latin typeface="Arial" panose="020B0604020202020204" pitchFamily="34" charset="0"/>
                <a:cs typeface="Arial" charset="0"/>
              </a:rPr>
              <a:t>ClCr</a:t>
            </a:r>
            <a:r>
              <a:rPr lang="fr-FR" sz="800" dirty="0">
                <a:solidFill>
                  <a:srgbClr val="B3B2B5"/>
                </a:solidFill>
                <a:latin typeface="Arial" panose="020B0604020202020204" pitchFamily="34" charset="0"/>
                <a:cs typeface="Arial" charset="0"/>
              </a:rPr>
              <a:t> : clairance de la créatinine ; NACO : nouvel anticoagulant oral non antagoniste de la vitamine K ; FANV: fibrillation auriculaire non valvulaire ; AVK : antagoniste de la vitamine K</a:t>
            </a:r>
            <a:endParaRPr lang="fr-FR" sz="700" dirty="0">
              <a:solidFill>
                <a:srgbClr val="B3B2B5"/>
              </a:solidFill>
              <a:cs typeface="Arial" charset="0"/>
            </a:endParaRPr>
          </a:p>
        </p:txBody>
      </p:sp>
      <p:sp>
        <p:nvSpPr>
          <p:cNvPr id="6" name="Subtitle 1">
            <a:extLst>
              <a:ext uri="{FF2B5EF4-FFF2-40B4-BE49-F238E27FC236}">
                <a16:creationId xmlns:a16="http://schemas.microsoft.com/office/drawing/2014/main" id="{CE36F246-A882-42FF-A050-B79FBB449B24}"/>
              </a:ext>
            </a:extLst>
          </p:cNvPr>
          <p:cNvSpPr txBox="1">
            <a:spLocks/>
          </p:cNvSpPr>
          <p:nvPr/>
        </p:nvSpPr>
        <p:spPr>
          <a:xfrm>
            <a:off x="612776" y="1228789"/>
            <a:ext cx="5516558"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a:t>Registre ORBIT-AF (n=6682) </a:t>
            </a:r>
          </a:p>
        </p:txBody>
      </p:sp>
      <p:sp>
        <p:nvSpPr>
          <p:cNvPr id="9" name="Rectangle: Rounded Corners 18">
            <a:extLst>
              <a:ext uri="{FF2B5EF4-FFF2-40B4-BE49-F238E27FC236}">
                <a16:creationId xmlns:a16="http://schemas.microsoft.com/office/drawing/2014/main" id="{A0C60095-08A5-4B4F-95EE-C7DC9732F6EC}"/>
              </a:ext>
            </a:extLst>
          </p:cNvPr>
          <p:cNvSpPr/>
          <p:nvPr/>
        </p:nvSpPr>
        <p:spPr>
          <a:xfrm>
            <a:off x="6271488" y="2421435"/>
            <a:ext cx="2567775" cy="664797"/>
          </a:xfrm>
          <a:prstGeom prst="roundRect">
            <a:avLst>
              <a:gd name="adj" fmla="val 12063"/>
            </a:avLst>
          </a:prstGeom>
          <a:solidFill>
            <a:schemeClr val="bg1"/>
          </a:solidFill>
          <a:ln w="28575">
            <a:solidFill>
              <a:srgbClr val="3961AC"/>
            </a:solidFill>
          </a:ln>
          <a:effectLst/>
        </p:spPr>
        <p:txBody>
          <a:bodyPr wrap="square" lIns="36000" tIns="36000" rIns="36000" bIns="3600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spcBef>
                <a:spcPts val="0"/>
              </a:spcBef>
              <a:defRPr kumimoji="0" b="0" i="0" normalizeH="0" noProof="0">
                <a:uLnTx/>
                <a:uFillTx/>
                <a:latin typeface="Arial" pitchFamily="34" charset="0"/>
                <a:ea typeface="+mn-ea"/>
                <a:cs typeface="+mn-cs"/>
              </a:defRPr>
            </a:pPr>
            <a:r>
              <a:rPr lang="fr-FR" sz="1200" b="1" dirty="0">
                <a:solidFill>
                  <a:schemeClr val="tx1">
                    <a:lumMod val="65000"/>
                    <a:lumOff val="35000"/>
                  </a:schemeClr>
                </a:solidFill>
              </a:rPr>
              <a:t>Les patients avec FANV </a:t>
            </a:r>
            <a:br>
              <a:rPr lang="fr-FR" sz="1200" b="1" dirty="0">
                <a:solidFill>
                  <a:schemeClr val="tx1">
                    <a:lumMod val="65000"/>
                    <a:lumOff val="35000"/>
                  </a:schemeClr>
                </a:solidFill>
              </a:rPr>
            </a:br>
            <a:r>
              <a:rPr lang="fr-FR" sz="1200" b="1" dirty="0">
                <a:solidFill>
                  <a:schemeClr val="tx1">
                    <a:lumMod val="65000"/>
                    <a:lumOff val="35000"/>
                  </a:schemeClr>
                </a:solidFill>
              </a:rPr>
              <a:t>risquent un déclin rénal au fil </a:t>
            </a:r>
            <a:br>
              <a:rPr lang="fr-FR" sz="1200" b="1" dirty="0">
                <a:solidFill>
                  <a:schemeClr val="tx1">
                    <a:lumMod val="65000"/>
                    <a:lumOff val="35000"/>
                  </a:schemeClr>
                </a:solidFill>
              </a:rPr>
            </a:br>
            <a:r>
              <a:rPr lang="fr-FR" sz="1200" b="1" dirty="0">
                <a:solidFill>
                  <a:schemeClr val="tx1">
                    <a:lumMod val="65000"/>
                    <a:lumOff val="35000"/>
                  </a:schemeClr>
                </a:solidFill>
              </a:rPr>
              <a:t>du temps.</a:t>
            </a:r>
            <a:r>
              <a:rPr lang="fr-FR" sz="1200" b="1" baseline="30000" dirty="0">
                <a:solidFill>
                  <a:schemeClr val="tx1">
                    <a:lumMod val="65000"/>
                    <a:lumOff val="35000"/>
                  </a:schemeClr>
                </a:solidFill>
              </a:rPr>
              <a:t>20</a:t>
            </a:r>
          </a:p>
        </p:txBody>
      </p:sp>
      <p:grpSp>
        <p:nvGrpSpPr>
          <p:cNvPr id="16" name="Group 13">
            <a:extLst>
              <a:ext uri="{FF2B5EF4-FFF2-40B4-BE49-F238E27FC236}">
                <a16:creationId xmlns:a16="http://schemas.microsoft.com/office/drawing/2014/main" id="{F928653E-2468-4118-ABCD-9E153140BBEB}"/>
              </a:ext>
            </a:extLst>
          </p:cNvPr>
          <p:cNvGrpSpPr/>
          <p:nvPr/>
        </p:nvGrpSpPr>
        <p:grpSpPr>
          <a:xfrm>
            <a:off x="3297778" y="1578407"/>
            <a:ext cx="1549747" cy="279180"/>
            <a:chOff x="298611" y="2322671"/>
            <a:chExt cx="1549747" cy="372239"/>
          </a:xfrm>
        </p:grpSpPr>
        <p:sp>
          <p:nvSpPr>
            <p:cNvPr id="17" name="Rectangle 14">
              <a:extLst>
                <a:ext uri="{FF2B5EF4-FFF2-40B4-BE49-F238E27FC236}">
                  <a16:creationId xmlns:a16="http://schemas.microsoft.com/office/drawing/2014/main" id="{D4DBAAB7-5A7D-4E60-A609-E61597EC2507}"/>
                </a:ext>
              </a:extLst>
            </p:cNvPr>
            <p:cNvSpPr/>
            <p:nvPr/>
          </p:nvSpPr>
          <p:spPr bwMode="auto">
            <a:xfrm>
              <a:off x="298611" y="2441428"/>
              <a:ext cx="108000" cy="144000"/>
            </a:xfrm>
            <a:prstGeom prst="rect">
              <a:avLst/>
            </a:prstGeom>
            <a:solidFill>
              <a:srgbClr val="B3B2B5"/>
            </a:solidFill>
            <a:ln w="19050" algn="ctr">
              <a:solidFill>
                <a:srgbClr val="B3B2B5"/>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8" name="TextBox 15">
              <a:extLst>
                <a:ext uri="{FF2B5EF4-FFF2-40B4-BE49-F238E27FC236}">
                  <a16:creationId xmlns:a16="http://schemas.microsoft.com/office/drawing/2014/main" id="{89042949-4CF2-4EDC-AEC9-8DE5D7C53994}"/>
                </a:ext>
              </a:extLst>
            </p:cNvPr>
            <p:cNvSpPr txBox="1"/>
            <p:nvPr/>
          </p:nvSpPr>
          <p:spPr>
            <a:xfrm>
              <a:off x="429863" y="2322671"/>
              <a:ext cx="489534" cy="372239"/>
            </a:xfrm>
            <a:prstGeom prst="rect">
              <a:avLst/>
            </a:prstGeom>
            <a:noFill/>
          </p:spPr>
          <p:txBody>
            <a:bodyPr wrap="none" lIns="90000" tIns="46800" rIns="90000" bIns="46800" rtlCol="0" anchor="ctr">
              <a:spAutoFit/>
            </a:bodyPr>
            <a:lstStyle/>
            <a:p>
              <a:r>
                <a:rPr lang="fr-FR" sz="1200">
                  <a:solidFill>
                    <a:srgbClr val="000000">
                      <a:lumMod val="65000"/>
                      <a:lumOff val="35000"/>
                    </a:srgbClr>
                  </a:solidFill>
                </a:rPr>
                <a:t>AVK</a:t>
              </a:r>
            </a:p>
          </p:txBody>
        </p:sp>
        <p:sp>
          <p:nvSpPr>
            <p:cNvPr id="19" name="Rectangle 20">
              <a:extLst>
                <a:ext uri="{FF2B5EF4-FFF2-40B4-BE49-F238E27FC236}">
                  <a16:creationId xmlns:a16="http://schemas.microsoft.com/office/drawing/2014/main" id="{14C7B9D8-C599-4FC2-9E3F-5207AC1F8B08}"/>
                </a:ext>
              </a:extLst>
            </p:cNvPr>
            <p:cNvSpPr/>
            <p:nvPr/>
          </p:nvSpPr>
          <p:spPr bwMode="auto">
            <a:xfrm>
              <a:off x="1091316" y="2435045"/>
              <a:ext cx="108000" cy="144000"/>
            </a:xfrm>
            <a:prstGeom prst="rect">
              <a:avLst/>
            </a:prstGeom>
            <a:solidFill>
              <a:srgbClr val="3961AC"/>
            </a:solidFill>
            <a:ln w="19050" algn="ctr">
              <a:solidFill>
                <a:srgbClr val="3961AC"/>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20" name="TextBox 23">
              <a:extLst>
                <a:ext uri="{FF2B5EF4-FFF2-40B4-BE49-F238E27FC236}">
                  <a16:creationId xmlns:a16="http://schemas.microsoft.com/office/drawing/2014/main" id="{F1642163-74C9-4055-9AF0-9CBE73C05172}"/>
                </a:ext>
              </a:extLst>
            </p:cNvPr>
            <p:cNvSpPr txBox="1"/>
            <p:nvPr/>
          </p:nvSpPr>
          <p:spPr>
            <a:xfrm>
              <a:off x="1222568" y="2322671"/>
              <a:ext cx="625790" cy="372239"/>
            </a:xfrm>
            <a:prstGeom prst="rect">
              <a:avLst/>
            </a:prstGeom>
            <a:noFill/>
          </p:spPr>
          <p:txBody>
            <a:bodyPr wrap="none" lIns="90000" tIns="46800" rIns="90000" bIns="46800" rtlCol="0" anchor="ctr">
              <a:spAutoFit/>
            </a:bodyPr>
            <a:lstStyle/>
            <a:p>
              <a:r>
                <a:rPr lang="fr-FR" sz="1200">
                  <a:solidFill>
                    <a:srgbClr val="000000">
                      <a:lumMod val="65000"/>
                      <a:lumOff val="35000"/>
                    </a:srgbClr>
                  </a:solidFill>
                </a:rPr>
                <a:t>NACO</a:t>
              </a:r>
            </a:p>
          </p:txBody>
        </p:sp>
      </p:grpSp>
      <p:sp>
        <p:nvSpPr>
          <p:cNvPr id="26" name="Line 38">
            <a:extLst>
              <a:ext uri="{FF2B5EF4-FFF2-40B4-BE49-F238E27FC236}">
                <a16:creationId xmlns:a16="http://schemas.microsoft.com/office/drawing/2014/main" id="{266399C3-C310-5D4C-899B-8B7665060947}"/>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 name="Textfeld 20">
            <a:extLst>
              <a:ext uri="{FF2B5EF4-FFF2-40B4-BE49-F238E27FC236}">
                <a16:creationId xmlns:a16="http://schemas.microsoft.com/office/drawing/2014/main" id="{63383B3D-DEB9-4CDD-9FEF-E47CF08CFAA6}"/>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DE" sz="600" dirty="0">
                <a:solidFill>
                  <a:srgbClr val="B3B2B5"/>
                </a:solidFill>
                <a:latin typeface="Arial" panose="020B0604020202020204" pitchFamily="34" charset="0"/>
                <a:cs typeface="Arial" panose="020B0604020202020204" pitchFamily="34" charset="0"/>
              </a:rPr>
              <a:t>PP-XAR-CH-0470-2_06.2021</a:t>
            </a:r>
            <a:endParaRPr lang="fr-FR" sz="600" dirty="0">
              <a:solidFill>
                <a:srgbClr val="B3B2B5"/>
              </a:solidFill>
            </a:endParaRPr>
          </a:p>
        </p:txBody>
      </p:sp>
    </p:spTree>
    <p:extLst>
      <p:ext uri="{BB962C8B-B14F-4D97-AF65-F5344CB8AC3E}">
        <p14:creationId xmlns:p14="http://schemas.microsoft.com/office/powerpoint/2010/main" val="35893093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Content Placeholder 9">
            <a:extLst>
              <a:ext uri="{FF2B5EF4-FFF2-40B4-BE49-F238E27FC236}">
                <a16:creationId xmlns:a16="http://schemas.microsoft.com/office/drawing/2014/main" id="{8AF96E79-5898-48F5-920E-BF8CCDA44FD5}"/>
              </a:ext>
            </a:extLst>
          </p:cNvPr>
          <p:cNvGraphicFramePr>
            <a:graphicFrameLocks/>
          </p:cNvGraphicFramePr>
          <p:nvPr>
            <p:extLst>
              <p:ext uri="{D42A27DB-BD31-4B8C-83A1-F6EECF244321}">
                <p14:modId xmlns:p14="http://schemas.microsoft.com/office/powerpoint/2010/main" val="26728924"/>
              </p:ext>
            </p:extLst>
          </p:nvPr>
        </p:nvGraphicFramePr>
        <p:xfrm>
          <a:off x="-164980" y="1252682"/>
          <a:ext cx="8046894" cy="3434094"/>
        </p:xfrm>
        <a:graphic>
          <a:graphicData uri="http://schemas.openxmlformats.org/drawingml/2006/chart">
            <c:chart xmlns:c="http://schemas.openxmlformats.org/drawingml/2006/chart" xmlns:r="http://schemas.openxmlformats.org/officeDocument/2006/relationships" r:id="rId3"/>
          </a:graphicData>
        </a:graphic>
      </p:graphicFrame>
      <p:sp>
        <p:nvSpPr>
          <p:cNvPr id="4" name="Titel 1">
            <a:extLst>
              <a:ext uri="{FF2B5EF4-FFF2-40B4-BE49-F238E27FC236}">
                <a16:creationId xmlns:a16="http://schemas.microsoft.com/office/drawing/2014/main" id="{CB1D6023-4ACF-41F7-8C05-98AB35C57403}"/>
              </a:ext>
            </a:extLst>
          </p:cNvPr>
          <p:cNvSpPr txBox="1">
            <a:spLocks/>
          </p:cNvSpPr>
          <p:nvPr/>
        </p:nvSpPr>
        <p:spPr>
          <a:xfrm>
            <a:off x="614361" y="268288"/>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Il y a une opportunité de préserver les reins de M. Marty au lieu d’avoir à les remplacer</a:t>
            </a:r>
            <a:r>
              <a:rPr lang="fr-FR" sz="2400" baseline="30000" dirty="0"/>
              <a:t>21</a:t>
            </a:r>
          </a:p>
        </p:txBody>
      </p:sp>
      <p:sp>
        <p:nvSpPr>
          <p:cNvPr id="5" name="TextBox 3">
            <a:extLst>
              <a:ext uri="{FF2B5EF4-FFF2-40B4-BE49-F238E27FC236}">
                <a16:creationId xmlns:a16="http://schemas.microsoft.com/office/drawing/2014/main" id="{C2F57D4B-BE71-47BD-87E0-09FA9E9E5392}"/>
              </a:ext>
            </a:extLst>
          </p:cNvPr>
          <p:cNvSpPr txBox="1"/>
          <p:nvPr/>
        </p:nvSpPr>
        <p:spPr>
          <a:xfrm>
            <a:off x="619123" y="4707772"/>
            <a:ext cx="8274051" cy="348813"/>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Données d’affirmations </a:t>
            </a:r>
            <a:r>
              <a:rPr lang="fr-FR" sz="700" dirty="0" err="1">
                <a:solidFill>
                  <a:srgbClr val="B3B2B5"/>
                </a:solidFill>
                <a:cs typeface="Arial" charset="0"/>
              </a:rPr>
              <a:t>MarketScan</a:t>
            </a:r>
            <a:r>
              <a:rPr lang="fr-FR" sz="700" dirty="0">
                <a:solidFill>
                  <a:srgbClr val="B3B2B5"/>
                </a:solidFill>
                <a:cs typeface="Arial" charset="0"/>
              </a:rPr>
              <a:t> ; 22.6 % sous une dose réduite de 15 mg OD ; à l’exclusion des patients avec valeur initiale une maladie rénale chronique au stade 5 ou sous hémodialyse, ratios de risque estimés au moyen de la régression de Cox.</a:t>
            </a:r>
          </a:p>
          <a:p>
            <a:pPr>
              <a:spcBef>
                <a:spcPts val="0"/>
              </a:spcBef>
              <a:spcAft>
                <a:spcPts val="200"/>
              </a:spcAft>
            </a:pPr>
            <a:r>
              <a:rPr lang="fr-FR" sz="700" dirty="0">
                <a:solidFill>
                  <a:srgbClr val="B3B2B5"/>
                </a:solidFill>
                <a:latin typeface="Arial" panose="020B0604020202020204" pitchFamily="34" charset="0"/>
                <a:cs typeface="Arial" charset="0"/>
              </a:rPr>
              <a:t>CKD : </a:t>
            </a:r>
            <a:r>
              <a:rPr lang="fr-FR" sz="700" dirty="0" err="1">
                <a:solidFill>
                  <a:srgbClr val="B3B2B5"/>
                </a:solidFill>
                <a:latin typeface="Arial" panose="020B0604020202020204" pitchFamily="34" charset="0"/>
                <a:cs typeface="Arial" charset="0"/>
              </a:rPr>
              <a:t>chronic</a:t>
            </a:r>
            <a:r>
              <a:rPr lang="fr-FR" sz="700" dirty="0">
                <a:solidFill>
                  <a:srgbClr val="B3B2B5"/>
                </a:solidFill>
                <a:latin typeface="Arial" panose="020B0604020202020204" pitchFamily="34" charset="0"/>
                <a:cs typeface="Arial" charset="0"/>
              </a:rPr>
              <a:t> </a:t>
            </a:r>
            <a:r>
              <a:rPr lang="fr-FR" sz="700" dirty="0" err="1">
                <a:solidFill>
                  <a:srgbClr val="B3B2B5"/>
                </a:solidFill>
                <a:latin typeface="Arial" panose="020B0604020202020204" pitchFamily="34" charset="0"/>
                <a:cs typeface="Arial" charset="0"/>
              </a:rPr>
              <a:t>kidney</a:t>
            </a:r>
            <a:r>
              <a:rPr lang="fr-FR" sz="700" dirty="0">
                <a:solidFill>
                  <a:srgbClr val="B3B2B5"/>
                </a:solidFill>
                <a:latin typeface="Arial" panose="020B0604020202020204" pitchFamily="34" charset="0"/>
                <a:cs typeface="Arial" charset="0"/>
              </a:rPr>
              <a:t> </a:t>
            </a:r>
            <a:r>
              <a:rPr lang="fr-FR" sz="700" dirty="0" err="1">
                <a:solidFill>
                  <a:srgbClr val="B3B2B5"/>
                </a:solidFill>
                <a:latin typeface="Arial" panose="020B0604020202020204" pitchFamily="34" charset="0"/>
                <a:cs typeface="Arial" charset="0"/>
              </a:rPr>
              <a:t>disease</a:t>
            </a:r>
            <a:r>
              <a:rPr lang="fr-FR" sz="700" dirty="0">
                <a:solidFill>
                  <a:srgbClr val="B3B2B5"/>
                </a:solidFill>
                <a:latin typeface="Arial" panose="020B0604020202020204" pitchFamily="34" charset="0"/>
                <a:cs typeface="Arial" charset="0"/>
              </a:rPr>
              <a:t>, MRC : maladie rénale chronique ; IC : intervalle de confiance ; FANV : fibrillation atriale non valvulaire ; AP : année-patient ; AVK : antagoniste de la vitamine K</a:t>
            </a:r>
            <a:endParaRPr lang="fr-FR" sz="600" dirty="0">
              <a:solidFill>
                <a:srgbClr val="B3B2B5"/>
              </a:solidFill>
              <a:cs typeface="Arial" charset="0"/>
            </a:endParaRPr>
          </a:p>
        </p:txBody>
      </p:sp>
      <p:sp>
        <p:nvSpPr>
          <p:cNvPr id="6" name="Subtitle 1">
            <a:extLst>
              <a:ext uri="{FF2B5EF4-FFF2-40B4-BE49-F238E27FC236}">
                <a16:creationId xmlns:a16="http://schemas.microsoft.com/office/drawing/2014/main" id="{CE36F246-A882-42FF-A050-B79FBB449B24}"/>
              </a:ext>
            </a:extLst>
          </p:cNvPr>
          <p:cNvSpPr txBox="1">
            <a:spLocks/>
          </p:cNvSpPr>
          <p:nvPr/>
        </p:nvSpPr>
        <p:spPr>
          <a:xfrm>
            <a:off x="612776" y="1228789"/>
            <a:ext cx="5516558"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a:t>Patients avec FANV et diabète (n=21’682) </a:t>
            </a:r>
          </a:p>
        </p:txBody>
      </p:sp>
      <p:grpSp>
        <p:nvGrpSpPr>
          <p:cNvPr id="16" name="Group 13">
            <a:extLst>
              <a:ext uri="{FF2B5EF4-FFF2-40B4-BE49-F238E27FC236}">
                <a16:creationId xmlns:a16="http://schemas.microsoft.com/office/drawing/2014/main" id="{F928653E-2468-4118-ABCD-9E153140BBEB}"/>
              </a:ext>
            </a:extLst>
          </p:cNvPr>
          <p:cNvGrpSpPr/>
          <p:nvPr/>
        </p:nvGrpSpPr>
        <p:grpSpPr>
          <a:xfrm>
            <a:off x="6922155" y="1592732"/>
            <a:ext cx="2049764" cy="279180"/>
            <a:chOff x="213771" y="2322671"/>
            <a:chExt cx="2049764" cy="372239"/>
          </a:xfrm>
        </p:grpSpPr>
        <p:sp>
          <p:nvSpPr>
            <p:cNvPr id="17" name="Rectangle 14">
              <a:extLst>
                <a:ext uri="{FF2B5EF4-FFF2-40B4-BE49-F238E27FC236}">
                  <a16:creationId xmlns:a16="http://schemas.microsoft.com/office/drawing/2014/main" id="{D4DBAAB7-5A7D-4E60-A609-E61597EC2507}"/>
                </a:ext>
              </a:extLst>
            </p:cNvPr>
            <p:cNvSpPr/>
            <p:nvPr/>
          </p:nvSpPr>
          <p:spPr bwMode="auto">
            <a:xfrm>
              <a:off x="213771" y="2441428"/>
              <a:ext cx="108000" cy="144000"/>
            </a:xfrm>
            <a:prstGeom prst="rect">
              <a:avLst/>
            </a:prstGeom>
            <a:solidFill>
              <a:srgbClr val="B3B2B5"/>
            </a:solidFill>
            <a:ln w="19050" algn="ctr">
              <a:solidFill>
                <a:srgbClr val="B3B2B5"/>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18" name="TextBox 15">
              <a:extLst>
                <a:ext uri="{FF2B5EF4-FFF2-40B4-BE49-F238E27FC236}">
                  <a16:creationId xmlns:a16="http://schemas.microsoft.com/office/drawing/2014/main" id="{89042949-4CF2-4EDC-AEC9-8DE5D7C53994}"/>
                </a:ext>
              </a:extLst>
            </p:cNvPr>
            <p:cNvSpPr txBox="1"/>
            <p:nvPr/>
          </p:nvSpPr>
          <p:spPr>
            <a:xfrm>
              <a:off x="345023" y="2322671"/>
              <a:ext cx="524352" cy="372239"/>
            </a:xfrm>
            <a:prstGeom prst="rect">
              <a:avLst/>
            </a:prstGeom>
            <a:noFill/>
          </p:spPr>
          <p:txBody>
            <a:bodyPr wrap="none" lIns="90000" tIns="46800" rIns="90000" bIns="46800" rtlCol="0" anchor="ctr">
              <a:spAutoFit/>
            </a:bodyPr>
            <a:lstStyle/>
            <a:p>
              <a:r>
                <a:rPr lang="fr-FR" sz="1200">
                  <a:solidFill>
                    <a:srgbClr val="000000">
                      <a:lumMod val="65000"/>
                      <a:lumOff val="35000"/>
                    </a:srgbClr>
                  </a:solidFill>
                </a:rPr>
                <a:t>AVK </a:t>
              </a:r>
            </a:p>
          </p:txBody>
        </p:sp>
        <p:sp>
          <p:nvSpPr>
            <p:cNvPr id="19" name="Rectangle 20">
              <a:extLst>
                <a:ext uri="{FF2B5EF4-FFF2-40B4-BE49-F238E27FC236}">
                  <a16:creationId xmlns:a16="http://schemas.microsoft.com/office/drawing/2014/main" id="{14C7B9D8-C599-4FC2-9E3F-5207AC1F8B08}"/>
                </a:ext>
              </a:extLst>
            </p:cNvPr>
            <p:cNvSpPr/>
            <p:nvPr/>
          </p:nvSpPr>
          <p:spPr bwMode="auto">
            <a:xfrm>
              <a:off x="1091316" y="2435045"/>
              <a:ext cx="108000" cy="144000"/>
            </a:xfrm>
            <a:prstGeom prst="rect">
              <a:avLst/>
            </a:prstGeom>
            <a:solidFill>
              <a:srgbClr val="3961AC"/>
            </a:solidFill>
            <a:ln w="19050" algn="ctr">
              <a:solidFill>
                <a:srgbClr val="3961AC"/>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20" name="TextBox 23">
              <a:extLst>
                <a:ext uri="{FF2B5EF4-FFF2-40B4-BE49-F238E27FC236}">
                  <a16:creationId xmlns:a16="http://schemas.microsoft.com/office/drawing/2014/main" id="{F1642163-74C9-4055-9AF0-9CBE73C05172}"/>
                </a:ext>
              </a:extLst>
            </p:cNvPr>
            <p:cNvSpPr txBox="1"/>
            <p:nvPr/>
          </p:nvSpPr>
          <p:spPr>
            <a:xfrm>
              <a:off x="1222568" y="2322671"/>
              <a:ext cx="1040967" cy="372239"/>
            </a:xfrm>
            <a:prstGeom prst="rect">
              <a:avLst/>
            </a:prstGeom>
            <a:noFill/>
          </p:spPr>
          <p:txBody>
            <a:bodyPr wrap="none" lIns="90000" tIns="46800" rIns="90000" bIns="46800" rtlCol="0" anchor="ctr">
              <a:spAutoFit/>
            </a:bodyPr>
            <a:lstStyle/>
            <a:p>
              <a:r>
                <a:rPr lang="fr-FR" sz="1200">
                  <a:solidFill>
                    <a:srgbClr val="000000">
                      <a:lumMod val="65000"/>
                      <a:lumOff val="35000"/>
                    </a:srgbClr>
                  </a:solidFill>
                </a:rPr>
                <a:t>Rivaroxaban</a:t>
              </a:r>
              <a:endParaRPr lang="fr-FR" sz="1200" dirty="0">
                <a:solidFill>
                  <a:srgbClr val="000000">
                    <a:lumMod val="65000"/>
                    <a:lumOff val="35000"/>
                  </a:srgbClr>
                </a:solidFill>
              </a:endParaRPr>
            </a:p>
          </p:txBody>
        </p:sp>
      </p:grpSp>
      <p:sp>
        <p:nvSpPr>
          <p:cNvPr id="11" name="Line 38">
            <a:extLst>
              <a:ext uri="{FF2B5EF4-FFF2-40B4-BE49-F238E27FC236}">
                <a16:creationId xmlns:a16="http://schemas.microsoft.com/office/drawing/2014/main" id="{E363D2C5-53C3-5F42-A0D2-0C746B19BED4}"/>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Rectangle 89">
            <a:extLst>
              <a:ext uri="{FF2B5EF4-FFF2-40B4-BE49-F238E27FC236}">
                <a16:creationId xmlns:a16="http://schemas.microsoft.com/office/drawing/2014/main" id="{5EA114A5-8628-4E4F-8252-E5980E9642EB}"/>
              </a:ext>
            </a:extLst>
          </p:cNvPr>
          <p:cNvSpPr/>
          <p:nvPr/>
        </p:nvSpPr>
        <p:spPr>
          <a:xfrm>
            <a:off x="1408084" y="1601242"/>
            <a:ext cx="2700300" cy="461665"/>
          </a:xfrm>
          <a:prstGeom prst="rect">
            <a:avLst/>
          </a:prstGeom>
        </p:spPr>
        <p:txBody>
          <a:bodyPr wrap="square">
            <a:spAutoFit/>
          </a:bodyPr>
          <a:lstStyle/>
          <a:p>
            <a:pPr algn="ctr"/>
            <a:r>
              <a:rPr lang="fr-FR" sz="1200" dirty="0">
                <a:solidFill>
                  <a:schemeClr val="tx1">
                    <a:lumMod val="65000"/>
                    <a:lumOff val="35000"/>
                  </a:schemeClr>
                </a:solidFill>
              </a:rPr>
              <a:t>RR 0.83 </a:t>
            </a:r>
            <a:br>
              <a:rPr lang="fr-FR" sz="1200" dirty="0">
                <a:solidFill>
                  <a:schemeClr val="tx1">
                    <a:lumMod val="65000"/>
                    <a:lumOff val="35000"/>
                  </a:schemeClr>
                </a:solidFill>
              </a:rPr>
            </a:br>
            <a:r>
              <a:rPr lang="fr-FR" sz="1200" dirty="0">
                <a:solidFill>
                  <a:schemeClr val="tx1">
                    <a:lumMod val="65000"/>
                    <a:lumOff val="35000"/>
                  </a:schemeClr>
                </a:solidFill>
              </a:rPr>
              <a:t>(IC à 95 % 0.74–0.92)</a:t>
            </a:r>
          </a:p>
        </p:txBody>
      </p:sp>
      <p:sp>
        <p:nvSpPr>
          <p:cNvPr id="13" name="Rectangle 89">
            <a:extLst>
              <a:ext uri="{FF2B5EF4-FFF2-40B4-BE49-F238E27FC236}">
                <a16:creationId xmlns:a16="http://schemas.microsoft.com/office/drawing/2014/main" id="{7D9A09AE-2CCE-6946-8662-FEC36298D34E}"/>
              </a:ext>
            </a:extLst>
          </p:cNvPr>
          <p:cNvSpPr/>
          <p:nvPr/>
        </p:nvSpPr>
        <p:spPr>
          <a:xfrm>
            <a:off x="4076130" y="1602813"/>
            <a:ext cx="2700300" cy="461665"/>
          </a:xfrm>
          <a:prstGeom prst="rect">
            <a:avLst/>
          </a:prstGeom>
        </p:spPr>
        <p:txBody>
          <a:bodyPr wrap="square">
            <a:spAutoFit/>
          </a:bodyPr>
          <a:lstStyle/>
          <a:p>
            <a:pPr algn="ctr"/>
            <a:r>
              <a:rPr lang="fr-FR" sz="1200" dirty="0">
                <a:solidFill>
                  <a:schemeClr val="tx1">
                    <a:lumMod val="65000"/>
                    <a:lumOff val="35000"/>
                  </a:schemeClr>
                </a:solidFill>
              </a:rPr>
              <a:t>RR 0.82 </a:t>
            </a:r>
            <a:br>
              <a:rPr lang="fr-FR" sz="1200" dirty="0">
                <a:solidFill>
                  <a:schemeClr val="tx1">
                    <a:lumMod val="65000"/>
                    <a:lumOff val="35000"/>
                  </a:schemeClr>
                </a:solidFill>
              </a:rPr>
            </a:br>
            <a:r>
              <a:rPr lang="fr-FR" sz="1200" dirty="0">
                <a:solidFill>
                  <a:schemeClr val="tx1">
                    <a:lumMod val="65000"/>
                    <a:lumOff val="35000"/>
                  </a:schemeClr>
                </a:solidFill>
              </a:rPr>
              <a:t>(IC à 95 % 0.70–0.96)</a:t>
            </a:r>
          </a:p>
        </p:txBody>
      </p:sp>
      <p:sp>
        <p:nvSpPr>
          <p:cNvPr id="14" name="Textfeld 13">
            <a:extLst>
              <a:ext uri="{FF2B5EF4-FFF2-40B4-BE49-F238E27FC236}">
                <a16:creationId xmlns:a16="http://schemas.microsoft.com/office/drawing/2014/main" id="{901099FF-648B-49EF-8812-44C0FDEB404D}"/>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DE" sz="600" dirty="0">
                <a:solidFill>
                  <a:srgbClr val="B3B2B5"/>
                </a:solidFill>
                <a:latin typeface="Arial" panose="020B0604020202020204" pitchFamily="34" charset="0"/>
                <a:cs typeface="Arial" panose="020B0604020202020204" pitchFamily="34" charset="0"/>
              </a:rPr>
              <a:t>PP-XAR-CH-0470-2_06.2021</a:t>
            </a:r>
            <a:endParaRPr lang="fr-FR" sz="600" dirty="0">
              <a:solidFill>
                <a:srgbClr val="B3B2B5"/>
              </a:solidFill>
            </a:endParaRPr>
          </a:p>
        </p:txBody>
      </p:sp>
    </p:spTree>
    <p:extLst>
      <p:ext uri="{BB962C8B-B14F-4D97-AF65-F5344CB8AC3E}">
        <p14:creationId xmlns:p14="http://schemas.microsoft.com/office/powerpoint/2010/main" val="4019557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38">
            <a:extLst>
              <a:ext uri="{FF2B5EF4-FFF2-40B4-BE49-F238E27FC236}">
                <a16:creationId xmlns:a16="http://schemas.microsoft.com/office/drawing/2014/main" id="{DA39813D-AF5B-4DBB-B742-F1276878664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Titel 1">
            <a:extLst>
              <a:ext uri="{FF2B5EF4-FFF2-40B4-BE49-F238E27FC236}">
                <a16:creationId xmlns:a16="http://schemas.microsoft.com/office/drawing/2014/main" id="{3515626D-6CD0-49A8-ABF6-EEB54B6836D0}"/>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M. Marty pourrait avoir un risque plus faible de déclin rénal sous </a:t>
            </a:r>
            <a:r>
              <a:rPr lang="fr-FR" sz="2400" dirty="0" err="1"/>
              <a:t>Rivaroxaban</a:t>
            </a:r>
            <a:r>
              <a:rPr lang="fr-FR" sz="2400" dirty="0"/>
              <a:t> que sous AVK</a:t>
            </a:r>
          </a:p>
        </p:txBody>
      </p:sp>
      <p:sp>
        <p:nvSpPr>
          <p:cNvPr id="6" name="TextBox 3">
            <a:extLst>
              <a:ext uri="{FF2B5EF4-FFF2-40B4-BE49-F238E27FC236}">
                <a16:creationId xmlns:a16="http://schemas.microsoft.com/office/drawing/2014/main" id="{DC7FCC67-E884-44E4-BA54-98EF0EBC77DC}"/>
              </a:ext>
            </a:extLst>
          </p:cNvPr>
          <p:cNvSpPr txBox="1"/>
          <p:nvPr/>
        </p:nvSpPr>
        <p:spPr>
          <a:xfrm>
            <a:off x="619123" y="4625698"/>
            <a:ext cx="8274051" cy="430887"/>
          </a:xfrm>
          <a:prstGeom prst="rect">
            <a:avLst/>
          </a:prstGeom>
          <a:noFill/>
        </p:spPr>
        <p:txBody>
          <a:bodyPr wrap="square" lIns="0" tIns="0" rIns="0" bIns="0" rtlCol="0" anchor="b" anchorCtr="0">
            <a:spAutoFit/>
          </a:bodyPr>
          <a:lstStyle/>
          <a:p>
            <a:pPr>
              <a:spcBef>
                <a:spcPts val="0"/>
              </a:spcBef>
            </a:pPr>
            <a:r>
              <a:rPr lang="fr-FR" sz="700" dirty="0">
                <a:solidFill>
                  <a:srgbClr val="B3B2B5"/>
                </a:solidFill>
                <a:cs typeface="Arial" charset="0"/>
              </a:rPr>
              <a:t>Données issues d’une analyse de sous-groupe de patients diabétiques. </a:t>
            </a:r>
          </a:p>
          <a:p>
            <a:pPr>
              <a:spcBef>
                <a:spcPts val="0"/>
              </a:spcBef>
            </a:pPr>
            <a:r>
              <a:rPr lang="fr-FR" sz="700" dirty="0">
                <a:solidFill>
                  <a:srgbClr val="B3B2B5"/>
                </a:solidFill>
                <a:cs typeface="Arial" charset="0"/>
              </a:rPr>
              <a:t>* Défini comme une hospitalisation ou une visite aux urgences avec un code de diagnostic d’IRA en position primaire ou secondaire ; † Défini comme un </a:t>
            </a:r>
            <a:r>
              <a:rPr lang="fr-FR" sz="700" dirty="0" err="1">
                <a:solidFill>
                  <a:srgbClr val="B3B2B5"/>
                </a:solidFill>
                <a:cs typeface="Arial" charset="0"/>
              </a:rPr>
              <a:t>DFGe</a:t>
            </a:r>
            <a:r>
              <a:rPr lang="fr-FR" sz="700" dirty="0">
                <a:solidFill>
                  <a:srgbClr val="B3B2B5"/>
                </a:solidFill>
                <a:cs typeface="Arial" charset="0"/>
              </a:rPr>
              <a:t> &lt;15 ml/min/1.73 m</a:t>
            </a:r>
            <a:r>
              <a:rPr lang="fr-FR" sz="700" baseline="30000" dirty="0">
                <a:solidFill>
                  <a:srgbClr val="B3B2B5"/>
                </a:solidFill>
                <a:cs typeface="Arial" charset="0"/>
              </a:rPr>
              <a:t>2</a:t>
            </a:r>
            <a:r>
              <a:rPr lang="fr-FR" sz="700" dirty="0">
                <a:solidFill>
                  <a:srgbClr val="B3B2B5"/>
                </a:solidFill>
                <a:cs typeface="Arial" charset="0"/>
              </a:rPr>
              <a:t>, ayant subi une transplantation rénale ou sous dialyse à long terme.</a:t>
            </a:r>
          </a:p>
          <a:p>
            <a:pPr>
              <a:spcBef>
                <a:spcPts val="0"/>
              </a:spcBef>
            </a:pPr>
            <a:r>
              <a:rPr lang="fr-FR" sz="700" dirty="0">
                <a:solidFill>
                  <a:srgbClr val="B3B2B5"/>
                </a:solidFill>
                <a:cs typeface="Arial" charset="0"/>
              </a:rPr>
              <a:t>IC : intervalle de confiance ; RR : rapport de risques ; </a:t>
            </a:r>
            <a:r>
              <a:rPr lang="fr-FR" sz="700" dirty="0" err="1">
                <a:solidFill>
                  <a:srgbClr val="B3B2B5"/>
                </a:solidFill>
                <a:cs typeface="Arial" charset="0"/>
              </a:rPr>
              <a:t>eGFR</a:t>
            </a:r>
            <a:r>
              <a:rPr lang="fr-FR" sz="700" dirty="0">
                <a:solidFill>
                  <a:srgbClr val="B3B2B5"/>
                </a:solidFill>
                <a:cs typeface="Arial" charset="0"/>
              </a:rPr>
              <a:t> : taux estimé de filtration glomérulaire ; FANV: fibrillation auriculaire (atriale) non valvulaire ; AP : année-patient ; AVK : antagoniste de la vitamine k </a:t>
            </a:r>
          </a:p>
        </p:txBody>
      </p:sp>
      <p:sp>
        <p:nvSpPr>
          <p:cNvPr id="7" name="Rectangle 126">
            <a:extLst>
              <a:ext uri="{FF2B5EF4-FFF2-40B4-BE49-F238E27FC236}">
                <a16:creationId xmlns:a16="http://schemas.microsoft.com/office/drawing/2014/main" id="{29381E7F-6A54-4CDC-8333-F3587F8F333A}"/>
              </a:ext>
            </a:extLst>
          </p:cNvPr>
          <p:cNvSpPr/>
          <p:nvPr/>
        </p:nvSpPr>
        <p:spPr>
          <a:xfrm>
            <a:off x="4518256" y="1101716"/>
            <a:ext cx="1279881" cy="261610"/>
          </a:xfrm>
          <a:prstGeom prst="rect">
            <a:avLst/>
          </a:prstGeom>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1100" b="1" i="0" u="none" strike="noStrike" cap="none" normalizeH="0" baseline="0" noProof="0">
                <a:ln>
                  <a:noFill/>
                </a:ln>
                <a:solidFill>
                  <a:srgbClr val="FFFFFF"/>
                </a:solidFill>
                <a:uLnTx/>
                <a:uFillTx/>
                <a:latin typeface="Arial" charset="0"/>
                <a:ea typeface="+mn-ea"/>
                <a:cs typeface="+mn-cs"/>
              </a:rPr>
              <a:t>RR (IC à 95%)</a:t>
            </a:r>
          </a:p>
        </p:txBody>
      </p:sp>
      <p:sp>
        <p:nvSpPr>
          <p:cNvPr id="8" name="Rectangle 127">
            <a:extLst>
              <a:ext uri="{FF2B5EF4-FFF2-40B4-BE49-F238E27FC236}">
                <a16:creationId xmlns:a16="http://schemas.microsoft.com/office/drawing/2014/main" id="{BBAF77AF-685C-4E3C-9B18-17A7D8F9CDE9}"/>
              </a:ext>
            </a:extLst>
          </p:cNvPr>
          <p:cNvSpPr/>
          <p:nvPr/>
        </p:nvSpPr>
        <p:spPr>
          <a:xfrm>
            <a:off x="3217256" y="1101716"/>
            <a:ext cx="1151665" cy="261610"/>
          </a:xfrm>
          <a:prstGeom prst="rect">
            <a:avLst/>
          </a:prstGeom>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1100" b="1" i="0" u="none" strike="noStrike" cap="none" normalizeH="0" baseline="0" noProof="0">
                <a:ln>
                  <a:noFill/>
                </a:ln>
                <a:solidFill>
                  <a:srgbClr val="FFFFFF"/>
                </a:solidFill>
                <a:uLnTx/>
                <a:uFillTx/>
                <a:latin typeface="Arial" charset="0"/>
                <a:ea typeface="+mn-ea"/>
                <a:cs typeface="+mn-cs"/>
              </a:rPr>
              <a:t>Événements (n)</a:t>
            </a:r>
          </a:p>
        </p:txBody>
      </p:sp>
      <p:sp>
        <p:nvSpPr>
          <p:cNvPr id="9" name="Rectangle 128">
            <a:extLst>
              <a:ext uri="{FF2B5EF4-FFF2-40B4-BE49-F238E27FC236}">
                <a16:creationId xmlns:a16="http://schemas.microsoft.com/office/drawing/2014/main" id="{0EC3F9AE-F113-4F33-A198-268628D54BF5}"/>
              </a:ext>
            </a:extLst>
          </p:cNvPr>
          <p:cNvSpPr/>
          <p:nvPr/>
        </p:nvSpPr>
        <p:spPr>
          <a:xfrm>
            <a:off x="828386" y="1101716"/>
            <a:ext cx="2592288" cy="261610"/>
          </a:xfrm>
          <a:prstGeom prst="rect">
            <a:avLst/>
          </a:prstGeom>
        </p:spPr>
        <p:txBody>
          <a:bodyPr wrap="square">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100" b="1" i="0" u="none" strike="noStrike" cap="none" normalizeH="0" baseline="0" noProof="0">
                <a:ln>
                  <a:noFill/>
                </a:ln>
                <a:solidFill>
                  <a:srgbClr val="FFFFFF"/>
                </a:solidFill>
                <a:uLnTx/>
                <a:uFillTx/>
                <a:latin typeface="Arial" charset="0"/>
                <a:ea typeface="+mn-ea"/>
                <a:cs typeface="+mn-cs"/>
              </a:rPr>
              <a:t>Patients</a:t>
            </a:r>
            <a:r>
              <a:rPr kumimoji="0" lang="fr-FR" sz="1100" b="1" i="0" u="none" strike="noStrike" cap="none" normalizeH="0" noProof="0">
                <a:ln>
                  <a:noFill/>
                </a:ln>
                <a:solidFill>
                  <a:srgbClr val="FFFFFF"/>
                </a:solidFill>
                <a:uLnTx/>
                <a:uFillTx/>
                <a:latin typeface="Arial" charset="0"/>
                <a:ea typeface="+mn-ea"/>
                <a:cs typeface="+mn-cs"/>
              </a:rPr>
              <a:t> FA</a:t>
            </a:r>
            <a:r>
              <a:rPr kumimoji="0" lang="fr-FR" sz="1100" b="1" i="0" u="none" strike="noStrike" cap="none" normalizeH="0" baseline="30000" noProof="0">
                <a:ln>
                  <a:noFill/>
                </a:ln>
                <a:solidFill>
                  <a:srgbClr val="FFFFFF"/>
                </a:solidFill>
                <a:uLnTx/>
                <a:uFillTx/>
                <a:latin typeface="Arial" charset="0"/>
                <a:ea typeface="+mn-ea"/>
                <a:cs typeface="+mn-cs"/>
              </a:rPr>
              <a:t>1</a:t>
            </a:r>
          </a:p>
        </p:txBody>
      </p:sp>
      <p:sp>
        <p:nvSpPr>
          <p:cNvPr id="10" name="Rectangle 27">
            <a:extLst>
              <a:ext uri="{FF2B5EF4-FFF2-40B4-BE49-F238E27FC236}">
                <a16:creationId xmlns:a16="http://schemas.microsoft.com/office/drawing/2014/main" id="{63732C40-192D-4D63-BE3E-6961718FFADE}"/>
              </a:ext>
            </a:extLst>
          </p:cNvPr>
          <p:cNvSpPr/>
          <p:nvPr/>
        </p:nvSpPr>
        <p:spPr bwMode="auto">
          <a:xfrm>
            <a:off x="611189" y="1283874"/>
            <a:ext cx="7616020" cy="3091556"/>
          </a:xfrm>
          <a:prstGeom prst="rect">
            <a:avLst/>
          </a:prstGeom>
          <a:noFill/>
          <a:ln w="19050"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11" name="Rectangle 6">
            <a:extLst>
              <a:ext uri="{FF2B5EF4-FFF2-40B4-BE49-F238E27FC236}">
                <a16:creationId xmlns:a16="http://schemas.microsoft.com/office/drawing/2014/main" id="{959F171E-FC15-44B4-BAFD-9C3A1057C27E}"/>
              </a:ext>
            </a:extLst>
          </p:cNvPr>
          <p:cNvSpPr>
            <a:spLocks noChangeArrowheads="1"/>
          </p:cNvSpPr>
          <p:nvPr/>
        </p:nvSpPr>
        <p:spPr bwMode="auto">
          <a:xfrm flipH="1">
            <a:off x="986454" y="3930027"/>
            <a:ext cx="4493796" cy="546496"/>
          </a:xfrm>
          <a:prstGeom prst="roundRect">
            <a:avLst/>
          </a:prstGeom>
          <a:solidFill>
            <a:schemeClr val="bg2"/>
          </a:solidFill>
          <a:ln w="15875">
            <a:solidFill>
              <a:schemeClr val="bg2"/>
            </a:solidFill>
            <a:round/>
            <a:headEnd/>
            <a:tailEnd/>
          </a:ln>
        </p:spPr>
        <p:txBody>
          <a:bodyPr lIns="20250" rIns="20250" anchor="ctr"/>
          <a:lstStyle/>
          <a:p>
            <a:pPr marL="0" marR="0" lvl="0" indent="0" defTabSz="914400" rtl="0" eaLnBrk="1" fontAlgn="auto" latinLnBrk="0" hangingPunct="1">
              <a:lnSpc>
                <a:spcPct val="90000"/>
              </a:lnSpc>
              <a:spcBef>
                <a:spcPts val="0"/>
              </a:spcBef>
              <a:spcAft>
                <a:spcPts val="0"/>
              </a:spcAft>
              <a:buClrTx/>
              <a:buSzTx/>
              <a:buFontTx/>
              <a:buNone/>
              <a:tabLst/>
              <a:defRPr/>
            </a:pPr>
            <a:r>
              <a:rPr kumimoji="0" lang="fr-FR" sz="1200" b="1" i="0" u="none" strike="noStrike" cap="none" normalizeH="0" baseline="0" noProof="0" dirty="0">
                <a:ln>
                  <a:noFill/>
                </a:ln>
                <a:solidFill>
                  <a:srgbClr val="FFFFFF"/>
                </a:solidFill>
                <a:uLnTx/>
                <a:uFillTx/>
                <a:latin typeface="Arial"/>
                <a:ea typeface="+mn-ea"/>
                <a:cs typeface="+mn-cs"/>
              </a:rPr>
              <a:t> Cité dans la mise à jour 2019 </a:t>
            </a:r>
            <a:br>
              <a:rPr kumimoji="0" lang="fr-FR" sz="1200" b="1" i="0" u="none" strike="noStrike" cap="none" normalizeH="0" baseline="0" noProof="0" dirty="0">
                <a:ln>
                  <a:noFill/>
                </a:ln>
                <a:solidFill>
                  <a:srgbClr val="FFFFFF"/>
                </a:solidFill>
                <a:uLnTx/>
                <a:uFillTx/>
                <a:latin typeface="Arial"/>
                <a:ea typeface="+mn-ea"/>
                <a:cs typeface="+mn-cs"/>
              </a:rPr>
            </a:br>
            <a:r>
              <a:rPr kumimoji="0" lang="fr-FR" sz="1200" b="1" i="0" u="none" strike="noStrike" cap="none" normalizeH="0" baseline="0" noProof="0" dirty="0">
                <a:ln>
                  <a:noFill/>
                </a:ln>
                <a:solidFill>
                  <a:srgbClr val="FFFFFF"/>
                </a:solidFill>
                <a:uLnTx/>
                <a:uFillTx/>
                <a:latin typeface="Arial"/>
                <a:ea typeface="+mn-ea"/>
                <a:cs typeface="+mn-cs"/>
              </a:rPr>
              <a:t> des directives</a:t>
            </a:r>
            <a:r>
              <a:rPr kumimoji="0" lang="fr-FR" sz="1200" b="1" i="0" u="none" strike="noStrike" cap="none" normalizeH="0" baseline="30000" noProof="0" dirty="0">
                <a:ln>
                  <a:noFill/>
                </a:ln>
                <a:solidFill>
                  <a:srgbClr val="FFFFFF"/>
                </a:solidFill>
                <a:uLnTx/>
                <a:uFillTx/>
                <a:latin typeface="Arial"/>
                <a:ea typeface="+mn-ea"/>
                <a:cs typeface="+mn-cs"/>
              </a:rPr>
              <a:t>23</a:t>
            </a:r>
          </a:p>
        </p:txBody>
      </p:sp>
      <p:grpSp>
        <p:nvGrpSpPr>
          <p:cNvPr id="12" name="Gruppieren 11">
            <a:extLst>
              <a:ext uri="{FF2B5EF4-FFF2-40B4-BE49-F238E27FC236}">
                <a16:creationId xmlns:a16="http://schemas.microsoft.com/office/drawing/2014/main" id="{76020E92-22A5-4726-9AC2-5D9CE68B2F0D}"/>
              </a:ext>
            </a:extLst>
          </p:cNvPr>
          <p:cNvGrpSpPr/>
          <p:nvPr/>
        </p:nvGrpSpPr>
        <p:grpSpPr>
          <a:xfrm>
            <a:off x="707063" y="1677006"/>
            <a:ext cx="7406321" cy="2554860"/>
            <a:chOff x="707063" y="1876109"/>
            <a:chExt cx="7406321" cy="2554860"/>
          </a:xfrm>
        </p:grpSpPr>
        <p:grpSp>
          <p:nvGrpSpPr>
            <p:cNvPr id="13" name="Group 11">
              <a:extLst>
                <a:ext uri="{FF2B5EF4-FFF2-40B4-BE49-F238E27FC236}">
                  <a16:creationId xmlns:a16="http://schemas.microsoft.com/office/drawing/2014/main" id="{B620DCDF-11E7-45A9-9C71-A11DE3FF2F1A}"/>
                </a:ext>
              </a:extLst>
            </p:cNvPr>
            <p:cNvGrpSpPr/>
            <p:nvPr/>
          </p:nvGrpSpPr>
          <p:grpSpPr>
            <a:xfrm>
              <a:off x="710177" y="3316786"/>
              <a:ext cx="7337236" cy="378083"/>
              <a:chOff x="12504711" y="-1644955"/>
              <a:chExt cx="9684570" cy="504111"/>
            </a:xfrm>
          </p:grpSpPr>
          <p:sp>
            <p:nvSpPr>
              <p:cNvPr id="27" name="Rectangle: Rounded Corners 12">
                <a:extLst>
                  <a:ext uri="{FF2B5EF4-FFF2-40B4-BE49-F238E27FC236}">
                    <a16:creationId xmlns:a16="http://schemas.microsoft.com/office/drawing/2014/main" id="{171380EA-58AD-4EE4-87E1-603E2BE388F1}"/>
                  </a:ext>
                </a:extLst>
              </p:cNvPr>
              <p:cNvSpPr/>
              <p:nvPr/>
            </p:nvSpPr>
            <p:spPr>
              <a:xfrm>
                <a:off x="12504711" y="-1644844"/>
                <a:ext cx="9684570" cy="504000"/>
              </a:xfrm>
              <a:prstGeom prst="roundRect">
                <a:avLst>
                  <a:gd name="adj" fmla="val 50000"/>
                </a:avLst>
              </a:prstGeom>
              <a:solidFill>
                <a:schemeClr val="accent2">
                  <a:lumMod val="20000"/>
                  <a:lumOff val="80000"/>
                </a:schemeClr>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28" name="Rectangle: Rounded Corners 13">
                <a:extLst>
                  <a:ext uri="{FF2B5EF4-FFF2-40B4-BE49-F238E27FC236}">
                    <a16:creationId xmlns:a16="http://schemas.microsoft.com/office/drawing/2014/main" id="{0B31BFCA-9F49-4183-9AD1-8D0BA5D211B7}"/>
                  </a:ext>
                </a:extLst>
              </p:cNvPr>
              <p:cNvSpPr/>
              <p:nvPr/>
            </p:nvSpPr>
            <p:spPr>
              <a:xfrm>
                <a:off x="12504712" y="-1644955"/>
                <a:ext cx="3760209" cy="504000"/>
              </a:xfrm>
              <a:prstGeom prst="roundRect">
                <a:avLst>
                  <a:gd name="adj" fmla="val 50000"/>
                </a:avLst>
              </a:prstGeom>
              <a:solidFill>
                <a:schemeClr val="accent1"/>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grpSp>
        <p:grpSp>
          <p:nvGrpSpPr>
            <p:cNvPr id="14" name="Group 14">
              <a:extLst>
                <a:ext uri="{FF2B5EF4-FFF2-40B4-BE49-F238E27FC236}">
                  <a16:creationId xmlns:a16="http://schemas.microsoft.com/office/drawing/2014/main" id="{CC773E6B-3FBC-4EFE-973C-7022709F0C1E}"/>
                </a:ext>
              </a:extLst>
            </p:cNvPr>
            <p:cNvGrpSpPr/>
            <p:nvPr/>
          </p:nvGrpSpPr>
          <p:grpSpPr>
            <a:xfrm>
              <a:off x="709139" y="2830732"/>
              <a:ext cx="7337236" cy="378083"/>
              <a:chOff x="12504711" y="-1644955"/>
              <a:chExt cx="9684570" cy="504111"/>
            </a:xfrm>
          </p:grpSpPr>
          <p:sp>
            <p:nvSpPr>
              <p:cNvPr id="25" name="Rectangle: Rounded Corners 15">
                <a:extLst>
                  <a:ext uri="{FF2B5EF4-FFF2-40B4-BE49-F238E27FC236}">
                    <a16:creationId xmlns:a16="http://schemas.microsoft.com/office/drawing/2014/main" id="{7A1DA880-D942-41A1-A416-B5C5ECD395B6}"/>
                  </a:ext>
                </a:extLst>
              </p:cNvPr>
              <p:cNvSpPr/>
              <p:nvPr/>
            </p:nvSpPr>
            <p:spPr>
              <a:xfrm>
                <a:off x="12504711" y="-1644844"/>
                <a:ext cx="9684570" cy="504000"/>
              </a:xfrm>
              <a:prstGeom prst="roundRect">
                <a:avLst>
                  <a:gd name="adj" fmla="val 50000"/>
                </a:avLst>
              </a:prstGeom>
              <a:solidFill>
                <a:schemeClr val="accent2">
                  <a:lumMod val="20000"/>
                  <a:lumOff val="80000"/>
                </a:schemeClr>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26" name="Rectangle: Rounded Corners 16">
                <a:extLst>
                  <a:ext uri="{FF2B5EF4-FFF2-40B4-BE49-F238E27FC236}">
                    <a16:creationId xmlns:a16="http://schemas.microsoft.com/office/drawing/2014/main" id="{236E2062-A567-49D5-B990-EDE8DF5C5644}"/>
                  </a:ext>
                </a:extLst>
              </p:cNvPr>
              <p:cNvSpPr/>
              <p:nvPr/>
            </p:nvSpPr>
            <p:spPr>
              <a:xfrm>
                <a:off x="12504712" y="-1644955"/>
                <a:ext cx="3761579" cy="504000"/>
              </a:xfrm>
              <a:prstGeom prst="roundRect">
                <a:avLst>
                  <a:gd name="adj" fmla="val 50000"/>
                </a:avLst>
              </a:prstGeom>
              <a:solidFill>
                <a:schemeClr val="accent1"/>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grpSp>
        <p:grpSp>
          <p:nvGrpSpPr>
            <p:cNvPr id="15" name="Group 17">
              <a:extLst>
                <a:ext uri="{FF2B5EF4-FFF2-40B4-BE49-F238E27FC236}">
                  <a16:creationId xmlns:a16="http://schemas.microsoft.com/office/drawing/2014/main" id="{1A899984-91EB-43A0-81EE-5781E774D78F}"/>
                </a:ext>
              </a:extLst>
            </p:cNvPr>
            <p:cNvGrpSpPr/>
            <p:nvPr/>
          </p:nvGrpSpPr>
          <p:grpSpPr>
            <a:xfrm>
              <a:off x="708101" y="2344678"/>
              <a:ext cx="7337236" cy="378083"/>
              <a:chOff x="12504711" y="-1644955"/>
              <a:chExt cx="9684570" cy="504111"/>
            </a:xfrm>
          </p:grpSpPr>
          <p:sp>
            <p:nvSpPr>
              <p:cNvPr id="23" name="Rectangle: Rounded Corners 18">
                <a:extLst>
                  <a:ext uri="{FF2B5EF4-FFF2-40B4-BE49-F238E27FC236}">
                    <a16:creationId xmlns:a16="http://schemas.microsoft.com/office/drawing/2014/main" id="{92102933-AC18-4DB0-82B7-F1ACA5861560}"/>
                  </a:ext>
                </a:extLst>
              </p:cNvPr>
              <p:cNvSpPr/>
              <p:nvPr/>
            </p:nvSpPr>
            <p:spPr>
              <a:xfrm>
                <a:off x="12504711" y="-1644844"/>
                <a:ext cx="9684570" cy="504000"/>
              </a:xfrm>
              <a:prstGeom prst="roundRect">
                <a:avLst>
                  <a:gd name="adj" fmla="val 50000"/>
                </a:avLst>
              </a:prstGeom>
              <a:solidFill>
                <a:schemeClr val="accent2">
                  <a:lumMod val="20000"/>
                  <a:lumOff val="80000"/>
                </a:schemeClr>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24" name="Rectangle: Rounded Corners 19">
                <a:extLst>
                  <a:ext uri="{FF2B5EF4-FFF2-40B4-BE49-F238E27FC236}">
                    <a16:creationId xmlns:a16="http://schemas.microsoft.com/office/drawing/2014/main" id="{F3326C25-9811-480C-AC1E-319AAB35F3E5}"/>
                  </a:ext>
                </a:extLst>
              </p:cNvPr>
              <p:cNvSpPr/>
              <p:nvPr/>
            </p:nvSpPr>
            <p:spPr>
              <a:xfrm>
                <a:off x="12504712" y="-1644955"/>
                <a:ext cx="3762949" cy="504000"/>
              </a:xfrm>
              <a:prstGeom prst="roundRect">
                <a:avLst>
                  <a:gd name="adj" fmla="val 50000"/>
                </a:avLst>
              </a:prstGeom>
              <a:solidFill>
                <a:schemeClr val="accent1"/>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dirty="0">
                  <a:ln>
                    <a:noFill/>
                  </a:ln>
                  <a:solidFill>
                    <a:srgbClr val="FFFFFF"/>
                  </a:solidFill>
                  <a:effectLst/>
                  <a:uLnTx/>
                  <a:uFillTx/>
                  <a:latin typeface="Arial" charset="0"/>
                  <a:ea typeface="+mn-ea"/>
                  <a:cs typeface="+mn-cs"/>
                </a:endParaRPr>
              </a:p>
            </p:txBody>
          </p:sp>
        </p:grpSp>
        <p:grpSp>
          <p:nvGrpSpPr>
            <p:cNvPr id="16" name="Group 20">
              <a:extLst>
                <a:ext uri="{FF2B5EF4-FFF2-40B4-BE49-F238E27FC236}">
                  <a16:creationId xmlns:a16="http://schemas.microsoft.com/office/drawing/2014/main" id="{9D7A4314-036C-4133-ACAE-8FD34F247591}"/>
                </a:ext>
              </a:extLst>
            </p:cNvPr>
            <p:cNvGrpSpPr/>
            <p:nvPr/>
          </p:nvGrpSpPr>
          <p:grpSpPr>
            <a:xfrm>
              <a:off x="707063" y="1876109"/>
              <a:ext cx="7337236" cy="378083"/>
              <a:chOff x="12504711" y="-1644955"/>
              <a:chExt cx="9684570" cy="504111"/>
            </a:xfrm>
          </p:grpSpPr>
          <p:sp>
            <p:nvSpPr>
              <p:cNvPr id="21" name="Rectangle: Rounded Corners 21">
                <a:extLst>
                  <a:ext uri="{FF2B5EF4-FFF2-40B4-BE49-F238E27FC236}">
                    <a16:creationId xmlns:a16="http://schemas.microsoft.com/office/drawing/2014/main" id="{B245B806-B4AE-4D33-9CE3-48B9C24BAB31}"/>
                  </a:ext>
                </a:extLst>
              </p:cNvPr>
              <p:cNvSpPr/>
              <p:nvPr/>
            </p:nvSpPr>
            <p:spPr>
              <a:xfrm>
                <a:off x="12504711" y="-1644844"/>
                <a:ext cx="9684570" cy="504000"/>
              </a:xfrm>
              <a:prstGeom prst="roundRect">
                <a:avLst>
                  <a:gd name="adj" fmla="val 50000"/>
                </a:avLst>
              </a:prstGeom>
              <a:solidFill>
                <a:schemeClr val="accent2">
                  <a:lumMod val="20000"/>
                  <a:lumOff val="80000"/>
                </a:schemeClr>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a:ln>
                    <a:noFill/>
                  </a:ln>
                  <a:solidFill>
                    <a:srgbClr val="FFFFFF"/>
                  </a:solidFill>
                  <a:effectLst/>
                  <a:uLnTx/>
                  <a:uFillTx/>
                  <a:latin typeface="Arial" charset="0"/>
                  <a:ea typeface="+mn-ea"/>
                  <a:cs typeface="+mn-cs"/>
                </a:endParaRPr>
              </a:p>
            </p:txBody>
          </p:sp>
          <p:sp>
            <p:nvSpPr>
              <p:cNvPr id="22" name="Rectangle: Rounded Corners 22">
                <a:extLst>
                  <a:ext uri="{FF2B5EF4-FFF2-40B4-BE49-F238E27FC236}">
                    <a16:creationId xmlns:a16="http://schemas.microsoft.com/office/drawing/2014/main" id="{9358E92C-EEF1-483C-8E12-161C7C9DF495}"/>
                  </a:ext>
                </a:extLst>
              </p:cNvPr>
              <p:cNvSpPr/>
              <p:nvPr/>
            </p:nvSpPr>
            <p:spPr>
              <a:xfrm>
                <a:off x="12504711" y="-1644955"/>
                <a:ext cx="3764320" cy="504000"/>
              </a:xfrm>
              <a:prstGeom prst="roundRect">
                <a:avLst>
                  <a:gd name="adj" fmla="val 50000"/>
                </a:avLst>
              </a:prstGeom>
              <a:solidFill>
                <a:schemeClr val="accent1"/>
              </a:solidFill>
            </p:spPr>
            <p:txBody>
              <a:bodyPr wrap="square"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100" b="1" i="0" u="none" strike="noStrike" kern="1200" cap="none" spc="0" normalizeH="0" baseline="0" noProof="0" dirty="0">
                  <a:ln>
                    <a:noFill/>
                  </a:ln>
                  <a:solidFill>
                    <a:srgbClr val="FFFFFF"/>
                  </a:solidFill>
                  <a:effectLst/>
                  <a:uLnTx/>
                  <a:uFillTx/>
                  <a:latin typeface="Arial" charset="0"/>
                  <a:ea typeface="+mn-ea"/>
                  <a:cs typeface="+mn-cs"/>
                </a:endParaRPr>
              </a:p>
            </p:txBody>
          </p:sp>
        </p:grpSp>
        <p:sp>
          <p:nvSpPr>
            <p:cNvPr id="17" name="TextBox 25">
              <a:extLst>
                <a:ext uri="{FF2B5EF4-FFF2-40B4-BE49-F238E27FC236}">
                  <a16:creationId xmlns:a16="http://schemas.microsoft.com/office/drawing/2014/main" id="{971FF25F-0592-4136-9F61-68AD5FE197CA}"/>
                </a:ext>
              </a:extLst>
            </p:cNvPr>
            <p:cNvSpPr txBox="1"/>
            <p:nvPr/>
          </p:nvSpPr>
          <p:spPr>
            <a:xfrm>
              <a:off x="6314867" y="4047053"/>
              <a:ext cx="1077725" cy="378662"/>
            </a:xfrm>
            <a:prstGeom prst="rect">
              <a:avLst/>
            </a:prstGeom>
            <a:noFill/>
          </p:spPr>
          <p:txBody>
            <a:bodyPr wrap="square" lIns="67500" tIns="35100" rIns="67500" bIns="351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1000" b="1" i="0" u="none" strike="noStrike" cap="none" normalizeH="0" baseline="0" noProof="0" dirty="0">
                  <a:ln>
                    <a:noFill/>
                  </a:ln>
                  <a:solidFill>
                    <a:schemeClr val="tx1">
                      <a:lumMod val="65000"/>
                      <a:lumOff val="35000"/>
                    </a:schemeClr>
                  </a:solidFill>
                  <a:uLnTx/>
                  <a:uFillTx/>
                  <a:latin typeface="Arial" charset="0"/>
                  <a:ea typeface="+mn-ea"/>
                  <a:cs typeface="+mn-cs"/>
                </a:rPr>
                <a:t>Privilégie</a:t>
              </a:r>
              <a:br>
                <a:rPr kumimoji="0" lang="fr-FR" sz="1000" b="1" i="0" u="none" strike="noStrike" cap="none" normalizeH="0" baseline="0" noProof="0" dirty="0">
                  <a:ln>
                    <a:noFill/>
                  </a:ln>
                  <a:solidFill>
                    <a:schemeClr val="tx1">
                      <a:lumMod val="65000"/>
                      <a:lumOff val="35000"/>
                    </a:schemeClr>
                  </a:solidFill>
                  <a:uLnTx/>
                  <a:uFillTx/>
                  <a:latin typeface="Arial" charset="0"/>
                  <a:ea typeface="+mn-ea"/>
                  <a:cs typeface="+mn-cs"/>
                </a:rPr>
              </a:br>
              <a:r>
                <a:rPr kumimoji="0" lang="fr-FR" sz="1000" b="1" i="0" u="none" strike="noStrike" cap="none" normalizeH="0" baseline="0" noProof="0">
                  <a:ln>
                    <a:noFill/>
                  </a:ln>
                  <a:solidFill>
                    <a:schemeClr val="tx1">
                      <a:lumMod val="65000"/>
                      <a:lumOff val="35000"/>
                    </a:schemeClr>
                  </a:solidFill>
                  <a:uLnTx/>
                  <a:uFillTx/>
                  <a:latin typeface="Arial" charset="0"/>
                  <a:ea typeface="+mn-ea"/>
                  <a:cs typeface="+mn-cs"/>
                </a:rPr>
                <a:t>le Rivaroxaban</a:t>
              </a:r>
              <a:endParaRPr kumimoji="0" lang="fr-FR" sz="1000" b="1" i="0" u="none" strike="noStrike" cap="none" normalizeH="0" baseline="0" noProof="0" dirty="0">
                <a:ln>
                  <a:noFill/>
                </a:ln>
                <a:solidFill>
                  <a:schemeClr val="tx1">
                    <a:lumMod val="65000"/>
                    <a:lumOff val="35000"/>
                  </a:schemeClr>
                </a:solidFill>
                <a:uLnTx/>
                <a:uFillTx/>
                <a:latin typeface="Arial" charset="0"/>
                <a:ea typeface="+mn-ea"/>
                <a:cs typeface="+mn-cs"/>
              </a:endParaRPr>
            </a:p>
          </p:txBody>
        </p:sp>
        <p:sp>
          <p:nvSpPr>
            <p:cNvPr id="18" name="TextBox 26">
              <a:extLst>
                <a:ext uri="{FF2B5EF4-FFF2-40B4-BE49-F238E27FC236}">
                  <a16:creationId xmlns:a16="http://schemas.microsoft.com/office/drawing/2014/main" id="{6917E286-2BCF-4293-80FC-8382F6AB1A30}"/>
                </a:ext>
              </a:extLst>
            </p:cNvPr>
            <p:cNvSpPr txBox="1"/>
            <p:nvPr/>
          </p:nvSpPr>
          <p:spPr>
            <a:xfrm>
              <a:off x="7256278" y="4052307"/>
              <a:ext cx="857106" cy="378662"/>
            </a:xfrm>
            <a:prstGeom prst="rect">
              <a:avLst/>
            </a:prstGeom>
            <a:noFill/>
          </p:spPr>
          <p:txBody>
            <a:bodyPr wrap="square" lIns="67500" tIns="35100" rIns="67500" bIns="35100" rtlCol="0" anchor="ct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1000" b="1" i="0" u="none" strike="noStrike" cap="none" normalizeH="0" baseline="0" noProof="0" dirty="0">
                  <a:ln>
                    <a:noFill/>
                  </a:ln>
                  <a:solidFill>
                    <a:schemeClr val="tx1">
                      <a:lumMod val="65000"/>
                      <a:lumOff val="35000"/>
                    </a:schemeClr>
                  </a:solidFill>
                  <a:uLnTx/>
                  <a:uFillTx/>
                  <a:latin typeface="Arial" charset="0"/>
                  <a:ea typeface="+mn-ea"/>
                  <a:cs typeface="+mn-cs"/>
                </a:rPr>
                <a:t>Privilégie</a:t>
              </a:r>
              <a:br>
                <a:rPr kumimoji="0" lang="fr-FR" sz="1000" b="1" i="0" u="none" strike="noStrike" cap="none" normalizeH="0" baseline="0" noProof="0" dirty="0">
                  <a:ln>
                    <a:noFill/>
                  </a:ln>
                  <a:solidFill>
                    <a:schemeClr val="tx1">
                      <a:lumMod val="65000"/>
                      <a:lumOff val="35000"/>
                    </a:schemeClr>
                  </a:solidFill>
                  <a:uLnTx/>
                  <a:uFillTx/>
                  <a:latin typeface="Arial" charset="0"/>
                  <a:ea typeface="+mn-ea"/>
                  <a:cs typeface="+mn-cs"/>
                </a:rPr>
              </a:br>
              <a:r>
                <a:rPr kumimoji="0" lang="fr-FR" sz="1000" b="1" i="0" u="none" strike="noStrike" cap="none" normalizeH="0" baseline="0" noProof="0" dirty="0">
                  <a:ln>
                    <a:noFill/>
                  </a:ln>
                  <a:solidFill>
                    <a:schemeClr val="tx1">
                      <a:lumMod val="65000"/>
                      <a:lumOff val="35000"/>
                    </a:schemeClr>
                  </a:solidFill>
                  <a:uLnTx/>
                  <a:uFillTx/>
                  <a:latin typeface="Arial" charset="0"/>
                  <a:ea typeface="+mn-ea"/>
                  <a:cs typeface="+mn-cs"/>
                </a:rPr>
                <a:t>l’AVK</a:t>
              </a:r>
            </a:p>
          </p:txBody>
        </p:sp>
      </p:grpSp>
      <p:sp>
        <p:nvSpPr>
          <p:cNvPr id="29" name="Rectangle: Rounded Corners 28">
            <a:extLst>
              <a:ext uri="{FF2B5EF4-FFF2-40B4-BE49-F238E27FC236}">
                <a16:creationId xmlns:a16="http://schemas.microsoft.com/office/drawing/2014/main" id="{7B72790C-4F43-40C6-B649-C4C50265B6EA}"/>
              </a:ext>
            </a:extLst>
          </p:cNvPr>
          <p:cNvSpPr/>
          <p:nvPr/>
        </p:nvSpPr>
        <p:spPr bwMode="auto">
          <a:xfrm>
            <a:off x="611187" y="1081168"/>
            <a:ext cx="7616021" cy="280330"/>
          </a:xfrm>
          <a:prstGeom prst="roundRect">
            <a:avLst>
              <a:gd name="adj" fmla="val 22818"/>
            </a:avLst>
          </a:prstGeom>
          <a:solidFill>
            <a:schemeClr val="bg2"/>
          </a:solidFill>
          <a:ln w="19050" algn="ctr">
            <a:solidFill>
              <a:schemeClr val="bg2"/>
            </a:solidFill>
            <a:miter lim="800000"/>
            <a:headEnd/>
            <a:tailEnd/>
          </a:ln>
          <a:effectLst/>
        </p:spPr>
        <p:txBody>
          <a:bodyPr wrap="square" lIns="0" tIns="0" rIns="0" bIns="0" rtlCol="0" anchor="ctr">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endParaRPr kumimoji="0" lang="en-GB" sz="1000" b="0" i="0" u="none" strike="noStrike" kern="1200" cap="none" spc="0" normalizeH="0" baseline="0" noProof="0">
              <a:ln>
                <a:noFill/>
              </a:ln>
              <a:solidFill>
                <a:srgbClr val="000000">
                  <a:lumMod val="65000"/>
                  <a:lumOff val="35000"/>
                </a:srgbClr>
              </a:solidFill>
              <a:effectLst/>
              <a:uLnTx/>
              <a:uFillTx/>
              <a:latin typeface="Arial" charset="0"/>
              <a:ea typeface="+mn-ea"/>
              <a:cs typeface="+mn-cs"/>
            </a:endParaRPr>
          </a:p>
        </p:txBody>
      </p:sp>
      <p:sp>
        <p:nvSpPr>
          <p:cNvPr id="30" name="Rectangle 29">
            <a:extLst>
              <a:ext uri="{FF2B5EF4-FFF2-40B4-BE49-F238E27FC236}">
                <a16:creationId xmlns:a16="http://schemas.microsoft.com/office/drawing/2014/main" id="{2607BFA5-C26D-42D5-9D5A-8BC1BC599019}"/>
              </a:ext>
            </a:extLst>
          </p:cNvPr>
          <p:cNvSpPr/>
          <p:nvPr/>
        </p:nvSpPr>
        <p:spPr>
          <a:xfrm>
            <a:off x="3448443" y="1082666"/>
            <a:ext cx="1726125" cy="276999"/>
          </a:xfrm>
          <a:prstGeom prst="rect">
            <a:avLst/>
          </a:prstGeom>
        </p:spPr>
        <p:txBody>
          <a:bodyPr wrap="square">
            <a:spAutoFit/>
          </a:bodyPr>
          <a:lstStyle/>
          <a:p>
            <a:pPr marL="0" marR="0" lvl="0" indent="0" defTabSz="914400" rtl="0" eaLnBrk="1" fontAlgn="base" latinLnBrk="0" hangingPunct="1">
              <a:lnSpc>
                <a:spcPct val="100000"/>
              </a:lnSpc>
              <a:spcBef>
                <a:spcPct val="50000"/>
              </a:spcBef>
              <a:spcAft>
                <a:spcPct val="0"/>
              </a:spcAft>
              <a:buClrTx/>
              <a:buSzTx/>
              <a:buFontTx/>
              <a:buNone/>
              <a:tabLst/>
              <a:defRPr/>
            </a:pPr>
            <a:r>
              <a:rPr lang="fr-FR" sz="1200" b="1" dirty="0">
                <a:solidFill>
                  <a:srgbClr val="FFFFFF"/>
                </a:solidFill>
              </a:rPr>
              <a:t>E</a:t>
            </a:r>
            <a:r>
              <a:rPr kumimoji="0" lang="fr-FR" sz="1200" b="1" i="0" u="none" strike="noStrike" cap="none" normalizeH="0" baseline="0" noProof="0" dirty="0" err="1">
                <a:ln>
                  <a:noFill/>
                </a:ln>
                <a:solidFill>
                  <a:srgbClr val="FFFFFF"/>
                </a:solidFill>
                <a:uLnTx/>
                <a:uFillTx/>
                <a:latin typeface="Arial" charset="0"/>
                <a:ea typeface="+mn-ea"/>
                <a:cs typeface="+mn-cs"/>
              </a:rPr>
              <a:t>vénements</a:t>
            </a:r>
            <a:r>
              <a:rPr kumimoji="0" lang="fr-FR" sz="1200" b="1" i="0" u="none" strike="noStrike" cap="none" normalizeH="0" baseline="0" noProof="0" dirty="0">
                <a:ln>
                  <a:noFill/>
                </a:ln>
                <a:solidFill>
                  <a:srgbClr val="FFFFFF"/>
                </a:solidFill>
                <a:uLnTx/>
                <a:uFillTx/>
                <a:latin typeface="Arial" charset="0"/>
                <a:ea typeface="+mn-ea"/>
                <a:cs typeface="+mn-cs"/>
              </a:rPr>
              <a:t>/100 AP</a:t>
            </a:r>
          </a:p>
        </p:txBody>
      </p:sp>
      <p:sp>
        <p:nvSpPr>
          <p:cNvPr id="31" name="Rectangle 31">
            <a:extLst>
              <a:ext uri="{FF2B5EF4-FFF2-40B4-BE49-F238E27FC236}">
                <a16:creationId xmlns:a16="http://schemas.microsoft.com/office/drawing/2014/main" id="{3E16969C-61DC-4410-B647-419997A50A90}"/>
              </a:ext>
            </a:extLst>
          </p:cNvPr>
          <p:cNvSpPr/>
          <p:nvPr/>
        </p:nvSpPr>
        <p:spPr>
          <a:xfrm>
            <a:off x="751472" y="1082666"/>
            <a:ext cx="2877834" cy="276999"/>
          </a:xfrm>
          <a:prstGeom prst="rect">
            <a:avLst/>
          </a:prstGeom>
        </p:spPr>
        <p:txBody>
          <a:bodyPr wrap="square">
            <a:spAutoFit/>
          </a:bodyPr>
          <a:lstStyle/>
          <a:p>
            <a:pPr lvl="0">
              <a:defRPr/>
            </a:pPr>
            <a:r>
              <a:rPr kumimoji="0" lang="fr-FR" sz="1200" b="1" i="0" u="none" strike="noStrike" cap="none" normalizeH="0" baseline="0" noProof="0" dirty="0">
                <a:ln>
                  <a:noFill/>
                </a:ln>
                <a:solidFill>
                  <a:srgbClr val="FFFFFF"/>
                </a:solidFill>
                <a:uLnTx/>
                <a:uFillTx/>
                <a:latin typeface="Arial" charset="0"/>
                <a:ea typeface="+mn-ea"/>
                <a:cs typeface="+mn-cs"/>
              </a:rPr>
              <a:t>Patients diabétiques avec </a:t>
            </a:r>
            <a:r>
              <a:rPr lang="fr-FR" sz="1200" b="1" dirty="0">
                <a:solidFill>
                  <a:srgbClr val="FFFFFF"/>
                </a:solidFill>
              </a:rPr>
              <a:t>FANV</a:t>
            </a:r>
            <a:r>
              <a:rPr lang="fr-FR" sz="1200" b="1" baseline="30000" dirty="0">
                <a:solidFill>
                  <a:srgbClr val="FFFFFF"/>
                </a:solidFill>
              </a:rPr>
              <a:t>22</a:t>
            </a:r>
          </a:p>
        </p:txBody>
      </p:sp>
      <p:sp>
        <p:nvSpPr>
          <p:cNvPr id="32" name="Rectangle 29">
            <a:extLst>
              <a:ext uri="{FF2B5EF4-FFF2-40B4-BE49-F238E27FC236}">
                <a16:creationId xmlns:a16="http://schemas.microsoft.com/office/drawing/2014/main" id="{73A0F75D-F741-473D-874C-CE2BFF5D71C7}"/>
              </a:ext>
            </a:extLst>
          </p:cNvPr>
          <p:cNvSpPr/>
          <p:nvPr/>
        </p:nvSpPr>
        <p:spPr>
          <a:xfrm>
            <a:off x="5227218" y="1080822"/>
            <a:ext cx="1279881" cy="276999"/>
          </a:xfrm>
          <a:prstGeom prst="rect">
            <a:avLst/>
          </a:prstGeom>
        </p:spPr>
        <p:txBody>
          <a:bodyPr wrap="square">
            <a:spAutoFit/>
          </a:bodyPr>
          <a:lstStyle/>
          <a:p>
            <a:pPr marL="0" marR="0" lvl="0" indent="0" defTabSz="914400" rtl="0" eaLnBrk="1" fontAlgn="base" latinLnBrk="0" hangingPunct="1">
              <a:lnSpc>
                <a:spcPct val="100000"/>
              </a:lnSpc>
              <a:spcBef>
                <a:spcPct val="50000"/>
              </a:spcBef>
              <a:spcAft>
                <a:spcPct val="0"/>
              </a:spcAft>
              <a:buClrTx/>
              <a:buSzTx/>
              <a:buFontTx/>
              <a:buNone/>
              <a:tabLst/>
              <a:defRPr/>
            </a:pPr>
            <a:r>
              <a:rPr kumimoji="0" lang="fr-FR" sz="1200" b="1" i="0" u="none" strike="noStrike" cap="none" normalizeH="0" baseline="0" noProof="0" dirty="0">
                <a:ln>
                  <a:noFill/>
                </a:ln>
                <a:solidFill>
                  <a:srgbClr val="FFFFFF"/>
                </a:solidFill>
                <a:uLnTx/>
                <a:uFillTx/>
                <a:latin typeface="Arial" charset="0"/>
                <a:ea typeface="+mn-ea"/>
                <a:cs typeface="+mn-cs"/>
              </a:rPr>
              <a:t>RR (IC à 95 %)</a:t>
            </a:r>
          </a:p>
        </p:txBody>
      </p:sp>
      <p:grpSp>
        <p:nvGrpSpPr>
          <p:cNvPr id="34" name="Group 10">
            <a:extLst>
              <a:ext uri="{FF2B5EF4-FFF2-40B4-BE49-F238E27FC236}">
                <a16:creationId xmlns:a16="http://schemas.microsoft.com/office/drawing/2014/main" id="{2047057F-7946-4FCC-84EF-B33F169367A4}"/>
              </a:ext>
            </a:extLst>
          </p:cNvPr>
          <p:cNvGrpSpPr/>
          <p:nvPr/>
        </p:nvGrpSpPr>
        <p:grpSpPr>
          <a:xfrm>
            <a:off x="3373342" y="4023801"/>
            <a:ext cx="1918528" cy="322431"/>
            <a:chOff x="2567608" y="7596391"/>
            <a:chExt cx="3816424" cy="641394"/>
          </a:xfrm>
        </p:grpSpPr>
        <p:sp>
          <p:nvSpPr>
            <p:cNvPr id="35" name="Rectangle: Rounded Corners 48">
              <a:extLst>
                <a:ext uri="{FF2B5EF4-FFF2-40B4-BE49-F238E27FC236}">
                  <a16:creationId xmlns:a16="http://schemas.microsoft.com/office/drawing/2014/main" id="{447AB809-F9C7-476F-B533-B14AE33CECDB}"/>
                </a:ext>
              </a:extLst>
            </p:cNvPr>
            <p:cNvSpPr/>
            <p:nvPr/>
          </p:nvSpPr>
          <p:spPr>
            <a:xfrm>
              <a:off x="2567608" y="7596391"/>
              <a:ext cx="3816424" cy="641394"/>
            </a:xfrm>
            <a:prstGeom prst="roundRect">
              <a:avLst>
                <a:gd name="adj" fmla="val 50000"/>
              </a:avLst>
            </a:prstGeom>
            <a:solidFill>
              <a:schemeClr val="bg1"/>
            </a:solidFill>
          </p:spPr>
          <p:txBody>
            <a:bodyPr wrap="square" anchor="ctr">
              <a:noAutofit/>
            </a:bodyPr>
            <a:lstStyle/>
            <a:p>
              <a:pPr algn="ctr" fontAlgn="base">
                <a:spcBef>
                  <a:spcPct val="50000"/>
                </a:spcBef>
                <a:spcAft>
                  <a:spcPct val="0"/>
                </a:spcAft>
              </a:pPr>
              <a:endParaRPr lang="en-GB" sz="1200" b="1">
                <a:solidFill>
                  <a:schemeClr val="bg1"/>
                </a:solidFill>
              </a:endParaRPr>
            </a:p>
          </p:txBody>
        </p:sp>
        <p:pic>
          <p:nvPicPr>
            <p:cNvPr id="36" name="Picture 2" descr="Image result for AHA logo">
              <a:extLst>
                <a:ext uri="{FF2B5EF4-FFF2-40B4-BE49-F238E27FC236}">
                  <a16:creationId xmlns:a16="http://schemas.microsoft.com/office/drawing/2014/main" id="{ACA42ED6-2BEC-4D94-A28D-6D328C9604DA}"/>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2692956" y="7605917"/>
              <a:ext cx="982952" cy="598444"/>
            </a:xfrm>
            <a:prstGeom prst="roundRect">
              <a:avLst>
                <a:gd name="adj" fmla="val 29400"/>
              </a:avLst>
            </a:prstGeom>
            <a:noFill/>
            <a:extLst>
              <a:ext uri="{909E8E84-426E-40DD-AFC4-6F175D3DCCD1}">
                <a14:hiddenFill xmlns:a14="http://schemas.microsoft.com/office/drawing/2010/main">
                  <a:solidFill>
                    <a:srgbClr val="FFFFFF"/>
                  </a:solidFill>
                </a14:hiddenFill>
              </a:ext>
            </a:extLst>
          </p:spPr>
        </p:pic>
        <p:pic>
          <p:nvPicPr>
            <p:cNvPr id="37" name="Picture 4" descr="American College of Cardiology">
              <a:extLst>
                <a:ext uri="{FF2B5EF4-FFF2-40B4-BE49-F238E27FC236}">
                  <a16:creationId xmlns:a16="http://schemas.microsoft.com/office/drawing/2014/main" id="{4BDB2CA6-4C73-4728-BBC8-7CA448BAC00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73076" y="7725304"/>
              <a:ext cx="1315692" cy="405233"/>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6" descr="Image result for heart rhythm society logo">
              <a:extLst>
                <a:ext uri="{FF2B5EF4-FFF2-40B4-BE49-F238E27FC236}">
                  <a16:creationId xmlns:a16="http://schemas.microsoft.com/office/drawing/2014/main" id="{ED18AF4C-43CB-4D5D-9289-0920A49A643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65235" y="7739546"/>
              <a:ext cx="1050920" cy="376579"/>
            </a:xfrm>
            <a:prstGeom prst="rect">
              <a:avLst/>
            </a:prstGeom>
            <a:noFill/>
            <a:extLst>
              <a:ext uri="{909E8E84-426E-40DD-AFC4-6F175D3DCCD1}">
                <a14:hiddenFill xmlns:a14="http://schemas.microsoft.com/office/drawing/2010/main">
                  <a:solidFill>
                    <a:srgbClr val="FFFFFF"/>
                  </a:solidFill>
                </a14:hiddenFill>
              </a:ext>
            </a:extLst>
          </p:spPr>
        </p:pic>
      </p:grpSp>
      <p:graphicFrame>
        <p:nvGraphicFramePr>
          <p:cNvPr id="49" name="Chart 19">
            <a:extLst>
              <a:ext uri="{FF2B5EF4-FFF2-40B4-BE49-F238E27FC236}">
                <a16:creationId xmlns:a16="http://schemas.microsoft.com/office/drawing/2014/main" id="{F546069A-74C9-406A-A1E5-149481778FC6}"/>
              </a:ext>
            </a:extLst>
          </p:cNvPr>
          <p:cNvGraphicFramePr/>
          <p:nvPr>
            <p:extLst>
              <p:ext uri="{D42A27DB-BD31-4B8C-83A1-F6EECF244321}">
                <p14:modId xmlns:p14="http://schemas.microsoft.com/office/powerpoint/2010/main" val="526519620"/>
              </p:ext>
            </p:extLst>
          </p:nvPr>
        </p:nvGraphicFramePr>
        <p:xfrm>
          <a:off x="6109706" y="1293913"/>
          <a:ext cx="2395656" cy="2807141"/>
        </p:xfrm>
        <a:graphic>
          <a:graphicData uri="http://schemas.openxmlformats.org/drawingml/2006/chart">
            <c:chart xmlns:c="http://schemas.openxmlformats.org/drawingml/2006/chart" xmlns:r="http://schemas.openxmlformats.org/officeDocument/2006/relationships" r:id="rId6"/>
          </a:graphicData>
        </a:graphic>
      </p:graphicFrame>
      <p:sp>
        <p:nvSpPr>
          <p:cNvPr id="50" name="Rectangle 35">
            <a:extLst>
              <a:ext uri="{FF2B5EF4-FFF2-40B4-BE49-F238E27FC236}">
                <a16:creationId xmlns:a16="http://schemas.microsoft.com/office/drawing/2014/main" id="{12FC7759-48D2-493D-B252-61FD79D7D18C}"/>
              </a:ext>
            </a:extLst>
          </p:cNvPr>
          <p:cNvSpPr/>
          <p:nvPr/>
        </p:nvSpPr>
        <p:spPr>
          <a:xfrm>
            <a:off x="3210036" y="1388511"/>
            <a:ext cx="1453591" cy="276999"/>
          </a:xfrm>
          <a:prstGeom prst="rect">
            <a:avLst/>
          </a:prstGeom>
        </p:spPr>
        <p:txBody>
          <a:bodyPr wrap="square">
            <a:spAutoFit/>
          </a:bodyPr>
          <a:lstStyle/>
          <a:p>
            <a:pPr algn="ctr" fontAlgn="base">
              <a:spcAft>
                <a:spcPts val="450"/>
              </a:spcAft>
            </a:pPr>
            <a:r>
              <a:rPr lang="fr-FR" sz="1200" b="1" dirty="0" err="1">
                <a:solidFill>
                  <a:schemeClr val="tx1">
                    <a:lumMod val="65000"/>
                    <a:lumOff val="35000"/>
                  </a:schemeClr>
                </a:solidFill>
                <a:latin typeface="Arial" charset="0"/>
              </a:rPr>
              <a:t>Rivaroxaban</a:t>
            </a:r>
            <a:endParaRPr lang="fr-FR" sz="1200" b="1" dirty="0">
              <a:solidFill>
                <a:schemeClr val="tx1">
                  <a:lumMod val="65000"/>
                  <a:lumOff val="35000"/>
                </a:schemeClr>
              </a:solidFill>
              <a:latin typeface="Arial" charset="0"/>
            </a:endParaRPr>
          </a:p>
        </p:txBody>
      </p:sp>
      <p:sp>
        <p:nvSpPr>
          <p:cNvPr id="51" name="Rectangle 36">
            <a:extLst>
              <a:ext uri="{FF2B5EF4-FFF2-40B4-BE49-F238E27FC236}">
                <a16:creationId xmlns:a16="http://schemas.microsoft.com/office/drawing/2014/main" id="{DB8CCA85-8F35-428A-ABB0-3F959EFCFC79}"/>
              </a:ext>
            </a:extLst>
          </p:cNvPr>
          <p:cNvSpPr/>
          <p:nvPr/>
        </p:nvSpPr>
        <p:spPr>
          <a:xfrm>
            <a:off x="4231454" y="1388511"/>
            <a:ext cx="1018482" cy="276999"/>
          </a:xfrm>
          <a:prstGeom prst="rect">
            <a:avLst/>
          </a:prstGeom>
        </p:spPr>
        <p:txBody>
          <a:bodyPr wrap="square">
            <a:spAutoFit/>
          </a:bodyPr>
          <a:lstStyle/>
          <a:p>
            <a:pPr algn="ctr" fontAlgn="base">
              <a:spcAft>
                <a:spcPts val="450"/>
              </a:spcAft>
            </a:pPr>
            <a:r>
              <a:rPr lang="fr-FR" sz="1200" b="1" dirty="0">
                <a:solidFill>
                  <a:schemeClr val="tx1">
                    <a:lumMod val="65000"/>
                    <a:lumOff val="35000"/>
                  </a:schemeClr>
                </a:solidFill>
              </a:rPr>
              <a:t>AVK</a:t>
            </a:r>
          </a:p>
        </p:txBody>
      </p:sp>
      <p:sp>
        <p:nvSpPr>
          <p:cNvPr id="40" name="Textfeld 39">
            <a:extLst>
              <a:ext uri="{FF2B5EF4-FFF2-40B4-BE49-F238E27FC236}">
                <a16:creationId xmlns:a16="http://schemas.microsoft.com/office/drawing/2014/main" id="{90F55CE5-3C3D-44A2-BA7A-64AE3D5165F2}"/>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DE" sz="600" dirty="0">
                <a:solidFill>
                  <a:srgbClr val="B3B2B5"/>
                </a:solidFill>
                <a:latin typeface="Arial" panose="020B0604020202020204" pitchFamily="34" charset="0"/>
                <a:cs typeface="Arial" panose="020B0604020202020204" pitchFamily="34" charset="0"/>
              </a:rPr>
              <a:t>PP-XAR-CH-0470-2_06.2021</a:t>
            </a:r>
            <a:endParaRPr lang="fr-FR" sz="600" dirty="0">
              <a:solidFill>
                <a:srgbClr val="B3B2B5"/>
              </a:solidFill>
            </a:endParaRPr>
          </a:p>
        </p:txBody>
      </p:sp>
      <p:graphicFrame>
        <p:nvGraphicFramePr>
          <p:cNvPr id="41" name="Content Placeholder 3">
            <a:extLst>
              <a:ext uri="{FF2B5EF4-FFF2-40B4-BE49-F238E27FC236}">
                <a16:creationId xmlns:a16="http://schemas.microsoft.com/office/drawing/2014/main" id="{BA352AC8-3401-A042-B142-841467E9BD77}"/>
              </a:ext>
            </a:extLst>
          </p:cNvPr>
          <p:cNvGraphicFramePr>
            <a:graphicFrameLocks/>
          </p:cNvGraphicFramePr>
          <p:nvPr>
            <p:extLst>
              <p:ext uri="{D42A27DB-BD31-4B8C-83A1-F6EECF244321}">
                <p14:modId xmlns:p14="http://schemas.microsoft.com/office/powerpoint/2010/main" val="3133357908"/>
              </p:ext>
            </p:extLst>
          </p:nvPr>
        </p:nvGraphicFramePr>
        <p:xfrm>
          <a:off x="787246" y="1628721"/>
          <a:ext cx="5904000" cy="1932272"/>
        </p:xfrm>
        <a:graphic>
          <a:graphicData uri="http://schemas.openxmlformats.org/drawingml/2006/table">
            <a:tbl>
              <a:tblPr firstRow="1" bandRow="1">
                <a:tableStyleId>{2D5ABB26-0587-4C30-8999-92F81FD0307C}</a:tableStyleId>
              </a:tblPr>
              <a:tblGrid>
                <a:gridCol w="2788873">
                  <a:extLst>
                    <a:ext uri="{9D8B030D-6E8A-4147-A177-3AD203B41FA5}">
                      <a16:colId xmlns:a16="http://schemas.microsoft.com/office/drawing/2014/main" val="20000"/>
                    </a:ext>
                  </a:extLst>
                </a:gridCol>
                <a:gridCol w="745864">
                  <a:extLst>
                    <a:ext uri="{9D8B030D-6E8A-4147-A177-3AD203B41FA5}">
                      <a16:colId xmlns:a16="http://schemas.microsoft.com/office/drawing/2014/main" val="20001"/>
                    </a:ext>
                  </a:extLst>
                </a:gridCol>
                <a:gridCol w="811332">
                  <a:extLst>
                    <a:ext uri="{9D8B030D-6E8A-4147-A177-3AD203B41FA5}">
                      <a16:colId xmlns:a16="http://schemas.microsoft.com/office/drawing/2014/main" val="20002"/>
                    </a:ext>
                  </a:extLst>
                </a:gridCol>
                <a:gridCol w="1557931">
                  <a:extLst>
                    <a:ext uri="{9D8B030D-6E8A-4147-A177-3AD203B41FA5}">
                      <a16:colId xmlns:a16="http://schemas.microsoft.com/office/drawing/2014/main" val="20004"/>
                    </a:ext>
                  </a:extLst>
                </a:gridCol>
              </a:tblGrid>
              <a:tr h="48306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a:r>
                        <a:rPr lang="fr-FR" sz="1200" b="1" noProof="0" dirty="0">
                          <a:solidFill>
                            <a:schemeClr val="bg1"/>
                          </a:solidFill>
                        </a:rPr>
                        <a:t>Déclin ≥30 % dans </a:t>
                      </a:r>
                      <a:r>
                        <a:rPr lang="fr-FR" sz="1200" b="1" noProof="0" dirty="0" err="1">
                          <a:solidFill>
                            <a:schemeClr val="bg1"/>
                          </a:solidFill>
                        </a:rPr>
                        <a:t>eGFR</a:t>
                      </a:r>
                      <a:endParaRPr lang="fr-FR" sz="1200" b="1" noProof="0" dirty="0">
                        <a:solidFill>
                          <a:schemeClr val="bg1"/>
                        </a:solidFill>
                      </a:endParaRPr>
                    </a:p>
                  </a:txBody>
                  <a:tcPr marL="68580" marR="68580" marT="34290" marB="34290" anchor="ctr"/>
                </a:tc>
                <a:tc>
                  <a:txBody>
                    <a:bodyPr/>
                    <a:lstStyle/>
                    <a:p>
                      <a:pPr algn="ctr"/>
                      <a:r>
                        <a:rPr lang="fr-FR" sz="1200" dirty="0"/>
                        <a:t>17.25</a:t>
                      </a:r>
                    </a:p>
                  </a:txBody>
                  <a:tcPr marL="68580" marR="68580" marT="34290" marB="34290" anchor="ctr"/>
                </a:tc>
                <a:tc>
                  <a:txBody>
                    <a:bodyPr/>
                    <a:lstStyle/>
                    <a:p>
                      <a:pPr algn="ctr"/>
                      <a:r>
                        <a:rPr lang="fr-FR" sz="1200" dirty="0"/>
                        <a:t>25.46</a:t>
                      </a:r>
                    </a:p>
                  </a:txBody>
                  <a:tcPr marL="68580" marR="68580" marT="34290" marB="34290" anchor="ctr"/>
                </a:tc>
                <a:tc>
                  <a:txBody>
                    <a:bodyPr/>
                    <a:lstStyle/>
                    <a:p>
                      <a:pPr algn="ctr"/>
                      <a:r>
                        <a:rPr lang="fr-FR" sz="1200" dirty="0"/>
                        <a:t>0.68 (0.53–0.86)</a:t>
                      </a:r>
                    </a:p>
                  </a:txBody>
                  <a:tcPr marL="68580" marR="68580" marT="34290" marB="34290" anchor="ctr"/>
                </a:tc>
                <a:extLst>
                  <a:ext uri="{0D108BD9-81ED-4DB2-BD59-A6C34878D82A}">
                    <a16:rowId xmlns:a16="http://schemas.microsoft.com/office/drawing/2014/main" val="10001"/>
                  </a:ext>
                </a:extLst>
              </a:tr>
              <a:tr h="48306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a:r>
                        <a:rPr lang="fr-FR" sz="1200" b="1" noProof="0" dirty="0">
                          <a:solidFill>
                            <a:schemeClr val="bg1"/>
                          </a:solidFill>
                        </a:rPr>
                        <a:t>Doublement de la créatinine sérique</a:t>
                      </a:r>
                    </a:p>
                  </a:txBody>
                  <a:tcPr marL="68580" marR="68580" marT="34290" marB="34290" anchor="ctr"/>
                </a:tc>
                <a:tc>
                  <a:txBody>
                    <a:bodyPr/>
                    <a:lstStyle/>
                    <a:p>
                      <a:pPr algn="ctr"/>
                      <a:r>
                        <a:rPr lang="fr-FR" sz="1200" dirty="0"/>
                        <a:t>2.11</a:t>
                      </a:r>
                    </a:p>
                  </a:txBody>
                  <a:tcPr marL="68580" marR="68580" marT="34290" marB="34290" anchor="ctr"/>
                </a:tc>
                <a:tc>
                  <a:txBody>
                    <a:bodyPr/>
                    <a:lstStyle/>
                    <a:p>
                      <a:pPr algn="ctr"/>
                      <a:r>
                        <a:rPr lang="fr-FR" sz="1200" dirty="0"/>
                        <a:t>4.26</a:t>
                      </a:r>
                    </a:p>
                  </a:txBody>
                  <a:tcPr marL="68580" marR="68580" marT="34290" marB="34290" anchor="ctr"/>
                </a:tc>
                <a:tc>
                  <a:txBody>
                    <a:bodyPr/>
                    <a:lstStyle/>
                    <a:p>
                      <a:pPr algn="ctr"/>
                      <a:r>
                        <a:rPr lang="fr-FR" sz="1200" dirty="0"/>
                        <a:t>0.50 (0.26–0.97)</a:t>
                      </a:r>
                    </a:p>
                  </a:txBody>
                  <a:tcPr marL="68580" marR="68580" marT="34290" marB="34290" anchor="ctr"/>
                </a:tc>
                <a:extLst>
                  <a:ext uri="{0D108BD9-81ED-4DB2-BD59-A6C34878D82A}">
                    <a16:rowId xmlns:a16="http://schemas.microsoft.com/office/drawing/2014/main" val="10002"/>
                  </a:ext>
                </a:extLst>
              </a:tr>
              <a:tr h="48306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a:r>
                        <a:rPr lang="fr-FR" sz="1200" b="1" noProof="0">
                          <a:solidFill>
                            <a:schemeClr val="bg1"/>
                          </a:solidFill>
                        </a:rPr>
                        <a:t>Lésion rénale aiguë*</a:t>
                      </a:r>
                    </a:p>
                  </a:txBody>
                  <a:tcPr marL="68580" marR="68580" marT="34290" marB="34290" anchor="ctr"/>
                </a:tc>
                <a:tc>
                  <a:txBody>
                    <a:bodyPr/>
                    <a:lstStyle/>
                    <a:p>
                      <a:pPr algn="ctr"/>
                      <a:r>
                        <a:rPr lang="fr-FR" sz="1200" dirty="0"/>
                        <a:t>11.07</a:t>
                      </a:r>
                    </a:p>
                  </a:txBody>
                  <a:tcPr marL="68580" marR="68580" marT="34290" marB="34290" anchor="ctr"/>
                </a:tc>
                <a:tc>
                  <a:txBody>
                    <a:bodyPr/>
                    <a:lstStyle/>
                    <a:p>
                      <a:pPr algn="ctr"/>
                      <a:r>
                        <a:rPr lang="fr-FR" sz="1200" dirty="0"/>
                        <a:t>14.70</a:t>
                      </a:r>
                    </a:p>
                  </a:txBody>
                  <a:tcPr marL="68580" marR="68580" marT="34290" marB="34290" anchor="ctr"/>
                </a:tc>
                <a:tc>
                  <a:txBody>
                    <a:bodyPr/>
                    <a:lstStyle/>
                    <a:p>
                      <a:pPr algn="ctr"/>
                      <a:r>
                        <a:rPr lang="fr-FR" sz="1200" dirty="0"/>
                        <a:t>0.75 (0.58–0.97)</a:t>
                      </a:r>
                    </a:p>
                  </a:txBody>
                  <a:tcPr marL="68580" marR="68580" marT="34290" marB="34290" anchor="ctr"/>
                </a:tc>
                <a:extLst>
                  <a:ext uri="{0D108BD9-81ED-4DB2-BD59-A6C34878D82A}">
                    <a16:rowId xmlns:a16="http://schemas.microsoft.com/office/drawing/2014/main" val="10003"/>
                  </a:ext>
                </a:extLst>
              </a:tr>
              <a:tr h="48306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a:r>
                        <a:rPr lang="fr-FR" sz="1200" b="1" noProof="0" dirty="0">
                          <a:solidFill>
                            <a:schemeClr val="bg1"/>
                          </a:solidFill>
                        </a:rPr>
                        <a:t>Insuffisance rénale</a:t>
                      </a:r>
                    </a:p>
                  </a:txBody>
                  <a:tcPr marL="68580" marR="68580" marT="34290" marB="34290" anchor="ctr"/>
                </a:tc>
                <a:tc>
                  <a:txBody>
                    <a:bodyPr/>
                    <a:lstStyle/>
                    <a:p>
                      <a:pPr algn="ctr"/>
                      <a:r>
                        <a:rPr lang="fr-FR" sz="1200" dirty="0"/>
                        <a:t>1.30</a:t>
                      </a:r>
                    </a:p>
                  </a:txBody>
                  <a:tcPr marL="68580" marR="68580" marT="34290" marB="34290" anchor="ctr"/>
                </a:tc>
                <a:tc>
                  <a:txBody>
                    <a:bodyPr/>
                    <a:lstStyle/>
                    <a:p>
                      <a:pPr algn="ctr"/>
                      <a:r>
                        <a:rPr lang="fr-FR" sz="1200" dirty="0"/>
                        <a:t>1.95</a:t>
                      </a:r>
                    </a:p>
                  </a:txBody>
                  <a:tcPr marL="68580" marR="68580" marT="34290" marB="34290" anchor="ctr"/>
                </a:tc>
                <a:tc>
                  <a:txBody>
                    <a:bodyPr/>
                    <a:lstStyle/>
                    <a:p>
                      <a:pPr algn="ctr"/>
                      <a:r>
                        <a:rPr lang="fr-FR" sz="1200" dirty="0"/>
                        <a:t>0.67 (0.32–1.41)</a:t>
                      </a:r>
                    </a:p>
                  </a:txBody>
                  <a:tcPr marL="68580" marR="68580" marT="34290" marB="3429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3863047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Line 38">
            <a:extLst>
              <a:ext uri="{FF2B5EF4-FFF2-40B4-BE49-F238E27FC236}">
                <a16:creationId xmlns:a16="http://schemas.microsoft.com/office/drawing/2014/main" id="{50AAE5A8-432C-46D2-9416-8D547372DDFF}"/>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Titel 1">
            <a:extLst>
              <a:ext uri="{FF2B5EF4-FFF2-40B4-BE49-F238E27FC236}">
                <a16:creationId xmlns:a16="http://schemas.microsoft.com/office/drawing/2014/main" id="{0E003016-23C3-4AB8-BFD8-511E9D82A27E}"/>
              </a:ext>
            </a:extLst>
          </p:cNvPr>
          <p:cNvSpPr txBox="1">
            <a:spLocks/>
          </p:cNvSpPr>
          <p:nvPr/>
        </p:nvSpPr>
        <p:spPr>
          <a:xfrm>
            <a:off x="611188" y="1631"/>
            <a:ext cx="8532812" cy="914096"/>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200" dirty="0"/>
              <a:t>Assurez-vous que vos patients diabétiques avec FANV comme M. Marty restent protégés au-delà de l’accident vasculaire cérébral </a:t>
            </a:r>
          </a:p>
        </p:txBody>
      </p:sp>
      <p:pic>
        <p:nvPicPr>
          <p:cNvPr id="15" name="Picture 13">
            <a:extLst>
              <a:ext uri="{FF2B5EF4-FFF2-40B4-BE49-F238E27FC236}">
                <a16:creationId xmlns:a16="http://schemas.microsoft.com/office/drawing/2014/main" id="{619E44AB-EC88-48BE-8C15-C4A1CE9C457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484601" y="1290872"/>
            <a:ext cx="2187139" cy="2187139"/>
          </a:xfrm>
          <a:prstGeom prst="ellipse">
            <a:avLst/>
          </a:prstGeom>
          <a:ln w="28575">
            <a:solidFill>
              <a:srgbClr val="3961AC"/>
            </a:solidFill>
          </a:ln>
        </p:spPr>
      </p:pic>
      <p:grpSp>
        <p:nvGrpSpPr>
          <p:cNvPr id="28" name="Group 2">
            <a:extLst>
              <a:ext uri="{FF2B5EF4-FFF2-40B4-BE49-F238E27FC236}">
                <a16:creationId xmlns:a16="http://schemas.microsoft.com/office/drawing/2014/main" id="{AD3768F5-DC48-499E-BD1E-DE1ABA17F13D}"/>
              </a:ext>
            </a:extLst>
          </p:cNvPr>
          <p:cNvGrpSpPr/>
          <p:nvPr/>
        </p:nvGrpSpPr>
        <p:grpSpPr>
          <a:xfrm>
            <a:off x="2379956" y="3421468"/>
            <a:ext cx="1242000" cy="1242000"/>
            <a:chOff x="848962" y="2623187"/>
            <a:chExt cx="1728192" cy="1728000"/>
          </a:xfrm>
        </p:grpSpPr>
        <p:sp>
          <p:nvSpPr>
            <p:cNvPr id="29" name="Oval 1">
              <a:extLst>
                <a:ext uri="{FF2B5EF4-FFF2-40B4-BE49-F238E27FC236}">
                  <a16:creationId xmlns:a16="http://schemas.microsoft.com/office/drawing/2014/main" id="{7090CC5A-3BEB-4109-9EB8-EA9ADB335C90}"/>
                </a:ext>
              </a:extLst>
            </p:cNvPr>
            <p:cNvSpPr/>
            <p:nvPr/>
          </p:nvSpPr>
          <p:spPr bwMode="auto">
            <a:xfrm>
              <a:off x="848962" y="2623187"/>
              <a:ext cx="1728192" cy="1728000"/>
            </a:xfrm>
            <a:prstGeom prst="ellipse">
              <a:avLst/>
            </a:prstGeom>
            <a:solidFill>
              <a:schemeClr val="bg1"/>
            </a:solidFill>
            <a:ln w="28575" algn="ctr">
              <a:solidFill>
                <a:schemeClr val="bg2"/>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grpSp>
          <p:nvGrpSpPr>
            <p:cNvPr id="30" name="Group 8">
              <a:extLst>
                <a:ext uri="{FF2B5EF4-FFF2-40B4-BE49-F238E27FC236}">
                  <a16:creationId xmlns:a16="http://schemas.microsoft.com/office/drawing/2014/main" id="{BA93C339-3285-4F6D-9E58-6C237524321B}"/>
                </a:ext>
              </a:extLst>
            </p:cNvPr>
            <p:cNvGrpSpPr/>
            <p:nvPr/>
          </p:nvGrpSpPr>
          <p:grpSpPr>
            <a:xfrm>
              <a:off x="1274696" y="2892086"/>
              <a:ext cx="876730" cy="1230598"/>
              <a:chOff x="2351878" y="1624992"/>
              <a:chExt cx="449507" cy="692344"/>
            </a:xfrm>
          </p:grpSpPr>
          <p:pic>
            <p:nvPicPr>
              <p:cNvPr id="31" name="Picture 9">
                <a:extLst>
                  <a:ext uri="{FF2B5EF4-FFF2-40B4-BE49-F238E27FC236}">
                    <a16:creationId xmlns:a16="http://schemas.microsoft.com/office/drawing/2014/main" id="{E5469AF3-83B5-47E7-9959-36DC63922604}"/>
                  </a:ext>
                </a:extLst>
              </p:cNvPr>
              <p:cNvPicPr>
                <a:picLocks noChangeAspect="1"/>
              </p:cNvPicPr>
              <p:nvPr/>
            </p:nvPicPr>
            <p:blipFill>
              <a:blip r:embed="rId4"/>
              <a:stretch>
                <a:fillRect/>
              </a:stretch>
            </p:blipFill>
            <p:spPr>
              <a:xfrm>
                <a:off x="2351878" y="1624992"/>
                <a:ext cx="449507" cy="692344"/>
              </a:xfrm>
              <a:prstGeom prst="rect">
                <a:avLst/>
              </a:prstGeom>
            </p:spPr>
          </p:pic>
          <p:sp>
            <p:nvSpPr>
              <p:cNvPr id="32" name="Rectangle 10">
                <a:extLst>
                  <a:ext uri="{FF2B5EF4-FFF2-40B4-BE49-F238E27FC236}">
                    <a16:creationId xmlns:a16="http://schemas.microsoft.com/office/drawing/2014/main" id="{F593C148-7434-4106-9DF4-290362849FDF}"/>
                  </a:ext>
                </a:extLst>
              </p:cNvPr>
              <p:cNvSpPr/>
              <p:nvPr/>
            </p:nvSpPr>
            <p:spPr bwMode="auto">
              <a:xfrm>
                <a:off x="2444386" y="1714465"/>
                <a:ext cx="264487" cy="198508"/>
              </a:xfrm>
              <a:prstGeom prst="rect">
                <a:avLst/>
              </a:prstGeom>
              <a:solidFill>
                <a:schemeClr val="bg1"/>
              </a:solidFill>
              <a:ln w="19050" algn="ctr">
                <a:no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grpSp>
      </p:grpSp>
      <p:grpSp>
        <p:nvGrpSpPr>
          <p:cNvPr id="33" name="Group 3">
            <a:extLst>
              <a:ext uri="{FF2B5EF4-FFF2-40B4-BE49-F238E27FC236}">
                <a16:creationId xmlns:a16="http://schemas.microsoft.com/office/drawing/2014/main" id="{30C3E37E-BC09-4DD4-A975-2AEEFE58AEC1}"/>
              </a:ext>
            </a:extLst>
          </p:cNvPr>
          <p:cNvGrpSpPr/>
          <p:nvPr/>
        </p:nvGrpSpPr>
        <p:grpSpPr>
          <a:xfrm>
            <a:off x="7104636" y="3435984"/>
            <a:ext cx="1242000" cy="1242000"/>
            <a:chOff x="2959519" y="4630356"/>
            <a:chExt cx="1728192" cy="1728000"/>
          </a:xfrm>
        </p:grpSpPr>
        <p:sp>
          <p:nvSpPr>
            <p:cNvPr id="34" name="Oval 17">
              <a:extLst>
                <a:ext uri="{FF2B5EF4-FFF2-40B4-BE49-F238E27FC236}">
                  <a16:creationId xmlns:a16="http://schemas.microsoft.com/office/drawing/2014/main" id="{D934D00D-5161-4B9B-B2D7-29BECE9E45DF}"/>
                </a:ext>
              </a:extLst>
            </p:cNvPr>
            <p:cNvSpPr/>
            <p:nvPr/>
          </p:nvSpPr>
          <p:spPr bwMode="auto">
            <a:xfrm>
              <a:off x="2959519" y="4630356"/>
              <a:ext cx="1728192" cy="1728000"/>
            </a:xfrm>
            <a:prstGeom prst="ellipse">
              <a:avLst/>
            </a:prstGeom>
            <a:solidFill>
              <a:schemeClr val="bg1"/>
            </a:solidFill>
            <a:ln w="28575" algn="ctr">
              <a:solidFill>
                <a:schemeClr val="bg2"/>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grpSp>
          <p:nvGrpSpPr>
            <p:cNvPr id="35" name="Group 11">
              <a:extLst>
                <a:ext uri="{FF2B5EF4-FFF2-40B4-BE49-F238E27FC236}">
                  <a16:creationId xmlns:a16="http://schemas.microsoft.com/office/drawing/2014/main" id="{07FA506C-896D-4CE7-B085-168671F9B92C}"/>
                </a:ext>
              </a:extLst>
            </p:cNvPr>
            <p:cNvGrpSpPr/>
            <p:nvPr/>
          </p:nvGrpSpPr>
          <p:grpSpPr bwMode="gray">
            <a:xfrm>
              <a:off x="3139539" y="5085184"/>
              <a:ext cx="1368152" cy="864096"/>
              <a:chOff x="7388982" y="1955563"/>
              <a:chExt cx="488470" cy="322350"/>
            </a:xfrm>
            <a:solidFill>
              <a:schemeClr val="tx2"/>
            </a:solidFill>
          </p:grpSpPr>
          <p:sp>
            <p:nvSpPr>
              <p:cNvPr id="36" name="Freeform 68">
                <a:extLst>
                  <a:ext uri="{FF2B5EF4-FFF2-40B4-BE49-F238E27FC236}">
                    <a16:creationId xmlns:a16="http://schemas.microsoft.com/office/drawing/2014/main" id="{3254D69C-EB5F-4A3F-9126-5E3BBC731F00}"/>
                  </a:ext>
                </a:extLst>
              </p:cNvPr>
              <p:cNvSpPr>
                <a:spLocks/>
              </p:cNvSpPr>
              <p:nvPr/>
            </p:nvSpPr>
            <p:spPr bwMode="gray">
              <a:xfrm>
                <a:off x="7689579" y="1955563"/>
                <a:ext cx="187873" cy="314440"/>
              </a:xfrm>
              <a:custGeom>
                <a:avLst/>
                <a:gdLst>
                  <a:gd name="T0" fmla="*/ 30 w 71"/>
                  <a:gd name="T1" fmla="*/ 0 h 119"/>
                  <a:gd name="T2" fmla="*/ 7 w 71"/>
                  <a:gd name="T3" fmla="*/ 13 h 119"/>
                  <a:gd name="T4" fmla="*/ 37 w 71"/>
                  <a:gd name="T5" fmla="*/ 34 h 119"/>
                  <a:gd name="T6" fmla="*/ 20 w 71"/>
                  <a:gd name="T7" fmla="*/ 42 h 119"/>
                  <a:gd name="T8" fmla="*/ 26 w 71"/>
                  <a:gd name="T9" fmla="*/ 79 h 119"/>
                  <a:gd name="T10" fmla="*/ 17 w 71"/>
                  <a:gd name="T11" fmla="*/ 75 h 119"/>
                  <a:gd name="T12" fmla="*/ 13 w 71"/>
                  <a:gd name="T13" fmla="*/ 107 h 119"/>
                  <a:gd name="T14" fmla="*/ 67 w 71"/>
                  <a:gd name="T15" fmla="*/ 64 h 119"/>
                  <a:gd name="T16" fmla="*/ 30 w 71"/>
                  <a:gd name="T17"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119">
                    <a:moveTo>
                      <a:pt x="30" y="0"/>
                    </a:moveTo>
                    <a:cubicBezTo>
                      <a:pt x="21" y="0"/>
                      <a:pt x="10" y="3"/>
                      <a:pt x="7" y="13"/>
                    </a:cubicBezTo>
                    <a:cubicBezTo>
                      <a:pt x="2" y="31"/>
                      <a:pt x="23" y="44"/>
                      <a:pt x="37" y="34"/>
                    </a:cubicBezTo>
                    <a:cubicBezTo>
                      <a:pt x="35" y="38"/>
                      <a:pt x="30" y="44"/>
                      <a:pt x="20" y="42"/>
                    </a:cubicBezTo>
                    <a:cubicBezTo>
                      <a:pt x="17" y="53"/>
                      <a:pt x="18" y="67"/>
                      <a:pt x="26" y="79"/>
                    </a:cubicBezTo>
                    <a:cubicBezTo>
                      <a:pt x="23" y="79"/>
                      <a:pt x="20" y="78"/>
                      <a:pt x="17" y="75"/>
                    </a:cubicBezTo>
                    <a:cubicBezTo>
                      <a:pt x="4" y="78"/>
                      <a:pt x="0" y="99"/>
                      <a:pt x="13" y="107"/>
                    </a:cubicBezTo>
                    <a:cubicBezTo>
                      <a:pt x="31" y="119"/>
                      <a:pt x="63" y="108"/>
                      <a:pt x="67" y="64"/>
                    </a:cubicBezTo>
                    <a:cubicBezTo>
                      <a:pt x="71" y="28"/>
                      <a:pt x="54" y="2"/>
                      <a:pt x="30" y="0"/>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37" name="Freeform 69">
                <a:extLst>
                  <a:ext uri="{FF2B5EF4-FFF2-40B4-BE49-F238E27FC236}">
                    <a16:creationId xmlns:a16="http://schemas.microsoft.com/office/drawing/2014/main" id="{84C05DEC-A274-46FB-A9DC-6A52D5675EF6}"/>
                  </a:ext>
                </a:extLst>
              </p:cNvPr>
              <p:cNvSpPr>
                <a:spLocks/>
              </p:cNvSpPr>
              <p:nvPr/>
            </p:nvSpPr>
            <p:spPr bwMode="gray">
              <a:xfrm>
                <a:off x="7388982" y="1955563"/>
                <a:ext cx="186885" cy="314440"/>
              </a:xfrm>
              <a:custGeom>
                <a:avLst/>
                <a:gdLst>
                  <a:gd name="T0" fmla="*/ 54 w 71"/>
                  <a:gd name="T1" fmla="*/ 75 h 119"/>
                  <a:gd name="T2" fmla="*/ 45 w 71"/>
                  <a:gd name="T3" fmla="*/ 79 h 119"/>
                  <a:gd name="T4" fmla="*/ 51 w 71"/>
                  <a:gd name="T5" fmla="*/ 42 h 119"/>
                  <a:gd name="T6" fmla="*/ 34 w 71"/>
                  <a:gd name="T7" fmla="*/ 34 h 119"/>
                  <a:gd name="T8" fmla="*/ 64 w 71"/>
                  <a:gd name="T9" fmla="*/ 13 h 119"/>
                  <a:gd name="T10" fmla="*/ 41 w 71"/>
                  <a:gd name="T11" fmla="*/ 0 h 119"/>
                  <a:gd name="T12" fmla="*/ 4 w 71"/>
                  <a:gd name="T13" fmla="*/ 64 h 119"/>
                  <a:gd name="T14" fmla="*/ 58 w 71"/>
                  <a:gd name="T15" fmla="*/ 107 h 119"/>
                  <a:gd name="T16" fmla="*/ 54 w 71"/>
                  <a:gd name="T17" fmla="*/ 75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119">
                    <a:moveTo>
                      <a:pt x="54" y="75"/>
                    </a:moveTo>
                    <a:cubicBezTo>
                      <a:pt x="51" y="78"/>
                      <a:pt x="48" y="79"/>
                      <a:pt x="45" y="79"/>
                    </a:cubicBezTo>
                    <a:cubicBezTo>
                      <a:pt x="53" y="67"/>
                      <a:pt x="54" y="53"/>
                      <a:pt x="51" y="42"/>
                    </a:cubicBezTo>
                    <a:cubicBezTo>
                      <a:pt x="42" y="44"/>
                      <a:pt x="36" y="38"/>
                      <a:pt x="34" y="34"/>
                    </a:cubicBezTo>
                    <a:cubicBezTo>
                      <a:pt x="48" y="44"/>
                      <a:pt x="69" y="31"/>
                      <a:pt x="64" y="13"/>
                    </a:cubicBezTo>
                    <a:cubicBezTo>
                      <a:pt x="62" y="3"/>
                      <a:pt x="51" y="0"/>
                      <a:pt x="41" y="0"/>
                    </a:cubicBezTo>
                    <a:cubicBezTo>
                      <a:pt x="17" y="2"/>
                      <a:pt x="0" y="28"/>
                      <a:pt x="4" y="64"/>
                    </a:cubicBezTo>
                    <a:cubicBezTo>
                      <a:pt x="8" y="108"/>
                      <a:pt x="40" y="119"/>
                      <a:pt x="58" y="107"/>
                    </a:cubicBezTo>
                    <a:cubicBezTo>
                      <a:pt x="71" y="99"/>
                      <a:pt x="67" y="78"/>
                      <a:pt x="54" y="75"/>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38" name="Freeform 70">
                <a:extLst>
                  <a:ext uri="{FF2B5EF4-FFF2-40B4-BE49-F238E27FC236}">
                    <a16:creationId xmlns:a16="http://schemas.microsoft.com/office/drawing/2014/main" id="{B82D3880-B713-4C40-91AE-65CD26FA9978}"/>
                  </a:ext>
                </a:extLst>
              </p:cNvPr>
              <p:cNvSpPr>
                <a:spLocks/>
              </p:cNvSpPr>
              <p:nvPr/>
            </p:nvSpPr>
            <p:spPr bwMode="gray">
              <a:xfrm>
                <a:off x="7550157" y="2069275"/>
                <a:ext cx="71194" cy="208638"/>
              </a:xfrm>
              <a:custGeom>
                <a:avLst/>
                <a:gdLst>
                  <a:gd name="T0" fmla="*/ 1 w 27"/>
                  <a:gd name="T1" fmla="*/ 0 h 79"/>
                  <a:gd name="T2" fmla="*/ 0 w 27"/>
                  <a:gd name="T3" fmla="*/ 16 h 79"/>
                  <a:gd name="T4" fmla="*/ 19 w 27"/>
                  <a:gd name="T5" fmla="*/ 79 h 79"/>
                  <a:gd name="T6" fmla="*/ 27 w 27"/>
                  <a:gd name="T7" fmla="*/ 79 h 79"/>
                  <a:gd name="T8" fmla="*/ 1 w 27"/>
                  <a:gd name="T9" fmla="*/ 0 h 79"/>
                </a:gdLst>
                <a:ahLst/>
                <a:cxnLst>
                  <a:cxn ang="0">
                    <a:pos x="T0" y="T1"/>
                  </a:cxn>
                  <a:cxn ang="0">
                    <a:pos x="T2" y="T3"/>
                  </a:cxn>
                  <a:cxn ang="0">
                    <a:pos x="T4" y="T5"/>
                  </a:cxn>
                  <a:cxn ang="0">
                    <a:pos x="T6" y="T7"/>
                  </a:cxn>
                  <a:cxn ang="0">
                    <a:pos x="T8" y="T9"/>
                  </a:cxn>
                </a:cxnLst>
                <a:rect l="0" t="0" r="r" b="b"/>
                <a:pathLst>
                  <a:path w="27" h="79">
                    <a:moveTo>
                      <a:pt x="1" y="0"/>
                    </a:moveTo>
                    <a:cubicBezTo>
                      <a:pt x="1" y="0"/>
                      <a:pt x="4" y="10"/>
                      <a:pt x="0" y="16"/>
                    </a:cubicBezTo>
                    <a:cubicBezTo>
                      <a:pt x="17" y="20"/>
                      <a:pt x="19" y="48"/>
                      <a:pt x="19" y="79"/>
                    </a:cubicBezTo>
                    <a:cubicBezTo>
                      <a:pt x="27" y="79"/>
                      <a:pt x="27" y="79"/>
                      <a:pt x="27" y="79"/>
                    </a:cubicBezTo>
                    <a:cubicBezTo>
                      <a:pt x="27" y="41"/>
                      <a:pt x="21" y="7"/>
                      <a:pt x="1" y="0"/>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39" name="Freeform 71">
                <a:extLst>
                  <a:ext uri="{FF2B5EF4-FFF2-40B4-BE49-F238E27FC236}">
                    <a16:creationId xmlns:a16="http://schemas.microsoft.com/office/drawing/2014/main" id="{684BB850-5F46-4801-A103-30F594171B59}"/>
                  </a:ext>
                </a:extLst>
              </p:cNvPr>
              <p:cNvSpPr>
                <a:spLocks/>
              </p:cNvSpPr>
              <p:nvPr/>
            </p:nvSpPr>
            <p:spPr bwMode="gray">
              <a:xfrm>
                <a:off x="7645082" y="2069275"/>
                <a:ext cx="74161" cy="208638"/>
              </a:xfrm>
              <a:custGeom>
                <a:avLst/>
                <a:gdLst>
                  <a:gd name="T0" fmla="*/ 26 w 28"/>
                  <a:gd name="T1" fmla="*/ 0 h 79"/>
                  <a:gd name="T2" fmla="*/ 0 w 28"/>
                  <a:gd name="T3" fmla="*/ 79 h 79"/>
                  <a:gd name="T4" fmla="*/ 8 w 28"/>
                  <a:gd name="T5" fmla="*/ 79 h 79"/>
                  <a:gd name="T6" fmla="*/ 28 w 28"/>
                  <a:gd name="T7" fmla="*/ 16 h 79"/>
                  <a:gd name="T8" fmla="*/ 26 w 28"/>
                  <a:gd name="T9" fmla="*/ 0 h 79"/>
                </a:gdLst>
                <a:ahLst/>
                <a:cxnLst>
                  <a:cxn ang="0">
                    <a:pos x="T0" y="T1"/>
                  </a:cxn>
                  <a:cxn ang="0">
                    <a:pos x="T2" y="T3"/>
                  </a:cxn>
                  <a:cxn ang="0">
                    <a:pos x="T4" y="T5"/>
                  </a:cxn>
                  <a:cxn ang="0">
                    <a:pos x="T6" y="T7"/>
                  </a:cxn>
                  <a:cxn ang="0">
                    <a:pos x="T8" y="T9"/>
                  </a:cxn>
                </a:cxnLst>
                <a:rect l="0" t="0" r="r" b="b"/>
                <a:pathLst>
                  <a:path w="28" h="79">
                    <a:moveTo>
                      <a:pt x="26" y="0"/>
                    </a:moveTo>
                    <a:cubicBezTo>
                      <a:pt x="6" y="7"/>
                      <a:pt x="0" y="41"/>
                      <a:pt x="0" y="79"/>
                    </a:cubicBezTo>
                    <a:cubicBezTo>
                      <a:pt x="8" y="79"/>
                      <a:pt x="8" y="79"/>
                      <a:pt x="8" y="79"/>
                    </a:cubicBezTo>
                    <a:cubicBezTo>
                      <a:pt x="8" y="48"/>
                      <a:pt x="10" y="20"/>
                      <a:pt x="28" y="16"/>
                    </a:cubicBezTo>
                    <a:cubicBezTo>
                      <a:pt x="23" y="10"/>
                      <a:pt x="26" y="0"/>
                      <a:pt x="26" y="0"/>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grpSp>
      </p:grpSp>
      <p:grpSp>
        <p:nvGrpSpPr>
          <p:cNvPr id="40" name="Group 4">
            <a:extLst>
              <a:ext uri="{FF2B5EF4-FFF2-40B4-BE49-F238E27FC236}">
                <a16:creationId xmlns:a16="http://schemas.microsoft.com/office/drawing/2014/main" id="{A6432B4E-BD6D-46BB-A9C0-98E4A34F8E06}"/>
              </a:ext>
            </a:extLst>
          </p:cNvPr>
          <p:cNvGrpSpPr/>
          <p:nvPr/>
        </p:nvGrpSpPr>
        <p:grpSpPr>
          <a:xfrm>
            <a:off x="3954850" y="3409178"/>
            <a:ext cx="1242000" cy="1242000"/>
            <a:chOff x="7104112" y="4725144"/>
            <a:chExt cx="1728192" cy="1728000"/>
          </a:xfrm>
        </p:grpSpPr>
        <p:sp>
          <p:nvSpPr>
            <p:cNvPr id="41" name="Oval 18">
              <a:extLst>
                <a:ext uri="{FF2B5EF4-FFF2-40B4-BE49-F238E27FC236}">
                  <a16:creationId xmlns:a16="http://schemas.microsoft.com/office/drawing/2014/main" id="{80AAFF1D-8B33-43B2-839C-8A7337AFEAC6}"/>
                </a:ext>
              </a:extLst>
            </p:cNvPr>
            <p:cNvSpPr/>
            <p:nvPr/>
          </p:nvSpPr>
          <p:spPr bwMode="auto">
            <a:xfrm>
              <a:off x="7104112" y="4725144"/>
              <a:ext cx="1728192" cy="1728000"/>
            </a:xfrm>
            <a:prstGeom prst="ellipse">
              <a:avLst/>
            </a:prstGeom>
            <a:solidFill>
              <a:schemeClr val="bg1"/>
            </a:solidFill>
            <a:ln w="28575" algn="ctr">
              <a:solidFill>
                <a:schemeClr val="bg2"/>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grpSp>
          <p:nvGrpSpPr>
            <p:cNvPr id="42" name="Group 19">
              <a:extLst>
                <a:ext uri="{FF2B5EF4-FFF2-40B4-BE49-F238E27FC236}">
                  <a16:creationId xmlns:a16="http://schemas.microsoft.com/office/drawing/2014/main" id="{CAD7D67A-EC31-4F7A-832B-8D653A29DABD}"/>
                </a:ext>
              </a:extLst>
            </p:cNvPr>
            <p:cNvGrpSpPr/>
            <p:nvPr/>
          </p:nvGrpSpPr>
          <p:grpSpPr bwMode="gray">
            <a:xfrm>
              <a:off x="7494676" y="4993966"/>
              <a:ext cx="947063" cy="1266921"/>
              <a:chOff x="8699747" y="1861133"/>
              <a:chExt cx="380690" cy="511210"/>
            </a:xfrm>
            <a:solidFill>
              <a:schemeClr val="tx2"/>
            </a:solidFill>
          </p:grpSpPr>
          <p:sp>
            <p:nvSpPr>
              <p:cNvPr id="43" name="Freeform 51">
                <a:extLst>
                  <a:ext uri="{FF2B5EF4-FFF2-40B4-BE49-F238E27FC236}">
                    <a16:creationId xmlns:a16="http://schemas.microsoft.com/office/drawing/2014/main" id="{1A16D39B-AFCE-495A-801A-3FBEA6FB64F9}"/>
                  </a:ext>
                </a:extLst>
              </p:cNvPr>
              <p:cNvSpPr>
                <a:spLocks noEditPoints="1"/>
              </p:cNvSpPr>
              <p:nvPr/>
            </p:nvSpPr>
            <p:spPr bwMode="gray">
              <a:xfrm>
                <a:off x="8813460" y="1861133"/>
                <a:ext cx="203694" cy="187872"/>
              </a:xfrm>
              <a:custGeom>
                <a:avLst/>
                <a:gdLst>
                  <a:gd name="T0" fmla="*/ 58 w 77"/>
                  <a:gd name="T1" fmla="*/ 10 h 71"/>
                  <a:gd name="T2" fmla="*/ 46 w 77"/>
                  <a:gd name="T3" fmla="*/ 23 h 71"/>
                  <a:gd name="T4" fmla="*/ 49 w 77"/>
                  <a:gd name="T5" fmla="*/ 5 h 71"/>
                  <a:gd name="T6" fmla="*/ 29 w 77"/>
                  <a:gd name="T7" fmla="*/ 6 h 71"/>
                  <a:gd name="T8" fmla="*/ 27 w 77"/>
                  <a:gd name="T9" fmla="*/ 24 h 71"/>
                  <a:gd name="T10" fmla="*/ 18 w 77"/>
                  <a:gd name="T11" fmla="*/ 7 h 71"/>
                  <a:gd name="T12" fmla="*/ 3 w 77"/>
                  <a:gd name="T13" fmla="*/ 21 h 71"/>
                  <a:gd name="T14" fmla="*/ 12 w 77"/>
                  <a:gd name="T15" fmla="*/ 32 h 71"/>
                  <a:gd name="T16" fmla="*/ 1 w 77"/>
                  <a:gd name="T17" fmla="*/ 61 h 71"/>
                  <a:gd name="T18" fmla="*/ 31 w 77"/>
                  <a:gd name="T19" fmla="*/ 71 h 71"/>
                  <a:gd name="T20" fmla="*/ 36 w 77"/>
                  <a:gd name="T21" fmla="*/ 51 h 71"/>
                  <a:gd name="T22" fmla="*/ 60 w 77"/>
                  <a:gd name="T23" fmla="*/ 38 h 71"/>
                  <a:gd name="T24" fmla="*/ 58 w 77"/>
                  <a:gd name="T25" fmla="*/ 35 h 71"/>
                  <a:gd name="T26" fmla="*/ 74 w 77"/>
                  <a:gd name="T27" fmla="*/ 22 h 71"/>
                  <a:gd name="T28" fmla="*/ 58 w 77"/>
                  <a:gd name="T29" fmla="*/ 10 h 71"/>
                  <a:gd name="T30" fmla="*/ 46 w 77"/>
                  <a:gd name="T31" fmla="*/ 7 h 71"/>
                  <a:gd name="T32" fmla="*/ 32 w 77"/>
                  <a:gd name="T33" fmla="*/ 7 h 71"/>
                  <a:gd name="T34" fmla="*/ 46 w 77"/>
                  <a:gd name="T35" fmla="*/ 7 h 71"/>
                  <a:gd name="T36" fmla="*/ 6 w 77"/>
                  <a:gd name="T37" fmla="*/ 20 h 71"/>
                  <a:gd name="T38" fmla="*/ 18 w 77"/>
                  <a:gd name="T39" fmla="*/ 11 h 71"/>
                  <a:gd name="T40" fmla="*/ 6 w 77"/>
                  <a:gd name="T41" fmla="*/ 20 h 71"/>
                  <a:gd name="T42" fmla="*/ 71 w 77"/>
                  <a:gd name="T43" fmla="*/ 22 h 71"/>
                  <a:gd name="T44" fmla="*/ 60 w 77"/>
                  <a:gd name="T45" fmla="*/ 13 h 71"/>
                  <a:gd name="T46" fmla="*/ 71 w 77"/>
                  <a:gd name="T47" fmla="*/ 22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 h="71">
                    <a:moveTo>
                      <a:pt x="58" y="10"/>
                    </a:moveTo>
                    <a:cubicBezTo>
                      <a:pt x="54" y="16"/>
                      <a:pt x="50" y="20"/>
                      <a:pt x="46" y="23"/>
                    </a:cubicBezTo>
                    <a:cubicBezTo>
                      <a:pt x="48" y="17"/>
                      <a:pt x="49" y="11"/>
                      <a:pt x="49" y="5"/>
                    </a:cubicBezTo>
                    <a:cubicBezTo>
                      <a:pt x="49" y="0"/>
                      <a:pt x="29" y="0"/>
                      <a:pt x="29" y="6"/>
                    </a:cubicBezTo>
                    <a:cubicBezTo>
                      <a:pt x="29" y="13"/>
                      <a:pt x="29" y="18"/>
                      <a:pt x="27" y="24"/>
                    </a:cubicBezTo>
                    <a:cubicBezTo>
                      <a:pt x="25" y="17"/>
                      <a:pt x="22" y="12"/>
                      <a:pt x="18" y="7"/>
                    </a:cubicBezTo>
                    <a:cubicBezTo>
                      <a:pt x="15" y="3"/>
                      <a:pt x="0" y="17"/>
                      <a:pt x="3" y="21"/>
                    </a:cubicBezTo>
                    <a:cubicBezTo>
                      <a:pt x="7" y="25"/>
                      <a:pt x="10" y="28"/>
                      <a:pt x="12" y="32"/>
                    </a:cubicBezTo>
                    <a:cubicBezTo>
                      <a:pt x="4" y="39"/>
                      <a:pt x="0" y="49"/>
                      <a:pt x="1" y="61"/>
                    </a:cubicBezTo>
                    <a:cubicBezTo>
                      <a:pt x="11" y="59"/>
                      <a:pt x="21" y="58"/>
                      <a:pt x="31" y="71"/>
                    </a:cubicBezTo>
                    <a:cubicBezTo>
                      <a:pt x="26" y="58"/>
                      <a:pt x="30" y="51"/>
                      <a:pt x="36" y="51"/>
                    </a:cubicBezTo>
                    <a:cubicBezTo>
                      <a:pt x="41" y="47"/>
                      <a:pt x="48" y="43"/>
                      <a:pt x="60" y="38"/>
                    </a:cubicBezTo>
                    <a:cubicBezTo>
                      <a:pt x="60" y="37"/>
                      <a:pt x="59" y="36"/>
                      <a:pt x="58" y="35"/>
                    </a:cubicBezTo>
                    <a:cubicBezTo>
                      <a:pt x="65" y="32"/>
                      <a:pt x="70" y="28"/>
                      <a:pt x="74" y="22"/>
                    </a:cubicBezTo>
                    <a:cubicBezTo>
                      <a:pt x="77" y="18"/>
                      <a:pt x="61" y="6"/>
                      <a:pt x="58" y="10"/>
                    </a:cubicBezTo>
                    <a:close/>
                    <a:moveTo>
                      <a:pt x="46" y="7"/>
                    </a:moveTo>
                    <a:cubicBezTo>
                      <a:pt x="46" y="11"/>
                      <a:pt x="32" y="11"/>
                      <a:pt x="32" y="7"/>
                    </a:cubicBezTo>
                    <a:cubicBezTo>
                      <a:pt x="32" y="4"/>
                      <a:pt x="46" y="2"/>
                      <a:pt x="46" y="7"/>
                    </a:cubicBezTo>
                    <a:close/>
                    <a:moveTo>
                      <a:pt x="6" y="20"/>
                    </a:moveTo>
                    <a:cubicBezTo>
                      <a:pt x="4" y="18"/>
                      <a:pt x="14" y="7"/>
                      <a:pt x="18" y="11"/>
                    </a:cubicBezTo>
                    <a:cubicBezTo>
                      <a:pt x="20" y="14"/>
                      <a:pt x="9" y="23"/>
                      <a:pt x="6" y="20"/>
                    </a:cubicBezTo>
                    <a:close/>
                    <a:moveTo>
                      <a:pt x="71" y="22"/>
                    </a:moveTo>
                    <a:cubicBezTo>
                      <a:pt x="68" y="25"/>
                      <a:pt x="58" y="16"/>
                      <a:pt x="60" y="13"/>
                    </a:cubicBezTo>
                    <a:cubicBezTo>
                      <a:pt x="61" y="10"/>
                      <a:pt x="73" y="18"/>
                      <a:pt x="71" y="22"/>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44" name="Freeform 52">
                <a:extLst>
                  <a:ext uri="{FF2B5EF4-FFF2-40B4-BE49-F238E27FC236}">
                    <a16:creationId xmlns:a16="http://schemas.microsoft.com/office/drawing/2014/main" id="{D1F75257-91DA-478A-B2AE-BE5139CC8CAD}"/>
                  </a:ext>
                </a:extLst>
              </p:cNvPr>
              <p:cNvSpPr>
                <a:spLocks/>
              </p:cNvSpPr>
              <p:nvPr/>
            </p:nvSpPr>
            <p:spPr bwMode="gray">
              <a:xfrm>
                <a:off x="8699747" y="1951114"/>
                <a:ext cx="53395" cy="58340"/>
              </a:xfrm>
              <a:custGeom>
                <a:avLst/>
                <a:gdLst>
                  <a:gd name="T0" fmla="*/ 19 w 20"/>
                  <a:gd name="T1" fmla="*/ 1 h 22"/>
                  <a:gd name="T2" fmla="*/ 6 w 20"/>
                  <a:gd name="T3" fmla="*/ 0 h 22"/>
                  <a:gd name="T4" fmla="*/ 6 w 20"/>
                  <a:gd name="T5" fmla="*/ 21 h 22"/>
                  <a:gd name="T6" fmla="*/ 20 w 20"/>
                  <a:gd name="T7" fmla="*/ 22 h 22"/>
                  <a:gd name="T8" fmla="*/ 19 w 20"/>
                  <a:gd name="T9" fmla="*/ 1 h 22"/>
                </a:gdLst>
                <a:ahLst/>
                <a:cxnLst>
                  <a:cxn ang="0">
                    <a:pos x="T0" y="T1"/>
                  </a:cxn>
                  <a:cxn ang="0">
                    <a:pos x="T2" y="T3"/>
                  </a:cxn>
                  <a:cxn ang="0">
                    <a:pos x="T4" y="T5"/>
                  </a:cxn>
                  <a:cxn ang="0">
                    <a:pos x="T6" y="T7"/>
                  </a:cxn>
                  <a:cxn ang="0">
                    <a:pos x="T8" y="T9"/>
                  </a:cxn>
                </a:cxnLst>
                <a:rect l="0" t="0" r="r" b="b"/>
                <a:pathLst>
                  <a:path w="20" h="22">
                    <a:moveTo>
                      <a:pt x="19" y="1"/>
                    </a:moveTo>
                    <a:cubicBezTo>
                      <a:pt x="19" y="1"/>
                      <a:pt x="10" y="0"/>
                      <a:pt x="6" y="0"/>
                    </a:cubicBezTo>
                    <a:cubicBezTo>
                      <a:pt x="2" y="0"/>
                      <a:pt x="0" y="20"/>
                      <a:pt x="6" y="21"/>
                    </a:cubicBezTo>
                    <a:cubicBezTo>
                      <a:pt x="12" y="21"/>
                      <a:pt x="20" y="22"/>
                      <a:pt x="20" y="22"/>
                    </a:cubicBezTo>
                    <a:lnTo>
                      <a:pt x="19" y="1"/>
                    </a:ln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45" name="Freeform 53">
                <a:extLst>
                  <a:ext uri="{FF2B5EF4-FFF2-40B4-BE49-F238E27FC236}">
                    <a16:creationId xmlns:a16="http://schemas.microsoft.com/office/drawing/2014/main" id="{0875DE0B-7B77-4FD0-802A-B9A9CE34CDE9}"/>
                  </a:ext>
                </a:extLst>
              </p:cNvPr>
              <p:cNvSpPr>
                <a:spLocks/>
              </p:cNvSpPr>
              <p:nvPr/>
            </p:nvSpPr>
            <p:spPr bwMode="gray">
              <a:xfrm>
                <a:off x="8734355" y="2020330"/>
                <a:ext cx="153265" cy="230391"/>
              </a:xfrm>
              <a:custGeom>
                <a:avLst/>
                <a:gdLst>
                  <a:gd name="T0" fmla="*/ 53 w 58"/>
                  <a:gd name="T1" fmla="*/ 11 h 87"/>
                  <a:gd name="T2" fmla="*/ 14 w 58"/>
                  <a:gd name="T3" fmla="*/ 17 h 87"/>
                  <a:gd name="T4" fmla="*/ 1 w 58"/>
                  <a:gd name="T5" fmla="*/ 64 h 87"/>
                  <a:gd name="T6" fmla="*/ 15 w 58"/>
                  <a:gd name="T7" fmla="*/ 69 h 87"/>
                  <a:gd name="T8" fmla="*/ 31 w 58"/>
                  <a:gd name="T9" fmla="*/ 40 h 87"/>
                  <a:gd name="T10" fmla="*/ 53 w 58"/>
                  <a:gd name="T11" fmla="*/ 11 h 87"/>
                </a:gdLst>
                <a:ahLst/>
                <a:cxnLst>
                  <a:cxn ang="0">
                    <a:pos x="T0" y="T1"/>
                  </a:cxn>
                  <a:cxn ang="0">
                    <a:pos x="T2" y="T3"/>
                  </a:cxn>
                  <a:cxn ang="0">
                    <a:pos x="T4" y="T5"/>
                  </a:cxn>
                  <a:cxn ang="0">
                    <a:pos x="T6" y="T7"/>
                  </a:cxn>
                  <a:cxn ang="0">
                    <a:pos x="T8" y="T9"/>
                  </a:cxn>
                  <a:cxn ang="0">
                    <a:pos x="T10" y="T11"/>
                  </a:cxn>
                </a:cxnLst>
                <a:rect l="0" t="0" r="r" b="b"/>
                <a:pathLst>
                  <a:path w="58" h="87">
                    <a:moveTo>
                      <a:pt x="53" y="11"/>
                    </a:moveTo>
                    <a:cubicBezTo>
                      <a:pt x="49" y="5"/>
                      <a:pt x="37" y="0"/>
                      <a:pt x="14" y="17"/>
                    </a:cubicBezTo>
                    <a:cubicBezTo>
                      <a:pt x="1" y="27"/>
                      <a:pt x="1" y="42"/>
                      <a:pt x="1" y="64"/>
                    </a:cubicBezTo>
                    <a:cubicBezTo>
                      <a:pt x="0" y="85"/>
                      <a:pt x="15" y="87"/>
                      <a:pt x="15" y="69"/>
                    </a:cubicBezTo>
                    <a:cubicBezTo>
                      <a:pt x="24" y="64"/>
                      <a:pt x="31" y="40"/>
                      <a:pt x="31" y="40"/>
                    </a:cubicBezTo>
                    <a:cubicBezTo>
                      <a:pt x="44" y="39"/>
                      <a:pt x="58" y="17"/>
                      <a:pt x="53" y="11"/>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46" name="Freeform 54">
                <a:extLst>
                  <a:ext uri="{FF2B5EF4-FFF2-40B4-BE49-F238E27FC236}">
                    <a16:creationId xmlns:a16="http://schemas.microsoft.com/office/drawing/2014/main" id="{333FFDDD-2B07-4098-8F87-FE02EDB0A454}"/>
                  </a:ext>
                </a:extLst>
              </p:cNvPr>
              <p:cNvSpPr>
                <a:spLocks/>
              </p:cNvSpPr>
              <p:nvPr/>
            </p:nvSpPr>
            <p:spPr bwMode="gray">
              <a:xfrm>
                <a:off x="8761053" y="1887830"/>
                <a:ext cx="52407" cy="167108"/>
              </a:xfrm>
              <a:custGeom>
                <a:avLst/>
                <a:gdLst>
                  <a:gd name="T0" fmla="*/ 8 w 20"/>
                  <a:gd name="T1" fmla="*/ 58 h 63"/>
                  <a:gd name="T2" fmla="*/ 17 w 20"/>
                  <a:gd name="T3" fmla="*/ 54 h 63"/>
                  <a:gd name="T4" fmla="*/ 20 w 20"/>
                  <a:gd name="T5" fmla="*/ 28 h 63"/>
                  <a:gd name="T6" fmla="*/ 19 w 20"/>
                  <a:gd name="T7" fmla="*/ 5 h 63"/>
                  <a:gd name="T8" fmla="*/ 0 w 20"/>
                  <a:gd name="T9" fmla="*/ 7 h 63"/>
                  <a:gd name="T10" fmla="*/ 2 w 20"/>
                  <a:gd name="T11" fmla="*/ 63 h 63"/>
                  <a:gd name="T12" fmla="*/ 8 w 20"/>
                  <a:gd name="T13" fmla="*/ 58 h 63"/>
                </a:gdLst>
                <a:ahLst/>
                <a:cxnLst>
                  <a:cxn ang="0">
                    <a:pos x="T0" y="T1"/>
                  </a:cxn>
                  <a:cxn ang="0">
                    <a:pos x="T2" y="T3"/>
                  </a:cxn>
                  <a:cxn ang="0">
                    <a:pos x="T4" y="T5"/>
                  </a:cxn>
                  <a:cxn ang="0">
                    <a:pos x="T6" y="T7"/>
                  </a:cxn>
                  <a:cxn ang="0">
                    <a:pos x="T8" y="T9"/>
                  </a:cxn>
                  <a:cxn ang="0">
                    <a:pos x="T10" y="T11"/>
                  </a:cxn>
                  <a:cxn ang="0">
                    <a:pos x="T12" y="T13"/>
                  </a:cxn>
                </a:cxnLst>
                <a:rect l="0" t="0" r="r" b="b"/>
                <a:pathLst>
                  <a:path w="20" h="63">
                    <a:moveTo>
                      <a:pt x="8" y="58"/>
                    </a:moveTo>
                    <a:cubicBezTo>
                      <a:pt x="12" y="56"/>
                      <a:pt x="14" y="55"/>
                      <a:pt x="17" y="54"/>
                    </a:cubicBezTo>
                    <a:cubicBezTo>
                      <a:pt x="16" y="47"/>
                      <a:pt x="16" y="37"/>
                      <a:pt x="20" y="28"/>
                    </a:cubicBezTo>
                    <a:cubicBezTo>
                      <a:pt x="19" y="17"/>
                      <a:pt x="19" y="7"/>
                      <a:pt x="19" y="5"/>
                    </a:cubicBezTo>
                    <a:cubicBezTo>
                      <a:pt x="19" y="1"/>
                      <a:pt x="1" y="0"/>
                      <a:pt x="0" y="7"/>
                    </a:cubicBezTo>
                    <a:cubicBezTo>
                      <a:pt x="0" y="12"/>
                      <a:pt x="1" y="45"/>
                      <a:pt x="2" y="63"/>
                    </a:cubicBezTo>
                    <a:cubicBezTo>
                      <a:pt x="4" y="61"/>
                      <a:pt x="6" y="59"/>
                      <a:pt x="8" y="58"/>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47" name="Freeform 55">
                <a:extLst>
                  <a:ext uri="{FF2B5EF4-FFF2-40B4-BE49-F238E27FC236}">
                    <a16:creationId xmlns:a16="http://schemas.microsoft.com/office/drawing/2014/main" id="{0C0CBEEE-3BA0-4FE6-BE50-884B2C4C851E}"/>
                  </a:ext>
                </a:extLst>
              </p:cNvPr>
              <p:cNvSpPr>
                <a:spLocks noEditPoints="1"/>
              </p:cNvSpPr>
              <p:nvPr/>
            </p:nvSpPr>
            <p:spPr bwMode="gray">
              <a:xfrm>
                <a:off x="8906407" y="1954080"/>
                <a:ext cx="174030" cy="118656"/>
              </a:xfrm>
              <a:custGeom>
                <a:avLst/>
                <a:gdLst>
                  <a:gd name="T0" fmla="*/ 55 w 66"/>
                  <a:gd name="T1" fmla="*/ 1 h 45"/>
                  <a:gd name="T2" fmla="*/ 0 w 66"/>
                  <a:gd name="T3" fmla="*/ 24 h 45"/>
                  <a:gd name="T4" fmla="*/ 3 w 66"/>
                  <a:gd name="T5" fmla="*/ 35 h 45"/>
                  <a:gd name="T6" fmla="*/ 31 w 66"/>
                  <a:gd name="T7" fmla="*/ 36 h 45"/>
                  <a:gd name="T8" fmla="*/ 59 w 66"/>
                  <a:gd name="T9" fmla="*/ 21 h 45"/>
                  <a:gd name="T10" fmla="*/ 55 w 66"/>
                  <a:gd name="T11" fmla="*/ 1 h 45"/>
                  <a:gd name="T12" fmla="*/ 58 w 66"/>
                  <a:gd name="T13" fmla="*/ 18 h 45"/>
                  <a:gd name="T14" fmla="*/ 54 w 66"/>
                  <a:gd name="T15" fmla="*/ 4 h 45"/>
                  <a:gd name="T16" fmla="*/ 58 w 66"/>
                  <a:gd name="T17" fmla="*/ 18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45">
                    <a:moveTo>
                      <a:pt x="55" y="1"/>
                    </a:moveTo>
                    <a:cubicBezTo>
                      <a:pt x="27" y="4"/>
                      <a:pt x="0" y="19"/>
                      <a:pt x="0" y="24"/>
                    </a:cubicBezTo>
                    <a:cubicBezTo>
                      <a:pt x="0" y="27"/>
                      <a:pt x="2" y="31"/>
                      <a:pt x="3" y="35"/>
                    </a:cubicBezTo>
                    <a:cubicBezTo>
                      <a:pt x="17" y="36"/>
                      <a:pt x="22" y="45"/>
                      <a:pt x="31" y="36"/>
                    </a:cubicBezTo>
                    <a:cubicBezTo>
                      <a:pt x="28" y="30"/>
                      <a:pt x="52" y="23"/>
                      <a:pt x="59" y="21"/>
                    </a:cubicBezTo>
                    <a:cubicBezTo>
                      <a:pt x="66" y="19"/>
                      <a:pt x="61" y="0"/>
                      <a:pt x="55" y="1"/>
                    </a:cubicBezTo>
                    <a:close/>
                    <a:moveTo>
                      <a:pt x="58" y="18"/>
                    </a:moveTo>
                    <a:cubicBezTo>
                      <a:pt x="54" y="19"/>
                      <a:pt x="50" y="5"/>
                      <a:pt x="54" y="4"/>
                    </a:cubicBezTo>
                    <a:cubicBezTo>
                      <a:pt x="57" y="3"/>
                      <a:pt x="62" y="16"/>
                      <a:pt x="58" y="18"/>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48" name="Freeform 56">
                <a:extLst>
                  <a:ext uri="{FF2B5EF4-FFF2-40B4-BE49-F238E27FC236}">
                    <a16:creationId xmlns:a16="http://schemas.microsoft.com/office/drawing/2014/main" id="{431BD46A-900E-411E-B1AC-CC80F4A5796C}"/>
                  </a:ext>
                </a:extLst>
              </p:cNvPr>
              <p:cNvSpPr>
                <a:spLocks/>
              </p:cNvSpPr>
              <p:nvPr/>
            </p:nvSpPr>
            <p:spPr bwMode="gray">
              <a:xfrm>
                <a:off x="8765997" y="2064826"/>
                <a:ext cx="298619" cy="307517"/>
              </a:xfrm>
              <a:custGeom>
                <a:avLst/>
                <a:gdLst>
                  <a:gd name="T0" fmla="*/ 110 w 113"/>
                  <a:gd name="T1" fmla="*/ 69 h 116"/>
                  <a:gd name="T2" fmla="*/ 84 w 113"/>
                  <a:gd name="T3" fmla="*/ 6 h 116"/>
                  <a:gd name="T4" fmla="*/ 87 w 113"/>
                  <a:gd name="T5" fmla="*/ 27 h 116"/>
                  <a:gd name="T6" fmla="*/ 90 w 113"/>
                  <a:gd name="T7" fmla="*/ 58 h 116"/>
                  <a:gd name="T8" fmla="*/ 84 w 113"/>
                  <a:gd name="T9" fmla="*/ 39 h 116"/>
                  <a:gd name="T10" fmla="*/ 80 w 113"/>
                  <a:gd name="T11" fmla="*/ 48 h 116"/>
                  <a:gd name="T12" fmla="*/ 76 w 113"/>
                  <a:gd name="T13" fmla="*/ 77 h 116"/>
                  <a:gd name="T14" fmla="*/ 80 w 113"/>
                  <a:gd name="T15" fmla="*/ 95 h 116"/>
                  <a:gd name="T16" fmla="*/ 73 w 113"/>
                  <a:gd name="T17" fmla="*/ 80 h 116"/>
                  <a:gd name="T18" fmla="*/ 69 w 113"/>
                  <a:gd name="T19" fmla="*/ 54 h 116"/>
                  <a:gd name="T20" fmla="*/ 51 w 113"/>
                  <a:gd name="T21" fmla="*/ 66 h 116"/>
                  <a:gd name="T22" fmla="*/ 61 w 113"/>
                  <a:gd name="T23" fmla="*/ 51 h 116"/>
                  <a:gd name="T24" fmla="*/ 73 w 113"/>
                  <a:gd name="T25" fmla="*/ 43 h 116"/>
                  <a:gd name="T26" fmla="*/ 77 w 113"/>
                  <a:gd name="T27" fmla="*/ 4 h 116"/>
                  <a:gd name="T28" fmla="*/ 53 w 113"/>
                  <a:gd name="T29" fmla="*/ 5 h 116"/>
                  <a:gd name="T30" fmla="*/ 19 w 113"/>
                  <a:gd name="T31" fmla="*/ 44 h 116"/>
                  <a:gd name="T32" fmla="*/ 0 w 113"/>
                  <a:gd name="T33" fmla="*/ 67 h 116"/>
                  <a:gd name="T34" fmla="*/ 47 w 113"/>
                  <a:gd name="T35" fmla="*/ 101 h 116"/>
                  <a:gd name="T36" fmla="*/ 110 w 113"/>
                  <a:gd name="T37" fmla="*/ 69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3" h="116">
                    <a:moveTo>
                      <a:pt x="110" y="69"/>
                    </a:moveTo>
                    <a:cubicBezTo>
                      <a:pt x="107" y="34"/>
                      <a:pt x="94" y="13"/>
                      <a:pt x="84" y="6"/>
                    </a:cubicBezTo>
                    <a:cubicBezTo>
                      <a:pt x="88" y="11"/>
                      <a:pt x="88" y="19"/>
                      <a:pt x="87" y="27"/>
                    </a:cubicBezTo>
                    <a:cubicBezTo>
                      <a:pt x="87" y="36"/>
                      <a:pt x="98" y="45"/>
                      <a:pt x="90" y="58"/>
                    </a:cubicBezTo>
                    <a:cubicBezTo>
                      <a:pt x="91" y="47"/>
                      <a:pt x="86" y="44"/>
                      <a:pt x="84" y="39"/>
                    </a:cubicBezTo>
                    <a:cubicBezTo>
                      <a:pt x="83" y="42"/>
                      <a:pt x="82" y="45"/>
                      <a:pt x="80" y="48"/>
                    </a:cubicBezTo>
                    <a:cubicBezTo>
                      <a:pt x="71" y="62"/>
                      <a:pt x="69" y="72"/>
                      <a:pt x="76" y="77"/>
                    </a:cubicBezTo>
                    <a:cubicBezTo>
                      <a:pt x="86" y="84"/>
                      <a:pt x="88" y="93"/>
                      <a:pt x="80" y="95"/>
                    </a:cubicBezTo>
                    <a:cubicBezTo>
                      <a:pt x="85" y="90"/>
                      <a:pt x="80" y="85"/>
                      <a:pt x="73" y="80"/>
                    </a:cubicBezTo>
                    <a:cubicBezTo>
                      <a:pt x="66" y="75"/>
                      <a:pt x="63" y="67"/>
                      <a:pt x="69" y="54"/>
                    </a:cubicBezTo>
                    <a:cubicBezTo>
                      <a:pt x="63" y="58"/>
                      <a:pt x="54" y="53"/>
                      <a:pt x="51" y="66"/>
                    </a:cubicBezTo>
                    <a:cubicBezTo>
                      <a:pt x="50" y="57"/>
                      <a:pt x="55" y="53"/>
                      <a:pt x="61" y="51"/>
                    </a:cubicBezTo>
                    <a:cubicBezTo>
                      <a:pt x="67" y="49"/>
                      <a:pt x="70" y="46"/>
                      <a:pt x="73" y="43"/>
                    </a:cubicBezTo>
                    <a:cubicBezTo>
                      <a:pt x="77" y="36"/>
                      <a:pt x="82" y="14"/>
                      <a:pt x="77" y="4"/>
                    </a:cubicBezTo>
                    <a:cubicBezTo>
                      <a:pt x="70" y="5"/>
                      <a:pt x="63" y="0"/>
                      <a:pt x="53" y="5"/>
                    </a:cubicBezTo>
                    <a:cubicBezTo>
                      <a:pt x="44" y="26"/>
                      <a:pt x="27" y="25"/>
                      <a:pt x="19" y="44"/>
                    </a:cubicBezTo>
                    <a:cubicBezTo>
                      <a:pt x="11" y="62"/>
                      <a:pt x="3" y="66"/>
                      <a:pt x="0" y="67"/>
                    </a:cubicBezTo>
                    <a:cubicBezTo>
                      <a:pt x="2" y="81"/>
                      <a:pt x="8" y="94"/>
                      <a:pt x="47" y="101"/>
                    </a:cubicBezTo>
                    <a:cubicBezTo>
                      <a:pt x="90" y="109"/>
                      <a:pt x="113" y="116"/>
                      <a:pt x="110" y="69"/>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grpSp>
      </p:grpSp>
      <p:grpSp>
        <p:nvGrpSpPr>
          <p:cNvPr id="49" name="Group 6">
            <a:extLst>
              <a:ext uri="{FF2B5EF4-FFF2-40B4-BE49-F238E27FC236}">
                <a16:creationId xmlns:a16="http://schemas.microsoft.com/office/drawing/2014/main" id="{7F0BCA41-3B78-413C-9D0B-037F172723CC}"/>
              </a:ext>
            </a:extLst>
          </p:cNvPr>
          <p:cNvGrpSpPr/>
          <p:nvPr/>
        </p:nvGrpSpPr>
        <p:grpSpPr>
          <a:xfrm>
            <a:off x="805062" y="3409178"/>
            <a:ext cx="1242000" cy="1242000"/>
            <a:chOff x="182419" y="4105186"/>
            <a:chExt cx="1728192" cy="1728000"/>
          </a:xfrm>
        </p:grpSpPr>
        <p:grpSp>
          <p:nvGrpSpPr>
            <p:cNvPr id="50" name="Group 34">
              <a:extLst>
                <a:ext uri="{FF2B5EF4-FFF2-40B4-BE49-F238E27FC236}">
                  <a16:creationId xmlns:a16="http://schemas.microsoft.com/office/drawing/2014/main" id="{430BC4FA-D716-4360-ADEC-F4683B4B8920}"/>
                </a:ext>
              </a:extLst>
            </p:cNvPr>
            <p:cNvGrpSpPr/>
            <p:nvPr/>
          </p:nvGrpSpPr>
          <p:grpSpPr>
            <a:xfrm>
              <a:off x="182419" y="4105186"/>
              <a:ext cx="1728192" cy="1728000"/>
              <a:chOff x="848962" y="2623187"/>
              <a:chExt cx="1728192" cy="1728000"/>
            </a:xfrm>
          </p:grpSpPr>
          <p:sp>
            <p:nvSpPr>
              <p:cNvPr id="52" name="Oval 35">
                <a:extLst>
                  <a:ext uri="{FF2B5EF4-FFF2-40B4-BE49-F238E27FC236}">
                    <a16:creationId xmlns:a16="http://schemas.microsoft.com/office/drawing/2014/main" id="{05214C1F-DFBC-4DE9-914A-70ADB3DF579F}"/>
                  </a:ext>
                </a:extLst>
              </p:cNvPr>
              <p:cNvSpPr/>
              <p:nvPr/>
            </p:nvSpPr>
            <p:spPr bwMode="auto">
              <a:xfrm>
                <a:off x="848962" y="2623187"/>
                <a:ext cx="1728192" cy="1728000"/>
              </a:xfrm>
              <a:prstGeom prst="ellipse">
                <a:avLst/>
              </a:prstGeom>
              <a:solidFill>
                <a:schemeClr val="bg1"/>
              </a:solidFill>
              <a:ln w="28575" algn="ctr">
                <a:solidFill>
                  <a:schemeClr val="bg2"/>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sp>
            <p:nvSpPr>
              <p:cNvPr id="53" name="Rectangle 38">
                <a:extLst>
                  <a:ext uri="{FF2B5EF4-FFF2-40B4-BE49-F238E27FC236}">
                    <a16:creationId xmlns:a16="http://schemas.microsoft.com/office/drawing/2014/main" id="{A49E2271-C2AD-429B-85F3-C376736C2654}"/>
                  </a:ext>
                </a:extLst>
              </p:cNvPr>
              <p:cNvSpPr/>
              <p:nvPr/>
            </p:nvSpPr>
            <p:spPr bwMode="auto">
              <a:xfrm>
                <a:off x="1412715" y="3039894"/>
                <a:ext cx="600682" cy="375285"/>
              </a:xfrm>
              <a:prstGeom prst="rect">
                <a:avLst/>
              </a:prstGeom>
              <a:solidFill>
                <a:schemeClr val="bg1"/>
              </a:solidFill>
              <a:ln w="19050" algn="ctr">
                <a:no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grpSp>
        <p:sp>
          <p:nvSpPr>
            <p:cNvPr id="51" name="Freeform: Shape 39">
              <a:extLst>
                <a:ext uri="{FF2B5EF4-FFF2-40B4-BE49-F238E27FC236}">
                  <a16:creationId xmlns:a16="http://schemas.microsoft.com/office/drawing/2014/main" id="{B1D9AA4E-1E98-4D4C-8BEB-8450C1D9C394}"/>
                </a:ext>
              </a:extLst>
            </p:cNvPr>
            <p:cNvSpPr/>
            <p:nvPr/>
          </p:nvSpPr>
          <p:spPr>
            <a:xfrm flipH="1">
              <a:off x="480626" y="4494802"/>
              <a:ext cx="1222886" cy="979192"/>
            </a:xfrm>
            <a:custGeom>
              <a:avLst/>
              <a:gdLst/>
              <a:ahLst/>
              <a:cxnLst/>
              <a:rect l="0" t="0" r="0" b="0"/>
              <a:pathLst>
                <a:path w="607500" h="517500">
                  <a:moveTo>
                    <a:pt x="588841" y="313568"/>
                  </a:moveTo>
                  <a:cubicBezTo>
                    <a:pt x="610591" y="282068"/>
                    <a:pt x="609091" y="239318"/>
                    <a:pt x="585091" y="209318"/>
                  </a:cubicBezTo>
                  <a:cubicBezTo>
                    <a:pt x="588091" y="200318"/>
                    <a:pt x="589591" y="191318"/>
                    <a:pt x="589591" y="182318"/>
                  </a:cubicBezTo>
                  <a:cubicBezTo>
                    <a:pt x="589591" y="139568"/>
                    <a:pt x="558841" y="103568"/>
                    <a:pt x="517591" y="95318"/>
                  </a:cubicBezTo>
                  <a:cubicBezTo>
                    <a:pt x="504841" y="58568"/>
                    <a:pt x="471091" y="34568"/>
                    <a:pt x="432091" y="34568"/>
                  </a:cubicBezTo>
                  <a:cubicBezTo>
                    <a:pt x="425341" y="34568"/>
                    <a:pt x="417841" y="35318"/>
                    <a:pt x="411091" y="36818"/>
                  </a:cubicBezTo>
                  <a:cubicBezTo>
                    <a:pt x="395341" y="18068"/>
                    <a:pt x="372091" y="6818"/>
                    <a:pt x="348091" y="4568"/>
                  </a:cubicBezTo>
                  <a:cubicBezTo>
                    <a:pt x="323341" y="3068"/>
                    <a:pt x="299341" y="11318"/>
                    <a:pt x="281341" y="27818"/>
                  </a:cubicBezTo>
                  <a:cubicBezTo>
                    <a:pt x="258091" y="12068"/>
                    <a:pt x="228841" y="7568"/>
                    <a:pt x="202591" y="15818"/>
                  </a:cubicBezTo>
                  <a:cubicBezTo>
                    <a:pt x="175591" y="24068"/>
                    <a:pt x="154591" y="44318"/>
                    <a:pt x="144841" y="71318"/>
                  </a:cubicBezTo>
                  <a:cubicBezTo>
                    <a:pt x="143341" y="71318"/>
                    <a:pt x="141091" y="71318"/>
                    <a:pt x="139591" y="71318"/>
                  </a:cubicBezTo>
                  <a:cubicBezTo>
                    <a:pt x="90091" y="71318"/>
                    <a:pt x="50341" y="110318"/>
                    <a:pt x="49591" y="159818"/>
                  </a:cubicBezTo>
                  <a:cubicBezTo>
                    <a:pt x="49591" y="161318"/>
                    <a:pt x="49591" y="162818"/>
                    <a:pt x="49591" y="164318"/>
                  </a:cubicBezTo>
                  <a:cubicBezTo>
                    <a:pt x="19591" y="180818"/>
                    <a:pt x="2341" y="213068"/>
                    <a:pt x="4591" y="247568"/>
                  </a:cubicBezTo>
                  <a:cubicBezTo>
                    <a:pt x="7591" y="294818"/>
                    <a:pt x="49591" y="330068"/>
                    <a:pt x="97591" y="330068"/>
                  </a:cubicBezTo>
                  <a:lnTo>
                    <a:pt x="213841" y="330068"/>
                  </a:lnTo>
                  <a:cubicBezTo>
                    <a:pt x="263341" y="330068"/>
                    <a:pt x="303841" y="369818"/>
                    <a:pt x="304591" y="419318"/>
                  </a:cubicBezTo>
                  <a:lnTo>
                    <a:pt x="304591" y="515318"/>
                  </a:lnTo>
                  <a:lnTo>
                    <a:pt x="363841" y="515318"/>
                  </a:lnTo>
                  <a:lnTo>
                    <a:pt x="363841" y="447818"/>
                  </a:lnTo>
                  <a:cubicBezTo>
                    <a:pt x="363841" y="444818"/>
                    <a:pt x="363841" y="441068"/>
                    <a:pt x="363841" y="438068"/>
                  </a:cubicBezTo>
                  <a:cubicBezTo>
                    <a:pt x="363841" y="410318"/>
                    <a:pt x="363091" y="375068"/>
                    <a:pt x="382591" y="352568"/>
                  </a:cubicBezTo>
                  <a:cubicBezTo>
                    <a:pt x="394591" y="339818"/>
                    <a:pt x="408091" y="328568"/>
                    <a:pt x="422341" y="318818"/>
                  </a:cubicBezTo>
                  <a:cubicBezTo>
                    <a:pt x="433591" y="312068"/>
                    <a:pt x="443341" y="303818"/>
                    <a:pt x="451591" y="294068"/>
                  </a:cubicBezTo>
                  <a:cubicBezTo>
                    <a:pt x="455341" y="288068"/>
                    <a:pt x="459091" y="282068"/>
                    <a:pt x="461341" y="276068"/>
                  </a:cubicBezTo>
                  <a:cubicBezTo>
                    <a:pt x="445591" y="270068"/>
                    <a:pt x="429091" y="267818"/>
                    <a:pt x="412591" y="270068"/>
                  </a:cubicBezTo>
                  <a:cubicBezTo>
                    <a:pt x="404341" y="270818"/>
                    <a:pt x="396841" y="265568"/>
                    <a:pt x="395341" y="257318"/>
                  </a:cubicBezTo>
                  <a:cubicBezTo>
                    <a:pt x="394591" y="249068"/>
                    <a:pt x="399841" y="241568"/>
                    <a:pt x="408091" y="240068"/>
                  </a:cubicBezTo>
                  <a:cubicBezTo>
                    <a:pt x="428341" y="237068"/>
                    <a:pt x="448591" y="239318"/>
                    <a:pt x="468091" y="246818"/>
                  </a:cubicBezTo>
                  <a:cubicBezTo>
                    <a:pt x="468091" y="244568"/>
                    <a:pt x="468091" y="243068"/>
                    <a:pt x="468841" y="240818"/>
                  </a:cubicBezTo>
                  <a:cubicBezTo>
                    <a:pt x="469591" y="228818"/>
                    <a:pt x="468091" y="216818"/>
                    <a:pt x="464341" y="205568"/>
                  </a:cubicBezTo>
                  <a:cubicBezTo>
                    <a:pt x="453841" y="178568"/>
                    <a:pt x="427591" y="166568"/>
                    <a:pt x="402841" y="156818"/>
                  </a:cubicBezTo>
                  <a:cubicBezTo>
                    <a:pt x="398341" y="155318"/>
                    <a:pt x="393841" y="153818"/>
                    <a:pt x="387841" y="152318"/>
                  </a:cubicBezTo>
                  <a:lnTo>
                    <a:pt x="383341" y="150818"/>
                  </a:lnTo>
                  <a:lnTo>
                    <a:pt x="382591" y="150818"/>
                  </a:lnTo>
                  <a:cubicBezTo>
                    <a:pt x="376591" y="151568"/>
                    <a:pt x="371341" y="153068"/>
                    <a:pt x="365341" y="155318"/>
                  </a:cubicBezTo>
                  <a:lnTo>
                    <a:pt x="358591" y="156818"/>
                  </a:lnTo>
                  <a:lnTo>
                    <a:pt x="351091" y="158318"/>
                  </a:lnTo>
                  <a:cubicBezTo>
                    <a:pt x="338341" y="173318"/>
                    <a:pt x="331591" y="192818"/>
                    <a:pt x="333091" y="213068"/>
                  </a:cubicBezTo>
                  <a:cubicBezTo>
                    <a:pt x="334591" y="233318"/>
                    <a:pt x="344341" y="251318"/>
                    <a:pt x="359341" y="264068"/>
                  </a:cubicBezTo>
                  <a:cubicBezTo>
                    <a:pt x="365341" y="269318"/>
                    <a:pt x="365341" y="278318"/>
                    <a:pt x="360841" y="285068"/>
                  </a:cubicBezTo>
                  <a:cubicBezTo>
                    <a:pt x="356341" y="290318"/>
                    <a:pt x="347341" y="291068"/>
                    <a:pt x="341341" y="286568"/>
                  </a:cubicBezTo>
                  <a:cubicBezTo>
                    <a:pt x="332341" y="279068"/>
                    <a:pt x="324841" y="269318"/>
                    <a:pt x="318841" y="258818"/>
                  </a:cubicBezTo>
                  <a:lnTo>
                    <a:pt x="317341" y="258818"/>
                  </a:lnTo>
                  <a:cubicBezTo>
                    <a:pt x="296341" y="255068"/>
                    <a:pt x="272341" y="251318"/>
                    <a:pt x="252841" y="238568"/>
                  </a:cubicBezTo>
                  <a:cubicBezTo>
                    <a:pt x="246091" y="234068"/>
                    <a:pt x="244591" y="225068"/>
                    <a:pt x="249091" y="218318"/>
                  </a:cubicBezTo>
                  <a:cubicBezTo>
                    <a:pt x="253591" y="211568"/>
                    <a:pt x="262591" y="209318"/>
                    <a:pt x="269341" y="213818"/>
                  </a:cubicBezTo>
                  <a:cubicBezTo>
                    <a:pt x="280591" y="220568"/>
                    <a:pt x="293341" y="225068"/>
                    <a:pt x="306841" y="226568"/>
                  </a:cubicBezTo>
                  <a:cubicBezTo>
                    <a:pt x="305341" y="222818"/>
                    <a:pt x="304591" y="219068"/>
                    <a:pt x="303841" y="214568"/>
                  </a:cubicBezTo>
                  <a:cubicBezTo>
                    <a:pt x="302341" y="198068"/>
                    <a:pt x="305341" y="180818"/>
                    <a:pt x="312091" y="165818"/>
                  </a:cubicBezTo>
                  <a:cubicBezTo>
                    <a:pt x="301591" y="167318"/>
                    <a:pt x="291841" y="168068"/>
                    <a:pt x="281341" y="168068"/>
                  </a:cubicBezTo>
                  <a:cubicBezTo>
                    <a:pt x="272341" y="168068"/>
                    <a:pt x="263341" y="167318"/>
                    <a:pt x="254341" y="165818"/>
                  </a:cubicBezTo>
                  <a:cubicBezTo>
                    <a:pt x="237841" y="186068"/>
                    <a:pt x="214591" y="201068"/>
                    <a:pt x="189091" y="207068"/>
                  </a:cubicBezTo>
                  <a:cubicBezTo>
                    <a:pt x="155341" y="224318"/>
                    <a:pt x="123841" y="246068"/>
                    <a:pt x="123841" y="282818"/>
                  </a:cubicBezTo>
                  <a:cubicBezTo>
                    <a:pt x="123841" y="291068"/>
                    <a:pt x="117091" y="297818"/>
                    <a:pt x="108841" y="297818"/>
                  </a:cubicBezTo>
                  <a:cubicBezTo>
                    <a:pt x="100591" y="297818"/>
                    <a:pt x="93841" y="291068"/>
                    <a:pt x="93841" y="282818"/>
                  </a:cubicBezTo>
                  <a:cubicBezTo>
                    <a:pt x="94591" y="254318"/>
                    <a:pt x="107341" y="228068"/>
                    <a:pt x="129091" y="210068"/>
                  </a:cubicBezTo>
                  <a:cubicBezTo>
                    <a:pt x="111091" y="207818"/>
                    <a:pt x="94591" y="200318"/>
                    <a:pt x="82591" y="186818"/>
                  </a:cubicBezTo>
                  <a:cubicBezTo>
                    <a:pt x="77341" y="180068"/>
                    <a:pt x="78841" y="171068"/>
                    <a:pt x="84841" y="165818"/>
                  </a:cubicBezTo>
                  <a:cubicBezTo>
                    <a:pt x="90841" y="160568"/>
                    <a:pt x="100591" y="161318"/>
                    <a:pt x="105841" y="167318"/>
                  </a:cubicBezTo>
                  <a:cubicBezTo>
                    <a:pt x="111841" y="174818"/>
                    <a:pt x="129091" y="181568"/>
                    <a:pt x="153841" y="180818"/>
                  </a:cubicBezTo>
                  <a:cubicBezTo>
                    <a:pt x="178591" y="180818"/>
                    <a:pt x="203341" y="171818"/>
                    <a:pt x="222091" y="155318"/>
                  </a:cubicBezTo>
                  <a:cubicBezTo>
                    <a:pt x="200341" y="146318"/>
                    <a:pt x="182341" y="129818"/>
                    <a:pt x="171091" y="108818"/>
                  </a:cubicBezTo>
                  <a:cubicBezTo>
                    <a:pt x="166591" y="101318"/>
                    <a:pt x="169591" y="92318"/>
                    <a:pt x="176341" y="88568"/>
                  </a:cubicBezTo>
                  <a:cubicBezTo>
                    <a:pt x="183841" y="84068"/>
                    <a:pt x="192841" y="87068"/>
                    <a:pt x="196591" y="93818"/>
                  </a:cubicBezTo>
                  <a:cubicBezTo>
                    <a:pt x="219091" y="134318"/>
                    <a:pt x="266341" y="145568"/>
                    <a:pt x="340591" y="128318"/>
                  </a:cubicBezTo>
                  <a:cubicBezTo>
                    <a:pt x="327091" y="117068"/>
                    <a:pt x="317341" y="99068"/>
                    <a:pt x="318091" y="70568"/>
                  </a:cubicBezTo>
                  <a:cubicBezTo>
                    <a:pt x="318091" y="62318"/>
                    <a:pt x="325591" y="55568"/>
                    <a:pt x="333841" y="56318"/>
                  </a:cubicBezTo>
                  <a:cubicBezTo>
                    <a:pt x="342091" y="56318"/>
                    <a:pt x="348841" y="63818"/>
                    <a:pt x="348091" y="72068"/>
                  </a:cubicBezTo>
                  <a:cubicBezTo>
                    <a:pt x="346591" y="105818"/>
                    <a:pt x="365341" y="112568"/>
                    <a:pt x="395341" y="121568"/>
                  </a:cubicBezTo>
                  <a:cubicBezTo>
                    <a:pt x="399841" y="123068"/>
                    <a:pt x="404341" y="123818"/>
                    <a:pt x="408841" y="125318"/>
                  </a:cubicBezTo>
                  <a:cubicBezTo>
                    <a:pt x="417091" y="106568"/>
                    <a:pt x="433591" y="92318"/>
                    <a:pt x="453841" y="87068"/>
                  </a:cubicBezTo>
                  <a:cubicBezTo>
                    <a:pt x="462091" y="84818"/>
                    <a:pt x="470341" y="90068"/>
                    <a:pt x="472591" y="98318"/>
                  </a:cubicBezTo>
                  <a:cubicBezTo>
                    <a:pt x="474841" y="106568"/>
                    <a:pt x="469591" y="114818"/>
                    <a:pt x="461341" y="117068"/>
                  </a:cubicBezTo>
                  <a:cubicBezTo>
                    <a:pt x="450841" y="120068"/>
                    <a:pt x="442591" y="126818"/>
                    <a:pt x="437341" y="136568"/>
                  </a:cubicBezTo>
                  <a:cubicBezTo>
                    <a:pt x="437341" y="137318"/>
                    <a:pt x="437341" y="137318"/>
                    <a:pt x="437341" y="138068"/>
                  </a:cubicBezTo>
                  <a:cubicBezTo>
                    <a:pt x="460591" y="149318"/>
                    <a:pt x="480841" y="165818"/>
                    <a:pt x="491341" y="193568"/>
                  </a:cubicBezTo>
                  <a:cubicBezTo>
                    <a:pt x="493591" y="199568"/>
                    <a:pt x="495091" y="205568"/>
                    <a:pt x="495841" y="211568"/>
                  </a:cubicBezTo>
                  <a:cubicBezTo>
                    <a:pt x="498841" y="209318"/>
                    <a:pt x="501091" y="206318"/>
                    <a:pt x="502591" y="202568"/>
                  </a:cubicBezTo>
                  <a:cubicBezTo>
                    <a:pt x="507841" y="191318"/>
                    <a:pt x="511591" y="180068"/>
                    <a:pt x="513091" y="167318"/>
                  </a:cubicBezTo>
                  <a:cubicBezTo>
                    <a:pt x="513841" y="162068"/>
                    <a:pt x="517591" y="157568"/>
                    <a:pt x="522841" y="155318"/>
                  </a:cubicBezTo>
                  <a:cubicBezTo>
                    <a:pt x="528091" y="153068"/>
                    <a:pt x="534091" y="154568"/>
                    <a:pt x="537841" y="158318"/>
                  </a:cubicBezTo>
                  <a:cubicBezTo>
                    <a:pt x="542341" y="162068"/>
                    <a:pt x="543841" y="167318"/>
                    <a:pt x="542341" y="173318"/>
                  </a:cubicBezTo>
                  <a:cubicBezTo>
                    <a:pt x="540091" y="188318"/>
                    <a:pt x="535591" y="203318"/>
                    <a:pt x="528091" y="216818"/>
                  </a:cubicBezTo>
                  <a:cubicBezTo>
                    <a:pt x="520591" y="229568"/>
                    <a:pt x="509341" y="240068"/>
                    <a:pt x="495841" y="247568"/>
                  </a:cubicBezTo>
                  <a:cubicBezTo>
                    <a:pt x="494341" y="266318"/>
                    <a:pt x="488341" y="285068"/>
                    <a:pt x="479341" y="301568"/>
                  </a:cubicBezTo>
                  <a:cubicBezTo>
                    <a:pt x="489091" y="312818"/>
                    <a:pt x="499591" y="322568"/>
                    <a:pt x="512341" y="330068"/>
                  </a:cubicBezTo>
                  <a:cubicBezTo>
                    <a:pt x="516841" y="333068"/>
                    <a:pt x="519841" y="338318"/>
                    <a:pt x="519841" y="343568"/>
                  </a:cubicBezTo>
                  <a:cubicBezTo>
                    <a:pt x="519841" y="348818"/>
                    <a:pt x="516841" y="354068"/>
                    <a:pt x="511591" y="356318"/>
                  </a:cubicBezTo>
                  <a:cubicBezTo>
                    <a:pt x="506341" y="358568"/>
                    <a:pt x="501091" y="358568"/>
                    <a:pt x="496591" y="355568"/>
                  </a:cubicBezTo>
                  <a:cubicBezTo>
                    <a:pt x="483841" y="347318"/>
                    <a:pt x="471841" y="336818"/>
                    <a:pt x="461341" y="325568"/>
                  </a:cubicBezTo>
                  <a:cubicBezTo>
                    <a:pt x="453841" y="331568"/>
                    <a:pt x="445591" y="337568"/>
                    <a:pt x="438091" y="342818"/>
                  </a:cubicBezTo>
                  <a:cubicBezTo>
                    <a:pt x="425341" y="351068"/>
                    <a:pt x="414091" y="360068"/>
                    <a:pt x="404341" y="371318"/>
                  </a:cubicBezTo>
                  <a:cubicBezTo>
                    <a:pt x="392341" y="385568"/>
                    <a:pt x="393091" y="413318"/>
                    <a:pt x="393091" y="437318"/>
                  </a:cubicBezTo>
                  <a:cubicBezTo>
                    <a:pt x="393091" y="441068"/>
                    <a:pt x="393091" y="444068"/>
                    <a:pt x="393091" y="447818"/>
                  </a:cubicBezTo>
                  <a:lnTo>
                    <a:pt x="393091" y="515318"/>
                  </a:lnTo>
                  <a:lnTo>
                    <a:pt x="453091" y="515318"/>
                  </a:lnTo>
                  <a:cubicBezTo>
                    <a:pt x="453091" y="417818"/>
                    <a:pt x="499591" y="412568"/>
                    <a:pt x="505591" y="411068"/>
                  </a:cubicBezTo>
                  <a:cubicBezTo>
                    <a:pt x="525091" y="405818"/>
                    <a:pt x="576841" y="378818"/>
                    <a:pt x="588091" y="323318"/>
                  </a:cubicBezTo>
                  <a:cubicBezTo>
                    <a:pt x="589591" y="320318"/>
                    <a:pt x="588841" y="316568"/>
                    <a:pt x="588841" y="313568"/>
                  </a:cubicBezTo>
                  <a:cubicBezTo>
                    <a:pt x="588091" y="313568"/>
                    <a:pt x="588091" y="313568"/>
                    <a:pt x="588841" y="313568"/>
                  </a:cubicBezTo>
                  <a:close/>
                </a:path>
              </a:pathLst>
            </a:custGeom>
            <a:solidFill>
              <a:schemeClr val="tx2"/>
            </a:solidFill>
            <a:ln w="7441" cap="flat">
              <a:noFill/>
              <a:prstDash val="solid"/>
              <a:miter/>
            </a:ln>
          </p:spPr>
          <p:txBody>
            <a:bodyPr/>
            <a:lstStyle/>
            <a:p>
              <a:endParaRPr lang="en-US" sz="1013"/>
            </a:p>
          </p:txBody>
        </p:sp>
      </p:grpSp>
      <p:grpSp>
        <p:nvGrpSpPr>
          <p:cNvPr id="54" name="Group 46">
            <a:extLst>
              <a:ext uri="{FF2B5EF4-FFF2-40B4-BE49-F238E27FC236}">
                <a16:creationId xmlns:a16="http://schemas.microsoft.com/office/drawing/2014/main" id="{21F6C249-A4CE-4B08-A775-818EF6349DCA}"/>
              </a:ext>
            </a:extLst>
          </p:cNvPr>
          <p:cNvGrpSpPr/>
          <p:nvPr/>
        </p:nvGrpSpPr>
        <p:grpSpPr>
          <a:xfrm>
            <a:off x="5529744" y="3421468"/>
            <a:ext cx="1242000" cy="1242000"/>
            <a:chOff x="7370424" y="4561957"/>
            <a:chExt cx="1656000" cy="1656000"/>
          </a:xfrm>
        </p:grpSpPr>
        <p:sp>
          <p:nvSpPr>
            <p:cNvPr id="55" name="Oval 32">
              <a:extLst>
                <a:ext uri="{FF2B5EF4-FFF2-40B4-BE49-F238E27FC236}">
                  <a16:creationId xmlns:a16="http://schemas.microsoft.com/office/drawing/2014/main" id="{8E21D93D-C060-40E6-BC40-5BD1F5FD9692}"/>
                </a:ext>
              </a:extLst>
            </p:cNvPr>
            <p:cNvSpPr/>
            <p:nvPr/>
          </p:nvSpPr>
          <p:spPr bwMode="auto">
            <a:xfrm>
              <a:off x="7370424" y="4561957"/>
              <a:ext cx="1656000" cy="1656000"/>
            </a:xfrm>
            <a:prstGeom prst="ellipse">
              <a:avLst/>
            </a:prstGeom>
            <a:solidFill>
              <a:schemeClr val="bg1"/>
            </a:solidFill>
            <a:ln w="28575" algn="ctr">
              <a:solidFill>
                <a:schemeClr val="bg2"/>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pic>
          <p:nvPicPr>
            <p:cNvPr id="56" name="Picture 45" descr="A picture containing shirt&#10;&#10;Description automatically generated">
              <a:extLst>
                <a:ext uri="{FF2B5EF4-FFF2-40B4-BE49-F238E27FC236}">
                  <a16:creationId xmlns:a16="http://schemas.microsoft.com/office/drawing/2014/main" id="{3236B70F-31CE-4668-B296-2C40A23AA45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233646">
              <a:off x="7661290" y="4871719"/>
              <a:ext cx="1086794" cy="1086794"/>
            </a:xfrm>
            <a:prstGeom prst="rect">
              <a:avLst/>
            </a:prstGeom>
          </p:spPr>
        </p:pic>
      </p:grpSp>
      <p:sp>
        <p:nvSpPr>
          <p:cNvPr id="57" name="Textfeld 56">
            <a:extLst>
              <a:ext uri="{FF2B5EF4-FFF2-40B4-BE49-F238E27FC236}">
                <a16:creationId xmlns:a16="http://schemas.microsoft.com/office/drawing/2014/main" id="{DFA99BDE-A960-49AB-829A-E20F1E6925C3}"/>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DE" sz="600" dirty="0">
                <a:solidFill>
                  <a:srgbClr val="B3B2B5"/>
                </a:solidFill>
                <a:latin typeface="Arial" panose="020B0604020202020204" pitchFamily="34" charset="0"/>
                <a:cs typeface="Arial" panose="020B0604020202020204" pitchFamily="34" charset="0"/>
              </a:rPr>
              <a:t>PP-XAR-CH-0470-2_06.2021</a:t>
            </a:r>
            <a:endParaRPr lang="fr-FR" sz="600" dirty="0">
              <a:solidFill>
                <a:srgbClr val="B3B2B5"/>
              </a:solidFill>
            </a:endParaRPr>
          </a:p>
        </p:txBody>
      </p:sp>
    </p:spTree>
    <p:extLst>
      <p:ext uri="{BB962C8B-B14F-4D97-AF65-F5344CB8AC3E}">
        <p14:creationId xmlns:p14="http://schemas.microsoft.com/office/powerpoint/2010/main" val="27716700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a:t>Références</a:t>
            </a:r>
          </a:p>
        </p:txBody>
      </p:sp>
      <p:sp>
        <p:nvSpPr>
          <p:cNvPr id="24" name="Subtitle 1">
            <a:extLst>
              <a:ext uri="{FF2B5EF4-FFF2-40B4-BE49-F238E27FC236}">
                <a16:creationId xmlns:a16="http://schemas.microsoft.com/office/drawing/2014/main" id="{C9432066-82CF-4360-A5B1-C2E9D260953C}"/>
              </a:ext>
            </a:extLst>
          </p:cNvPr>
          <p:cNvSpPr txBox="1">
            <a:spLocks/>
          </p:cNvSpPr>
          <p:nvPr/>
        </p:nvSpPr>
        <p:spPr>
          <a:xfrm>
            <a:off x="612776" y="1250911"/>
            <a:ext cx="8280400" cy="3597908"/>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pPr marL="176213" indent="-176213">
              <a:tabLst>
                <a:tab pos="265113" algn="l"/>
                <a:tab pos="1238250" algn="l"/>
              </a:tabLst>
            </a:pPr>
            <a:r>
              <a:rPr lang="fr-FR" sz="700" b="1" dirty="0"/>
              <a:t>1.	</a:t>
            </a:r>
            <a:r>
              <a:rPr lang="fr-FR" sz="700" dirty="0"/>
              <a:t>Coleman CI, et al. </a:t>
            </a:r>
            <a:r>
              <a:rPr lang="fr-FR" sz="700" dirty="0" err="1"/>
              <a:t>Thromboembolism</a:t>
            </a:r>
            <a:r>
              <a:rPr lang="fr-FR" sz="700" dirty="0"/>
              <a:t>, </a:t>
            </a:r>
            <a:r>
              <a:rPr lang="fr-FR" sz="700" dirty="0" err="1"/>
              <a:t>bleeding</a:t>
            </a:r>
            <a:r>
              <a:rPr lang="fr-FR" sz="700" dirty="0"/>
              <a:t> and </a:t>
            </a:r>
            <a:r>
              <a:rPr lang="fr-FR" sz="700" dirty="0" err="1"/>
              <a:t>vascular</a:t>
            </a:r>
            <a:r>
              <a:rPr lang="fr-FR" sz="700" dirty="0"/>
              <a:t> </a:t>
            </a:r>
            <a:r>
              <a:rPr lang="fr-FR" sz="700" dirty="0" err="1"/>
              <a:t>death</a:t>
            </a:r>
            <a:r>
              <a:rPr lang="fr-FR" sz="700" dirty="0"/>
              <a:t> in </a:t>
            </a:r>
            <a:r>
              <a:rPr lang="fr-FR" sz="700" dirty="0" err="1"/>
              <a:t>nonvalvular</a:t>
            </a:r>
            <a:r>
              <a:rPr lang="fr-FR" sz="700" dirty="0"/>
              <a:t> atrial fibrillation patients </a:t>
            </a:r>
            <a:r>
              <a:rPr lang="fr-FR" sz="700" dirty="0" err="1"/>
              <a:t>with</a:t>
            </a:r>
            <a:r>
              <a:rPr lang="fr-FR" sz="700" dirty="0"/>
              <a:t> type 2 </a:t>
            </a:r>
            <a:r>
              <a:rPr lang="fr-FR" sz="700" dirty="0" err="1"/>
              <a:t>diabetes</a:t>
            </a:r>
            <a:r>
              <a:rPr lang="fr-FR" sz="700" dirty="0"/>
              <a:t> </a:t>
            </a:r>
            <a:r>
              <a:rPr lang="fr-FR" sz="700" dirty="0" err="1"/>
              <a:t>receiving</a:t>
            </a:r>
            <a:r>
              <a:rPr lang="fr-FR" sz="700" dirty="0"/>
              <a:t> </a:t>
            </a:r>
            <a:r>
              <a:rPr lang="fr-FR" sz="700" dirty="0" err="1"/>
              <a:t>Rivaroxaban</a:t>
            </a:r>
            <a:r>
              <a:rPr lang="fr-FR" sz="700" dirty="0"/>
              <a:t> or </a:t>
            </a:r>
            <a:r>
              <a:rPr lang="fr-FR" sz="700" dirty="0" err="1"/>
              <a:t>warfarin</a:t>
            </a:r>
            <a:r>
              <a:rPr lang="fr-FR" sz="700" dirty="0"/>
              <a:t>. </a:t>
            </a:r>
            <a:r>
              <a:rPr lang="fr-FR" sz="700" dirty="0" err="1"/>
              <a:t>Cardiovasc</a:t>
            </a:r>
            <a:r>
              <a:rPr lang="fr-FR" sz="700" dirty="0"/>
              <a:t> </a:t>
            </a:r>
            <a:r>
              <a:rPr lang="fr-FR" sz="700" dirty="0" err="1"/>
              <a:t>Diabetol</a:t>
            </a:r>
            <a:r>
              <a:rPr lang="fr-FR" sz="700" dirty="0"/>
              <a:t> 2021;20(1):52.</a:t>
            </a:r>
          </a:p>
          <a:p>
            <a:pPr marL="176213" indent="-176213">
              <a:tabLst>
                <a:tab pos="265113" algn="l"/>
                <a:tab pos="1238250" algn="l"/>
              </a:tabLst>
            </a:pPr>
            <a:r>
              <a:rPr lang="fr-FR" sz="700" b="1" dirty="0"/>
              <a:t>2.</a:t>
            </a:r>
            <a:r>
              <a:rPr lang="fr-FR" sz="700" dirty="0"/>
              <a:t>	Baker WL, et al. </a:t>
            </a:r>
            <a:r>
              <a:rPr lang="fr-FR" sz="700" dirty="0" err="1"/>
              <a:t>Effectiveness</a:t>
            </a:r>
            <a:r>
              <a:rPr lang="fr-FR" sz="700" dirty="0"/>
              <a:t> and </a:t>
            </a:r>
            <a:r>
              <a:rPr lang="fr-FR" sz="700" dirty="0" err="1"/>
              <a:t>safety</a:t>
            </a:r>
            <a:r>
              <a:rPr lang="fr-FR" sz="700" dirty="0"/>
              <a:t> of </a:t>
            </a:r>
            <a:r>
              <a:rPr lang="fr-FR" sz="700" dirty="0" err="1"/>
              <a:t>Rivaroxaban</a:t>
            </a:r>
            <a:r>
              <a:rPr lang="fr-FR" sz="700" dirty="0"/>
              <a:t> and </a:t>
            </a:r>
            <a:r>
              <a:rPr lang="fr-FR" sz="700" dirty="0" err="1"/>
              <a:t>warfarin</a:t>
            </a:r>
            <a:r>
              <a:rPr lang="fr-FR" sz="700" dirty="0"/>
              <a:t> for </a:t>
            </a:r>
            <a:r>
              <a:rPr lang="fr-FR" sz="700" dirty="0" err="1"/>
              <a:t>prevention</a:t>
            </a:r>
            <a:r>
              <a:rPr lang="fr-FR" sz="700" dirty="0"/>
              <a:t> of major adverse </a:t>
            </a:r>
            <a:r>
              <a:rPr lang="fr-FR" sz="700" dirty="0" err="1"/>
              <a:t>cardiovascular</a:t>
            </a:r>
            <a:r>
              <a:rPr lang="fr-FR" sz="700" dirty="0"/>
              <a:t> or </a:t>
            </a:r>
            <a:r>
              <a:rPr lang="fr-FR" sz="700" dirty="0" err="1"/>
              <a:t>limb</a:t>
            </a:r>
            <a:r>
              <a:rPr lang="fr-FR" sz="700" dirty="0"/>
              <a:t> </a:t>
            </a:r>
            <a:r>
              <a:rPr lang="fr-FR" sz="700" dirty="0" err="1"/>
              <a:t>events</a:t>
            </a:r>
            <a:r>
              <a:rPr lang="fr-FR" sz="700" dirty="0"/>
              <a:t> in patients </a:t>
            </a:r>
            <a:r>
              <a:rPr lang="fr-FR" sz="700" dirty="0" err="1"/>
              <a:t>with</a:t>
            </a:r>
            <a:r>
              <a:rPr lang="fr-FR" sz="700" dirty="0"/>
              <a:t> non-</a:t>
            </a:r>
            <a:r>
              <a:rPr lang="fr-FR" sz="700" dirty="0" err="1"/>
              <a:t>valvular</a:t>
            </a:r>
            <a:r>
              <a:rPr lang="fr-FR" sz="700" dirty="0"/>
              <a:t> atrial fibrillation and type 2 </a:t>
            </a:r>
            <a:r>
              <a:rPr lang="fr-FR" sz="700" dirty="0" err="1"/>
              <a:t>diabetes</a:t>
            </a:r>
            <a:r>
              <a:rPr lang="fr-FR" sz="700" dirty="0"/>
              <a:t>. </a:t>
            </a:r>
            <a:r>
              <a:rPr lang="fr-FR" sz="700" dirty="0" err="1"/>
              <a:t>Diabetes</a:t>
            </a:r>
            <a:r>
              <a:rPr lang="fr-FR" sz="700" dirty="0"/>
              <a:t> </a:t>
            </a:r>
            <a:r>
              <a:rPr lang="fr-FR" sz="700" dirty="0" err="1"/>
              <a:t>Obes</a:t>
            </a:r>
            <a:r>
              <a:rPr lang="fr-FR" sz="700" dirty="0"/>
              <a:t> Metab2019;21(9):2107–2114.</a:t>
            </a:r>
          </a:p>
          <a:p>
            <a:pPr marL="176213" indent="-176213">
              <a:tabLst>
                <a:tab pos="265113" algn="l"/>
                <a:tab pos="1238250" algn="l"/>
              </a:tabLst>
            </a:pPr>
            <a:r>
              <a:rPr lang="fr-FR" sz="700" b="1" dirty="0"/>
              <a:t>3.	</a:t>
            </a:r>
            <a:r>
              <a:rPr lang="fr-FR" sz="700" dirty="0"/>
              <a:t>Patel MR, et al. </a:t>
            </a:r>
            <a:r>
              <a:rPr lang="fr-FR" sz="700" dirty="0" err="1"/>
              <a:t>Rivaroxaban</a:t>
            </a:r>
            <a:r>
              <a:rPr lang="fr-FR" sz="700" dirty="0"/>
              <a:t> versus </a:t>
            </a:r>
            <a:r>
              <a:rPr lang="fr-FR" sz="700" dirty="0" err="1"/>
              <a:t>warfarin</a:t>
            </a:r>
            <a:r>
              <a:rPr lang="fr-FR" sz="700" dirty="0"/>
              <a:t> in </a:t>
            </a:r>
            <a:r>
              <a:rPr lang="fr-FR" sz="700" dirty="0" err="1"/>
              <a:t>nonvalvular</a:t>
            </a:r>
            <a:r>
              <a:rPr lang="fr-FR" sz="700" dirty="0"/>
              <a:t> atrial fibrillation. N </a:t>
            </a:r>
            <a:r>
              <a:rPr lang="fr-FR" sz="700" dirty="0" err="1"/>
              <a:t>Engl</a:t>
            </a:r>
            <a:r>
              <a:rPr lang="fr-FR" sz="700" dirty="0"/>
              <a:t> J Med 2011;365(10):883–891.</a:t>
            </a:r>
          </a:p>
          <a:p>
            <a:pPr marL="176213" indent="-176213">
              <a:tabLst>
                <a:tab pos="265113" algn="l"/>
                <a:tab pos="1238250" algn="l"/>
              </a:tabLst>
            </a:pPr>
            <a:r>
              <a:rPr lang="fr-FR" sz="700" b="1" dirty="0"/>
              <a:t>4.</a:t>
            </a:r>
            <a:r>
              <a:rPr lang="fr-FR" sz="700" dirty="0"/>
              <a:t>	</a:t>
            </a:r>
            <a:r>
              <a:rPr lang="fr-FR" sz="700" dirty="0" err="1"/>
              <a:t>Raghavan</a:t>
            </a:r>
            <a:r>
              <a:rPr lang="fr-FR" sz="700" dirty="0"/>
              <a:t> S. et al. </a:t>
            </a:r>
            <a:r>
              <a:rPr lang="fr-FR" sz="700" dirty="0" err="1"/>
              <a:t>Diabetes</a:t>
            </a:r>
            <a:r>
              <a:rPr lang="fr-FR" sz="700" dirty="0"/>
              <a:t> </a:t>
            </a:r>
            <a:r>
              <a:rPr lang="fr-FR" sz="700" dirty="0" err="1"/>
              <a:t>Mellitus</a:t>
            </a:r>
            <a:r>
              <a:rPr lang="fr-FR" sz="700" dirty="0"/>
              <a:t>–</a:t>
            </a:r>
            <a:r>
              <a:rPr lang="fr-FR" sz="700" dirty="0" err="1"/>
              <a:t>Related</a:t>
            </a:r>
            <a:r>
              <a:rPr lang="fr-FR" sz="700" dirty="0"/>
              <a:t> All-Cause and </a:t>
            </a:r>
            <a:r>
              <a:rPr lang="fr-FR" sz="700" dirty="0" err="1"/>
              <a:t>Cardiovascular</a:t>
            </a:r>
            <a:r>
              <a:rPr lang="fr-FR" sz="700" dirty="0"/>
              <a:t> </a:t>
            </a:r>
            <a:r>
              <a:rPr lang="fr-FR" sz="700" dirty="0" err="1"/>
              <a:t>Mortality</a:t>
            </a:r>
            <a:r>
              <a:rPr lang="fr-FR" sz="700" dirty="0"/>
              <a:t> in a National </a:t>
            </a:r>
            <a:r>
              <a:rPr lang="fr-FR" sz="700" dirty="0" err="1"/>
              <a:t>Cohort</a:t>
            </a:r>
            <a:r>
              <a:rPr lang="fr-FR" sz="700" dirty="0"/>
              <a:t> of </a:t>
            </a:r>
            <a:r>
              <a:rPr lang="fr-FR" sz="700" dirty="0" err="1"/>
              <a:t>Adults</a:t>
            </a:r>
            <a:r>
              <a:rPr lang="fr-FR" sz="700" dirty="0"/>
              <a:t>. J Am </a:t>
            </a:r>
            <a:r>
              <a:rPr lang="fr-FR" sz="700" dirty="0" err="1"/>
              <a:t>Heart</a:t>
            </a:r>
            <a:r>
              <a:rPr lang="fr-FR" sz="700" dirty="0"/>
              <a:t> Assoc 2019;8(4):e011295.</a:t>
            </a:r>
          </a:p>
          <a:p>
            <a:pPr marL="176213" indent="-176213">
              <a:tabLst>
                <a:tab pos="265113" algn="l"/>
                <a:tab pos="1238250" algn="l"/>
              </a:tabLst>
            </a:pPr>
            <a:r>
              <a:rPr lang="fr-FR" sz="700" b="1" dirty="0"/>
              <a:t>5.	</a:t>
            </a:r>
            <a:r>
              <a:rPr lang="fr-FR" sz="700" dirty="0" err="1">
                <a:latin typeface="Arial" panose="020B0604020202020204" pitchFamily="34" charset="0"/>
                <a:cs typeface="Arial" panose="020B0604020202020204" pitchFamily="34" charset="0"/>
              </a:rPr>
              <a:t>Hindricks</a:t>
            </a:r>
            <a:r>
              <a:rPr lang="fr-FR" sz="700" dirty="0">
                <a:latin typeface="Arial" panose="020B0604020202020204" pitchFamily="34" charset="0"/>
                <a:cs typeface="Arial" panose="020B0604020202020204" pitchFamily="34" charset="0"/>
              </a:rPr>
              <a:t> G, et al. 2020 ESC Guidelines for the </a:t>
            </a:r>
            <a:r>
              <a:rPr lang="fr-FR" sz="700" dirty="0" err="1">
                <a:latin typeface="Arial" panose="020B0604020202020204" pitchFamily="34" charset="0"/>
                <a:cs typeface="Arial" panose="020B0604020202020204" pitchFamily="34" charset="0"/>
              </a:rPr>
              <a:t>diagnosis</a:t>
            </a:r>
            <a:r>
              <a:rPr lang="fr-FR" sz="700" dirty="0">
                <a:latin typeface="Arial" panose="020B0604020202020204" pitchFamily="34" charset="0"/>
                <a:cs typeface="Arial" panose="020B0604020202020204" pitchFamily="34" charset="0"/>
              </a:rPr>
              <a:t> and management of atrial fibrillation </a:t>
            </a:r>
            <a:r>
              <a:rPr lang="fr-FR" sz="700" dirty="0" err="1">
                <a:latin typeface="Arial" panose="020B0604020202020204" pitchFamily="34" charset="0"/>
                <a:cs typeface="Arial" panose="020B0604020202020204" pitchFamily="34" charset="0"/>
              </a:rPr>
              <a:t>developed</a:t>
            </a:r>
            <a:r>
              <a:rPr lang="fr-FR" sz="700" dirty="0">
                <a:latin typeface="Arial" panose="020B0604020202020204" pitchFamily="34" charset="0"/>
                <a:cs typeface="Arial" panose="020B0604020202020204" pitchFamily="34" charset="0"/>
              </a:rPr>
              <a:t> in collaboration </a:t>
            </a:r>
            <a:r>
              <a:rPr lang="fr-FR" sz="700" dirty="0" err="1">
                <a:latin typeface="Arial" panose="020B0604020202020204" pitchFamily="34" charset="0"/>
                <a:cs typeface="Arial" panose="020B0604020202020204" pitchFamily="34" charset="0"/>
              </a:rPr>
              <a:t>with</a:t>
            </a:r>
            <a:r>
              <a:rPr lang="fr-FR" sz="700" dirty="0">
                <a:latin typeface="Arial" panose="020B0604020202020204" pitchFamily="34" charset="0"/>
                <a:cs typeface="Arial" panose="020B0604020202020204" pitchFamily="34" charset="0"/>
              </a:rPr>
              <a:t> the </a:t>
            </a:r>
            <a:r>
              <a:rPr lang="fr-FR" sz="700" dirty="0" err="1">
                <a:latin typeface="Arial" panose="020B0604020202020204" pitchFamily="34" charset="0"/>
                <a:cs typeface="Arial" panose="020B0604020202020204" pitchFamily="34" charset="0"/>
              </a:rPr>
              <a:t>European</a:t>
            </a:r>
            <a:r>
              <a:rPr lang="fr-FR" sz="700" dirty="0">
                <a:latin typeface="Arial" panose="020B0604020202020204" pitchFamily="34" charset="0"/>
                <a:cs typeface="Arial" panose="020B0604020202020204" pitchFamily="34" charset="0"/>
              </a:rPr>
              <a:t> Association for Cardio-</a:t>
            </a:r>
            <a:r>
              <a:rPr lang="fr-FR" sz="700" dirty="0" err="1">
                <a:latin typeface="Arial" panose="020B0604020202020204" pitchFamily="34" charset="0"/>
                <a:cs typeface="Arial" panose="020B0604020202020204" pitchFamily="34" charset="0"/>
              </a:rPr>
              <a:t>Thoracic</a:t>
            </a:r>
            <a:r>
              <a:rPr lang="fr-FR" sz="700" dirty="0">
                <a:latin typeface="Arial" panose="020B0604020202020204" pitchFamily="34" charset="0"/>
                <a:cs typeface="Arial" panose="020B0604020202020204" pitchFamily="34" charset="0"/>
              </a:rPr>
              <a:t> </a:t>
            </a:r>
            <a:r>
              <a:rPr lang="fr-FR" sz="700" dirty="0" err="1">
                <a:latin typeface="Arial" panose="020B0604020202020204" pitchFamily="34" charset="0"/>
                <a:cs typeface="Arial" panose="020B0604020202020204" pitchFamily="34" charset="0"/>
              </a:rPr>
              <a:t>Surgery</a:t>
            </a:r>
            <a:r>
              <a:rPr lang="fr-FR" sz="700" dirty="0">
                <a:latin typeface="Arial" panose="020B0604020202020204" pitchFamily="34" charset="0"/>
                <a:cs typeface="Arial" panose="020B0604020202020204" pitchFamily="34" charset="0"/>
              </a:rPr>
              <a:t> (EACTS). </a:t>
            </a:r>
            <a:r>
              <a:rPr lang="fr-FR" sz="700" dirty="0" err="1">
                <a:latin typeface="Arial" panose="020B0604020202020204" pitchFamily="34" charset="0"/>
                <a:cs typeface="Arial" panose="020B0604020202020204" pitchFamily="34" charset="0"/>
              </a:rPr>
              <a:t>Eur</a:t>
            </a:r>
            <a:r>
              <a:rPr lang="fr-FR" sz="700" dirty="0">
                <a:latin typeface="Arial" panose="020B0604020202020204" pitchFamily="34" charset="0"/>
                <a:cs typeface="Arial" panose="020B0604020202020204" pitchFamily="34" charset="0"/>
              </a:rPr>
              <a:t> </a:t>
            </a:r>
            <a:r>
              <a:rPr lang="fr-FR" sz="700" dirty="0" err="1">
                <a:latin typeface="Arial" panose="020B0604020202020204" pitchFamily="34" charset="0"/>
                <a:cs typeface="Arial" panose="020B0604020202020204" pitchFamily="34" charset="0"/>
              </a:rPr>
              <a:t>Heart</a:t>
            </a:r>
            <a:r>
              <a:rPr lang="fr-FR" sz="700" dirty="0">
                <a:latin typeface="Arial" panose="020B0604020202020204" pitchFamily="34" charset="0"/>
                <a:cs typeface="Arial" panose="020B0604020202020204" pitchFamily="34" charset="0"/>
              </a:rPr>
              <a:t> J 2020;42(5):373–498.</a:t>
            </a:r>
          </a:p>
          <a:p>
            <a:pPr marL="176213" indent="-176213">
              <a:tabLst>
                <a:tab pos="265113" algn="l"/>
                <a:tab pos="1238250" algn="l"/>
              </a:tabLst>
            </a:pPr>
            <a:r>
              <a:rPr lang="fr-FR" sz="700" b="1" dirty="0"/>
              <a:t>6.	</a:t>
            </a:r>
            <a:r>
              <a:rPr lang="fr-FR" sz="700" dirty="0" err="1"/>
              <a:t>Giugliano</a:t>
            </a:r>
            <a:r>
              <a:rPr lang="fr-FR" sz="700" dirty="0"/>
              <a:t> RP, et al. </a:t>
            </a:r>
            <a:r>
              <a:rPr lang="fr-FR" sz="700" dirty="0" err="1"/>
              <a:t>Edoxaban</a:t>
            </a:r>
            <a:r>
              <a:rPr lang="fr-FR" sz="700" dirty="0"/>
              <a:t> versus </a:t>
            </a:r>
            <a:r>
              <a:rPr lang="fr-FR" sz="700" dirty="0" err="1"/>
              <a:t>Warfarin</a:t>
            </a:r>
            <a:r>
              <a:rPr lang="fr-FR" sz="700" dirty="0"/>
              <a:t> in Patients </a:t>
            </a:r>
            <a:r>
              <a:rPr lang="fr-FR" sz="700" dirty="0" err="1"/>
              <a:t>with</a:t>
            </a:r>
            <a:r>
              <a:rPr lang="fr-FR" sz="700" dirty="0"/>
              <a:t> Atrial Fibrillation. N </a:t>
            </a:r>
            <a:r>
              <a:rPr lang="fr-FR" sz="700" dirty="0" err="1"/>
              <a:t>Engl</a:t>
            </a:r>
            <a:r>
              <a:rPr lang="fr-FR" sz="700" dirty="0"/>
              <a:t> J Med 2013;369(22):2093–2104.</a:t>
            </a:r>
          </a:p>
          <a:p>
            <a:pPr marL="176213" indent="-176213">
              <a:tabLst>
                <a:tab pos="265113" algn="l"/>
                <a:tab pos="1238250" algn="l"/>
              </a:tabLst>
            </a:pPr>
            <a:r>
              <a:rPr lang="fr-FR" sz="700" b="1" dirty="0"/>
              <a:t>7.	</a:t>
            </a:r>
            <a:r>
              <a:rPr lang="fr-FR" sz="700" dirty="0"/>
              <a:t>Granger CB, et al. </a:t>
            </a:r>
            <a:r>
              <a:rPr lang="fr-FR" sz="700" dirty="0" err="1"/>
              <a:t>Apixaban</a:t>
            </a:r>
            <a:r>
              <a:rPr lang="fr-FR" sz="700" dirty="0"/>
              <a:t> versus </a:t>
            </a:r>
            <a:r>
              <a:rPr lang="fr-FR" sz="700" dirty="0" err="1"/>
              <a:t>Warfarin</a:t>
            </a:r>
            <a:r>
              <a:rPr lang="fr-FR" sz="700" dirty="0"/>
              <a:t> in Patients </a:t>
            </a:r>
            <a:r>
              <a:rPr lang="fr-FR" sz="700" dirty="0" err="1"/>
              <a:t>with</a:t>
            </a:r>
            <a:r>
              <a:rPr lang="fr-FR" sz="700" dirty="0"/>
              <a:t> Atrial Fibrillation. N </a:t>
            </a:r>
            <a:r>
              <a:rPr lang="fr-FR" sz="700" dirty="0" err="1"/>
              <a:t>Engl</a:t>
            </a:r>
            <a:r>
              <a:rPr lang="fr-FR" sz="700" dirty="0"/>
              <a:t> J Med 2011;365(11):981–992.</a:t>
            </a:r>
          </a:p>
          <a:p>
            <a:pPr marL="176213" indent="-176213">
              <a:tabLst>
                <a:tab pos="265113" algn="l"/>
                <a:tab pos="1238250" algn="l"/>
              </a:tabLst>
            </a:pPr>
            <a:r>
              <a:rPr lang="fr-FR" sz="700" b="1" dirty="0"/>
              <a:t>8.</a:t>
            </a:r>
            <a:r>
              <a:rPr lang="fr-FR" sz="700" dirty="0"/>
              <a:t>	Miao B, et al. Four-</a:t>
            </a:r>
            <a:r>
              <a:rPr lang="fr-FR" sz="700" dirty="0" err="1"/>
              <a:t>year</a:t>
            </a:r>
            <a:r>
              <a:rPr lang="fr-FR" sz="700" dirty="0"/>
              <a:t> incidence of major adverse </a:t>
            </a:r>
            <a:r>
              <a:rPr lang="fr-FR" sz="700" dirty="0" err="1"/>
              <a:t>cardiovascular</a:t>
            </a:r>
            <a:r>
              <a:rPr lang="fr-FR" sz="700" dirty="0"/>
              <a:t> </a:t>
            </a:r>
            <a:r>
              <a:rPr lang="fr-FR" sz="700" dirty="0" err="1"/>
              <a:t>events</a:t>
            </a:r>
            <a:r>
              <a:rPr lang="fr-FR" sz="700" dirty="0"/>
              <a:t> in patients </a:t>
            </a:r>
            <a:r>
              <a:rPr lang="fr-FR" sz="700" dirty="0" err="1"/>
              <a:t>with</a:t>
            </a:r>
            <a:r>
              <a:rPr lang="fr-FR" sz="700" dirty="0"/>
              <a:t> </a:t>
            </a:r>
            <a:r>
              <a:rPr lang="fr-FR" sz="700" dirty="0" err="1"/>
              <a:t>atherosclerosis</a:t>
            </a:r>
            <a:r>
              <a:rPr lang="fr-FR" sz="700" dirty="0"/>
              <a:t> and atrial </a:t>
            </a:r>
            <a:r>
              <a:rPr lang="fr-FR" sz="700" dirty="0" err="1"/>
              <a:t>fibrillation.Clin</a:t>
            </a:r>
            <a:r>
              <a:rPr lang="fr-FR" sz="700" dirty="0"/>
              <a:t> </a:t>
            </a:r>
            <a:r>
              <a:rPr lang="fr-FR" sz="700" dirty="0" err="1"/>
              <a:t>Cardiol</a:t>
            </a:r>
            <a:r>
              <a:rPr lang="fr-FR" sz="700" dirty="0"/>
              <a:t> 2020;43(5):524–531</a:t>
            </a:r>
          </a:p>
          <a:p>
            <a:pPr marL="176213" indent="-176213">
              <a:tabLst>
                <a:tab pos="265113" algn="l"/>
                <a:tab pos="1238250" algn="l"/>
              </a:tabLst>
            </a:pPr>
            <a:r>
              <a:rPr lang="fr-FR" sz="700" b="1" dirty="0"/>
              <a:t>9.	</a:t>
            </a:r>
            <a:r>
              <a:rPr lang="fr-FR" sz="700" dirty="0" err="1"/>
              <a:t>Wukich</a:t>
            </a:r>
            <a:r>
              <a:rPr lang="fr-FR" sz="700" dirty="0"/>
              <a:t> DK, </a:t>
            </a:r>
            <a:r>
              <a:rPr lang="fr-FR" sz="700" dirty="0" err="1"/>
              <a:t>Raspovic</a:t>
            </a:r>
            <a:r>
              <a:rPr lang="fr-FR" sz="700" dirty="0"/>
              <a:t> KM and </a:t>
            </a:r>
            <a:r>
              <a:rPr lang="fr-FR" sz="700" dirty="0" err="1"/>
              <a:t>Suder</a:t>
            </a:r>
            <a:r>
              <a:rPr lang="fr-FR" sz="700" dirty="0"/>
              <a:t> NC. Patients </a:t>
            </a:r>
            <a:r>
              <a:rPr lang="fr-FR" sz="700" dirty="0" err="1"/>
              <a:t>With</a:t>
            </a:r>
            <a:r>
              <a:rPr lang="fr-FR" sz="700" dirty="0"/>
              <a:t> </a:t>
            </a:r>
            <a:r>
              <a:rPr lang="fr-FR" sz="700" dirty="0" err="1"/>
              <a:t>Diabetic</a:t>
            </a:r>
            <a:r>
              <a:rPr lang="fr-FR" sz="700" dirty="0"/>
              <a:t> Foot </a:t>
            </a:r>
            <a:r>
              <a:rPr lang="fr-FR" sz="700" dirty="0" err="1"/>
              <a:t>Disease</a:t>
            </a:r>
            <a:r>
              <a:rPr lang="fr-FR" sz="700" dirty="0"/>
              <a:t> Fear Major </a:t>
            </a:r>
            <a:r>
              <a:rPr lang="fr-FR" sz="700" dirty="0" err="1"/>
              <a:t>Lower-Extremity</a:t>
            </a:r>
            <a:r>
              <a:rPr lang="fr-FR" sz="700" dirty="0"/>
              <a:t> Amputation More </a:t>
            </a:r>
            <a:r>
              <a:rPr lang="fr-FR" sz="700" dirty="0" err="1"/>
              <a:t>Than</a:t>
            </a:r>
            <a:r>
              <a:rPr lang="fr-FR" sz="700" dirty="0"/>
              <a:t> </a:t>
            </a:r>
            <a:r>
              <a:rPr lang="fr-FR" sz="700" dirty="0" err="1"/>
              <a:t>Death</a:t>
            </a:r>
            <a:r>
              <a:rPr lang="fr-FR" sz="700" dirty="0"/>
              <a:t>. Foot </a:t>
            </a:r>
            <a:r>
              <a:rPr lang="fr-FR" sz="700" dirty="0" err="1"/>
              <a:t>Ankle</a:t>
            </a:r>
            <a:r>
              <a:rPr lang="fr-FR" sz="700" dirty="0"/>
              <a:t> </a:t>
            </a:r>
            <a:r>
              <a:rPr lang="fr-FR" sz="700" dirty="0" err="1"/>
              <a:t>Spec</a:t>
            </a:r>
            <a:r>
              <a:rPr lang="fr-FR" sz="700" dirty="0"/>
              <a:t> 2018;11(1):17–21.</a:t>
            </a:r>
          </a:p>
          <a:p>
            <a:pPr marL="176213" indent="-176213">
              <a:tabLst>
                <a:tab pos="265113" algn="l"/>
                <a:tab pos="1238250" algn="l"/>
              </a:tabLst>
            </a:pPr>
            <a:r>
              <a:rPr lang="fr-FR" sz="700" b="1" dirty="0"/>
              <a:t>10.</a:t>
            </a:r>
            <a:r>
              <a:rPr lang="fr-FR" sz="700" dirty="0"/>
              <a:t>	</a:t>
            </a:r>
            <a:r>
              <a:rPr lang="fr-FR" sz="700" dirty="0" err="1"/>
              <a:t>Bansilal</a:t>
            </a:r>
            <a:r>
              <a:rPr lang="fr-FR" sz="700" dirty="0"/>
              <a:t> S, et al. </a:t>
            </a:r>
            <a:r>
              <a:rPr lang="fr-FR" sz="700" dirty="0" err="1"/>
              <a:t>Efficacy</a:t>
            </a:r>
            <a:r>
              <a:rPr lang="fr-FR" sz="700" dirty="0"/>
              <a:t> and </a:t>
            </a:r>
            <a:r>
              <a:rPr lang="fr-FR" sz="700" dirty="0" err="1"/>
              <a:t>safety</a:t>
            </a:r>
            <a:r>
              <a:rPr lang="fr-FR" sz="700" dirty="0"/>
              <a:t> of </a:t>
            </a:r>
            <a:r>
              <a:rPr lang="fr-FR" sz="700" dirty="0" err="1"/>
              <a:t>Rivaroxaban</a:t>
            </a:r>
            <a:r>
              <a:rPr lang="fr-FR" sz="700" dirty="0"/>
              <a:t> in patients </a:t>
            </a:r>
            <a:r>
              <a:rPr lang="fr-FR" sz="700" dirty="0" err="1"/>
              <a:t>with</a:t>
            </a:r>
            <a:r>
              <a:rPr lang="fr-FR" sz="700" dirty="0"/>
              <a:t> </a:t>
            </a:r>
            <a:r>
              <a:rPr lang="fr-FR" sz="700" dirty="0" err="1"/>
              <a:t>diabetes</a:t>
            </a:r>
            <a:r>
              <a:rPr lang="fr-FR" sz="700" dirty="0"/>
              <a:t> and </a:t>
            </a:r>
            <a:r>
              <a:rPr lang="fr-FR" sz="700" dirty="0" err="1"/>
              <a:t>nonvalvular</a:t>
            </a:r>
            <a:r>
              <a:rPr lang="fr-FR" sz="700" dirty="0"/>
              <a:t> atrial fibrillation: the </a:t>
            </a:r>
            <a:r>
              <a:rPr lang="fr-FR" sz="700" dirty="0" err="1"/>
              <a:t>Rivaroxaban</a:t>
            </a:r>
            <a:r>
              <a:rPr lang="fr-FR" sz="700" dirty="0"/>
              <a:t> Once-</a:t>
            </a:r>
            <a:r>
              <a:rPr lang="fr-FR" sz="700" dirty="0" err="1"/>
              <a:t>daily</a:t>
            </a:r>
            <a:r>
              <a:rPr lang="fr-FR" sz="700" dirty="0"/>
              <a:t>, Oral, Direct Factor </a:t>
            </a:r>
            <a:r>
              <a:rPr lang="fr-FR" sz="700" dirty="0" err="1"/>
              <a:t>Xa</a:t>
            </a:r>
            <a:r>
              <a:rPr lang="fr-FR" sz="700" dirty="0"/>
              <a:t> Inhibition </a:t>
            </a:r>
            <a:r>
              <a:rPr lang="fr-FR" sz="700" dirty="0" err="1"/>
              <a:t>Compared</a:t>
            </a:r>
            <a:r>
              <a:rPr lang="fr-FR" sz="700" dirty="0"/>
              <a:t> </a:t>
            </a:r>
            <a:r>
              <a:rPr lang="fr-FR" sz="700" dirty="0" err="1"/>
              <a:t>with</a:t>
            </a:r>
            <a:r>
              <a:rPr lang="fr-FR" sz="700" dirty="0"/>
              <a:t> </a:t>
            </a:r>
            <a:r>
              <a:rPr lang="fr-FR" sz="700" dirty="0" err="1"/>
              <a:t>Vitamin</a:t>
            </a:r>
            <a:r>
              <a:rPr lang="fr-FR" sz="700" dirty="0"/>
              <a:t> K </a:t>
            </a:r>
            <a:r>
              <a:rPr lang="fr-FR" sz="700" dirty="0" err="1"/>
              <a:t>Antagonism</a:t>
            </a:r>
            <a:r>
              <a:rPr lang="fr-FR" sz="700" dirty="0"/>
              <a:t> for </a:t>
            </a:r>
            <a:r>
              <a:rPr lang="fr-FR" sz="700" dirty="0" err="1"/>
              <a:t>Prevention</a:t>
            </a:r>
            <a:r>
              <a:rPr lang="fr-FR" sz="700" dirty="0"/>
              <a:t> of Stroke and </a:t>
            </a:r>
            <a:r>
              <a:rPr lang="fr-FR" sz="700" dirty="0" err="1"/>
              <a:t>Embolism</a:t>
            </a:r>
            <a:r>
              <a:rPr lang="fr-FR" sz="700" dirty="0"/>
              <a:t> Trial in Atrial Fibrillation (ROCKET AF Trial).Am </a:t>
            </a:r>
            <a:r>
              <a:rPr lang="fr-FR" sz="700" dirty="0" err="1"/>
              <a:t>Heart</a:t>
            </a:r>
            <a:r>
              <a:rPr lang="fr-FR" sz="700" dirty="0"/>
              <a:t> J 2015;170(4):675–682.e8.</a:t>
            </a:r>
          </a:p>
          <a:p>
            <a:pPr marL="176213" indent="-176213">
              <a:tabLst>
                <a:tab pos="265113" algn="l"/>
                <a:tab pos="1238250" algn="l"/>
              </a:tabLst>
            </a:pPr>
            <a:r>
              <a:rPr lang="fr-FR" sz="700" b="1" dirty="0"/>
              <a:t>11.</a:t>
            </a:r>
            <a:r>
              <a:rPr lang="fr-FR" sz="700" dirty="0"/>
              <a:t>	</a:t>
            </a:r>
            <a:r>
              <a:rPr lang="fr-FR" sz="700" dirty="0" err="1"/>
              <a:t>Ezekowitz</a:t>
            </a:r>
            <a:r>
              <a:rPr lang="fr-FR" sz="700" dirty="0"/>
              <a:t> JA, et al. </a:t>
            </a:r>
            <a:r>
              <a:rPr lang="fr-FR" sz="700" dirty="0" err="1"/>
              <a:t>Clinical</a:t>
            </a:r>
            <a:r>
              <a:rPr lang="fr-FR" sz="700" dirty="0"/>
              <a:t> </a:t>
            </a:r>
            <a:r>
              <a:rPr lang="fr-FR" sz="700" dirty="0" err="1"/>
              <a:t>outcomes</a:t>
            </a:r>
            <a:r>
              <a:rPr lang="fr-FR" sz="700" dirty="0"/>
              <a:t> of patients </a:t>
            </a:r>
            <a:r>
              <a:rPr lang="fr-FR" sz="700" dirty="0" err="1"/>
              <a:t>with</a:t>
            </a:r>
            <a:r>
              <a:rPr lang="fr-FR" sz="700" dirty="0"/>
              <a:t> </a:t>
            </a:r>
            <a:r>
              <a:rPr lang="fr-FR" sz="700" dirty="0" err="1"/>
              <a:t>diabetes</a:t>
            </a:r>
            <a:r>
              <a:rPr lang="fr-FR" sz="700" dirty="0"/>
              <a:t> and atrial fibrillation </a:t>
            </a:r>
            <a:r>
              <a:rPr lang="fr-FR" sz="700" dirty="0" err="1"/>
              <a:t>treated</a:t>
            </a:r>
            <a:r>
              <a:rPr lang="fr-FR" sz="700" dirty="0"/>
              <a:t> </a:t>
            </a:r>
            <a:r>
              <a:rPr lang="fr-FR" sz="700" dirty="0" err="1"/>
              <a:t>with</a:t>
            </a:r>
            <a:r>
              <a:rPr lang="fr-FR" sz="700" dirty="0"/>
              <a:t> </a:t>
            </a:r>
            <a:r>
              <a:rPr lang="fr-FR" sz="700" dirty="0" err="1"/>
              <a:t>Apixaban</a:t>
            </a:r>
            <a:r>
              <a:rPr lang="fr-FR" sz="700" dirty="0"/>
              <a:t>: </a:t>
            </a:r>
            <a:r>
              <a:rPr lang="fr-FR" sz="700" dirty="0" err="1"/>
              <a:t>results</a:t>
            </a:r>
            <a:r>
              <a:rPr lang="fr-FR" sz="700" dirty="0"/>
              <a:t> </a:t>
            </a:r>
            <a:r>
              <a:rPr lang="fr-FR" sz="700" dirty="0" err="1"/>
              <a:t>from</a:t>
            </a:r>
            <a:r>
              <a:rPr lang="fr-FR" sz="700" dirty="0"/>
              <a:t> the ARISTOTLE trial. </a:t>
            </a:r>
            <a:r>
              <a:rPr lang="fr-FR" sz="700" dirty="0" err="1"/>
              <a:t>Eur</a:t>
            </a:r>
            <a:r>
              <a:rPr lang="fr-FR" sz="700" dirty="0"/>
              <a:t> </a:t>
            </a:r>
            <a:r>
              <a:rPr lang="fr-FR" sz="700" dirty="0" err="1"/>
              <a:t>Heart</a:t>
            </a:r>
            <a:r>
              <a:rPr lang="fr-FR" sz="700" dirty="0"/>
              <a:t> J </a:t>
            </a:r>
            <a:r>
              <a:rPr lang="fr-FR" sz="700" dirty="0" err="1"/>
              <a:t>Cardiovasc</a:t>
            </a:r>
            <a:r>
              <a:rPr lang="fr-FR" sz="700" dirty="0"/>
              <a:t> </a:t>
            </a:r>
            <a:r>
              <a:rPr lang="fr-FR" sz="700" dirty="0" err="1"/>
              <a:t>Pharmacother</a:t>
            </a:r>
            <a:r>
              <a:rPr lang="fr-FR" sz="700" dirty="0"/>
              <a:t> 2015;1(2):86–94.</a:t>
            </a:r>
          </a:p>
          <a:p>
            <a:pPr marL="179388" indent="-179388">
              <a:tabLst>
                <a:tab pos="265113" algn="l"/>
                <a:tab pos="1238250" algn="l"/>
              </a:tabLst>
            </a:pPr>
            <a:r>
              <a:rPr lang="fr-FR" sz="700" b="1" dirty="0"/>
              <a:t>12. 	</a:t>
            </a:r>
            <a:r>
              <a:rPr lang="fr-FR" sz="700" dirty="0" err="1">
                <a:latin typeface="Arial" panose="020B0604020202020204" pitchFamily="34" charset="0"/>
                <a:cs typeface="Arial" panose="020B0604020202020204" pitchFamily="34" charset="0"/>
              </a:rPr>
              <a:t>Plitt</a:t>
            </a:r>
            <a:r>
              <a:rPr lang="fr-FR" sz="700" dirty="0">
                <a:latin typeface="Arial" panose="020B0604020202020204" pitchFamily="34" charset="0"/>
                <a:cs typeface="Arial" panose="020B0604020202020204" pitchFamily="34" charset="0"/>
              </a:rPr>
              <a:t> A, et al. </a:t>
            </a:r>
            <a:r>
              <a:rPr lang="fr-FR" sz="700" dirty="0" err="1">
                <a:latin typeface="Arial" panose="020B0604020202020204" pitchFamily="34" charset="0"/>
                <a:cs typeface="Arial" panose="020B0604020202020204" pitchFamily="34" charset="0"/>
              </a:rPr>
              <a:t>Efficacy</a:t>
            </a:r>
            <a:r>
              <a:rPr lang="fr-FR" sz="700" dirty="0">
                <a:latin typeface="Arial" panose="020B0604020202020204" pitchFamily="34" charset="0"/>
                <a:cs typeface="Arial" panose="020B0604020202020204" pitchFamily="34" charset="0"/>
              </a:rPr>
              <a:t> and </a:t>
            </a:r>
            <a:r>
              <a:rPr lang="fr-FR" sz="700" dirty="0" err="1">
                <a:latin typeface="Arial" panose="020B0604020202020204" pitchFamily="34" charset="0"/>
                <a:cs typeface="Arial" panose="020B0604020202020204" pitchFamily="34" charset="0"/>
              </a:rPr>
              <a:t>safety</a:t>
            </a:r>
            <a:r>
              <a:rPr lang="fr-FR" sz="700" dirty="0">
                <a:latin typeface="Arial" panose="020B0604020202020204" pitchFamily="34" charset="0"/>
                <a:cs typeface="Arial" panose="020B0604020202020204" pitchFamily="34" charset="0"/>
              </a:rPr>
              <a:t> of </a:t>
            </a:r>
            <a:r>
              <a:rPr lang="fr-FR" sz="700" dirty="0" err="1">
                <a:latin typeface="Arial" panose="020B0604020202020204" pitchFamily="34" charset="0"/>
                <a:cs typeface="Arial" panose="020B0604020202020204" pitchFamily="34" charset="0"/>
              </a:rPr>
              <a:t>edoxaban</a:t>
            </a:r>
            <a:r>
              <a:rPr lang="fr-FR" sz="700" dirty="0">
                <a:latin typeface="Arial" panose="020B0604020202020204" pitchFamily="34" charset="0"/>
                <a:cs typeface="Arial" panose="020B0604020202020204" pitchFamily="34" charset="0"/>
              </a:rPr>
              <a:t> in patients </a:t>
            </a:r>
            <a:r>
              <a:rPr lang="fr-FR" sz="700" dirty="0" err="1">
                <a:latin typeface="Arial" panose="020B0604020202020204" pitchFamily="34" charset="0"/>
                <a:cs typeface="Arial" panose="020B0604020202020204" pitchFamily="34" charset="0"/>
              </a:rPr>
              <a:t>with</a:t>
            </a:r>
            <a:r>
              <a:rPr lang="fr-FR" sz="700" dirty="0">
                <a:latin typeface="Arial" panose="020B0604020202020204" pitchFamily="34" charset="0"/>
                <a:cs typeface="Arial" panose="020B0604020202020204" pitchFamily="34" charset="0"/>
              </a:rPr>
              <a:t> </a:t>
            </a:r>
            <a:r>
              <a:rPr lang="fr-FR" sz="700" dirty="0" err="1">
                <a:latin typeface="Arial" panose="020B0604020202020204" pitchFamily="34" charset="0"/>
                <a:cs typeface="Arial" panose="020B0604020202020204" pitchFamily="34" charset="0"/>
              </a:rPr>
              <a:t>diabetes</a:t>
            </a:r>
            <a:r>
              <a:rPr lang="fr-FR" sz="700" dirty="0">
                <a:latin typeface="Arial" panose="020B0604020202020204" pitchFamily="34" charset="0"/>
                <a:cs typeface="Arial" panose="020B0604020202020204" pitchFamily="34" charset="0"/>
              </a:rPr>
              <a:t> </a:t>
            </a:r>
            <a:r>
              <a:rPr lang="fr-FR" sz="700" dirty="0" err="1">
                <a:latin typeface="Arial" panose="020B0604020202020204" pitchFamily="34" charset="0"/>
                <a:cs typeface="Arial" panose="020B0604020202020204" pitchFamily="34" charset="0"/>
              </a:rPr>
              <a:t>mellitus</a:t>
            </a:r>
            <a:r>
              <a:rPr lang="fr-FR" sz="700" dirty="0">
                <a:latin typeface="Arial" panose="020B0604020202020204" pitchFamily="34" charset="0"/>
                <a:cs typeface="Arial" panose="020B0604020202020204" pitchFamily="34" charset="0"/>
              </a:rPr>
              <a:t> in the ENGAGE AF-TIMI 48 trial. </a:t>
            </a:r>
            <a:r>
              <a:rPr lang="fr-FR" sz="700" dirty="0" err="1">
                <a:latin typeface="Arial" panose="020B0604020202020204" pitchFamily="34" charset="0"/>
                <a:cs typeface="Arial" panose="020B0604020202020204" pitchFamily="34" charset="0"/>
              </a:rPr>
              <a:t>Supplemental</a:t>
            </a:r>
            <a:r>
              <a:rPr lang="fr-FR" sz="700" dirty="0">
                <a:latin typeface="Arial" panose="020B0604020202020204" pitchFamily="34" charset="0"/>
                <a:cs typeface="Arial" panose="020B0604020202020204" pitchFamily="34" charset="0"/>
              </a:rPr>
              <a:t> </a:t>
            </a:r>
            <a:r>
              <a:rPr lang="fr-FR" sz="700" dirty="0" err="1">
                <a:latin typeface="Arial" panose="020B0604020202020204" pitchFamily="34" charset="0"/>
                <a:cs typeface="Arial" panose="020B0604020202020204" pitchFamily="34" charset="0"/>
              </a:rPr>
              <a:t>Appendix</a:t>
            </a:r>
            <a:r>
              <a:rPr lang="fr-FR" sz="700" dirty="0">
                <a:latin typeface="Arial" panose="020B0604020202020204" pitchFamily="34" charset="0"/>
                <a:cs typeface="Arial" panose="020B0604020202020204" pitchFamily="34" charset="0"/>
              </a:rPr>
              <a:t>. Int J </a:t>
            </a:r>
            <a:r>
              <a:rPr lang="fr-FR" sz="700" dirty="0" err="1">
                <a:latin typeface="Arial" panose="020B0604020202020204" pitchFamily="34" charset="0"/>
                <a:cs typeface="Arial" panose="020B0604020202020204" pitchFamily="34" charset="0"/>
              </a:rPr>
              <a:t>Cardiol</a:t>
            </a:r>
            <a:r>
              <a:rPr lang="fr-FR" sz="700" dirty="0">
                <a:latin typeface="Arial" panose="020B0604020202020204" pitchFamily="34" charset="0"/>
                <a:cs typeface="Arial" panose="020B0604020202020204" pitchFamily="34" charset="0"/>
              </a:rPr>
              <a:t>. 2020;304:185–191.</a:t>
            </a:r>
          </a:p>
          <a:p>
            <a:pPr marL="176213" indent="-176213">
              <a:tabLst>
                <a:tab pos="265113" algn="l"/>
                <a:tab pos="1238250" algn="l"/>
              </a:tabLst>
            </a:pPr>
            <a:r>
              <a:rPr lang="fr-FR" sz="700" b="1" dirty="0"/>
              <a:t>13.</a:t>
            </a:r>
            <a:r>
              <a:rPr lang="fr-FR" sz="700" dirty="0"/>
              <a:t>	</a:t>
            </a:r>
            <a:r>
              <a:rPr lang="fr-FR" sz="700" dirty="0" err="1"/>
              <a:t>Cosentino</a:t>
            </a:r>
            <a:r>
              <a:rPr lang="fr-FR" sz="700" dirty="0"/>
              <a:t> F, et. al. 2019 ESC Guidelines on </a:t>
            </a:r>
            <a:r>
              <a:rPr lang="fr-FR" sz="700" dirty="0" err="1"/>
              <a:t>diabetes</a:t>
            </a:r>
            <a:r>
              <a:rPr lang="fr-FR" sz="700" dirty="0"/>
              <a:t>, </a:t>
            </a:r>
            <a:r>
              <a:rPr lang="fr-FR" sz="700" dirty="0" err="1"/>
              <a:t>pre-diabetes</a:t>
            </a:r>
            <a:r>
              <a:rPr lang="fr-FR" sz="700" dirty="0"/>
              <a:t>, and </a:t>
            </a:r>
            <a:r>
              <a:rPr lang="fr-FR" sz="700" dirty="0" err="1"/>
              <a:t>cardiovascular</a:t>
            </a:r>
            <a:r>
              <a:rPr lang="fr-FR" sz="700" dirty="0"/>
              <a:t> </a:t>
            </a:r>
            <a:r>
              <a:rPr lang="fr-FR" sz="700" dirty="0" err="1"/>
              <a:t>diseases</a:t>
            </a:r>
            <a:r>
              <a:rPr lang="fr-FR" sz="700" dirty="0"/>
              <a:t> </a:t>
            </a:r>
            <a:r>
              <a:rPr lang="fr-FR" sz="700" dirty="0" err="1"/>
              <a:t>developed</a:t>
            </a:r>
            <a:r>
              <a:rPr lang="fr-FR" sz="700" dirty="0"/>
              <a:t> in collaboration </a:t>
            </a:r>
            <a:r>
              <a:rPr lang="fr-FR" sz="700" dirty="0" err="1"/>
              <a:t>with</a:t>
            </a:r>
            <a:r>
              <a:rPr lang="fr-FR" sz="700" dirty="0"/>
              <a:t> the EASD: The </a:t>
            </a:r>
            <a:r>
              <a:rPr lang="fr-FR" sz="700" dirty="0" err="1"/>
              <a:t>Task</a:t>
            </a:r>
            <a:r>
              <a:rPr lang="fr-FR" sz="700" dirty="0"/>
              <a:t> Force for </a:t>
            </a:r>
            <a:r>
              <a:rPr lang="fr-FR" sz="700" dirty="0" err="1"/>
              <a:t>diabetes</a:t>
            </a:r>
            <a:r>
              <a:rPr lang="fr-FR" sz="700" dirty="0"/>
              <a:t>, </a:t>
            </a:r>
            <a:r>
              <a:rPr lang="fr-FR" sz="700" dirty="0" err="1"/>
              <a:t>pre-diabetes</a:t>
            </a:r>
            <a:r>
              <a:rPr lang="fr-FR" sz="700" dirty="0"/>
              <a:t>, and </a:t>
            </a:r>
            <a:r>
              <a:rPr lang="fr-FR" sz="700" dirty="0" err="1"/>
              <a:t>cardiovascular</a:t>
            </a:r>
            <a:r>
              <a:rPr lang="fr-FR" sz="700" dirty="0"/>
              <a:t> </a:t>
            </a:r>
            <a:r>
              <a:rPr lang="fr-FR" sz="700" dirty="0" err="1"/>
              <a:t>diseases</a:t>
            </a:r>
            <a:r>
              <a:rPr lang="fr-FR" sz="700" dirty="0"/>
              <a:t> of the </a:t>
            </a:r>
            <a:r>
              <a:rPr lang="fr-FR" sz="700" dirty="0" err="1"/>
              <a:t>European</a:t>
            </a:r>
            <a:r>
              <a:rPr lang="fr-FR" sz="700" dirty="0"/>
              <a:t> Society of </a:t>
            </a:r>
            <a:r>
              <a:rPr lang="fr-FR" sz="700" dirty="0" err="1"/>
              <a:t>Cardiology</a:t>
            </a:r>
            <a:r>
              <a:rPr lang="fr-FR" sz="700" dirty="0"/>
              <a:t> (ESC) and the </a:t>
            </a:r>
            <a:r>
              <a:rPr lang="fr-FR" sz="700" dirty="0" err="1"/>
              <a:t>European</a:t>
            </a:r>
            <a:r>
              <a:rPr lang="fr-FR" sz="700" dirty="0"/>
              <a:t> Association for the </a:t>
            </a:r>
            <a:r>
              <a:rPr lang="fr-FR" sz="700" dirty="0" err="1"/>
              <a:t>Study</a:t>
            </a:r>
            <a:r>
              <a:rPr lang="fr-FR" sz="700" dirty="0"/>
              <a:t> of </a:t>
            </a:r>
            <a:r>
              <a:rPr lang="fr-FR" sz="700" dirty="0" err="1"/>
              <a:t>Diabetes</a:t>
            </a:r>
            <a:r>
              <a:rPr lang="fr-FR" sz="700" dirty="0"/>
              <a:t> (EASD).</a:t>
            </a:r>
            <a:r>
              <a:rPr lang="fr-FR" sz="700" dirty="0" err="1"/>
              <a:t>Eur</a:t>
            </a:r>
            <a:r>
              <a:rPr lang="fr-FR" sz="700" dirty="0"/>
              <a:t> </a:t>
            </a:r>
            <a:r>
              <a:rPr lang="fr-FR" sz="700" dirty="0" err="1"/>
              <a:t>Heart</a:t>
            </a:r>
            <a:r>
              <a:rPr lang="fr-FR" sz="700" dirty="0"/>
              <a:t> J 2019;41(2),255–323. </a:t>
            </a:r>
          </a:p>
          <a:p>
            <a:pPr marL="176213" indent="-176213">
              <a:tabLst>
                <a:tab pos="265113" algn="l"/>
                <a:tab pos="1238250" algn="l"/>
              </a:tabLst>
            </a:pPr>
            <a:r>
              <a:rPr lang="fr-FR" sz="700" b="1" dirty="0"/>
              <a:t>14.</a:t>
            </a:r>
            <a:r>
              <a:rPr lang="fr-FR" sz="700" dirty="0"/>
              <a:t>	</a:t>
            </a:r>
            <a:r>
              <a:rPr lang="fr-FR" sz="700" dirty="0" err="1"/>
              <a:t>Hemmelgarn</a:t>
            </a:r>
            <a:r>
              <a:rPr lang="fr-FR" sz="700" dirty="0"/>
              <a:t> BR, et al. Progression of </a:t>
            </a:r>
            <a:r>
              <a:rPr lang="fr-FR" sz="700" dirty="0" err="1"/>
              <a:t>kidney</a:t>
            </a:r>
            <a:r>
              <a:rPr lang="fr-FR" sz="700" dirty="0"/>
              <a:t> </a:t>
            </a:r>
            <a:r>
              <a:rPr lang="fr-FR" sz="700" dirty="0" err="1"/>
              <a:t>dysfunction</a:t>
            </a:r>
            <a:r>
              <a:rPr lang="fr-FR" sz="700" dirty="0"/>
              <a:t> in the </a:t>
            </a:r>
            <a:r>
              <a:rPr lang="fr-FR" sz="700" dirty="0" err="1"/>
              <a:t>community-dwelling</a:t>
            </a:r>
            <a:r>
              <a:rPr lang="fr-FR" sz="700" dirty="0"/>
              <a:t> </a:t>
            </a:r>
            <a:r>
              <a:rPr lang="fr-FR" sz="700" dirty="0" err="1"/>
              <a:t>elderly</a:t>
            </a:r>
            <a:r>
              <a:rPr lang="fr-FR" sz="700" dirty="0"/>
              <a:t>. </a:t>
            </a:r>
            <a:r>
              <a:rPr lang="fr-FR" sz="700" dirty="0" err="1"/>
              <a:t>Kidney</a:t>
            </a:r>
            <a:r>
              <a:rPr lang="fr-FR" sz="700" dirty="0"/>
              <a:t> Int 2006;69(12):2155-2161. </a:t>
            </a:r>
          </a:p>
          <a:p>
            <a:pPr marL="176213" indent="-176213">
              <a:tabLst>
                <a:tab pos="265113" algn="l"/>
                <a:tab pos="1238250" algn="l"/>
              </a:tabLst>
            </a:pPr>
            <a:r>
              <a:rPr lang="fr-FR" sz="700" b="1" dirty="0"/>
              <a:t>15.</a:t>
            </a:r>
            <a:r>
              <a:rPr lang="fr-FR" sz="700" dirty="0"/>
              <a:t>	</a:t>
            </a:r>
            <a:r>
              <a:rPr lang="fr-FR" sz="700" dirty="0" err="1"/>
              <a:t>Laakso</a:t>
            </a:r>
            <a:r>
              <a:rPr lang="fr-FR" sz="700" dirty="0"/>
              <a:t> M. </a:t>
            </a:r>
            <a:r>
              <a:rPr lang="fr-FR" sz="700" dirty="0" err="1"/>
              <a:t>Cardiovascular</a:t>
            </a:r>
            <a:r>
              <a:rPr lang="fr-FR" sz="700" dirty="0"/>
              <a:t> </a:t>
            </a:r>
            <a:r>
              <a:rPr lang="fr-FR" sz="700" dirty="0" err="1"/>
              <a:t>disease</a:t>
            </a:r>
            <a:r>
              <a:rPr lang="fr-FR" sz="700" dirty="0"/>
              <a:t> in type 2 </a:t>
            </a:r>
            <a:r>
              <a:rPr lang="fr-FR" sz="700" dirty="0" err="1"/>
              <a:t>diabetes</a:t>
            </a:r>
            <a:r>
              <a:rPr lang="fr-FR" sz="700" dirty="0"/>
              <a:t> </a:t>
            </a:r>
            <a:r>
              <a:rPr lang="fr-FR" sz="700" dirty="0" err="1"/>
              <a:t>from</a:t>
            </a:r>
            <a:r>
              <a:rPr lang="fr-FR" sz="700" dirty="0"/>
              <a:t> population to man to </a:t>
            </a:r>
            <a:r>
              <a:rPr lang="fr-FR" sz="700" dirty="0" err="1"/>
              <a:t>mechanisms</a:t>
            </a:r>
            <a:r>
              <a:rPr lang="fr-FR" sz="700" dirty="0"/>
              <a:t>: the Kelly West </a:t>
            </a:r>
            <a:r>
              <a:rPr lang="fr-FR" sz="700" dirty="0" err="1"/>
              <a:t>Award</a:t>
            </a:r>
            <a:r>
              <a:rPr lang="fr-FR" sz="700" dirty="0"/>
              <a:t> Lecture 2008. </a:t>
            </a:r>
            <a:r>
              <a:rPr lang="fr-FR" sz="700" dirty="0" err="1"/>
              <a:t>Diabetes</a:t>
            </a:r>
            <a:r>
              <a:rPr lang="fr-FR" sz="700" dirty="0"/>
              <a:t> Care 2010 Feb;33(2):442–449. </a:t>
            </a:r>
          </a:p>
          <a:p>
            <a:pPr marL="176213" indent="-176213">
              <a:tabLst>
                <a:tab pos="265113" algn="l"/>
                <a:tab pos="1238250" algn="l"/>
              </a:tabLst>
            </a:pPr>
            <a:r>
              <a:rPr lang="fr-FR" sz="700" b="1" dirty="0"/>
              <a:t>16.</a:t>
            </a:r>
            <a:r>
              <a:rPr lang="fr-FR" sz="700" dirty="0"/>
              <a:t>	</a:t>
            </a:r>
            <a:r>
              <a:rPr lang="fr-FR" sz="700" dirty="0" err="1"/>
              <a:t>Pecoits</a:t>
            </a:r>
            <a:r>
              <a:rPr lang="fr-FR" sz="700" dirty="0"/>
              <a:t>-Filho P, et al. Interactions </a:t>
            </a:r>
            <a:r>
              <a:rPr lang="fr-FR" sz="700" dirty="0" err="1"/>
              <a:t>between</a:t>
            </a:r>
            <a:r>
              <a:rPr lang="fr-FR" sz="700" dirty="0"/>
              <a:t> </a:t>
            </a:r>
            <a:r>
              <a:rPr lang="fr-FR" sz="700" dirty="0" err="1"/>
              <a:t>kidney</a:t>
            </a:r>
            <a:r>
              <a:rPr lang="fr-FR" sz="700" dirty="0"/>
              <a:t> </a:t>
            </a:r>
            <a:r>
              <a:rPr lang="fr-FR" sz="700" dirty="0" err="1"/>
              <a:t>disease</a:t>
            </a:r>
            <a:r>
              <a:rPr lang="fr-FR" sz="700" dirty="0"/>
              <a:t> and </a:t>
            </a:r>
            <a:r>
              <a:rPr lang="fr-FR" sz="700" dirty="0" err="1"/>
              <a:t>diabetes</a:t>
            </a:r>
            <a:r>
              <a:rPr lang="fr-FR" sz="700" dirty="0"/>
              <a:t>: </a:t>
            </a:r>
            <a:r>
              <a:rPr lang="fr-FR" sz="700" dirty="0" err="1"/>
              <a:t>dangerous</a:t>
            </a:r>
            <a:r>
              <a:rPr lang="fr-FR" sz="700" dirty="0"/>
              <a:t> liaisons. </a:t>
            </a:r>
            <a:r>
              <a:rPr lang="fr-FR" sz="700" dirty="0" err="1"/>
              <a:t>Diabetol</a:t>
            </a:r>
            <a:r>
              <a:rPr lang="fr-FR" sz="700" dirty="0"/>
              <a:t> </a:t>
            </a:r>
            <a:r>
              <a:rPr lang="fr-FR" sz="700" dirty="0" err="1"/>
              <a:t>Metab</a:t>
            </a:r>
            <a:r>
              <a:rPr lang="fr-FR" sz="700" dirty="0"/>
              <a:t> </a:t>
            </a:r>
            <a:r>
              <a:rPr lang="fr-FR" sz="700" dirty="0" err="1"/>
              <a:t>Syndr</a:t>
            </a:r>
            <a:r>
              <a:rPr lang="fr-FR" sz="700" dirty="0"/>
              <a:t> 2016;8:50</a:t>
            </a:r>
          </a:p>
          <a:p>
            <a:pPr marL="176213" indent="-176213">
              <a:tabLst>
                <a:tab pos="265113" algn="l"/>
                <a:tab pos="1238250" algn="l"/>
              </a:tabLst>
            </a:pPr>
            <a:r>
              <a:rPr lang="fr-FR" sz="700" b="1" dirty="0"/>
              <a:t>17.</a:t>
            </a:r>
            <a:r>
              <a:rPr lang="fr-FR" sz="700" dirty="0"/>
              <a:t>	Kramer A, et al. ERA-EDTA </a:t>
            </a:r>
            <a:r>
              <a:rPr lang="fr-FR" sz="700" dirty="0" err="1"/>
              <a:t>Registry</a:t>
            </a:r>
            <a:r>
              <a:rPr lang="fr-FR" sz="700" dirty="0"/>
              <a:t>: </a:t>
            </a:r>
            <a:r>
              <a:rPr lang="fr-FR" sz="700" dirty="0" err="1"/>
              <a:t>Renal</a:t>
            </a:r>
            <a:r>
              <a:rPr lang="fr-FR" sz="700" dirty="0"/>
              <a:t> replacement </a:t>
            </a:r>
            <a:r>
              <a:rPr lang="fr-FR" sz="700" dirty="0" err="1"/>
              <a:t>therapy</a:t>
            </a:r>
            <a:r>
              <a:rPr lang="fr-FR" sz="700" dirty="0"/>
              <a:t> in Europe: a </a:t>
            </a:r>
            <a:r>
              <a:rPr lang="fr-FR" sz="700" dirty="0" err="1"/>
              <a:t>summary</a:t>
            </a:r>
            <a:r>
              <a:rPr lang="fr-FR" sz="700" dirty="0"/>
              <a:t> of the 2013 ERA-EDTA </a:t>
            </a:r>
            <a:r>
              <a:rPr lang="fr-FR" sz="700" dirty="0" err="1"/>
              <a:t>Registry</a:t>
            </a:r>
            <a:r>
              <a:rPr lang="fr-FR" sz="700" dirty="0"/>
              <a:t> </a:t>
            </a:r>
            <a:r>
              <a:rPr lang="fr-FR" sz="700" dirty="0" err="1"/>
              <a:t>Annual</a:t>
            </a:r>
            <a:r>
              <a:rPr lang="fr-FR" sz="700" dirty="0"/>
              <a:t> Report </a:t>
            </a:r>
            <a:r>
              <a:rPr lang="fr-FR" sz="700" dirty="0" err="1"/>
              <a:t>with</a:t>
            </a:r>
            <a:r>
              <a:rPr lang="fr-FR" sz="700" dirty="0"/>
              <a:t> a focus on </a:t>
            </a:r>
            <a:r>
              <a:rPr lang="fr-FR" sz="700" dirty="0" err="1"/>
              <a:t>diabetes</a:t>
            </a:r>
            <a:r>
              <a:rPr lang="fr-FR" sz="700" dirty="0"/>
              <a:t> </a:t>
            </a:r>
            <a:r>
              <a:rPr lang="fr-FR" sz="700" dirty="0" err="1"/>
              <a:t>mellitus</a:t>
            </a:r>
            <a:r>
              <a:rPr lang="fr-FR" sz="700" dirty="0"/>
              <a:t>. Clin </a:t>
            </a:r>
            <a:r>
              <a:rPr lang="fr-FR" sz="700" dirty="0" err="1"/>
              <a:t>Kidney</a:t>
            </a:r>
            <a:r>
              <a:rPr lang="fr-FR" sz="700" dirty="0"/>
              <a:t> J 2016;9(3):457–469.</a:t>
            </a:r>
          </a:p>
          <a:p>
            <a:pPr marL="176213" indent="-176213">
              <a:tabLst>
                <a:tab pos="265113" algn="l"/>
                <a:tab pos="1238250" algn="l"/>
              </a:tabLst>
            </a:pPr>
            <a:r>
              <a:rPr lang="fr-FR" sz="700" b="1" dirty="0"/>
              <a:t>18.	</a:t>
            </a:r>
            <a:r>
              <a:rPr lang="fr-FR" sz="700" dirty="0"/>
              <a:t>Fox CS, et al. Associations of </a:t>
            </a:r>
            <a:r>
              <a:rPr lang="fr-FR" sz="700" dirty="0" err="1"/>
              <a:t>kidney</a:t>
            </a:r>
            <a:r>
              <a:rPr lang="fr-FR" sz="700" dirty="0"/>
              <a:t> </a:t>
            </a:r>
            <a:r>
              <a:rPr lang="fr-FR" sz="700" dirty="0" err="1"/>
              <a:t>disease</a:t>
            </a:r>
            <a:r>
              <a:rPr lang="fr-FR" sz="700" dirty="0"/>
              <a:t> </a:t>
            </a:r>
            <a:r>
              <a:rPr lang="fr-FR" sz="700" dirty="0" err="1"/>
              <a:t>measures</a:t>
            </a:r>
            <a:r>
              <a:rPr lang="fr-FR" sz="700" dirty="0"/>
              <a:t> </a:t>
            </a:r>
            <a:r>
              <a:rPr lang="fr-FR" sz="700" dirty="0" err="1"/>
              <a:t>with</a:t>
            </a:r>
            <a:r>
              <a:rPr lang="fr-FR" sz="700" dirty="0"/>
              <a:t> </a:t>
            </a:r>
            <a:r>
              <a:rPr lang="fr-FR" sz="700" dirty="0" err="1"/>
              <a:t>mortality</a:t>
            </a:r>
            <a:r>
              <a:rPr lang="fr-FR" sz="700" dirty="0"/>
              <a:t> and end-stage </a:t>
            </a:r>
            <a:r>
              <a:rPr lang="fr-FR" sz="700" dirty="0" err="1"/>
              <a:t>renal</a:t>
            </a:r>
            <a:r>
              <a:rPr lang="fr-FR" sz="700" dirty="0"/>
              <a:t> </a:t>
            </a:r>
            <a:r>
              <a:rPr lang="fr-FR" sz="700" dirty="0" err="1"/>
              <a:t>disease</a:t>
            </a:r>
            <a:r>
              <a:rPr lang="fr-FR" sz="700" dirty="0"/>
              <a:t> in </a:t>
            </a:r>
            <a:r>
              <a:rPr lang="fr-FR" sz="700" dirty="0" err="1"/>
              <a:t>individuals</a:t>
            </a:r>
            <a:r>
              <a:rPr lang="fr-FR" sz="700" dirty="0"/>
              <a:t> </a:t>
            </a:r>
            <a:r>
              <a:rPr lang="fr-FR" sz="700" dirty="0" err="1"/>
              <a:t>with</a:t>
            </a:r>
            <a:r>
              <a:rPr lang="fr-FR" sz="700" dirty="0"/>
              <a:t> and </a:t>
            </a:r>
            <a:r>
              <a:rPr lang="fr-FR" sz="700" dirty="0" err="1"/>
              <a:t>without</a:t>
            </a:r>
            <a:r>
              <a:rPr lang="fr-FR" sz="700" dirty="0"/>
              <a:t> </a:t>
            </a:r>
            <a:r>
              <a:rPr lang="fr-FR" sz="700" dirty="0" err="1"/>
              <a:t>diabetes</a:t>
            </a:r>
            <a:r>
              <a:rPr lang="fr-FR" sz="700" dirty="0"/>
              <a:t>: a </a:t>
            </a:r>
            <a:r>
              <a:rPr lang="fr-FR" sz="700" dirty="0" err="1"/>
              <a:t>meta-analysis</a:t>
            </a:r>
            <a:r>
              <a:rPr lang="fr-FR" sz="700" dirty="0"/>
              <a:t>. Lancet 2012;380(9854):1662–1673.</a:t>
            </a:r>
          </a:p>
          <a:p>
            <a:pPr marL="176213" indent="-176213">
              <a:tabLst>
                <a:tab pos="265113" algn="l"/>
                <a:tab pos="1238250" algn="l"/>
              </a:tabLst>
            </a:pPr>
            <a:r>
              <a:rPr lang="fr-FR" sz="700" b="1" dirty="0"/>
              <a:t>19.</a:t>
            </a:r>
            <a:r>
              <a:rPr lang="fr-FR" sz="700" dirty="0"/>
              <a:t>	Information professionnelle </a:t>
            </a:r>
            <a:r>
              <a:rPr lang="fr-FR" sz="700" dirty="0" err="1"/>
              <a:t>Xarelto</a:t>
            </a:r>
            <a:r>
              <a:rPr lang="fr-FR" sz="700" baseline="30000" dirty="0"/>
              <a:t>®</a:t>
            </a:r>
            <a:r>
              <a:rPr lang="fr-FR" sz="700" dirty="0"/>
              <a:t>: </a:t>
            </a:r>
            <a:r>
              <a:rPr lang="fr-FR" sz="700" dirty="0" err="1"/>
              <a:t>www.swissmedicinfo.ch</a:t>
            </a:r>
            <a:r>
              <a:rPr lang="fr-FR" sz="700" dirty="0"/>
              <a:t> </a:t>
            </a:r>
          </a:p>
          <a:p>
            <a:pPr marL="176213" indent="-176213">
              <a:tabLst>
                <a:tab pos="265113" algn="l"/>
                <a:tab pos="1238250" algn="l"/>
              </a:tabLst>
            </a:pPr>
            <a:r>
              <a:rPr lang="fr-FR" sz="700" b="1" dirty="0"/>
              <a:t>20.	</a:t>
            </a:r>
            <a:r>
              <a:rPr lang="fr-FR" sz="700" dirty="0" err="1"/>
              <a:t>Inohara</a:t>
            </a:r>
            <a:r>
              <a:rPr lang="fr-FR" sz="700" dirty="0"/>
              <a:t> </a:t>
            </a:r>
            <a:r>
              <a:rPr lang="fr-FR" sz="700" dirty="0" err="1"/>
              <a:t>T</a:t>
            </a:r>
            <a:r>
              <a:rPr lang="fr-FR" sz="700" dirty="0"/>
              <a:t>, et al. </a:t>
            </a:r>
            <a:r>
              <a:rPr lang="fr-FR" sz="700" dirty="0" err="1"/>
              <a:t>Decline</a:t>
            </a:r>
            <a:r>
              <a:rPr lang="fr-FR" sz="700" dirty="0"/>
              <a:t> in </a:t>
            </a:r>
            <a:r>
              <a:rPr lang="fr-FR" sz="700" dirty="0" err="1"/>
              <a:t>renal</a:t>
            </a:r>
            <a:r>
              <a:rPr lang="fr-FR" sz="700" dirty="0"/>
              <a:t> </a:t>
            </a:r>
            <a:r>
              <a:rPr lang="fr-FR" sz="700" dirty="0" err="1"/>
              <a:t>function</a:t>
            </a:r>
            <a:r>
              <a:rPr lang="fr-FR" sz="700" dirty="0"/>
              <a:t> and oral anticoagulation dose </a:t>
            </a:r>
            <a:r>
              <a:rPr lang="fr-FR" sz="700" dirty="0" err="1"/>
              <a:t>reduction</a:t>
            </a:r>
            <a:r>
              <a:rPr lang="fr-FR" sz="700" dirty="0"/>
              <a:t> </a:t>
            </a:r>
            <a:r>
              <a:rPr lang="fr-FR" sz="700" dirty="0" err="1"/>
              <a:t>among</a:t>
            </a:r>
            <a:r>
              <a:rPr lang="fr-FR" sz="700" dirty="0"/>
              <a:t> patients </a:t>
            </a:r>
            <a:r>
              <a:rPr lang="fr-FR" sz="700" dirty="0" err="1"/>
              <a:t>with</a:t>
            </a:r>
            <a:r>
              <a:rPr lang="fr-FR" sz="700" dirty="0"/>
              <a:t> atrial fibrillation. </a:t>
            </a:r>
            <a:r>
              <a:rPr lang="fr-FR" sz="700" dirty="0" err="1"/>
              <a:t>Heart</a:t>
            </a:r>
            <a:r>
              <a:rPr lang="fr-FR" sz="700" dirty="0"/>
              <a:t> 2020;106(5):358–364.</a:t>
            </a:r>
          </a:p>
          <a:p>
            <a:pPr marL="176213" indent="-176213">
              <a:tabLst>
                <a:tab pos="265113" algn="l"/>
                <a:tab pos="1238250" algn="l"/>
              </a:tabLst>
            </a:pPr>
            <a:r>
              <a:rPr lang="fr-FR" sz="700" b="1" dirty="0"/>
              <a:t>21.</a:t>
            </a:r>
            <a:r>
              <a:rPr lang="fr-FR" sz="700" dirty="0"/>
              <a:t>	Hernandez AV, et al. </a:t>
            </a:r>
            <a:r>
              <a:rPr lang="fr-FR" sz="700" dirty="0" err="1"/>
              <a:t>Rivaroxaban</a:t>
            </a:r>
            <a:r>
              <a:rPr lang="fr-FR" sz="700" dirty="0"/>
              <a:t> vs. </a:t>
            </a:r>
            <a:r>
              <a:rPr lang="fr-FR" sz="700" dirty="0" err="1"/>
              <a:t>warfarin</a:t>
            </a:r>
            <a:r>
              <a:rPr lang="fr-FR" sz="700" dirty="0"/>
              <a:t> and </a:t>
            </a:r>
            <a:r>
              <a:rPr lang="fr-FR" sz="700" dirty="0" err="1"/>
              <a:t>renal</a:t>
            </a:r>
            <a:r>
              <a:rPr lang="fr-FR" sz="700" dirty="0"/>
              <a:t> </a:t>
            </a:r>
            <a:r>
              <a:rPr lang="fr-FR" sz="700" dirty="0" err="1"/>
              <a:t>outcomes</a:t>
            </a:r>
            <a:r>
              <a:rPr lang="fr-FR" sz="700" dirty="0"/>
              <a:t> in non-</a:t>
            </a:r>
            <a:r>
              <a:rPr lang="fr-FR" sz="700" dirty="0" err="1"/>
              <a:t>valvular</a:t>
            </a:r>
            <a:r>
              <a:rPr lang="fr-FR" sz="700" dirty="0"/>
              <a:t> atrial fibrillation patients </a:t>
            </a:r>
            <a:r>
              <a:rPr lang="fr-FR" sz="700" dirty="0" err="1"/>
              <a:t>with</a:t>
            </a:r>
            <a:r>
              <a:rPr lang="fr-FR" sz="700" dirty="0"/>
              <a:t> </a:t>
            </a:r>
            <a:r>
              <a:rPr lang="fr-FR" sz="700" dirty="0" err="1"/>
              <a:t>diabetes</a:t>
            </a:r>
            <a:r>
              <a:rPr lang="fr-FR" sz="700" dirty="0"/>
              <a:t>. </a:t>
            </a:r>
            <a:r>
              <a:rPr lang="fr-FR" sz="700" dirty="0" err="1"/>
              <a:t>Eur</a:t>
            </a:r>
            <a:r>
              <a:rPr lang="fr-FR" sz="700" dirty="0"/>
              <a:t> </a:t>
            </a:r>
            <a:r>
              <a:rPr lang="fr-FR" sz="700" dirty="0" err="1"/>
              <a:t>Heart</a:t>
            </a:r>
            <a:r>
              <a:rPr lang="fr-FR" sz="700" dirty="0"/>
              <a:t> J </a:t>
            </a:r>
            <a:r>
              <a:rPr lang="fr-FR" sz="700" dirty="0" err="1"/>
              <a:t>Qual</a:t>
            </a:r>
            <a:r>
              <a:rPr lang="fr-FR" sz="700" dirty="0"/>
              <a:t> Care Clin </a:t>
            </a:r>
            <a:r>
              <a:rPr lang="fr-FR" sz="700" dirty="0" err="1"/>
              <a:t>Outcomes</a:t>
            </a:r>
            <a:r>
              <a:rPr lang="fr-FR" sz="700" dirty="0"/>
              <a:t> 2020;6(4):301–307.</a:t>
            </a:r>
          </a:p>
          <a:p>
            <a:pPr marL="176213" indent="-176213">
              <a:tabLst>
                <a:tab pos="265113" algn="l"/>
                <a:tab pos="1238250" algn="l"/>
              </a:tabLst>
            </a:pPr>
            <a:r>
              <a:rPr lang="fr-FR" sz="700" b="1" dirty="0"/>
              <a:t>22.</a:t>
            </a:r>
            <a:r>
              <a:rPr lang="fr-FR" sz="700" dirty="0"/>
              <a:t>	Yao X, et al. </a:t>
            </a:r>
            <a:r>
              <a:rPr lang="fr-FR" sz="700" dirty="0" err="1"/>
              <a:t>Renal</a:t>
            </a:r>
            <a:r>
              <a:rPr lang="fr-FR" sz="700" dirty="0"/>
              <a:t> </a:t>
            </a:r>
            <a:r>
              <a:rPr lang="fr-FR" sz="700" dirty="0" err="1"/>
              <a:t>Outcomes</a:t>
            </a:r>
            <a:r>
              <a:rPr lang="fr-FR" sz="700" dirty="0"/>
              <a:t> in </a:t>
            </a:r>
            <a:r>
              <a:rPr lang="fr-FR" sz="700" dirty="0" err="1"/>
              <a:t>Anticoagulated</a:t>
            </a:r>
            <a:r>
              <a:rPr lang="fr-FR" sz="700" dirty="0"/>
              <a:t> Patients </a:t>
            </a:r>
            <a:r>
              <a:rPr lang="fr-FR" sz="700" dirty="0" err="1"/>
              <a:t>With</a:t>
            </a:r>
            <a:r>
              <a:rPr lang="fr-FR" sz="700" dirty="0"/>
              <a:t> Atrial </a:t>
            </a:r>
            <a:r>
              <a:rPr lang="fr-FR" sz="700" dirty="0" err="1"/>
              <a:t>Fibrillation.J</a:t>
            </a:r>
            <a:r>
              <a:rPr lang="fr-FR" sz="700" dirty="0"/>
              <a:t> Am </a:t>
            </a:r>
            <a:r>
              <a:rPr lang="fr-FR" sz="700" dirty="0" err="1"/>
              <a:t>Coll</a:t>
            </a:r>
            <a:r>
              <a:rPr lang="fr-FR" sz="700" dirty="0"/>
              <a:t> </a:t>
            </a:r>
            <a:r>
              <a:rPr lang="fr-FR" sz="700" dirty="0" err="1"/>
              <a:t>Cardiol</a:t>
            </a:r>
            <a:r>
              <a:rPr lang="fr-FR" sz="700" dirty="0"/>
              <a:t> 2017;70(21):2621–2632.</a:t>
            </a:r>
          </a:p>
          <a:p>
            <a:pPr marL="176213" indent="-176213">
              <a:tabLst>
                <a:tab pos="265113" algn="l"/>
                <a:tab pos="1238250" algn="l"/>
              </a:tabLst>
            </a:pPr>
            <a:r>
              <a:rPr lang="fr-FR" sz="700" b="1" dirty="0"/>
              <a:t>23.</a:t>
            </a:r>
            <a:r>
              <a:rPr lang="fr-FR" sz="700" dirty="0"/>
              <a:t>	</a:t>
            </a:r>
            <a:r>
              <a:rPr lang="fr-FR" sz="700" dirty="0" err="1"/>
              <a:t>January</a:t>
            </a:r>
            <a:r>
              <a:rPr lang="fr-FR" sz="700" dirty="0"/>
              <a:t> CT et al. 2019 AHA/ACC/HRS </a:t>
            </a:r>
            <a:r>
              <a:rPr lang="fr-FR" sz="700" dirty="0" err="1"/>
              <a:t>Focused</a:t>
            </a:r>
            <a:r>
              <a:rPr lang="fr-FR" sz="700" dirty="0"/>
              <a:t> Update of the 2014 AHA/ACC/HRS Guideline for the Management of Patients </a:t>
            </a:r>
            <a:r>
              <a:rPr lang="fr-FR" sz="700" dirty="0" err="1"/>
              <a:t>With</a:t>
            </a:r>
            <a:r>
              <a:rPr lang="fr-FR" sz="700" dirty="0"/>
              <a:t> Atrial Fibrillation: A Report of the American </a:t>
            </a:r>
            <a:r>
              <a:rPr lang="fr-FR" sz="700" dirty="0" err="1"/>
              <a:t>College</a:t>
            </a:r>
            <a:r>
              <a:rPr lang="fr-FR" sz="700" dirty="0"/>
              <a:t> of </a:t>
            </a:r>
            <a:r>
              <a:rPr lang="fr-FR" sz="700" dirty="0" err="1"/>
              <a:t>Cardiology</a:t>
            </a:r>
            <a:r>
              <a:rPr lang="fr-FR" sz="700" dirty="0"/>
              <a:t>/American </a:t>
            </a:r>
            <a:r>
              <a:rPr lang="fr-FR" sz="700" dirty="0" err="1"/>
              <a:t>Heart</a:t>
            </a:r>
            <a:r>
              <a:rPr lang="fr-FR" sz="700" dirty="0"/>
              <a:t> Association </a:t>
            </a:r>
            <a:r>
              <a:rPr lang="fr-FR" sz="700" dirty="0" err="1"/>
              <a:t>Task</a:t>
            </a:r>
            <a:r>
              <a:rPr lang="fr-FR" sz="700" dirty="0"/>
              <a:t> Force on </a:t>
            </a:r>
            <a:r>
              <a:rPr lang="fr-FR" sz="700" dirty="0" err="1"/>
              <a:t>Clinical</a:t>
            </a:r>
            <a:r>
              <a:rPr lang="fr-FR" sz="700" dirty="0"/>
              <a:t> Practice Guidelines and the </a:t>
            </a:r>
            <a:r>
              <a:rPr lang="fr-FR" sz="700" dirty="0" err="1"/>
              <a:t>Heart</a:t>
            </a:r>
            <a:r>
              <a:rPr lang="fr-FR" sz="700" dirty="0"/>
              <a:t> </a:t>
            </a:r>
            <a:r>
              <a:rPr lang="fr-FR" sz="700" dirty="0" err="1"/>
              <a:t>Rhythm</a:t>
            </a:r>
            <a:r>
              <a:rPr lang="fr-FR" sz="700" dirty="0"/>
              <a:t> Society. J Am </a:t>
            </a:r>
            <a:r>
              <a:rPr lang="fr-FR" sz="700" dirty="0" err="1"/>
              <a:t>Coll</a:t>
            </a:r>
            <a:r>
              <a:rPr lang="fr-FR" sz="700" dirty="0"/>
              <a:t> </a:t>
            </a:r>
            <a:r>
              <a:rPr lang="fr-FR" sz="700" dirty="0" err="1"/>
              <a:t>Cardiol</a:t>
            </a:r>
            <a:r>
              <a:rPr lang="fr-FR" sz="700" dirty="0"/>
              <a:t>. 2019;74(1):104–132.</a:t>
            </a:r>
          </a:p>
        </p:txBody>
      </p:sp>
      <p:sp>
        <p:nvSpPr>
          <p:cNvPr id="6" name="Textfeld 5">
            <a:extLst>
              <a:ext uri="{FF2B5EF4-FFF2-40B4-BE49-F238E27FC236}">
                <a16:creationId xmlns:a16="http://schemas.microsoft.com/office/drawing/2014/main" id="{F7131A76-62CF-490C-8BEB-247942E6F8A8}"/>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DE" sz="600" dirty="0">
                <a:solidFill>
                  <a:srgbClr val="B3B2B5"/>
                </a:solidFill>
                <a:latin typeface="Arial" panose="020B0604020202020204" pitchFamily="34" charset="0"/>
                <a:cs typeface="Arial" panose="020B0604020202020204" pitchFamily="34" charset="0"/>
              </a:rPr>
              <a:t>PP-XAR-CH-0470-2_06.2021</a:t>
            </a:r>
            <a:endParaRPr lang="fr-FR" sz="600" dirty="0">
              <a:solidFill>
                <a:srgbClr val="B3B2B5"/>
              </a:solidFill>
            </a:endParaRPr>
          </a:p>
        </p:txBody>
      </p:sp>
    </p:spTree>
    <p:extLst>
      <p:ext uri="{BB962C8B-B14F-4D97-AF65-F5344CB8AC3E}">
        <p14:creationId xmlns:p14="http://schemas.microsoft.com/office/powerpoint/2010/main" val="748258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extfeld 6">
            <a:extLst>
              <a:ext uri="{FF2B5EF4-FFF2-40B4-BE49-F238E27FC236}">
                <a16:creationId xmlns:a16="http://schemas.microsoft.com/office/drawing/2014/main" id="{81BD9AB0-B435-4090-93F7-4692CF2B9701}"/>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DE" sz="600" dirty="0">
                <a:solidFill>
                  <a:srgbClr val="B3B2B5"/>
                </a:solidFill>
                <a:latin typeface="Arial" panose="020B0604020202020204" pitchFamily="34" charset="0"/>
                <a:cs typeface="Arial" panose="020B0604020202020204" pitchFamily="34" charset="0"/>
              </a:rPr>
              <a:t>PP-XAR-CH-0470-2_06.2021</a:t>
            </a:r>
            <a:endParaRPr lang="fr-FR" sz="600" dirty="0">
              <a:solidFill>
                <a:srgbClr val="B3B2B5"/>
              </a:solidFill>
            </a:endParaRPr>
          </a:p>
        </p:txBody>
      </p:sp>
      <p:sp>
        <p:nvSpPr>
          <p:cNvPr id="8" name="Subtitle 1">
            <a:extLst>
              <a:ext uri="{FF2B5EF4-FFF2-40B4-BE49-F238E27FC236}">
                <a16:creationId xmlns:a16="http://schemas.microsoft.com/office/drawing/2014/main" id="{D7F033B0-54F2-4DC1-906D-6A1C14076DEB}"/>
              </a:ext>
            </a:extLst>
          </p:cNvPr>
          <p:cNvSpPr txBox="1">
            <a:spLocks/>
          </p:cNvSpPr>
          <p:nvPr/>
        </p:nvSpPr>
        <p:spPr>
          <a:xfrm>
            <a:off x="612776" y="1250911"/>
            <a:ext cx="8243887" cy="2609945"/>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pPr algn="just"/>
            <a:r>
              <a:rPr lang="de-CH" sz="800" b="1" dirty="0">
                <a:latin typeface="Arial" panose="020B0604020202020204" pitchFamily="34" charset="0"/>
                <a:cs typeface="Arial" panose="020B0604020202020204" pitchFamily="34" charset="0"/>
              </a:rPr>
              <a:t>Information professionnelle abrégée de Xarelto® (rivaroxaban) :</a:t>
            </a:r>
          </a:p>
          <a:p>
            <a:pPr algn="just"/>
            <a:r>
              <a:rPr lang="de-CH" sz="800" dirty="0">
                <a:latin typeface="Arial" panose="020B0604020202020204" pitchFamily="34" charset="0"/>
                <a:cs typeface="Arial" panose="020B0604020202020204" pitchFamily="34" charset="0"/>
              </a:rPr>
              <a:t>Inhibiteur direct du facteur Xa </a:t>
            </a:r>
            <a:r>
              <a:rPr lang="de-CH" sz="800" b="1" dirty="0">
                <a:latin typeface="Arial" panose="020B0604020202020204" pitchFamily="34" charset="0"/>
                <a:cs typeface="Arial" panose="020B0604020202020204" pitchFamily="34" charset="0"/>
              </a:rPr>
              <a:t>C : </a:t>
            </a:r>
            <a:r>
              <a:rPr lang="de-CH" sz="800" dirty="0">
                <a:latin typeface="Arial" panose="020B0604020202020204" pitchFamily="34" charset="0"/>
                <a:cs typeface="Arial" panose="020B0604020202020204" pitchFamily="34" charset="0"/>
              </a:rPr>
              <a:t>Comprimés pelliculés contenant 10, 15 et 20 mg de rivaroxaban; granulés pour suspension buvable de rivaroxaban (1 mg/ml). </a:t>
            </a:r>
            <a:r>
              <a:rPr lang="de-CH" sz="800" b="1" dirty="0">
                <a:latin typeface="Arial" panose="020B0604020202020204" pitchFamily="34" charset="0"/>
                <a:cs typeface="Arial" panose="020B0604020202020204" pitchFamily="34" charset="0"/>
              </a:rPr>
              <a:t>I :</a:t>
            </a:r>
            <a:r>
              <a:rPr lang="de-CH" sz="800" dirty="0">
                <a:latin typeface="Arial" panose="020B0604020202020204" pitchFamily="34" charset="0"/>
                <a:cs typeface="Arial" panose="020B0604020202020204" pitchFamily="34" charset="0"/>
              </a:rPr>
              <a:t> Adultes : a) Prévention des thromboses lors d’interventions orthopédiques majeures des extrémités inférieures, p.ex. pour une prothèse de hanche ou de genou. b) Traitement de l’embolie pulmonaire (EP) et de la thrombose veineuse profonde (TVP) ainsi que prévention des récidives de TVP et d’P c) Prévention des accidents vasculaires cérébraux et des embolies systémiques en présence d’une fibrillation auriculaire non valvulaire; Population pédiatrique : traitement des thromboembolies veineuses (TEV) après une anticoagulation parentérale initiale pour la prévention des récidives de TEV. </a:t>
            </a:r>
            <a:r>
              <a:rPr lang="de-CH" sz="800" b="1" dirty="0">
                <a:latin typeface="Arial" panose="020B0604020202020204" pitchFamily="34" charset="0"/>
                <a:cs typeface="Arial" panose="020B0604020202020204" pitchFamily="34" charset="0"/>
              </a:rPr>
              <a:t>P :</a:t>
            </a:r>
            <a:r>
              <a:rPr lang="de-CH" sz="800" dirty="0">
                <a:latin typeface="Arial" panose="020B0604020202020204" pitchFamily="34" charset="0"/>
                <a:cs typeface="Arial" panose="020B0604020202020204" pitchFamily="34" charset="0"/>
              </a:rPr>
              <a:t> a) 10 mg 1× par jour. b) 15 mg 2× par jour les 21 premiers jours, puis 20 mg 1× par jour ; à partir du mois 7 : 20 mg 1× par jour ou 10 mg 1× par jour selon une évaluation individuelle des avantages et des risques c) 20 mg 1× par jour; en cas de ClCr de 15 à 49 ml/min : 15 mg 1× par jour. Prise de la dose de 15 ou de 20 mg pendant un repas. Population pédiatrique : ajustement de la dose en fonction du poids corporel, après au moins 5 jours de traitement initial par une anticoagulation parentérale. </a:t>
            </a:r>
            <a:r>
              <a:rPr lang="de-CH" sz="800" b="1" dirty="0">
                <a:latin typeface="Arial" panose="020B0604020202020204" pitchFamily="34" charset="0"/>
                <a:cs typeface="Arial" panose="020B0604020202020204" pitchFamily="34" charset="0"/>
              </a:rPr>
              <a:t>CI : </a:t>
            </a:r>
            <a:r>
              <a:rPr lang="de-CH" sz="800" dirty="0">
                <a:latin typeface="Arial" panose="020B0604020202020204" pitchFamily="34" charset="0"/>
                <a:cs typeface="Arial" panose="020B0604020202020204" pitchFamily="34" charset="0"/>
              </a:rPr>
              <a:t>Hypersensibilité aux composants, endocardite bactérienne aiguë, hémorragies cliniquement significatives, hépatopathie/insuffisance hépatique (IH) sévère avec risque hémorragique significativement accru, légère IH avec coagulopathie, insuffisance rénale (IR) nécessitant une dialyse, ulcère gastro-intestinal aigu ou maladie GI ulcéreuse, grossesse, allaitement. </a:t>
            </a:r>
            <a:r>
              <a:rPr lang="de-CH" sz="800" b="1" dirty="0">
                <a:latin typeface="Arial" panose="020B0604020202020204" pitchFamily="34" charset="0"/>
                <a:cs typeface="Arial" panose="020B0604020202020204" pitchFamily="34" charset="0"/>
              </a:rPr>
              <a:t>MG : </a:t>
            </a:r>
            <a:r>
              <a:rPr lang="de-CH" sz="800" dirty="0">
                <a:latin typeface="Arial" panose="020B0604020202020204" pitchFamily="34" charset="0"/>
                <a:cs typeface="Arial" panose="020B0604020202020204" pitchFamily="34" charset="0"/>
              </a:rPr>
              <a:t>Co-médication (voir «I A »), prothèse valvulaire, médicaments influençant l’hémostase. </a:t>
            </a:r>
            <a:r>
              <a:rPr lang="de-CH" sz="800" b="1" dirty="0">
                <a:latin typeface="Arial" panose="020B0604020202020204" pitchFamily="34" charset="0"/>
                <a:cs typeface="Arial" panose="020B0604020202020204" pitchFamily="34" charset="0"/>
              </a:rPr>
              <a:t>Pr : </a:t>
            </a:r>
            <a:r>
              <a:rPr lang="de-CH" sz="800" dirty="0">
                <a:latin typeface="Arial" panose="020B0604020202020204" pitchFamily="34" charset="0"/>
                <a:cs typeface="Arial" panose="020B0604020202020204" pitchFamily="34" charset="0"/>
              </a:rPr>
              <a:t>IR (ClCr de 15 à 29 ml/min) ou IR en association avec des médicaments faisant augmenter le taux plasmatique de Xarelto®, risque accru d’hémorragies incontrôlées et de diathèse hémorragique, AVC hémorragique récent, hémorragie intracrânienne ou intracérébrale, ulcère GI/maladie GI ulcéreuse récents, hypertension sévère non contrôlée, rétinopathie vasculaire, anomalies vasculaires intrarachidiennes ou intracérébrales, chirurgies cérébrales, spinales ou oculaires récentes, antécédents de bronchiectasie ou d’hémorragie pulmonaire, ponction et anesthésie rachidiennes, l’administration doit être arrêtée au moins 24 h avant le procédé invasif/l’intervention chirurgicale, administration simultanée de médicaments influençant l’hémostase, SAPL, des cas isolés d’agranulocytose et de SJS ont été rapportés.</a:t>
            </a:r>
            <a:r>
              <a:rPr lang="de-CH" sz="800" b="1" dirty="0">
                <a:latin typeface="Arial" panose="020B0604020202020204" pitchFamily="34" charset="0"/>
                <a:cs typeface="Arial" panose="020B0604020202020204" pitchFamily="34" charset="0"/>
              </a:rPr>
              <a:t> EI fréquents : </a:t>
            </a:r>
            <a:r>
              <a:rPr lang="de-CH" sz="800" dirty="0">
                <a:latin typeface="Arial" panose="020B0604020202020204" pitchFamily="34" charset="0"/>
                <a:cs typeface="Arial" panose="020B0604020202020204" pitchFamily="34" charset="0"/>
              </a:rPr>
              <a:t>Hémorragies, anémie, vertige, céphalées, saignements oculaires, hématomes, épistaxis, hémoptysie, nausées, constipation, diarrhées, taux accru d’enzymes hépatiques (ASAT, ALAT), prurit, éruption cutanée, douleurs des extrémités, fièvre, œdème périphérique, asthénie. </a:t>
            </a:r>
            <a:r>
              <a:rPr lang="de-CH" sz="800" b="1" dirty="0">
                <a:latin typeface="Arial" panose="020B0604020202020204" pitchFamily="34" charset="0"/>
                <a:cs typeface="Arial" panose="020B0604020202020204" pitchFamily="34" charset="0"/>
              </a:rPr>
              <a:t>IA : </a:t>
            </a:r>
            <a:r>
              <a:rPr lang="de-CH" sz="800" dirty="0">
                <a:latin typeface="Arial" panose="020B0604020202020204" pitchFamily="34" charset="0"/>
                <a:cs typeface="Arial" panose="020B0604020202020204" pitchFamily="34" charset="0"/>
              </a:rPr>
              <a:t>Inhibiteurs puissants du CYP 3A4 et de la P-gp (ritonavir, kétoconazole), inducteurs puissants du CYP 3A4 et de la P-gp (rifampicine, carbamazépine, phénobarbital, millepertuis), médicaments influençant l’hémostase. </a:t>
            </a:r>
            <a:r>
              <a:rPr lang="de-CH" sz="800" b="1" dirty="0">
                <a:latin typeface="Arial" panose="020B0604020202020204" pitchFamily="34" charset="0"/>
                <a:cs typeface="Arial" panose="020B0604020202020204" pitchFamily="34" charset="0"/>
              </a:rPr>
              <a:t>Prés. :</a:t>
            </a:r>
            <a:r>
              <a:rPr lang="de-CH" sz="800" dirty="0">
                <a:latin typeface="Arial" panose="020B0604020202020204" pitchFamily="34" charset="0"/>
                <a:cs typeface="Arial" panose="020B0604020202020204" pitchFamily="34" charset="0"/>
              </a:rPr>
              <a:t> 10 et 30 cpr. pell. de 10 mg; 14, 28 et 98 cpr. pell. de 15 et de 20 mg; boîtes cliniques corr. de 10×1 cpr. pell. (b), admis aux caisses (limitation à prendre en considération); granulés pour suspension buvable (50 ml et 100 ml). Pour de plus amples informations : voir www.swissmedicinfo.ch. Distribution : Bayer (Schweiz) AG, Uetlibergstrasse 132, 8045 Zurich. 						             MA-M_RIV-CH-0185-1_06.2021 </a:t>
            </a:r>
            <a:endParaRPr lang="de-CH" sz="800" b="0" i="0" u="none" strike="noStrike" dirty="0">
              <a:latin typeface="Arial" panose="020B0604020202020204" pitchFamily="34" charset="0"/>
              <a:cs typeface="Arial" panose="020B0604020202020204" pitchFamily="34" charset="0"/>
            </a:endParaRPr>
          </a:p>
        </p:txBody>
      </p:sp>
      <p:sp>
        <p:nvSpPr>
          <p:cNvPr id="10" name="Titel 1">
            <a:extLst>
              <a:ext uri="{FF2B5EF4-FFF2-40B4-BE49-F238E27FC236}">
                <a16:creationId xmlns:a16="http://schemas.microsoft.com/office/drawing/2014/main" id="{E64CF9A4-AA9A-49B2-A3A8-56C261495AB3}"/>
              </a:ext>
            </a:extLst>
          </p:cNvPr>
          <p:cNvSpPr txBox="1">
            <a:spLocks/>
          </p:cNvSpPr>
          <p:nvPr/>
        </p:nvSpPr>
        <p:spPr>
          <a:xfrm>
            <a:off x="612001" y="216911"/>
            <a:ext cx="8281175"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en-US" sz="2400" kern="0"/>
              <a:t>Xarelto</a:t>
            </a:r>
            <a:r>
              <a:rPr lang="en-US" sz="2400" kern="0" baseline="30000"/>
              <a:t>® </a:t>
            </a:r>
            <a:br>
              <a:rPr lang="en-US" sz="2400" kern="0"/>
            </a:br>
            <a:r>
              <a:rPr lang="en-US" sz="2400" kern="0"/>
              <a:t>Information professionnelle abrégée</a:t>
            </a:r>
            <a:endParaRPr kumimoji="0" lang="de-DE" sz="2400" b="1" i="0" u="none" strike="noStrike" kern="0" cap="none" spc="0" normalizeH="0" baseline="30000" noProof="0" dirty="0">
              <a:ln>
                <a:noFill/>
              </a:ln>
              <a:solidFill>
                <a:srgbClr val="3961AC"/>
              </a:solidFill>
              <a:effectLst/>
              <a:uLnTx/>
              <a:uFillTx/>
              <a:latin typeface="Arial"/>
              <a:ea typeface="+mj-ea"/>
              <a:cs typeface="+mj-cs"/>
            </a:endParaRPr>
          </a:p>
        </p:txBody>
      </p:sp>
    </p:spTree>
    <p:extLst>
      <p:ext uri="{BB962C8B-B14F-4D97-AF65-F5344CB8AC3E}">
        <p14:creationId xmlns:p14="http://schemas.microsoft.com/office/powerpoint/2010/main" val="351489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2001" y="272310"/>
            <a:ext cx="8281175" cy="6093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200" dirty="0"/>
              <a:t>Pourquoi les patients avec FANV et diabète nécessitent-ils une attention supplémentaire de votre part ?</a:t>
            </a:r>
          </a:p>
        </p:txBody>
      </p:sp>
      <p:sp>
        <p:nvSpPr>
          <p:cNvPr id="9" name="Subtitle 1">
            <a:extLst>
              <a:ext uri="{FF2B5EF4-FFF2-40B4-BE49-F238E27FC236}">
                <a16:creationId xmlns:a16="http://schemas.microsoft.com/office/drawing/2014/main" id="{371B7720-75D0-4569-9D4F-132341647B07}"/>
              </a:ext>
            </a:extLst>
          </p:cNvPr>
          <p:cNvSpPr>
            <a:spLocks noGrp="1"/>
          </p:cNvSpPr>
          <p:nvPr>
            <p:ph type="subTitle" sz="quarter" idx="1"/>
          </p:nvPr>
        </p:nvSpPr>
        <p:spPr>
          <a:xfrm>
            <a:off x="612776" y="1228789"/>
            <a:ext cx="2988263" cy="430887"/>
          </a:xfrm>
        </p:spPr>
        <p:txBody>
          <a:bodyPr/>
          <a:lstStyle/>
          <a:p>
            <a:r>
              <a:rPr lang="fr-FR" sz="1400" b="1" dirty="0"/>
              <a:t>Fréquence du diabète lors du FANV jusqu’à</a:t>
            </a:r>
            <a:r>
              <a:rPr lang="fr-FR" sz="1400" b="1" baseline="30000" dirty="0"/>
              <a:t>1</a:t>
            </a:r>
          </a:p>
        </p:txBody>
      </p:sp>
      <p:sp>
        <p:nvSpPr>
          <p:cNvPr id="14" name="Subtitle 1">
            <a:extLst>
              <a:ext uri="{FF2B5EF4-FFF2-40B4-BE49-F238E27FC236}">
                <a16:creationId xmlns:a16="http://schemas.microsoft.com/office/drawing/2014/main" id="{25918DFD-7F92-4D62-B463-857677716CA5}"/>
              </a:ext>
            </a:extLst>
          </p:cNvPr>
          <p:cNvSpPr txBox="1">
            <a:spLocks/>
          </p:cNvSpPr>
          <p:nvPr/>
        </p:nvSpPr>
        <p:spPr>
          <a:xfrm>
            <a:off x="4817039" y="1228789"/>
            <a:ext cx="4039623" cy="430887"/>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a:t>Risque cardiovasculaire plus élevé chez les patients avec FANV et diabétiques</a:t>
            </a:r>
          </a:p>
        </p:txBody>
      </p:sp>
      <p:grpSp>
        <p:nvGrpSpPr>
          <p:cNvPr id="29" name="Group 4">
            <a:extLst>
              <a:ext uri="{FF2B5EF4-FFF2-40B4-BE49-F238E27FC236}">
                <a16:creationId xmlns:a16="http://schemas.microsoft.com/office/drawing/2014/main" id="{5ECDB20A-C6D1-4F20-90AD-5EC84D68029F}"/>
              </a:ext>
            </a:extLst>
          </p:cNvPr>
          <p:cNvGrpSpPr/>
          <p:nvPr/>
        </p:nvGrpSpPr>
        <p:grpSpPr>
          <a:xfrm>
            <a:off x="4826280" y="2617702"/>
            <a:ext cx="524560" cy="507831"/>
            <a:chOff x="7104112" y="4725144"/>
            <a:chExt cx="1728192" cy="1728000"/>
          </a:xfrm>
        </p:grpSpPr>
        <p:sp>
          <p:nvSpPr>
            <p:cNvPr id="31" name="Oval 18">
              <a:extLst>
                <a:ext uri="{FF2B5EF4-FFF2-40B4-BE49-F238E27FC236}">
                  <a16:creationId xmlns:a16="http://schemas.microsoft.com/office/drawing/2014/main" id="{4EFBBD9C-C3A8-4331-9F8E-690779C07944}"/>
                </a:ext>
              </a:extLst>
            </p:cNvPr>
            <p:cNvSpPr/>
            <p:nvPr/>
          </p:nvSpPr>
          <p:spPr bwMode="auto">
            <a:xfrm>
              <a:off x="7104112" y="4725144"/>
              <a:ext cx="1728192" cy="1728000"/>
            </a:xfrm>
            <a:prstGeom prst="ellipse">
              <a:avLst/>
            </a:prstGeom>
            <a:solidFill>
              <a:schemeClr val="bg1"/>
            </a:solidFill>
            <a:ln w="28575" algn="ctr">
              <a:solidFill>
                <a:srgbClr val="3961AC"/>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grpSp>
          <p:nvGrpSpPr>
            <p:cNvPr id="32" name="Group 19">
              <a:extLst>
                <a:ext uri="{FF2B5EF4-FFF2-40B4-BE49-F238E27FC236}">
                  <a16:creationId xmlns:a16="http://schemas.microsoft.com/office/drawing/2014/main" id="{9FE23BE4-A2BA-47D0-94E3-FF8A8768B3D3}"/>
                </a:ext>
              </a:extLst>
            </p:cNvPr>
            <p:cNvGrpSpPr/>
            <p:nvPr/>
          </p:nvGrpSpPr>
          <p:grpSpPr bwMode="gray">
            <a:xfrm>
              <a:off x="7494676" y="4993966"/>
              <a:ext cx="947063" cy="1266921"/>
              <a:chOff x="8699747" y="1861133"/>
              <a:chExt cx="380690" cy="511210"/>
            </a:xfrm>
            <a:solidFill>
              <a:schemeClr val="tx2"/>
            </a:solidFill>
          </p:grpSpPr>
          <p:sp>
            <p:nvSpPr>
              <p:cNvPr id="33" name="Freeform 51">
                <a:extLst>
                  <a:ext uri="{FF2B5EF4-FFF2-40B4-BE49-F238E27FC236}">
                    <a16:creationId xmlns:a16="http://schemas.microsoft.com/office/drawing/2014/main" id="{AABABA6D-9F64-4040-9F06-0D4F21630F2C}"/>
                  </a:ext>
                </a:extLst>
              </p:cNvPr>
              <p:cNvSpPr>
                <a:spLocks noEditPoints="1"/>
              </p:cNvSpPr>
              <p:nvPr/>
            </p:nvSpPr>
            <p:spPr bwMode="gray">
              <a:xfrm>
                <a:off x="8813460" y="1861133"/>
                <a:ext cx="203694" cy="187872"/>
              </a:xfrm>
              <a:custGeom>
                <a:avLst/>
                <a:gdLst>
                  <a:gd name="T0" fmla="*/ 58 w 77"/>
                  <a:gd name="T1" fmla="*/ 10 h 71"/>
                  <a:gd name="T2" fmla="*/ 46 w 77"/>
                  <a:gd name="T3" fmla="*/ 23 h 71"/>
                  <a:gd name="T4" fmla="*/ 49 w 77"/>
                  <a:gd name="T5" fmla="*/ 5 h 71"/>
                  <a:gd name="T6" fmla="*/ 29 w 77"/>
                  <a:gd name="T7" fmla="*/ 6 h 71"/>
                  <a:gd name="T8" fmla="*/ 27 w 77"/>
                  <a:gd name="T9" fmla="*/ 24 h 71"/>
                  <a:gd name="T10" fmla="*/ 18 w 77"/>
                  <a:gd name="T11" fmla="*/ 7 h 71"/>
                  <a:gd name="T12" fmla="*/ 3 w 77"/>
                  <a:gd name="T13" fmla="*/ 21 h 71"/>
                  <a:gd name="T14" fmla="*/ 12 w 77"/>
                  <a:gd name="T15" fmla="*/ 32 h 71"/>
                  <a:gd name="T16" fmla="*/ 1 w 77"/>
                  <a:gd name="T17" fmla="*/ 61 h 71"/>
                  <a:gd name="T18" fmla="*/ 31 w 77"/>
                  <a:gd name="T19" fmla="*/ 71 h 71"/>
                  <a:gd name="T20" fmla="*/ 36 w 77"/>
                  <a:gd name="T21" fmla="*/ 51 h 71"/>
                  <a:gd name="T22" fmla="*/ 60 w 77"/>
                  <a:gd name="T23" fmla="*/ 38 h 71"/>
                  <a:gd name="T24" fmla="*/ 58 w 77"/>
                  <a:gd name="T25" fmla="*/ 35 h 71"/>
                  <a:gd name="T26" fmla="*/ 74 w 77"/>
                  <a:gd name="T27" fmla="*/ 22 h 71"/>
                  <a:gd name="T28" fmla="*/ 58 w 77"/>
                  <a:gd name="T29" fmla="*/ 10 h 71"/>
                  <a:gd name="T30" fmla="*/ 46 w 77"/>
                  <a:gd name="T31" fmla="*/ 7 h 71"/>
                  <a:gd name="T32" fmla="*/ 32 w 77"/>
                  <a:gd name="T33" fmla="*/ 7 h 71"/>
                  <a:gd name="T34" fmla="*/ 46 w 77"/>
                  <a:gd name="T35" fmla="*/ 7 h 71"/>
                  <a:gd name="T36" fmla="*/ 6 w 77"/>
                  <a:gd name="T37" fmla="*/ 20 h 71"/>
                  <a:gd name="T38" fmla="*/ 18 w 77"/>
                  <a:gd name="T39" fmla="*/ 11 h 71"/>
                  <a:gd name="T40" fmla="*/ 6 w 77"/>
                  <a:gd name="T41" fmla="*/ 20 h 71"/>
                  <a:gd name="T42" fmla="*/ 71 w 77"/>
                  <a:gd name="T43" fmla="*/ 22 h 71"/>
                  <a:gd name="T44" fmla="*/ 60 w 77"/>
                  <a:gd name="T45" fmla="*/ 13 h 71"/>
                  <a:gd name="T46" fmla="*/ 71 w 77"/>
                  <a:gd name="T47" fmla="*/ 22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 h="71">
                    <a:moveTo>
                      <a:pt x="58" y="10"/>
                    </a:moveTo>
                    <a:cubicBezTo>
                      <a:pt x="54" y="16"/>
                      <a:pt x="50" y="20"/>
                      <a:pt x="46" y="23"/>
                    </a:cubicBezTo>
                    <a:cubicBezTo>
                      <a:pt x="48" y="17"/>
                      <a:pt x="49" y="11"/>
                      <a:pt x="49" y="5"/>
                    </a:cubicBezTo>
                    <a:cubicBezTo>
                      <a:pt x="49" y="0"/>
                      <a:pt x="29" y="0"/>
                      <a:pt x="29" y="6"/>
                    </a:cubicBezTo>
                    <a:cubicBezTo>
                      <a:pt x="29" y="13"/>
                      <a:pt x="29" y="18"/>
                      <a:pt x="27" y="24"/>
                    </a:cubicBezTo>
                    <a:cubicBezTo>
                      <a:pt x="25" y="17"/>
                      <a:pt x="22" y="12"/>
                      <a:pt x="18" y="7"/>
                    </a:cubicBezTo>
                    <a:cubicBezTo>
                      <a:pt x="15" y="3"/>
                      <a:pt x="0" y="17"/>
                      <a:pt x="3" y="21"/>
                    </a:cubicBezTo>
                    <a:cubicBezTo>
                      <a:pt x="7" y="25"/>
                      <a:pt x="10" y="28"/>
                      <a:pt x="12" y="32"/>
                    </a:cubicBezTo>
                    <a:cubicBezTo>
                      <a:pt x="4" y="39"/>
                      <a:pt x="0" y="49"/>
                      <a:pt x="1" y="61"/>
                    </a:cubicBezTo>
                    <a:cubicBezTo>
                      <a:pt x="11" y="59"/>
                      <a:pt x="21" y="58"/>
                      <a:pt x="31" y="71"/>
                    </a:cubicBezTo>
                    <a:cubicBezTo>
                      <a:pt x="26" y="58"/>
                      <a:pt x="30" y="51"/>
                      <a:pt x="36" y="51"/>
                    </a:cubicBezTo>
                    <a:cubicBezTo>
                      <a:pt x="41" y="47"/>
                      <a:pt x="48" y="43"/>
                      <a:pt x="60" y="38"/>
                    </a:cubicBezTo>
                    <a:cubicBezTo>
                      <a:pt x="60" y="37"/>
                      <a:pt x="59" y="36"/>
                      <a:pt x="58" y="35"/>
                    </a:cubicBezTo>
                    <a:cubicBezTo>
                      <a:pt x="65" y="32"/>
                      <a:pt x="70" y="28"/>
                      <a:pt x="74" y="22"/>
                    </a:cubicBezTo>
                    <a:cubicBezTo>
                      <a:pt x="77" y="18"/>
                      <a:pt x="61" y="6"/>
                      <a:pt x="58" y="10"/>
                    </a:cubicBezTo>
                    <a:close/>
                    <a:moveTo>
                      <a:pt x="46" y="7"/>
                    </a:moveTo>
                    <a:cubicBezTo>
                      <a:pt x="46" y="11"/>
                      <a:pt x="32" y="11"/>
                      <a:pt x="32" y="7"/>
                    </a:cubicBezTo>
                    <a:cubicBezTo>
                      <a:pt x="32" y="4"/>
                      <a:pt x="46" y="2"/>
                      <a:pt x="46" y="7"/>
                    </a:cubicBezTo>
                    <a:close/>
                    <a:moveTo>
                      <a:pt x="6" y="20"/>
                    </a:moveTo>
                    <a:cubicBezTo>
                      <a:pt x="4" y="18"/>
                      <a:pt x="14" y="7"/>
                      <a:pt x="18" y="11"/>
                    </a:cubicBezTo>
                    <a:cubicBezTo>
                      <a:pt x="20" y="14"/>
                      <a:pt x="9" y="23"/>
                      <a:pt x="6" y="20"/>
                    </a:cubicBezTo>
                    <a:close/>
                    <a:moveTo>
                      <a:pt x="71" y="22"/>
                    </a:moveTo>
                    <a:cubicBezTo>
                      <a:pt x="68" y="25"/>
                      <a:pt x="58" y="16"/>
                      <a:pt x="60" y="13"/>
                    </a:cubicBezTo>
                    <a:cubicBezTo>
                      <a:pt x="61" y="10"/>
                      <a:pt x="73" y="18"/>
                      <a:pt x="71" y="22"/>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34" name="Freeform 52">
                <a:extLst>
                  <a:ext uri="{FF2B5EF4-FFF2-40B4-BE49-F238E27FC236}">
                    <a16:creationId xmlns:a16="http://schemas.microsoft.com/office/drawing/2014/main" id="{B68713E2-AE0B-4B10-B4C2-FE0078F90E42}"/>
                  </a:ext>
                </a:extLst>
              </p:cNvPr>
              <p:cNvSpPr>
                <a:spLocks/>
              </p:cNvSpPr>
              <p:nvPr/>
            </p:nvSpPr>
            <p:spPr bwMode="gray">
              <a:xfrm>
                <a:off x="8699747" y="1951114"/>
                <a:ext cx="53395" cy="58340"/>
              </a:xfrm>
              <a:custGeom>
                <a:avLst/>
                <a:gdLst>
                  <a:gd name="T0" fmla="*/ 19 w 20"/>
                  <a:gd name="T1" fmla="*/ 1 h 22"/>
                  <a:gd name="T2" fmla="*/ 6 w 20"/>
                  <a:gd name="T3" fmla="*/ 0 h 22"/>
                  <a:gd name="T4" fmla="*/ 6 w 20"/>
                  <a:gd name="T5" fmla="*/ 21 h 22"/>
                  <a:gd name="T6" fmla="*/ 20 w 20"/>
                  <a:gd name="T7" fmla="*/ 22 h 22"/>
                  <a:gd name="T8" fmla="*/ 19 w 20"/>
                  <a:gd name="T9" fmla="*/ 1 h 22"/>
                </a:gdLst>
                <a:ahLst/>
                <a:cxnLst>
                  <a:cxn ang="0">
                    <a:pos x="T0" y="T1"/>
                  </a:cxn>
                  <a:cxn ang="0">
                    <a:pos x="T2" y="T3"/>
                  </a:cxn>
                  <a:cxn ang="0">
                    <a:pos x="T4" y="T5"/>
                  </a:cxn>
                  <a:cxn ang="0">
                    <a:pos x="T6" y="T7"/>
                  </a:cxn>
                  <a:cxn ang="0">
                    <a:pos x="T8" y="T9"/>
                  </a:cxn>
                </a:cxnLst>
                <a:rect l="0" t="0" r="r" b="b"/>
                <a:pathLst>
                  <a:path w="20" h="22">
                    <a:moveTo>
                      <a:pt x="19" y="1"/>
                    </a:moveTo>
                    <a:cubicBezTo>
                      <a:pt x="19" y="1"/>
                      <a:pt x="10" y="0"/>
                      <a:pt x="6" y="0"/>
                    </a:cubicBezTo>
                    <a:cubicBezTo>
                      <a:pt x="2" y="0"/>
                      <a:pt x="0" y="20"/>
                      <a:pt x="6" y="21"/>
                    </a:cubicBezTo>
                    <a:cubicBezTo>
                      <a:pt x="12" y="21"/>
                      <a:pt x="20" y="22"/>
                      <a:pt x="20" y="22"/>
                    </a:cubicBezTo>
                    <a:lnTo>
                      <a:pt x="19" y="1"/>
                    </a:ln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35" name="Freeform 53">
                <a:extLst>
                  <a:ext uri="{FF2B5EF4-FFF2-40B4-BE49-F238E27FC236}">
                    <a16:creationId xmlns:a16="http://schemas.microsoft.com/office/drawing/2014/main" id="{9A146A84-85AE-4ACA-B78B-6318F8C4163D}"/>
                  </a:ext>
                </a:extLst>
              </p:cNvPr>
              <p:cNvSpPr>
                <a:spLocks/>
              </p:cNvSpPr>
              <p:nvPr/>
            </p:nvSpPr>
            <p:spPr bwMode="gray">
              <a:xfrm>
                <a:off x="8734355" y="2020330"/>
                <a:ext cx="153265" cy="230391"/>
              </a:xfrm>
              <a:custGeom>
                <a:avLst/>
                <a:gdLst>
                  <a:gd name="T0" fmla="*/ 53 w 58"/>
                  <a:gd name="T1" fmla="*/ 11 h 87"/>
                  <a:gd name="T2" fmla="*/ 14 w 58"/>
                  <a:gd name="T3" fmla="*/ 17 h 87"/>
                  <a:gd name="T4" fmla="*/ 1 w 58"/>
                  <a:gd name="T5" fmla="*/ 64 h 87"/>
                  <a:gd name="T6" fmla="*/ 15 w 58"/>
                  <a:gd name="T7" fmla="*/ 69 h 87"/>
                  <a:gd name="T8" fmla="*/ 31 w 58"/>
                  <a:gd name="T9" fmla="*/ 40 h 87"/>
                  <a:gd name="T10" fmla="*/ 53 w 58"/>
                  <a:gd name="T11" fmla="*/ 11 h 87"/>
                </a:gdLst>
                <a:ahLst/>
                <a:cxnLst>
                  <a:cxn ang="0">
                    <a:pos x="T0" y="T1"/>
                  </a:cxn>
                  <a:cxn ang="0">
                    <a:pos x="T2" y="T3"/>
                  </a:cxn>
                  <a:cxn ang="0">
                    <a:pos x="T4" y="T5"/>
                  </a:cxn>
                  <a:cxn ang="0">
                    <a:pos x="T6" y="T7"/>
                  </a:cxn>
                  <a:cxn ang="0">
                    <a:pos x="T8" y="T9"/>
                  </a:cxn>
                  <a:cxn ang="0">
                    <a:pos x="T10" y="T11"/>
                  </a:cxn>
                </a:cxnLst>
                <a:rect l="0" t="0" r="r" b="b"/>
                <a:pathLst>
                  <a:path w="58" h="87">
                    <a:moveTo>
                      <a:pt x="53" y="11"/>
                    </a:moveTo>
                    <a:cubicBezTo>
                      <a:pt x="49" y="5"/>
                      <a:pt x="37" y="0"/>
                      <a:pt x="14" y="17"/>
                    </a:cubicBezTo>
                    <a:cubicBezTo>
                      <a:pt x="1" y="27"/>
                      <a:pt x="1" y="42"/>
                      <a:pt x="1" y="64"/>
                    </a:cubicBezTo>
                    <a:cubicBezTo>
                      <a:pt x="0" y="85"/>
                      <a:pt x="15" y="87"/>
                      <a:pt x="15" y="69"/>
                    </a:cubicBezTo>
                    <a:cubicBezTo>
                      <a:pt x="24" y="64"/>
                      <a:pt x="31" y="40"/>
                      <a:pt x="31" y="40"/>
                    </a:cubicBezTo>
                    <a:cubicBezTo>
                      <a:pt x="44" y="39"/>
                      <a:pt x="58" y="17"/>
                      <a:pt x="53" y="11"/>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36" name="Freeform 54">
                <a:extLst>
                  <a:ext uri="{FF2B5EF4-FFF2-40B4-BE49-F238E27FC236}">
                    <a16:creationId xmlns:a16="http://schemas.microsoft.com/office/drawing/2014/main" id="{47615DE9-219D-45A7-B130-985C24E8C52C}"/>
                  </a:ext>
                </a:extLst>
              </p:cNvPr>
              <p:cNvSpPr>
                <a:spLocks/>
              </p:cNvSpPr>
              <p:nvPr/>
            </p:nvSpPr>
            <p:spPr bwMode="gray">
              <a:xfrm>
                <a:off x="8761053" y="1887830"/>
                <a:ext cx="52407" cy="167108"/>
              </a:xfrm>
              <a:custGeom>
                <a:avLst/>
                <a:gdLst>
                  <a:gd name="T0" fmla="*/ 8 w 20"/>
                  <a:gd name="T1" fmla="*/ 58 h 63"/>
                  <a:gd name="T2" fmla="*/ 17 w 20"/>
                  <a:gd name="T3" fmla="*/ 54 h 63"/>
                  <a:gd name="T4" fmla="*/ 20 w 20"/>
                  <a:gd name="T5" fmla="*/ 28 h 63"/>
                  <a:gd name="T6" fmla="*/ 19 w 20"/>
                  <a:gd name="T7" fmla="*/ 5 h 63"/>
                  <a:gd name="T8" fmla="*/ 0 w 20"/>
                  <a:gd name="T9" fmla="*/ 7 h 63"/>
                  <a:gd name="T10" fmla="*/ 2 w 20"/>
                  <a:gd name="T11" fmla="*/ 63 h 63"/>
                  <a:gd name="T12" fmla="*/ 8 w 20"/>
                  <a:gd name="T13" fmla="*/ 58 h 63"/>
                </a:gdLst>
                <a:ahLst/>
                <a:cxnLst>
                  <a:cxn ang="0">
                    <a:pos x="T0" y="T1"/>
                  </a:cxn>
                  <a:cxn ang="0">
                    <a:pos x="T2" y="T3"/>
                  </a:cxn>
                  <a:cxn ang="0">
                    <a:pos x="T4" y="T5"/>
                  </a:cxn>
                  <a:cxn ang="0">
                    <a:pos x="T6" y="T7"/>
                  </a:cxn>
                  <a:cxn ang="0">
                    <a:pos x="T8" y="T9"/>
                  </a:cxn>
                  <a:cxn ang="0">
                    <a:pos x="T10" y="T11"/>
                  </a:cxn>
                  <a:cxn ang="0">
                    <a:pos x="T12" y="T13"/>
                  </a:cxn>
                </a:cxnLst>
                <a:rect l="0" t="0" r="r" b="b"/>
                <a:pathLst>
                  <a:path w="20" h="63">
                    <a:moveTo>
                      <a:pt x="8" y="58"/>
                    </a:moveTo>
                    <a:cubicBezTo>
                      <a:pt x="12" y="56"/>
                      <a:pt x="14" y="55"/>
                      <a:pt x="17" y="54"/>
                    </a:cubicBezTo>
                    <a:cubicBezTo>
                      <a:pt x="16" y="47"/>
                      <a:pt x="16" y="37"/>
                      <a:pt x="20" y="28"/>
                    </a:cubicBezTo>
                    <a:cubicBezTo>
                      <a:pt x="19" y="17"/>
                      <a:pt x="19" y="7"/>
                      <a:pt x="19" y="5"/>
                    </a:cubicBezTo>
                    <a:cubicBezTo>
                      <a:pt x="19" y="1"/>
                      <a:pt x="1" y="0"/>
                      <a:pt x="0" y="7"/>
                    </a:cubicBezTo>
                    <a:cubicBezTo>
                      <a:pt x="0" y="12"/>
                      <a:pt x="1" y="45"/>
                      <a:pt x="2" y="63"/>
                    </a:cubicBezTo>
                    <a:cubicBezTo>
                      <a:pt x="4" y="61"/>
                      <a:pt x="6" y="59"/>
                      <a:pt x="8" y="58"/>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37" name="Freeform 55">
                <a:extLst>
                  <a:ext uri="{FF2B5EF4-FFF2-40B4-BE49-F238E27FC236}">
                    <a16:creationId xmlns:a16="http://schemas.microsoft.com/office/drawing/2014/main" id="{DC42125D-9F3F-467B-9778-15B336CEA08E}"/>
                  </a:ext>
                </a:extLst>
              </p:cNvPr>
              <p:cNvSpPr>
                <a:spLocks noEditPoints="1"/>
              </p:cNvSpPr>
              <p:nvPr/>
            </p:nvSpPr>
            <p:spPr bwMode="gray">
              <a:xfrm>
                <a:off x="8906407" y="1954080"/>
                <a:ext cx="174030" cy="118656"/>
              </a:xfrm>
              <a:custGeom>
                <a:avLst/>
                <a:gdLst>
                  <a:gd name="T0" fmla="*/ 55 w 66"/>
                  <a:gd name="T1" fmla="*/ 1 h 45"/>
                  <a:gd name="T2" fmla="*/ 0 w 66"/>
                  <a:gd name="T3" fmla="*/ 24 h 45"/>
                  <a:gd name="T4" fmla="*/ 3 w 66"/>
                  <a:gd name="T5" fmla="*/ 35 h 45"/>
                  <a:gd name="T6" fmla="*/ 31 w 66"/>
                  <a:gd name="T7" fmla="*/ 36 h 45"/>
                  <a:gd name="T8" fmla="*/ 59 w 66"/>
                  <a:gd name="T9" fmla="*/ 21 h 45"/>
                  <a:gd name="T10" fmla="*/ 55 w 66"/>
                  <a:gd name="T11" fmla="*/ 1 h 45"/>
                  <a:gd name="T12" fmla="*/ 58 w 66"/>
                  <a:gd name="T13" fmla="*/ 18 h 45"/>
                  <a:gd name="T14" fmla="*/ 54 w 66"/>
                  <a:gd name="T15" fmla="*/ 4 h 45"/>
                  <a:gd name="T16" fmla="*/ 58 w 66"/>
                  <a:gd name="T17" fmla="*/ 18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45">
                    <a:moveTo>
                      <a:pt x="55" y="1"/>
                    </a:moveTo>
                    <a:cubicBezTo>
                      <a:pt x="27" y="4"/>
                      <a:pt x="0" y="19"/>
                      <a:pt x="0" y="24"/>
                    </a:cubicBezTo>
                    <a:cubicBezTo>
                      <a:pt x="0" y="27"/>
                      <a:pt x="2" y="31"/>
                      <a:pt x="3" y="35"/>
                    </a:cubicBezTo>
                    <a:cubicBezTo>
                      <a:pt x="17" y="36"/>
                      <a:pt x="22" y="45"/>
                      <a:pt x="31" y="36"/>
                    </a:cubicBezTo>
                    <a:cubicBezTo>
                      <a:pt x="28" y="30"/>
                      <a:pt x="52" y="23"/>
                      <a:pt x="59" y="21"/>
                    </a:cubicBezTo>
                    <a:cubicBezTo>
                      <a:pt x="66" y="19"/>
                      <a:pt x="61" y="0"/>
                      <a:pt x="55" y="1"/>
                    </a:cubicBezTo>
                    <a:close/>
                    <a:moveTo>
                      <a:pt x="58" y="18"/>
                    </a:moveTo>
                    <a:cubicBezTo>
                      <a:pt x="54" y="19"/>
                      <a:pt x="50" y="5"/>
                      <a:pt x="54" y="4"/>
                    </a:cubicBezTo>
                    <a:cubicBezTo>
                      <a:pt x="57" y="3"/>
                      <a:pt x="62" y="16"/>
                      <a:pt x="58" y="18"/>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sp>
            <p:nvSpPr>
              <p:cNvPr id="38" name="Freeform 56">
                <a:extLst>
                  <a:ext uri="{FF2B5EF4-FFF2-40B4-BE49-F238E27FC236}">
                    <a16:creationId xmlns:a16="http://schemas.microsoft.com/office/drawing/2014/main" id="{9BC0E4B2-97B4-4C16-99CF-97961AAC9B51}"/>
                  </a:ext>
                </a:extLst>
              </p:cNvPr>
              <p:cNvSpPr>
                <a:spLocks/>
              </p:cNvSpPr>
              <p:nvPr/>
            </p:nvSpPr>
            <p:spPr bwMode="gray">
              <a:xfrm>
                <a:off x="8765997" y="2064826"/>
                <a:ext cx="298619" cy="307517"/>
              </a:xfrm>
              <a:custGeom>
                <a:avLst/>
                <a:gdLst>
                  <a:gd name="T0" fmla="*/ 110 w 113"/>
                  <a:gd name="T1" fmla="*/ 69 h 116"/>
                  <a:gd name="T2" fmla="*/ 84 w 113"/>
                  <a:gd name="T3" fmla="*/ 6 h 116"/>
                  <a:gd name="T4" fmla="*/ 87 w 113"/>
                  <a:gd name="T5" fmla="*/ 27 h 116"/>
                  <a:gd name="T6" fmla="*/ 90 w 113"/>
                  <a:gd name="T7" fmla="*/ 58 h 116"/>
                  <a:gd name="T8" fmla="*/ 84 w 113"/>
                  <a:gd name="T9" fmla="*/ 39 h 116"/>
                  <a:gd name="T10" fmla="*/ 80 w 113"/>
                  <a:gd name="T11" fmla="*/ 48 h 116"/>
                  <a:gd name="T12" fmla="*/ 76 w 113"/>
                  <a:gd name="T13" fmla="*/ 77 h 116"/>
                  <a:gd name="T14" fmla="*/ 80 w 113"/>
                  <a:gd name="T15" fmla="*/ 95 h 116"/>
                  <a:gd name="T16" fmla="*/ 73 w 113"/>
                  <a:gd name="T17" fmla="*/ 80 h 116"/>
                  <a:gd name="T18" fmla="*/ 69 w 113"/>
                  <a:gd name="T19" fmla="*/ 54 h 116"/>
                  <a:gd name="T20" fmla="*/ 51 w 113"/>
                  <a:gd name="T21" fmla="*/ 66 h 116"/>
                  <a:gd name="T22" fmla="*/ 61 w 113"/>
                  <a:gd name="T23" fmla="*/ 51 h 116"/>
                  <a:gd name="T24" fmla="*/ 73 w 113"/>
                  <a:gd name="T25" fmla="*/ 43 h 116"/>
                  <a:gd name="T26" fmla="*/ 77 w 113"/>
                  <a:gd name="T27" fmla="*/ 4 h 116"/>
                  <a:gd name="T28" fmla="*/ 53 w 113"/>
                  <a:gd name="T29" fmla="*/ 5 h 116"/>
                  <a:gd name="T30" fmla="*/ 19 w 113"/>
                  <a:gd name="T31" fmla="*/ 44 h 116"/>
                  <a:gd name="T32" fmla="*/ 0 w 113"/>
                  <a:gd name="T33" fmla="*/ 67 h 116"/>
                  <a:gd name="T34" fmla="*/ 47 w 113"/>
                  <a:gd name="T35" fmla="*/ 101 h 116"/>
                  <a:gd name="T36" fmla="*/ 110 w 113"/>
                  <a:gd name="T37" fmla="*/ 69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3" h="116">
                    <a:moveTo>
                      <a:pt x="110" y="69"/>
                    </a:moveTo>
                    <a:cubicBezTo>
                      <a:pt x="107" y="34"/>
                      <a:pt x="94" y="13"/>
                      <a:pt x="84" y="6"/>
                    </a:cubicBezTo>
                    <a:cubicBezTo>
                      <a:pt x="88" y="11"/>
                      <a:pt x="88" y="19"/>
                      <a:pt x="87" y="27"/>
                    </a:cubicBezTo>
                    <a:cubicBezTo>
                      <a:pt x="87" y="36"/>
                      <a:pt x="98" y="45"/>
                      <a:pt x="90" y="58"/>
                    </a:cubicBezTo>
                    <a:cubicBezTo>
                      <a:pt x="91" y="47"/>
                      <a:pt x="86" y="44"/>
                      <a:pt x="84" y="39"/>
                    </a:cubicBezTo>
                    <a:cubicBezTo>
                      <a:pt x="83" y="42"/>
                      <a:pt x="82" y="45"/>
                      <a:pt x="80" y="48"/>
                    </a:cubicBezTo>
                    <a:cubicBezTo>
                      <a:pt x="71" y="62"/>
                      <a:pt x="69" y="72"/>
                      <a:pt x="76" y="77"/>
                    </a:cubicBezTo>
                    <a:cubicBezTo>
                      <a:pt x="86" y="84"/>
                      <a:pt x="88" y="93"/>
                      <a:pt x="80" y="95"/>
                    </a:cubicBezTo>
                    <a:cubicBezTo>
                      <a:pt x="85" y="90"/>
                      <a:pt x="80" y="85"/>
                      <a:pt x="73" y="80"/>
                    </a:cubicBezTo>
                    <a:cubicBezTo>
                      <a:pt x="66" y="75"/>
                      <a:pt x="63" y="67"/>
                      <a:pt x="69" y="54"/>
                    </a:cubicBezTo>
                    <a:cubicBezTo>
                      <a:pt x="63" y="58"/>
                      <a:pt x="54" y="53"/>
                      <a:pt x="51" y="66"/>
                    </a:cubicBezTo>
                    <a:cubicBezTo>
                      <a:pt x="50" y="57"/>
                      <a:pt x="55" y="53"/>
                      <a:pt x="61" y="51"/>
                    </a:cubicBezTo>
                    <a:cubicBezTo>
                      <a:pt x="67" y="49"/>
                      <a:pt x="70" y="46"/>
                      <a:pt x="73" y="43"/>
                    </a:cubicBezTo>
                    <a:cubicBezTo>
                      <a:pt x="77" y="36"/>
                      <a:pt x="82" y="14"/>
                      <a:pt x="77" y="4"/>
                    </a:cubicBezTo>
                    <a:cubicBezTo>
                      <a:pt x="70" y="5"/>
                      <a:pt x="63" y="0"/>
                      <a:pt x="53" y="5"/>
                    </a:cubicBezTo>
                    <a:cubicBezTo>
                      <a:pt x="44" y="26"/>
                      <a:pt x="27" y="25"/>
                      <a:pt x="19" y="44"/>
                    </a:cubicBezTo>
                    <a:cubicBezTo>
                      <a:pt x="11" y="62"/>
                      <a:pt x="3" y="66"/>
                      <a:pt x="0" y="67"/>
                    </a:cubicBezTo>
                    <a:cubicBezTo>
                      <a:pt x="2" y="81"/>
                      <a:pt x="8" y="94"/>
                      <a:pt x="47" y="101"/>
                    </a:cubicBezTo>
                    <a:cubicBezTo>
                      <a:pt x="90" y="109"/>
                      <a:pt x="113" y="116"/>
                      <a:pt x="110" y="69"/>
                    </a:cubicBezTo>
                    <a:close/>
                  </a:path>
                </a:pathLst>
              </a:custGeom>
              <a:grpFill/>
              <a:ln>
                <a:noFill/>
              </a:ln>
            </p:spPr>
            <p:txBody>
              <a:bodyPr vert="horz" wrap="square" lIns="68580" tIns="34290" rIns="68580" bIns="34290" numCol="1" anchor="t" anchorCtr="0" compatLnSpc="1">
                <a:prstTxWarp prst="textNoShape">
                  <a:avLst/>
                </a:prstTxWarp>
              </a:bodyPr>
              <a:lstStyle/>
              <a:p>
                <a:endParaRPr lang="en-US" sz="1013"/>
              </a:p>
            </p:txBody>
          </p:sp>
        </p:grpSp>
      </p:grpSp>
      <p:grpSp>
        <p:nvGrpSpPr>
          <p:cNvPr id="39" name="Group 6">
            <a:extLst>
              <a:ext uri="{FF2B5EF4-FFF2-40B4-BE49-F238E27FC236}">
                <a16:creationId xmlns:a16="http://schemas.microsoft.com/office/drawing/2014/main" id="{FFBC90AC-87D4-46AE-B5AC-65E4DAEA5B14}"/>
              </a:ext>
            </a:extLst>
          </p:cNvPr>
          <p:cNvGrpSpPr/>
          <p:nvPr/>
        </p:nvGrpSpPr>
        <p:grpSpPr>
          <a:xfrm>
            <a:off x="4826280" y="1823422"/>
            <a:ext cx="565303" cy="556597"/>
            <a:chOff x="182419" y="4105185"/>
            <a:chExt cx="1728192" cy="1728000"/>
          </a:xfrm>
        </p:grpSpPr>
        <p:grpSp>
          <p:nvGrpSpPr>
            <p:cNvPr id="40" name="Group 34">
              <a:extLst>
                <a:ext uri="{FF2B5EF4-FFF2-40B4-BE49-F238E27FC236}">
                  <a16:creationId xmlns:a16="http://schemas.microsoft.com/office/drawing/2014/main" id="{E688B94F-CC0C-4FB0-9973-17B8542E1D8A}"/>
                </a:ext>
              </a:extLst>
            </p:cNvPr>
            <p:cNvGrpSpPr/>
            <p:nvPr/>
          </p:nvGrpSpPr>
          <p:grpSpPr>
            <a:xfrm>
              <a:off x="182419" y="4105185"/>
              <a:ext cx="1728192" cy="1728000"/>
              <a:chOff x="848962" y="2623187"/>
              <a:chExt cx="1728192" cy="1728000"/>
            </a:xfrm>
          </p:grpSpPr>
          <p:sp>
            <p:nvSpPr>
              <p:cNvPr id="42" name="Oval 35">
                <a:extLst>
                  <a:ext uri="{FF2B5EF4-FFF2-40B4-BE49-F238E27FC236}">
                    <a16:creationId xmlns:a16="http://schemas.microsoft.com/office/drawing/2014/main" id="{E9C7A7CD-92BD-4659-A3DF-86759BBD338B}"/>
                  </a:ext>
                </a:extLst>
              </p:cNvPr>
              <p:cNvSpPr/>
              <p:nvPr/>
            </p:nvSpPr>
            <p:spPr bwMode="auto">
              <a:xfrm>
                <a:off x="848962" y="2623187"/>
                <a:ext cx="1728192" cy="1728000"/>
              </a:xfrm>
              <a:prstGeom prst="ellipse">
                <a:avLst/>
              </a:prstGeom>
              <a:solidFill>
                <a:schemeClr val="bg1"/>
              </a:solidFill>
              <a:ln w="28575" algn="ctr">
                <a:solidFill>
                  <a:srgbClr val="3961AC"/>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sp>
            <p:nvSpPr>
              <p:cNvPr id="43" name="Rectangle 38">
                <a:extLst>
                  <a:ext uri="{FF2B5EF4-FFF2-40B4-BE49-F238E27FC236}">
                    <a16:creationId xmlns:a16="http://schemas.microsoft.com/office/drawing/2014/main" id="{C8B5AD95-3938-454B-95D5-0FE1332786BD}"/>
                  </a:ext>
                </a:extLst>
              </p:cNvPr>
              <p:cNvSpPr/>
              <p:nvPr/>
            </p:nvSpPr>
            <p:spPr bwMode="auto">
              <a:xfrm>
                <a:off x="1412715" y="3039894"/>
                <a:ext cx="600682" cy="375285"/>
              </a:xfrm>
              <a:prstGeom prst="rect">
                <a:avLst/>
              </a:prstGeom>
              <a:solidFill>
                <a:schemeClr val="bg1"/>
              </a:solidFill>
              <a:ln w="19050" algn="ctr">
                <a:no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grpSp>
        <p:sp>
          <p:nvSpPr>
            <p:cNvPr id="41" name="Freeform: Shape 39">
              <a:extLst>
                <a:ext uri="{FF2B5EF4-FFF2-40B4-BE49-F238E27FC236}">
                  <a16:creationId xmlns:a16="http://schemas.microsoft.com/office/drawing/2014/main" id="{8BD27B3A-C177-4A2E-A4F5-99F0A4A22E4A}"/>
                </a:ext>
              </a:extLst>
            </p:cNvPr>
            <p:cNvSpPr/>
            <p:nvPr/>
          </p:nvSpPr>
          <p:spPr>
            <a:xfrm flipH="1">
              <a:off x="480625" y="4494801"/>
              <a:ext cx="1222886" cy="979191"/>
            </a:xfrm>
            <a:custGeom>
              <a:avLst/>
              <a:gdLst/>
              <a:ahLst/>
              <a:cxnLst/>
              <a:rect l="0" t="0" r="0" b="0"/>
              <a:pathLst>
                <a:path w="607500" h="517500">
                  <a:moveTo>
                    <a:pt x="588841" y="313568"/>
                  </a:moveTo>
                  <a:cubicBezTo>
                    <a:pt x="610591" y="282068"/>
                    <a:pt x="609091" y="239318"/>
                    <a:pt x="585091" y="209318"/>
                  </a:cubicBezTo>
                  <a:cubicBezTo>
                    <a:pt x="588091" y="200318"/>
                    <a:pt x="589591" y="191318"/>
                    <a:pt x="589591" y="182318"/>
                  </a:cubicBezTo>
                  <a:cubicBezTo>
                    <a:pt x="589591" y="139568"/>
                    <a:pt x="558841" y="103568"/>
                    <a:pt x="517591" y="95318"/>
                  </a:cubicBezTo>
                  <a:cubicBezTo>
                    <a:pt x="504841" y="58568"/>
                    <a:pt x="471091" y="34568"/>
                    <a:pt x="432091" y="34568"/>
                  </a:cubicBezTo>
                  <a:cubicBezTo>
                    <a:pt x="425341" y="34568"/>
                    <a:pt x="417841" y="35318"/>
                    <a:pt x="411091" y="36818"/>
                  </a:cubicBezTo>
                  <a:cubicBezTo>
                    <a:pt x="395341" y="18068"/>
                    <a:pt x="372091" y="6818"/>
                    <a:pt x="348091" y="4568"/>
                  </a:cubicBezTo>
                  <a:cubicBezTo>
                    <a:pt x="323341" y="3068"/>
                    <a:pt x="299341" y="11318"/>
                    <a:pt x="281341" y="27818"/>
                  </a:cubicBezTo>
                  <a:cubicBezTo>
                    <a:pt x="258091" y="12068"/>
                    <a:pt x="228841" y="7568"/>
                    <a:pt x="202591" y="15818"/>
                  </a:cubicBezTo>
                  <a:cubicBezTo>
                    <a:pt x="175591" y="24068"/>
                    <a:pt x="154591" y="44318"/>
                    <a:pt x="144841" y="71318"/>
                  </a:cubicBezTo>
                  <a:cubicBezTo>
                    <a:pt x="143341" y="71318"/>
                    <a:pt x="141091" y="71318"/>
                    <a:pt x="139591" y="71318"/>
                  </a:cubicBezTo>
                  <a:cubicBezTo>
                    <a:pt x="90091" y="71318"/>
                    <a:pt x="50341" y="110318"/>
                    <a:pt x="49591" y="159818"/>
                  </a:cubicBezTo>
                  <a:cubicBezTo>
                    <a:pt x="49591" y="161318"/>
                    <a:pt x="49591" y="162818"/>
                    <a:pt x="49591" y="164318"/>
                  </a:cubicBezTo>
                  <a:cubicBezTo>
                    <a:pt x="19591" y="180818"/>
                    <a:pt x="2341" y="213068"/>
                    <a:pt x="4591" y="247568"/>
                  </a:cubicBezTo>
                  <a:cubicBezTo>
                    <a:pt x="7591" y="294818"/>
                    <a:pt x="49591" y="330068"/>
                    <a:pt x="97591" y="330068"/>
                  </a:cubicBezTo>
                  <a:lnTo>
                    <a:pt x="213841" y="330068"/>
                  </a:lnTo>
                  <a:cubicBezTo>
                    <a:pt x="263341" y="330068"/>
                    <a:pt x="303841" y="369818"/>
                    <a:pt x="304591" y="419318"/>
                  </a:cubicBezTo>
                  <a:lnTo>
                    <a:pt x="304591" y="515318"/>
                  </a:lnTo>
                  <a:lnTo>
                    <a:pt x="363841" y="515318"/>
                  </a:lnTo>
                  <a:lnTo>
                    <a:pt x="363841" y="447818"/>
                  </a:lnTo>
                  <a:cubicBezTo>
                    <a:pt x="363841" y="444818"/>
                    <a:pt x="363841" y="441068"/>
                    <a:pt x="363841" y="438068"/>
                  </a:cubicBezTo>
                  <a:cubicBezTo>
                    <a:pt x="363841" y="410318"/>
                    <a:pt x="363091" y="375068"/>
                    <a:pt x="382591" y="352568"/>
                  </a:cubicBezTo>
                  <a:cubicBezTo>
                    <a:pt x="394591" y="339818"/>
                    <a:pt x="408091" y="328568"/>
                    <a:pt x="422341" y="318818"/>
                  </a:cubicBezTo>
                  <a:cubicBezTo>
                    <a:pt x="433591" y="312068"/>
                    <a:pt x="443341" y="303818"/>
                    <a:pt x="451591" y="294068"/>
                  </a:cubicBezTo>
                  <a:cubicBezTo>
                    <a:pt x="455341" y="288068"/>
                    <a:pt x="459091" y="282068"/>
                    <a:pt x="461341" y="276068"/>
                  </a:cubicBezTo>
                  <a:cubicBezTo>
                    <a:pt x="445591" y="270068"/>
                    <a:pt x="429091" y="267818"/>
                    <a:pt x="412591" y="270068"/>
                  </a:cubicBezTo>
                  <a:cubicBezTo>
                    <a:pt x="404341" y="270818"/>
                    <a:pt x="396841" y="265568"/>
                    <a:pt x="395341" y="257318"/>
                  </a:cubicBezTo>
                  <a:cubicBezTo>
                    <a:pt x="394591" y="249068"/>
                    <a:pt x="399841" y="241568"/>
                    <a:pt x="408091" y="240068"/>
                  </a:cubicBezTo>
                  <a:cubicBezTo>
                    <a:pt x="428341" y="237068"/>
                    <a:pt x="448591" y="239318"/>
                    <a:pt x="468091" y="246818"/>
                  </a:cubicBezTo>
                  <a:cubicBezTo>
                    <a:pt x="468091" y="244568"/>
                    <a:pt x="468091" y="243068"/>
                    <a:pt x="468841" y="240818"/>
                  </a:cubicBezTo>
                  <a:cubicBezTo>
                    <a:pt x="469591" y="228818"/>
                    <a:pt x="468091" y="216818"/>
                    <a:pt x="464341" y="205568"/>
                  </a:cubicBezTo>
                  <a:cubicBezTo>
                    <a:pt x="453841" y="178568"/>
                    <a:pt x="427591" y="166568"/>
                    <a:pt x="402841" y="156818"/>
                  </a:cubicBezTo>
                  <a:cubicBezTo>
                    <a:pt x="398341" y="155318"/>
                    <a:pt x="393841" y="153818"/>
                    <a:pt x="387841" y="152318"/>
                  </a:cubicBezTo>
                  <a:lnTo>
                    <a:pt x="383341" y="150818"/>
                  </a:lnTo>
                  <a:lnTo>
                    <a:pt x="382591" y="150818"/>
                  </a:lnTo>
                  <a:cubicBezTo>
                    <a:pt x="376591" y="151568"/>
                    <a:pt x="371341" y="153068"/>
                    <a:pt x="365341" y="155318"/>
                  </a:cubicBezTo>
                  <a:lnTo>
                    <a:pt x="358591" y="156818"/>
                  </a:lnTo>
                  <a:lnTo>
                    <a:pt x="351091" y="158318"/>
                  </a:lnTo>
                  <a:cubicBezTo>
                    <a:pt x="338341" y="173318"/>
                    <a:pt x="331591" y="192818"/>
                    <a:pt x="333091" y="213068"/>
                  </a:cubicBezTo>
                  <a:cubicBezTo>
                    <a:pt x="334591" y="233318"/>
                    <a:pt x="344341" y="251318"/>
                    <a:pt x="359341" y="264068"/>
                  </a:cubicBezTo>
                  <a:cubicBezTo>
                    <a:pt x="365341" y="269318"/>
                    <a:pt x="365341" y="278318"/>
                    <a:pt x="360841" y="285068"/>
                  </a:cubicBezTo>
                  <a:cubicBezTo>
                    <a:pt x="356341" y="290318"/>
                    <a:pt x="347341" y="291068"/>
                    <a:pt x="341341" y="286568"/>
                  </a:cubicBezTo>
                  <a:cubicBezTo>
                    <a:pt x="332341" y="279068"/>
                    <a:pt x="324841" y="269318"/>
                    <a:pt x="318841" y="258818"/>
                  </a:cubicBezTo>
                  <a:lnTo>
                    <a:pt x="317341" y="258818"/>
                  </a:lnTo>
                  <a:cubicBezTo>
                    <a:pt x="296341" y="255068"/>
                    <a:pt x="272341" y="251318"/>
                    <a:pt x="252841" y="238568"/>
                  </a:cubicBezTo>
                  <a:cubicBezTo>
                    <a:pt x="246091" y="234068"/>
                    <a:pt x="244591" y="225068"/>
                    <a:pt x="249091" y="218318"/>
                  </a:cubicBezTo>
                  <a:cubicBezTo>
                    <a:pt x="253591" y="211568"/>
                    <a:pt x="262591" y="209318"/>
                    <a:pt x="269341" y="213818"/>
                  </a:cubicBezTo>
                  <a:cubicBezTo>
                    <a:pt x="280591" y="220568"/>
                    <a:pt x="293341" y="225068"/>
                    <a:pt x="306841" y="226568"/>
                  </a:cubicBezTo>
                  <a:cubicBezTo>
                    <a:pt x="305341" y="222818"/>
                    <a:pt x="304591" y="219068"/>
                    <a:pt x="303841" y="214568"/>
                  </a:cubicBezTo>
                  <a:cubicBezTo>
                    <a:pt x="302341" y="198068"/>
                    <a:pt x="305341" y="180818"/>
                    <a:pt x="312091" y="165818"/>
                  </a:cubicBezTo>
                  <a:cubicBezTo>
                    <a:pt x="301591" y="167318"/>
                    <a:pt x="291841" y="168068"/>
                    <a:pt x="281341" y="168068"/>
                  </a:cubicBezTo>
                  <a:cubicBezTo>
                    <a:pt x="272341" y="168068"/>
                    <a:pt x="263341" y="167318"/>
                    <a:pt x="254341" y="165818"/>
                  </a:cubicBezTo>
                  <a:cubicBezTo>
                    <a:pt x="237841" y="186068"/>
                    <a:pt x="214591" y="201068"/>
                    <a:pt x="189091" y="207068"/>
                  </a:cubicBezTo>
                  <a:cubicBezTo>
                    <a:pt x="155341" y="224318"/>
                    <a:pt x="123841" y="246068"/>
                    <a:pt x="123841" y="282818"/>
                  </a:cubicBezTo>
                  <a:cubicBezTo>
                    <a:pt x="123841" y="291068"/>
                    <a:pt x="117091" y="297818"/>
                    <a:pt x="108841" y="297818"/>
                  </a:cubicBezTo>
                  <a:cubicBezTo>
                    <a:pt x="100591" y="297818"/>
                    <a:pt x="93841" y="291068"/>
                    <a:pt x="93841" y="282818"/>
                  </a:cubicBezTo>
                  <a:cubicBezTo>
                    <a:pt x="94591" y="254318"/>
                    <a:pt x="107341" y="228068"/>
                    <a:pt x="129091" y="210068"/>
                  </a:cubicBezTo>
                  <a:cubicBezTo>
                    <a:pt x="111091" y="207818"/>
                    <a:pt x="94591" y="200318"/>
                    <a:pt x="82591" y="186818"/>
                  </a:cubicBezTo>
                  <a:cubicBezTo>
                    <a:pt x="77341" y="180068"/>
                    <a:pt x="78841" y="171068"/>
                    <a:pt x="84841" y="165818"/>
                  </a:cubicBezTo>
                  <a:cubicBezTo>
                    <a:pt x="90841" y="160568"/>
                    <a:pt x="100591" y="161318"/>
                    <a:pt x="105841" y="167318"/>
                  </a:cubicBezTo>
                  <a:cubicBezTo>
                    <a:pt x="111841" y="174818"/>
                    <a:pt x="129091" y="181568"/>
                    <a:pt x="153841" y="180818"/>
                  </a:cubicBezTo>
                  <a:cubicBezTo>
                    <a:pt x="178591" y="180818"/>
                    <a:pt x="203341" y="171818"/>
                    <a:pt x="222091" y="155318"/>
                  </a:cubicBezTo>
                  <a:cubicBezTo>
                    <a:pt x="200341" y="146318"/>
                    <a:pt x="182341" y="129818"/>
                    <a:pt x="171091" y="108818"/>
                  </a:cubicBezTo>
                  <a:cubicBezTo>
                    <a:pt x="166591" y="101318"/>
                    <a:pt x="169591" y="92318"/>
                    <a:pt x="176341" y="88568"/>
                  </a:cubicBezTo>
                  <a:cubicBezTo>
                    <a:pt x="183841" y="84068"/>
                    <a:pt x="192841" y="87068"/>
                    <a:pt x="196591" y="93818"/>
                  </a:cubicBezTo>
                  <a:cubicBezTo>
                    <a:pt x="219091" y="134318"/>
                    <a:pt x="266341" y="145568"/>
                    <a:pt x="340591" y="128318"/>
                  </a:cubicBezTo>
                  <a:cubicBezTo>
                    <a:pt x="327091" y="117068"/>
                    <a:pt x="317341" y="99068"/>
                    <a:pt x="318091" y="70568"/>
                  </a:cubicBezTo>
                  <a:cubicBezTo>
                    <a:pt x="318091" y="62318"/>
                    <a:pt x="325591" y="55568"/>
                    <a:pt x="333841" y="56318"/>
                  </a:cubicBezTo>
                  <a:cubicBezTo>
                    <a:pt x="342091" y="56318"/>
                    <a:pt x="348841" y="63818"/>
                    <a:pt x="348091" y="72068"/>
                  </a:cubicBezTo>
                  <a:cubicBezTo>
                    <a:pt x="346591" y="105818"/>
                    <a:pt x="365341" y="112568"/>
                    <a:pt x="395341" y="121568"/>
                  </a:cubicBezTo>
                  <a:cubicBezTo>
                    <a:pt x="399841" y="123068"/>
                    <a:pt x="404341" y="123818"/>
                    <a:pt x="408841" y="125318"/>
                  </a:cubicBezTo>
                  <a:cubicBezTo>
                    <a:pt x="417091" y="106568"/>
                    <a:pt x="433591" y="92318"/>
                    <a:pt x="453841" y="87068"/>
                  </a:cubicBezTo>
                  <a:cubicBezTo>
                    <a:pt x="462091" y="84818"/>
                    <a:pt x="470341" y="90068"/>
                    <a:pt x="472591" y="98318"/>
                  </a:cubicBezTo>
                  <a:cubicBezTo>
                    <a:pt x="474841" y="106568"/>
                    <a:pt x="469591" y="114818"/>
                    <a:pt x="461341" y="117068"/>
                  </a:cubicBezTo>
                  <a:cubicBezTo>
                    <a:pt x="450841" y="120068"/>
                    <a:pt x="442591" y="126818"/>
                    <a:pt x="437341" y="136568"/>
                  </a:cubicBezTo>
                  <a:cubicBezTo>
                    <a:pt x="437341" y="137318"/>
                    <a:pt x="437341" y="137318"/>
                    <a:pt x="437341" y="138068"/>
                  </a:cubicBezTo>
                  <a:cubicBezTo>
                    <a:pt x="460591" y="149318"/>
                    <a:pt x="480841" y="165818"/>
                    <a:pt x="491341" y="193568"/>
                  </a:cubicBezTo>
                  <a:cubicBezTo>
                    <a:pt x="493591" y="199568"/>
                    <a:pt x="495091" y="205568"/>
                    <a:pt x="495841" y="211568"/>
                  </a:cubicBezTo>
                  <a:cubicBezTo>
                    <a:pt x="498841" y="209318"/>
                    <a:pt x="501091" y="206318"/>
                    <a:pt x="502591" y="202568"/>
                  </a:cubicBezTo>
                  <a:cubicBezTo>
                    <a:pt x="507841" y="191318"/>
                    <a:pt x="511591" y="180068"/>
                    <a:pt x="513091" y="167318"/>
                  </a:cubicBezTo>
                  <a:cubicBezTo>
                    <a:pt x="513841" y="162068"/>
                    <a:pt x="517591" y="157568"/>
                    <a:pt x="522841" y="155318"/>
                  </a:cubicBezTo>
                  <a:cubicBezTo>
                    <a:pt x="528091" y="153068"/>
                    <a:pt x="534091" y="154568"/>
                    <a:pt x="537841" y="158318"/>
                  </a:cubicBezTo>
                  <a:cubicBezTo>
                    <a:pt x="542341" y="162068"/>
                    <a:pt x="543841" y="167318"/>
                    <a:pt x="542341" y="173318"/>
                  </a:cubicBezTo>
                  <a:cubicBezTo>
                    <a:pt x="540091" y="188318"/>
                    <a:pt x="535591" y="203318"/>
                    <a:pt x="528091" y="216818"/>
                  </a:cubicBezTo>
                  <a:cubicBezTo>
                    <a:pt x="520591" y="229568"/>
                    <a:pt x="509341" y="240068"/>
                    <a:pt x="495841" y="247568"/>
                  </a:cubicBezTo>
                  <a:cubicBezTo>
                    <a:pt x="494341" y="266318"/>
                    <a:pt x="488341" y="285068"/>
                    <a:pt x="479341" y="301568"/>
                  </a:cubicBezTo>
                  <a:cubicBezTo>
                    <a:pt x="489091" y="312818"/>
                    <a:pt x="499591" y="322568"/>
                    <a:pt x="512341" y="330068"/>
                  </a:cubicBezTo>
                  <a:cubicBezTo>
                    <a:pt x="516841" y="333068"/>
                    <a:pt x="519841" y="338318"/>
                    <a:pt x="519841" y="343568"/>
                  </a:cubicBezTo>
                  <a:cubicBezTo>
                    <a:pt x="519841" y="348818"/>
                    <a:pt x="516841" y="354068"/>
                    <a:pt x="511591" y="356318"/>
                  </a:cubicBezTo>
                  <a:cubicBezTo>
                    <a:pt x="506341" y="358568"/>
                    <a:pt x="501091" y="358568"/>
                    <a:pt x="496591" y="355568"/>
                  </a:cubicBezTo>
                  <a:cubicBezTo>
                    <a:pt x="483841" y="347318"/>
                    <a:pt x="471841" y="336818"/>
                    <a:pt x="461341" y="325568"/>
                  </a:cubicBezTo>
                  <a:cubicBezTo>
                    <a:pt x="453841" y="331568"/>
                    <a:pt x="445591" y="337568"/>
                    <a:pt x="438091" y="342818"/>
                  </a:cubicBezTo>
                  <a:cubicBezTo>
                    <a:pt x="425341" y="351068"/>
                    <a:pt x="414091" y="360068"/>
                    <a:pt x="404341" y="371318"/>
                  </a:cubicBezTo>
                  <a:cubicBezTo>
                    <a:pt x="392341" y="385568"/>
                    <a:pt x="393091" y="413318"/>
                    <a:pt x="393091" y="437318"/>
                  </a:cubicBezTo>
                  <a:cubicBezTo>
                    <a:pt x="393091" y="441068"/>
                    <a:pt x="393091" y="444068"/>
                    <a:pt x="393091" y="447818"/>
                  </a:cubicBezTo>
                  <a:lnTo>
                    <a:pt x="393091" y="515318"/>
                  </a:lnTo>
                  <a:lnTo>
                    <a:pt x="453091" y="515318"/>
                  </a:lnTo>
                  <a:cubicBezTo>
                    <a:pt x="453091" y="417818"/>
                    <a:pt x="499591" y="412568"/>
                    <a:pt x="505591" y="411068"/>
                  </a:cubicBezTo>
                  <a:cubicBezTo>
                    <a:pt x="525091" y="405818"/>
                    <a:pt x="576841" y="378818"/>
                    <a:pt x="588091" y="323318"/>
                  </a:cubicBezTo>
                  <a:cubicBezTo>
                    <a:pt x="589591" y="320318"/>
                    <a:pt x="588841" y="316568"/>
                    <a:pt x="588841" y="313568"/>
                  </a:cubicBezTo>
                  <a:cubicBezTo>
                    <a:pt x="588091" y="313568"/>
                    <a:pt x="588091" y="313568"/>
                    <a:pt x="588841" y="313568"/>
                  </a:cubicBezTo>
                  <a:close/>
                </a:path>
              </a:pathLst>
            </a:custGeom>
            <a:solidFill>
              <a:schemeClr val="tx2"/>
            </a:solidFill>
            <a:ln w="7441" cap="flat">
              <a:noFill/>
              <a:prstDash val="solid"/>
              <a:miter/>
            </a:ln>
          </p:spPr>
          <p:txBody>
            <a:bodyPr/>
            <a:lstStyle/>
            <a:p>
              <a:endParaRPr lang="en-US" sz="1013"/>
            </a:p>
          </p:txBody>
        </p:sp>
      </p:grpSp>
      <p:grpSp>
        <p:nvGrpSpPr>
          <p:cNvPr id="44" name="Group 46">
            <a:extLst>
              <a:ext uri="{FF2B5EF4-FFF2-40B4-BE49-F238E27FC236}">
                <a16:creationId xmlns:a16="http://schemas.microsoft.com/office/drawing/2014/main" id="{633BF7A8-3595-4381-946D-9EA77C6E1D7A}"/>
              </a:ext>
            </a:extLst>
          </p:cNvPr>
          <p:cNvGrpSpPr/>
          <p:nvPr/>
        </p:nvGrpSpPr>
        <p:grpSpPr>
          <a:xfrm>
            <a:off x="4824413" y="3396959"/>
            <a:ext cx="524560" cy="507831"/>
            <a:chOff x="7370424" y="4561957"/>
            <a:chExt cx="1656000" cy="1656000"/>
          </a:xfrm>
        </p:grpSpPr>
        <p:sp>
          <p:nvSpPr>
            <p:cNvPr id="45" name="Oval 32">
              <a:extLst>
                <a:ext uri="{FF2B5EF4-FFF2-40B4-BE49-F238E27FC236}">
                  <a16:creationId xmlns:a16="http://schemas.microsoft.com/office/drawing/2014/main" id="{F1BDD1BC-FFE0-436A-B616-DB0F10D52160}"/>
                </a:ext>
              </a:extLst>
            </p:cNvPr>
            <p:cNvSpPr/>
            <p:nvPr/>
          </p:nvSpPr>
          <p:spPr bwMode="auto">
            <a:xfrm>
              <a:off x="7370424" y="4561957"/>
              <a:ext cx="1656000" cy="1656000"/>
            </a:xfrm>
            <a:prstGeom prst="ellipse">
              <a:avLst/>
            </a:prstGeom>
            <a:solidFill>
              <a:schemeClr val="bg1"/>
            </a:solidFill>
            <a:ln w="28575" algn="ctr">
              <a:solidFill>
                <a:srgbClr val="3961AC"/>
              </a:solidFill>
              <a:miter lim="800000"/>
              <a:headEnd/>
              <a:tailEnd/>
            </a:ln>
            <a:effectLst/>
          </p:spPr>
          <p:txBody>
            <a:bodyPr wrap="square" lIns="0" tIns="0" rIns="0" bIns="0" rtlCol="0" anchor="ctr">
              <a:noAutofit/>
            </a:bodyPr>
            <a:lstStyle/>
            <a:p>
              <a:pPr algn="ctr"/>
              <a:endParaRPr lang="en-GB" sz="1200">
                <a:solidFill>
                  <a:schemeClr val="tx1">
                    <a:lumMod val="65000"/>
                    <a:lumOff val="35000"/>
                  </a:schemeClr>
                </a:solidFill>
              </a:endParaRPr>
            </a:p>
          </p:txBody>
        </p:sp>
        <p:pic>
          <p:nvPicPr>
            <p:cNvPr id="46" name="Picture 45" descr="A picture containing shirt&#10;&#10;Description automatically generated">
              <a:extLst>
                <a:ext uri="{FF2B5EF4-FFF2-40B4-BE49-F238E27FC236}">
                  <a16:creationId xmlns:a16="http://schemas.microsoft.com/office/drawing/2014/main" id="{3FD5C28A-957D-4644-BC7A-CD98375C47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233646">
              <a:off x="7661290" y="4871719"/>
              <a:ext cx="1086794" cy="1086794"/>
            </a:xfrm>
            <a:prstGeom prst="rect">
              <a:avLst/>
            </a:prstGeom>
          </p:spPr>
        </p:pic>
      </p:grpSp>
      <p:sp>
        <p:nvSpPr>
          <p:cNvPr id="47" name="Rechteck 46">
            <a:extLst>
              <a:ext uri="{FF2B5EF4-FFF2-40B4-BE49-F238E27FC236}">
                <a16:creationId xmlns:a16="http://schemas.microsoft.com/office/drawing/2014/main" id="{FED2B15C-7467-4337-884B-2417E07385DD}"/>
              </a:ext>
            </a:extLst>
          </p:cNvPr>
          <p:cNvSpPr/>
          <p:nvPr/>
        </p:nvSpPr>
        <p:spPr>
          <a:xfrm>
            <a:off x="5489128" y="1930513"/>
            <a:ext cx="2616843" cy="307777"/>
          </a:xfrm>
          <a:prstGeom prst="rect">
            <a:avLst/>
          </a:prstGeom>
        </p:spPr>
        <p:txBody>
          <a:bodyPr wrap="square">
            <a:spAutoFit/>
          </a:bodyPr>
          <a:lstStyle/>
          <a:p>
            <a:r>
              <a:rPr lang="fr-FR" sz="1400" dirty="0">
                <a:solidFill>
                  <a:schemeClr val="tx1">
                    <a:lumMod val="65000"/>
                    <a:lumOff val="35000"/>
                  </a:schemeClr>
                </a:solidFill>
              </a:rPr>
              <a:t>AVC et embolie systémique</a:t>
            </a:r>
            <a:r>
              <a:rPr lang="fr-FR" sz="1400" baseline="30000" dirty="0">
                <a:solidFill>
                  <a:schemeClr val="tx1">
                    <a:lumMod val="65000"/>
                    <a:lumOff val="35000"/>
                  </a:schemeClr>
                </a:solidFill>
              </a:rPr>
              <a:t>2,3</a:t>
            </a:r>
          </a:p>
        </p:txBody>
      </p:sp>
      <p:sp>
        <p:nvSpPr>
          <p:cNvPr id="48" name="Rechteck 47">
            <a:extLst>
              <a:ext uri="{FF2B5EF4-FFF2-40B4-BE49-F238E27FC236}">
                <a16:creationId xmlns:a16="http://schemas.microsoft.com/office/drawing/2014/main" id="{5D73DE74-DDAC-4EB9-94B8-E80D4F85DB5B}"/>
              </a:ext>
            </a:extLst>
          </p:cNvPr>
          <p:cNvSpPr/>
          <p:nvPr/>
        </p:nvSpPr>
        <p:spPr>
          <a:xfrm>
            <a:off x="5495521" y="2591170"/>
            <a:ext cx="2616843" cy="523220"/>
          </a:xfrm>
          <a:prstGeom prst="rect">
            <a:avLst/>
          </a:prstGeom>
        </p:spPr>
        <p:txBody>
          <a:bodyPr wrap="square">
            <a:spAutoFit/>
          </a:bodyPr>
          <a:lstStyle/>
          <a:p>
            <a:r>
              <a:rPr lang="fr-FR" sz="1400" dirty="0">
                <a:solidFill>
                  <a:schemeClr val="tx1">
                    <a:lumMod val="65000"/>
                    <a:lumOff val="35000"/>
                  </a:schemeClr>
                </a:solidFill>
              </a:rPr>
              <a:t>Evénements cardiovasculaires majeurs (MACE)</a:t>
            </a:r>
            <a:r>
              <a:rPr lang="fr-FR" sz="1400" baseline="30000" dirty="0">
                <a:solidFill>
                  <a:schemeClr val="tx1">
                    <a:lumMod val="65000"/>
                    <a:lumOff val="35000"/>
                  </a:schemeClr>
                </a:solidFill>
              </a:rPr>
              <a:t>2</a:t>
            </a:r>
            <a:r>
              <a:rPr lang="fr-FR" sz="1400" dirty="0">
                <a:solidFill>
                  <a:schemeClr val="tx1">
                    <a:lumMod val="65000"/>
                    <a:lumOff val="35000"/>
                  </a:schemeClr>
                </a:solidFill>
              </a:rPr>
              <a:t>  </a:t>
            </a:r>
          </a:p>
        </p:txBody>
      </p:sp>
      <p:sp>
        <p:nvSpPr>
          <p:cNvPr id="49" name="Rechteck 48">
            <a:extLst>
              <a:ext uri="{FF2B5EF4-FFF2-40B4-BE49-F238E27FC236}">
                <a16:creationId xmlns:a16="http://schemas.microsoft.com/office/drawing/2014/main" id="{3B3E9F5D-468B-430D-80D3-265F4A30A696}"/>
              </a:ext>
            </a:extLst>
          </p:cNvPr>
          <p:cNvSpPr/>
          <p:nvPr/>
        </p:nvSpPr>
        <p:spPr>
          <a:xfrm>
            <a:off x="5495521" y="3389264"/>
            <a:ext cx="3010706" cy="523220"/>
          </a:xfrm>
          <a:prstGeom prst="rect">
            <a:avLst/>
          </a:prstGeom>
        </p:spPr>
        <p:txBody>
          <a:bodyPr wrap="square">
            <a:spAutoFit/>
          </a:bodyPr>
          <a:lstStyle/>
          <a:p>
            <a:r>
              <a:rPr lang="fr-FR" sz="1400" dirty="0">
                <a:solidFill>
                  <a:schemeClr val="tx1">
                    <a:lumMod val="65000"/>
                    <a:lumOff val="35000"/>
                  </a:schemeClr>
                </a:solidFill>
              </a:rPr>
              <a:t>Evénements indésirables majeurs affectant les membres (MALE)</a:t>
            </a:r>
            <a:r>
              <a:rPr lang="fr-FR" sz="1400" baseline="30000" dirty="0">
                <a:solidFill>
                  <a:schemeClr val="tx1">
                    <a:lumMod val="65000"/>
                    <a:lumOff val="35000"/>
                  </a:schemeClr>
                </a:solidFill>
              </a:rPr>
              <a:t>2</a:t>
            </a:r>
            <a:endParaRPr lang="fr-FR" sz="1400" baseline="0" dirty="0">
              <a:solidFill>
                <a:schemeClr val="tx1">
                  <a:lumMod val="65000"/>
                  <a:lumOff val="35000"/>
                </a:schemeClr>
              </a:solidFill>
            </a:endParaRPr>
          </a:p>
        </p:txBody>
      </p:sp>
      <p:sp>
        <p:nvSpPr>
          <p:cNvPr id="50" name="TextBox 3">
            <a:extLst>
              <a:ext uri="{FF2B5EF4-FFF2-40B4-BE49-F238E27FC236}">
                <a16:creationId xmlns:a16="http://schemas.microsoft.com/office/drawing/2014/main" id="{5640A175-A751-C04A-8214-DBAE1A553898}"/>
              </a:ext>
            </a:extLst>
          </p:cNvPr>
          <p:cNvSpPr txBox="1"/>
          <p:nvPr/>
        </p:nvSpPr>
        <p:spPr>
          <a:xfrm>
            <a:off x="619123" y="4948863"/>
            <a:ext cx="8274051" cy="107722"/>
          </a:xfrm>
          <a:prstGeom prst="rect">
            <a:avLst/>
          </a:prstGeom>
          <a:noFill/>
        </p:spPr>
        <p:txBody>
          <a:bodyPr wrap="square" lIns="0" tIns="0" rIns="0" bIns="0" rtlCol="0" anchor="b" anchorCtr="0">
            <a:spAutoFit/>
          </a:bodyPr>
          <a:lstStyle/>
          <a:p>
            <a:pPr>
              <a:spcBef>
                <a:spcPts val="200"/>
              </a:spcBef>
            </a:pPr>
            <a:r>
              <a:rPr lang="fr-FR" sz="700" dirty="0">
                <a:solidFill>
                  <a:srgbClr val="B3B2B5"/>
                </a:solidFill>
                <a:cs typeface="Arial" charset="0"/>
              </a:rPr>
              <a:t>CV : cardiovasculaire ; FANV : fibrillation auriculaire non valvulaire</a:t>
            </a:r>
          </a:p>
        </p:txBody>
      </p:sp>
      <p:sp>
        <p:nvSpPr>
          <p:cNvPr id="52" name="Abgerundetes Rechteck 76">
            <a:extLst>
              <a:ext uri="{FF2B5EF4-FFF2-40B4-BE49-F238E27FC236}">
                <a16:creationId xmlns:a16="http://schemas.microsoft.com/office/drawing/2014/main" id="{52A4B631-49E3-4919-8EAB-9EFCAF96C917}"/>
              </a:ext>
            </a:extLst>
          </p:cNvPr>
          <p:cNvSpPr>
            <a:spLocks noChangeArrowheads="1"/>
          </p:cNvSpPr>
          <p:nvPr/>
        </p:nvSpPr>
        <p:spPr bwMode="auto">
          <a:xfrm>
            <a:off x="629848" y="4423826"/>
            <a:ext cx="8229600" cy="360000"/>
          </a:xfrm>
          <a:prstGeom prst="roundRect">
            <a:avLst/>
          </a:prstGeom>
          <a:noFill/>
          <a:ln w="19050">
            <a:solidFill>
              <a:srgbClr val="3961AC"/>
            </a:solidFill>
            <a:miter lim="800000"/>
            <a:headEnd/>
            <a:tailEnd/>
          </a:ln>
        </p:spPr>
        <p:txBody>
          <a:bodyPr wrap="square" lIns="0" tIns="0" rIns="0" bIns="0" anchor="ctr">
            <a:spAutoFit/>
          </a:bodyPr>
          <a:lstStyle/>
          <a:p>
            <a:pPr marL="0" lvl="3" algn="ctr">
              <a:lnSpc>
                <a:spcPct val="90000"/>
              </a:lnSpc>
              <a:spcBef>
                <a:spcPts val="1000"/>
              </a:spcBef>
              <a:buClr>
                <a:srgbClr val="006ABB"/>
              </a:buClr>
              <a:buSzPct val="100000"/>
            </a:pPr>
            <a:r>
              <a:rPr lang="fr-FR" sz="1400" b="1" dirty="0">
                <a:solidFill>
                  <a:schemeClr val="tx1">
                    <a:lumMod val="65000"/>
                    <a:lumOff val="35000"/>
                  </a:schemeClr>
                </a:solidFill>
              </a:rPr>
              <a:t>... et exposés à un risque supérieur de 18 % de décès d’origine CV.</a:t>
            </a:r>
            <a:r>
              <a:rPr lang="fr-FR" sz="1400" b="1" baseline="30000" dirty="0">
                <a:solidFill>
                  <a:schemeClr val="tx1">
                    <a:lumMod val="65000"/>
                    <a:lumOff val="35000"/>
                  </a:schemeClr>
                </a:solidFill>
              </a:rPr>
              <a:t>4</a:t>
            </a:r>
          </a:p>
        </p:txBody>
      </p:sp>
      <p:sp>
        <p:nvSpPr>
          <p:cNvPr id="54" name="Textfeld 53">
            <a:extLst>
              <a:ext uri="{FF2B5EF4-FFF2-40B4-BE49-F238E27FC236}">
                <a16:creationId xmlns:a16="http://schemas.microsoft.com/office/drawing/2014/main" id="{25A9F675-1C4F-421F-BC0E-E911210E4701}"/>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DE" sz="600" dirty="0">
                <a:solidFill>
                  <a:srgbClr val="B3B2B5"/>
                </a:solidFill>
                <a:latin typeface="Arial" panose="020B0604020202020204" pitchFamily="34" charset="0"/>
                <a:cs typeface="Arial" panose="020B0604020202020204" pitchFamily="34" charset="0"/>
              </a:rPr>
              <a:t>PP-XAR-CH-0470-2_06.2021</a:t>
            </a:r>
            <a:endParaRPr lang="fr-FR" sz="600" dirty="0">
              <a:solidFill>
                <a:srgbClr val="B3B2B5"/>
              </a:solidFill>
            </a:endParaRPr>
          </a:p>
        </p:txBody>
      </p:sp>
      <p:grpSp>
        <p:nvGrpSpPr>
          <p:cNvPr id="2" name="Gruppieren 1">
            <a:extLst>
              <a:ext uri="{FF2B5EF4-FFF2-40B4-BE49-F238E27FC236}">
                <a16:creationId xmlns:a16="http://schemas.microsoft.com/office/drawing/2014/main" id="{FE591C00-7D4B-40C0-B6B3-0E9842616450}"/>
              </a:ext>
            </a:extLst>
          </p:cNvPr>
          <p:cNvGrpSpPr/>
          <p:nvPr/>
        </p:nvGrpSpPr>
        <p:grpSpPr>
          <a:xfrm>
            <a:off x="637772" y="1801049"/>
            <a:ext cx="2334028" cy="2278614"/>
            <a:chOff x="637772" y="1801049"/>
            <a:chExt cx="2334028" cy="2278614"/>
          </a:xfrm>
        </p:grpSpPr>
        <p:sp>
          <p:nvSpPr>
            <p:cNvPr id="58" name="Kreis: nicht ausgefüllt 57">
              <a:extLst>
                <a:ext uri="{FF2B5EF4-FFF2-40B4-BE49-F238E27FC236}">
                  <a16:creationId xmlns:a16="http://schemas.microsoft.com/office/drawing/2014/main" id="{F235D2A6-3426-4743-8113-6959CC4B926B}"/>
                </a:ext>
              </a:extLst>
            </p:cNvPr>
            <p:cNvSpPr/>
            <p:nvPr/>
          </p:nvSpPr>
          <p:spPr bwMode="auto">
            <a:xfrm>
              <a:off x="637773" y="1801049"/>
              <a:ext cx="2334027" cy="2278614"/>
            </a:xfrm>
            <a:prstGeom prst="donut">
              <a:avLst>
                <a:gd name="adj" fmla="val 11835"/>
              </a:avLst>
            </a:prstGeom>
            <a:solidFill>
              <a:srgbClr val="D5D4D2"/>
            </a:solidFill>
            <a:ln w="28575" algn="ctr">
              <a:no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sp>
          <p:nvSpPr>
            <p:cNvPr id="59" name="TextBox 20">
              <a:extLst>
                <a:ext uri="{FF2B5EF4-FFF2-40B4-BE49-F238E27FC236}">
                  <a16:creationId xmlns:a16="http://schemas.microsoft.com/office/drawing/2014/main" id="{7BE5952B-8F75-42F5-BE5A-AB33DD6B917E}"/>
                </a:ext>
              </a:extLst>
            </p:cNvPr>
            <p:cNvSpPr txBox="1"/>
            <p:nvPr/>
          </p:nvSpPr>
          <p:spPr>
            <a:xfrm>
              <a:off x="1031636" y="2613085"/>
              <a:ext cx="1353879" cy="646331"/>
            </a:xfrm>
            <a:prstGeom prst="rect">
              <a:avLst/>
            </a:prstGeom>
            <a:noFill/>
            <a:ln>
              <a:noFill/>
            </a:ln>
          </p:spPr>
          <p:txBody>
            <a:bodyPr wrap="square" rtlCol="0">
              <a:spAutoFit/>
            </a:bodyPr>
            <a:lstStyle/>
            <a:p>
              <a:pPr algn="ctr"/>
              <a:r>
                <a:rPr lang="fr-FR" sz="3600" b="1" dirty="0">
                  <a:solidFill>
                    <a:srgbClr val="3961AC"/>
                  </a:solidFill>
                  <a:latin typeface="Arial" panose="020B0604020202020204" pitchFamily="34" charset="0"/>
                  <a:cs typeface="Arial" panose="020B0604020202020204" pitchFamily="34" charset="0"/>
                </a:rPr>
                <a:t>49 %</a:t>
              </a:r>
            </a:p>
          </p:txBody>
        </p:sp>
        <p:sp>
          <p:nvSpPr>
            <p:cNvPr id="60" name="Halbbogen 59">
              <a:extLst>
                <a:ext uri="{FF2B5EF4-FFF2-40B4-BE49-F238E27FC236}">
                  <a16:creationId xmlns:a16="http://schemas.microsoft.com/office/drawing/2014/main" id="{7FF1901E-7018-4FB3-9C51-ED0D5C3CBDD4}"/>
                </a:ext>
              </a:extLst>
            </p:cNvPr>
            <p:cNvSpPr/>
            <p:nvPr/>
          </p:nvSpPr>
          <p:spPr bwMode="auto">
            <a:xfrm rot="5400000">
              <a:off x="665480" y="1773343"/>
              <a:ext cx="2278612" cy="2334027"/>
            </a:xfrm>
            <a:prstGeom prst="blockArc">
              <a:avLst>
                <a:gd name="adj1" fmla="val 10765766"/>
                <a:gd name="adj2" fmla="val 21217608"/>
                <a:gd name="adj3" fmla="val 23597"/>
              </a:avLst>
            </a:prstGeom>
            <a:solidFill>
              <a:srgbClr val="3961AC"/>
            </a:solidFill>
            <a:ln w="28575" algn="ctr">
              <a:no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grpSp>
    </p:spTree>
    <p:extLst>
      <p:ext uri="{BB962C8B-B14F-4D97-AF65-F5344CB8AC3E}">
        <p14:creationId xmlns:p14="http://schemas.microsoft.com/office/powerpoint/2010/main" val="2006955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1061884" y="549309"/>
            <a:ext cx="7831292"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Patient avec FANV : vision holistique de la protection</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707772"/>
            <a:ext cx="8274051" cy="348813"/>
          </a:xfrm>
          <a:prstGeom prst="rect">
            <a:avLst/>
          </a:prstGeom>
          <a:noFill/>
        </p:spPr>
        <p:txBody>
          <a:bodyPr wrap="square" lIns="0" tIns="0" rIns="0" bIns="0" rtlCol="0" anchor="b" anchorCtr="0">
            <a:spAutoFit/>
          </a:bodyPr>
          <a:lstStyle/>
          <a:p>
            <a:pPr>
              <a:spcBef>
                <a:spcPts val="200"/>
              </a:spcBef>
            </a:pPr>
            <a:r>
              <a:rPr lang="fr-FR" sz="700" dirty="0">
                <a:solidFill>
                  <a:srgbClr val="B3B2B5"/>
                </a:solidFill>
                <a:cs typeface="Arial" charset="0"/>
              </a:rPr>
              <a:t>* À l’exception des patients avec vulves cardiaques mécaniques ou sténose mitrale modérée à sévère. </a:t>
            </a:r>
          </a:p>
          <a:p>
            <a:pPr>
              <a:spcBef>
                <a:spcPts val="200"/>
              </a:spcBef>
            </a:pPr>
            <a:r>
              <a:rPr lang="fr-FR" sz="700" dirty="0">
                <a:solidFill>
                  <a:srgbClr val="B3B2B5"/>
                </a:solidFill>
                <a:cs typeface="Arial" charset="0"/>
              </a:rPr>
              <a:t>FANV : fibrillation atriale non valvulaire ; CV : cardiovasculaire ; AVK : antagonistes de la vitamine K ; ACO : anticoagulant oral ; AAD : médicament antiarythmique ; </a:t>
            </a:r>
            <a:r>
              <a:rPr lang="fr-FR" sz="700" dirty="0" err="1">
                <a:solidFill>
                  <a:srgbClr val="B3B2B5"/>
                </a:solidFill>
                <a:cs typeface="Arial" charset="0"/>
              </a:rPr>
              <a:t>QdV</a:t>
            </a:r>
            <a:r>
              <a:rPr lang="fr-FR" sz="700" dirty="0">
                <a:solidFill>
                  <a:srgbClr val="B3B2B5"/>
                </a:solidFill>
                <a:cs typeface="Arial" charset="0"/>
              </a:rPr>
              <a:t> : qualité de vie ; NACO : anticoagulant oral non antagoniste de la vitamine K ; ESC : </a:t>
            </a:r>
            <a:r>
              <a:rPr lang="fr-FR" sz="700" dirty="0" err="1">
                <a:solidFill>
                  <a:srgbClr val="B3B2B5"/>
                </a:solidFill>
                <a:cs typeface="Arial" charset="0"/>
              </a:rPr>
              <a:t>European</a:t>
            </a:r>
            <a:r>
              <a:rPr lang="fr-FR" sz="700" dirty="0">
                <a:solidFill>
                  <a:srgbClr val="B3B2B5"/>
                </a:solidFill>
                <a:cs typeface="Arial" charset="0"/>
              </a:rPr>
              <a:t> society of </a:t>
            </a:r>
            <a:r>
              <a:rPr lang="fr-FR" sz="700" dirty="0" err="1">
                <a:solidFill>
                  <a:srgbClr val="B3B2B5"/>
                </a:solidFill>
                <a:cs typeface="Arial" charset="0"/>
              </a:rPr>
              <a:t>cardiology</a:t>
            </a:r>
            <a:r>
              <a:rPr lang="fr-FR" sz="700" dirty="0">
                <a:solidFill>
                  <a:srgbClr val="B3B2B5"/>
                </a:solidFill>
                <a:cs typeface="Arial" charset="0"/>
              </a:rPr>
              <a:t> ; f : féminin ; m : masculin</a:t>
            </a:r>
          </a:p>
        </p:txBody>
      </p:sp>
      <p:sp>
        <p:nvSpPr>
          <p:cNvPr id="8" name="TextBox 12">
            <a:extLst>
              <a:ext uri="{FF2B5EF4-FFF2-40B4-BE49-F238E27FC236}">
                <a16:creationId xmlns:a16="http://schemas.microsoft.com/office/drawing/2014/main" id="{6F148A1A-FC9D-4B6E-9D81-83DA104299F2}"/>
              </a:ext>
            </a:extLst>
          </p:cNvPr>
          <p:cNvSpPr txBox="1"/>
          <p:nvPr/>
        </p:nvSpPr>
        <p:spPr>
          <a:xfrm>
            <a:off x="4430518" y="2044433"/>
            <a:ext cx="1618394" cy="416605"/>
          </a:xfrm>
          <a:prstGeom prst="rect">
            <a:avLst/>
          </a:prstGeom>
          <a:noFill/>
        </p:spPr>
        <p:txBody>
          <a:bodyPr wrap="none" lIns="0" tIns="0" rIns="0" bIns="0" rtlCol="0">
            <a:normAutofit lnSpcReduction="10000"/>
          </a:bodyPr>
          <a:lstStyle/>
          <a:p>
            <a:pPr marL="0" marR="0" lvl="0" indent="0" defTabSz="914400" rtl="0" eaLnBrk="1" fontAlgn="base" latinLnBrk="0" hangingPunct="1">
              <a:lnSpc>
                <a:spcPct val="100000"/>
              </a:lnSpc>
              <a:spcBef>
                <a:spcPct val="50000"/>
              </a:spcBef>
              <a:spcAft>
                <a:spcPct val="0"/>
              </a:spcAft>
              <a:buClrTx/>
              <a:buSzTx/>
              <a:buFontTx/>
              <a:buNone/>
              <a:tabLst/>
              <a:defRPr/>
            </a:pPr>
            <a:r>
              <a:rPr kumimoji="0" lang="fr-FR" sz="1400" b="1" i="0" u="none" strike="noStrike" cap="none" normalizeH="0" baseline="0" noProof="0">
                <a:ln>
                  <a:noFill/>
                </a:ln>
                <a:solidFill>
                  <a:schemeClr val="tx1">
                    <a:lumMod val="65000"/>
                    <a:lumOff val="35000"/>
                  </a:schemeClr>
                </a:solidFill>
                <a:uLnTx/>
                <a:uFillTx/>
                <a:latin typeface="Arial" charset="0"/>
                <a:ea typeface="+mn-ea"/>
                <a:cs typeface="+mn-cs"/>
              </a:rPr>
              <a:t>B</a:t>
            </a:r>
            <a:r>
              <a:rPr kumimoji="0" lang="fr-FR" sz="1400" b="0" i="0" u="none" strike="noStrike" cap="none" normalizeH="0" baseline="0" noProof="0">
                <a:ln>
                  <a:noFill/>
                </a:ln>
                <a:solidFill>
                  <a:schemeClr val="tx1">
                    <a:lumMod val="65000"/>
                    <a:lumOff val="35000"/>
                  </a:schemeClr>
                </a:solidFill>
                <a:uLnTx/>
                <a:uFillTx/>
                <a:latin typeface="Arial" charset="0"/>
                <a:ea typeface="+mn-ea"/>
                <a:cs typeface="+mn-cs"/>
              </a:rPr>
              <a:t>etter symptom </a:t>
            </a:r>
            <a:br>
              <a:rPr kumimoji="0" lang="fr-FR" sz="1400" b="0" i="0" u="none" strike="noStrike" cap="none" normalizeH="0" baseline="0" noProof="0">
                <a:ln>
                  <a:noFill/>
                </a:ln>
                <a:solidFill>
                  <a:schemeClr val="tx1">
                    <a:lumMod val="65000"/>
                    <a:lumOff val="35000"/>
                  </a:schemeClr>
                </a:solidFill>
                <a:uLnTx/>
                <a:uFillTx/>
                <a:latin typeface="Arial" charset="0"/>
                <a:ea typeface="+mn-ea"/>
                <a:cs typeface="+mn-cs"/>
              </a:rPr>
            </a:br>
            <a:r>
              <a:rPr kumimoji="0" lang="fr-FR" sz="1400" b="0" i="0" u="none" strike="noStrike" cap="none" normalizeH="0" baseline="0" noProof="0">
                <a:ln>
                  <a:noFill/>
                </a:ln>
                <a:solidFill>
                  <a:schemeClr val="tx1">
                    <a:lumMod val="65000"/>
                    <a:lumOff val="35000"/>
                  </a:schemeClr>
                </a:solidFill>
                <a:uLnTx/>
                <a:uFillTx/>
                <a:latin typeface="Arial" charset="0"/>
                <a:ea typeface="+mn-ea"/>
                <a:cs typeface="+mn-cs"/>
              </a:rPr>
              <a:t>control</a:t>
            </a:r>
          </a:p>
        </p:txBody>
      </p:sp>
      <p:sp>
        <p:nvSpPr>
          <p:cNvPr id="9" name="TextBox 17">
            <a:extLst>
              <a:ext uri="{FF2B5EF4-FFF2-40B4-BE49-F238E27FC236}">
                <a16:creationId xmlns:a16="http://schemas.microsoft.com/office/drawing/2014/main" id="{D0C21EB6-3968-4F56-A91B-70F51921C6FD}"/>
              </a:ext>
            </a:extLst>
          </p:cNvPr>
          <p:cNvSpPr txBox="1"/>
          <p:nvPr/>
        </p:nvSpPr>
        <p:spPr>
          <a:xfrm>
            <a:off x="7084992" y="1935806"/>
            <a:ext cx="1600266" cy="647981"/>
          </a:xfrm>
          <a:prstGeom prst="rect">
            <a:avLst/>
          </a:prstGeom>
          <a:noFill/>
        </p:spPr>
        <p:txBody>
          <a:bodyPr wrap="none" lIns="0" tIns="0" rIns="0" bIns="0" rtlCol="0">
            <a:normAutofit/>
          </a:bodyPr>
          <a:lstStyle>
            <a:defPPr>
              <a:defRPr lang="en-US"/>
            </a:defPPr>
            <a:lvl1pPr algn="ctr">
              <a:defRPr sz="1400" b="1">
                <a:solidFill>
                  <a:srgbClr val="000000"/>
                </a:solidFill>
              </a:defRPr>
            </a:lvl1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400" b="1" i="0" u="none" strike="noStrike" cap="none" normalizeH="0" baseline="0" noProof="0" dirty="0">
                <a:ln>
                  <a:noFill/>
                </a:ln>
                <a:solidFill>
                  <a:schemeClr val="tx1">
                    <a:lumMod val="65000"/>
                    <a:lumOff val="35000"/>
                  </a:schemeClr>
                </a:solidFill>
                <a:uLnTx/>
                <a:uFillTx/>
                <a:latin typeface="Arial" charset="0"/>
                <a:ea typeface="+mn-ea"/>
                <a:cs typeface="+mn-cs"/>
              </a:rPr>
              <a:t>C</a:t>
            </a:r>
            <a:r>
              <a:rPr kumimoji="0" lang="fr-FR" sz="1400" b="0" i="0" u="none" strike="noStrike" cap="none" normalizeH="0" baseline="0" noProof="0" dirty="0">
                <a:ln>
                  <a:noFill/>
                </a:ln>
                <a:solidFill>
                  <a:schemeClr val="tx1">
                    <a:lumMod val="65000"/>
                    <a:lumOff val="35000"/>
                  </a:schemeClr>
                </a:solidFill>
                <a:uLnTx/>
                <a:uFillTx/>
                <a:latin typeface="Arial" charset="0"/>
                <a:ea typeface="+mn-ea"/>
                <a:cs typeface="+mn-cs"/>
              </a:rPr>
              <a:t>omorbidités/</a:t>
            </a:r>
            <a:br>
              <a:rPr kumimoji="0" lang="fr-FR" sz="1400" b="0" i="0" u="none" strike="noStrike" cap="none" normalizeH="0" baseline="0" noProof="0" dirty="0">
                <a:ln>
                  <a:noFill/>
                </a:ln>
                <a:solidFill>
                  <a:schemeClr val="tx1">
                    <a:lumMod val="65000"/>
                    <a:lumOff val="35000"/>
                  </a:schemeClr>
                </a:solidFill>
                <a:uLnTx/>
                <a:uFillTx/>
                <a:latin typeface="Arial" charset="0"/>
                <a:ea typeface="+mn-ea"/>
                <a:cs typeface="+mn-cs"/>
              </a:rPr>
            </a:br>
            <a:r>
              <a:rPr kumimoji="0" lang="fr-FR" sz="1400" b="0" i="0" u="none" strike="noStrike" cap="none" normalizeH="0" baseline="0" noProof="0" dirty="0">
                <a:ln>
                  <a:noFill/>
                </a:ln>
                <a:solidFill>
                  <a:schemeClr val="tx1">
                    <a:lumMod val="65000"/>
                    <a:lumOff val="35000"/>
                  </a:schemeClr>
                </a:solidFill>
                <a:uLnTx/>
                <a:uFillTx/>
                <a:latin typeface="Arial" charset="0"/>
                <a:ea typeface="+mn-ea"/>
                <a:cs typeface="+mn-cs"/>
              </a:rPr>
              <a:t>gestion du facteur </a:t>
            </a:r>
            <a:br>
              <a:rPr kumimoji="0" lang="fr-FR" sz="1400" b="0" i="0" u="none" strike="noStrike" cap="none" normalizeH="0" baseline="0" noProof="0" dirty="0">
                <a:ln>
                  <a:noFill/>
                </a:ln>
                <a:solidFill>
                  <a:schemeClr val="tx1">
                    <a:lumMod val="65000"/>
                    <a:lumOff val="35000"/>
                  </a:schemeClr>
                </a:solidFill>
                <a:uLnTx/>
                <a:uFillTx/>
                <a:latin typeface="Arial" charset="0"/>
                <a:ea typeface="+mn-ea"/>
                <a:cs typeface="+mn-cs"/>
              </a:rPr>
            </a:br>
            <a:r>
              <a:rPr kumimoji="0" lang="fr-FR" sz="1400" b="0" i="0" u="none" strike="noStrike" cap="none" normalizeH="0" baseline="0" noProof="0" dirty="0">
                <a:ln>
                  <a:noFill/>
                </a:ln>
                <a:solidFill>
                  <a:schemeClr val="tx1">
                    <a:lumMod val="65000"/>
                    <a:lumOff val="35000"/>
                  </a:schemeClr>
                </a:solidFill>
                <a:uLnTx/>
                <a:uFillTx/>
                <a:latin typeface="Arial" charset="0"/>
                <a:ea typeface="+mn-ea"/>
                <a:cs typeface="+mn-cs"/>
              </a:rPr>
              <a:t>risque cardiovasculaire</a:t>
            </a:r>
          </a:p>
        </p:txBody>
      </p:sp>
      <p:sp>
        <p:nvSpPr>
          <p:cNvPr id="10" name="Rectangle: Rounded Corners 20">
            <a:extLst>
              <a:ext uri="{FF2B5EF4-FFF2-40B4-BE49-F238E27FC236}">
                <a16:creationId xmlns:a16="http://schemas.microsoft.com/office/drawing/2014/main" id="{50ADEB47-9063-4FB6-999A-A7678F67AAD8}"/>
              </a:ext>
            </a:extLst>
          </p:cNvPr>
          <p:cNvSpPr/>
          <p:nvPr/>
        </p:nvSpPr>
        <p:spPr bwMode="auto">
          <a:xfrm>
            <a:off x="6141451" y="2764987"/>
            <a:ext cx="2715212" cy="1836000"/>
          </a:xfrm>
          <a:prstGeom prst="roundRect">
            <a:avLst>
              <a:gd name="adj" fmla="val 8614"/>
            </a:avLst>
          </a:prstGeom>
          <a:noFill/>
          <a:ln w="28575" cap="flat" cmpd="sng" algn="ctr">
            <a:solidFill>
              <a:schemeClr val="accent1"/>
            </a:solid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t>Comorbidités et facteurs de</a:t>
            </a:r>
            <a:b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br>
            <a: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t>risque cardiovasculaire</a:t>
            </a:r>
          </a:p>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t>Changements du style de vie </a:t>
            </a:r>
            <a:b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br>
            <a: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t>(réduction de l’obésité, séances régulières de sport, réduction de la consommation d’alcool etc.)</a:t>
            </a:r>
          </a:p>
        </p:txBody>
      </p:sp>
      <p:sp>
        <p:nvSpPr>
          <p:cNvPr id="11" name="Rectangle: Rounded Corners 21">
            <a:extLst>
              <a:ext uri="{FF2B5EF4-FFF2-40B4-BE49-F238E27FC236}">
                <a16:creationId xmlns:a16="http://schemas.microsoft.com/office/drawing/2014/main" id="{A39829F5-0AEC-4470-AC80-A298885A5F10}"/>
              </a:ext>
            </a:extLst>
          </p:cNvPr>
          <p:cNvSpPr/>
          <p:nvPr/>
        </p:nvSpPr>
        <p:spPr bwMode="auto">
          <a:xfrm>
            <a:off x="3471405" y="2767366"/>
            <a:ext cx="2565399" cy="1836000"/>
          </a:xfrm>
          <a:prstGeom prst="roundRect">
            <a:avLst>
              <a:gd name="adj" fmla="val 8140"/>
            </a:avLst>
          </a:prstGeom>
          <a:noFill/>
          <a:ln w="28575" cap="flat" cmpd="sng" algn="ctr">
            <a:solidFill>
              <a:schemeClr val="tx2"/>
            </a:solid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t>Evaluer les symptômes,</a:t>
            </a:r>
            <a:b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br>
            <a:r>
              <a:rPr kumimoji="0" lang="fr-FR" sz="1100" b="0" i="0" u="none" strike="noStrike" cap="none" normalizeH="0" baseline="0" noProof="0" dirty="0" err="1">
                <a:ln>
                  <a:noFill/>
                </a:ln>
                <a:solidFill>
                  <a:schemeClr val="tx1">
                    <a:lumMod val="65000"/>
                    <a:lumOff val="35000"/>
                  </a:schemeClr>
                </a:solidFill>
                <a:uLnTx/>
                <a:uFillTx/>
                <a:latin typeface="Arial" charset="0"/>
                <a:ea typeface="+mn-ea"/>
                <a:cs typeface="+mn-cs"/>
              </a:rPr>
              <a:t>QdV</a:t>
            </a:r>
            <a: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t> et les préférences du patient</a:t>
            </a:r>
          </a:p>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t>Optimiser le contrôle des taux</a:t>
            </a:r>
          </a:p>
          <a:p>
            <a:pPr marL="0" marR="0" lvl="0" indent="0" algn="ctr" defTabSz="914400" rtl="0" eaLnBrk="1" fontAlgn="base" latinLnBrk="0" hangingPunct="1">
              <a:lnSpc>
                <a:spcPct val="100000"/>
              </a:lnSpc>
              <a:spcBef>
                <a:spcPct val="50000"/>
              </a:spcBef>
              <a:spcAft>
                <a:spcPct val="0"/>
              </a:spcAft>
              <a:buClrTx/>
              <a:buSzTx/>
              <a:buFontTx/>
              <a:buNone/>
              <a:tabLst>
                <a:tab pos="55563" algn="l"/>
              </a:tabLst>
              <a:defRPr/>
            </a:pPr>
            <a: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t>Envisager une stratégie de contrôle du rythme cardiaque (CV, </a:t>
            </a:r>
            <a:r>
              <a:rPr kumimoji="0" lang="fr-FR" sz="1100" b="0" i="0" u="none" strike="noStrike" cap="none" normalizeH="0" baseline="0" noProof="0" dirty="0" err="1">
                <a:ln>
                  <a:noFill/>
                </a:ln>
                <a:solidFill>
                  <a:schemeClr val="tx1">
                    <a:lumMod val="65000"/>
                    <a:lumOff val="35000"/>
                  </a:schemeClr>
                </a:solidFill>
                <a:uLnTx/>
                <a:uFillTx/>
                <a:latin typeface="Arial" charset="0"/>
                <a:ea typeface="+mn-ea"/>
                <a:cs typeface="+mn-cs"/>
              </a:rPr>
              <a:t>antiarythmiques</a:t>
            </a:r>
            <a: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t>, ablation)</a:t>
            </a:r>
          </a:p>
        </p:txBody>
      </p:sp>
      <p:sp>
        <p:nvSpPr>
          <p:cNvPr id="13" name="Rectangle: Rounded Corners 22">
            <a:extLst>
              <a:ext uri="{FF2B5EF4-FFF2-40B4-BE49-F238E27FC236}">
                <a16:creationId xmlns:a16="http://schemas.microsoft.com/office/drawing/2014/main" id="{03650355-F95E-445A-9B49-F09210070C2E}"/>
              </a:ext>
            </a:extLst>
          </p:cNvPr>
          <p:cNvSpPr/>
          <p:nvPr/>
        </p:nvSpPr>
        <p:spPr bwMode="auto">
          <a:xfrm>
            <a:off x="632024" y="2767365"/>
            <a:ext cx="2734734" cy="1836000"/>
          </a:xfrm>
          <a:prstGeom prst="roundRect">
            <a:avLst>
              <a:gd name="adj" fmla="val 8353"/>
            </a:avLst>
          </a:prstGeom>
          <a:noFill/>
          <a:ln w="28575" cap="flat" cmpd="sng" algn="ctr">
            <a:solidFill>
              <a:schemeClr val="bg2"/>
            </a:solid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228600" marR="0" lvl="0" indent="-228600" defTabSz="914400" rtl="0" eaLnBrk="1" fontAlgn="base" latinLnBrk="0" hangingPunct="1">
              <a:lnSpc>
                <a:spcPct val="100000"/>
              </a:lnSpc>
              <a:spcBef>
                <a:spcPts val="0"/>
              </a:spcBef>
              <a:spcAft>
                <a:spcPts val="600"/>
              </a:spcAft>
              <a:buClrTx/>
              <a:buSzTx/>
              <a:buFontTx/>
              <a:buAutoNum type="arabicPeriod"/>
              <a:tabLst>
                <a:tab pos="55563" algn="l"/>
              </a:tabLst>
              <a:defRPr/>
            </a:pPr>
            <a: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t>Identifier les patients à faible risque qui n’ont pas besoin d’ACO</a:t>
            </a:r>
          </a:p>
          <a:p>
            <a:pPr marL="228600" marR="0" lvl="0" indent="-228600" defTabSz="914400" rtl="0" eaLnBrk="1" fontAlgn="base" latinLnBrk="0" hangingPunct="1">
              <a:lnSpc>
                <a:spcPct val="100000"/>
              </a:lnSpc>
              <a:spcBef>
                <a:spcPts val="0"/>
              </a:spcBef>
              <a:spcAft>
                <a:spcPts val="600"/>
              </a:spcAft>
              <a:buClrTx/>
              <a:buSzTx/>
              <a:buFontTx/>
              <a:buAutoNum type="arabicPeriod"/>
              <a:tabLst>
                <a:tab pos="55563" algn="l"/>
              </a:tabLst>
              <a:defRPr/>
            </a:pPr>
            <a:r>
              <a:rPr kumimoji="0" lang="fr-FR" sz="1100" b="0" i="0" u="none" strike="noStrike" cap="none" normalizeH="0" noProof="0" dirty="0">
                <a:ln>
                  <a:noFill/>
                </a:ln>
                <a:solidFill>
                  <a:schemeClr val="tx1">
                    <a:lumMod val="65000"/>
                    <a:lumOff val="35000"/>
                  </a:schemeClr>
                </a:solidFill>
                <a:uLnTx/>
                <a:uFillTx/>
                <a:latin typeface="Arial" charset="0"/>
                <a:ea typeface="+mn-ea"/>
                <a:cs typeface="+mn-cs"/>
              </a:rPr>
              <a:t>Envisager la prévention des AVC si</a:t>
            </a:r>
            <a: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t> CHA</a:t>
            </a:r>
            <a:r>
              <a:rPr kumimoji="0" lang="fr-FR" sz="1100" b="0" i="0" u="none" strike="noStrike" cap="none" normalizeH="0" baseline="-25000" noProof="0" dirty="0">
                <a:ln>
                  <a:noFill/>
                </a:ln>
                <a:solidFill>
                  <a:schemeClr val="tx1">
                    <a:lumMod val="65000"/>
                    <a:lumOff val="35000"/>
                  </a:schemeClr>
                </a:solidFill>
                <a:uLnTx/>
                <a:uFillTx/>
                <a:latin typeface="Arial" charset="0"/>
                <a:ea typeface="+mn-ea"/>
                <a:cs typeface="+mn-cs"/>
              </a:rPr>
              <a:t>2</a:t>
            </a:r>
            <a: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t>DS</a:t>
            </a:r>
            <a:r>
              <a:rPr kumimoji="0" lang="fr-FR" sz="1100" b="0" i="0" u="none" strike="noStrike" cap="none" normalizeH="0" baseline="-25000" noProof="0" dirty="0">
                <a:ln>
                  <a:noFill/>
                </a:ln>
                <a:solidFill>
                  <a:schemeClr val="tx1">
                    <a:lumMod val="65000"/>
                    <a:lumOff val="35000"/>
                  </a:schemeClr>
                </a:solidFill>
                <a:uLnTx/>
                <a:uFillTx/>
                <a:latin typeface="Arial" charset="0"/>
                <a:ea typeface="+mn-ea"/>
                <a:cs typeface="+mn-cs"/>
              </a:rPr>
              <a:t>2</a:t>
            </a:r>
            <a: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t>-VASc ≥1(m), 2(f)</a:t>
            </a:r>
          </a:p>
          <a:p>
            <a:pPr marL="0" marR="0" lvl="0" indent="0" defTabSz="914400" rtl="0" eaLnBrk="1" fontAlgn="base" latinLnBrk="0" hangingPunct="1">
              <a:lnSpc>
                <a:spcPct val="100000"/>
              </a:lnSpc>
              <a:spcBef>
                <a:spcPts val="0"/>
              </a:spcBef>
              <a:spcAft>
                <a:spcPts val="600"/>
              </a:spcAft>
              <a:buClrTx/>
              <a:buSzTx/>
              <a:buFontTx/>
              <a:buNone/>
              <a:tabLst>
                <a:tab pos="55563" algn="l"/>
              </a:tabLst>
              <a:defRPr/>
            </a:pPr>
            <a: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t>Evaluer le risque de saignement, traiter les facteurs de risque de saignement modifiables</a:t>
            </a:r>
          </a:p>
          <a:p>
            <a:pPr marL="228600" marR="0" lvl="0" indent="-228600" defTabSz="914400" rtl="0" eaLnBrk="1" fontAlgn="base" latinLnBrk="0" hangingPunct="1">
              <a:lnSpc>
                <a:spcPct val="100000"/>
              </a:lnSpc>
              <a:spcBef>
                <a:spcPts val="0"/>
              </a:spcBef>
              <a:spcAft>
                <a:spcPts val="600"/>
              </a:spcAft>
              <a:buClrTx/>
              <a:buSzTx/>
              <a:buFont typeface="+mj-lt"/>
              <a:buAutoNum type="arabicPeriod" startAt="3"/>
              <a:tabLst>
                <a:tab pos="55563" algn="l"/>
              </a:tabLst>
              <a:defRPr/>
            </a:pPr>
            <a: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t>Choisir ACO </a:t>
            </a:r>
            <a:b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br>
            <a:r>
              <a:rPr kumimoji="0" lang="fr-FR" sz="1100" b="0" i="0" u="none" strike="noStrike" cap="none" normalizeH="0" baseline="0" noProof="0" dirty="0">
                <a:ln>
                  <a:noFill/>
                </a:ln>
                <a:solidFill>
                  <a:schemeClr val="tx1">
                    <a:lumMod val="65000"/>
                    <a:lumOff val="35000"/>
                  </a:schemeClr>
                </a:solidFill>
                <a:uLnTx/>
                <a:uFillTx/>
                <a:latin typeface="Arial" charset="0"/>
                <a:ea typeface="+mn-ea"/>
                <a:cs typeface="+mn-cs"/>
              </a:rPr>
              <a:t>(NACO de préférence à AVK*)</a:t>
            </a:r>
          </a:p>
        </p:txBody>
      </p:sp>
      <p:grpSp>
        <p:nvGrpSpPr>
          <p:cNvPr id="14" name="Group 2">
            <a:extLst>
              <a:ext uri="{FF2B5EF4-FFF2-40B4-BE49-F238E27FC236}">
                <a16:creationId xmlns:a16="http://schemas.microsoft.com/office/drawing/2014/main" id="{546F9EC9-B4A2-4CC4-9D46-23FC8AB406A5}"/>
              </a:ext>
            </a:extLst>
          </p:cNvPr>
          <p:cNvGrpSpPr/>
          <p:nvPr/>
        </p:nvGrpSpPr>
        <p:grpSpPr>
          <a:xfrm>
            <a:off x="458742" y="1703642"/>
            <a:ext cx="1107740" cy="1107738"/>
            <a:chOff x="625713" y="1253251"/>
            <a:chExt cx="1107740" cy="1107738"/>
          </a:xfrm>
        </p:grpSpPr>
        <p:pic>
          <p:nvPicPr>
            <p:cNvPr id="16" name="Graphic 30" descr="Single gear">
              <a:extLst>
                <a:ext uri="{FF2B5EF4-FFF2-40B4-BE49-F238E27FC236}">
                  <a16:creationId xmlns:a16="http://schemas.microsoft.com/office/drawing/2014/main" id="{233EA777-DE79-4522-A426-E2A50690843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5713" y="1253251"/>
              <a:ext cx="1107740" cy="1107738"/>
            </a:xfrm>
            <a:prstGeom prst="rect">
              <a:avLst/>
            </a:prstGeom>
            <a:effectLst/>
          </p:spPr>
        </p:pic>
        <p:sp>
          <p:nvSpPr>
            <p:cNvPr id="17" name="Oval 31">
              <a:extLst>
                <a:ext uri="{FF2B5EF4-FFF2-40B4-BE49-F238E27FC236}">
                  <a16:creationId xmlns:a16="http://schemas.microsoft.com/office/drawing/2014/main" id="{9C3116EC-F6FD-43A8-BC76-D9F30B0E723D}"/>
                </a:ext>
              </a:extLst>
            </p:cNvPr>
            <p:cNvSpPr/>
            <p:nvPr/>
          </p:nvSpPr>
          <p:spPr bwMode="auto">
            <a:xfrm>
              <a:off x="945583" y="1573120"/>
              <a:ext cx="468000" cy="468000"/>
            </a:xfrm>
            <a:prstGeom prst="ellipse">
              <a:avLst/>
            </a:prstGeom>
            <a:solidFill>
              <a:schemeClr val="bg1"/>
            </a:solidFill>
            <a:ln w="12700"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2400" b="1" i="0" u="none" strike="noStrike" cap="none" normalizeH="0" baseline="0" noProof="0">
                  <a:ln>
                    <a:noFill/>
                  </a:ln>
                  <a:solidFill>
                    <a:srgbClr val="3961AC"/>
                  </a:solidFill>
                  <a:uLnTx/>
                  <a:uFillTx/>
                  <a:latin typeface="Arial" charset="0"/>
                  <a:ea typeface="+mn-ea"/>
                  <a:cs typeface="+mn-cs"/>
                </a:rPr>
                <a:t>A</a:t>
              </a:r>
            </a:p>
          </p:txBody>
        </p:sp>
      </p:grpSp>
      <p:sp>
        <p:nvSpPr>
          <p:cNvPr id="18" name="TextBox 32">
            <a:extLst>
              <a:ext uri="{FF2B5EF4-FFF2-40B4-BE49-F238E27FC236}">
                <a16:creationId xmlns:a16="http://schemas.microsoft.com/office/drawing/2014/main" id="{EC57EA1C-0139-4795-847E-5DD12262E519}"/>
              </a:ext>
            </a:extLst>
          </p:cNvPr>
          <p:cNvSpPr txBox="1"/>
          <p:nvPr/>
        </p:nvSpPr>
        <p:spPr>
          <a:xfrm>
            <a:off x="1575862" y="2016007"/>
            <a:ext cx="1439236" cy="470572"/>
          </a:xfrm>
          <a:prstGeom prst="rect">
            <a:avLst/>
          </a:prstGeom>
          <a:noFill/>
        </p:spPr>
        <p:txBody>
          <a:bodyPr wrap="none" lIns="0" tIns="0" rIns="0" bIns="0" rtlCol="0">
            <a:noAutofit/>
          </a:bodyPr>
          <a:lstStyle/>
          <a:p>
            <a:pPr marL="0" marR="0" lvl="0" indent="0" algn="l" defTabSz="914400" rtl="0" eaLnBrk="1" fontAlgn="base" latinLnBrk="0" hangingPunct="1">
              <a:lnSpc>
                <a:spcPct val="100000"/>
              </a:lnSpc>
              <a:spcBef>
                <a:spcPts val="0"/>
              </a:spcBef>
              <a:spcAft>
                <a:spcPct val="0"/>
              </a:spcAft>
              <a:buClrTx/>
              <a:buSzTx/>
              <a:buFontTx/>
              <a:buNone/>
              <a:tabLst/>
              <a:defRPr/>
            </a:pPr>
            <a:r>
              <a:rPr kumimoji="0" lang="fr-FR" sz="1400" b="1" i="0" u="none" strike="noStrike" cap="none" normalizeH="0" baseline="0" noProof="0" dirty="0">
                <a:ln>
                  <a:noFill/>
                </a:ln>
                <a:solidFill>
                  <a:schemeClr val="tx1">
                    <a:lumMod val="65000"/>
                    <a:lumOff val="35000"/>
                  </a:schemeClr>
                </a:solidFill>
                <a:uLnTx/>
                <a:uFillTx/>
                <a:latin typeface="Arial" charset="0"/>
                <a:ea typeface="+mn-ea"/>
                <a:cs typeface="+mn-cs"/>
              </a:rPr>
              <a:t>A</a:t>
            </a:r>
            <a:r>
              <a:rPr kumimoji="0" lang="fr-FR" sz="1400" b="0" i="0" u="none" strike="noStrike" cap="none" normalizeH="0" baseline="0" noProof="0" dirty="0">
                <a:ln>
                  <a:noFill/>
                </a:ln>
                <a:solidFill>
                  <a:schemeClr val="tx1">
                    <a:lumMod val="65000"/>
                    <a:lumOff val="35000"/>
                  </a:schemeClr>
                </a:solidFill>
                <a:uLnTx/>
                <a:uFillTx/>
                <a:latin typeface="Arial" charset="0"/>
                <a:ea typeface="+mn-ea"/>
                <a:cs typeface="+mn-cs"/>
              </a:rPr>
              <a:t>nticoagulation/ </a:t>
            </a:r>
            <a:br>
              <a:rPr kumimoji="0" lang="fr-FR" sz="1400" b="0" i="0" u="none" strike="noStrike" cap="none" normalizeH="0" baseline="0" noProof="0" dirty="0">
                <a:ln>
                  <a:noFill/>
                </a:ln>
                <a:solidFill>
                  <a:schemeClr val="tx1">
                    <a:lumMod val="65000"/>
                    <a:lumOff val="35000"/>
                  </a:schemeClr>
                </a:solidFill>
                <a:uLnTx/>
                <a:uFillTx/>
                <a:latin typeface="Arial" charset="0"/>
                <a:ea typeface="+mn-ea"/>
                <a:cs typeface="+mn-cs"/>
              </a:rPr>
            </a:br>
            <a:r>
              <a:rPr kumimoji="0" lang="fr-FR" sz="1400" b="0" i="0" u="none" strike="noStrike" cap="none" normalizeH="0" baseline="0" noProof="0" dirty="0">
                <a:ln>
                  <a:noFill/>
                </a:ln>
                <a:solidFill>
                  <a:schemeClr val="tx1">
                    <a:lumMod val="65000"/>
                    <a:lumOff val="35000"/>
                  </a:schemeClr>
                </a:solidFill>
                <a:uLnTx/>
                <a:uFillTx/>
                <a:latin typeface="Arial" charset="0"/>
                <a:ea typeface="+mn-ea"/>
                <a:cs typeface="+mn-cs"/>
              </a:rPr>
              <a:t>Prévention de l’AVC</a:t>
            </a:r>
          </a:p>
        </p:txBody>
      </p:sp>
      <p:grpSp>
        <p:nvGrpSpPr>
          <p:cNvPr id="19" name="Group 33">
            <a:extLst>
              <a:ext uri="{FF2B5EF4-FFF2-40B4-BE49-F238E27FC236}">
                <a16:creationId xmlns:a16="http://schemas.microsoft.com/office/drawing/2014/main" id="{9C9F4785-F5A0-4F87-AA04-464F20A09833}"/>
              </a:ext>
            </a:extLst>
          </p:cNvPr>
          <p:cNvGrpSpPr/>
          <p:nvPr/>
        </p:nvGrpSpPr>
        <p:grpSpPr>
          <a:xfrm>
            <a:off x="3297229" y="1703642"/>
            <a:ext cx="1107740" cy="1107738"/>
            <a:chOff x="625713" y="1253251"/>
            <a:chExt cx="1107740" cy="1107738"/>
          </a:xfrm>
        </p:grpSpPr>
        <p:pic>
          <p:nvPicPr>
            <p:cNvPr id="20" name="Graphic 35" descr="Single gear">
              <a:extLst>
                <a:ext uri="{FF2B5EF4-FFF2-40B4-BE49-F238E27FC236}">
                  <a16:creationId xmlns:a16="http://schemas.microsoft.com/office/drawing/2014/main" id="{8987030F-520E-46FE-8778-DDBE9A795FB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5713" y="1253251"/>
              <a:ext cx="1107740" cy="1107738"/>
            </a:xfrm>
            <a:prstGeom prst="rect">
              <a:avLst/>
            </a:prstGeom>
            <a:effectLst/>
          </p:spPr>
        </p:pic>
        <p:sp>
          <p:nvSpPr>
            <p:cNvPr id="21" name="Oval 36">
              <a:extLst>
                <a:ext uri="{FF2B5EF4-FFF2-40B4-BE49-F238E27FC236}">
                  <a16:creationId xmlns:a16="http://schemas.microsoft.com/office/drawing/2014/main" id="{1654E412-1B15-41A9-9EBB-A28A65D2C0CE}"/>
                </a:ext>
              </a:extLst>
            </p:cNvPr>
            <p:cNvSpPr/>
            <p:nvPr/>
          </p:nvSpPr>
          <p:spPr bwMode="auto">
            <a:xfrm>
              <a:off x="945583" y="1573120"/>
              <a:ext cx="468000" cy="468000"/>
            </a:xfrm>
            <a:prstGeom prst="ellipse">
              <a:avLst/>
            </a:prstGeom>
            <a:solidFill>
              <a:schemeClr val="bg1"/>
            </a:solidFill>
            <a:ln w="12700"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2400" b="1" i="0" u="none" strike="noStrike" cap="none" normalizeH="0" baseline="0" noProof="0" dirty="0">
                  <a:ln>
                    <a:noFill/>
                  </a:ln>
                  <a:solidFill>
                    <a:srgbClr val="809ED5"/>
                  </a:solidFill>
                  <a:uLnTx/>
                  <a:uFillTx/>
                  <a:latin typeface="Arial" charset="0"/>
                  <a:ea typeface="+mn-ea"/>
                  <a:cs typeface="+mn-cs"/>
                </a:rPr>
                <a:t>B</a:t>
              </a:r>
            </a:p>
          </p:txBody>
        </p:sp>
      </p:grpSp>
      <p:grpSp>
        <p:nvGrpSpPr>
          <p:cNvPr id="22" name="Group 37">
            <a:extLst>
              <a:ext uri="{FF2B5EF4-FFF2-40B4-BE49-F238E27FC236}">
                <a16:creationId xmlns:a16="http://schemas.microsoft.com/office/drawing/2014/main" id="{35521A09-1900-46B5-BE18-E80EAE858EC5}"/>
              </a:ext>
            </a:extLst>
          </p:cNvPr>
          <p:cNvGrpSpPr/>
          <p:nvPr/>
        </p:nvGrpSpPr>
        <p:grpSpPr>
          <a:xfrm>
            <a:off x="5968991" y="1703642"/>
            <a:ext cx="1107740" cy="1107738"/>
            <a:chOff x="625713" y="1253251"/>
            <a:chExt cx="1107740" cy="1107738"/>
          </a:xfrm>
        </p:grpSpPr>
        <p:pic>
          <p:nvPicPr>
            <p:cNvPr id="24" name="Graphic 38" descr="Single gear">
              <a:extLst>
                <a:ext uri="{FF2B5EF4-FFF2-40B4-BE49-F238E27FC236}">
                  <a16:creationId xmlns:a16="http://schemas.microsoft.com/office/drawing/2014/main" id="{C1D421E2-F19E-4B48-B900-17AE16EEE1D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25713" y="1253251"/>
              <a:ext cx="1107740" cy="1107738"/>
            </a:xfrm>
            <a:prstGeom prst="rect">
              <a:avLst/>
            </a:prstGeom>
            <a:effectLst/>
          </p:spPr>
        </p:pic>
        <p:sp>
          <p:nvSpPr>
            <p:cNvPr id="25" name="Oval 39">
              <a:extLst>
                <a:ext uri="{FF2B5EF4-FFF2-40B4-BE49-F238E27FC236}">
                  <a16:creationId xmlns:a16="http://schemas.microsoft.com/office/drawing/2014/main" id="{59A0BDD6-75F9-44AC-8B85-60127F9D008F}"/>
                </a:ext>
              </a:extLst>
            </p:cNvPr>
            <p:cNvSpPr/>
            <p:nvPr/>
          </p:nvSpPr>
          <p:spPr bwMode="auto">
            <a:xfrm>
              <a:off x="945583" y="1573120"/>
              <a:ext cx="468000" cy="468000"/>
            </a:xfrm>
            <a:prstGeom prst="ellipse">
              <a:avLst/>
            </a:prstGeom>
            <a:solidFill>
              <a:schemeClr val="bg1"/>
            </a:solidFill>
            <a:ln w="12700" cap="flat" cmpd="sng" algn="ctr">
              <a:noFill/>
              <a:prstDash val="solid"/>
              <a:round/>
              <a:headEnd type="none" w="med" len="med"/>
              <a:tailEnd type="none" w="med" len="med"/>
            </a:ln>
            <a:effectLst/>
          </p:spPr>
          <p:txBody>
            <a:bodyPr vert="horz" wrap="square" lIns="72000" tIns="72000" rIns="72000" bIns="72000" numCol="1" rtlCol="0" anchor="ctr" anchorCtr="0" compatLnSpc="1">
              <a:prstTxWarp prst="textNoShape">
                <a:avLst/>
              </a:prstTxWarp>
              <a:no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fr-FR" sz="2400" b="1" i="0" u="none" strike="noStrike" cap="none" normalizeH="0" baseline="0" noProof="0">
                  <a:ln>
                    <a:noFill/>
                  </a:ln>
                  <a:solidFill>
                    <a:srgbClr val="605F62"/>
                  </a:solidFill>
                  <a:uLnTx/>
                  <a:uFillTx/>
                  <a:latin typeface="Arial" charset="0"/>
                  <a:ea typeface="+mn-ea"/>
                  <a:cs typeface="+mn-cs"/>
                </a:rPr>
                <a:t>C</a:t>
              </a:r>
            </a:p>
          </p:txBody>
        </p:sp>
      </p:grpSp>
      <p:sp>
        <p:nvSpPr>
          <p:cNvPr id="26" name="Rectangle: Rounded Corners 41">
            <a:extLst>
              <a:ext uri="{FF2B5EF4-FFF2-40B4-BE49-F238E27FC236}">
                <a16:creationId xmlns:a16="http://schemas.microsoft.com/office/drawing/2014/main" id="{89321F6D-7A5D-4EC5-8433-5E0EF38B4D03}"/>
              </a:ext>
            </a:extLst>
          </p:cNvPr>
          <p:cNvSpPr/>
          <p:nvPr/>
        </p:nvSpPr>
        <p:spPr bwMode="auto">
          <a:xfrm>
            <a:off x="619122" y="1203342"/>
            <a:ext cx="8237541" cy="523868"/>
          </a:xfrm>
          <a:prstGeom prst="roundRect">
            <a:avLst>
              <a:gd name="adj" fmla="val 23046"/>
            </a:avLst>
          </a:prstGeom>
          <a:solidFill>
            <a:srgbClr val="3961AC">
              <a:alpha val="50000"/>
            </a:srgbClr>
          </a:solidFill>
          <a:ln w="19050" algn="ctr">
            <a:noFill/>
            <a:miter lim="800000"/>
            <a:headEnd/>
            <a:tailEnd/>
          </a:ln>
          <a:effectLst/>
        </p:spPr>
        <p:txBody>
          <a:bodyPr wrap="square" lIns="81000" tIns="0" rIns="108000" bIns="0" rtlCol="0" anchor="ctr">
            <a:no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sz="1400" b="1" i="0" u="none" strike="noStrike" cap="none" normalizeH="0" baseline="0" noProof="0" dirty="0">
                <a:ln>
                  <a:noFill/>
                </a:ln>
                <a:solidFill>
                  <a:srgbClr val="FFFFFF"/>
                </a:solidFill>
                <a:uLnTx/>
                <a:uFillTx/>
                <a:latin typeface="Arial" charset="0"/>
                <a:ea typeface="+mn-ea"/>
                <a:cs typeface="+mn-cs"/>
              </a:rPr>
              <a:t>L’approche Atrial Fibrillation </a:t>
            </a:r>
            <a:r>
              <a:rPr kumimoji="0" lang="fr-FR" sz="1400" b="1" i="0" u="none" strike="noStrike" cap="none" normalizeH="0" baseline="0" noProof="0" dirty="0" err="1">
                <a:ln>
                  <a:noFill/>
                </a:ln>
                <a:solidFill>
                  <a:srgbClr val="FFFFFF"/>
                </a:solidFill>
                <a:uLnTx/>
                <a:uFillTx/>
                <a:latin typeface="Arial" charset="0"/>
                <a:ea typeface="+mn-ea"/>
                <a:cs typeface="+mn-cs"/>
              </a:rPr>
              <a:t>Better</a:t>
            </a:r>
            <a:r>
              <a:rPr kumimoji="0" lang="fr-FR" sz="1400" b="1" i="0" u="none" strike="noStrike" cap="none" normalizeH="0" baseline="0" noProof="0" dirty="0">
                <a:ln>
                  <a:noFill/>
                </a:ln>
                <a:solidFill>
                  <a:srgbClr val="FFFFFF"/>
                </a:solidFill>
                <a:uLnTx/>
                <a:uFillTx/>
                <a:latin typeface="Arial" charset="0"/>
                <a:ea typeface="+mn-ea"/>
                <a:cs typeface="+mn-cs"/>
              </a:rPr>
              <a:t> Care (ABC) est intégrée aux </a:t>
            </a:r>
            <a:br>
              <a:rPr kumimoji="0" lang="fr-FR" sz="1400" b="1" i="0" u="none" strike="noStrike" cap="none" normalizeH="0" baseline="0" noProof="0" dirty="0">
                <a:ln>
                  <a:noFill/>
                </a:ln>
                <a:solidFill>
                  <a:srgbClr val="FFFFFF"/>
                </a:solidFill>
                <a:uLnTx/>
                <a:uFillTx/>
                <a:latin typeface="Arial" charset="0"/>
                <a:ea typeface="+mn-ea"/>
                <a:cs typeface="+mn-cs"/>
              </a:rPr>
            </a:br>
            <a:r>
              <a:rPr kumimoji="0" lang="fr-FR" sz="1400" b="1" i="0" u="none" strike="noStrike" cap="none" normalizeH="0" baseline="0" noProof="0" dirty="0">
                <a:ln>
                  <a:noFill/>
                </a:ln>
                <a:solidFill>
                  <a:srgbClr val="FFFFFF"/>
                </a:solidFill>
                <a:uLnTx/>
                <a:uFillTx/>
                <a:latin typeface="Arial" charset="0"/>
                <a:ea typeface="+mn-ea"/>
                <a:cs typeface="+mn-cs"/>
              </a:rPr>
              <a:t>lignes directrices de l’ESC 2020</a:t>
            </a:r>
            <a:r>
              <a:rPr lang="fr-FR" sz="1400" b="1" baseline="30000" dirty="0">
                <a:solidFill>
                  <a:srgbClr val="FFFFFF"/>
                </a:solidFill>
              </a:rPr>
              <a:t>5</a:t>
            </a:r>
          </a:p>
        </p:txBody>
      </p:sp>
      <p:grpSp>
        <p:nvGrpSpPr>
          <p:cNvPr id="27" name="Group 42">
            <a:extLst>
              <a:ext uri="{FF2B5EF4-FFF2-40B4-BE49-F238E27FC236}">
                <a16:creationId xmlns:a16="http://schemas.microsoft.com/office/drawing/2014/main" id="{CAE69DDC-C69B-45F7-8CAF-7FEEF64623BF}"/>
              </a:ext>
            </a:extLst>
          </p:cNvPr>
          <p:cNvGrpSpPr/>
          <p:nvPr/>
        </p:nvGrpSpPr>
        <p:grpSpPr>
          <a:xfrm>
            <a:off x="6771197" y="1235993"/>
            <a:ext cx="875265" cy="451366"/>
            <a:chOff x="-1382411" y="2588267"/>
            <a:chExt cx="636329" cy="342068"/>
          </a:xfrm>
        </p:grpSpPr>
        <p:sp>
          <p:nvSpPr>
            <p:cNvPr id="28" name="Rectangle: Rounded Corners 43">
              <a:extLst>
                <a:ext uri="{FF2B5EF4-FFF2-40B4-BE49-F238E27FC236}">
                  <a16:creationId xmlns:a16="http://schemas.microsoft.com/office/drawing/2014/main" id="{2F159ED5-2110-4E14-947D-94EB4145F24C}"/>
                </a:ext>
              </a:extLst>
            </p:cNvPr>
            <p:cNvSpPr/>
            <p:nvPr/>
          </p:nvSpPr>
          <p:spPr>
            <a:xfrm>
              <a:off x="-1382411" y="2588267"/>
              <a:ext cx="636329" cy="342068"/>
            </a:xfrm>
            <a:prstGeom prst="roundRect">
              <a:avLst>
                <a:gd name="adj" fmla="val 50000"/>
              </a:avLst>
            </a:prstGeom>
            <a:solidFill>
              <a:schemeClr val="bg1"/>
            </a:solidFill>
          </p:spPr>
          <p:txBody>
            <a:bodyPr wrap="square" anchor="ctr">
              <a:noAutofit/>
            </a:bodyPr>
            <a:lstStyle/>
            <a:p>
              <a:pPr marL="0" marR="0" lvl="0" indent="0" algn="ctr" defTabSz="914378" rtl="0" eaLnBrk="1" fontAlgn="base" latinLnBrk="0" hangingPunct="1">
                <a:lnSpc>
                  <a:spcPct val="100000"/>
                </a:lnSpc>
                <a:spcBef>
                  <a:spcPct val="50000"/>
                </a:spcBef>
                <a:spcAft>
                  <a:spcPct val="0"/>
                </a:spcAft>
                <a:buClrTx/>
                <a:buSzTx/>
                <a:buFontTx/>
                <a:buNone/>
                <a:tabLst/>
                <a:defRPr/>
              </a:pPr>
              <a:endParaRPr kumimoji="0" lang="en-GB" sz="1600" b="1" i="0" u="none" strike="noStrike" kern="1200" cap="none" spc="0" normalizeH="0" baseline="0" noProof="0">
                <a:ln>
                  <a:noFill/>
                </a:ln>
                <a:solidFill>
                  <a:srgbClr val="FFFFFF"/>
                </a:solidFill>
                <a:effectLst/>
                <a:uLnTx/>
                <a:uFillTx/>
                <a:latin typeface="Arial" charset="0"/>
                <a:ea typeface="+mn-ea"/>
                <a:cs typeface="+mn-cs"/>
              </a:endParaRPr>
            </a:p>
          </p:txBody>
        </p:sp>
        <p:pic>
          <p:nvPicPr>
            <p:cNvPr id="29" name="Picture 44">
              <a:extLst>
                <a:ext uri="{FF2B5EF4-FFF2-40B4-BE49-F238E27FC236}">
                  <a16:creationId xmlns:a16="http://schemas.microsoft.com/office/drawing/2014/main" id="{1B7108B6-BEA2-48CB-9D93-A378120C7FCC}"/>
                </a:ext>
              </a:extLst>
            </p:cNvPr>
            <p:cNvPicPr>
              <a:picLocks noChangeAspect="1"/>
            </p:cNvPicPr>
            <p:nvPr/>
          </p:nvPicPr>
          <p:blipFill rotWithShape="1">
            <a:blip r:embed="rId9">
              <a:clrChange>
                <a:clrFrom>
                  <a:srgbClr val="FFFFFF"/>
                </a:clrFrom>
                <a:clrTo>
                  <a:srgbClr val="FFFFFF">
                    <a:alpha val="0"/>
                  </a:srgbClr>
                </a:clrTo>
              </a:clrChange>
            </a:blip>
            <a:srcRect l="1" t="1" r="29135" b="41592"/>
            <a:stretch/>
          </p:blipFill>
          <p:spPr>
            <a:xfrm>
              <a:off x="-1281539" y="2676460"/>
              <a:ext cx="434582" cy="162843"/>
            </a:xfrm>
            <a:prstGeom prst="rect">
              <a:avLst/>
            </a:prstGeom>
          </p:spPr>
        </p:pic>
      </p:grpSp>
      <p:sp>
        <p:nvSpPr>
          <p:cNvPr id="33" name="Textfeld 32">
            <a:extLst>
              <a:ext uri="{FF2B5EF4-FFF2-40B4-BE49-F238E27FC236}">
                <a16:creationId xmlns:a16="http://schemas.microsoft.com/office/drawing/2014/main" id="{05BCEA38-19E1-4716-9B62-CA4523DE530E}"/>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DE" sz="600" dirty="0">
                <a:solidFill>
                  <a:srgbClr val="B3B2B5"/>
                </a:solidFill>
                <a:latin typeface="Arial" panose="020B0604020202020204" pitchFamily="34" charset="0"/>
                <a:cs typeface="Arial" panose="020B0604020202020204" pitchFamily="34" charset="0"/>
              </a:rPr>
              <a:t>PP-XAR-CH-0470-2_06.2021</a:t>
            </a:r>
            <a:endParaRPr lang="fr-FR" sz="600" dirty="0">
              <a:solidFill>
                <a:srgbClr val="B3B2B5"/>
              </a:solidFill>
            </a:endParaRPr>
          </a:p>
        </p:txBody>
      </p:sp>
      <p:pic>
        <p:nvPicPr>
          <p:cNvPr id="36" name="Picture 13">
            <a:extLst>
              <a:ext uri="{FF2B5EF4-FFF2-40B4-BE49-F238E27FC236}">
                <a16:creationId xmlns:a16="http://schemas.microsoft.com/office/drawing/2014/main" id="{BDD04B8F-3849-49A2-B0C9-BDA4C68540A7}"/>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34000" y="-79200"/>
            <a:ext cx="1108800" cy="1108800"/>
          </a:xfrm>
          <a:prstGeom prst="ellipse">
            <a:avLst/>
          </a:prstGeom>
          <a:ln w="28575">
            <a:solidFill>
              <a:srgbClr val="3961AC"/>
            </a:solidFill>
          </a:ln>
        </p:spPr>
      </p:pic>
    </p:spTree>
    <p:extLst>
      <p:ext uri="{BB962C8B-B14F-4D97-AF65-F5344CB8AC3E}">
        <p14:creationId xmlns:p14="http://schemas.microsoft.com/office/powerpoint/2010/main" val="2736547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Flowchart: Off-page Connector 16">
            <a:extLst>
              <a:ext uri="{FF2B5EF4-FFF2-40B4-BE49-F238E27FC236}">
                <a16:creationId xmlns:a16="http://schemas.microsoft.com/office/drawing/2014/main" id="{931BA547-5DBC-4D6F-8134-2F666B80D9B8}"/>
              </a:ext>
            </a:extLst>
          </p:cNvPr>
          <p:cNvSpPr/>
          <p:nvPr/>
        </p:nvSpPr>
        <p:spPr bwMode="auto">
          <a:xfrm>
            <a:off x="6768000" y="3305959"/>
            <a:ext cx="2088663" cy="1077856"/>
          </a:xfrm>
          <a:prstGeom prst="flowChartOffpageConnector">
            <a:avLst/>
          </a:prstGeom>
          <a:solidFill>
            <a:srgbClr val="6689CC"/>
          </a:solidFill>
          <a:ln w="28575" algn="ctr">
            <a:solidFill>
              <a:schemeClr val="bg2"/>
            </a:solidFill>
            <a:miter lim="800000"/>
            <a:headEnd/>
            <a:tailEnd/>
          </a:ln>
          <a:effectLst/>
        </p:spPr>
        <p:txBody>
          <a:bodyPr wrap="square" lIns="0" tIns="108000" rIns="0" bIns="0" rtlCol="0" anchor="ctr" anchorCtr="0">
            <a:noAutofit/>
          </a:bodyPr>
          <a:lstStyle/>
          <a:p>
            <a:pPr algn="ctr" defTabSz="685783" fontAlgn="auto">
              <a:spcBef>
                <a:spcPts val="0"/>
              </a:spcBef>
              <a:spcAft>
                <a:spcPts val="0"/>
              </a:spcAft>
            </a:pPr>
            <a:endParaRPr lang="en-US" sz="1100" dirty="0">
              <a:solidFill>
                <a:schemeClr val="bg1"/>
              </a:solidFill>
              <a:latin typeface="Arial"/>
            </a:endParaRPr>
          </a:p>
          <a:p>
            <a:pPr algn="ctr" defTabSz="685783" fontAlgn="auto">
              <a:spcBef>
                <a:spcPts val="0"/>
              </a:spcBef>
              <a:spcAft>
                <a:spcPts val="0"/>
              </a:spcAft>
            </a:pPr>
            <a:r>
              <a:rPr lang="fr-FR" sz="1100" dirty="0">
                <a:solidFill>
                  <a:schemeClr val="bg1"/>
                </a:solidFill>
                <a:latin typeface="Arial"/>
              </a:rPr>
              <a:t>Les événements affectant les membres restent un problème majeur pour les patients avec FANV et diabète</a:t>
            </a:r>
            <a:r>
              <a:rPr lang="fr-FR" sz="1100" baseline="30000" dirty="0">
                <a:solidFill>
                  <a:schemeClr val="bg1"/>
                </a:solidFill>
                <a:latin typeface="Arial"/>
              </a:rPr>
              <a:t>9</a:t>
            </a:r>
          </a:p>
        </p:txBody>
      </p:sp>
      <p:sp>
        <p:nvSpPr>
          <p:cNvPr id="58" name="Line 38">
            <a:extLst>
              <a:ext uri="{FF2B5EF4-FFF2-40B4-BE49-F238E27FC236}">
                <a16:creationId xmlns:a16="http://schemas.microsoft.com/office/drawing/2014/main" id="{023BF06F-E9FA-EC43-A4F5-627BB5EA025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9" name="Titel 1">
            <a:extLst>
              <a:ext uri="{FF2B5EF4-FFF2-40B4-BE49-F238E27FC236}">
                <a16:creationId xmlns:a16="http://schemas.microsoft.com/office/drawing/2014/main" id="{6FC67E65-5930-5549-B7B4-EBE11D613672}"/>
              </a:ext>
            </a:extLst>
          </p:cNvPr>
          <p:cNvSpPr txBox="1">
            <a:spLocks/>
          </p:cNvSpPr>
          <p:nvPr/>
        </p:nvSpPr>
        <p:spPr>
          <a:xfrm>
            <a:off x="612001" y="549309"/>
            <a:ext cx="8281175" cy="332399"/>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Comment protégez-vous M. Marty ?</a:t>
            </a:r>
          </a:p>
        </p:txBody>
      </p:sp>
      <p:sp>
        <p:nvSpPr>
          <p:cNvPr id="25" name="TextBox 3">
            <a:extLst>
              <a:ext uri="{FF2B5EF4-FFF2-40B4-BE49-F238E27FC236}">
                <a16:creationId xmlns:a16="http://schemas.microsoft.com/office/drawing/2014/main" id="{0E30E56A-65EA-4E0F-B437-7F8EDEA8E8D5}"/>
              </a:ext>
            </a:extLst>
          </p:cNvPr>
          <p:cNvSpPr txBox="1"/>
          <p:nvPr/>
        </p:nvSpPr>
        <p:spPr>
          <a:xfrm>
            <a:off x="619123" y="4815493"/>
            <a:ext cx="8274051" cy="241092"/>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 Chez les patients avec </a:t>
            </a:r>
            <a:r>
              <a:rPr lang="fr-FR" sz="700" dirty="0" err="1">
                <a:solidFill>
                  <a:srgbClr val="B3B2B5"/>
                </a:solidFill>
                <a:cs typeface="Arial" charset="0"/>
              </a:rPr>
              <a:t>FAnv</a:t>
            </a:r>
            <a:r>
              <a:rPr lang="fr-FR" sz="700" dirty="0">
                <a:solidFill>
                  <a:srgbClr val="B3B2B5"/>
                </a:solidFill>
                <a:cs typeface="Arial" charset="0"/>
              </a:rPr>
              <a:t> et soit  CAD, CVD, PAD ou ≥3 facteurs de risque de maladie </a:t>
            </a:r>
            <a:r>
              <a:rPr lang="fr-FR" sz="700" dirty="0" err="1">
                <a:solidFill>
                  <a:srgbClr val="B3B2B5"/>
                </a:solidFill>
                <a:cs typeface="Arial" charset="0"/>
              </a:rPr>
              <a:t>athérosclérotique</a:t>
            </a:r>
            <a:r>
              <a:rPr lang="fr-FR" sz="700" dirty="0">
                <a:solidFill>
                  <a:srgbClr val="B3B2B5"/>
                </a:solidFill>
                <a:cs typeface="Arial" charset="0"/>
              </a:rPr>
              <a:t> ; †chez les patients diabétiques</a:t>
            </a:r>
          </a:p>
          <a:p>
            <a:pPr>
              <a:spcBef>
                <a:spcPts val="0"/>
              </a:spcBef>
              <a:spcAft>
                <a:spcPts val="200"/>
              </a:spcAft>
            </a:pPr>
            <a:r>
              <a:rPr lang="fr-FR" sz="700" dirty="0">
                <a:solidFill>
                  <a:srgbClr val="B3B2B5"/>
                </a:solidFill>
                <a:cs typeface="Arial" charset="0"/>
              </a:rPr>
              <a:t>FANV : fibrillation atriale non valvulaire ; CV : cardiovasculaire</a:t>
            </a:r>
          </a:p>
        </p:txBody>
      </p:sp>
      <p:sp>
        <p:nvSpPr>
          <p:cNvPr id="27" name="Rectangle 28">
            <a:extLst>
              <a:ext uri="{FF2B5EF4-FFF2-40B4-BE49-F238E27FC236}">
                <a16:creationId xmlns:a16="http://schemas.microsoft.com/office/drawing/2014/main" id="{FFD80A8B-43D5-4E06-A5B0-D7642A945270}"/>
              </a:ext>
            </a:extLst>
          </p:cNvPr>
          <p:cNvSpPr/>
          <p:nvPr/>
        </p:nvSpPr>
        <p:spPr bwMode="auto">
          <a:xfrm>
            <a:off x="3361692" y="3609324"/>
            <a:ext cx="2433212" cy="1075475"/>
          </a:xfrm>
          <a:prstGeom prst="rect">
            <a:avLst/>
          </a:prstGeom>
          <a:noFill/>
          <a:ln w="19050" algn="ctr">
            <a:noFill/>
            <a:miter lim="800000"/>
            <a:headEnd/>
            <a:tailEnd/>
          </a:ln>
          <a:effectLst/>
        </p:spPr>
        <p:txBody>
          <a:bodyPr wrap="square" lIns="0" tIns="0" rIns="0" bIns="0" rtlCol="0" anchor="t" anchorCtr="0">
            <a:noAutofit/>
          </a:bodyPr>
          <a:lstStyle/>
          <a:p>
            <a:pPr algn="ctr" defTabSz="1280097"/>
            <a:r>
              <a:rPr lang="fr-FR" sz="1200" i="1" dirty="0">
                <a:solidFill>
                  <a:schemeClr val="bg2"/>
                </a:solidFill>
                <a:latin typeface="Arial" charset="0"/>
              </a:rPr>
              <a:t>Emmener mon chien au </a:t>
            </a:r>
            <a:r>
              <a:rPr lang="fr-FR" sz="1200" i="1">
                <a:solidFill>
                  <a:schemeClr val="bg2"/>
                </a:solidFill>
                <a:latin typeface="Arial" charset="0"/>
              </a:rPr>
              <a:t>parc </a:t>
            </a:r>
            <a:br>
              <a:rPr lang="fr-FR" sz="1200" i="1">
                <a:solidFill>
                  <a:schemeClr val="bg2"/>
                </a:solidFill>
                <a:latin typeface="Arial" charset="0"/>
              </a:rPr>
            </a:br>
            <a:r>
              <a:rPr lang="fr-FR" sz="1200" i="1">
                <a:solidFill>
                  <a:schemeClr val="bg2"/>
                </a:solidFill>
                <a:latin typeface="Arial" charset="0"/>
              </a:rPr>
              <a:t>est une </a:t>
            </a:r>
            <a:r>
              <a:rPr lang="fr-FR" sz="1200" i="1" dirty="0">
                <a:solidFill>
                  <a:schemeClr val="bg2"/>
                </a:solidFill>
                <a:latin typeface="Arial" charset="0"/>
              </a:rPr>
              <a:t>grande partie </a:t>
            </a:r>
            <a:r>
              <a:rPr lang="fr-FR" sz="1200" i="1">
                <a:solidFill>
                  <a:schemeClr val="bg2"/>
                </a:solidFill>
                <a:latin typeface="Arial" charset="0"/>
              </a:rPr>
              <a:t>de </a:t>
            </a:r>
            <a:br>
              <a:rPr lang="fr-FR" sz="1200" i="1">
                <a:solidFill>
                  <a:schemeClr val="bg2"/>
                </a:solidFill>
                <a:latin typeface="Arial" charset="0"/>
              </a:rPr>
            </a:br>
            <a:r>
              <a:rPr lang="fr-FR" sz="1200" i="1">
                <a:solidFill>
                  <a:schemeClr val="bg2"/>
                </a:solidFill>
                <a:latin typeface="Arial" charset="0"/>
              </a:rPr>
              <a:t>ma </a:t>
            </a:r>
            <a:r>
              <a:rPr lang="fr-FR" sz="1200" i="1" dirty="0">
                <a:solidFill>
                  <a:schemeClr val="bg2"/>
                </a:solidFill>
                <a:latin typeface="Arial" charset="0"/>
              </a:rPr>
              <a:t>vie sociale, et je </a:t>
            </a:r>
            <a:r>
              <a:rPr lang="fr-FR" sz="1200" i="1">
                <a:solidFill>
                  <a:schemeClr val="bg2"/>
                </a:solidFill>
                <a:latin typeface="Arial" charset="0"/>
              </a:rPr>
              <a:t>veux </a:t>
            </a:r>
            <a:br>
              <a:rPr lang="fr-FR" sz="1200" i="1">
                <a:solidFill>
                  <a:schemeClr val="bg2"/>
                </a:solidFill>
                <a:latin typeface="Arial" charset="0"/>
              </a:rPr>
            </a:br>
            <a:r>
              <a:rPr lang="fr-FR" sz="1200" i="1">
                <a:solidFill>
                  <a:schemeClr val="bg2"/>
                </a:solidFill>
                <a:latin typeface="Arial" charset="0"/>
              </a:rPr>
              <a:t>continuer </a:t>
            </a:r>
            <a:r>
              <a:rPr lang="fr-FR" sz="1200" i="1" dirty="0">
                <a:solidFill>
                  <a:schemeClr val="bg2"/>
                </a:solidFill>
                <a:latin typeface="Arial" charset="0"/>
              </a:rPr>
              <a:t>à le faire </a:t>
            </a:r>
            <a:r>
              <a:rPr lang="fr-FR" sz="1200" i="1">
                <a:solidFill>
                  <a:schemeClr val="bg2"/>
                </a:solidFill>
                <a:latin typeface="Arial" charset="0"/>
              </a:rPr>
              <a:t>pour </a:t>
            </a:r>
            <a:br>
              <a:rPr lang="fr-FR" sz="1200" i="1">
                <a:solidFill>
                  <a:schemeClr val="bg2"/>
                </a:solidFill>
                <a:latin typeface="Arial" charset="0"/>
              </a:rPr>
            </a:br>
            <a:r>
              <a:rPr lang="fr-FR" sz="1200" i="1">
                <a:solidFill>
                  <a:schemeClr val="bg2"/>
                </a:solidFill>
                <a:latin typeface="Arial" charset="0"/>
              </a:rPr>
              <a:t>les </a:t>
            </a:r>
            <a:r>
              <a:rPr lang="fr-FR" sz="1200" i="1" dirty="0">
                <a:solidFill>
                  <a:schemeClr val="bg2"/>
                </a:solidFill>
                <a:latin typeface="Arial" charset="0"/>
              </a:rPr>
              <a:t>années à venir.</a:t>
            </a:r>
            <a:br>
              <a:rPr lang="fr-FR" sz="1200" i="1" dirty="0">
                <a:solidFill>
                  <a:schemeClr val="bg2"/>
                </a:solidFill>
                <a:latin typeface="Arial" charset="0"/>
              </a:rPr>
            </a:br>
            <a:endParaRPr lang="fr-FR" sz="1200" i="1" dirty="0">
              <a:solidFill>
                <a:schemeClr val="bg2"/>
              </a:solidFill>
              <a:latin typeface="Arial" charset="0"/>
            </a:endParaRPr>
          </a:p>
        </p:txBody>
      </p:sp>
      <p:sp>
        <p:nvSpPr>
          <p:cNvPr id="30" name="Flowchart: Off-page Connector 16">
            <a:extLst>
              <a:ext uri="{FF2B5EF4-FFF2-40B4-BE49-F238E27FC236}">
                <a16:creationId xmlns:a16="http://schemas.microsoft.com/office/drawing/2014/main" id="{24B090B0-9B09-4F7C-B4FC-9F47862335DE}"/>
              </a:ext>
            </a:extLst>
          </p:cNvPr>
          <p:cNvSpPr/>
          <p:nvPr/>
        </p:nvSpPr>
        <p:spPr bwMode="auto">
          <a:xfrm>
            <a:off x="6768000" y="2315270"/>
            <a:ext cx="2088663" cy="1203397"/>
          </a:xfrm>
          <a:prstGeom prst="flowChartOffpageConnector">
            <a:avLst/>
          </a:prstGeom>
          <a:solidFill>
            <a:schemeClr val="bg1"/>
          </a:solidFill>
          <a:ln w="28575" algn="ctr">
            <a:solidFill>
              <a:schemeClr val="bg2"/>
            </a:solidFill>
            <a:miter lim="800000"/>
            <a:headEnd/>
            <a:tailEnd/>
          </a:ln>
          <a:effectLst/>
        </p:spPr>
        <p:txBody>
          <a:bodyPr wrap="square" lIns="0" tIns="180000" rIns="0" bIns="0" rtlCol="0" anchor="ctr" anchorCtr="0">
            <a:noAutofit/>
          </a:bodyPr>
          <a:lstStyle/>
          <a:p>
            <a:pPr algn="ctr" defTabSz="685783" fontAlgn="auto">
              <a:spcBef>
                <a:spcPts val="0"/>
              </a:spcBef>
              <a:spcAft>
                <a:spcPts val="0"/>
              </a:spcAft>
            </a:pPr>
            <a:r>
              <a:rPr lang="fr-FR" sz="1100" dirty="0">
                <a:solidFill>
                  <a:schemeClr val="tx1">
                    <a:lumMod val="65000"/>
                    <a:lumOff val="35000"/>
                  </a:schemeClr>
                </a:solidFill>
                <a:latin typeface="Arial"/>
              </a:rPr>
              <a:t>Le diabète est associé à un </a:t>
            </a:r>
            <a:r>
              <a:rPr lang="fr-FR" sz="1100" b="1" dirty="0">
                <a:solidFill>
                  <a:srgbClr val="3961AC"/>
                </a:solidFill>
                <a:latin typeface="Arial"/>
              </a:rPr>
              <a:t>risque de 11 % ↑  </a:t>
            </a:r>
            <a:r>
              <a:rPr lang="fr-FR" sz="1100" dirty="0">
                <a:solidFill>
                  <a:schemeClr val="tx1">
                    <a:lumMod val="65000"/>
                    <a:lumOff val="35000"/>
                  </a:schemeClr>
                </a:solidFill>
                <a:latin typeface="Arial"/>
              </a:rPr>
              <a:t>d’événements CV majeurs</a:t>
            </a:r>
            <a:r>
              <a:rPr lang="fr-FR" sz="1100" baseline="30000" dirty="0">
                <a:solidFill>
                  <a:schemeClr val="tx1">
                    <a:lumMod val="65000"/>
                    <a:lumOff val="35000"/>
                  </a:schemeClr>
                </a:solidFill>
                <a:latin typeface="Arial"/>
              </a:rPr>
              <a:t>*8 </a:t>
            </a:r>
            <a:r>
              <a:rPr lang="fr-FR" sz="1100" dirty="0">
                <a:solidFill>
                  <a:schemeClr val="tx1">
                    <a:lumMod val="65000"/>
                    <a:lumOff val="35000"/>
                  </a:schemeClr>
                </a:solidFill>
                <a:latin typeface="Arial"/>
              </a:rPr>
              <a:t>et un </a:t>
            </a:r>
            <a:r>
              <a:rPr lang="fr-FR" sz="1100" b="1" dirty="0">
                <a:solidFill>
                  <a:srgbClr val="3961AC"/>
                </a:solidFill>
                <a:latin typeface="Arial"/>
              </a:rPr>
              <a:t>risque de </a:t>
            </a:r>
            <a:br>
              <a:rPr lang="fr-FR" sz="1100" b="1" dirty="0">
                <a:solidFill>
                  <a:srgbClr val="3961AC"/>
                </a:solidFill>
                <a:latin typeface="Arial"/>
              </a:rPr>
            </a:br>
            <a:r>
              <a:rPr lang="fr-FR" sz="1100" b="1" dirty="0">
                <a:solidFill>
                  <a:srgbClr val="3961AC"/>
                </a:solidFill>
                <a:latin typeface="Arial"/>
              </a:rPr>
              <a:t>18 % ↑ </a:t>
            </a:r>
            <a:r>
              <a:rPr lang="fr-FR" sz="1100" dirty="0">
                <a:solidFill>
                  <a:schemeClr val="tx1">
                    <a:lumMod val="65000"/>
                    <a:lumOff val="35000"/>
                  </a:schemeClr>
                </a:solidFill>
                <a:latin typeface="Arial"/>
              </a:rPr>
              <a:t>de décès d’origine CV</a:t>
            </a:r>
            <a:r>
              <a:rPr lang="fr-FR" sz="1100" baseline="30000" dirty="0">
                <a:solidFill>
                  <a:schemeClr val="tx1">
                    <a:lumMod val="65000"/>
                    <a:lumOff val="35000"/>
                  </a:schemeClr>
                </a:solidFill>
                <a:latin typeface="Arial"/>
              </a:rPr>
              <a:t>†4</a:t>
            </a:r>
          </a:p>
        </p:txBody>
      </p:sp>
      <p:sp>
        <p:nvSpPr>
          <p:cNvPr id="31" name="Flowchart: Off-page Connector 15">
            <a:extLst>
              <a:ext uri="{FF2B5EF4-FFF2-40B4-BE49-F238E27FC236}">
                <a16:creationId xmlns:a16="http://schemas.microsoft.com/office/drawing/2014/main" id="{BAB3715B-EDC4-4B35-B649-F57A09DBE499}"/>
              </a:ext>
            </a:extLst>
          </p:cNvPr>
          <p:cNvSpPr/>
          <p:nvPr/>
        </p:nvSpPr>
        <p:spPr bwMode="auto">
          <a:xfrm>
            <a:off x="6768000" y="1292025"/>
            <a:ext cx="2088663" cy="1260509"/>
          </a:xfrm>
          <a:prstGeom prst="flowChartOffpageConnector">
            <a:avLst/>
          </a:prstGeom>
          <a:solidFill>
            <a:schemeClr val="bg1"/>
          </a:solidFill>
          <a:ln w="28575" algn="ctr">
            <a:solidFill>
              <a:schemeClr val="bg2"/>
            </a:solidFill>
            <a:miter lim="800000"/>
            <a:headEnd/>
            <a:tailEnd/>
          </a:ln>
          <a:effectLst/>
        </p:spPr>
        <p:txBody>
          <a:bodyPr wrap="square" lIns="0" tIns="108000" rIns="0" bIns="0" rtlCol="0" anchor="t" anchorCtr="0">
            <a:noAutofit/>
          </a:bodyPr>
          <a:lstStyle/>
          <a:p>
            <a:pPr algn="ctr" defTabSz="685783" fontAlgn="auto">
              <a:spcBef>
                <a:spcPts val="0"/>
              </a:spcBef>
              <a:spcAft>
                <a:spcPts val="0"/>
              </a:spcAft>
            </a:pPr>
            <a:r>
              <a:rPr lang="fr-FR" sz="1100" dirty="0">
                <a:solidFill>
                  <a:schemeClr val="tx1">
                    <a:lumMod val="65000"/>
                    <a:lumOff val="35000"/>
                  </a:schemeClr>
                </a:solidFill>
                <a:latin typeface="Arial"/>
              </a:rPr>
              <a:t>Jusqu’à </a:t>
            </a:r>
            <a:r>
              <a:rPr lang="fr-FR" sz="1100" b="1" dirty="0">
                <a:solidFill>
                  <a:srgbClr val="3961AC"/>
                </a:solidFill>
                <a:latin typeface="Arial"/>
              </a:rPr>
              <a:t>2 patients sur 5 </a:t>
            </a:r>
            <a:r>
              <a:rPr lang="fr-FR" sz="1100" dirty="0">
                <a:solidFill>
                  <a:schemeClr val="tx1">
                    <a:lumMod val="65000"/>
                    <a:lumOff val="35000"/>
                  </a:schemeClr>
                </a:solidFill>
                <a:latin typeface="Arial"/>
              </a:rPr>
              <a:t>avec FANV sont diabétiques et présentent un risque très important d’AVC</a:t>
            </a:r>
            <a:r>
              <a:rPr lang="fr-FR" sz="1100" baseline="30000" dirty="0">
                <a:solidFill>
                  <a:schemeClr val="tx1">
                    <a:lumMod val="65000"/>
                    <a:lumOff val="35000"/>
                  </a:schemeClr>
                </a:solidFill>
                <a:latin typeface="Arial"/>
              </a:rPr>
              <a:t>3,6,7</a:t>
            </a:r>
          </a:p>
        </p:txBody>
      </p:sp>
      <p:pic>
        <p:nvPicPr>
          <p:cNvPr id="47" name="Picture 13">
            <a:extLst>
              <a:ext uri="{FF2B5EF4-FFF2-40B4-BE49-F238E27FC236}">
                <a16:creationId xmlns:a16="http://schemas.microsoft.com/office/drawing/2014/main" id="{8121A8A9-4C67-4F04-B7B6-26590A9AB57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477224" y="1290872"/>
            <a:ext cx="2187139" cy="2187139"/>
          </a:xfrm>
          <a:prstGeom prst="ellipse">
            <a:avLst/>
          </a:prstGeom>
          <a:ln w="28575">
            <a:solidFill>
              <a:srgbClr val="3961AC"/>
            </a:solidFill>
          </a:ln>
        </p:spPr>
      </p:pic>
      <p:pic>
        <p:nvPicPr>
          <p:cNvPr id="48" name="Picture 4">
            <a:extLst>
              <a:ext uri="{FF2B5EF4-FFF2-40B4-BE49-F238E27FC236}">
                <a16:creationId xmlns:a16="http://schemas.microsoft.com/office/drawing/2014/main" id="{0A7EE678-91B7-4466-AC35-66D61FE3F109}"/>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9458" y="1050202"/>
            <a:ext cx="2187139" cy="3331232"/>
          </a:xfrm>
          <a:prstGeom prst="rect">
            <a:avLst/>
          </a:prstGeom>
        </p:spPr>
      </p:pic>
      <p:sp>
        <p:nvSpPr>
          <p:cNvPr id="49" name="TextBox 6">
            <a:extLst>
              <a:ext uri="{FF2B5EF4-FFF2-40B4-BE49-F238E27FC236}">
                <a16:creationId xmlns:a16="http://schemas.microsoft.com/office/drawing/2014/main" id="{6FF40D65-10CA-4D7E-8EB5-C501AC71E72E}"/>
              </a:ext>
            </a:extLst>
          </p:cNvPr>
          <p:cNvSpPr txBox="1"/>
          <p:nvPr/>
        </p:nvSpPr>
        <p:spPr>
          <a:xfrm>
            <a:off x="829708" y="1538094"/>
            <a:ext cx="1976889" cy="637753"/>
          </a:xfrm>
          <a:prstGeom prst="rect">
            <a:avLst/>
          </a:prstGeom>
          <a:noFill/>
        </p:spPr>
        <p:txBody>
          <a:bodyPr wrap="square" lIns="67500" tIns="35100" rIns="67500" bIns="0" rtlCol="0" anchor="t">
            <a:noAutofit/>
          </a:bodyPr>
          <a:lstStyle/>
          <a:p>
            <a:pPr defTabSz="179388" fontAlgn="auto">
              <a:spcBef>
                <a:spcPts val="0"/>
              </a:spcBef>
              <a:spcAft>
                <a:spcPts val="0"/>
              </a:spcAft>
              <a:tabLst>
                <a:tab pos="0" algn="l"/>
              </a:tabLst>
            </a:pPr>
            <a:r>
              <a:rPr lang="fr-FR" sz="2100">
                <a:solidFill>
                  <a:srgbClr val="3961AC"/>
                </a:solidFill>
                <a:latin typeface="Arial Black" panose="020B0A04020102020204" pitchFamily="34" charset="0"/>
              </a:rPr>
              <a:t>M. Marty</a:t>
            </a:r>
          </a:p>
          <a:p>
            <a:pPr defTabSz="685783" fontAlgn="auto">
              <a:spcBef>
                <a:spcPts val="0"/>
              </a:spcBef>
              <a:spcAft>
                <a:spcPts val="0"/>
              </a:spcAft>
            </a:pPr>
            <a:r>
              <a:rPr lang="fr-FR" sz="1200" b="1">
                <a:solidFill>
                  <a:srgbClr val="3961AC">
                    <a:alpha val="80000"/>
                  </a:srgbClr>
                </a:solidFill>
                <a:latin typeface="Arial"/>
              </a:rPr>
              <a:t>64 ans</a:t>
            </a:r>
          </a:p>
          <a:p>
            <a:pPr defTabSz="685783" fontAlgn="auto">
              <a:spcBef>
                <a:spcPts val="0"/>
              </a:spcBef>
              <a:spcAft>
                <a:spcPts val="0"/>
              </a:spcAft>
            </a:pPr>
            <a:endParaRPr lang="en-GB" sz="1200">
              <a:solidFill>
                <a:srgbClr val="000000">
                  <a:lumMod val="65000"/>
                  <a:lumOff val="35000"/>
                </a:srgbClr>
              </a:solidFill>
              <a:latin typeface="Arial"/>
            </a:endParaRPr>
          </a:p>
          <a:p>
            <a:pPr marL="214308" indent="-214308" defTabSz="685783" fontAlgn="auto">
              <a:spcBef>
                <a:spcPts val="0"/>
              </a:spcBef>
              <a:spcAft>
                <a:spcPts val="450"/>
              </a:spcAft>
              <a:buClr>
                <a:srgbClr val="3961AC"/>
              </a:buClr>
              <a:buFont typeface="Wingdings" panose="05000000000000000000" pitchFamily="2" charset="2"/>
              <a:buChar char=""/>
            </a:pPr>
            <a:r>
              <a:rPr lang="fr-FR" sz="1200">
                <a:solidFill>
                  <a:schemeClr val="tx1">
                    <a:lumMod val="65000"/>
                    <a:lumOff val="35000"/>
                  </a:schemeClr>
                </a:solidFill>
                <a:latin typeface="Arial"/>
              </a:rPr>
              <a:t>Fibrillation atriale non valvulaire</a:t>
            </a:r>
          </a:p>
          <a:p>
            <a:pPr marL="214308" indent="-214308" defTabSz="685783" fontAlgn="auto">
              <a:spcBef>
                <a:spcPts val="0"/>
              </a:spcBef>
              <a:spcAft>
                <a:spcPts val="450"/>
              </a:spcAft>
              <a:buClr>
                <a:srgbClr val="3961AC"/>
              </a:buClr>
              <a:buFont typeface="Wingdings" panose="05000000000000000000" pitchFamily="2" charset="2"/>
              <a:buChar char=""/>
            </a:pPr>
            <a:r>
              <a:rPr lang="fr-FR" sz="1200">
                <a:solidFill>
                  <a:schemeClr val="tx1">
                    <a:lumMod val="65000"/>
                    <a:lumOff val="35000"/>
                  </a:schemeClr>
                </a:solidFill>
                <a:latin typeface="Arial"/>
              </a:rPr>
              <a:t>Diabete</a:t>
            </a:r>
          </a:p>
          <a:p>
            <a:pPr marL="214308" indent="-214308" defTabSz="685783" fontAlgn="auto">
              <a:spcBef>
                <a:spcPts val="0"/>
              </a:spcBef>
              <a:spcAft>
                <a:spcPts val="450"/>
              </a:spcAft>
              <a:buClr>
                <a:srgbClr val="3961AC"/>
              </a:buClr>
              <a:buFont typeface="Wingdings" panose="05000000000000000000" pitchFamily="2" charset="2"/>
              <a:buChar char=""/>
            </a:pPr>
            <a:r>
              <a:rPr lang="fr-FR" sz="1200">
                <a:solidFill>
                  <a:schemeClr val="tx1">
                    <a:lumMod val="65000"/>
                    <a:lumOff val="35000"/>
                  </a:schemeClr>
                </a:solidFill>
                <a:latin typeface="Arial"/>
              </a:rPr>
              <a:t>Hypertension</a:t>
            </a:r>
          </a:p>
          <a:p>
            <a:pPr marL="214308" indent="-214308" defTabSz="685783" fontAlgn="auto">
              <a:spcBef>
                <a:spcPts val="0"/>
              </a:spcBef>
              <a:spcAft>
                <a:spcPts val="450"/>
              </a:spcAft>
              <a:buClr>
                <a:srgbClr val="3961AC"/>
              </a:buClr>
              <a:buFont typeface="Wingdings" panose="05000000000000000000" pitchFamily="2" charset="2"/>
              <a:buChar char=""/>
            </a:pPr>
            <a:r>
              <a:rPr lang="fr-FR" sz="1200">
                <a:solidFill>
                  <a:schemeClr val="tx1">
                    <a:lumMod val="65000"/>
                    <a:lumOff val="35000"/>
                  </a:schemeClr>
                </a:solidFill>
                <a:latin typeface="Arial"/>
              </a:rPr>
              <a:t>Surpoids</a:t>
            </a:r>
          </a:p>
        </p:txBody>
      </p:sp>
      <p:grpSp>
        <p:nvGrpSpPr>
          <p:cNvPr id="51" name="Group 7">
            <a:extLst>
              <a:ext uri="{FF2B5EF4-FFF2-40B4-BE49-F238E27FC236}">
                <a16:creationId xmlns:a16="http://schemas.microsoft.com/office/drawing/2014/main" id="{D4534AE0-B3A7-41D2-B1A0-1B9A12285077}"/>
              </a:ext>
            </a:extLst>
          </p:cNvPr>
          <p:cNvGrpSpPr/>
          <p:nvPr/>
        </p:nvGrpSpPr>
        <p:grpSpPr>
          <a:xfrm>
            <a:off x="6708548" y="4432611"/>
            <a:ext cx="2148115" cy="435428"/>
            <a:chOff x="6879771" y="4245429"/>
            <a:chExt cx="2073026" cy="435428"/>
          </a:xfrm>
        </p:grpSpPr>
        <p:sp>
          <p:nvSpPr>
            <p:cNvPr id="52" name="Rectangle: Rounded Corners 24">
              <a:extLst>
                <a:ext uri="{FF2B5EF4-FFF2-40B4-BE49-F238E27FC236}">
                  <a16:creationId xmlns:a16="http://schemas.microsoft.com/office/drawing/2014/main" id="{46954A1F-5552-4EBC-B571-14F968A494C4}"/>
                </a:ext>
              </a:extLst>
            </p:cNvPr>
            <p:cNvSpPr/>
            <p:nvPr/>
          </p:nvSpPr>
          <p:spPr bwMode="auto">
            <a:xfrm>
              <a:off x="6879771" y="4245429"/>
              <a:ext cx="2073026" cy="435428"/>
            </a:xfrm>
            <a:prstGeom prst="roundRect">
              <a:avLst>
                <a:gd name="adj" fmla="val 50000"/>
              </a:avLst>
            </a:prstGeom>
            <a:solidFill>
              <a:srgbClr val="6689CC"/>
            </a:solidFill>
            <a:ln w="19050" algn="ctr">
              <a:solidFill>
                <a:srgbClr val="6689CC"/>
              </a:solidFill>
              <a:miter lim="800000"/>
              <a:headEnd/>
              <a:tailEnd/>
            </a:ln>
            <a:effectLst/>
          </p:spPr>
          <p:txBody>
            <a:bodyPr wrap="square" lIns="81000" tIns="0" rIns="108000" bIns="0" rtlCol="0" anchor="ctr">
              <a:noAutofit/>
            </a:bodyPr>
            <a:lstStyle/>
            <a:p>
              <a:pPr marL="88900"/>
              <a:endParaRPr lang="en-GB" sz="1200" b="1" baseline="30000">
                <a:solidFill>
                  <a:schemeClr val="bg1"/>
                </a:solidFill>
              </a:endParaRPr>
            </a:p>
          </p:txBody>
        </p:sp>
        <p:grpSp>
          <p:nvGrpSpPr>
            <p:cNvPr id="53" name="Group 25">
              <a:extLst>
                <a:ext uri="{FF2B5EF4-FFF2-40B4-BE49-F238E27FC236}">
                  <a16:creationId xmlns:a16="http://schemas.microsoft.com/office/drawing/2014/main" id="{A3FFEB01-BF56-40E6-B3D6-12D54590FDAC}"/>
                </a:ext>
              </a:extLst>
            </p:cNvPr>
            <p:cNvGrpSpPr/>
            <p:nvPr/>
          </p:nvGrpSpPr>
          <p:grpSpPr>
            <a:xfrm>
              <a:off x="6960059" y="4307231"/>
              <a:ext cx="637656" cy="326572"/>
              <a:chOff x="-1286082" y="2629627"/>
              <a:chExt cx="540000" cy="288289"/>
            </a:xfrm>
          </p:grpSpPr>
          <p:sp>
            <p:nvSpPr>
              <p:cNvPr id="55" name="Rectangle: Rounded Corners 28">
                <a:extLst>
                  <a:ext uri="{FF2B5EF4-FFF2-40B4-BE49-F238E27FC236}">
                    <a16:creationId xmlns:a16="http://schemas.microsoft.com/office/drawing/2014/main" id="{A6709D9A-EE3B-4C72-83E2-3D26AF5F8DCE}"/>
                  </a:ext>
                </a:extLst>
              </p:cNvPr>
              <p:cNvSpPr/>
              <p:nvPr/>
            </p:nvSpPr>
            <p:spPr>
              <a:xfrm>
                <a:off x="-1286082" y="2629627"/>
                <a:ext cx="540000" cy="288289"/>
              </a:xfrm>
              <a:prstGeom prst="roundRect">
                <a:avLst>
                  <a:gd name="adj" fmla="val 50000"/>
                </a:avLst>
              </a:prstGeom>
              <a:solidFill>
                <a:schemeClr val="bg1"/>
              </a:solidFill>
            </p:spPr>
            <p:txBody>
              <a:bodyPr wrap="square" anchor="ctr">
                <a:noAutofit/>
              </a:bodyPr>
              <a:lstStyle/>
              <a:p>
                <a:pPr marL="0" marR="0" lvl="0" indent="0" algn="ctr" defTabSz="914378" rtl="0" eaLnBrk="1" fontAlgn="base" latinLnBrk="0" hangingPunct="1">
                  <a:lnSpc>
                    <a:spcPct val="100000"/>
                  </a:lnSpc>
                  <a:spcBef>
                    <a:spcPct val="50000"/>
                  </a:spcBef>
                  <a:spcAft>
                    <a:spcPct val="0"/>
                  </a:spcAft>
                  <a:buClrTx/>
                  <a:buSzTx/>
                  <a:buFontTx/>
                  <a:buNone/>
                  <a:tabLst/>
                  <a:defRPr/>
                </a:pPr>
                <a:endParaRPr kumimoji="0" lang="en-GB" sz="1600" b="1" i="0" u="none" strike="noStrike" kern="1200" cap="none" spc="0" normalizeH="0" baseline="0" noProof="0">
                  <a:ln>
                    <a:noFill/>
                  </a:ln>
                  <a:solidFill>
                    <a:srgbClr val="FFFFFF"/>
                  </a:solidFill>
                  <a:effectLst/>
                  <a:uLnTx/>
                  <a:uFillTx/>
                  <a:latin typeface="Arial" charset="0"/>
                  <a:ea typeface="+mn-ea"/>
                  <a:cs typeface="+mn-cs"/>
                </a:endParaRPr>
              </a:p>
            </p:txBody>
          </p:sp>
          <p:pic>
            <p:nvPicPr>
              <p:cNvPr id="56" name="Picture 29">
                <a:extLst>
                  <a:ext uri="{FF2B5EF4-FFF2-40B4-BE49-F238E27FC236}">
                    <a16:creationId xmlns:a16="http://schemas.microsoft.com/office/drawing/2014/main" id="{CA6C6A3B-98B4-451C-8709-6F8FFAAC881E}"/>
                  </a:ext>
                </a:extLst>
              </p:cNvPr>
              <p:cNvPicPr>
                <a:picLocks noChangeAspect="1"/>
              </p:cNvPicPr>
              <p:nvPr/>
            </p:nvPicPr>
            <p:blipFill rotWithShape="1">
              <a:blip r:embed="rId5">
                <a:clrChange>
                  <a:clrFrom>
                    <a:srgbClr val="FFFFFF"/>
                  </a:clrFrom>
                  <a:clrTo>
                    <a:srgbClr val="FFFFFF">
                      <a:alpha val="0"/>
                    </a:srgbClr>
                  </a:clrTo>
                </a:clrChange>
              </a:blip>
              <a:srcRect l="1" t="1" r="29135" b="41592"/>
              <a:stretch/>
            </p:blipFill>
            <p:spPr>
              <a:xfrm>
                <a:off x="-1233375" y="2686501"/>
                <a:ext cx="434582" cy="145877"/>
              </a:xfrm>
              <a:prstGeom prst="rect">
                <a:avLst/>
              </a:prstGeom>
            </p:spPr>
          </p:pic>
        </p:grpSp>
        <p:sp>
          <p:nvSpPr>
            <p:cNvPr id="54" name="TextBox 3">
              <a:extLst>
                <a:ext uri="{FF2B5EF4-FFF2-40B4-BE49-F238E27FC236}">
                  <a16:creationId xmlns:a16="http://schemas.microsoft.com/office/drawing/2014/main" id="{1CE6DCB0-4405-40CA-9CEC-2C0CCB4879A3}"/>
                </a:ext>
              </a:extLst>
            </p:cNvPr>
            <p:cNvSpPr txBox="1"/>
            <p:nvPr/>
          </p:nvSpPr>
          <p:spPr>
            <a:xfrm>
              <a:off x="7562640" y="4256123"/>
              <a:ext cx="1390157" cy="371513"/>
            </a:xfrm>
            <a:prstGeom prst="rect">
              <a:avLst/>
            </a:prstGeom>
            <a:noFill/>
          </p:spPr>
          <p:txBody>
            <a:bodyPr wrap="square" lIns="90000" tIns="46800" rIns="90000" bIns="46800" rtlCol="0" anchor="ctr">
              <a:spAutoFit/>
            </a:bodyPr>
            <a:lstStyle/>
            <a:p>
              <a:pPr algn="ctr"/>
              <a:r>
                <a:rPr lang="fr-FR" sz="1200" dirty="0">
                  <a:solidFill>
                    <a:schemeClr val="bg1"/>
                  </a:solidFill>
                </a:rPr>
                <a:t>Parcours</a:t>
              </a:r>
              <a:r>
                <a:rPr lang="fr-FR" dirty="0">
                  <a:solidFill>
                    <a:schemeClr val="bg1"/>
                  </a:solidFill>
                </a:rPr>
                <a:t> </a:t>
              </a:r>
              <a:r>
                <a:rPr lang="fr-FR" sz="1200" dirty="0">
                  <a:solidFill>
                    <a:schemeClr val="bg1"/>
                  </a:solidFill>
                </a:rPr>
                <a:t>A B </a:t>
              </a:r>
              <a:r>
                <a:rPr lang="fr-FR" b="1" u="sng" dirty="0">
                  <a:solidFill>
                    <a:schemeClr val="bg1"/>
                  </a:solidFill>
                </a:rPr>
                <a:t>C</a:t>
              </a:r>
              <a:r>
                <a:rPr lang="fr-FR" sz="1200" baseline="30000" dirty="0">
                  <a:solidFill>
                    <a:schemeClr val="bg1"/>
                  </a:solidFill>
                </a:rPr>
                <a:t>5</a:t>
              </a:r>
            </a:p>
          </p:txBody>
        </p:sp>
      </p:grpSp>
      <p:grpSp>
        <p:nvGrpSpPr>
          <p:cNvPr id="57" name="Group 45">
            <a:extLst>
              <a:ext uri="{FF2B5EF4-FFF2-40B4-BE49-F238E27FC236}">
                <a16:creationId xmlns:a16="http://schemas.microsoft.com/office/drawing/2014/main" id="{EDD0257F-84A4-451C-A808-2DB1AE73DF85}"/>
              </a:ext>
            </a:extLst>
          </p:cNvPr>
          <p:cNvGrpSpPr>
            <a:grpSpLocks noChangeAspect="1"/>
          </p:cNvGrpSpPr>
          <p:nvPr/>
        </p:nvGrpSpPr>
        <p:grpSpPr>
          <a:xfrm>
            <a:off x="7458748" y="2049034"/>
            <a:ext cx="707166" cy="397836"/>
            <a:chOff x="9577131" y="-40032"/>
            <a:chExt cx="2502817" cy="1408031"/>
          </a:xfrm>
        </p:grpSpPr>
        <p:pic>
          <p:nvPicPr>
            <p:cNvPr id="60" name="Picture 48" descr="A picture containing shirt&#10;&#10;Description automatically generated">
              <a:extLst>
                <a:ext uri="{FF2B5EF4-FFF2-40B4-BE49-F238E27FC236}">
                  <a16:creationId xmlns:a16="http://schemas.microsoft.com/office/drawing/2014/main" id="{6504A201-A97E-406B-90B3-A6F531F23EC8}"/>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999948" y="30740"/>
              <a:ext cx="1080000" cy="1080000"/>
            </a:xfrm>
            <a:prstGeom prst="rect">
              <a:avLst/>
            </a:prstGeom>
          </p:spPr>
        </p:pic>
        <p:pic>
          <p:nvPicPr>
            <p:cNvPr id="61" name="Picture 44" descr="A picture containing shirt&#10;&#10;Description automatically generated">
              <a:extLst>
                <a:ext uri="{FF2B5EF4-FFF2-40B4-BE49-F238E27FC236}">
                  <a16:creationId xmlns:a16="http://schemas.microsoft.com/office/drawing/2014/main" id="{1D566120-5AC1-4C06-8A83-F1E8918FA419}"/>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201152" y="-40032"/>
              <a:ext cx="1080000" cy="1080000"/>
            </a:xfrm>
            <a:prstGeom prst="rect">
              <a:avLst/>
            </a:prstGeom>
          </p:spPr>
        </p:pic>
        <p:pic>
          <p:nvPicPr>
            <p:cNvPr id="62" name="Picture 47" descr="A picture containing shirt&#10;&#10;Description automatically generated">
              <a:extLst>
                <a:ext uri="{FF2B5EF4-FFF2-40B4-BE49-F238E27FC236}">
                  <a16:creationId xmlns:a16="http://schemas.microsoft.com/office/drawing/2014/main" id="{0848643C-7B1B-445D-995A-50E728FF062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63335" y="188231"/>
              <a:ext cx="1080000" cy="1080000"/>
            </a:xfrm>
            <a:prstGeom prst="rect">
              <a:avLst/>
            </a:prstGeom>
          </p:spPr>
        </p:pic>
        <p:pic>
          <p:nvPicPr>
            <p:cNvPr id="63" name="Picture 42" descr="A picture containing room&#10;&#10;Description automatically generated">
              <a:extLst>
                <a:ext uri="{FF2B5EF4-FFF2-40B4-BE49-F238E27FC236}">
                  <a16:creationId xmlns:a16="http://schemas.microsoft.com/office/drawing/2014/main" id="{241AF183-D36A-48C7-A399-135EC3D3D2A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577131" y="59735"/>
              <a:ext cx="1080000" cy="1080000"/>
            </a:xfrm>
            <a:prstGeom prst="rect">
              <a:avLst/>
            </a:prstGeom>
          </p:spPr>
        </p:pic>
        <p:pic>
          <p:nvPicPr>
            <p:cNvPr id="64" name="Picture 46" descr="A picture containing room&#10;&#10;Description automatically generated">
              <a:extLst>
                <a:ext uri="{FF2B5EF4-FFF2-40B4-BE49-F238E27FC236}">
                  <a16:creationId xmlns:a16="http://schemas.microsoft.com/office/drawing/2014/main" id="{1CE4A568-7CCD-405F-9C59-A6DA120FA65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913217" y="287999"/>
              <a:ext cx="1080000" cy="1080000"/>
            </a:xfrm>
            <a:prstGeom prst="rect">
              <a:avLst/>
            </a:prstGeom>
          </p:spPr>
        </p:pic>
      </p:grpSp>
      <p:sp>
        <p:nvSpPr>
          <p:cNvPr id="32" name="Textfeld 31">
            <a:extLst>
              <a:ext uri="{FF2B5EF4-FFF2-40B4-BE49-F238E27FC236}">
                <a16:creationId xmlns:a16="http://schemas.microsoft.com/office/drawing/2014/main" id="{0DEF567D-9D42-458D-921C-AD6E1A60CE99}"/>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DE" sz="600" dirty="0">
                <a:solidFill>
                  <a:srgbClr val="B3B2B5"/>
                </a:solidFill>
                <a:latin typeface="Arial" panose="020B0604020202020204" pitchFamily="34" charset="0"/>
                <a:cs typeface="Arial" panose="020B0604020202020204" pitchFamily="34" charset="0"/>
              </a:rPr>
              <a:t>PP-XAR-CH-0470-2_06.2021</a:t>
            </a:r>
            <a:endParaRPr lang="fr-FR" sz="600" dirty="0">
              <a:solidFill>
                <a:srgbClr val="B3B2B5"/>
              </a:solidFill>
            </a:endParaRPr>
          </a:p>
        </p:txBody>
      </p:sp>
      <p:pic>
        <p:nvPicPr>
          <p:cNvPr id="28" name="Picture 29" descr="A close up of a logo&#10;&#10;Description automatically generated">
            <a:extLst>
              <a:ext uri="{FF2B5EF4-FFF2-40B4-BE49-F238E27FC236}">
                <a16:creationId xmlns:a16="http://schemas.microsoft.com/office/drawing/2014/main" id="{E7DC835F-9E2E-402B-8520-04E09E061C8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69245" y="3535529"/>
            <a:ext cx="287279" cy="230618"/>
          </a:xfrm>
          <a:prstGeom prst="rect">
            <a:avLst/>
          </a:prstGeom>
        </p:spPr>
      </p:pic>
      <p:pic>
        <p:nvPicPr>
          <p:cNvPr id="29" name="Picture 30" descr="A close up of a logo&#10;&#10;Description automatically generated">
            <a:extLst>
              <a:ext uri="{FF2B5EF4-FFF2-40B4-BE49-F238E27FC236}">
                <a16:creationId xmlns:a16="http://schemas.microsoft.com/office/drawing/2014/main" id="{432C9CD2-9729-41FC-B0D3-3C093F46B47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10800000">
            <a:off x="5765212" y="3549710"/>
            <a:ext cx="287279" cy="230618"/>
          </a:xfrm>
          <a:prstGeom prst="rect">
            <a:avLst/>
          </a:prstGeom>
        </p:spPr>
      </p:pic>
    </p:spTree>
    <p:extLst>
      <p:ext uri="{BB962C8B-B14F-4D97-AF65-F5344CB8AC3E}">
        <p14:creationId xmlns:p14="http://schemas.microsoft.com/office/powerpoint/2010/main" val="3769815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 name="Content Placeholder 9">
            <a:extLst>
              <a:ext uri="{FF2B5EF4-FFF2-40B4-BE49-F238E27FC236}">
                <a16:creationId xmlns:a16="http://schemas.microsoft.com/office/drawing/2014/main" id="{BB651A1D-9229-4E89-BE09-D631DEBB5267}"/>
              </a:ext>
            </a:extLst>
          </p:cNvPr>
          <p:cNvGraphicFramePr>
            <a:graphicFrameLocks/>
          </p:cNvGraphicFramePr>
          <p:nvPr>
            <p:extLst>
              <p:ext uri="{D42A27DB-BD31-4B8C-83A1-F6EECF244321}">
                <p14:modId xmlns:p14="http://schemas.microsoft.com/office/powerpoint/2010/main" val="1450236092"/>
              </p:ext>
            </p:extLst>
          </p:nvPr>
        </p:nvGraphicFramePr>
        <p:xfrm>
          <a:off x="455023" y="1444802"/>
          <a:ext cx="8151019" cy="3110058"/>
        </p:xfrm>
        <a:graphic>
          <a:graphicData uri="http://schemas.openxmlformats.org/drawingml/2006/chart">
            <c:chart xmlns:c="http://schemas.openxmlformats.org/drawingml/2006/chart" xmlns:r="http://schemas.openxmlformats.org/officeDocument/2006/relationships" r:id="rId3"/>
          </a:graphicData>
        </a:graphic>
      </p:graphicFrame>
      <p:sp>
        <p:nvSpPr>
          <p:cNvPr id="12" name="Line 38">
            <a:extLst>
              <a:ext uri="{FF2B5EF4-FFF2-40B4-BE49-F238E27FC236}">
                <a16:creationId xmlns:a16="http://schemas.microsoft.com/office/drawing/2014/main" id="{661191D0-AE6C-414D-A09E-D702E44F0C8C}"/>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Titel 1">
            <a:extLst>
              <a:ext uri="{FF2B5EF4-FFF2-40B4-BE49-F238E27FC236}">
                <a16:creationId xmlns:a16="http://schemas.microsoft.com/office/drawing/2014/main" id="{D6E2D8DE-C6DB-E44B-8454-549DBEB82EB3}"/>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Pour protéger les patients avec FANV, il faut tenir compte du décès cardiovasculaire et de l’AVC</a:t>
            </a:r>
            <a:r>
              <a:rPr lang="fr-FR" sz="2400" baseline="30000" dirty="0"/>
              <a:t>10</a:t>
            </a:r>
          </a:p>
        </p:txBody>
      </p:sp>
      <p:sp>
        <p:nvSpPr>
          <p:cNvPr id="30" name="TextBox 3">
            <a:extLst>
              <a:ext uri="{FF2B5EF4-FFF2-40B4-BE49-F238E27FC236}">
                <a16:creationId xmlns:a16="http://schemas.microsoft.com/office/drawing/2014/main" id="{FD61D394-FC2D-2844-BA6A-9686B69755D0}"/>
              </a:ext>
            </a:extLst>
          </p:cNvPr>
          <p:cNvSpPr txBox="1"/>
          <p:nvPr/>
        </p:nvSpPr>
        <p:spPr>
          <a:xfrm>
            <a:off x="619123" y="4707772"/>
            <a:ext cx="8274051" cy="348813"/>
          </a:xfrm>
          <a:prstGeom prst="rect">
            <a:avLst/>
          </a:prstGeom>
          <a:noFill/>
        </p:spPr>
        <p:txBody>
          <a:bodyPr wrap="square" lIns="0" tIns="0" rIns="0" bIns="0" rtlCol="0" anchor="b" anchorCtr="0">
            <a:spAutoFit/>
          </a:bodyPr>
          <a:lstStyle/>
          <a:p>
            <a:pPr>
              <a:spcBef>
                <a:spcPts val="200"/>
              </a:spcBef>
            </a:pPr>
            <a:r>
              <a:rPr lang="fr-FR" sz="700" dirty="0">
                <a:solidFill>
                  <a:srgbClr val="B3B2B5"/>
                </a:solidFill>
                <a:cs typeface="Arial" charset="0"/>
              </a:rPr>
              <a:t>Dans la population totale de l’étude ROCKET AF, il n’y a pas eu de différence significative en ce qui concerne le critère d’évaluation « décès cardiovasculaire » ou le critère d’évaluation principal de la sécurité </a:t>
            </a:r>
            <a:br>
              <a:rPr lang="fr-FR" sz="700" dirty="0">
                <a:solidFill>
                  <a:srgbClr val="B3B2B5"/>
                </a:solidFill>
                <a:cs typeface="Arial" charset="0"/>
              </a:rPr>
            </a:br>
            <a:r>
              <a:rPr lang="fr-FR" sz="700" dirty="0">
                <a:solidFill>
                  <a:srgbClr val="B3B2B5"/>
                </a:solidFill>
                <a:cs typeface="Arial" charset="0"/>
              </a:rPr>
              <a:t>« saignement grave et non grave » par rapport aux AVK.</a:t>
            </a:r>
          </a:p>
          <a:p>
            <a:pPr>
              <a:spcBef>
                <a:spcPts val="200"/>
              </a:spcBef>
            </a:pPr>
            <a:r>
              <a:rPr lang="fr-FR" sz="700" dirty="0" err="1">
                <a:solidFill>
                  <a:srgbClr val="B3B2B5"/>
                </a:solidFill>
                <a:cs typeface="Arial" charset="0"/>
              </a:rPr>
              <a:t>Ic</a:t>
            </a:r>
            <a:r>
              <a:rPr lang="fr-FR" sz="700" dirty="0">
                <a:solidFill>
                  <a:srgbClr val="B3B2B5"/>
                </a:solidFill>
                <a:cs typeface="Arial" charset="0"/>
              </a:rPr>
              <a:t> : intervalle de confiance ; RR : rapport de risques ; RRR : réduction du risque relatif ; ES : embolie systémique ; AVK : antagoniste de la vitamine K</a:t>
            </a:r>
          </a:p>
        </p:txBody>
      </p:sp>
      <p:sp>
        <p:nvSpPr>
          <p:cNvPr id="32" name="Subtitle 1">
            <a:extLst>
              <a:ext uri="{FF2B5EF4-FFF2-40B4-BE49-F238E27FC236}">
                <a16:creationId xmlns:a16="http://schemas.microsoft.com/office/drawing/2014/main" id="{F72B7FB9-A8E3-4314-867A-1636160D83BD}"/>
              </a:ext>
            </a:extLst>
          </p:cNvPr>
          <p:cNvSpPr txBox="1">
            <a:spLocks/>
          </p:cNvSpPr>
          <p:nvPr/>
        </p:nvSpPr>
        <p:spPr>
          <a:xfrm>
            <a:off x="612776" y="1228789"/>
            <a:ext cx="8280400"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a:t>Sous-analyse pré-spécifiée du diabète (n=5695) </a:t>
            </a:r>
          </a:p>
        </p:txBody>
      </p:sp>
      <p:sp>
        <p:nvSpPr>
          <p:cNvPr id="40" name="TextBox 13">
            <a:extLst>
              <a:ext uri="{FF2B5EF4-FFF2-40B4-BE49-F238E27FC236}">
                <a16:creationId xmlns:a16="http://schemas.microsoft.com/office/drawing/2014/main" id="{8770B0BE-8E26-468A-B738-33D97383CC49}"/>
              </a:ext>
            </a:extLst>
          </p:cNvPr>
          <p:cNvSpPr txBox="1"/>
          <p:nvPr/>
        </p:nvSpPr>
        <p:spPr>
          <a:xfrm>
            <a:off x="1411081" y="1604178"/>
            <a:ext cx="1683873" cy="440217"/>
          </a:xfrm>
          <a:prstGeom prst="rect">
            <a:avLst/>
          </a:prstGeom>
          <a:noFill/>
        </p:spPr>
        <p:txBody>
          <a:bodyPr wrap="square" lIns="67500" tIns="35100" rIns="67500" bIns="35100" rtlCol="0" anchor="ctr">
            <a:spAutoFit/>
          </a:bodyPr>
          <a:lstStyle/>
          <a:p>
            <a:pPr algn="ctr"/>
            <a:r>
              <a:rPr lang="fr-FR" sz="1200" dirty="0">
                <a:solidFill>
                  <a:schemeClr val="tx1">
                    <a:lumMod val="65000"/>
                    <a:lumOff val="35000"/>
                  </a:schemeClr>
                </a:solidFill>
              </a:rPr>
              <a:t>RR 0.82</a:t>
            </a:r>
            <a:br>
              <a:rPr lang="fr-FR" sz="1200" dirty="0">
                <a:solidFill>
                  <a:schemeClr val="tx1">
                    <a:lumMod val="65000"/>
                    <a:lumOff val="35000"/>
                  </a:schemeClr>
                </a:solidFill>
              </a:rPr>
            </a:br>
            <a:r>
              <a:rPr lang="fr-FR" sz="1200" dirty="0">
                <a:solidFill>
                  <a:schemeClr val="tx1">
                    <a:lumMod val="65000"/>
                    <a:lumOff val="35000"/>
                  </a:schemeClr>
                </a:solidFill>
              </a:rPr>
              <a:t>(IC à 95 % 0.63–1.08)</a:t>
            </a:r>
          </a:p>
        </p:txBody>
      </p:sp>
      <p:sp>
        <p:nvSpPr>
          <p:cNvPr id="41" name="TextBox 14">
            <a:extLst>
              <a:ext uri="{FF2B5EF4-FFF2-40B4-BE49-F238E27FC236}">
                <a16:creationId xmlns:a16="http://schemas.microsoft.com/office/drawing/2014/main" id="{B405D19F-0706-4B31-811A-A5C86B0B64FF}"/>
              </a:ext>
            </a:extLst>
          </p:cNvPr>
          <p:cNvSpPr txBox="1"/>
          <p:nvPr/>
        </p:nvSpPr>
        <p:spPr>
          <a:xfrm>
            <a:off x="3094954" y="1604178"/>
            <a:ext cx="1756394" cy="440217"/>
          </a:xfrm>
          <a:prstGeom prst="rect">
            <a:avLst/>
          </a:prstGeom>
          <a:noFill/>
        </p:spPr>
        <p:txBody>
          <a:bodyPr wrap="square" lIns="67500" tIns="35100" rIns="67500" bIns="35100" rtlCol="0" anchor="ctr">
            <a:spAutoFit/>
          </a:bodyPr>
          <a:lstStyle/>
          <a:p>
            <a:pPr algn="ctr"/>
            <a:r>
              <a:rPr lang="fr-FR" sz="1200" dirty="0">
                <a:solidFill>
                  <a:schemeClr val="tx1">
                    <a:lumMod val="65000"/>
                    <a:lumOff val="35000"/>
                  </a:schemeClr>
                </a:solidFill>
              </a:rPr>
              <a:t>RR 0.80</a:t>
            </a:r>
            <a:br>
              <a:rPr lang="fr-FR" sz="1200" dirty="0">
                <a:solidFill>
                  <a:schemeClr val="tx1">
                    <a:lumMod val="65000"/>
                    <a:lumOff val="35000"/>
                  </a:schemeClr>
                </a:solidFill>
              </a:rPr>
            </a:br>
            <a:r>
              <a:rPr lang="fr-FR" sz="1200" dirty="0">
                <a:solidFill>
                  <a:schemeClr val="tx1">
                    <a:lumMod val="65000"/>
                    <a:lumOff val="35000"/>
                  </a:schemeClr>
                </a:solidFill>
              </a:rPr>
              <a:t>(IC à 95 % 0.64–0.99)</a:t>
            </a:r>
          </a:p>
        </p:txBody>
      </p:sp>
      <p:sp>
        <p:nvSpPr>
          <p:cNvPr id="42" name="TextBox 16">
            <a:extLst>
              <a:ext uri="{FF2B5EF4-FFF2-40B4-BE49-F238E27FC236}">
                <a16:creationId xmlns:a16="http://schemas.microsoft.com/office/drawing/2014/main" id="{1215558F-6BCE-4762-9BC6-8906F21F260B}"/>
              </a:ext>
            </a:extLst>
          </p:cNvPr>
          <p:cNvSpPr txBox="1"/>
          <p:nvPr/>
        </p:nvSpPr>
        <p:spPr>
          <a:xfrm>
            <a:off x="4883124" y="1604178"/>
            <a:ext cx="1683873" cy="440217"/>
          </a:xfrm>
          <a:prstGeom prst="rect">
            <a:avLst/>
          </a:prstGeom>
          <a:noFill/>
        </p:spPr>
        <p:txBody>
          <a:bodyPr wrap="square" lIns="67500" tIns="35100" rIns="67500" bIns="35100" rtlCol="0" anchor="ctr">
            <a:spAutoFit/>
          </a:bodyPr>
          <a:lstStyle/>
          <a:p>
            <a:pPr algn="ctr"/>
            <a:r>
              <a:rPr lang="fr-FR" sz="1200" dirty="0">
                <a:solidFill>
                  <a:schemeClr val="tx1">
                    <a:lumMod val="65000"/>
                    <a:lumOff val="35000"/>
                  </a:schemeClr>
                </a:solidFill>
              </a:rPr>
              <a:t>RR 1.0</a:t>
            </a:r>
            <a:br>
              <a:rPr lang="fr-FR" sz="1200" dirty="0">
                <a:solidFill>
                  <a:schemeClr val="tx1">
                    <a:lumMod val="65000"/>
                    <a:lumOff val="35000"/>
                  </a:schemeClr>
                </a:solidFill>
              </a:rPr>
            </a:br>
            <a:r>
              <a:rPr lang="fr-FR" sz="1200" dirty="0">
                <a:solidFill>
                  <a:schemeClr val="tx1">
                    <a:lumMod val="65000"/>
                    <a:lumOff val="35000"/>
                  </a:schemeClr>
                </a:solidFill>
              </a:rPr>
              <a:t>(IC à 95 % 0.81–1.24)</a:t>
            </a:r>
          </a:p>
        </p:txBody>
      </p:sp>
      <p:sp>
        <p:nvSpPr>
          <p:cNvPr id="43" name="TextBox 17">
            <a:extLst>
              <a:ext uri="{FF2B5EF4-FFF2-40B4-BE49-F238E27FC236}">
                <a16:creationId xmlns:a16="http://schemas.microsoft.com/office/drawing/2014/main" id="{591EB733-078D-464B-8D3E-380808069B0A}"/>
              </a:ext>
            </a:extLst>
          </p:cNvPr>
          <p:cNvSpPr txBox="1"/>
          <p:nvPr/>
        </p:nvSpPr>
        <p:spPr>
          <a:xfrm>
            <a:off x="6615823" y="2868372"/>
            <a:ext cx="1651369" cy="440217"/>
          </a:xfrm>
          <a:prstGeom prst="rect">
            <a:avLst/>
          </a:prstGeom>
          <a:noFill/>
        </p:spPr>
        <p:txBody>
          <a:bodyPr wrap="square" lIns="67500" tIns="35100" rIns="67500" bIns="35100" rtlCol="0" anchor="ctr">
            <a:spAutoFit/>
          </a:bodyPr>
          <a:lstStyle/>
          <a:p>
            <a:pPr algn="ctr"/>
            <a:r>
              <a:rPr lang="fr-FR" sz="1200" dirty="0">
                <a:solidFill>
                  <a:schemeClr val="tx1">
                    <a:lumMod val="65000"/>
                    <a:lumOff val="35000"/>
                  </a:schemeClr>
                </a:solidFill>
              </a:rPr>
              <a:t>RR 0.62</a:t>
            </a:r>
            <a:br>
              <a:rPr lang="fr-FR" sz="1200" dirty="0">
                <a:solidFill>
                  <a:schemeClr val="tx1">
                    <a:lumMod val="65000"/>
                    <a:lumOff val="35000"/>
                  </a:schemeClr>
                </a:solidFill>
              </a:rPr>
            </a:br>
            <a:r>
              <a:rPr lang="fr-FR" sz="1200" dirty="0">
                <a:solidFill>
                  <a:schemeClr val="tx1">
                    <a:lumMod val="65000"/>
                    <a:lumOff val="35000"/>
                  </a:schemeClr>
                </a:solidFill>
              </a:rPr>
              <a:t>(IC à 95 % 0.36–1.05)</a:t>
            </a:r>
          </a:p>
        </p:txBody>
      </p:sp>
      <p:grpSp>
        <p:nvGrpSpPr>
          <p:cNvPr id="48" name="Group 13">
            <a:extLst>
              <a:ext uri="{FF2B5EF4-FFF2-40B4-BE49-F238E27FC236}">
                <a16:creationId xmlns:a16="http://schemas.microsoft.com/office/drawing/2014/main" id="{BD97C696-1DCB-4A50-BE52-FB4321F8F73C}"/>
              </a:ext>
            </a:extLst>
          </p:cNvPr>
          <p:cNvGrpSpPr/>
          <p:nvPr/>
        </p:nvGrpSpPr>
        <p:grpSpPr>
          <a:xfrm>
            <a:off x="7065489" y="1783140"/>
            <a:ext cx="1904032" cy="279180"/>
            <a:chOff x="359503" y="2322671"/>
            <a:chExt cx="1904032" cy="372239"/>
          </a:xfrm>
        </p:grpSpPr>
        <p:sp>
          <p:nvSpPr>
            <p:cNvPr id="49" name="Rectangle 14">
              <a:extLst>
                <a:ext uri="{FF2B5EF4-FFF2-40B4-BE49-F238E27FC236}">
                  <a16:creationId xmlns:a16="http://schemas.microsoft.com/office/drawing/2014/main" id="{781AF918-CFDE-4C81-983F-67028A73DDF6}"/>
                </a:ext>
              </a:extLst>
            </p:cNvPr>
            <p:cNvSpPr/>
            <p:nvPr/>
          </p:nvSpPr>
          <p:spPr bwMode="auto">
            <a:xfrm>
              <a:off x="359503" y="2441428"/>
              <a:ext cx="108000" cy="144000"/>
            </a:xfrm>
            <a:prstGeom prst="rect">
              <a:avLst/>
            </a:prstGeom>
            <a:solidFill>
              <a:srgbClr val="B3B2B5"/>
            </a:solidFill>
            <a:ln w="19050" algn="ctr">
              <a:solidFill>
                <a:srgbClr val="B3B2B5"/>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50" name="TextBox 15">
              <a:extLst>
                <a:ext uri="{FF2B5EF4-FFF2-40B4-BE49-F238E27FC236}">
                  <a16:creationId xmlns:a16="http://schemas.microsoft.com/office/drawing/2014/main" id="{FCADE23B-9D13-43F5-BF68-E06325661C70}"/>
                </a:ext>
              </a:extLst>
            </p:cNvPr>
            <p:cNvSpPr txBox="1"/>
            <p:nvPr/>
          </p:nvSpPr>
          <p:spPr>
            <a:xfrm>
              <a:off x="490755" y="2322671"/>
              <a:ext cx="478121" cy="372239"/>
            </a:xfrm>
            <a:prstGeom prst="rect">
              <a:avLst/>
            </a:prstGeom>
            <a:noFill/>
          </p:spPr>
          <p:txBody>
            <a:bodyPr wrap="none" lIns="90000" tIns="46800" rIns="90000" bIns="46800" rtlCol="0" anchor="ctr">
              <a:spAutoFit/>
            </a:bodyPr>
            <a:lstStyle/>
            <a:p>
              <a:r>
                <a:rPr lang="fr-FR" sz="1200" dirty="0">
                  <a:solidFill>
                    <a:srgbClr val="000000">
                      <a:lumMod val="65000"/>
                      <a:lumOff val="35000"/>
                    </a:srgbClr>
                  </a:solidFill>
                </a:rPr>
                <a:t>AVK</a:t>
              </a:r>
            </a:p>
          </p:txBody>
        </p:sp>
        <p:sp>
          <p:nvSpPr>
            <p:cNvPr id="51" name="Rectangle 20">
              <a:extLst>
                <a:ext uri="{FF2B5EF4-FFF2-40B4-BE49-F238E27FC236}">
                  <a16:creationId xmlns:a16="http://schemas.microsoft.com/office/drawing/2014/main" id="{C4ED70DE-56D8-422B-A4AB-2772254CB36D}"/>
                </a:ext>
              </a:extLst>
            </p:cNvPr>
            <p:cNvSpPr/>
            <p:nvPr/>
          </p:nvSpPr>
          <p:spPr bwMode="auto">
            <a:xfrm>
              <a:off x="1091316" y="2435045"/>
              <a:ext cx="108000" cy="144000"/>
            </a:xfrm>
            <a:prstGeom prst="rect">
              <a:avLst/>
            </a:prstGeom>
            <a:solidFill>
              <a:srgbClr val="3961AC"/>
            </a:solidFill>
            <a:ln w="19050" algn="ctr">
              <a:solidFill>
                <a:srgbClr val="3961AC"/>
              </a:solidFill>
              <a:miter lim="800000"/>
              <a:headEnd/>
              <a:tailEnd/>
            </a:ln>
            <a:effectLst/>
          </p:spPr>
          <p:txBody>
            <a:bodyPr wrap="square" lIns="0" tIns="0" rIns="0" bIns="0" rtlCol="0" anchor="ctr">
              <a:noAutofit/>
            </a:bodyPr>
            <a:lstStyle/>
            <a:p>
              <a:pPr algn="ctr"/>
              <a:endParaRPr lang="en-GB" sz="1000">
                <a:solidFill>
                  <a:srgbClr val="000000">
                    <a:lumMod val="65000"/>
                    <a:lumOff val="35000"/>
                  </a:srgbClr>
                </a:solidFill>
              </a:endParaRPr>
            </a:p>
          </p:txBody>
        </p:sp>
        <p:sp>
          <p:nvSpPr>
            <p:cNvPr id="52" name="TextBox 23">
              <a:extLst>
                <a:ext uri="{FF2B5EF4-FFF2-40B4-BE49-F238E27FC236}">
                  <a16:creationId xmlns:a16="http://schemas.microsoft.com/office/drawing/2014/main" id="{0AF00CE0-73A0-4A7F-B3B5-502E2A634CC1}"/>
                </a:ext>
              </a:extLst>
            </p:cNvPr>
            <p:cNvSpPr txBox="1"/>
            <p:nvPr/>
          </p:nvSpPr>
          <p:spPr>
            <a:xfrm>
              <a:off x="1222568" y="2322671"/>
              <a:ext cx="1040967" cy="372239"/>
            </a:xfrm>
            <a:prstGeom prst="rect">
              <a:avLst/>
            </a:prstGeom>
            <a:noFill/>
          </p:spPr>
          <p:txBody>
            <a:bodyPr wrap="none" lIns="90000" tIns="46800" rIns="90000" bIns="46800" rtlCol="0" anchor="ctr">
              <a:spAutoFit/>
            </a:bodyPr>
            <a:lstStyle/>
            <a:p>
              <a:r>
                <a:rPr lang="fr-FR" sz="1200">
                  <a:solidFill>
                    <a:srgbClr val="000000">
                      <a:lumMod val="65000"/>
                      <a:lumOff val="35000"/>
                    </a:srgbClr>
                  </a:solidFill>
                </a:rPr>
                <a:t>Rivaroxaban</a:t>
              </a:r>
              <a:endParaRPr lang="fr-FR" sz="1200" dirty="0">
                <a:solidFill>
                  <a:srgbClr val="000000">
                    <a:lumMod val="65000"/>
                    <a:lumOff val="35000"/>
                  </a:srgbClr>
                </a:solidFill>
              </a:endParaRPr>
            </a:p>
          </p:txBody>
        </p:sp>
      </p:grpSp>
      <p:grpSp>
        <p:nvGrpSpPr>
          <p:cNvPr id="2" name="Gruppieren 1">
            <a:extLst>
              <a:ext uri="{FF2B5EF4-FFF2-40B4-BE49-F238E27FC236}">
                <a16:creationId xmlns:a16="http://schemas.microsoft.com/office/drawing/2014/main" id="{E795C87D-4799-4836-BCDC-36839576801F}"/>
              </a:ext>
            </a:extLst>
          </p:cNvPr>
          <p:cNvGrpSpPr/>
          <p:nvPr/>
        </p:nvGrpSpPr>
        <p:grpSpPr>
          <a:xfrm>
            <a:off x="3881780" y="2049717"/>
            <a:ext cx="634104" cy="566064"/>
            <a:chOff x="3825176" y="1904291"/>
            <a:chExt cx="796036" cy="710620"/>
          </a:xfrm>
        </p:grpSpPr>
        <p:sp>
          <p:nvSpPr>
            <p:cNvPr id="17" name="Pfeil: nach unten 16">
              <a:extLst>
                <a:ext uri="{FF2B5EF4-FFF2-40B4-BE49-F238E27FC236}">
                  <a16:creationId xmlns:a16="http://schemas.microsoft.com/office/drawing/2014/main" id="{45A13CAC-804E-4463-A6B4-316497A6437C}"/>
                </a:ext>
              </a:extLst>
            </p:cNvPr>
            <p:cNvSpPr/>
            <p:nvPr/>
          </p:nvSpPr>
          <p:spPr bwMode="auto">
            <a:xfrm>
              <a:off x="3825176" y="1904291"/>
              <a:ext cx="796036" cy="710620"/>
            </a:xfrm>
            <a:prstGeom prst="downArrow">
              <a:avLst/>
            </a:prstGeom>
            <a:solidFill>
              <a:srgbClr val="6689CC">
                <a:alpha val="50000"/>
              </a:srgbClr>
            </a:solidFill>
            <a:ln w="19050" algn="ctr">
              <a:solidFill>
                <a:srgbClr val="6689CC"/>
              </a:solid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sp>
          <p:nvSpPr>
            <p:cNvPr id="18" name="Textfeld 17">
              <a:extLst>
                <a:ext uri="{FF2B5EF4-FFF2-40B4-BE49-F238E27FC236}">
                  <a16:creationId xmlns:a16="http://schemas.microsoft.com/office/drawing/2014/main" id="{34A6C311-11C1-43DA-90A0-B7B4F35F9562}"/>
                </a:ext>
              </a:extLst>
            </p:cNvPr>
            <p:cNvSpPr txBox="1"/>
            <p:nvPr/>
          </p:nvSpPr>
          <p:spPr>
            <a:xfrm>
              <a:off x="3846762" y="1942197"/>
              <a:ext cx="736980" cy="601617"/>
            </a:xfrm>
            <a:prstGeom prst="rect">
              <a:avLst/>
            </a:prstGeom>
            <a:noFill/>
          </p:spPr>
          <p:txBody>
            <a:bodyPr wrap="square" lIns="90000" tIns="46800" rIns="90000" bIns="46800" rtlCol="0" anchor="ctr">
              <a:spAutoFit/>
            </a:bodyPr>
            <a:lstStyle/>
            <a:p>
              <a:pPr algn="ctr"/>
              <a:r>
                <a:rPr lang="fr-FR" sz="1000" b="1">
                  <a:solidFill>
                    <a:schemeClr val="tx1">
                      <a:lumMod val="65000"/>
                      <a:lumOff val="35000"/>
                    </a:schemeClr>
                  </a:solidFill>
                </a:rPr>
                <a:t>RRR</a:t>
              </a:r>
            </a:p>
            <a:p>
              <a:pPr algn="ctr"/>
              <a:r>
                <a:rPr lang="fr-FR" sz="1000" b="1">
                  <a:solidFill>
                    <a:schemeClr val="tx1">
                      <a:lumMod val="65000"/>
                      <a:lumOff val="35000"/>
                    </a:schemeClr>
                  </a:solidFill>
                </a:rPr>
                <a:t>20 %</a:t>
              </a:r>
            </a:p>
          </p:txBody>
        </p:sp>
      </p:grpSp>
      <p:sp>
        <p:nvSpPr>
          <p:cNvPr id="20" name="Textfeld 19">
            <a:extLst>
              <a:ext uri="{FF2B5EF4-FFF2-40B4-BE49-F238E27FC236}">
                <a16:creationId xmlns:a16="http://schemas.microsoft.com/office/drawing/2014/main" id="{4F2059FE-C2BA-4BD7-9A13-DBA3EA2C23A6}"/>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DE" sz="600" dirty="0">
                <a:solidFill>
                  <a:srgbClr val="B3B2B5"/>
                </a:solidFill>
                <a:latin typeface="Arial" panose="020B0604020202020204" pitchFamily="34" charset="0"/>
                <a:cs typeface="Arial" panose="020B0604020202020204" pitchFamily="34" charset="0"/>
              </a:rPr>
              <a:t>PP-XAR-CH-0470-2_06.2021</a:t>
            </a:r>
            <a:endParaRPr lang="fr-FR" sz="600" dirty="0">
              <a:solidFill>
                <a:srgbClr val="B3B2B5"/>
              </a:solidFill>
            </a:endParaRPr>
          </a:p>
        </p:txBody>
      </p:sp>
    </p:spTree>
    <p:extLst>
      <p:ext uri="{BB962C8B-B14F-4D97-AF65-F5344CB8AC3E}">
        <p14:creationId xmlns:p14="http://schemas.microsoft.com/office/powerpoint/2010/main" val="2766590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8" name="Table 3">
            <a:extLst>
              <a:ext uri="{FF2B5EF4-FFF2-40B4-BE49-F238E27FC236}">
                <a16:creationId xmlns:a16="http://schemas.microsoft.com/office/drawing/2014/main" id="{8CB06B5A-FF9E-DD40-86B7-5D6E0E383EFB}"/>
              </a:ext>
            </a:extLst>
          </p:cNvPr>
          <p:cNvGraphicFramePr>
            <a:graphicFrameLocks noGrp="1"/>
          </p:cNvGraphicFramePr>
          <p:nvPr>
            <p:extLst>
              <p:ext uri="{D42A27DB-BD31-4B8C-83A1-F6EECF244321}">
                <p14:modId xmlns:p14="http://schemas.microsoft.com/office/powerpoint/2010/main" val="2547039397"/>
              </p:ext>
            </p:extLst>
          </p:nvPr>
        </p:nvGraphicFramePr>
        <p:xfrm>
          <a:off x="620675" y="995611"/>
          <a:ext cx="7664295" cy="3178061"/>
        </p:xfrm>
        <a:graphic>
          <a:graphicData uri="http://schemas.openxmlformats.org/drawingml/2006/table">
            <a:tbl>
              <a:tblPr firstRow="1" bandRow="1">
                <a:tableStyleId>{9D7B26C5-4107-4FEC-AEDC-1716B250A1EF}</a:tableStyleId>
              </a:tblPr>
              <a:tblGrid>
                <a:gridCol w="930875">
                  <a:extLst>
                    <a:ext uri="{9D8B030D-6E8A-4147-A177-3AD203B41FA5}">
                      <a16:colId xmlns:a16="http://schemas.microsoft.com/office/drawing/2014/main" val="20000"/>
                    </a:ext>
                  </a:extLst>
                </a:gridCol>
                <a:gridCol w="932112">
                  <a:extLst>
                    <a:ext uri="{9D8B030D-6E8A-4147-A177-3AD203B41FA5}">
                      <a16:colId xmlns:a16="http://schemas.microsoft.com/office/drawing/2014/main" val="20001"/>
                    </a:ext>
                  </a:extLst>
                </a:gridCol>
                <a:gridCol w="932112">
                  <a:extLst>
                    <a:ext uri="{9D8B030D-6E8A-4147-A177-3AD203B41FA5}">
                      <a16:colId xmlns:a16="http://schemas.microsoft.com/office/drawing/2014/main" val="20002"/>
                    </a:ext>
                  </a:extLst>
                </a:gridCol>
                <a:gridCol w="859270">
                  <a:extLst>
                    <a:ext uri="{9D8B030D-6E8A-4147-A177-3AD203B41FA5}">
                      <a16:colId xmlns:a16="http://schemas.microsoft.com/office/drawing/2014/main" val="20003"/>
                    </a:ext>
                  </a:extLst>
                </a:gridCol>
                <a:gridCol w="859270">
                  <a:extLst>
                    <a:ext uri="{9D8B030D-6E8A-4147-A177-3AD203B41FA5}">
                      <a16:colId xmlns:a16="http://schemas.microsoft.com/office/drawing/2014/main" val="20004"/>
                    </a:ext>
                  </a:extLst>
                </a:gridCol>
                <a:gridCol w="859270">
                  <a:extLst>
                    <a:ext uri="{9D8B030D-6E8A-4147-A177-3AD203B41FA5}">
                      <a16:colId xmlns:a16="http://schemas.microsoft.com/office/drawing/2014/main" val="44467806"/>
                    </a:ext>
                  </a:extLst>
                </a:gridCol>
                <a:gridCol w="859270">
                  <a:extLst>
                    <a:ext uri="{9D8B030D-6E8A-4147-A177-3AD203B41FA5}">
                      <a16:colId xmlns:a16="http://schemas.microsoft.com/office/drawing/2014/main" val="2994934076"/>
                    </a:ext>
                  </a:extLst>
                </a:gridCol>
                <a:gridCol w="636045">
                  <a:extLst>
                    <a:ext uri="{9D8B030D-6E8A-4147-A177-3AD203B41FA5}">
                      <a16:colId xmlns:a16="http://schemas.microsoft.com/office/drawing/2014/main" val="1728431779"/>
                    </a:ext>
                  </a:extLst>
                </a:gridCol>
                <a:gridCol w="796071">
                  <a:extLst>
                    <a:ext uri="{9D8B030D-6E8A-4147-A177-3AD203B41FA5}">
                      <a16:colId xmlns:a16="http://schemas.microsoft.com/office/drawing/2014/main" val="3282252746"/>
                    </a:ext>
                  </a:extLst>
                </a:gridCol>
              </a:tblGrid>
              <a:tr h="287509">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kern="1200" spc="-10" baseline="0" dirty="0">
                          <a:solidFill>
                            <a:schemeClr val="tx1">
                              <a:lumMod val="65000"/>
                              <a:lumOff val="35000"/>
                            </a:schemeClr>
                          </a:solidFill>
                          <a:latin typeface="+mn-lt"/>
                          <a:ea typeface="+mn-ea"/>
                          <a:cs typeface="+mn-cs"/>
                        </a:rPr>
                        <a:t>Proportion de patients diabétiques :</a:t>
                      </a:r>
                    </a:p>
                  </a:txBody>
                  <a:tcPr marL="91412" marR="91412" marT="45706" marB="45706" anchor="ctr">
                    <a:lnL>
                      <a:noFill/>
                    </a:lnL>
                    <a:lnR w="571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hMerge="1">
                  <a:txBody>
                    <a:bodyPr/>
                    <a:lstStyle/>
                    <a:p>
                      <a:pPr marL="0" marR="0" indent="0" algn="ctr" defTabSz="685800" rtl="0" eaLnBrk="1" fontAlgn="auto" latinLnBrk="0" hangingPunct="1">
                        <a:lnSpc>
                          <a:spcPct val="100000"/>
                        </a:lnSpc>
                        <a:spcBef>
                          <a:spcPts val="0"/>
                        </a:spcBef>
                        <a:spcAft>
                          <a:spcPts val="0"/>
                        </a:spcAft>
                        <a:buClrTx/>
                        <a:buSzTx/>
                        <a:buFontTx/>
                        <a:buNone/>
                        <a:tabLst/>
                        <a:defRPr/>
                      </a:pPr>
                      <a:endParaRPr lang="en-GB" sz="800" b="1" kern="1200" baseline="0" dirty="0">
                        <a:solidFill>
                          <a:schemeClr val="bg1"/>
                        </a:solidFill>
                        <a:latin typeface="+mj-lt"/>
                        <a:ea typeface="+mn-ea"/>
                        <a:cs typeface="+mn-cs"/>
                      </a:endParaRPr>
                    </a:p>
                  </a:txBody>
                  <a:tcPr anchor="ctr">
                    <a:lnL>
                      <a:noFill/>
                    </a:lnL>
                    <a:lnR>
                      <a:noFill/>
                    </a:lnR>
                    <a:lnT w="12700" cmpd="sng">
                      <a:noFill/>
                    </a:lnT>
                    <a:lnB w="12700" cmpd="sng">
                      <a:noFill/>
                    </a:lnB>
                    <a:lnTlToBr w="12700" cmpd="sng">
                      <a:noFill/>
                      <a:prstDash val="solid"/>
                    </a:lnTlToBr>
                    <a:lnBlToTr w="12700" cmpd="sng">
                      <a:noFill/>
                      <a:prstDash val="solid"/>
                    </a:lnBlToTr>
                    <a:noFill/>
                  </a:tcPr>
                </a:tc>
                <a:tc hMerge="1">
                  <a:txBody>
                    <a:bodyPr/>
                    <a:lstStyle/>
                    <a:p>
                      <a:pPr algn="ctr"/>
                      <a:endParaRPr lang="en-GB" sz="800" b="1" kern="1200" baseline="0" dirty="0">
                        <a:solidFill>
                          <a:schemeClr val="bg1"/>
                        </a:solidFill>
                        <a:latin typeface="+mj-lt"/>
                        <a:ea typeface="+mn-ea"/>
                        <a:cs typeface="+mn-cs"/>
                      </a:endParaRPr>
                    </a:p>
                  </a:txBody>
                  <a:tcPr marL="0" marR="0" anchor="ctr">
                    <a:lnL>
                      <a:noFill/>
                    </a:lnL>
                    <a:lnR w="571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gridSpan="2">
                  <a:txBody>
                    <a:bodyPr/>
                    <a:lstStyle/>
                    <a:p>
                      <a:pPr algn="ctr"/>
                      <a:r>
                        <a:rPr lang="en-GB" sz="1200" b="1" kern="1200" baseline="0" dirty="0">
                          <a:solidFill>
                            <a:schemeClr val="tx1">
                              <a:lumMod val="65000"/>
                              <a:lumOff val="35000"/>
                            </a:schemeClr>
                          </a:solidFill>
                          <a:latin typeface="Arial" panose="020B0604020202020204" pitchFamily="34" charset="0"/>
                          <a:ea typeface="+mn-ea"/>
                          <a:cs typeface="Arial" panose="020B0604020202020204" pitchFamily="34" charset="0"/>
                        </a:rPr>
                        <a:t>40%</a:t>
                      </a:r>
                    </a:p>
                  </a:txBody>
                  <a:tcPr marL="91412" marR="91412" marT="45706" marB="45706"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hMerge="1">
                  <a:txBody>
                    <a:bodyPr/>
                    <a:lstStyle/>
                    <a:p>
                      <a:endParaRPr lang="de-DE"/>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kern="1200" baseline="0" dirty="0">
                          <a:solidFill>
                            <a:schemeClr val="tx1">
                              <a:lumMod val="65000"/>
                              <a:lumOff val="35000"/>
                            </a:schemeClr>
                          </a:solidFill>
                          <a:latin typeface="Arial" panose="020B0604020202020204" pitchFamily="34" charset="0"/>
                          <a:ea typeface="+mn-ea"/>
                          <a:cs typeface="Arial" panose="020B0604020202020204" pitchFamily="34" charset="0"/>
                        </a:rPr>
                        <a:t>25%</a:t>
                      </a:r>
                    </a:p>
                  </a:txBody>
                  <a:tcPr marL="91412" marR="91412" marT="45706" marB="45706"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hMerge="1">
                  <a:txBody>
                    <a:bodyPr/>
                    <a:lstStyle/>
                    <a:p>
                      <a:endParaRPr lang="de-DE"/>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kern="1200" baseline="0" dirty="0">
                          <a:solidFill>
                            <a:schemeClr val="tx1">
                              <a:lumMod val="65000"/>
                              <a:lumOff val="35000"/>
                            </a:schemeClr>
                          </a:solidFill>
                          <a:latin typeface="Arial" panose="020B0604020202020204" pitchFamily="34" charset="0"/>
                          <a:ea typeface="+mn-ea"/>
                          <a:cs typeface="Arial" panose="020B0604020202020204" pitchFamily="34" charset="0"/>
                        </a:rPr>
                        <a:t>36%</a:t>
                      </a:r>
                    </a:p>
                  </a:txBody>
                  <a:tcPr marL="91412" marR="91412" marT="45706" marB="45706" anchor="ctr">
                    <a:lnL w="57150" cap="flat" cmpd="sng" algn="ctr">
                      <a:solidFill>
                        <a:schemeClr val="bg1"/>
                      </a:solid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noFill/>
                  </a:tcPr>
                </a:tc>
                <a:tc hMerge="1">
                  <a:txBody>
                    <a:bodyPr/>
                    <a:lstStyle/>
                    <a:p>
                      <a:endParaRPr lang="de-DE"/>
                    </a:p>
                  </a:txBody>
                  <a:tcPr/>
                </a:tc>
                <a:extLst>
                  <a:ext uri="{0D108BD9-81ED-4DB2-BD59-A6C34878D82A}">
                    <a16:rowId xmlns:a16="http://schemas.microsoft.com/office/drawing/2014/main" val="2374473458"/>
                  </a:ext>
                </a:extLst>
              </a:tr>
              <a:tr h="3047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800" b="1" kern="1200" baseline="0" dirty="0">
                        <a:solidFill>
                          <a:schemeClr val="bg1"/>
                        </a:solidFill>
                        <a:latin typeface="Arial" panose="020B0604020202020204" pitchFamily="34" charset="0"/>
                        <a:ea typeface="+mn-ea"/>
                        <a:cs typeface="Arial" panose="020B0604020202020204" pitchFamily="34" charset="0"/>
                      </a:endParaRPr>
                    </a:p>
                  </a:txBody>
                  <a:tcPr marL="91412" marR="91412" marT="45706" marB="45706" anchor="ctr">
                    <a:lnL>
                      <a:noFill/>
                    </a:lnL>
                    <a:lnR w="6350" cap="flat" cmpd="sng" algn="ctr">
                      <a:solidFill>
                        <a:schemeClr val="bg1"/>
                      </a:solidFill>
                      <a:prstDash val="solid"/>
                      <a:round/>
                      <a:headEnd type="none" w="med" len="med"/>
                      <a:tailEnd type="none" w="med" len="med"/>
                    </a:lnR>
                    <a:lnT w="12700" cmpd="sng">
                      <a:noFill/>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3961AC"/>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endParaRPr lang="en-GB" sz="800" b="1" kern="1200" baseline="0" dirty="0">
                        <a:solidFill>
                          <a:schemeClr val="bg1"/>
                        </a:solidFill>
                        <a:latin typeface="Arial" panose="020B0604020202020204" pitchFamily="34" charset="0"/>
                        <a:ea typeface="+mn-ea"/>
                        <a:cs typeface="Arial" panose="020B0604020202020204" pitchFamily="34" charset="0"/>
                      </a:endParaRPr>
                    </a:p>
                  </a:txBody>
                  <a:tcPr marL="91412" marR="91412" marT="45706" marB="45706"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3961AC"/>
                    </a:solidFill>
                  </a:tcPr>
                </a:tc>
                <a:tc>
                  <a:txBody>
                    <a:bodyPr/>
                    <a:lstStyle/>
                    <a:p>
                      <a:pPr algn="ctr"/>
                      <a:endParaRPr lang="en-GB" sz="800" b="1" kern="1200" baseline="0" dirty="0">
                        <a:solidFill>
                          <a:schemeClr val="bg1"/>
                        </a:solidFill>
                        <a:latin typeface="Arial" panose="020B0604020202020204" pitchFamily="34" charset="0"/>
                        <a:ea typeface="+mn-ea"/>
                        <a:cs typeface="Arial" panose="020B0604020202020204" pitchFamily="34" charset="0"/>
                      </a:endParaRPr>
                    </a:p>
                  </a:txBody>
                  <a:tcPr marL="0" marR="0" marT="45706" marB="45706" anchor="ctr">
                    <a:lnL w="63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mpd="sng">
                      <a:noFill/>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3961AC"/>
                    </a:solidFill>
                  </a:tcPr>
                </a:tc>
                <a:tc gridSpan="2">
                  <a:txBody>
                    <a:bodyPr/>
                    <a:lstStyle/>
                    <a:p>
                      <a:pPr algn="ctr"/>
                      <a:r>
                        <a:rPr lang="en-GB" sz="1400" b="1" kern="1200" baseline="0" dirty="0">
                          <a:solidFill>
                            <a:schemeClr val="bg1"/>
                          </a:solidFill>
                          <a:latin typeface="Arial" panose="020B0604020202020204" pitchFamily="34" charset="0"/>
                          <a:ea typeface="+mn-ea"/>
                          <a:cs typeface="Arial" panose="020B0604020202020204" pitchFamily="34" charset="0"/>
                        </a:rPr>
                        <a:t>ROCKET-AF</a:t>
                      </a:r>
                      <a:r>
                        <a:rPr lang="en-GB" sz="1400" b="1" kern="1200" baseline="30000" dirty="0">
                          <a:solidFill>
                            <a:schemeClr val="bg1"/>
                          </a:solidFill>
                          <a:latin typeface="Arial" panose="020B0604020202020204" pitchFamily="34" charset="0"/>
                          <a:ea typeface="+mn-ea"/>
                          <a:cs typeface="Arial" panose="020B0604020202020204" pitchFamily="34" charset="0"/>
                        </a:rPr>
                        <a:t>10</a:t>
                      </a:r>
                    </a:p>
                  </a:txBody>
                  <a:tcPr marL="91412" marR="91412" marT="45706" marB="45706"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mpd="sng">
                      <a:noFill/>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3961AC"/>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800" b="1" kern="1200" baseline="0">
                        <a:solidFill>
                          <a:schemeClr val="bg1"/>
                        </a:solidFill>
                        <a:latin typeface="+mj-lt"/>
                        <a:ea typeface="+mn-ea"/>
                        <a:cs typeface="+mn-cs"/>
                      </a:endParaRPr>
                    </a:p>
                  </a:txBody>
                  <a:tcPr anchor="ctr">
                    <a:lnL>
                      <a:noFill/>
                    </a:lnL>
                    <a:lnR>
                      <a:noFill/>
                    </a:lnR>
                    <a:lnT w="12700" cmpd="sng">
                      <a:noFill/>
                    </a:lnT>
                    <a:lnB w="12700" cmpd="sng">
                      <a:noFill/>
                    </a:lnB>
                    <a:lnTlToBr w="12700" cmpd="sng">
                      <a:noFill/>
                      <a:prstDash val="solid"/>
                    </a:lnTlToBr>
                    <a:lnBlToTr w="12700" cmpd="sng">
                      <a:noFill/>
                      <a:prstDash val="solid"/>
                    </a:lnBlToTr>
                    <a:solidFill>
                      <a:srgbClr val="3961AC"/>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kern="1200" baseline="0" dirty="0">
                          <a:solidFill>
                            <a:schemeClr val="bg1"/>
                          </a:solidFill>
                          <a:latin typeface="Arial" panose="020B0604020202020204" pitchFamily="34" charset="0"/>
                          <a:ea typeface="+mn-ea"/>
                          <a:cs typeface="Arial" panose="020B0604020202020204" pitchFamily="34" charset="0"/>
                        </a:rPr>
                        <a:t>ARISTOTLE</a:t>
                      </a:r>
                      <a:r>
                        <a:rPr lang="en-GB" sz="1400" b="1" kern="1200" baseline="30000" dirty="0">
                          <a:solidFill>
                            <a:schemeClr val="bg1"/>
                          </a:solidFill>
                          <a:latin typeface="Arial" panose="020B0604020202020204" pitchFamily="34" charset="0"/>
                          <a:ea typeface="+mn-ea"/>
                          <a:cs typeface="Arial" panose="020B0604020202020204" pitchFamily="34" charset="0"/>
                        </a:rPr>
                        <a:t>11</a:t>
                      </a:r>
                    </a:p>
                  </a:txBody>
                  <a:tcPr marL="91412" marR="91412" marT="45706" marB="45706"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mpd="sng">
                      <a:noFill/>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05F62"/>
                    </a:solidFill>
                  </a:tcPr>
                </a:tc>
                <a:tc hMerge="1">
                  <a:txBody>
                    <a:bodyPr/>
                    <a:lstStyle/>
                    <a:p>
                      <a:pPr algn="ctr"/>
                      <a:endParaRPr lang="en-GB" sz="1400" b="1" kern="1200" baseline="30000">
                        <a:solidFill>
                          <a:schemeClr val="bg1"/>
                        </a:solidFill>
                        <a:latin typeface="+mj-lt"/>
                        <a:ea typeface="+mn-ea"/>
                        <a:cs typeface="+mn-cs"/>
                      </a:endParaRPr>
                    </a:p>
                  </a:txBody>
                  <a:tcPr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3961AC"/>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kern="1200" baseline="0" dirty="0">
                          <a:solidFill>
                            <a:schemeClr val="bg1"/>
                          </a:solidFill>
                          <a:latin typeface="Arial" panose="020B0604020202020204" pitchFamily="34" charset="0"/>
                          <a:ea typeface="+mn-ea"/>
                          <a:cs typeface="Arial" panose="020B0604020202020204" pitchFamily="34" charset="0"/>
                        </a:rPr>
                        <a:t>ENGAGE</a:t>
                      </a:r>
                      <a:r>
                        <a:rPr lang="en-GB" sz="1400" b="1" kern="1200" baseline="30000" dirty="0">
                          <a:solidFill>
                            <a:schemeClr val="bg1"/>
                          </a:solidFill>
                          <a:latin typeface="Arial" panose="020B0604020202020204" pitchFamily="34" charset="0"/>
                          <a:ea typeface="+mn-ea"/>
                          <a:cs typeface="Arial" panose="020B0604020202020204" pitchFamily="34" charset="0"/>
                        </a:rPr>
                        <a:t>12</a:t>
                      </a:r>
                    </a:p>
                  </a:txBody>
                  <a:tcPr marL="91412" marR="91412" marT="45706" marB="45706" anchor="ctr">
                    <a:lnL w="57150" cap="flat" cmpd="sng" algn="ctr">
                      <a:solidFill>
                        <a:schemeClr val="bg1"/>
                      </a:solidFill>
                      <a:prstDash val="solid"/>
                      <a:round/>
                      <a:headEnd type="none" w="med" len="med"/>
                      <a:tailEnd type="none" w="med" len="med"/>
                    </a:lnL>
                    <a:lnR>
                      <a:noFill/>
                    </a:lnR>
                    <a:lnT w="12700" cmpd="sng">
                      <a:noFill/>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05F62"/>
                    </a:solidFill>
                  </a:tcPr>
                </a:tc>
                <a:tc hMerge="1">
                  <a:txBody>
                    <a:bodyPr/>
                    <a:lstStyle/>
                    <a:p>
                      <a:pPr algn="ctr"/>
                      <a:endParaRPr lang="en-GB" sz="1400" b="1" kern="1200" baseline="30000">
                        <a:solidFill>
                          <a:schemeClr val="bg1"/>
                        </a:solidFill>
                        <a:latin typeface="+mj-lt"/>
                        <a:ea typeface="+mn-ea"/>
                        <a:cs typeface="+mn-cs"/>
                      </a:endParaRPr>
                    </a:p>
                  </a:txBody>
                  <a:tcPr anchor="ctr">
                    <a:lnL w="12700" cap="flat" cmpd="sng" algn="ctr">
                      <a:no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solidFill>
                      <a:srgbClr val="3961AC"/>
                    </a:solidFill>
                  </a:tcPr>
                </a:tc>
                <a:extLst>
                  <a:ext uri="{0D108BD9-81ED-4DB2-BD59-A6C34878D82A}">
                    <a16:rowId xmlns:a16="http://schemas.microsoft.com/office/drawing/2014/main" val="4290083655"/>
                  </a:ext>
                </a:extLst>
              </a:tr>
              <a:tr h="6398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720" b="1" kern="1200" baseline="0" dirty="0">
                          <a:solidFill>
                            <a:schemeClr val="bg1"/>
                          </a:solidFill>
                          <a:latin typeface="+mn-lt"/>
                          <a:ea typeface="+mn-ea"/>
                          <a:cs typeface="+mn-cs"/>
                        </a:rPr>
                        <a:t>Evolution</a:t>
                      </a:r>
                    </a:p>
                  </a:txBody>
                  <a:tcPr marL="91412" marR="91412" marT="45706" marB="45706" anchor="ctr">
                    <a:lnL>
                      <a:noFill/>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3961AC"/>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de-DE" sz="720" b="1" baseline="0" dirty="0" err="1">
                          <a:solidFill>
                            <a:schemeClr val="bg1"/>
                          </a:solidFill>
                          <a:latin typeface="Arial" panose="020B0604020202020204" pitchFamily="34" charset="0"/>
                          <a:ea typeface="+mn-ea"/>
                          <a:cs typeface="Arial" panose="020B0604020202020204" pitchFamily="34" charset="0"/>
                        </a:rPr>
                        <a:t>Evénements</a:t>
                      </a:r>
                      <a:r>
                        <a:rPr lang="de-DE" sz="720" b="1" baseline="0" dirty="0">
                          <a:solidFill>
                            <a:schemeClr val="bg1"/>
                          </a:solidFill>
                          <a:latin typeface="Arial" panose="020B0604020202020204" pitchFamily="34" charset="0"/>
                          <a:ea typeface="+mn-ea"/>
                          <a:cs typeface="Arial" panose="020B0604020202020204" pitchFamily="34" charset="0"/>
                        </a:rPr>
                        <a:t> </a:t>
                      </a:r>
                      <a:r>
                        <a:rPr lang="de-DE" sz="720" b="1" baseline="0" dirty="0" err="1">
                          <a:solidFill>
                            <a:schemeClr val="bg1"/>
                          </a:solidFill>
                          <a:latin typeface="Arial" panose="020B0604020202020204" pitchFamily="34" charset="0"/>
                          <a:ea typeface="+mn-ea"/>
                          <a:cs typeface="Arial" panose="020B0604020202020204" pitchFamily="34" charset="0"/>
                        </a:rPr>
                        <a:t>liés</a:t>
                      </a:r>
                      <a:r>
                        <a:rPr lang="de-DE" sz="720" b="1" baseline="0" dirty="0">
                          <a:solidFill>
                            <a:schemeClr val="bg1"/>
                          </a:solidFill>
                          <a:latin typeface="Arial" panose="020B0604020202020204" pitchFamily="34" charset="0"/>
                          <a:ea typeface="+mn-ea"/>
                          <a:cs typeface="Arial" panose="020B0604020202020204" pitchFamily="34" charset="0"/>
                        </a:rPr>
                        <a:t> au </a:t>
                      </a:r>
                      <a:r>
                        <a:rPr lang="de-DE" sz="720" b="1" baseline="0" dirty="0" err="1">
                          <a:solidFill>
                            <a:schemeClr val="bg1"/>
                          </a:solidFill>
                          <a:latin typeface="Arial" panose="020B0604020202020204" pitchFamily="34" charset="0"/>
                          <a:ea typeface="+mn-ea"/>
                          <a:cs typeface="Arial" panose="020B0604020202020204" pitchFamily="34" charset="0"/>
                        </a:rPr>
                        <a:t>Rivaroxaban</a:t>
                      </a:r>
                      <a:r>
                        <a:rPr lang="de-DE" sz="720" b="1" baseline="0" dirty="0">
                          <a:solidFill>
                            <a:schemeClr val="bg1"/>
                          </a:solidFill>
                          <a:latin typeface="Arial" panose="020B0604020202020204" pitchFamily="34" charset="0"/>
                          <a:ea typeface="+mn-ea"/>
                          <a:cs typeface="Arial" panose="020B0604020202020204" pitchFamily="34" charset="0"/>
                        </a:rPr>
                        <a:t> /  100 AP </a:t>
                      </a:r>
                      <a:br>
                        <a:rPr lang="de-DE" sz="720" b="1" baseline="0" dirty="0">
                          <a:solidFill>
                            <a:schemeClr val="bg1"/>
                          </a:solidFill>
                          <a:latin typeface="Arial" panose="020B0604020202020204" pitchFamily="34" charset="0"/>
                          <a:ea typeface="+mn-ea"/>
                          <a:cs typeface="Arial" panose="020B0604020202020204" pitchFamily="34" charset="0"/>
                        </a:rPr>
                      </a:br>
                      <a:r>
                        <a:rPr lang="de-DE" sz="720" b="1" baseline="0" dirty="0">
                          <a:solidFill>
                            <a:schemeClr val="bg1"/>
                          </a:solidFill>
                          <a:latin typeface="Arial" panose="020B0604020202020204" pitchFamily="34" charset="0"/>
                          <a:ea typeface="+mn-ea"/>
                          <a:cs typeface="Arial" panose="020B0604020202020204" pitchFamily="34" charset="0"/>
                        </a:rPr>
                        <a:t>(</a:t>
                      </a:r>
                      <a:r>
                        <a:rPr lang="de-DE" sz="720" b="1" baseline="0" dirty="0" err="1">
                          <a:solidFill>
                            <a:schemeClr val="bg1"/>
                          </a:solidFill>
                          <a:latin typeface="Arial" panose="020B0604020202020204" pitchFamily="34" charset="0"/>
                          <a:ea typeface="+mn-ea"/>
                          <a:cs typeface="Arial" panose="020B0604020202020204" pitchFamily="34" charset="0"/>
                        </a:rPr>
                        <a:t>nbre</a:t>
                      </a:r>
                      <a:r>
                        <a:rPr lang="de-DE" sz="720" b="1" baseline="0" dirty="0">
                          <a:solidFill>
                            <a:schemeClr val="bg1"/>
                          </a:solidFill>
                          <a:latin typeface="Arial" panose="020B0604020202020204" pitchFamily="34" charset="0"/>
                          <a:ea typeface="+mn-ea"/>
                          <a:cs typeface="Arial" panose="020B0604020202020204" pitchFamily="34" charset="0"/>
                        </a:rPr>
                        <a:t> total </a:t>
                      </a:r>
                      <a:r>
                        <a:rPr lang="de-DE" sz="720" b="1" baseline="0" dirty="0" err="1">
                          <a:solidFill>
                            <a:schemeClr val="bg1"/>
                          </a:solidFill>
                          <a:latin typeface="Arial" panose="020B0604020202020204" pitchFamily="34" charset="0"/>
                          <a:ea typeface="+mn-ea"/>
                          <a:cs typeface="Arial" panose="020B0604020202020204" pitchFamily="34" charset="0"/>
                        </a:rPr>
                        <a:t>d’événements</a:t>
                      </a:r>
                      <a:r>
                        <a:rPr lang="de-DE" sz="720" b="1" baseline="0" dirty="0">
                          <a:solidFill>
                            <a:schemeClr val="bg1"/>
                          </a:solidFill>
                          <a:latin typeface="Arial" panose="020B0604020202020204" pitchFamily="34" charset="0"/>
                          <a:ea typeface="+mn-ea"/>
                          <a:cs typeface="Arial" panose="020B0604020202020204" pitchFamily="34" charset="0"/>
                        </a:rPr>
                        <a:t>)</a:t>
                      </a:r>
                    </a:p>
                    <a:p>
                      <a:pPr marL="0" marR="0" lvl="0" indent="0" algn="ctr" defTabSz="685800" rtl="0" eaLnBrk="1" fontAlgn="auto" latinLnBrk="0" hangingPunct="1">
                        <a:lnSpc>
                          <a:spcPct val="100000"/>
                        </a:lnSpc>
                        <a:spcBef>
                          <a:spcPts val="0"/>
                        </a:spcBef>
                        <a:spcAft>
                          <a:spcPts val="0"/>
                        </a:spcAft>
                        <a:buClrTx/>
                        <a:buSzTx/>
                        <a:buFontTx/>
                        <a:buNone/>
                        <a:tabLst/>
                        <a:defRPr/>
                      </a:pPr>
                      <a:r>
                        <a:rPr lang="de-DE" sz="720" b="1" baseline="0" dirty="0" err="1">
                          <a:solidFill>
                            <a:schemeClr val="bg1"/>
                          </a:solidFill>
                          <a:latin typeface="Arial" panose="020B0604020202020204" pitchFamily="34" charset="0"/>
                          <a:ea typeface="+mn-ea"/>
                          <a:cs typeface="Arial" panose="020B0604020202020204" pitchFamily="34" charset="0"/>
                        </a:rPr>
                        <a:t>n</a:t>
                      </a:r>
                      <a:r>
                        <a:rPr lang="de-DE" sz="720" b="1" baseline="0" dirty="0">
                          <a:solidFill>
                            <a:schemeClr val="bg1"/>
                          </a:solidFill>
                          <a:latin typeface="Arial" panose="020B0604020202020204" pitchFamily="34" charset="0"/>
                          <a:ea typeface="+mn-ea"/>
                          <a:cs typeface="Arial" panose="020B0604020202020204" pitchFamily="34" charset="0"/>
                        </a:rPr>
                        <a:t>=2878</a:t>
                      </a:r>
                    </a:p>
                  </a:txBody>
                  <a:tcPr marL="91412" marR="91412" marT="45706" marB="45706"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3961AC"/>
                    </a:solidFill>
                  </a:tcPr>
                </a:tc>
                <a:tc>
                  <a:txBody>
                    <a:bodyPr/>
                    <a:lstStyle/>
                    <a:p>
                      <a:pPr algn="ctr"/>
                      <a:r>
                        <a:rPr lang="fr-FR" sz="720" b="1" kern="1200" baseline="0" dirty="0">
                          <a:solidFill>
                            <a:schemeClr val="bg1"/>
                          </a:solidFill>
                          <a:latin typeface="+mn-lt"/>
                          <a:ea typeface="+mn-ea"/>
                          <a:cs typeface="+mn-cs"/>
                        </a:rPr>
                        <a:t>AVK </a:t>
                      </a:r>
                    </a:p>
                    <a:p>
                      <a:pPr marL="0" marR="0" lvl="0" indent="0" algn="ctr" defTabSz="914400" rtl="0" eaLnBrk="1" fontAlgn="auto" latinLnBrk="0" hangingPunct="1">
                        <a:lnSpc>
                          <a:spcPct val="100000"/>
                        </a:lnSpc>
                        <a:spcBef>
                          <a:spcPts val="0"/>
                        </a:spcBef>
                        <a:spcAft>
                          <a:spcPts val="0"/>
                        </a:spcAft>
                        <a:buClrTx/>
                        <a:buSzTx/>
                        <a:buFontTx/>
                        <a:buNone/>
                        <a:tabLst/>
                        <a:defRPr/>
                      </a:pPr>
                      <a:r>
                        <a:rPr lang="fr-FR" sz="720" b="1" kern="1200" baseline="0" dirty="0">
                          <a:solidFill>
                            <a:schemeClr val="bg1"/>
                          </a:solidFill>
                          <a:latin typeface="+mn-lt"/>
                          <a:ea typeface="+mn-ea"/>
                          <a:cs typeface="+mn-cs"/>
                        </a:rPr>
                        <a:t>Evénements/100 AP</a:t>
                      </a:r>
                      <a:br>
                        <a:rPr lang="fr-FR" sz="720" b="1" kern="1200" baseline="0" dirty="0">
                          <a:solidFill>
                            <a:schemeClr val="bg1"/>
                          </a:solidFill>
                          <a:latin typeface="+mn-lt"/>
                          <a:ea typeface="+mn-ea"/>
                          <a:cs typeface="+mn-cs"/>
                        </a:rPr>
                      </a:br>
                      <a:r>
                        <a:rPr lang="fr-FR" sz="720" b="1" kern="1200" baseline="0" dirty="0">
                          <a:solidFill>
                            <a:schemeClr val="bg1"/>
                          </a:solidFill>
                          <a:latin typeface="+mn-lt"/>
                          <a:ea typeface="+mn-ea"/>
                          <a:cs typeface="+mn-cs"/>
                        </a:rPr>
                        <a:t>(</a:t>
                      </a:r>
                      <a:r>
                        <a:rPr lang="fr-FR" sz="720" b="1" kern="1200" baseline="0" dirty="0" err="1">
                          <a:solidFill>
                            <a:schemeClr val="bg1"/>
                          </a:solidFill>
                          <a:latin typeface="+mn-lt"/>
                          <a:ea typeface="+mn-ea"/>
                          <a:cs typeface="+mn-cs"/>
                        </a:rPr>
                        <a:t>nbre</a:t>
                      </a:r>
                      <a:r>
                        <a:rPr lang="fr-FR" sz="720" b="1" kern="1200" baseline="0" dirty="0">
                          <a:solidFill>
                            <a:schemeClr val="bg1"/>
                          </a:solidFill>
                          <a:latin typeface="+mn-lt"/>
                          <a:ea typeface="+mn-ea"/>
                          <a:cs typeface="+mn-cs"/>
                        </a:rPr>
                        <a:t> total d’événements)</a:t>
                      </a:r>
                    </a:p>
                    <a:p>
                      <a:pPr algn="ctr"/>
                      <a:r>
                        <a:rPr lang="fr-FR" sz="720" b="1" kern="1200" baseline="0" dirty="0">
                          <a:solidFill>
                            <a:schemeClr val="bg1"/>
                          </a:solidFill>
                          <a:latin typeface="+mn-lt"/>
                          <a:ea typeface="+mn-ea"/>
                          <a:cs typeface="+mn-cs"/>
                        </a:rPr>
                        <a:t>n=2817</a:t>
                      </a:r>
                    </a:p>
                  </a:txBody>
                  <a:tcPr marL="0" marR="0" marT="45706" marB="45706" anchor="ctr">
                    <a:lnL w="63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3961A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de-DE" sz="720" b="1" kern="1200" baseline="0" dirty="0">
                        <a:solidFill>
                          <a:schemeClr val="bg1"/>
                        </a:solidFill>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fr-FR" sz="720" b="1" kern="1200" baseline="0" dirty="0">
                          <a:solidFill>
                            <a:schemeClr val="bg1"/>
                          </a:solidFill>
                          <a:latin typeface="+mn-lt"/>
                          <a:ea typeface="+mn-ea"/>
                          <a:cs typeface="+mn-cs"/>
                        </a:rPr>
                        <a:t>HR </a:t>
                      </a:r>
                      <a:br>
                        <a:rPr lang="fr-FR" sz="720" b="1" kern="1200" baseline="0" dirty="0">
                          <a:solidFill>
                            <a:schemeClr val="bg1"/>
                          </a:solidFill>
                          <a:latin typeface="+mn-lt"/>
                          <a:ea typeface="+mn-ea"/>
                          <a:cs typeface="+mn-cs"/>
                        </a:rPr>
                      </a:br>
                      <a:r>
                        <a:rPr lang="fr-FR" sz="720" b="1" kern="1200" baseline="0" dirty="0">
                          <a:solidFill>
                            <a:schemeClr val="bg1"/>
                          </a:solidFill>
                          <a:latin typeface="+mn-lt"/>
                          <a:ea typeface="+mn-ea"/>
                          <a:cs typeface="+mn-cs"/>
                        </a:rPr>
                        <a:t>(IC à 95 %)</a:t>
                      </a:r>
                    </a:p>
                    <a:p>
                      <a:pPr algn="ctr"/>
                      <a:endParaRPr lang="en-GB" sz="720" b="1" kern="1200" baseline="0" dirty="0">
                        <a:solidFill>
                          <a:schemeClr val="bg1"/>
                        </a:solidFill>
                        <a:latin typeface="Arial" panose="020B0604020202020204" pitchFamily="34" charset="0"/>
                        <a:ea typeface="+mn-ea"/>
                        <a:cs typeface="Arial" panose="020B0604020202020204" pitchFamily="34" charset="0"/>
                      </a:endParaRPr>
                    </a:p>
                  </a:txBody>
                  <a:tcPr marL="91412" marR="91412" marT="45706" marB="45706"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3961A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720" b="1" kern="1200" baseline="0" dirty="0">
                          <a:solidFill>
                            <a:schemeClr val="bg1"/>
                          </a:solidFill>
                          <a:latin typeface="+mn-lt"/>
                          <a:ea typeface="+mn-ea"/>
                          <a:cs typeface="+mn-cs"/>
                        </a:rPr>
                        <a:t>HR </a:t>
                      </a:r>
                      <a:br>
                        <a:rPr lang="fr-FR" sz="720" b="1" kern="1200" baseline="0" dirty="0">
                          <a:solidFill>
                            <a:schemeClr val="bg1"/>
                          </a:solidFill>
                          <a:latin typeface="+mn-lt"/>
                          <a:ea typeface="+mn-ea"/>
                          <a:cs typeface="+mn-cs"/>
                        </a:rPr>
                      </a:br>
                      <a:r>
                        <a:rPr lang="fr-FR" sz="720" b="1" kern="1200" baseline="0" dirty="0">
                          <a:solidFill>
                            <a:schemeClr val="bg1"/>
                          </a:solidFill>
                          <a:latin typeface="+mn-lt"/>
                          <a:ea typeface="+mn-ea"/>
                          <a:cs typeface="+mn-cs"/>
                        </a:rPr>
                        <a:t>(IC à 95 %)</a:t>
                      </a:r>
                    </a:p>
                  </a:txBody>
                  <a:tcPr marL="91412" marR="91412" marT="45706" marB="45706" anchor="ctr">
                    <a:lnL w="63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3961A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720" b="1" kern="1200" baseline="0" dirty="0">
                          <a:solidFill>
                            <a:schemeClr val="bg1"/>
                          </a:solidFill>
                          <a:latin typeface="+mn-lt"/>
                          <a:ea typeface="+mn-ea"/>
                          <a:cs typeface="+mn-cs"/>
                        </a:rPr>
                        <a:t>HR </a:t>
                      </a:r>
                      <a:br>
                        <a:rPr lang="fr-FR" sz="720" b="1" kern="1200" baseline="0" dirty="0">
                          <a:solidFill>
                            <a:schemeClr val="bg1"/>
                          </a:solidFill>
                          <a:latin typeface="+mn-lt"/>
                          <a:ea typeface="+mn-ea"/>
                          <a:cs typeface="+mn-cs"/>
                        </a:rPr>
                      </a:br>
                      <a:r>
                        <a:rPr lang="fr-FR" sz="720" b="1" kern="1200" baseline="0" dirty="0">
                          <a:solidFill>
                            <a:schemeClr val="bg1"/>
                          </a:solidFill>
                          <a:latin typeface="+mn-lt"/>
                          <a:ea typeface="+mn-ea"/>
                          <a:cs typeface="+mn-cs"/>
                        </a:rPr>
                        <a:t>(IC à 95 %)</a:t>
                      </a:r>
                    </a:p>
                  </a:txBody>
                  <a:tcPr marL="91412" marR="91412" marT="45706" marB="45706"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05F6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720" b="1" kern="1200" baseline="0" dirty="0">
                          <a:solidFill>
                            <a:schemeClr val="bg1"/>
                          </a:solidFill>
                          <a:latin typeface="+mn-lt"/>
                          <a:ea typeface="+mn-ea"/>
                          <a:cs typeface="+mn-cs"/>
                        </a:rPr>
                        <a:t>HR </a:t>
                      </a:r>
                      <a:br>
                        <a:rPr lang="fr-FR" sz="720" b="1" kern="1200" baseline="0" dirty="0">
                          <a:solidFill>
                            <a:schemeClr val="bg1"/>
                          </a:solidFill>
                          <a:latin typeface="+mn-lt"/>
                          <a:ea typeface="+mn-ea"/>
                          <a:cs typeface="+mn-cs"/>
                        </a:rPr>
                      </a:br>
                      <a:r>
                        <a:rPr lang="fr-FR" sz="720" b="1" kern="1200" baseline="0" dirty="0">
                          <a:solidFill>
                            <a:schemeClr val="bg1"/>
                          </a:solidFill>
                          <a:latin typeface="+mn-lt"/>
                          <a:ea typeface="+mn-ea"/>
                          <a:cs typeface="+mn-cs"/>
                        </a:rPr>
                        <a:t>(IC à 95 %)</a:t>
                      </a:r>
                    </a:p>
                  </a:txBody>
                  <a:tcPr marL="91412" marR="91412" marT="45706" marB="45706" anchor="ctr">
                    <a:lnL w="63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05F6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720" b="1" kern="1200" baseline="0" dirty="0">
                          <a:solidFill>
                            <a:schemeClr val="bg1"/>
                          </a:solidFill>
                          <a:latin typeface="+mn-lt"/>
                          <a:ea typeface="+mn-ea"/>
                          <a:cs typeface="+mn-cs"/>
                        </a:rPr>
                        <a:t>HR </a:t>
                      </a:r>
                      <a:br>
                        <a:rPr lang="fr-FR" sz="720" b="1" kern="1200" baseline="0" dirty="0">
                          <a:solidFill>
                            <a:schemeClr val="bg1"/>
                          </a:solidFill>
                          <a:latin typeface="+mn-lt"/>
                          <a:ea typeface="+mn-ea"/>
                          <a:cs typeface="+mn-cs"/>
                        </a:rPr>
                      </a:br>
                      <a:r>
                        <a:rPr lang="fr-FR" sz="720" b="1" kern="1200" baseline="0" dirty="0">
                          <a:solidFill>
                            <a:schemeClr val="bg1"/>
                          </a:solidFill>
                          <a:latin typeface="+mn-lt"/>
                          <a:ea typeface="+mn-ea"/>
                          <a:cs typeface="+mn-cs"/>
                        </a:rPr>
                        <a:t>(IC à 95 %)</a:t>
                      </a:r>
                    </a:p>
                  </a:txBody>
                  <a:tcPr marL="91412" marR="91412" marT="45706" marB="45706"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05F6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720" b="1" kern="1200" baseline="0" dirty="0">
                          <a:solidFill>
                            <a:schemeClr val="bg1"/>
                          </a:solidFill>
                          <a:latin typeface="+mn-lt"/>
                          <a:ea typeface="+mn-ea"/>
                          <a:cs typeface="+mn-cs"/>
                        </a:rPr>
                        <a:t>HR </a:t>
                      </a:r>
                      <a:br>
                        <a:rPr lang="fr-FR" sz="720" b="1" kern="1200" baseline="0" dirty="0">
                          <a:solidFill>
                            <a:schemeClr val="bg1"/>
                          </a:solidFill>
                          <a:latin typeface="+mn-lt"/>
                          <a:ea typeface="+mn-ea"/>
                          <a:cs typeface="+mn-cs"/>
                        </a:rPr>
                      </a:br>
                      <a:r>
                        <a:rPr lang="fr-FR" sz="720" b="1" kern="1200" baseline="0" dirty="0">
                          <a:solidFill>
                            <a:schemeClr val="bg1"/>
                          </a:solidFill>
                          <a:latin typeface="+mn-lt"/>
                          <a:ea typeface="+mn-ea"/>
                          <a:cs typeface="+mn-cs"/>
                        </a:rPr>
                        <a:t>(IC à 95 %)</a:t>
                      </a:r>
                    </a:p>
                  </a:txBody>
                  <a:tcPr marL="71978" marR="71978" marT="45706" marB="45706"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05F62"/>
                    </a:solidFill>
                  </a:tcPr>
                </a:tc>
                <a:extLst>
                  <a:ext uri="{0D108BD9-81ED-4DB2-BD59-A6C34878D82A}">
                    <a16:rowId xmlns:a16="http://schemas.microsoft.com/office/drawing/2014/main" val="10000"/>
                  </a:ext>
                </a:extLst>
              </a:tr>
              <a:tr h="61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720" kern="1200" dirty="0">
                          <a:solidFill>
                            <a:schemeClr val="tx1">
                              <a:lumMod val="65000"/>
                              <a:lumOff val="35000"/>
                            </a:schemeClr>
                          </a:solidFill>
                          <a:latin typeface="+mn-lt"/>
                          <a:ea typeface="+mn-ea"/>
                          <a:cs typeface="+mn-cs"/>
                        </a:rPr>
                        <a:t>Principal critère d’efficacité : </a:t>
                      </a:r>
                      <a:br>
                        <a:rPr lang="fr-FR" sz="720" kern="1200" dirty="0">
                          <a:solidFill>
                            <a:schemeClr val="tx1">
                              <a:lumMod val="65000"/>
                              <a:lumOff val="35000"/>
                            </a:schemeClr>
                          </a:solidFill>
                          <a:latin typeface="+mn-lt"/>
                          <a:ea typeface="+mn-ea"/>
                          <a:cs typeface="+mn-cs"/>
                        </a:rPr>
                      </a:br>
                      <a:r>
                        <a:rPr lang="fr-FR" sz="720" kern="1200" dirty="0">
                          <a:solidFill>
                            <a:schemeClr val="tx1">
                              <a:lumMod val="65000"/>
                              <a:lumOff val="35000"/>
                            </a:schemeClr>
                          </a:solidFill>
                          <a:latin typeface="+mn-lt"/>
                          <a:ea typeface="+mn-ea"/>
                          <a:cs typeface="+mn-cs"/>
                        </a:rPr>
                        <a:t>AVC ou ES</a:t>
                      </a:r>
                    </a:p>
                  </a:txBody>
                  <a:tcPr marL="91412" marR="91412" marT="45706" marB="45706" anchor="ctr">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1.74 (95)</a:t>
                      </a:r>
                    </a:p>
                  </a:txBody>
                  <a:tcPr marL="91412" marR="91412" marT="45706" marB="45706"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2.14 (114)</a:t>
                      </a:r>
                    </a:p>
                  </a:txBody>
                  <a:tcPr marL="91412" marR="91412" marT="45706" marB="45706" anchor="ctr">
                    <a:lnL w="63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GB" sz="720" kern="1200" dirty="0">
                        <a:solidFill>
                          <a:schemeClr val="tx1">
                            <a:lumMod val="65000"/>
                            <a:lumOff val="35000"/>
                          </a:schemeClr>
                        </a:solidFill>
                        <a:latin typeface="Arial" panose="020B0604020202020204" pitchFamily="34" charset="0"/>
                        <a:ea typeface="+mn-ea"/>
                        <a:cs typeface="Arial" panose="020B0604020202020204" pitchFamily="34" charset="0"/>
                      </a:endParaRPr>
                    </a:p>
                  </a:txBody>
                  <a:tcPr marL="68559" marR="68559" marT="34279" marB="34279"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0.82</a:t>
                      </a:r>
                      <a:b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b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(0.63</a:t>
                      </a:r>
                      <a:r>
                        <a:rPr lang="de-DE" sz="720" kern="1200" dirty="0">
                          <a:solidFill>
                            <a:schemeClr val="tx1">
                              <a:lumMod val="65000"/>
                              <a:lumOff val="35000"/>
                            </a:schemeClr>
                          </a:solidFill>
                          <a:latin typeface="Arial" panose="020B0604020202020204" pitchFamily="34" charset="0"/>
                          <a:ea typeface="+mn-ea"/>
                          <a:cs typeface="Arial" panose="020B0604020202020204" pitchFamily="34" charset="0"/>
                        </a:rPr>
                        <a:t>–1.08</a:t>
                      </a: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a:t>
                      </a:r>
                    </a:p>
                  </a:txBody>
                  <a:tcPr marL="91412" marR="91412" marT="45706" marB="45706" anchor="ctr">
                    <a:lnL w="63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endParaRPr lang="en-GB" sz="720" kern="1200" dirty="0">
                        <a:solidFill>
                          <a:schemeClr val="tx1"/>
                        </a:solidFill>
                        <a:latin typeface="Arial" panose="020B0604020202020204" pitchFamily="34" charset="0"/>
                        <a:ea typeface="+mn-ea"/>
                        <a:cs typeface="Arial" panose="020B0604020202020204" pitchFamily="34" charset="0"/>
                      </a:endParaRPr>
                    </a:p>
                  </a:txBody>
                  <a:tcPr marL="91412" marR="91412" marT="45706" marB="45706"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r>
                        <a:rPr lang="en-GB" sz="720" dirty="0">
                          <a:solidFill>
                            <a:schemeClr val="tx1">
                              <a:lumMod val="65000"/>
                              <a:lumOff val="35000"/>
                            </a:schemeClr>
                          </a:solidFill>
                          <a:latin typeface="Arial" panose="020B0604020202020204" pitchFamily="34" charset="0"/>
                          <a:cs typeface="Arial" panose="020B0604020202020204" pitchFamily="34" charset="0"/>
                        </a:rPr>
                        <a:t>0.75</a:t>
                      </a:r>
                      <a:br>
                        <a:rPr lang="en-GB" sz="720" dirty="0">
                          <a:solidFill>
                            <a:schemeClr val="tx1">
                              <a:lumMod val="65000"/>
                              <a:lumOff val="35000"/>
                            </a:schemeClr>
                          </a:solidFill>
                          <a:latin typeface="Arial" panose="020B0604020202020204" pitchFamily="34" charset="0"/>
                          <a:cs typeface="Arial" panose="020B0604020202020204" pitchFamily="34" charset="0"/>
                        </a:rPr>
                      </a:br>
                      <a:r>
                        <a:rPr lang="de-CH" sz="720" kern="1200" dirty="0">
                          <a:solidFill>
                            <a:schemeClr val="tx1">
                              <a:lumMod val="65000"/>
                              <a:lumOff val="35000"/>
                            </a:schemeClr>
                          </a:solidFill>
                          <a:latin typeface="Arial" panose="020B0604020202020204" pitchFamily="34" charset="0"/>
                          <a:ea typeface="+mn-ea"/>
                          <a:cs typeface="Arial" panose="020B0604020202020204" pitchFamily="34" charset="0"/>
                        </a:rPr>
                        <a:t>(0.53–1.05)</a:t>
                      </a:r>
                      <a:endParaRPr lang="en-GB" sz="720" kern="1200" dirty="0">
                        <a:solidFill>
                          <a:schemeClr val="tx1">
                            <a:lumMod val="65000"/>
                            <a:lumOff val="35000"/>
                          </a:schemeClr>
                        </a:solidFill>
                        <a:latin typeface="Arial" panose="020B0604020202020204" pitchFamily="34" charset="0"/>
                        <a:ea typeface="+mn-ea"/>
                        <a:cs typeface="Arial" panose="020B0604020202020204" pitchFamily="34" charset="0"/>
                      </a:endParaRPr>
                    </a:p>
                  </a:txBody>
                  <a:tcPr marL="91412" marR="91412" marT="45706" marB="45706" anchor="ctr">
                    <a:lnL w="63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endParaRPr lang="en-GB" sz="720" kern="1200" dirty="0">
                        <a:solidFill>
                          <a:schemeClr val="tx1">
                            <a:lumMod val="65000"/>
                            <a:lumOff val="35000"/>
                          </a:schemeClr>
                        </a:solidFill>
                        <a:latin typeface="Arial" panose="020B0604020202020204" pitchFamily="34" charset="0"/>
                        <a:ea typeface="+mn-ea"/>
                        <a:cs typeface="Arial" panose="020B0604020202020204" pitchFamily="34" charset="0"/>
                      </a:endParaRPr>
                    </a:p>
                  </a:txBody>
                  <a:tcPr marL="91412" marR="91412" marT="45706" marB="45706"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0.98</a:t>
                      </a:r>
                      <a:b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b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(0.72–1.35)</a:t>
                      </a:r>
                    </a:p>
                  </a:txBody>
                  <a:tcPr marL="91412" marR="91412" marT="45706" marB="45706"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612000">
                <a:tc>
                  <a:txBody>
                    <a:bodyPr/>
                    <a:lstStyle/>
                    <a:p>
                      <a:pPr marL="0" lvl="0" indent="-91440"/>
                      <a:endParaRPr lang="de-DE" sz="720" dirty="0">
                        <a:solidFill>
                          <a:schemeClr val="tx1">
                            <a:lumMod val="65000"/>
                            <a:lumOff val="35000"/>
                          </a:schemeClr>
                        </a:solidFill>
                        <a:latin typeface="Arial" panose="020B0604020202020204" pitchFamily="34" charset="0"/>
                        <a:ea typeface="+mn-ea"/>
                        <a:cs typeface="Arial" panose="020B0604020202020204" pitchFamily="34" charset="0"/>
                      </a:endParaRPr>
                    </a:p>
                    <a:p>
                      <a:pPr marL="0" lvl="0" indent="-91440"/>
                      <a:r>
                        <a:rPr lang="fr-FR" sz="720" kern="1200" dirty="0">
                          <a:solidFill>
                            <a:schemeClr val="tx1">
                              <a:lumMod val="65000"/>
                              <a:lumOff val="35000"/>
                            </a:schemeClr>
                          </a:solidFill>
                          <a:latin typeface="+mn-lt"/>
                          <a:ea typeface="+mn-ea"/>
                          <a:cs typeface="+mn-cs"/>
                        </a:rPr>
                        <a:t>Mort vasculaire*</a:t>
                      </a:r>
                    </a:p>
                    <a:p>
                      <a:pPr marL="0" lvl="0" indent="-91440"/>
                      <a:endParaRPr lang="de-DE" sz="720" dirty="0">
                        <a:solidFill>
                          <a:schemeClr val="tx1">
                            <a:lumMod val="65000"/>
                            <a:lumOff val="35000"/>
                          </a:schemeClr>
                        </a:solidFill>
                        <a:latin typeface="Arial" panose="020B0604020202020204" pitchFamily="34" charset="0"/>
                        <a:ea typeface="+mn-ea"/>
                        <a:cs typeface="Arial" panose="020B0604020202020204" pitchFamily="34" charset="0"/>
                      </a:endParaRPr>
                    </a:p>
                  </a:txBody>
                  <a:tcPr marL="91412" marR="91412" marT="45706" marB="45706" anchor="ctr">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90000"/>
                      </a:schemeClr>
                    </a:solidFill>
                  </a:tcPr>
                </a:tc>
                <a:tc>
                  <a:txBody>
                    <a:bodyPr/>
                    <a:lstStyle/>
                    <a:p>
                      <a:pPr algn="ct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2.83 (152)</a:t>
                      </a:r>
                    </a:p>
                  </a:txBody>
                  <a:tcPr marL="91412" marR="91412" marT="45706" marB="45706"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90000"/>
                      </a:schemeClr>
                    </a:solidFill>
                  </a:tcPr>
                </a:tc>
                <a:tc>
                  <a:txBody>
                    <a:bodyPr/>
                    <a:lstStyle/>
                    <a:p>
                      <a:pPr algn="ct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3.65 (192)</a:t>
                      </a:r>
                    </a:p>
                  </a:txBody>
                  <a:tcPr marL="91412" marR="91412" marT="45706" marB="45706" anchor="ctr">
                    <a:lnL w="63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90000"/>
                      </a:schemeClr>
                    </a:solidFill>
                  </a:tcPr>
                </a:tc>
                <a:tc>
                  <a:txBody>
                    <a:bodyPr/>
                    <a:lstStyle/>
                    <a:p>
                      <a:pPr algn="ctr"/>
                      <a:endParaRPr lang="en-GB" sz="720" kern="1200" dirty="0">
                        <a:solidFill>
                          <a:schemeClr val="tx1">
                            <a:lumMod val="65000"/>
                            <a:lumOff val="35000"/>
                          </a:schemeClr>
                        </a:solidFill>
                        <a:latin typeface="Arial" panose="020B0604020202020204" pitchFamily="34" charset="0"/>
                        <a:ea typeface="+mn-ea"/>
                        <a:cs typeface="Arial" panose="020B0604020202020204" pitchFamily="34" charset="0"/>
                      </a:endParaRPr>
                    </a:p>
                  </a:txBody>
                  <a:tcPr marL="68559" marR="68559" marT="34279" marB="34279"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90000"/>
                      </a:schemeClr>
                    </a:solidFill>
                  </a:tcPr>
                </a:tc>
                <a:tc>
                  <a:txBody>
                    <a:bodyPr/>
                    <a:lstStyle/>
                    <a:p>
                      <a:pPr algn="ct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0.80</a:t>
                      </a:r>
                      <a:b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b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(0.64</a:t>
                      </a:r>
                      <a:r>
                        <a:rPr lang="de-DE" sz="720" kern="1200" dirty="0">
                          <a:solidFill>
                            <a:schemeClr val="tx1">
                              <a:lumMod val="65000"/>
                              <a:lumOff val="35000"/>
                            </a:schemeClr>
                          </a:solidFill>
                          <a:latin typeface="Arial" panose="020B0604020202020204" pitchFamily="34" charset="0"/>
                          <a:ea typeface="+mn-ea"/>
                          <a:cs typeface="Arial" panose="020B0604020202020204" pitchFamily="34" charset="0"/>
                        </a:rPr>
                        <a:t>–0.99</a:t>
                      </a: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 </a:t>
                      </a:r>
                    </a:p>
                  </a:txBody>
                  <a:tcPr marL="91412" marR="91412" marT="45706" marB="45706" anchor="ctr">
                    <a:lnL w="63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90000"/>
                      </a:schemeClr>
                    </a:solidFill>
                  </a:tcPr>
                </a:tc>
                <a:tc>
                  <a:txBody>
                    <a:bodyPr/>
                    <a:lstStyle/>
                    <a:p>
                      <a:pPr algn="ctr"/>
                      <a:endParaRPr lang="en-GB" sz="720" kern="1200" dirty="0">
                        <a:solidFill>
                          <a:schemeClr val="tx1"/>
                        </a:solidFill>
                        <a:latin typeface="Arial" panose="020B0604020202020204" pitchFamily="34" charset="0"/>
                        <a:ea typeface="+mn-ea"/>
                        <a:cs typeface="Arial" panose="020B0604020202020204" pitchFamily="34" charset="0"/>
                      </a:endParaRPr>
                    </a:p>
                  </a:txBody>
                  <a:tcPr marL="91412" marR="91412" marT="45706" marB="45706"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90000"/>
                      </a:schemeClr>
                    </a:solidFill>
                  </a:tcPr>
                </a:tc>
                <a:tc>
                  <a:txBody>
                    <a:bodyPr/>
                    <a:lstStyle/>
                    <a:p>
                      <a:pPr algn="ct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0.89</a:t>
                      </a:r>
                      <a:b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br>
                      <a:r>
                        <a:rPr lang="de-CH" sz="720" kern="1200" dirty="0">
                          <a:solidFill>
                            <a:schemeClr val="tx1">
                              <a:lumMod val="65000"/>
                              <a:lumOff val="35000"/>
                            </a:schemeClr>
                          </a:solidFill>
                          <a:latin typeface="Arial" panose="020B0604020202020204" pitchFamily="34" charset="0"/>
                          <a:ea typeface="+mn-ea"/>
                          <a:cs typeface="Arial" panose="020B0604020202020204" pitchFamily="34" charset="0"/>
                        </a:rPr>
                        <a:t>(0.66–1.20)</a:t>
                      </a:r>
                      <a:endParaRPr lang="en-GB" sz="720" kern="1200" dirty="0">
                        <a:solidFill>
                          <a:schemeClr val="tx1">
                            <a:lumMod val="65000"/>
                            <a:lumOff val="35000"/>
                          </a:schemeClr>
                        </a:solidFill>
                        <a:latin typeface="Arial" panose="020B0604020202020204" pitchFamily="34" charset="0"/>
                        <a:ea typeface="+mn-ea"/>
                        <a:cs typeface="Arial" panose="020B0604020202020204" pitchFamily="34" charset="0"/>
                      </a:endParaRPr>
                    </a:p>
                  </a:txBody>
                  <a:tcPr marL="91412" marR="91412" marT="45706" marB="45706" anchor="ctr">
                    <a:lnL w="63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90000"/>
                      </a:schemeClr>
                    </a:solidFill>
                  </a:tcPr>
                </a:tc>
                <a:tc>
                  <a:txBody>
                    <a:bodyPr/>
                    <a:lstStyle/>
                    <a:p>
                      <a:pPr algn="l"/>
                      <a:endParaRPr lang="en-GB" sz="720" kern="1200" dirty="0">
                        <a:solidFill>
                          <a:schemeClr val="tx1">
                            <a:lumMod val="65000"/>
                            <a:lumOff val="35000"/>
                          </a:schemeClr>
                        </a:solidFill>
                        <a:latin typeface="Arial" panose="020B0604020202020204" pitchFamily="34" charset="0"/>
                        <a:ea typeface="+mn-ea"/>
                        <a:cs typeface="Arial" panose="020B0604020202020204" pitchFamily="34" charset="0"/>
                      </a:endParaRPr>
                    </a:p>
                  </a:txBody>
                  <a:tcPr marL="91412" marR="91412" marT="45706" marB="45706"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1.03</a:t>
                      </a:r>
                      <a:b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b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(0.82–1.30)</a:t>
                      </a:r>
                    </a:p>
                  </a:txBody>
                  <a:tcPr marL="91412" marR="91412" marT="45706" marB="45706"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lumMod val="90000"/>
                      </a:schemeClr>
                    </a:solidFill>
                  </a:tcPr>
                </a:tc>
                <a:extLst>
                  <a:ext uri="{0D108BD9-81ED-4DB2-BD59-A6C34878D82A}">
                    <a16:rowId xmlns:a16="http://schemas.microsoft.com/office/drawing/2014/main" val="10002"/>
                  </a:ext>
                </a:extLst>
              </a:tr>
              <a:tr h="612000">
                <a:tc>
                  <a:txBody>
                    <a:bodyPr/>
                    <a:lstStyle/>
                    <a:p>
                      <a:pPr marL="0" lvl="0" indent="0"/>
                      <a:r>
                        <a:rPr lang="fr-FR" sz="720" kern="1200" dirty="0">
                          <a:solidFill>
                            <a:schemeClr val="tx1">
                              <a:lumMod val="65000"/>
                              <a:lumOff val="35000"/>
                            </a:schemeClr>
                          </a:solidFill>
                          <a:latin typeface="+mn-lt"/>
                          <a:ea typeface="+mn-ea"/>
                          <a:cs typeface="+mn-cs"/>
                        </a:rPr>
                        <a:t>Hémorragie majeure</a:t>
                      </a:r>
                    </a:p>
                  </a:txBody>
                  <a:tcPr marL="91412" marR="91412" marT="45706" marB="45706" anchor="ctr">
                    <a:lnL>
                      <a:noFill/>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3.79 (165)</a:t>
                      </a:r>
                    </a:p>
                  </a:txBody>
                  <a:tcPr marL="91412" marR="91412" marT="45706" marB="45706"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3.90 (169)</a:t>
                      </a:r>
                    </a:p>
                  </a:txBody>
                  <a:tcPr marL="91412" marR="91412" marT="45706" marB="45706" anchor="ctr">
                    <a:lnL w="63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endParaRPr lang="en-GB" sz="720" kern="1200" dirty="0">
                        <a:solidFill>
                          <a:schemeClr val="tx1">
                            <a:lumMod val="65000"/>
                            <a:lumOff val="35000"/>
                          </a:schemeClr>
                        </a:solidFill>
                        <a:latin typeface="Arial" panose="020B0604020202020204" pitchFamily="34" charset="0"/>
                        <a:ea typeface="+mn-ea"/>
                        <a:cs typeface="Arial" panose="020B0604020202020204" pitchFamily="34" charset="0"/>
                      </a:endParaRPr>
                    </a:p>
                  </a:txBody>
                  <a:tcPr marL="68559" marR="68559" marT="34279" marB="34279"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1.00</a:t>
                      </a:r>
                      <a:b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b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(0.81</a:t>
                      </a:r>
                      <a:r>
                        <a:rPr lang="de-DE" sz="720" kern="1200" dirty="0">
                          <a:solidFill>
                            <a:schemeClr val="tx1">
                              <a:lumMod val="65000"/>
                              <a:lumOff val="35000"/>
                            </a:schemeClr>
                          </a:solidFill>
                          <a:latin typeface="Arial" panose="020B0604020202020204" pitchFamily="34" charset="0"/>
                          <a:ea typeface="+mn-ea"/>
                          <a:cs typeface="Arial" panose="020B0604020202020204" pitchFamily="34" charset="0"/>
                        </a:rPr>
                        <a:t>–1.24</a:t>
                      </a: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a:t>
                      </a:r>
                    </a:p>
                  </a:txBody>
                  <a:tcPr marL="91412" marR="91412" marT="45706" marB="45706" anchor="ctr">
                    <a:lnL w="63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endParaRPr lang="en-GB" sz="720" kern="1200" dirty="0">
                        <a:solidFill>
                          <a:schemeClr val="tx1"/>
                        </a:solidFill>
                        <a:latin typeface="Arial" panose="020B0604020202020204" pitchFamily="34" charset="0"/>
                        <a:ea typeface="+mn-ea"/>
                        <a:cs typeface="Arial" panose="020B0604020202020204" pitchFamily="34" charset="0"/>
                      </a:endParaRPr>
                    </a:p>
                  </a:txBody>
                  <a:tcPr marL="91412" marR="91412" marT="45706" marB="45706"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t>0.96</a:t>
                      </a:r>
                      <a:br>
                        <a:rPr lang="en-GB" sz="720" kern="1200" dirty="0">
                          <a:solidFill>
                            <a:schemeClr val="tx1">
                              <a:lumMod val="65000"/>
                              <a:lumOff val="35000"/>
                            </a:schemeClr>
                          </a:solidFill>
                          <a:latin typeface="Arial" panose="020B0604020202020204" pitchFamily="34" charset="0"/>
                          <a:ea typeface="+mn-ea"/>
                          <a:cs typeface="Arial" panose="020B0604020202020204" pitchFamily="34" charset="0"/>
                        </a:rPr>
                      </a:br>
                      <a:r>
                        <a:rPr lang="de-CH" sz="720" dirty="0">
                          <a:solidFill>
                            <a:schemeClr val="tx1">
                              <a:lumMod val="65000"/>
                              <a:lumOff val="35000"/>
                            </a:schemeClr>
                          </a:solidFill>
                          <a:latin typeface="Arial" panose="020B0604020202020204" pitchFamily="34" charset="0"/>
                          <a:cs typeface="Arial" panose="020B0604020202020204" pitchFamily="34" charset="0"/>
                        </a:rPr>
                        <a:t>(0.74–1.25)</a:t>
                      </a:r>
                      <a:endParaRPr lang="en-GB" sz="720" kern="1200" dirty="0">
                        <a:solidFill>
                          <a:schemeClr val="tx1">
                            <a:lumMod val="65000"/>
                            <a:lumOff val="35000"/>
                          </a:schemeClr>
                        </a:solidFill>
                        <a:latin typeface="Arial" panose="020B0604020202020204" pitchFamily="34" charset="0"/>
                        <a:ea typeface="+mn-ea"/>
                        <a:cs typeface="Arial" panose="020B0604020202020204" pitchFamily="34" charset="0"/>
                      </a:endParaRPr>
                    </a:p>
                  </a:txBody>
                  <a:tcPr marL="91412" marR="91412" marT="45706" marB="45706" anchor="ctr">
                    <a:lnL w="63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l"/>
                      <a:endParaRPr lang="en-GB" sz="720" kern="1200" dirty="0">
                        <a:solidFill>
                          <a:schemeClr val="tx1">
                            <a:lumMod val="65000"/>
                            <a:lumOff val="35000"/>
                          </a:schemeClr>
                        </a:solidFill>
                        <a:latin typeface="Arial" panose="020B0604020202020204" pitchFamily="34" charset="0"/>
                        <a:ea typeface="+mn-ea"/>
                        <a:cs typeface="Arial" panose="020B0604020202020204" pitchFamily="34" charset="0"/>
                      </a:endParaRPr>
                    </a:p>
                  </a:txBody>
                  <a:tcPr marL="91412" marR="91412" marT="45706" marB="45706"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720" b="0" kern="1200" dirty="0">
                          <a:solidFill>
                            <a:schemeClr val="tx1">
                              <a:lumMod val="65000"/>
                              <a:lumOff val="35000"/>
                            </a:schemeClr>
                          </a:solidFill>
                          <a:latin typeface="Arial" panose="020B0604020202020204" pitchFamily="34" charset="0"/>
                          <a:ea typeface="+mn-ea"/>
                          <a:cs typeface="Arial" panose="020B0604020202020204" pitchFamily="34" charset="0"/>
                        </a:rPr>
                        <a:t>0.87</a:t>
                      </a:r>
                      <a:br>
                        <a:rPr lang="en-GB" sz="720" b="0" kern="1200" dirty="0">
                          <a:solidFill>
                            <a:schemeClr val="tx1">
                              <a:lumMod val="65000"/>
                              <a:lumOff val="35000"/>
                            </a:schemeClr>
                          </a:solidFill>
                          <a:latin typeface="Arial" panose="020B0604020202020204" pitchFamily="34" charset="0"/>
                          <a:ea typeface="+mn-ea"/>
                          <a:cs typeface="Arial" panose="020B0604020202020204" pitchFamily="34" charset="0"/>
                        </a:rPr>
                      </a:br>
                      <a:r>
                        <a:rPr lang="en-GB" sz="720" b="0" kern="1200" dirty="0">
                          <a:solidFill>
                            <a:schemeClr val="tx1">
                              <a:lumMod val="65000"/>
                              <a:lumOff val="35000"/>
                            </a:schemeClr>
                          </a:solidFill>
                          <a:latin typeface="Arial" panose="020B0604020202020204" pitchFamily="34" charset="0"/>
                          <a:ea typeface="+mn-ea"/>
                          <a:cs typeface="Arial" panose="020B0604020202020204" pitchFamily="34" charset="0"/>
                        </a:rPr>
                        <a:t>(0.70–1.09)</a:t>
                      </a:r>
                    </a:p>
                  </a:txBody>
                  <a:tcPr marL="91412" marR="91412" marT="45706" marB="45706"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3"/>
                  </a:ext>
                </a:extLst>
              </a:tr>
            </a:tbl>
          </a:graphicData>
        </a:graphic>
      </p:graphicFrame>
      <p:grpSp>
        <p:nvGrpSpPr>
          <p:cNvPr id="178" name="Gruppieren 177">
            <a:extLst>
              <a:ext uri="{FF2B5EF4-FFF2-40B4-BE49-F238E27FC236}">
                <a16:creationId xmlns:a16="http://schemas.microsoft.com/office/drawing/2014/main" id="{3B5664B0-EBDD-7D49-B281-EB0FD1EBDB71}"/>
              </a:ext>
            </a:extLst>
          </p:cNvPr>
          <p:cNvGrpSpPr/>
          <p:nvPr/>
        </p:nvGrpSpPr>
        <p:grpSpPr>
          <a:xfrm>
            <a:off x="6620988" y="2117220"/>
            <a:ext cx="1141961" cy="2607741"/>
            <a:chOff x="5268270" y="2193290"/>
            <a:chExt cx="1142314" cy="2608546"/>
          </a:xfrm>
        </p:grpSpPr>
        <p:grpSp>
          <p:nvGrpSpPr>
            <p:cNvPr id="179" name="Gruppieren 178">
              <a:extLst>
                <a:ext uri="{FF2B5EF4-FFF2-40B4-BE49-F238E27FC236}">
                  <a16:creationId xmlns:a16="http://schemas.microsoft.com/office/drawing/2014/main" id="{C7E52ED7-F533-1443-9BD6-2B75DF9FC94D}"/>
                </a:ext>
              </a:extLst>
            </p:cNvPr>
            <p:cNvGrpSpPr/>
            <p:nvPr/>
          </p:nvGrpSpPr>
          <p:grpSpPr>
            <a:xfrm>
              <a:off x="5270055" y="2193290"/>
              <a:ext cx="1140529" cy="2388813"/>
              <a:chOff x="5137319" y="2193290"/>
              <a:chExt cx="1140529" cy="2388813"/>
            </a:xfrm>
          </p:grpSpPr>
          <p:graphicFrame>
            <p:nvGraphicFramePr>
              <p:cNvPr id="182" name="Content Placeholder 4">
                <a:extLst>
                  <a:ext uri="{FF2B5EF4-FFF2-40B4-BE49-F238E27FC236}">
                    <a16:creationId xmlns:a16="http://schemas.microsoft.com/office/drawing/2014/main" id="{05283FC4-97E4-A142-8138-1BDC19FEEA07}"/>
                  </a:ext>
                </a:extLst>
              </p:cNvPr>
              <p:cNvGraphicFramePr>
                <a:graphicFrameLocks/>
              </p:cNvGraphicFramePr>
              <p:nvPr/>
            </p:nvGraphicFramePr>
            <p:xfrm>
              <a:off x="5154497" y="2193290"/>
              <a:ext cx="1046873" cy="2300748"/>
            </p:xfrm>
            <a:graphic>
              <a:graphicData uri="http://schemas.openxmlformats.org/drawingml/2006/chart">
                <c:chart xmlns:c="http://schemas.openxmlformats.org/drawingml/2006/chart" xmlns:r="http://schemas.openxmlformats.org/officeDocument/2006/relationships" r:id="rId3"/>
              </a:graphicData>
            </a:graphic>
          </p:graphicFrame>
          <p:grpSp>
            <p:nvGrpSpPr>
              <p:cNvPr id="183" name="Gruppieren 182">
                <a:extLst>
                  <a:ext uri="{FF2B5EF4-FFF2-40B4-BE49-F238E27FC236}">
                    <a16:creationId xmlns:a16="http://schemas.microsoft.com/office/drawing/2014/main" id="{3B180236-19B8-9F4D-91BA-6B8BA6F16FC5}"/>
                  </a:ext>
                </a:extLst>
              </p:cNvPr>
              <p:cNvGrpSpPr/>
              <p:nvPr/>
            </p:nvGrpSpPr>
            <p:grpSpPr>
              <a:xfrm>
                <a:off x="5137319" y="2302132"/>
                <a:ext cx="1140529" cy="2279971"/>
                <a:chOff x="3257467" y="2283365"/>
                <a:chExt cx="1140529" cy="2279971"/>
              </a:xfrm>
            </p:grpSpPr>
            <p:grpSp>
              <p:nvGrpSpPr>
                <p:cNvPr id="184" name="Gruppieren 183">
                  <a:extLst>
                    <a:ext uri="{FF2B5EF4-FFF2-40B4-BE49-F238E27FC236}">
                      <a16:creationId xmlns:a16="http://schemas.microsoft.com/office/drawing/2014/main" id="{4DD45065-C78C-DC48-810A-6A44CAD51E3B}"/>
                    </a:ext>
                  </a:extLst>
                </p:cNvPr>
                <p:cNvGrpSpPr/>
                <p:nvPr/>
              </p:nvGrpSpPr>
              <p:grpSpPr>
                <a:xfrm>
                  <a:off x="3447778" y="2283365"/>
                  <a:ext cx="756005" cy="2102898"/>
                  <a:chOff x="3447778" y="2283365"/>
                  <a:chExt cx="756005" cy="2102898"/>
                </a:xfrm>
              </p:grpSpPr>
              <p:cxnSp>
                <p:nvCxnSpPr>
                  <p:cNvPr id="188" name="Gerader Verbinder 95">
                    <a:extLst>
                      <a:ext uri="{FF2B5EF4-FFF2-40B4-BE49-F238E27FC236}">
                        <a16:creationId xmlns:a16="http://schemas.microsoft.com/office/drawing/2014/main" id="{68FAD000-2CFC-D74E-937A-ABDAC24DDDEE}"/>
                      </a:ext>
                    </a:extLst>
                  </p:cNvPr>
                  <p:cNvCxnSpPr/>
                  <p:nvPr/>
                </p:nvCxnSpPr>
                <p:spPr bwMode="auto">
                  <a:xfrm>
                    <a:off x="3822171" y="2283365"/>
                    <a:ext cx="0" cy="2073749"/>
                  </a:xfrm>
                  <a:prstGeom prst="line">
                    <a:avLst/>
                  </a:prstGeom>
                  <a:noFill/>
                  <a:ln w="9525" cap="flat" cmpd="sng" algn="ctr">
                    <a:solidFill>
                      <a:srgbClr val="000000">
                        <a:lumMod val="65000"/>
                        <a:lumOff val="35000"/>
                      </a:srgbClr>
                    </a:solidFill>
                    <a:prstDash val="dash"/>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9" name="Gerader Verbinder 96">
                    <a:extLst>
                      <a:ext uri="{FF2B5EF4-FFF2-40B4-BE49-F238E27FC236}">
                        <a16:creationId xmlns:a16="http://schemas.microsoft.com/office/drawing/2014/main" id="{12F18B97-99F5-7747-83C2-1F7599091BEF}"/>
                      </a:ext>
                    </a:extLst>
                  </p:cNvPr>
                  <p:cNvCxnSpPr/>
                  <p:nvPr/>
                </p:nvCxnSpPr>
                <p:spPr bwMode="auto">
                  <a:xfrm>
                    <a:off x="3447778" y="4345747"/>
                    <a:ext cx="756005" cy="0"/>
                  </a:xfrm>
                  <a:prstGeom prst="line">
                    <a:avLst/>
                  </a:prstGeom>
                  <a:noFill/>
                  <a:ln w="9525" cap="flat" cmpd="sng" algn="ctr">
                    <a:solidFill>
                      <a:srgbClr val="000000">
                        <a:lumMod val="65000"/>
                        <a:lumOff val="35000"/>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0" name="Gerader Verbinder 97">
                    <a:extLst>
                      <a:ext uri="{FF2B5EF4-FFF2-40B4-BE49-F238E27FC236}">
                        <a16:creationId xmlns:a16="http://schemas.microsoft.com/office/drawing/2014/main" id="{43564BD5-DB8A-BC4B-B027-1062BACFEAB7}"/>
                      </a:ext>
                    </a:extLst>
                  </p:cNvPr>
                  <p:cNvCxnSpPr/>
                  <p:nvPr/>
                </p:nvCxnSpPr>
                <p:spPr bwMode="auto">
                  <a:xfrm flipV="1">
                    <a:off x="3447778" y="4345748"/>
                    <a:ext cx="0" cy="40515"/>
                  </a:xfrm>
                  <a:prstGeom prst="line">
                    <a:avLst/>
                  </a:prstGeom>
                  <a:noFill/>
                  <a:ln w="9525" cap="flat" cmpd="sng" algn="ctr">
                    <a:solidFill>
                      <a:srgbClr val="000000">
                        <a:lumMod val="65000"/>
                        <a:lumOff val="35000"/>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1" name="Gerader Verbinder 98">
                    <a:extLst>
                      <a:ext uri="{FF2B5EF4-FFF2-40B4-BE49-F238E27FC236}">
                        <a16:creationId xmlns:a16="http://schemas.microsoft.com/office/drawing/2014/main" id="{3E23BFFA-30C6-B340-8046-B4260B6D1026}"/>
                      </a:ext>
                    </a:extLst>
                  </p:cNvPr>
                  <p:cNvCxnSpPr/>
                  <p:nvPr/>
                </p:nvCxnSpPr>
                <p:spPr bwMode="auto">
                  <a:xfrm flipV="1">
                    <a:off x="3822171" y="4345747"/>
                    <a:ext cx="0" cy="40515"/>
                  </a:xfrm>
                  <a:prstGeom prst="line">
                    <a:avLst/>
                  </a:prstGeom>
                  <a:noFill/>
                  <a:ln w="9525" cap="flat" cmpd="sng" algn="ctr">
                    <a:solidFill>
                      <a:srgbClr val="000000">
                        <a:lumMod val="65000"/>
                        <a:lumOff val="35000"/>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2" name="Gerader Verbinder 99">
                    <a:extLst>
                      <a:ext uri="{FF2B5EF4-FFF2-40B4-BE49-F238E27FC236}">
                        <a16:creationId xmlns:a16="http://schemas.microsoft.com/office/drawing/2014/main" id="{20A0A4FA-8CA1-994E-9634-31C90D71C659}"/>
                      </a:ext>
                    </a:extLst>
                  </p:cNvPr>
                  <p:cNvCxnSpPr/>
                  <p:nvPr/>
                </p:nvCxnSpPr>
                <p:spPr bwMode="auto">
                  <a:xfrm flipV="1">
                    <a:off x="4203783" y="4343366"/>
                    <a:ext cx="0" cy="40515"/>
                  </a:xfrm>
                  <a:prstGeom prst="line">
                    <a:avLst/>
                  </a:prstGeom>
                  <a:noFill/>
                  <a:ln w="9525" cap="flat" cmpd="sng" algn="ctr">
                    <a:solidFill>
                      <a:srgbClr val="000000">
                        <a:lumMod val="65000"/>
                        <a:lumOff val="35000"/>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185" name="Textfeld 184">
                  <a:extLst>
                    <a:ext uri="{FF2B5EF4-FFF2-40B4-BE49-F238E27FC236}">
                      <a16:creationId xmlns:a16="http://schemas.microsoft.com/office/drawing/2014/main" id="{C1BB5401-064F-7347-9AFB-7823C026F495}"/>
                    </a:ext>
                  </a:extLst>
                </p:cNvPr>
                <p:cNvSpPr txBox="1"/>
                <p:nvPr/>
              </p:nvSpPr>
              <p:spPr>
                <a:xfrm>
                  <a:off x="3726133" y="4361100"/>
                  <a:ext cx="187105" cy="202236"/>
                </a:xfrm>
                <a:prstGeom prst="rect">
                  <a:avLst/>
                </a:prstGeom>
                <a:noFill/>
              </p:spPr>
              <p:txBody>
                <a:bodyPr wrap="square" lIns="89972" tIns="46786" rIns="89972" bIns="46786" rtlCol="0" anchor="ctr">
                  <a:spAutoFit/>
                </a:bodyPr>
                <a:lstStyle/>
                <a:p>
                  <a:pPr algn="ctr" defTabSz="914126">
                    <a:defRPr/>
                  </a:pPr>
                  <a:r>
                    <a:rPr lang="en-GB" sz="700" kern="0">
                      <a:solidFill>
                        <a:srgbClr val="000000">
                          <a:lumMod val="65000"/>
                          <a:lumOff val="35000"/>
                        </a:srgbClr>
                      </a:solidFill>
                      <a:latin typeface="Arial"/>
                    </a:rPr>
                    <a:t>1</a:t>
                  </a:r>
                  <a:endParaRPr lang="de-DE" sz="700" kern="0" dirty="0">
                    <a:solidFill>
                      <a:srgbClr val="000000">
                        <a:lumMod val="65000"/>
                        <a:lumOff val="35000"/>
                      </a:srgbClr>
                    </a:solidFill>
                  </a:endParaRPr>
                </a:p>
              </p:txBody>
            </p:sp>
            <p:sp>
              <p:nvSpPr>
                <p:cNvPr id="186" name="Textfeld 185">
                  <a:extLst>
                    <a:ext uri="{FF2B5EF4-FFF2-40B4-BE49-F238E27FC236}">
                      <a16:creationId xmlns:a16="http://schemas.microsoft.com/office/drawing/2014/main" id="{D55C7AA6-FEA7-A742-A767-9BA6A5CE743F}"/>
                    </a:ext>
                  </a:extLst>
                </p:cNvPr>
                <p:cNvSpPr txBox="1"/>
                <p:nvPr/>
              </p:nvSpPr>
              <p:spPr>
                <a:xfrm>
                  <a:off x="3257467" y="4361100"/>
                  <a:ext cx="382603" cy="202236"/>
                </a:xfrm>
                <a:prstGeom prst="rect">
                  <a:avLst/>
                </a:prstGeom>
                <a:noFill/>
              </p:spPr>
              <p:txBody>
                <a:bodyPr wrap="square" lIns="89972" tIns="46786" rIns="89972" bIns="46786" rtlCol="0" anchor="ctr">
                  <a:spAutoFit/>
                </a:bodyPr>
                <a:lstStyle/>
                <a:p>
                  <a:pPr algn="ctr" defTabSz="914126">
                    <a:defRPr/>
                  </a:pPr>
                  <a:r>
                    <a:rPr lang="en-GB" sz="700" kern="0">
                      <a:solidFill>
                        <a:srgbClr val="000000">
                          <a:lumMod val="65000"/>
                          <a:lumOff val="35000"/>
                        </a:srgbClr>
                      </a:solidFill>
                      <a:latin typeface="Arial"/>
                    </a:rPr>
                    <a:t>0</a:t>
                  </a:r>
                  <a:endParaRPr lang="de-DE" sz="700" kern="0" dirty="0">
                    <a:solidFill>
                      <a:srgbClr val="000000">
                        <a:lumMod val="65000"/>
                        <a:lumOff val="35000"/>
                      </a:srgbClr>
                    </a:solidFill>
                  </a:endParaRPr>
                </a:p>
              </p:txBody>
            </p:sp>
            <p:sp>
              <p:nvSpPr>
                <p:cNvPr id="187" name="Textfeld 186">
                  <a:extLst>
                    <a:ext uri="{FF2B5EF4-FFF2-40B4-BE49-F238E27FC236}">
                      <a16:creationId xmlns:a16="http://schemas.microsoft.com/office/drawing/2014/main" id="{99FA175C-CC02-7040-9A6F-5A37E53C8D67}"/>
                    </a:ext>
                  </a:extLst>
                </p:cNvPr>
                <p:cNvSpPr txBox="1"/>
                <p:nvPr/>
              </p:nvSpPr>
              <p:spPr>
                <a:xfrm>
                  <a:off x="4015393" y="4361100"/>
                  <a:ext cx="382603" cy="202236"/>
                </a:xfrm>
                <a:prstGeom prst="rect">
                  <a:avLst/>
                </a:prstGeom>
                <a:noFill/>
              </p:spPr>
              <p:txBody>
                <a:bodyPr wrap="square" lIns="89972" tIns="46786" rIns="89972" bIns="46786" rtlCol="0" anchor="ctr">
                  <a:spAutoFit/>
                </a:bodyPr>
                <a:lstStyle/>
                <a:p>
                  <a:pPr algn="ctr" defTabSz="914126">
                    <a:defRPr/>
                  </a:pPr>
                  <a:r>
                    <a:rPr lang="en-GB" sz="700" kern="0">
                      <a:solidFill>
                        <a:srgbClr val="000000">
                          <a:lumMod val="65000"/>
                          <a:lumOff val="35000"/>
                        </a:srgbClr>
                      </a:solidFill>
                      <a:latin typeface="Arial"/>
                    </a:rPr>
                    <a:t>2</a:t>
                  </a:r>
                  <a:endParaRPr lang="de-DE" sz="700" kern="0" dirty="0">
                    <a:solidFill>
                      <a:srgbClr val="000000">
                        <a:lumMod val="65000"/>
                        <a:lumOff val="35000"/>
                      </a:srgbClr>
                    </a:solidFill>
                  </a:endParaRPr>
                </a:p>
              </p:txBody>
            </p:sp>
          </p:grpSp>
        </p:grpSp>
        <p:sp>
          <p:nvSpPr>
            <p:cNvPr id="180" name="TextBox 32">
              <a:extLst>
                <a:ext uri="{FF2B5EF4-FFF2-40B4-BE49-F238E27FC236}">
                  <a16:creationId xmlns:a16="http://schemas.microsoft.com/office/drawing/2014/main" id="{E8A6074F-6D31-9D45-92FE-9DCF823B1132}"/>
                </a:ext>
              </a:extLst>
            </p:cNvPr>
            <p:cNvSpPr txBox="1"/>
            <p:nvPr/>
          </p:nvSpPr>
          <p:spPr>
            <a:xfrm>
              <a:off x="5856312" y="4481625"/>
              <a:ext cx="553228" cy="317183"/>
            </a:xfrm>
            <a:prstGeom prst="rect">
              <a:avLst/>
            </a:prstGeom>
            <a:noFill/>
          </p:spPr>
          <p:txBody>
            <a:bodyPr wrap="none" lIns="67479" tIns="35089" rIns="67479" bIns="35089" rtlCol="0" anchor="ctr">
              <a:spAutoFit/>
            </a:bodyPr>
            <a:lstStyle/>
            <a:p>
              <a:pPr algn="ctr">
                <a:defRPr/>
              </a:pPr>
              <a:r>
                <a:rPr lang="fr-FR" sz="800" dirty="0">
                  <a:solidFill>
                    <a:schemeClr val="tx1">
                      <a:lumMod val="65000"/>
                      <a:lumOff val="35000"/>
                    </a:schemeClr>
                  </a:solidFill>
                </a:rPr>
                <a:t>Privilégie</a:t>
              </a:r>
              <a:br>
                <a:rPr lang="fr-FR" sz="800" dirty="0">
                  <a:solidFill>
                    <a:schemeClr val="tx1">
                      <a:lumMod val="65000"/>
                      <a:lumOff val="35000"/>
                    </a:schemeClr>
                  </a:solidFill>
                </a:rPr>
              </a:br>
              <a:r>
                <a:rPr lang="fr-FR" sz="800" dirty="0">
                  <a:solidFill>
                    <a:schemeClr val="tx1">
                      <a:lumMod val="65000"/>
                      <a:lumOff val="35000"/>
                    </a:schemeClr>
                  </a:solidFill>
                </a:rPr>
                <a:t>l’AVK</a:t>
              </a:r>
            </a:p>
          </p:txBody>
        </p:sp>
        <p:sp>
          <p:nvSpPr>
            <p:cNvPr id="181" name="TextBox 34">
              <a:extLst>
                <a:ext uri="{FF2B5EF4-FFF2-40B4-BE49-F238E27FC236}">
                  <a16:creationId xmlns:a16="http://schemas.microsoft.com/office/drawing/2014/main" id="{60507EE6-664A-8648-B9DF-ABF860A7B15D}"/>
                </a:ext>
              </a:extLst>
            </p:cNvPr>
            <p:cNvSpPr txBox="1"/>
            <p:nvPr/>
          </p:nvSpPr>
          <p:spPr>
            <a:xfrm>
              <a:off x="5268270" y="4484653"/>
              <a:ext cx="636609" cy="317183"/>
            </a:xfrm>
            <a:prstGeom prst="rect">
              <a:avLst/>
            </a:prstGeom>
            <a:noFill/>
          </p:spPr>
          <p:txBody>
            <a:bodyPr wrap="none" lIns="67479" tIns="35089" rIns="67479" bIns="35089" rtlCol="0" anchor="ctr">
              <a:spAutoFit/>
            </a:bodyPr>
            <a:lstStyle/>
            <a:p>
              <a:pPr algn="ctr">
                <a:defRPr/>
              </a:pPr>
              <a:r>
                <a:rPr lang="fr-FR" sz="800" dirty="0">
                  <a:solidFill>
                    <a:schemeClr val="tx1">
                      <a:lumMod val="65000"/>
                      <a:lumOff val="35000"/>
                    </a:schemeClr>
                  </a:solidFill>
                </a:rPr>
                <a:t>Privilégie</a:t>
              </a:r>
              <a:br>
                <a:rPr lang="fr-FR" sz="800" dirty="0">
                  <a:solidFill>
                    <a:schemeClr val="tx1">
                      <a:lumMod val="65000"/>
                      <a:lumOff val="35000"/>
                    </a:schemeClr>
                  </a:solidFill>
                </a:rPr>
              </a:br>
              <a:r>
                <a:rPr lang="fr-FR" sz="800" dirty="0">
                  <a:solidFill>
                    <a:schemeClr val="tx1">
                      <a:lumMod val="65000"/>
                      <a:lumOff val="35000"/>
                    </a:schemeClr>
                  </a:solidFill>
                </a:rPr>
                <a:t>l’</a:t>
              </a:r>
              <a:r>
                <a:rPr lang="fr-FR" sz="800" dirty="0" err="1">
                  <a:solidFill>
                    <a:schemeClr val="tx1">
                      <a:lumMod val="65000"/>
                      <a:lumOff val="35000"/>
                    </a:schemeClr>
                  </a:solidFill>
                </a:rPr>
                <a:t>edoxaban</a:t>
              </a:r>
              <a:endParaRPr lang="fr-FR" sz="800" dirty="0">
                <a:solidFill>
                  <a:schemeClr val="tx1">
                    <a:lumMod val="65000"/>
                    <a:lumOff val="35000"/>
                  </a:schemeClr>
                </a:solidFill>
              </a:endParaRPr>
            </a:p>
          </p:txBody>
        </p:sp>
      </p:grpSp>
      <p:sp>
        <p:nvSpPr>
          <p:cNvPr id="60" name="Textfeld 59">
            <a:extLst>
              <a:ext uri="{FF2B5EF4-FFF2-40B4-BE49-F238E27FC236}">
                <a16:creationId xmlns:a16="http://schemas.microsoft.com/office/drawing/2014/main" id="{FF937B13-BF57-4A09-B148-10A8069B1FE5}"/>
              </a:ext>
            </a:extLst>
          </p:cNvPr>
          <p:cNvSpPr txBox="1"/>
          <p:nvPr/>
        </p:nvSpPr>
        <p:spPr>
          <a:xfrm rot="16200000">
            <a:off x="8357406" y="4233736"/>
            <a:ext cx="1283123" cy="287246"/>
          </a:xfrm>
          <a:prstGeom prst="rect">
            <a:avLst/>
          </a:prstGeom>
          <a:noFill/>
        </p:spPr>
        <p:txBody>
          <a:bodyPr wrap="none" lIns="0" tIns="0" rIns="0" bIns="0" rtlCol="0" anchor="ctr" anchorCtr="0">
            <a:noAutofit/>
          </a:bodyPr>
          <a:lstStyle/>
          <a:p>
            <a:endParaRPr lang="de-DE" sz="600" dirty="0">
              <a:solidFill>
                <a:srgbClr val="B3B2B5"/>
              </a:solidFill>
              <a:latin typeface="Arial" panose="020B0604020202020204" pitchFamily="34" charset="0"/>
              <a:cs typeface="Arial" panose="020B0604020202020204" pitchFamily="34" charset="0"/>
            </a:endParaRPr>
          </a:p>
          <a:p>
            <a:r>
              <a:rPr lang="de-DE" sz="600" dirty="0">
                <a:solidFill>
                  <a:srgbClr val="B3B2B5"/>
                </a:solidFill>
                <a:latin typeface="Arial" panose="020B0604020202020204" pitchFamily="34" charset="0"/>
                <a:cs typeface="Arial" panose="020B0604020202020204" pitchFamily="34" charset="0"/>
              </a:rPr>
              <a:t>PP-XAR-CH-0470-2_06.2021</a:t>
            </a:r>
          </a:p>
          <a:p>
            <a:endParaRPr lang="de-DE" sz="600" dirty="0">
              <a:solidFill>
                <a:srgbClr val="B3B2B5"/>
              </a:solidFill>
              <a:latin typeface="Arial" panose="020B0604020202020204" pitchFamily="34" charset="0"/>
              <a:cs typeface="Arial" panose="020B0604020202020204" pitchFamily="34" charset="0"/>
            </a:endParaRPr>
          </a:p>
        </p:txBody>
      </p:sp>
      <p:sp>
        <p:nvSpPr>
          <p:cNvPr id="123" name="TextBox 3">
            <a:extLst>
              <a:ext uri="{FF2B5EF4-FFF2-40B4-BE49-F238E27FC236}">
                <a16:creationId xmlns:a16="http://schemas.microsoft.com/office/drawing/2014/main" id="{2D44195A-69FB-8447-BFD1-A9933E0B5C48}"/>
              </a:ext>
            </a:extLst>
          </p:cNvPr>
          <p:cNvSpPr txBox="1"/>
          <p:nvPr/>
        </p:nvSpPr>
        <p:spPr>
          <a:xfrm>
            <a:off x="620343" y="4707007"/>
            <a:ext cx="8402541" cy="348813"/>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 Les résultats sur la mort vasculaire sont tirés de l’analyse post hoc.</a:t>
            </a:r>
          </a:p>
          <a:p>
            <a:pPr>
              <a:spcBef>
                <a:spcPts val="0"/>
              </a:spcBef>
              <a:spcAft>
                <a:spcPts val="200"/>
              </a:spcAft>
            </a:pPr>
            <a:r>
              <a:rPr lang="fr-FR" sz="700" dirty="0">
                <a:solidFill>
                  <a:srgbClr val="B3B2B5"/>
                </a:solidFill>
                <a:cs typeface="Arial" charset="0"/>
              </a:rPr>
              <a:t>IC : intervalle de confiance ; RR : rapport de risques ; NACO : nouvel anticoagulant oral non antagoniste de la vitamine K ; FANV : fibrillation auriculaire (atriale) non valvulaire ; ES : embolie systémique ; </a:t>
            </a:r>
            <a:br>
              <a:rPr lang="fr-FR" sz="700" dirty="0">
                <a:solidFill>
                  <a:srgbClr val="B3B2B5"/>
                </a:solidFill>
                <a:cs typeface="Arial" charset="0"/>
              </a:rPr>
            </a:br>
            <a:r>
              <a:rPr lang="fr-FR" sz="700" dirty="0">
                <a:solidFill>
                  <a:srgbClr val="B3B2B5"/>
                </a:solidFill>
                <a:cs typeface="Arial" charset="0"/>
              </a:rPr>
              <a:t>AP : année-patient ; AVK : antagoniste de la vitamine k  </a:t>
            </a:r>
          </a:p>
        </p:txBody>
      </p:sp>
      <p:sp>
        <p:nvSpPr>
          <p:cNvPr id="124" name="Textfeld 123">
            <a:extLst>
              <a:ext uri="{FF2B5EF4-FFF2-40B4-BE49-F238E27FC236}">
                <a16:creationId xmlns:a16="http://schemas.microsoft.com/office/drawing/2014/main" id="{E0937720-9D09-FF4D-AC30-90988475AE6A}"/>
              </a:ext>
            </a:extLst>
          </p:cNvPr>
          <p:cNvSpPr txBox="1"/>
          <p:nvPr/>
        </p:nvSpPr>
        <p:spPr>
          <a:xfrm>
            <a:off x="612412" y="4347907"/>
            <a:ext cx="2517624" cy="107722"/>
          </a:xfrm>
          <a:prstGeom prst="rect">
            <a:avLst/>
          </a:prstGeom>
          <a:noFill/>
        </p:spPr>
        <p:txBody>
          <a:bodyPr wrap="square" lIns="0" tIns="0" rIns="0" bIns="0" rtlCol="0" anchor="ctr">
            <a:spAutoFit/>
          </a:bodyPr>
          <a:lstStyle/>
          <a:p>
            <a:pPr defTabSz="914081">
              <a:defRPr/>
            </a:pPr>
            <a:r>
              <a:rPr lang="fr-FR" sz="700" dirty="0">
                <a:solidFill>
                  <a:srgbClr val="B3B2B5"/>
                </a:solidFill>
                <a:cs typeface="Arial" charset="0"/>
              </a:rPr>
              <a:t>Pas de comparaison directe. Il n’existe actuellement aucune</a:t>
            </a:r>
            <a:endParaRPr lang="de-DE" sz="700" baseline="30000" dirty="0">
              <a:solidFill>
                <a:srgbClr val="B3B2B5"/>
              </a:solidFill>
              <a:latin typeface="Arial" panose="020B0604020202020204" pitchFamily="34" charset="0"/>
              <a:cs typeface="Arial" panose="020B0604020202020204" pitchFamily="34" charset="0"/>
            </a:endParaRPr>
          </a:p>
        </p:txBody>
      </p:sp>
      <p:sp>
        <p:nvSpPr>
          <p:cNvPr id="55" name="Line 38">
            <a:extLst>
              <a:ext uri="{FF2B5EF4-FFF2-40B4-BE49-F238E27FC236}">
                <a16:creationId xmlns:a16="http://schemas.microsoft.com/office/drawing/2014/main" id="{705435E8-F026-5141-9722-8052C84ED149}"/>
              </a:ext>
            </a:extLst>
          </p:cNvPr>
          <p:cNvSpPr>
            <a:spLocks noChangeShapeType="1"/>
          </p:cNvSpPr>
          <p:nvPr/>
        </p:nvSpPr>
        <p:spPr bwMode="auto">
          <a:xfrm flipV="1">
            <a:off x="612410" y="913698"/>
            <a:ext cx="8530179" cy="2380"/>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799">
              <a:latin typeface="Arial" panose="020B0604020202020204" pitchFamily="34" charset="0"/>
              <a:cs typeface="Arial" panose="020B0604020202020204" pitchFamily="34" charset="0"/>
            </a:endParaRPr>
          </a:p>
        </p:txBody>
      </p:sp>
      <p:sp>
        <p:nvSpPr>
          <p:cNvPr id="56" name="Titel 1">
            <a:extLst>
              <a:ext uri="{FF2B5EF4-FFF2-40B4-BE49-F238E27FC236}">
                <a16:creationId xmlns:a16="http://schemas.microsoft.com/office/drawing/2014/main" id="{AE112B52-6837-BE46-9491-F4A9CB55905D}"/>
              </a:ext>
            </a:extLst>
          </p:cNvPr>
          <p:cNvSpPr txBox="1">
            <a:spLocks/>
          </p:cNvSpPr>
          <p:nvPr/>
        </p:nvSpPr>
        <p:spPr>
          <a:xfrm>
            <a:off x="620343" y="300533"/>
            <a:ext cx="8347822" cy="5816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100" dirty="0"/>
              <a:t>Efficacité et sécurité cohérentes des inhibiteurs du facteur Xa par rapport aux AVK chez les patients diabétiques souffrant de FANV</a:t>
            </a:r>
          </a:p>
        </p:txBody>
      </p:sp>
      <p:grpSp>
        <p:nvGrpSpPr>
          <p:cNvPr id="149" name="Gruppieren 148">
            <a:extLst>
              <a:ext uri="{FF2B5EF4-FFF2-40B4-BE49-F238E27FC236}">
                <a16:creationId xmlns:a16="http://schemas.microsoft.com/office/drawing/2014/main" id="{71493EF4-F0CD-A04D-8D81-11C79FC2900B}"/>
              </a:ext>
            </a:extLst>
          </p:cNvPr>
          <p:cNvGrpSpPr/>
          <p:nvPr/>
        </p:nvGrpSpPr>
        <p:grpSpPr>
          <a:xfrm>
            <a:off x="2907895" y="2119690"/>
            <a:ext cx="1897137" cy="2596056"/>
            <a:chOff x="3209722" y="2790045"/>
            <a:chExt cx="1897723" cy="2596857"/>
          </a:xfrm>
        </p:grpSpPr>
        <p:graphicFrame>
          <p:nvGraphicFramePr>
            <p:cNvPr id="150" name="Content Placeholder 4">
              <a:extLst>
                <a:ext uri="{FF2B5EF4-FFF2-40B4-BE49-F238E27FC236}">
                  <a16:creationId xmlns:a16="http://schemas.microsoft.com/office/drawing/2014/main" id="{7CB640B9-A8D1-024B-A299-0D651EFB6514}"/>
                </a:ext>
              </a:extLst>
            </p:cNvPr>
            <p:cNvGraphicFramePr>
              <a:graphicFrameLocks/>
            </p:cNvGraphicFramePr>
            <p:nvPr/>
          </p:nvGraphicFramePr>
          <p:xfrm>
            <a:off x="3209722" y="2790045"/>
            <a:ext cx="1897723" cy="2068359"/>
          </p:xfrm>
          <a:graphic>
            <a:graphicData uri="http://schemas.openxmlformats.org/drawingml/2006/chart">
              <c:chart xmlns:c="http://schemas.openxmlformats.org/drawingml/2006/chart" xmlns:r="http://schemas.openxmlformats.org/officeDocument/2006/relationships" r:id="rId4"/>
            </a:graphicData>
          </a:graphic>
        </p:graphicFrame>
        <p:grpSp>
          <p:nvGrpSpPr>
            <p:cNvPr id="151" name="Gruppieren 150">
              <a:extLst>
                <a:ext uri="{FF2B5EF4-FFF2-40B4-BE49-F238E27FC236}">
                  <a16:creationId xmlns:a16="http://schemas.microsoft.com/office/drawing/2014/main" id="{635BEE35-BF9A-9F46-9219-CC9213578772}"/>
                </a:ext>
              </a:extLst>
            </p:cNvPr>
            <p:cNvGrpSpPr/>
            <p:nvPr/>
          </p:nvGrpSpPr>
          <p:grpSpPr>
            <a:xfrm>
              <a:off x="3315197" y="2904565"/>
              <a:ext cx="1634206" cy="2255839"/>
              <a:chOff x="3016278" y="2888415"/>
              <a:chExt cx="1634206" cy="2255839"/>
            </a:xfrm>
          </p:grpSpPr>
          <p:grpSp>
            <p:nvGrpSpPr>
              <p:cNvPr id="154" name="Gruppieren 153">
                <a:extLst>
                  <a:ext uri="{FF2B5EF4-FFF2-40B4-BE49-F238E27FC236}">
                    <a16:creationId xmlns:a16="http://schemas.microsoft.com/office/drawing/2014/main" id="{313EC766-EEE2-D148-A1AC-5969056D3EC0}"/>
                  </a:ext>
                </a:extLst>
              </p:cNvPr>
              <p:cNvGrpSpPr/>
              <p:nvPr/>
            </p:nvGrpSpPr>
            <p:grpSpPr>
              <a:xfrm>
                <a:off x="3203575" y="2888415"/>
                <a:ext cx="1260475" cy="2089521"/>
                <a:chOff x="3203575" y="2888415"/>
                <a:chExt cx="1260475" cy="2089521"/>
              </a:xfrm>
            </p:grpSpPr>
            <p:cxnSp>
              <p:nvCxnSpPr>
                <p:cNvPr id="158" name="Gerader Verbinder 57">
                  <a:extLst>
                    <a:ext uri="{FF2B5EF4-FFF2-40B4-BE49-F238E27FC236}">
                      <a16:creationId xmlns:a16="http://schemas.microsoft.com/office/drawing/2014/main" id="{D84738D8-0859-AA49-B7B8-B6F4DD4F473B}"/>
                    </a:ext>
                  </a:extLst>
                </p:cNvPr>
                <p:cNvCxnSpPr>
                  <a:cxnSpLocks/>
                </p:cNvCxnSpPr>
                <p:nvPr/>
              </p:nvCxnSpPr>
              <p:spPr bwMode="auto">
                <a:xfrm>
                  <a:off x="3822171" y="2888415"/>
                  <a:ext cx="0" cy="2049617"/>
                </a:xfrm>
                <a:prstGeom prst="line">
                  <a:avLst/>
                </a:prstGeom>
                <a:noFill/>
                <a:ln w="9525" cap="flat" cmpd="sng" algn="ctr">
                  <a:solidFill>
                    <a:srgbClr val="000000">
                      <a:lumMod val="65000"/>
                      <a:lumOff val="35000"/>
                    </a:srgbClr>
                  </a:solidFill>
                  <a:prstDash val="dash"/>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9" name="Gerader Verbinder 63">
                  <a:extLst>
                    <a:ext uri="{FF2B5EF4-FFF2-40B4-BE49-F238E27FC236}">
                      <a16:creationId xmlns:a16="http://schemas.microsoft.com/office/drawing/2014/main" id="{3C5E2ED7-1C53-8B4A-AEEB-05CF7B061002}"/>
                    </a:ext>
                  </a:extLst>
                </p:cNvPr>
                <p:cNvCxnSpPr>
                  <a:cxnSpLocks/>
                </p:cNvCxnSpPr>
                <p:nvPr/>
              </p:nvCxnSpPr>
              <p:spPr bwMode="auto">
                <a:xfrm>
                  <a:off x="3203575" y="4926665"/>
                  <a:ext cx="1260475" cy="0"/>
                </a:xfrm>
                <a:prstGeom prst="line">
                  <a:avLst/>
                </a:prstGeom>
                <a:noFill/>
                <a:ln w="9525" cap="flat" cmpd="sng" algn="ctr">
                  <a:solidFill>
                    <a:srgbClr val="000000">
                      <a:lumMod val="65000"/>
                      <a:lumOff val="35000"/>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0" name="Gerader Verbinder 64">
                  <a:extLst>
                    <a:ext uri="{FF2B5EF4-FFF2-40B4-BE49-F238E27FC236}">
                      <a16:creationId xmlns:a16="http://schemas.microsoft.com/office/drawing/2014/main" id="{66636FA8-4590-1E42-A581-814C904A1565}"/>
                    </a:ext>
                  </a:extLst>
                </p:cNvPr>
                <p:cNvCxnSpPr/>
                <p:nvPr/>
              </p:nvCxnSpPr>
              <p:spPr bwMode="auto">
                <a:xfrm flipV="1">
                  <a:off x="3206589" y="4937421"/>
                  <a:ext cx="0" cy="40515"/>
                </a:xfrm>
                <a:prstGeom prst="line">
                  <a:avLst/>
                </a:prstGeom>
                <a:noFill/>
                <a:ln w="9525" cap="flat" cmpd="sng" algn="ctr">
                  <a:solidFill>
                    <a:srgbClr val="000000">
                      <a:lumMod val="65000"/>
                      <a:lumOff val="35000"/>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1" name="Gerader Verbinder 70">
                  <a:extLst>
                    <a:ext uri="{FF2B5EF4-FFF2-40B4-BE49-F238E27FC236}">
                      <a16:creationId xmlns:a16="http://schemas.microsoft.com/office/drawing/2014/main" id="{DCE1131D-DDDC-CD44-AD36-6C2A79B81628}"/>
                    </a:ext>
                  </a:extLst>
                </p:cNvPr>
                <p:cNvCxnSpPr/>
                <p:nvPr/>
              </p:nvCxnSpPr>
              <p:spPr bwMode="auto">
                <a:xfrm flipV="1">
                  <a:off x="3822171" y="4345747"/>
                  <a:ext cx="0" cy="40515"/>
                </a:xfrm>
                <a:prstGeom prst="line">
                  <a:avLst/>
                </a:prstGeom>
                <a:noFill/>
                <a:ln w="9525" cap="flat" cmpd="sng" algn="ctr">
                  <a:solidFill>
                    <a:srgbClr val="000000">
                      <a:lumMod val="65000"/>
                      <a:lumOff val="35000"/>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2" name="Gerader Verbinder 71">
                  <a:extLst>
                    <a:ext uri="{FF2B5EF4-FFF2-40B4-BE49-F238E27FC236}">
                      <a16:creationId xmlns:a16="http://schemas.microsoft.com/office/drawing/2014/main" id="{AE3BD7ED-6FDF-604C-B751-10FBA817E4F9}"/>
                    </a:ext>
                  </a:extLst>
                </p:cNvPr>
                <p:cNvCxnSpPr/>
                <p:nvPr/>
              </p:nvCxnSpPr>
              <p:spPr bwMode="auto">
                <a:xfrm flipV="1">
                  <a:off x="4463095" y="4935039"/>
                  <a:ext cx="0" cy="40515"/>
                </a:xfrm>
                <a:prstGeom prst="line">
                  <a:avLst/>
                </a:prstGeom>
                <a:noFill/>
                <a:ln w="9525" cap="flat" cmpd="sng" algn="ctr">
                  <a:solidFill>
                    <a:srgbClr val="000000">
                      <a:lumMod val="65000"/>
                      <a:lumOff val="35000"/>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155" name="Textfeld 154">
                <a:extLst>
                  <a:ext uri="{FF2B5EF4-FFF2-40B4-BE49-F238E27FC236}">
                    <a16:creationId xmlns:a16="http://schemas.microsoft.com/office/drawing/2014/main" id="{1F9FFF13-7730-7A4D-AFF6-D443DB372B2B}"/>
                  </a:ext>
                </a:extLst>
              </p:cNvPr>
              <p:cNvSpPr txBox="1"/>
              <p:nvPr/>
            </p:nvSpPr>
            <p:spPr>
              <a:xfrm>
                <a:off x="3726133" y="4942018"/>
                <a:ext cx="187105" cy="202236"/>
              </a:xfrm>
              <a:prstGeom prst="rect">
                <a:avLst/>
              </a:prstGeom>
              <a:noFill/>
            </p:spPr>
            <p:txBody>
              <a:bodyPr wrap="square" lIns="89972" tIns="46786" rIns="89972" bIns="46786" rtlCol="0" anchor="ctr">
                <a:spAutoFit/>
              </a:bodyPr>
              <a:lstStyle/>
              <a:p>
                <a:pPr algn="ctr" defTabSz="914126">
                  <a:defRPr/>
                </a:pPr>
                <a:r>
                  <a:rPr lang="en-GB" sz="700" kern="0">
                    <a:solidFill>
                      <a:srgbClr val="000000">
                        <a:lumMod val="65000"/>
                        <a:lumOff val="35000"/>
                      </a:srgbClr>
                    </a:solidFill>
                    <a:latin typeface="Arial"/>
                  </a:rPr>
                  <a:t>1</a:t>
                </a:r>
                <a:endParaRPr lang="de-DE" sz="700" kern="0" dirty="0">
                  <a:solidFill>
                    <a:srgbClr val="000000">
                      <a:lumMod val="65000"/>
                      <a:lumOff val="35000"/>
                    </a:srgbClr>
                  </a:solidFill>
                </a:endParaRPr>
              </a:p>
            </p:txBody>
          </p:sp>
          <p:sp>
            <p:nvSpPr>
              <p:cNvPr id="156" name="Textfeld 155">
                <a:extLst>
                  <a:ext uri="{FF2B5EF4-FFF2-40B4-BE49-F238E27FC236}">
                    <a16:creationId xmlns:a16="http://schemas.microsoft.com/office/drawing/2014/main" id="{684F8BEF-0EB8-A14C-9DF7-E474E78259B0}"/>
                  </a:ext>
                </a:extLst>
              </p:cNvPr>
              <p:cNvSpPr txBox="1"/>
              <p:nvPr/>
            </p:nvSpPr>
            <p:spPr>
              <a:xfrm>
                <a:off x="3016278" y="4942018"/>
                <a:ext cx="382603" cy="202236"/>
              </a:xfrm>
              <a:prstGeom prst="rect">
                <a:avLst/>
              </a:prstGeom>
              <a:noFill/>
            </p:spPr>
            <p:txBody>
              <a:bodyPr wrap="square" lIns="89972" tIns="46786" rIns="89972" bIns="46786" rtlCol="0" anchor="ctr">
                <a:spAutoFit/>
              </a:bodyPr>
              <a:lstStyle/>
              <a:p>
                <a:pPr algn="ctr" defTabSz="914126">
                  <a:defRPr/>
                </a:pPr>
                <a:r>
                  <a:rPr lang="en-GB" sz="700" kern="0" dirty="0">
                    <a:solidFill>
                      <a:srgbClr val="000000">
                        <a:lumMod val="65000"/>
                        <a:lumOff val="35000"/>
                      </a:srgbClr>
                    </a:solidFill>
                    <a:latin typeface="Arial"/>
                  </a:rPr>
                  <a:t>0.1</a:t>
                </a:r>
                <a:endParaRPr lang="de-DE" sz="700" kern="0" dirty="0">
                  <a:solidFill>
                    <a:srgbClr val="000000">
                      <a:lumMod val="65000"/>
                      <a:lumOff val="35000"/>
                    </a:srgbClr>
                  </a:solidFill>
                </a:endParaRPr>
              </a:p>
            </p:txBody>
          </p:sp>
          <p:sp>
            <p:nvSpPr>
              <p:cNvPr id="157" name="Textfeld 156">
                <a:extLst>
                  <a:ext uri="{FF2B5EF4-FFF2-40B4-BE49-F238E27FC236}">
                    <a16:creationId xmlns:a16="http://schemas.microsoft.com/office/drawing/2014/main" id="{0F19457A-E54B-B549-8913-49B9C468A456}"/>
                  </a:ext>
                </a:extLst>
              </p:cNvPr>
              <p:cNvSpPr txBox="1"/>
              <p:nvPr/>
            </p:nvSpPr>
            <p:spPr>
              <a:xfrm>
                <a:off x="4267881" y="4942018"/>
                <a:ext cx="382603" cy="202236"/>
              </a:xfrm>
              <a:prstGeom prst="rect">
                <a:avLst/>
              </a:prstGeom>
              <a:noFill/>
            </p:spPr>
            <p:txBody>
              <a:bodyPr wrap="square" lIns="89972" tIns="46786" rIns="89972" bIns="46786" rtlCol="0" anchor="ctr">
                <a:spAutoFit/>
              </a:bodyPr>
              <a:lstStyle/>
              <a:p>
                <a:pPr algn="ctr" defTabSz="914126">
                  <a:defRPr/>
                </a:pPr>
                <a:r>
                  <a:rPr lang="en-GB" sz="700" kern="0" dirty="0">
                    <a:solidFill>
                      <a:srgbClr val="000000">
                        <a:lumMod val="65000"/>
                        <a:lumOff val="35000"/>
                      </a:srgbClr>
                    </a:solidFill>
                    <a:latin typeface="Arial"/>
                  </a:rPr>
                  <a:t>2</a:t>
                </a:r>
                <a:endParaRPr lang="de-DE" sz="700" kern="0" dirty="0">
                  <a:solidFill>
                    <a:srgbClr val="000000">
                      <a:lumMod val="65000"/>
                      <a:lumOff val="35000"/>
                    </a:srgbClr>
                  </a:solidFill>
                </a:endParaRPr>
              </a:p>
            </p:txBody>
          </p:sp>
        </p:grpSp>
        <p:sp>
          <p:nvSpPr>
            <p:cNvPr id="152" name="TextBox 8">
              <a:extLst>
                <a:ext uri="{FF2B5EF4-FFF2-40B4-BE49-F238E27FC236}">
                  <a16:creationId xmlns:a16="http://schemas.microsoft.com/office/drawing/2014/main" id="{A456910B-7DF5-8546-9ADA-2E8E0D56168F}"/>
                </a:ext>
              </a:extLst>
            </p:cNvPr>
            <p:cNvSpPr txBox="1"/>
            <p:nvPr/>
          </p:nvSpPr>
          <p:spPr>
            <a:xfrm>
              <a:off x="3439080" y="5069719"/>
              <a:ext cx="824220" cy="317183"/>
            </a:xfrm>
            <a:prstGeom prst="rect">
              <a:avLst/>
            </a:prstGeom>
            <a:noFill/>
          </p:spPr>
          <p:txBody>
            <a:bodyPr wrap="none" lIns="67479" tIns="35089" rIns="67479" bIns="35089" rtlCol="0" anchor="ctr">
              <a:spAutoFit/>
            </a:bodyPr>
            <a:lstStyle/>
            <a:p>
              <a:pPr algn="ctr">
                <a:defRPr/>
              </a:pPr>
              <a:r>
                <a:rPr lang="fr-FR" sz="800" dirty="0">
                  <a:solidFill>
                    <a:schemeClr val="tx1">
                      <a:lumMod val="65000"/>
                      <a:lumOff val="35000"/>
                    </a:schemeClr>
                  </a:solidFill>
                </a:rPr>
                <a:t>Privilégie</a:t>
              </a:r>
              <a:br>
                <a:rPr lang="fr-FR" sz="800" dirty="0">
                  <a:solidFill>
                    <a:schemeClr val="tx1">
                      <a:lumMod val="65000"/>
                      <a:lumOff val="35000"/>
                    </a:schemeClr>
                  </a:solidFill>
                </a:rPr>
              </a:br>
              <a:r>
                <a:rPr lang="fr-FR" sz="800" dirty="0">
                  <a:solidFill>
                    <a:schemeClr val="tx1">
                      <a:lumMod val="65000"/>
                      <a:lumOff val="35000"/>
                    </a:schemeClr>
                  </a:solidFill>
                </a:rPr>
                <a:t>le </a:t>
              </a:r>
              <a:r>
                <a:rPr lang="fr-FR" sz="800" dirty="0" err="1">
                  <a:solidFill>
                    <a:schemeClr val="tx1">
                      <a:lumMod val="65000"/>
                      <a:lumOff val="35000"/>
                    </a:schemeClr>
                  </a:solidFill>
                </a:rPr>
                <a:t>Rivaroxaban</a:t>
              </a:r>
              <a:endParaRPr lang="fr-FR" sz="800" dirty="0">
                <a:solidFill>
                  <a:schemeClr val="tx1">
                    <a:lumMod val="65000"/>
                    <a:lumOff val="35000"/>
                  </a:schemeClr>
                </a:solidFill>
              </a:endParaRPr>
            </a:p>
          </p:txBody>
        </p:sp>
        <p:sp>
          <p:nvSpPr>
            <p:cNvPr id="153" name="TextBox 9">
              <a:extLst>
                <a:ext uri="{FF2B5EF4-FFF2-40B4-BE49-F238E27FC236}">
                  <a16:creationId xmlns:a16="http://schemas.microsoft.com/office/drawing/2014/main" id="{2EF1FBAA-1ADD-3647-B5F3-60DB6F6FD8F2}"/>
                </a:ext>
              </a:extLst>
            </p:cNvPr>
            <p:cNvSpPr txBox="1"/>
            <p:nvPr/>
          </p:nvSpPr>
          <p:spPr>
            <a:xfrm>
              <a:off x="4214513" y="5065570"/>
              <a:ext cx="553228" cy="317183"/>
            </a:xfrm>
            <a:prstGeom prst="rect">
              <a:avLst/>
            </a:prstGeom>
            <a:noFill/>
          </p:spPr>
          <p:txBody>
            <a:bodyPr wrap="none" lIns="67479" tIns="35089" rIns="67479" bIns="35089" rtlCol="0" anchor="ctr">
              <a:spAutoFit/>
            </a:bodyPr>
            <a:lstStyle/>
            <a:p>
              <a:pPr algn="ctr">
                <a:defRPr/>
              </a:pPr>
              <a:r>
                <a:rPr lang="fr-FR" sz="800" dirty="0">
                  <a:solidFill>
                    <a:schemeClr val="tx1">
                      <a:lumMod val="65000"/>
                      <a:lumOff val="35000"/>
                    </a:schemeClr>
                  </a:solidFill>
                </a:rPr>
                <a:t>Privilégie</a:t>
              </a:r>
              <a:br>
                <a:rPr lang="fr-FR" sz="800" dirty="0">
                  <a:solidFill>
                    <a:schemeClr val="tx1">
                      <a:lumMod val="65000"/>
                      <a:lumOff val="35000"/>
                    </a:schemeClr>
                  </a:solidFill>
                </a:rPr>
              </a:br>
              <a:r>
                <a:rPr lang="fr-FR" sz="800" dirty="0">
                  <a:solidFill>
                    <a:schemeClr val="tx1">
                      <a:lumMod val="65000"/>
                      <a:lumOff val="35000"/>
                    </a:schemeClr>
                  </a:solidFill>
                </a:rPr>
                <a:t>l’AVK</a:t>
              </a:r>
            </a:p>
          </p:txBody>
        </p:sp>
      </p:grpSp>
      <p:grpSp>
        <p:nvGrpSpPr>
          <p:cNvPr id="163" name="Gruppieren 162">
            <a:extLst>
              <a:ext uri="{FF2B5EF4-FFF2-40B4-BE49-F238E27FC236}">
                <a16:creationId xmlns:a16="http://schemas.microsoft.com/office/drawing/2014/main" id="{8E09E961-81E1-824E-8E01-97B68AB70A2B}"/>
              </a:ext>
            </a:extLst>
          </p:cNvPr>
          <p:cNvGrpSpPr/>
          <p:nvPr/>
        </p:nvGrpSpPr>
        <p:grpSpPr>
          <a:xfrm>
            <a:off x="4997078" y="2116956"/>
            <a:ext cx="1140177" cy="2617792"/>
            <a:chOff x="5270055" y="2183236"/>
            <a:chExt cx="1140529" cy="2618600"/>
          </a:xfrm>
        </p:grpSpPr>
        <p:grpSp>
          <p:nvGrpSpPr>
            <p:cNvPr id="164" name="Gruppieren 163">
              <a:extLst>
                <a:ext uri="{FF2B5EF4-FFF2-40B4-BE49-F238E27FC236}">
                  <a16:creationId xmlns:a16="http://schemas.microsoft.com/office/drawing/2014/main" id="{03F3304B-CC5E-F245-9D40-E93F134186B3}"/>
                </a:ext>
              </a:extLst>
            </p:cNvPr>
            <p:cNvGrpSpPr/>
            <p:nvPr/>
          </p:nvGrpSpPr>
          <p:grpSpPr>
            <a:xfrm>
              <a:off x="5270055" y="2183236"/>
              <a:ext cx="1140529" cy="2398867"/>
              <a:chOff x="5137319" y="2183236"/>
              <a:chExt cx="1140529" cy="2398867"/>
            </a:xfrm>
          </p:grpSpPr>
          <p:graphicFrame>
            <p:nvGraphicFramePr>
              <p:cNvPr id="167" name="Content Placeholder 4">
                <a:extLst>
                  <a:ext uri="{FF2B5EF4-FFF2-40B4-BE49-F238E27FC236}">
                    <a16:creationId xmlns:a16="http://schemas.microsoft.com/office/drawing/2014/main" id="{638CC119-D181-0D4E-8FA6-DEB6110EE895}"/>
                  </a:ext>
                </a:extLst>
              </p:cNvPr>
              <p:cNvGraphicFramePr>
                <a:graphicFrameLocks/>
              </p:cNvGraphicFramePr>
              <p:nvPr/>
            </p:nvGraphicFramePr>
            <p:xfrm>
              <a:off x="5154497" y="2183236"/>
              <a:ext cx="1046873" cy="2300748"/>
            </p:xfrm>
            <a:graphic>
              <a:graphicData uri="http://schemas.openxmlformats.org/drawingml/2006/chart">
                <c:chart xmlns:c="http://schemas.openxmlformats.org/drawingml/2006/chart" xmlns:r="http://schemas.openxmlformats.org/officeDocument/2006/relationships" r:id="rId5"/>
              </a:graphicData>
            </a:graphic>
          </p:graphicFrame>
          <p:grpSp>
            <p:nvGrpSpPr>
              <p:cNvPr id="168" name="Gruppieren 167">
                <a:extLst>
                  <a:ext uri="{FF2B5EF4-FFF2-40B4-BE49-F238E27FC236}">
                    <a16:creationId xmlns:a16="http://schemas.microsoft.com/office/drawing/2014/main" id="{8DAA5747-C569-AB41-9DDC-9DF516F64BB5}"/>
                  </a:ext>
                </a:extLst>
              </p:cNvPr>
              <p:cNvGrpSpPr/>
              <p:nvPr/>
            </p:nvGrpSpPr>
            <p:grpSpPr>
              <a:xfrm>
                <a:off x="5137319" y="2302132"/>
                <a:ext cx="1140529" cy="2279971"/>
                <a:chOff x="3257467" y="2283365"/>
                <a:chExt cx="1140529" cy="2279971"/>
              </a:xfrm>
            </p:grpSpPr>
            <p:grpSp>
              <p:nvGrpSpPr>
                <p:cNvPr id="169" name="Gruppieren 168">
                  <a:extLst>
                    <a:ext uri="{FF2B5EF4-FFF2-40B4-BE49-F238E27FC236}">
                      <a16:creationId xmlns:a16="http://schemas.microsoft.com/office/drawing/2014/main" id="{63AD9814-F30A-1A4A-B906-87D5E37154BB}"/>
                    </a:ext>
                  </a:extLst>
                </p:cNvPr>
                <p:cNvGrpSpPr/>
                <p:nvPr/>
              </p:nvGrpSpPr>
              <p:grpSpPr>
                <a:xfrm>
                  <a:off x="3447778" y="2283365"/>
                  <a:ext cx="756005" cy="2102898"/>
                  <a:chOff x="3447778" y="2283365"/>
                  <a:chExt cx="756005" cy="2102898"/>
                </a:xfrm>
              </p:grpSpPr>
              <p:cxnSp>
                <p:nvCxnSpPr>
                  <p:cNvPr id="173" name="Gerader Verbinder 95">
                    <a:extLst>
                      <a:ext uri="{FF2B5EF4-FFF2-40B4-BE49-F238E27FC236}">
                        <a16:creationId xmlns:a16="http://schemas.microsoft.com/office/drawing/2014/main" id="{9A3A665F-22E6-6C48-9668-B0CD67C4212F}"/>
                      </a:ext>
                    </a:extLst>
                  </p:cNvPr>
                  <p:cNvCxnSpPr/>
                  <p:nvPr/>
                </p:nvCxnSpPr>
                <p:spPr bwMode="auto">
                  <a:xfrm>
                    <a:off x="3822171" y="2283365"/>
                    <a:ext cx="0" cy="2073749"/>
                  </a:xfrm>
                  <a:prstGeom prst="line">
                    <a:avLst/>
                  </a:prstGeom>
                  <a:noFill/>
                  <a:ln w="9525" cap="flat" cmpd="sng" algn="ctr">
                    <a:solidFill>
                      <a:srgbClr val="000000">
                        <a:lumMod val="65000"/>
                        <a:lumOff val="35000"/>
                      </a:srgbClr>
                    </a:solidFill>
                    <a:prstDash val="dash"/>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4" name="Gerader Verbinder 96">
                    <a:extLst>
                      <a:ext uri="{FF2B5EF4-FFF2-40B4-BE49-F238E27FC236}">
                        <a16:creationId xmlns:a16="http://schemas.microsoft.com/office/drawing/2014/main" id="{9AC9C8C4-7546-3546-A5D3-67EA642CE34F}"/>
                      </a:ext>
                    </a:extLst>
                  </p:cNvPr>
                  <p:cNvCxnSpPr/>
                  <p:nvPr/>
                </p:nvCxnSpPr>
                <p:spPr bwMode="auto">
                  <a:xfrm>
                    <a:off x="3447778" y="4345747"/>
                    <a:ext cx="756005" cy="0"/>
                  </a:xfrm>
                  <a:prstGeom prst="line">
                    <a:avLst/>
                  </a:prstGeom>
                  <a:noFill/>
                  <a:ln w="9525" cap="flat" cmpd="sng" algn="ctr">
                    <a:solidFill>
                      <a:srgbClr val="000000">
                        <a:lumMod val="65000"/>
                        <a:lumOff val="35000"/>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5" name="Gerader Verbinder 97">
                    <a:extLst>
                      <a:ext uri="{FF2B5EF4-FFF2-40B4-BE49-F238E27FC236}">
                        <a16:creationId xmlns:a16="http://schemas.microsoft.com/office/drawing/2014/main" id="{6A273807-80E5-2947-B8E7-434EF046DDC6}"/>
                      </a:ext>
                    </a:extLst>
                  </p:cNvPr>
                  <p:cNvCxnSpPr/>
                  <p:nvPr/>
                </p:nvCxnSpPr>
                <p:spPr bwMode="auto">
                  <a:xfrm flipV="1">
                    <a:off x="3447778" y="4345748"/>
                    <a:ext cx="0" cy="40515"/>
                  </a:xfrm>
                  <a:prstGeom prst="line">
                    <a:avLst/>
                  </a:prstGeom>
                  <a:noFill/>
                  <a:ln w="9525" cap="flat" cmpd="sng" algn="ctr">
                    <a:solidFill>
                      <a:srgbClr val="000000">
                        <a:lumMod val="65000"/>
                        <a:lumOff val="35000"/>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6" name="Gerader Verbinder 98">
                    <a:extLst>
                      <a:ext uri="{FF2B5EF4-FFF2-40B4-BE49-F238E27FC236}">
                        <a16:creationId xmlns:a16="http://schemas.microsoft.com/office/drawing/2014/main" id="{903F6163-7621-FE48-A1E5-AB8B97445BE4}"/>
                      </a:ext>
                    </a:extLst>
                  </p:cNvPr>
                  <p:cNvCxnSpPr/>
                  <p:nvPr/>
                </p:nvCxnSpPr>
                <p:spPr bwMode="auto">
                  <a:xfrm flipV="1">
                    <a:off x="3822171" y="4345747"/>
                    <a:ext cx="0" cy="40515"/>
                  </a:xfrm>
                  <a:prstGeom prst="line">
                    <a:avLst/>
                  </a:prstGeom>
                  <a:noFill/>
                  <a:ln w="9525" cap="flat" cmpd="sng" algn="ctr">
                    <a:solidFill>
                      <a:srgbClr val="000000">
                        <a:lumMod val="65000"/>
                        <a:lumOff val="35000"/>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7" name="Gerader Verbinder 99">
                    <a:extLst>
                      <a:ext uri="{FF2B5EF4-FFF2-40B4-BE49-F238E27FC236}">
                        <a16:creationId xmlns:a16="http://schemas.microsoft.com/office/drawing/2014/main" id="{302046D9-AD93-654F-B880-3AFFE34A6DB7}"/>
                      </a:ext>
                    </a:extLst>
                  </p:cNvPr>
                  <p:cNvCxnSpPr/>
                  <p:nvPr/>
                </p:nvCxnSpPr>
                <p:spPr bwMode="auto">
                  <a:xfrm flipV="1">
                    <a:off x="4203783" y="4343366"/>
                    <a:ext cx="0" cy="40515"/>
                  </a:xfrm>
                  <a:prstGeom prst="line">
                    <a:avLst/>
                  </a:prstGeom>
                  <a:noFill/>
                  <a:ln w="9525" cap="flat" cmpd="sng" algn="ctr">
                    <a:solidFill>
                      <a:srgbClr val="000000">
                        <a:lumMod val="65000"/>
                        <a:lumOff val="35000"/>
                      </a:srgbClr>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170" name="Textfeld 169">
                  <a:extLst>
                    <a:ext uri="{FF2B5EF4-FFF2-40B4-BE49-F238E27FC236}">
                      <a16:creationId xmlns:a16="http://schemas.microsoft.com/office/drawing/2014/main" id="{ABE9E54A-C7BA-9E4B-AA6B-5A4ABB9EA49F}"/>
                    </a:ext>
                  </a:extLst>
                </p:cNvPr>
                <p:cNvSpPr txBox="1"/>
                <p:nvPr/>
              </p:nvSpPr>
              <p:spPr>
                <a:xfrm>
                  <a:off x="3726133" y="4361100"/>
                  <a:ext cx="187105" cy="202236"/>
                </a:xfrm>
                <a:prstGeom prst="rect">
                  <a:avLst/>
                </a:prstGeom>
                <a:noFill/>
              </p:spPr>
              <p:txBody>
                <a:bodyPr wrap="square" lIns="89972" tIns="46786" rIns="89972" bIns="46786" rtlCol="0" anchor="ctr">
                  <a:spAutoFit/>
                </a:bodyPr>
                <a:lstStyle/>
                <a:p>
                  <a:pPr algn="ctr" defTabSz="914126">
                    <a:defRPr/>
                  </a:pPr>
                  <a:r>
                    <a:rPr lang="en-GB" sz="700" kern="0">
                      <a:solidFill>
                        <a:srgbClr val="000000">
                          <a:lumMod val="65000"/>
                          <a:lumOff val="35000"/>
                        </a:srgbClr>
                      </a:solidFill>
                      <a:latin typeface="Arial"/>
                    </a:rPr>
                    <a:t>1</a:t>
                  </a:r>
                  <a:endParaRPr lang="de-DE" sz="700" kern="0" dirty="0">
                    <a:solidFill>
                      <a:srgbClr val="000000">
                        <a:lumMod val="65000"/>
                        <a:lumOff val="35000"/>
                      </a:srgbClr>
                    </a:solidFill>
                  </a:endParaRPr>
                </a:p>
              </p:txBody>
            </p:sp>
            <p:sp>
              <p:nvSpPr>
                <p:cNvPr id="171" name="Textfeld 170">
                  <a:extLst>
                    <a:ext uri="{FF2B5EF4-FFF2-40B4-BE49-F238E27FC236}">
                      <a16:creationId xmlns:a16="http://schemas.microsoft.com/office/drawing/2014/main" id="{D8356873-0D17-9947-9DED-A2610C803F9E}"/>
                    </a:ext>
                  </a:extLst>
                </p:cNvPr>
                <p:cNvSpPr txBox="1"/>
                <p:nvPr/>
              </p:nvSpPr>
              <p:spPr>
                <a:xfrm>
                  <a:off x="3257467" y="4361100"/>
                  <a:ext cx="382603" cy="202236"/>
                </a:xfrm>
                <a:prstGeom prst="rect">
                  <a:avLst/>
                </a:prstGeom>
                <a:noFill/>
              </p:spPr>
              <p:txBody>
                <a:bodyPr wrap="square" lIns="89972" tIns="46786" rIns="89972" bIns="46786" rtlCol="0" anchor="ctr">
                  <a:spAutoFit/>
                </a:bodyPr>
                <a:lstStyle/>
                <a:p>
                  <a:pPr algn="ctr" defTabSz="914126">
                    <a:defRPr/>
                  </a:pPr>
                  <a:r>
                    <a:rPr lang="en-GB" sz="700" kern="0">
                      <a:solidFill>
                        <a:srgbClr val="000000">
                          <a:lumMod val="65000"/>
                          <a:lumOff val="35000"/>
                        </a:srgbClr>
                      </a:solidFill>
                      <a:latin typeface="Arial"/>
                    </a:rPr>
                    <a:t>0</a:t>
                  </a:r>
                  <a:endParaRPr lang="de-DE" sz="700" kern="0" dirty="0">
                    <a:solidFill>
                      <a:srgbClr val="000000">
                        <a:lumMod val="65000"/>
                        <a:lumOff val="35000"/>
                      </a:srgbClr>
                    </a:solidFill>
                  </a:endParaRPr>
                </a:p>
              </p:txBody>
            </p:sp>
            <p:sp>
              <p:nvSpPr>
                <p:cNvPr id="172" name="Textfeld 171">
                  <a:extLst>
                    <a:ext uri="{FF2B5EF4-FFF2-40B4-BE49-F238E27FC236}">
                      <a16:creationId xmlns:a16="http://schemas.microsoft.com/office/drawing/2014/main" id="{9CD1777B-1DFB-FD45-80E2-D0D2C7A36B54}"/>
                    </a:ext>
                  </a:extLst>
                </p:cNvPr>
                <p:cNvSpPr txBox="1"/>
                <p:nvPr/>
              </p:nvSpPr>
              <p:spPr>
                <a:xfrm>
                  <a:off x="4015393" y="4361100"/>
                  <a:ext cx="382603" cy="202236"/>
                </a:xfrm>
                <a:prstGeom prst="rect">
                  <a:avLst/>
                </a:prstGeom>
                <a:noFill/>
              </p:spPr>
              <p:txBody>
                <a:bodyPr wrap="square" lIns="89972" tIns="46786" rIns="89972" bIns="46786" rtlCol="0" anchor="ctr">
                  <a:spAutoFit/>
                </a:bodyPr>
                <a:lstStyle/>
                <a:p>
                  <a:pPr algn="ctr" defTabSz="914126">
                    <a:defRPr/>
                  </a:pPr>
                  <a:r>
                    <a:rPr lang="en-GB" sz="700" kern="0">
                      <a:solidFill>
                        <a:srgbClr val="000000">
                          <a:lumMod val="65000"/>
                          <a:lumOff val="35000"/>
                        </a:srgbClr>
                      </a:solidFill>
                      <a:latin typeface="Arial"/>
                    </a:rPr>
                    <a:t>2</a:t>
                  </a:r>
                  <a:endParaRPr lang="de-DE" sz="700" kern="0" dirty="0">
                    <a:solidFill>
                      <a:srgbClr val="000000">
                        <a:lumMod val="65000"/>
                        <a:lumOff val="35000"/>
                      </a:srgbClr>
                    </a:solidFill>
                  </a:endParaRPr>
                </a:p>
              </p:txBody>
            </p:sp>
          </p:grpSp>
        </p:grpSp>
        <p:sp>
          <p:nvSpPr>
            <p:cNvPr id="165" name="TextBox 32">
              <a:extLst>
                <a:ext uri="{FF2B5EF4-FFF2-40B4-BE49-F238E27FC236}">
                  <a16:creationId xmlns:a16="http://schemas.microsoft.com/office/drawing/2014/main" id="{304D204D-8B1C-3646-94E1-F63E3D97DE96}"/>
                </a:ext>
              </a:extLst>
            </p:cNvPr>
            <p:cNvSpPr txBox="1"/>
            <p:nvPr/>
          </p:nvSpPr>
          <p:spPr>
            <a:xfrm>
              <a:off x="5856312" y="4481625"/>
              <a:ext cx="553228" cy="317183"/>
            </a:xfrm>
            <a:prstGeom prst="rect">
              <a:avLst/>
            </a:prstGeom>
            <a:noFill/>
          </p:spPr>
          <p:txBody>
            <a:bodyPr wrap="none" lIns="67479" tIns="35089" rIns="67479" bIns="35089" rtlCol="0" anchor="ctr">
              <a:spAutoFit/>
            </a:bodyPr>
            <a:lstStyle/>
            <a:p>
              <a:pPr algn="ctr">
                <a:defRPr/>
              </a:pPr>
              <a:r>
                <a:rPr lang="fr-FR" sz="800" dirty="0">
                  <a:solidFill>
                    <a:schemeClr val="tx1">
                      <a:lumMod val="65000"/>
                      <a:lumOff val="35000"/>
                    </a:schemeClr>
                  </a:solidFill>
                </a:rPr>
                <a:t>Privilégie</a:t>
              </a:r>
              <a:br>
                <a:rPr lang="fr-FR" sz="800" dirty="0">
                  <a:solidFill>
                    <a:schemeClr val="tx1">
                      <a:lumMod val="65000"/>
                      <a:lumOff val="35000"/>
                    </a:schemeClr>
                  </a:solidFill>
                </a:rPr>
              </a:br>
              <a:r>
                <a:rPr lang="fr-FR" sz="800" dirty="0">
                  <a:solidFill>
                    <a:schemeClr val="tx1">
                      <a:lumMod val="65000"/>
                      <a:lumOff val="35000"/>
                    </a:schemeClr>
                  </a:solidFill>
                </a:rPr>
                <a:t>l’AVK</a:t>
              </a:r>
            </a:p>
          </p:txBody>
        </p:sp>
        <p:sp>
          <p:nvSpPr>
            <p:cNvPr id="166" name="TextBox 34">
              <a:extLst>
                <a:ext uri="{FF2B5EF4-FFF2-40B4-BE49-F238E27FC236}">
                  <a16:creationId xmlns:a16="http://schemas.microsoft.com/office/drawing/2014/main" id="{F25DF0D6-58D6-894E-8EFF-EDEBD219B1DD}"/>
                </a:ext>
              </a:extLst>
            </p:cNvPr>
            <p:cNvSpPr txBox="1"/>
            <p:nvPr/>
          </p:nvSpPr>
          <p:spPr>
            <a:xfrm>
              <a:off x="5285909" y="4484653"/>
              <a:ext cx="601332" cy="317183"/>
            </a:xfrm>
            <a:prstGeom prst="rect">
              <a:avLst/>
            </a:prstGeom>
            <a:noFill/>
          </p:spPr>
          <p:txBody>
            <a:bodyPr wrap="none" lIns="67479" tIns="35089" rIns="67479" bIns="35089" rtlCol="0" anchor="ctr">
              <a:spAutoFit/>
            </a:bodyPr>
            <a:lstStyle/>
            <a:p>
              <a:pPr algn="ctr">
                <a:defRPr/>
              </a:pPr>
              <a:r>
                <a:rPr lang="fr-FR" sz="800" dirty="0">
                  <a:solidFill>
                    <a:schemeClr val="tx1">
                      <a:lumMod val="65000"/>
                      <a:lumOff val="35000"/>
                    </a:schemeClr>
                  </a:solidFill>
                </a:rPr>
                <a:t>Privilégie</a:t>
              </a:r>
              <a:br>
                <a:rPr lang="fr-FR" sz="800" dirty="0">
                  <a:solidFill>
                    <a:schemeClr val="tx1">
                      <a:lumMod val="65000"/>
                      <a:lumOff val="35000"/>
                    </a:schemeClr>
                  </a:solidFill>
                </a:rPr>
              </a:br>
              <a:r>
                <a:rPr lang="fr-FR" sz="800" dirty="0">
                  <a:solidFill>
                    <a:schemeClr val="tx1">
                      <a:lumMod val="65000"/>
                      <a:lumOff val="35000"/>
                    </a:schemeClr>
                  </a:solidFill>
                </a:rPr>
                <a:t>l’</a:t>
              </a:r>
              <a:r>
                <a:rPr lang="fr-FR" sz="800" dirty="0" err="1">
                  <a:solidFill>
                    <a:schemeClr val="tx1">
                      <a:lumMod val="65000"/>
                      <a:lumOff val="35000"/>
                    </a:schemeClr>
                  </a:solidFill>
                </a:rPr>
                <a:t>apixaban</a:t>
              </a:r>
              <a:endParaRPr lang="fr-FR" sz="800" dirty="0">
                <a:solidFill>
                  <a:schemeClr val="tx1">
                    <a:lumMod val="65000"/>
                    <a:lumOff val="35000"/>
                  </a:schemeClr>
                </a:solidFill>
              </a:endParaRPr>
            </a:p>
          </p:txBody>
        </p:sp>
      </p:grpSp>
    </p:spTree>
    <p:extLst>
      <p:ext uri="{BB962C8B-B14F-4D97-AF65-F5344CB8AC3E}">
        <p14:creationId xmlns:p14="http://schemas.microsoft.com/office/powerpoint/2010/main" val="407340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Content Placeholder 7">
            <a:extLst>
              <a:ext uri="{FF2B5EF4-FFF2-40B4-BE49-F238E27FC236}">
                <a16:creationId xmlns:a16="http://schemas.microsoft.com/office/drawing/2014/main" id="{394B1CB8-9E79-4E0A-8B74-0BCA686D14D2}"/>
              </a:ext>
            </a:extLst>
          </p:cNvPr>
          <p:cNvGraphicFramePr/>
          <p:nvPr>
            <p:extLst>
              <p:ext uri="{D42A27DB-BD31-4B8C-83A1-F6EECF244321}">
                <p14:modId xmlns:p14="http://schemas.microsoft.com/office/powerpoint/2010/main" val="689657876"/>
              </p:ext>
            </p:extLst>
          </p:nvPr>
        </p:nvGraphicFramePr>
        <p:xfrm>
          <a:off x="922460" y="1565633"/>
          <a:ext cx="6066461" cy="2715061"/>
        </p:xfrm>
        <a:graphic>
          <a:graphicData uri="http://schemas.openxmlformats.org/drawingml/2006/chart">
            <c:chart xmlns:c="http://schemas.openxmlformats.org/drawingml/2006/chart" xmlns:r="http://schemas.openxmlformats.org/officeDocument/2006/relationships" r:id="rId2"/>
          </a:graphicData>
        </a:graphic>
      </p:graphicFrame>
      <p:sp>
        <p:nvSpPr>
          <p:cNvPr id="17" name="TextBox 9">
            <a:extLst>
              <a:ext uri="{FF2B5EF4-FFF2-40B4-BE49-F238E27FC236}">
                <a16:creationId xmlns:a16="http://schemas.microsoft.com/office/drawing/2014/main" id="{6C296293-C509-4DCB-8952-F29AA6D5DB08}"/>
              </a:ext>
            </a:extLst>
          </p:cNvPr>
          <p:cNvSpPr txBox="1"/>
          <p:nvPr/>
        </p:nvSpPr>
        <p:spPr>
          <a:xfrm rot="16200000">
            <a:off x="-315001" y="2658747"/>
            <a:ext cx="2152767" cy="300168"/>
          </a:xfrm>
          <a:prstGeom prst="rect">
            <a:avLst/>
          </a:prstGeom>
          <a:noFill/>
        </p:spPr>
        <p:txBody>
          <a:bodyPr wrap="square" lIns="0" tIns="0" rIns="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defRPr kumimoji="0" lang="de-DE" sz="800" b="1" i="0" u="none" strike="noStrike" kern="1200" normalizeH="0" baseline="0" noProof="0">
                <a:solidFill>
                  <a:srgbClr val="000000">
                    <a:lumMod val="65000"/>
                    <a:lumOff val="35000"/>
                  </a:srgbClr>
                </a:solidFill>
                <a:uLnTx/>
                <a:uFillTx/>
                <a:latin typeface="+mn-lt"/>
                <a:ea typeface="+mn-ea"/>
                <a:cs typeface="+mn-cs"/>
              </a:defRPr>
            </a:pPr>
            <a:r>
              <a:rPr lang="fr-FR" sz="1200" b="1" dirty="0">
                <a:solidFill>
                  <a:schemeClr val="tx1">
                    <a:lumMod val="65000"/>
                    <a:lumOff val="35000"/>
                  </a:schemeClr>
                </a:solidFill>
                <a:cs typeface="Arial" pitchFamily="34" charset="0"/>
              </a:rPr>
              <a:t>un(e) moins survie cumulative</a:t>
            </a:r>
          </a:p>
        </p:txBody>
      </p:sp>
      <p:sp>
        <p:nvSpPr>
          <p:cNvPr id="18" name="TextBox 9">
            <a:extLst>
              <a:ext uri="{FF2B5EF4-FFF2-40B4-BE49-F238E27FC236}">
                <a16:creationId xmlns:a16="http://schemas.microsoft.com/office/drawing/2014/main" id="{3A0CBC6B-29CF-492B-9351-F0DF6648DB24}"/>
              </a:ext>
            </a:extLst>
          </p:cNvPr>
          <p:cNvSpPr txBox="1"/>
          <p:nvPr/>
        </p:nvSpPr>
        <p:spPr>
          <a:xfrm>
            <a:off x="1421061" y="4181551"/>
            <a:ext cx="4498257" cy="184666"/>
          </a:xfrm>
          <a:prstGeom prst="rect">
            <a:avLst/>
          </a:prstGeom>
          <a:noFill/>
        </p:spPr>
        <p:txBody>
          <a:bodyPr wrap="square" lIns="0" tIns="0" rIns="0" bIns="0" anchor="b">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defRPr kumimoji="0" b="0" i="0" normalizeH="0" noProof="0">
                <a:uLnTx/>
                <a:uFillTx/>
                <a:latin typeface="Arial" pitchFamily="34" charset="0"/>
                <a:ea typeface="+mn-ea"/>
                <a:cs typeface="+mn-cs"/>
              </a:defRPr>
            </a:pPr>
            <a:r>
              <a:rPr lang="fr-FR" sz="1200" b="1" dirty="0">
                <a:solidFill>
                  <a:schemeClr val="tx1">
                    <a:lumMod val="65000"/>
                    <a:lumOff val="35000"/>
                  </a:schemeClr>
                </a:solidFill>
                <a:cs typeface="Arial" pitchFamily="34" charset="0"/>
              </a:rPr>
              <a:t>durée (jours)</a:t>
            </a:r>
          </a:p>
        </p:txBody>
      </p:sp>
      <p:cxnSp>
        <p:nvCxnSpPr>
          <p:cNvPr id="13" name="Straight Connector 34">
            <a:extLst>
              <a:ext uri="{FF2B5EF4-FFF2-40B4-BE49-F238E27FC236}">
                <a16:creationId xmlns:a16="http://schemas.microsoft.com/office/drawing/2014/main" id="{72C14728-229A-4DEB-9A10-E9AE4A40F87F}"/>
              </a:ext>
            </a:extLst>
          </p:cNvPr>
          <p:cNvCxnSpPr>
            <a:cxnSpLocks/>
          </p:cNvCxnSpPr>
          <p:nvPr/>
        </p:nvCxnSpPr>
        <p:spPr bwMode="auto">
          <a:xfrm>
            <a:off x="1745350" y="1928451"/>
            <a:ext cx="396670" cy="0"/>
          </a:xfrm>
          <a:prstGeom prst="line">
            <a:avLst/>
          </a:prstGeom>
          <a:noFill/>
          <a:ln w="19050" cap="flat" cmpd="sng" algn="ctr">
            <a:solidFill>
              <a:srgbClr val="3961AC"/>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2" name="TextBox 33">
            <a:extLst>
              <a:ext uri="{FF2B5EF4-FFF2-40B4-BE49-F238E27FC236}">
                <a16:creationId xmlns:a16="http://schemas.microsoft.com/office/drawing/2014/main" id="{7F8E84D0-E5BD-4F5A-9853-1C14AE516DFD}"/>
              </a:ext>
            </a:extLst>
          </p:cNvPr>
          <p:cNvSpPr txBox="1"/>
          <p:nvPr/>
        </p:nvSpPr>
        <p:spPr>
          <a:xfrm>
            <a:off x="2134433" y="1766159"/>
            <a:ext cx="1851873" cy="279180"/>
          </a:xfrm>
          <a:prstGeom prst="rect">
            <a:avLst/>
          </a:prstGeom>
          <a:noFill/>
        </p:spPr>
        <p:txBody>
          <a:bodyPr wrap="square" lIns="90000" tIns="46800" rIns="90000" bIns="46800" rtlCol="0" anchor="ctr">
            <a:spAutoFit/>
          </a:bodyPr>
          <a:lstStyle/>
          <a:p>
            <a:r>
              <a:rPr lang="fr-FR" sz="1200" dirty="0">
                <a:solidFill>
                  <a:schemeClr val="tx1">
                    <a:lumMod val="65000"/>
                    <a:lumOff val="35000"/>
                  </a:schemeClr>
                </a:solidFill>
              </a:rPr>
              <a:t>R</a:t>
            </a:r>
            <a:r>
              <a:rPr lang="fr-FR" sz="1200">
                <a:solidFill>
                  <a:schemeClr val="tx1">
                    <a:lumMod val="65000"/>
                    <a:lumOff val="35000"/>
                  </a:schemeClr>
                </a:solidFill>
              </a:rPr>
              <a:t>ivaroxaban </a:t>
            </a:r>
            <a:r>
              <a:rPr lang="fr-FR" sz="1200" dirty="0">
                <a:solidFill>
                  <a:schemeClr val="tx1">
                    <a:lumMod val="65000"/>
                    <a:lumOff val="35000"/>
                  </a:schemeClr>
                </a:solidFill>
              </a:rPr>
              <a:t>(n=32’078)</a:t>
            </a:r>
          </a:p>
        </p:txBody>
      </p:sp>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itel 1">
            <a:extLst>
              <a:ext uri="{FF2B5EF4-FFF2-40B4-BE49-F238E27FC236}">
                <a16:creationId xmlns:a16="http://schemas.microsoft.com/office/drawing/2014/main" id="{CB0E5EFB-35B6-4E7B-B90A-0BE19FEA8704}"/>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Une protection cohérente pour les patients avec FANV pourrait être observée dans la vie réelle</a:t>
            </a:r>
            <a:r>
              <a:rPr lang="fr-FR" sz="2400" baseline="30000" dirty="0"/>
              <a:t>1</a:t>
            </a:r>
            <a:r>
              <a:rPr lang="fr-FR" sz="2400" dirty="0"/>
              <a:t> </a:t>
            </a:r>
          </a:p>
        </p:txBody>
      </p:sp>
      <p:sp>
        <p:nvSpPr>
          <p:cNvPr id="8" name="TextBox 3">
            <a:extLst>
              <a:ext uri="{FF2B5EF4-FFF2-40B4-BE49-F238E27FC236}">
                <a16:creationId xmlns:a16="http://schemas.microsoft.com/office/drawing/2014/main" id="{2FFE767A-A25D-4C4F-BA87-BB3284BB6192}"/>
              </a:ext>
            </a:extLst>
          </p:cNvPr>
          <p:cNvSpPr txBox="1"/>
          <p:nvPr/>
        </p:nvSpPr>
        <p:spPr>
          <a:xfrm>
            <a:off x="619123" y="4707772"/>
            <a:ext cx="8274051" cy="348813"/>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Ensemble de données du DSE d’</a:t>
            </a:r>
            <a:r>
              <a:rPr lang="fr-FR" sz="700" dirty="0" err="1">
                <a:solidFill>
                  <a:srgbClr val="B3B2B5"/>
                </a:solidFill>
                <a:cs typeface="Arial" charset="0"/>
              </a:rPr>
              <a:t>Optum</a:t>
            </a:r>
            <a:r>
              <a:rPr lang="fr-FR" sz="700" dirty="0">
                <a:solidFill>
                  <a:srgbClr val="B3B2B5"/>
                </a:solidFill>
                <a:cs typeface="Arial" charset="0"/>
              </a:rPr>
              <a:t> sur les demandes de remboursement chez les patients atteints de fibrillation auriculaire et de diabète de 11/2010 à 12/2019 ; 31 % des patients du groupe </a:t>
            </a:r>
            <a:r>
              <a:rPr lang="fr-FR" sz="700" dirty="0" err="1">
                <a:solidFill>
                  <a:srgbClr val="B3B2B5"/>
                </a:solidFill>
                <a:cs typeface="Arial" charset="0"/>
              </a:rPr>
              <a:t>Rivaroxaban</a:t>
            </a:r>
            <a:r>
              <a:rPr lang="fr-FR" sz="700" dirty="0">
                <a:solidFill>
                  <a:srgbClr val="B3B2B5"/>
                </a:solidFill>
                <a:cs typeface="Arial" charset="0"/>
              </a:rPr>
              <a:t> recevaient une dose réduite de 15 mg OD. Le suivi médian était de 2.9 ans. </a:t>
            </a:r>
          </a:p>
          <a:p>
            <a:pPr>
              <a:spcBef>
                <a:spcPts val="0"/>
              </a:spcBef>
              <a:spcAft>
                <a:spcPts val="200"/>
              </a:spcAft>
            </a:pPr>
            <a:r>
              <a:rPr lang="fr-FR" sz="700" dirty="0">
                <a:solidFill>
                  <a:srgbClr val="B3B2B5"/>
                </a:solidFill>
                <a:cs typeface="Arial" charset="0"/>
              </a:rPr>
              <a:t>FANV : fibrillation auriculaire non valvulaire ; RRR : réduction relative du risque ; AVK : antagoniste de la vitamine K </a:t>
            </a:r>
          </a:p>
        </p:txBody>
      </p:sp>
      <p:sp>
        <p:nvSpPr>
          <p:cNvPr id="9" name="Subtitle 1">
            <a:extLst>
              <a:ext uri="{FF2B5EF4-FFF2-40B4-BE49-F238E27FC236}">
                <a16:creationId xmlns:a16="http://schemas.microsoft.com/office/drawing/2014/main" id="{04EA1788-3DA9-4CEB-9C2A-358BFC9B1EF5}"/>
              </a:ext>
            </a:extLst>
          </p:cNvPr>
          <p:cNvSpPr txBox="1">
            <a:spLocks/>
          </p:cNvSpPr>
          <p:nvPr/>
        </p:nvSpPr>
        <p:spPr>
          <a:xfrm>
            <a:off x="612776" y="1228789"/>
            <a:ext cx="4320559"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a:t>AVC, embolie systémique ou mort vasculaire</a:t>
            </a:r>
          </a:p>
        </p:txBody>
      </p:sp>
      <p:sp>
        <p:nvSpPr>
          <p:cNvPr id="22" name="Rectangle: Rounded Corners 18">
            <a:extLst>
              <a:ext uri="{FF2B5EF4-FFF2-40B4-BE49-F238E27FC236}">
                <a16:creationId xmlns:a16="http://schemas.microsoft.com/office/drawing/2014/main" id="{62787C94-FF9F-4861-850F-4948C158AF48}"/>
              </a:ext>
            </a:extLst>
          </p:cNvPr>
          <p:cNvSpPr/>
          <p:nvPr/>
        </p:nvSpPr>
        <p:spPr>
          <a:xfrm>
            <a:off x="6271488" y="2421435"/>
            <a:ext cx="2567775" cy="1047178"/>
          </a:xfrm>
          <a:prstGeom prst="roundRect">
            <a:avLst>
              <a:gd name="adj" fmla="val 12063"/>
            </a:avLst>
          </a:prstGeom>
          <a:solidFill>
            <a:schemeClr val="bg1"/>
          </a:solidFill>
          <a:ln w="28575">
            <a:solidFill>
              <a:srgbClr val="3961AC"/>
            </a:solidFill>
          </a:ln>
          <a:effectLst/>
        </p:spPr>
        <p:txBody>
          <a:bodyPr wrap="square" lIns="36000" tIns="36000" rIns="36000" bIns="3600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spcBef>
                <a:spcPts val="0"/>
              </a:spcBef>
              <a:defRPr kumimoji="0" b="0" i="0" normalizeH="0" noProof="0">
                <a:uLnTx/>
                <a:uFillTx/>
                <a:latin typeface="Arial" pitchFamily="34" charset="0"/>
                <a:ea typeface="+mn-ea"/>
                <a:cs typeface="+mn-cs"/>
              </a:defRPr>
            </a:pPr>
            <a:r>
              <a:rPr lang="fr-FR" sz="1200" b="1" dirty="0">
                <a:solidFill>
                  <a:schemeClr val="tx1">
                    <a:lumMod val="65000"/>
                    <a:lumOff val="35000"/>
                  </a:schemeClr>
                </a:solidFill>
              </a:rPr>
              <a:t>Les patients diabétiques avec FANV traités par </a:t>
            </a:r>
            <a:r>
              <a:rPr lang="fr-FR" sz="1200" b="1" dirty="0" err="1">
                <a:solidFill>
                  <a:schemeClr val="tx1">
                    <a:lumMod val="65000"/>
                    <a:lumOff val="35000"/>
                  </a:schemeClr>
                </a:solidFill>
              </a:rPr>
              <a:t>Rivaroxaban</a:t>
            </a:r>
            <a:r>
              <a:rPr lang="fr-FR" sz="1200" b="1" dirty="0">
                <a:solidFill>
                  <a:schemeClr val="tx1">
                    <a:lumMod val="65000"/>
                    <a:lumOff val="35000"/>
                  </a:schemeClr>
                </a:solidFill>
              </a:rPr>
              <a:t> pourraient bénéficier d’un RRR de décès vasculaire de 10 % par rapport aux AVK.</a:t>
            </a:r>
            <a:r>
              <a:rPr lang="fr-FR" sz="1200" b="1" baseline="30000" dirty="0">
                <a:solidFill>
                  <a:schemeClr val="tx1">
                    <a:lumMod val="65000"/>
                    <a:lumOff val="35000"/>
                  </a:schemeClr>
                </a:solidFill>
              </a:rPr>
              <a:t>1</a:t>
            </a:r>
          </a:p>
        </p:txBody>
      </p:sp>
      <p:sp>
        <p:nvSpPr>
          <p:cNvPr id="27" name="TextBox 33">
            <a:extLst>
              <a:ext uri="{FF2B5EF4-FFF2-40B4-BE49-F238E27FC236}">
                <a16:creationId xmlns:a16="http://schemas.microsoft.com/office/drawing/2014/main" id="{69C8FA41-6865-44A7-93F3-CF2D5B213634}"/>
              </a:ext>
            </a:extLst>
          </p:cNvPr>
          <p:cNvSpPr txBox="1"/>
          <p:nvPr/>
        </p:nvSpPr>
        <p:spPr>
          <a:xfrm>
            <a:off x="2132495" y="1584167"/>
            <a:ext cx="1782093" cy="279180"/>
          </a:xfrm>
          <a:prstGeom prst="rect">
            <a:avLst/>
          </a:prstGeom>
          <a:noFill/>
        </p:spPr>
        <p:txBody>
          <a:bodyPr wrap="square" lIns="90000" tIns="46800" rIns="90000" bIns="46800" rtlCol="0" anchor="ctr">
            <a:spAutoFit/>
          </a:bodyPr>
          <a:lstStyle/>
          <a:p>
            <a:r>
              <a:rPr lang="fr-FR" sz="1200">
                <a:solidFill>
                  <a:schemeClr val="tx1">
                    <a:lumMod val="65000"/>
                    <a:lumOff val="35000"/>
                  </a:schemeClr>
                </a:solidFill>
              </a:rPr>
              <a:t>AVK (n= 83’971)</a:t>
            </a:r>
          </a:p>
        </p:txBody>
      </p:sp>
      <p:cxnSp>
        <p:nvCxnSpPr>
          <p:cNvPr id="28" name="Straight Connector 34">
            <a:extLst>
              <a:ext uri="{FF2B5EF4-FFF2-40B4-BE49-F238E27FC236}">
                <a16:creationId xmlns:a16="http://schemas.microsoft.com/office/drawing/2014/main" id="{A786D241-000F-4689-A1FC-B34F24CD12A6}"/>
              </a:ext>
            </a:extLst>
          </p:cNvPr>
          <p:cNvCxnSpPr>
            <a:cxnSpLocks/>
          </p:cNvCxnSpPr>
          <p:nvPr/>
        </p:nvCxnSpPr>
        <p:spPr bwMode="auto">
          <a:xfrm>
            <a:off x="1748777" y="1731537"/>
            <a:ext cx="396670" cy="0"/>
          </a:xfrm>
          <a:prstGeom prst="line">
            <a:avLst/>
          </a:prstGeom>
          <a:noFill/>
          <a:ln w="19050" cap="flat" cmpd="sng" algn="ctr">
            <a:solidFill>
              <a:srgbClr val="8A8C8E"/>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9" name="Textfeld 18">
            <a:extLst>
              <a:ext uri="{FF2B5EF4-FFF2-40B4-BE49-F238E27FC236}">
                <a16:creationId xmlns:a16="http://schemas.microsoft.com/office/drawing/2014/main" id="{EB263302-1D15-4E05-91A4-9072CF325914}"/>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DE" sz="600" dirty="0">
                <a:solidFill>
                  <a:srgbClr val="B3B2B5"/>
                </a:solidFill>
                <a:latin typeface="Arial" panose="020B0604020202020204" pitchFamily="34" charset="0"/>
                <a:cs typeface="Arial" panose="020B0604020202020204" pitchFamily="34" charset="0"/>
              </a:rPr>
              <a:t>PP-XAR-CH-0470-2_06.2021</a:t>
            </a:r>
            <a:endParaRPr lang="fr-FR" sz="600" dirty="0">
              <a:solidFill>
                <a:srgbClr val="B3B2B5"/>
              </a:solidFill>
            </a:endParaRPr>
          </a:p>
        </p:txBody>
      </p:sp>
      <p:pic>
        <p:nvPicPr>
          <p:cNvPr id="29" name="Grafik 28">
            <a:extLst>
              <a:ext uri="{FF2B5EF4-FFF2-40B4-BE49-F238E27FC236}">
                <a16:creationId xmlns:a16="http://schemas.microsoft.com/office/drawing/2014/main" id="{DBF22C21-54FE-4AE7-A0BD-ED947C5815F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476700" y="2042690"/>
            <a:ext cx="4103164" cy="1836727"/>
          </a:xfrm>
          <a:prstGeom prst="rect">
            <a:avLst/>
          </a:prstGeom>
        </p:spPr>
      </p:pic>
    </p:spTree>
    <p:extLst>
      <p:ext uri="{BB962C8B-B14F-4D97-AF65-F5344CB8AC3E}">
        <p14:creationId xmlns:p14="http://schemas.microsoft.com/office/powerpoint/2010/main" val="3776187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 name="Content Placeholder 7">
            <a:extLst>
              <a:ext uri="{FF2B5EF4-FFF2-40B4-BE49-F238E27FC236}">
                <a16:creationId xmlns:a16="http://schemas.microsoft.com/office/drawing/2014/main" id="{15EA0EA6-20EB-4736-995A-0180E00D4CE4}"/>
              </a:ext>
            </a:extLst>
          </p:cNvPr>
          <p:cNvGraphicFramePr/>
          <p:nvPr>
            <p:extLst>
              <p:ext uri="{D42A27DB-BD31-4B8C-83A1-F6EECF244321}">
                <p14:modId xmlns:p14="http://schemas.microsoft.com/office/powerpoint/2010/main" val="1908691869"/>
              </p:ext>
            </p:extLst>
          </p:nvPr>
        </p:nvGraphicFramePr>
        <p:xfrm>
          <a:off x="915087" y="1573007"/>
          <a:ext cx="6066460" cy="2715061"/>
        </p:xfrm>
        <a:graphic>
          <a:graphicData uri="http://schemas.openxmlformats.org/drawingml/2006/chart">
            <c:chart xmlns:c="http://schemas.openxmlformats.org/drawingml/2006/chart" xmlns:r="http://schemas.openxmlformats.org/officeDocument/2006/relationships" r:id="rId3"/>
          </a:graphicData>
        </a:graphic>
      </p:graphicFrame>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itel 1">
            <a:extLst>
              <a:ext uri="{FF2B5EF4-FFF2-40B4-BE49-F238E27FC236}">
                <a16:creationId xmlns:a16="http://schemas.microsoft.com/office/drawing/2014/main" id="{CB0E5EFB-35B6-4E7B-B90A-0BE19FEA8704}"/>
              </a:ext>
            </a:extLst>
          </p:cNvPr>
          <p:cNvSpPr txBox="1">
            <a:spLocks/>
          </p:cNvSpPr>
          <p:nvPr/>
        </p:nvSpPr>
        <p:spPr>
          <a:xfrm>
            <a:off x="619123" y="216911"/>
            <a:ext cx="8274053" cy="664797"/>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pPr lvl="0"/>
            <a:r>
              <a:rPr lang="fr-FR" sz="2400" dirty="0"/>
              <a:t>Dans la vie réelle, </a:t>
            </a:r>
            <a:r>
              <a:rPr lang="fr-FR" sz="2400"/>
              <a:t>le Rivaroxaban </a:t>
            </a:r>
            <a:r>
              <a:rPr lang="fr-FR" sz="2400" dirty="0"/>
              <a:t>a été associé à moins d’hospitalisations liées à des hémorragies que les AVK</a:t>
            </a:r>
            <a:r>
              <a:rPr lang="fr-FR" sz="2400" baseline="30000" dirty="0"/>
              <a:t>1</a:t>
            </a:r>
          </a:p>
        </p:txBody>
      </p:sp>
      <p:sp>
        <p:nvSpPr>
          <p:cNvPr id="8" name="TextBox 3">
            <a:extLst>
              <a:ext uri="{FF2B5EF4-FFF2-40B4-BE49-F238E27FC236}">
                <a16:creationId xmlns:a16="http://schemas.microsoft.com/office/drawing/2014/main" id="{2FFE767A-A25D-4C4F-BA87-BB3284BB6192}"/>
              </a:ext>
            </a:extLst>
          </p:cNvPr>
          <p:cNvSpPr txBox="1"/>
          <p:nvPr/>
        </p:nvSpPr>
        <p:spPr>
          <a:xfrm>
            <a:off x="619123" y="4707772"/>
            <a:ext cx="8274051" cy="348813"/>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Ensemble de données du DSE d’</a:t>
            </a:r>
            <a:r>
              <a:rPr lang="fr-FR" sz="700" dirty="0" err="1">
                <a:solidFill>
                  <a:srgbClr val="B3B2B5"/>
                </a:solidFill>
                <a:cs typeface="Arial" charset="0"/>
              </a:rPr>
              <a:t>Optum</a:t>
            </a:r>
            <a:r>
              <a:rPr lang="fr-FR" sz="700" dirty="0">
                <a:solidFill>
                  <a:srgbClr val="B3B2B5"/>
                </a:solidFill>
                <a:cs typeface="Arial" charset="0"/>
              </a:rPr>
              <a:t> sur les demandes de remboursement chez les patients atteints de fibrillation auriculaire et de diabète de 11/2010 à 12/2019 ; 31 % des patients du groupe </a:t>
            </a:r>
            <a:r>
              <a:rPr lang="fr-FR" sz="700" dirty="0" err="1">
                <a:solidFill>
                  <a:srgbClr val="B3B2B5"/>
                </a:solidFill>
                <a:cs typeface="Arial" charset="0"/>
              </a:rPr>
              <a:t>Rivaroxaban</a:t>
            </a:r>
            <a:r>
              <a:rPr lang="fr-FR" sz="700" dirty="0">
                <a:solidFill>
                  <a:srgbClr val="B3B2B5"/>
                </a:solidFill>
                <a:cs typeface="Arial" charset="0"/>
              </a:rPr>
              <a:t> recevaient une dose réduite de 15 mg OD. Le suivi médian était de 2.9 ans. </a:t>
            </a:r>
          </a:p>
          <a:p>
            <a:pPr>
              <a:spcBef>
                <a:spcPts val="0"/>
              </a:spcBef>
              <a:spcAft>
                <a:spcPts val="200"/>
              </a:spcAft>
            </a:pPr>
            <a:r>
              <a:rPr lang="fr-FR" sz="700" dirty="0">
                <a:solidFill>
                  <a:srgbClr val="B3B2B5"/>
                </a:solidFill>
                <a:cs typeface="Arial" charset="0"/>
              </a:rPr>
              <a:t>FANV : fibrillation auriculaire non valvulaire ; RRR : réduction relative du risque ; AVK : antagoniste de la vitamine K </a:t>
            </a:r>
          </a:p>
        </p:txBody>
      </p:sp>
      <p:sp>
        <p:nvSpPr>
          <p:cNvPr id="9" name="Subtitle 1">
            <a:extLst>
              <a:ext uri="{FF2B5EF4-FFF2-40B4-BE49-F238E27FC236}">
                <a16:creationId xmlns:a16="http://schemas.microsoft.com/office/drawing/2014/main" id="{04EA1788-3DA9-4CEB-9C2A-358BFC9B1EF5}"/>
              </a:ext>
            </a:extLst>
          </p:cNvPr>
          <p:cNvSpPr txBox="1">
            <a:spLocks/>
          </p:cNvSpPr>
          <p:nvPr/>
        </p:nvSpPr>
        <p:spPr>
          <a:xfrm>
            <a:off x="612776" y="1228788"/>
            <a:ext cx="7616824" cy="219735"/>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a:t>Hospitalisation pour hémorragies majeures ou non majeures cliniquement pertinentes</a:t>
            </a:r>
          </a:p>
        </p:txBody>
      </p:sp>
      <p:sp>
        <p:nvSpPr>
          <p:cNvPr id="17" name="TextBox 9">
            <a:extLst>
              <a:ext uri="{FF2B5EF4-FFF2-40B4-BE49-F238E27FC236}">
                <a16:creationId xmlns:a16="http://schemas.microsoft.com/office/drawing/2014/main" id="{6C296293-C509-4DCB-8952-F29AA6D5DB08}"/>
              </a:ext>
            </a:extLst>
          </p:cNvPr>
          <p:cNvSpPr txBox="1"/>
          <p:nvPr/>
        </p:nvSpPr>
        <p:spPr>
          <a:xfrm rot="16200000">
            <a:off x="-322375" y="2666121"/>
            <a:ext cx="2152767" cy="300168"/>
          </a:xfrm>
          <a:prstGeom prst="rect">
            <a:avLst/>
          </a:prstGeom>
          <a:noFill/>
        </p:spPr>
        <p:txBody>
          <a:bodyPr wrap="square" lIns="0" tIns="0" rIns="0" bIns="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defRPr kumimoji="0" lang="de-DE" sz="800" b="1" i="0" u="none" strike="noStrike" kern="1200" normalizeH="0" baseline="0" noProof="0">
                <a:solidFill>
                  <a:srgbClr val="000000">
                    <a:lumMod val="65000"/>
                    <a:lumOff val="35000"/>
                  </a:srgbClr>
                </a:solidFill>
                <a:uLnTx/>
                <a:uFillTx/>
                <a:latin typeface="+mn-lt"/>
                <a:ea typeface="+mn-ea"/>
                <a:cs typeface="+mn-cs"/>
              </a:defRPr>
            </a:pPr>
            <a:r>
              <a:rPr lang="fr-FR" sz="1200" b="1" dirty="0">
                <a:solidFill>
                  <a:schemeClr val="tx1">
                    <a:lumMod val="65000"/>
                    <a:lumOff val="35000"/>
                  </a:schemeClr>
                </a:solidFill>
                <a:cs typeface="Arial" pitchFamily="34" charset="0"/>
              </a:rPr>
              <a:t>un(e) moins survie cumulative</a:t>
            </a:r>
          </a:p>
        </p:txBody>
      </p:sp>
      <p:sp>
        <p:nvSpPr>
          <p:cNvPr id="18" name="TextBox 9">
            <a:extLst>
              <a:ext uri="{FF2B5EF4-FFF2-40B4-BE49-F238E27FC236}">
                <a16:creationId xmlns:a16="http://schemas.microsoft.com/office/drawing/2014/main" id="{3A0CBC6B-29CF-492B-9351-F0DF6648DB24}"/>
              </a:ext>
            </a:extLst>
          </p:cNvPr>
          <p:cNvSpPr txBox="1"/>
          <p:nvPr/>
        </p:nvSpPr>
        <p:spPr>
          <a:xfrm>
            <a:off x="1413687" y="4188925"/>
            <a:ext cx="4498257" cy="184666"/>
          </a:xfrm>
          <a:prstGeom prst="rect">
            <a:avLst/>
          </a:prstGeom>
          <a:noFill/>
        </p:spPr>
        <p:txBody>
          <a:bodyPr wrap="square" lIns="0" tIns="0" rIns="0" bIns="0" anchor="b">
            <a:sp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defRPr kumimoji="0" b="0" i="0" normalizeH="0" noProof="0">
                <a:uLnTx/>
                <a:uFillTx/>
                <a:latin typeface="Arial" pitchFamily="34" charset="0"/>
                <a:ea typeface="+mn-ea"/>
                <a:cs typeface="+mn-cs"/>
              </a:defRPr>
            </a:pPr>
            <a:r>
              <a:rPr lang="fr-FR" sz="1200" b="1" dirty="0">
                <a:solidFill>
                  <a:schemeClr val="tx1">
                    <a:lumMod val="65000"/>
                    <a:lumOff val="35000"/>
                  </a:schemeClr>
                </a:solidFill>
                <a:cs typeface="Arial" pitchFamily="34" charset="0"/>
              </a:rPr>
              <a:t>durée (jours)</a:t>
            </a:r>
          </a:p>
        </p:txBody>
      </p:sp>
      <p:cxnSp>
        <p:nvCxnSpPr>
          <p:cNvPr id="13" name="Straight Connector 34">
            <a:extLst>
              <a:ext uri="{FF2B5EF4-FFF2-40B4-BE49-F238E27FC236}">
                <a16:creationId xmlns:a16="http://schemas.microsoft.com/office/drawing/2014/main" id="{72C14728-229A-4DEB-9A10-E9AE4A40F87F}"/>
              </a:ext>
            </a:extLst>
          </p:cNvPr>
          <p:cNvCxnSpPr>
            <a:cxnSpLocks/>
          </p:cNvCxnSpPr>
          <p:nvPr/>
        </p:nvCxnSpPr>
        <p:spPr bwMode="auto">
          <a:xfrm>
            <a:off x="1737976" y="1935825"/>
            <a:ext cx="396670" cy="0"/>
          </a:xfrm>
          <a:prstGeom prst="line">
            <a:avLst/>
          </a:prstGeom>
          <a:noFill/>
          <a:ln w="19050" cap="flat" cmpd="sng" algn="ctr">
            <a:solidFill>
              <a:srgbClr val="3961AC"/>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2" name="TextBox 33">
            <a:extLst>
              <a:ext uri="{FF2B5EF4-FFF2-40B4-BE49-F238E27FC236}">
                <a16:creationId xmlns:a16="http://schemas.microsoft.com/office/drawing/2014/main" id="{7F8E84D0-E5BD-4F5A-9853-1C14AE516DFD}"/>
              </a:ext>
            </a:extLst>
          </p:cNvPr>
          <p:cNvSpPr txBox="1"/>
          <p:nvPr/>
        </p:nvSpPr>
        <p:spPr>
          <a:xfrm>
            <a:off x="2127059" y="1773533"/>
            <a:ext cx="3017936" cy="279180"/>
          </a:xfrm>
          <a:prstGeom prst="rect">
            <a:avLst/>
          </a:prstGeom>
          <a:noFill/>
        </p:spPr>
        <p:txBody>
          <a:bodyPr wrap="square" lIns="90000" tIns="46800" rIns="90000" bIns="46800" rtlCol="0" anchor="ctr">
            <a:spAutoFit/>
          </a:bodyPr>
          <a:lstStyle/>
          <a:p>
            <a:r>
              <a:rPr lang="fr-FR" sz="1200" dirty="0">
                <a:solidFill>
                  <a:schemeClr val="tx1">
                    <a:lumMod val="65000"/>
                    <a:lumOff val="35000"/>
                  </a:schemeClr>
                </a:solidFill>
              </a:rPr>
              <a:t>R</a:t>
            </a:r>
            <a:r>
              <a:rPr lang="fr-FR" sz="1200">
                <a:solidFill>
                  <a:schemeClr val="tx1">
                    <a:lumMod val="65000"/>
                    <a:lumOff val="35000"/>
                  </a:schemeClr>
                </a:solidFill>
              </a:rPr>
              <a:t>ivaroxaban </a:t>
            </a:r>
            <a:r>
              <a:rPr lang="fr-FR" sz="1200" dirty="0">
                <a:solidFill>
                  <a:schemeClr val="tx1">
                    <a:lumMod val="65000"/>
                    <a:lumOff val="35000"/>
                  </a:schemeClr>
                </a:solidFill>
              </a:rPr>
              <a:t>(n=32’078)</a:t>
            </a:r>
          </a:p>
        </p:txBody>
      </p:sp>
      <p:sp>
        <p:nvSpPr>
          <p:cNvPr id="27" name="TextBox 33">
            <a:extLst>
              <a:ext uri="{FF2B5EF4-FFF2-40B4-BE49-F238E27FC236}">
                <a16:creationId xmlns:a16="http://schemas.microsoft.com/office/drawing/2014/main" id="{69C8FA41-6865-44A7-93F3-CF2D5B213634}"/>
              </a:ext>
            </a:extLst>
          </p:cNvPr>
          <p:cNvSpPr txBox="1"/>
          <p:nvPr/>
        </p:nvSpPr>
        <p:spPr>
          <a:xfrm>
            <a:off x="2125121" y="1598915"/>
            <a:ext cx="3017936" cy="279180"/>
          </a:xfrm>
          <a:prstGeom prst="rect">
            <a:avLst/>
          </a:prstGeom>
          <a:noFill/>
        </p:spPr>
        <p:txBody>
          <a:bodyPr wrap="square" lIns="90000" tIns="46800" rIns="90000" bIns="46800" rtlCol="0" anchor="ctr">
            <a:spAutoFit/>
          </a:bodyPr>
          <a:lstStyle/>
          <a:p>
            <a:r>
              <a:rPr lang="fr-FR" sz="1200">
                <a:solidFill>
                  <a:schemeClr val="tx1">
                    <a:lumMod val="65000"/>
                    <a:lumOff val="35000"/>
                  </a:schemeClr>
                </a:solidFill>
              </a:rPr>
              <a:t>AVK (n= 83’971)</a:t>
            </a:r>
          </a:p>
        </p:txBody>
      </p:sp>
      <p:cxnSp>
        <p:nvCxnSpPr>
          <p:cNvPr id="28" name="Straight Connector 34">
            <a:extLst>
              <a:ext uri="{FF2B5EF4-FFF2-40B4-BE49-F238E27FC236}">
                <a16:creationId xmlns:a16="http://schemas.microsoft.com/office/drawing/2014/main" id="{A786D241-000F-4689-A1FC-B34F24CD12A6}"/>
              </a:ext>
            </a:extLst>
          </p:cNvPr>
          <p:cNvCxnSpPr>
            <a:cxnSpLocks/>
          </p:cNvCxnSpPr>
          <p:nvPr/>
        </p:nvCxnSpPr>
        <p:spPr bwMode="auto">
          <a:xfrm>
            <a:off x="1741403" y="1746285"/>
            <a:ext cx="396670" cy="0"/>
          </a:xfrm>
          <a:prstGeom prst="line">
            <a:avLst/>
          </a:prstGeom>
          <a:noFill/>
          <a:ln w="19050" cap="flat" cmpd="sng" algn="ctr">
            <a:solidFill>
              <a:srgbClr val="8A8C8E"/>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nvGrpSpPr>
          <p:cNvPr id="2" name="Gruppieren 1">
            <a:extLst>
              <a:ext uri="{FF2B5EF4-FFF2-40B4-BE49-F238E27FC236}">
                <a16:creationId xmlns:a16="http://schemas.microsoft.com/office/drawing/2014/main" id="{5059A6C8-9C20-40F1-8729-C1D3A20AC816}"/>
              </a:ext>
            </a:extLst>
          </p:cNvPr>
          <p:cNvGrpSpPr/>
          <p:nvPr/>
        </p:nvGrpSpPr>
        <p:grpSpPr>
          <a:xfrm>
            <a:off x="6120143" y="1623889"/>
            <a:ext cx="2734881" cy="1047178"/>
            <a:chOff x="9207771" y="2466645"/>
            <a:chExt cx="2734881" cy="1047178"/>
          </a:xfrm>
        </p:grpSpPr>
        <p:sp>
          <p:nvSpPr>
            <p:cNvPr id="22" name="Rectangle: Rounded Corners 18">
              <a:extLst>
                <a:ext uri="{FF2B5EF4-FFF2-40B4-BE49-F238E27FC236}">
                  <a16:creationId xmlns:a16="http://schemas.microsoft.com/office/drawing/2014/main" id="{62787C94-FF9F-4861-850F-4948C158AF48}"/>
                </a:ext>
              </a:extLst>
            </p:cNvPr>
            <p:cNvSpPr/>
            <p:nvPr/>
          </p:nvSpPr>
          <p:spPr>
            <a:xfrm>
              <a:off x="9207771" y="2466645"/>
              <a:ext cx="2734881" cy="1047178"/>
            </a:xfrm>
            <a:prstGeom prst="roundRect">
              <a:avLst>
                <a:gd name="adj" fmla="val 12063"/>
              </a:avLst>
            </a:prstGeom>
            <a:solidFill>
              <a:srgbClr val="6689CC"/>
            </a:solidFill>
            <a:ln w="28575">
              <a:solidFill>
                <a:srgbClr val="3961AC"/>
              </a:solidFill>
            </a:ln>
            <a:effectLst/>
          </p:spPr>
          <p:txBody>
            <a:bodyPr wrap="square" lIns="36000" tIns="36000" rIns="36000" bIns="3600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marL="627063">
                <a:spcBef>
                  <a:spcPts val="0"/>
                </a:spcBef>
                <a:defRPr kumimoji="0" b="0" i="0" normalizeH="0" noProof="0">
                  <a:uLnTx/>
                  <a:uFillTx/>
                  <a:latin typeface="Arial" pitchFamily="34" charset="0"/>
                  <a:ea typeface="+mn-ea"/>
                  <a:cs typeface="+mn-cs"/>
                </a:defRPr>
              </a:pPr>
              <a:r>
                <a:rPr lang="fr-FR" sz="1200" b="1" dirty="0">
                  <a:solidFill>
                    <a:schemeClr val="bg1"/>
                  </a:solidFill>
                </a:rPr>
                <a:t>Les hémorragies</a:t>
              </a:r>
              <a:br>
                <a:rPr lang="fr-FR" sz="1200" b="1" dirty="0">
                  <a:solidFill>
                    <a:schemeClr val="bg1"/>
                  </a:solidFill>
                </a:rPr>
              </a:br>
              <a:r>
                <a:rPr lang="fr-FR" sz="1200" b="1" dirty="0">
                  <a:solidFill>
                    <a:schemeClr val="bg1"/>
                  </a:solidFill>
                </a:rPr>
                <a:t>critiques d’organes</a:t>
              </a:r>
              <a:br>
                <a:rPr lang="fr-FR" sz="1200" b="1" dirty="0">
                  <a:solidFill>
                    <a:schemeClr val="bg1"/>
                  </a:solidFill>
                </a:rPr>
              </a:br>
              <a:r>
                <a:rPr lang="fr-FR" sz="1200" b="1" dirty="0">
                  <a:solidFill>
                    <a:schemeClr val="bg1"/>
                  </a:solidFill>
                </a:rPr>
                <a:t>réduites</a:t>
              </a:r>
              <a:br>
                <a:rPr lang="fr-FR" sz="1200" b="1" dirty="0">
                  <a:solidFill>
                    <a:schemeClr val="bg1"/>
                  </a:solidFill>
                </a:rPr>
              </a:br>
              <a:r>
                <a:rPr lang="fr-FR" sz="1200" b="1" dirty="0">
                  <a:solidFill>
                    <a:schemeClr val="bg1"/>
                  </a:solidFill>
                </a:rPr>
                <a:t>significativement </a:t>
              </a:r>
            </a:p>
          </p:txBody>
        </p:sp>
        <p:sp>
          <p:nvSpPr>
            <p:cNvPr id="33" name="Pfeil: nach unten 32">
              <a:extLst>
                <a:ext uri="{FF2B5EF4-FFF2-40B4-BE49-F238E27FC236}">
                  <a16:creationId xmlns:a16="http://schemas.microsoft.com/office/drawing/2014/main" id="{030FF382-E86B-4932-9813-8677CE2B84A0}"/>
                </a:ext>
              </a:extLst>
            </p:cNvPr>
            <p:cNvSpPr/>
            <p:nvPr/>
          </p:nvSpPr>
          <p:spPr bwMode="auto">
            <a:xfrm>
              <a:off x="11176840" y="2612658"/>
              <a:ext cx="655219" cy="755152"/>
            </a:xfrm>
            <a:prstGeom prst="downArrow">
              <a:avLst/>
            </a:prstGeom>
            <a:solidFill>
              <a:schemeClr val="bg2">
                <a:lumMod val="20000"/>
                <a:lumOff val="80000"/>
              </a:schemeClr>
            </a:solidFill>
            <a:ln w="19050" algn="ctr">
              <a:solidFill>
                <a:schemeClr val="tx2"/>
              </a:solid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sp>
          <p:nvSpPr>
            <p:cNvPr id="34" name="Textfeld 33">
              <a:extLst>
                <a:ext uri="{FF2B5EF4-FFF2-40B4-BE49-F238E27FC236}">
                  <a16:creationId xmlns:a16="http://schemas.microsoft.com/office/drawing/2014/main" id="{6132B66F-B9E0-4A84-83A5-CAD83B8EDE0E}"/>
                </a:ext>
              </a:extLst>
            </p:cNvPr>
            <p:cNvSpPr txBox="1"/>
            <p:nvPr/>
          </p:nvSpPr>
          <p:spPr>
            <a:xfrm>
              <a:off x="11147979" y="2772763"/>
              <a:ext cx="736979" cy="479235"/>
            </a:xfrm>
            <a:prstGeom prst="rect">
              <a:avLst/>
            </a:prstGeom>
            <a:noFill/>
          </p:spPr>
          <p:txBody>
            <a:bodyPr wrap="square" lIns="90000" tIns="46800" rIns="90000" bIns="46800" rtlCol="0" anchor="ctr">
              <a:spAutoFit/>
            </a:bodyPr>
            <a:lstStyle/>
            <a:p>
              <a:pPr algn="ctr"/>
              <a:r>
                <a:rPr lang="fr-FR" sz="1000" b="1" dirty="0">
                  <a:solidFill>
                    <a:schemeClr val="tx1">
                      <a:lumMod val="65000"/>
                      <a:lumOff val="35000"/>
                    </a:schemeClr>
                  </a:solidFill>
                </a:rPr>
                <a:t>RRR</a:t>
              </a:r>
            </a:p>
            <a:p>
              <a:pPr algn="ctr"/>
              <a:r>
                <a:rPr lang="fr-FR" sz="1000" b="1" dirty="0">
                  <a:solidFill>
                    <a:schemeClr val="tx1">
                      <a:lumMod val="65000"/>
                      <a:lumOff val="35000"/>
                    </a:schemeClr>
                  </a:solidFill>
                </a:rPr>
                <a:t>37 %</a:t>
              </a:r>
            </a:p>
          </p:txBody>
        </p:sp>
        <p:pic>
          <p:nvPicPr>
            <p:cNvPr id="41" name="Picture 113" descr="organ-bleeding.png">
              <a:extLst>
                <a:ext uri="{FF2B5EF4-FFF2-40B4-BE49-F238E27FC236}">
                  <a16:creationId xmlns:a16="http://schemas.microsoft.com/office/drawing/2014/main" id="{36F96637-ABAB-43FD-A44E-387ACF9E371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352228" y="2656705"/>
              <a:ext cx="431707" cy="601751"/>
            </a:xfrm>
            <a:prstGeom prst="rect">
              <a:avLst/>
            </a:prstGeom>
            <a:noFill/>
            <a:ln>
              <a:noFill/>
            </a:ln>
          </p:spPr>
        </p:pic>
      </p:grpSp>
      <p:sp>
        <p:nvSpPr>
          <p:cNvPr id="43" name="Rectangle: Rounded Corners 18">
            <a:extLst>
              <a:ext uri="{FF2B5EF4-FFF2-40B4-BE49-F238E27FC236}">
                <a16:creationId xmlns:a16="http://schemas.microsoft.com/office/drawing/2014/main" id="{568DB7F0-234A-4458-89B3-140B75A323ED}"/>
              </a:ext>
            </a:extLst>
          </p:cNvPr>
          <p:cNvSpPr/>
          <p:nvPr/>
        </p:nvSpPr>
        <p:spPr>
          <a:xfrm>
            <a:off x="6120143" y="2854934"/>
            <a:ext cx="2740121" cy="1047178"/>
          </a:xfrm>
          <a:prstGeom prst="roundRect">
            <a:avLst>
              <a:gd name="adj" fmla="val 12063"/>
            </a:avLst>
          </a:prstGeom>
          <a:solidFill>
            <a:srgbClr val="6689CC"/>
          </a:solidFill>
          <a:ln w="28575">
            <a:solidFill>
              <a:srgbClr val="3961AC"/>
            </a:solidFill>
          </a:ln>
          <a:effectLst/>
        </p:spPr>
        <p:txBody>
          <a:bodyPr wrap="square" lIns="36000" tIns="36000" rIns="36000" bIns="3600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marL="627063" defTabSz="627063">
              <a:spcBef>
                <a:spcPts val="0"/>
              </a:spcBef>
              <a:defRPr kumimoji="0" b="0" i="0" normalizeH="0" noProof="0">
                <a:uLnTx/>
                <a:uFillTx/>
                <a:latin typeface="Arial" pitchFamily="34" charset="0"/>
                <a:ea typeface="+mn-ea"/>
                <a:cs typeface="+mn-cs"/>
              </a:defRPr>
            </a:pPr>
            <a:r>
              <a:rPr lang="fr-FR" sz="1200" b="1">
                <a:solidFill>
                  <a:schemeClr val="bg1"/>
                </a:solidFill>
              </a:rPr>
              <a:t>Les hémorragies</a:t>
            </a:r>
            <a:br>
              <a:rPr lang="fr-FR" sz="1200" b="1">
                <a:solidFill>
                  <a:schemeClr val="bg1"/>
                </a:solidFill>
              </a:rPr>
            </a:br>
            <a:r>
              <a:rPr lang="fr-FR" sz="1200" b="1">
                <a:solidFill>
                  <a:schemeClr val="bg1"/>
                </a:solidFill>
              </a:rPr>
              <a:t>intracrâniennes</a:t>
            </a:r>
            <a:br>
              <a:rPr lang="fr-FR" sz="1200" b="1">
                <a:solidFill>
                  <a:schemeClr val="bg1"/>
                </a:solidFill>
              </a:rPr>
            </a:br>
            <a:r>
              <a:rPr lang="fr-FR" sz="1200" b="1">
                <a:solidFill>
                  <a:schemeClr val="bg1"/>
                </a:solidFill>
              </a:rPr>
              <a:t>réduites</a:t>
            </a:r>
            <a:br>
              <a:rPr lang="fr-FR" sz="1200" b="1">
                <a:solidFill>
                  <a:schemeClr val="bg1"/>
                </a:solidFill>
              </a:rPr>
            </a:br>
            <a:r>
              <a:rPr lang="fr-FR" sz="1200" b="1">
                <a:solidFill>
                  <a:schemeClr val="bg1"/>
                </a:solidFill>
              </a:rPr>
              <a:t>significativement </a:t>
            </a:r>
          </a:p>
        </p:txBody>
      </p:sp>
      <p:sp>
        <p:nvSpPr>
          <p:cNvPr id="44" name="Pfeil: nach unten 43">
            <a:extLst>
              <a:ext uri="{FF2B5EF4-FFF2-40B4-BE49-F238E27FC236}">
                <a16:creationId xmlns:a16="http://schemas.microsoft.com/office/drawing/2014/main" id="{249447D5-5D91-4270-A038-C46FE7418C6E}"/>
              </a:ext>
            </a:extLst>
          </p:cNvPr>
          <p:cNvSpPr/>
          <p:nvPr/>
        </p:nvSpPr>
        <p:spPr bwMode="auto">
          <a:xfrm>
            <a:off x="8094452" y="3000947"/>
            <a:ext cx="655219" cy="755152"/>
          </a:xfrm>
          <a:prstGeom prst="downArrow">
            <a:avLst/>
          </a:prstGeom>
          <a:solidFill>
            <a:schemeClr val="bg2">
              <a:lumMod val="20000"/>
              <a:lumOff val="80000"/>
            </a:schemeClr>
          </a:solidFill>
          <a:ln w="19050" algn="ctr">
            <a:solidFill>
              <a:schemeClr val="tx2"/>
            </a:solid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sp>
        <p:nvSpPr>
          <p:cNvPr id="45" name="Textfeld 44">
            <a:extLst>
              <a:ext uri="{FF2B5EF4-FFF2-40B4-BE49-F238E27FC236}">
                <a16:creationId xmlns:a16="http://schemas.microsoft.com/office/drawing/2014/main" id="{015FFF6C-3967-4D06-A8EF-BE051B401F56}"/>
              </a:ext>
            </a:extLst>
          </p:cNvPr>
          <p:cNvSpPr txBox="1"/>
          <p:nvPr/>
        </p:nvSpPr>
        <p:spPr>
          <a:xfrm>
            <a:off x="8065591" y="3161052"/>
            <a:ext cx="736979" cy="479235"/>
          </a:xfrm>
          <a:prstGeom prst="rect">
            <a:avLst/>
          </a:prstGeom>
          <a:noFill/>
        </p:spPr>
        <p:txBody>
          <a:bodyPr wrap="square" lIns="90000" tIns="46800" rIns="90000" bIns="46800" rtlCol="0" anchor="ctr">
            <a:spAutoFit/>
          </a:bodyPr>
          <a:lstStyle/>
          <a:p>
            <a:pPr algn="ctr"/>
            <a:r>
              <a:rPr lang="fr-FR" sz="1000" b="1" dirty="0">
                <a:solidFill>
                  <a:schemeClr val="tx1">
                    <a:lumMod val="65000"/>
                    <a:lumOff val="35000"/>
                  </a:schemeClr>
                </a:solidFill>
              </a:rPr>
              <a:t>RRR</a:t>
            </a:r>
          </a:p>
          <a:p>
            <a:pPr algn="ctr"/>
            <a:r>
              <a:rPr lang="fr-FR" sz="1000" b="1" dirty="0">
                <a:solidFill>
                  <a:schemeClr val="tx1">
                    <a:lumMod val="65000"/>
                    <a:lumOff val="35000"/>
                  </a:schemeClr>
                </a:solidFill>
              </a:rPr>
              <a:t>28 %</a:t>
            </a:r>
          </a:p>
        </p:txBody>
      </p:sp>
      <p:pic>
        <p:nvPicPr>
          <p:cNvPr id="48" name="Picture 114" descr="ich.png">
            <a:extLst>
              <a:ext uri="{FF2B5EF4-FFF2-40B4-BE49-F238E27FC236}">
                <a16:creationId xmlns:a16="http://schemas.microsoft.com/office/drawing/2014/main" id="{8D620C91-42BB-4C2A-A077-BC422861176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75954" y="3036429"/>
            <a:ext cx="420353" cy="640727"/>
          </a:xfrm>
          <a:prstGeom prst="rect">
            <a:avLst/>
          </a:prstGeom>
          <a:noFill/>
          <a:ln>
            <a:noFill/>
          </a:ln>
        </p:spPr>
      </p:pic>
      <p:sp>
        <p:nvSpPr>
          <p:cNvPr id="25" name="Textfeld 24">
            <a:extLst>
              <a:ext uri="{FF2B5EF4-FFF2-40B4-BE49-F238E27FC236}">
                <a16:creationId xmlns:a16="http://schemas.microsoft.com/office/drawing/2014/main" id="{434944C9-FF48-4ACE-8418-7C8ABDA9ECE4}"/>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DE" sz="600" dirty="0">
                <a:solidFill>
                  <a:srgbClr val="B3B2B5"/>
                </a:solidFill>
                <a:latin typeface="Arial" panose="020B0604020202020204" pitchFamily="34" charset="0"/>
                <a:cs typeface="Arial" panose="020B0604020202020204" pitchFamily="34" charset="0"/>
              </a:rPr>
              <a:t>PP-XAR-CH-0470-2_06.2021</a:t>
            </a:r>
            <a:endParaRPr lang="fr-FR" sz="600" dirty="0">
              <a:solidFill>
                <a:srgbClr val="B3B2B5"/>
              </a:solidFill>
            </a:endParaRPr>
          </a:p>
        </p:txBody>
      </p:sp>
      <p:pic>
        <p:nvPicPr>
          <p:cNvPr id="26" name="Grafik 25">
            <a:extLst>
              <a:ext uri="{FF2B5EF4-FFF2-40B4-BE49-F238E27FC236}">
                <a16:creationId xmlns:a16="http://schemas.microsoft.com/office/drawing/2014/main" id="{2C7D73BF-EE6B-4472-80A8-A975204B143C}"/>
              </a:ext>
            </a:extLst>
          </p:cNvPr>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482259" y="2242218"/>
            <a:ext cx="3957049" cy="1637894"/>
          </a:xfrm>
          <a:prstGeom prst="rect">
            <a:avLst/>
          </a:prstGeom>
        </p:spPr>
      </p:pic>
    </p:spTree>
    <p:extLst>
      <p:ext uri="{BB962C8B-B14F-4D97-AF65-F5344CB8AC3E}">
        <p14:creationId xmlns:p14="http://schemas.microsoft.com/office/powerpoint/2010/main" val="2581857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uppieren 4">
            <a:extLst>
              <a:ext uri="{FF2B5EF4-FFF2-40B4-BE49-F238E27FC236}">
                <a16:creationId xmlns:a16="http://schemas.microsoft.com/office/drawing/2014/main" id="{3013CEBC-CFBC-42C7-BB1A-99A430B5A092}"/>
              </a:ext>
            </a:extLst>
          </p:cNvPr>
          <p:cNvGrpSpPr/>
          <p:nvPr/>
        </p:nvGrpSpPr>
        <p:grpSpPr>
          <a:xfrm>
            <a:off x="294805" y="1164283"/>
            <a:ext cx="5634205" cy="3496141"/>
            <a:chOff x="294805" y="1459248"/>
            <a:chExt cx="5634205" cy="3496141"/>
          </a:xfrm>
        </p:grpSpPr>
        <p:graphicFrame>
          <p:nvGraphicFramePr>
            <p:cNvPr id="42" name="Content Placeholder 9">
              <a:extLst>
                <a:ext uri="{FF2B5EF4-FFF2-40B4-BE49-F238E27FC236}">
                  <a16:creationId xmlns:a16="http://schemas.microsoft.com/office/drawing/2014/main" id="{AB9B2E4E-BB97-4315-A5B0-495457402EEE}"/>
                </a:ext>
              </a:extLst>
            </p:cNvPr>
            <p:cNvGraphicFramePr>
              <a:graphicFrameLocks/>
            </p:cNvGraphicFramePr>
            <p:nvPr>
              <p:extLst>
                <p:ext uri="{D42A27DB-BD31-4B8C-83A1-F6EECF244321}">
                  <p14:modId xmlns:p14="http://schemas.microsoft.com/office/powerpoint/2010/main" val="299978707"/>
                </p:ext>
              </p:extLst>
            </p:nvPr>
          </p:nvGraphicFramePr>
          <p:xfrm>
            <a:off x="294805" y="1459248"/>
            <a:ext cx="5634205" cy="3496141"/>
          </p:xfrm>
          <a:graphic>
            <a:graphicData uri="http://schemas.openxmlformats.org/drawingml/2006/chart">
              <c:chart xmlns:c="http://schemas.openxmlformats.org/drawingml/2006/chart" xmlns:r="http://schemas.openxmlformats.org/officeDocument/2006/relationships" r:id="rId3"/>
            </a:graphicData>
          </a:graphic>
        </p:graphicFrame>
        <p:sp>
          <p:nvSpPr>
            <p:cNvPr id="46" name="Rectangle 89">
              <a:extLst>
                <a:ext uri="{FF2B5EF4-FFF2-40B4-BE49-F238E27FC236}">
                  <a16:creationId xmlns:a16="http://schemas.microsoft.com/office/drawing/2014/main" id="{6CE45FD3-5618-4F9F-99EC-1395F53DD164}"/>
                </a:ext>
              </a:extLst>
            </p:cNvPr>
            <p:cNvSpPr/>
            <p:nvPr/>
          </p:nvSpPr>
          <p:spPr>
            <a:xfrm>
              <a:off x="1934675" y="1886781"/>
              <a:ext cx="2700300" cy="461665"/>
            </a:xfrm>
            <a:prstGeom prst="rect">
              <a:avLst/>
            </a:prstGeom>
          </p:spPr>
          <p:txBody>
            <a:bodyPr wrap="square">
              <a:spAutoFit/>
            </a:bodyPr>
            <a:lstStyle/>
            <a:p>
              <a:pPr algn="ctr"/>
              <a:r>
                <a:rPr lang="fr-FR" sz="1200" dirty="0">
                  <a:solidFill>
                    <a:schemeClr val="tx1">
                      <a:lumMod val="65000"/>
                      <a:lumOff val="35000"/>
                    </a:schemeClr>
                  </a:solidFill>
                </a:rPr>
                <a:t>RR 0.37 </a:t>
              </a:r>
              <a:br>
                <a:rPr lang="fr-FR" sz="1200" dirty="0">
                  <a:solidFill>
                    <a:schemeClr val="tx1">
                      <a:lumMod val="65000"/>
                      <a:lumOff val="35000"/>
                    </a:schemeClr>
                  </a:solidFill>
                </a:rPr>
              </a:br>
              <a:r>
                <a:rPr lang="fr-FR" sz="1200" dirty="0">
                  <a:solidFill>
                    <a:schemeClr val="tx1">
                      <a:lumMod val="65000"/>
                      <a:lumOff val="35000"/>
                    </a:schemeClr>
                  </a:solidFill>
                </a:rPr>
                <a:t>(IC à 95 % 0.21–0.65)</a:t>
              </a:r>
            </a:p>
          </p:txBody>
        </p:sp>
        <p:grpSp>
          <p:nvGrpSpPr>
            <p:cNvPr id="3" name="Gruppieren 2">
              <a:extLst>
                <a:ext uri="{FF2B5EF4-FFF2-40B4-BE49-F238E27FC236}">
                  <a16:creationId xmlns:a16="http://schemas.microsoft.com/office/drawing/2014/main" id="{A299EEFD-1A09-4794-B842-B269A84BF7B7}"/>
                </a:ext>
              </a:extLst>
            </p:cNvPr>
            <p:cNvGrpSpPr/>
            <p:nvPr/>
          </p:nvGrpSpPr>
          <p:grpSpPr>
            <a:xfrm>
              <a:off x="3832525" y="2630779"/>
              <a:ext cx="796036" cy="924656"/>
              <a:chOff x="5123241" y="2603501"/>
              <a:chExt cx="796036" cy="924656"/>
            </a:xfrm>
          </p:grpSpPr>
          <p:sp>
            <p:nvSpPr>
              <p:cNvPr id="52" name="Pfeil: nach unten 51">
                <a:extLst>
                  <a:ext uri="{FF2B5EF4-FFF2-40B4-BE49-F238E27FC236}">
                    <a16:creationId xmlns:a16="http://schemas.microsoft.com/office/drawing/2014/main" id="{26239981-9BEF-4ED8-9EA6-3D241B78B03C}"/>
                  </a:ext>
                </a:extLst>
              </p:cNvPr>
              <p:cNvSpPr/>
              <p:nvPr/>
            </p:nvSpPr>
            <p:spPr bwMode="auto">
              <a:xfrm>
                <a:off x="5123241" y="2603501"/>
                <a:ext cx="796036" cy="924656"/>
              </a:xfrm>
              <a:prstGeom prst="downArrow">
                <a:avLst/>
              </a:prstGeom>
              <a:solidFill>
                <a:srgbClr val="6689CC">
                  <a:alpha val="50000"/>
                </a:srgbClr>
              </a:solidFill>
              <a:ln w="19050" algn="ctr">
                <a:solidFill>
                  <a:srgbClr val="6689CC"/>
                </a:solidFill>
                <a:miter lim="800000"/>
                <a:headEnd/>
                <a:tailEnd/>
              </a:ln>
              <a:effectLst/>
            </p:spPr>
            <p:txBody>
              <a:bodyPr wrap="square" lIns="0" tIns="0" rIns="0" bIns="0" rtlCol="0" anchor="ctr">
                <a:noAutofit/>
              </a:bodyPr>
              <a:lstStyle/>
              <a:p>
                <a:pPr algn="ctr"/>
                <a:endParaRPr lang="de-CH" sz="1600" dirty="0">
                  <a:solidFill>
                    <a:schemeClr val="tx1">
                      <a:lumMod val="65000"/>
                      <a:lumOff val="35000"/>
                    </a:schemeClr>
                  </a:solidFill>
                </a:endParaRPr>
              </a:p>
            </p:txBody>
          </p:sp>
          <p:sp>
            <p:nvSpPr>
              <p:cNvPr id="53" name="Textfeld 52">
                <a:extLst>
                  <a:ext uri="{FF2B5EF4-FFF2-40B4-BE49-F238E27FC236}">
                    <a16:creationId xmlns:a16="http://schemas.microsoft.com/office/drawing/2014/main" id="{9D1CA16A-0FA4-44C7-8DCC-CB6A18E0AE35}"/>
                  </a:ext>
                </a:extLst>
              </p:cNvPr>
              <p:cNvSpPr txBox="1"/>
              <p:nvPr/>
            </p:nvSpPr>
            <p:spPr>
              <a:xfrm>
                <a:off x="5135570" y="2916634"/>
                <a:ext cx="736979" cy="479235"/>
              </a:xfrm>
              <a:prstGeom prst="rect">
                <a:avLst/>
              </a:prstGeom>
              <a:noFill/>
            </p:spPr>
            <p:txBody>
              <a:bodyPr wrap="square" lIns="90000" tIns="46800" rIns="90000" bIns="46800" rtlCol="0" anchor="ctr">
                <a:spAutoFit/>
              </a:bodyPr>
              <a:lstStyle/>
              <a:p>
                <a:pPr algn="ctr"/>
                <a:r>
                  <a:rPr lang="fr-FR" sz="1000" b="1">
                    <a:solidFill>
                      <a:schemeClr val="tx1">
                        <a:lumMod val="65000"/>
                        <a:lumOff val="35000"/>
                      </a:schemeClr>
                    </a:solidFill>
                  </a:rPr>
                  <a:t>RRR</a:t>
                </a:r>
              </a:p>
              <a:p>
                <a:pPr algn="ctr"/>
                <a:r>
                  <a:rPr lang="fr-FR" sz="1000" b="1">
                    <a:solidFill>
                      <a:schemeClr val="tx1">
                        <a:lumMod val="65000"/>
                        <a:lumOff val="35000"/>
                      </a:schemeClr>
                    </a:solidFill>
                  </a:rPr>
                  <a:t>63 %</a:t>
                </a:r>
              </a:p>
            </p:txBody>
          </p:sp>
        </p:grpSp>
      </p:grpSp>
      <p:sp>
        <p:nvSpPr>
          <p:cNvPr id="6" name="Line 38">
            <a:extLst>
              <a:ext uri="{FF2B5EF4-FFF2-40B4-BE49-F238E27FC236}">
                <a16:creationId xmlns:a16="http://schemas.microsoft.com/office/drawing/2014/main" id="{ADB0AE22-C99A-4362-B6BC-EAFB89F74CFE}"/>
              </a:ext>
            </a:extLst>
          </p:cNvPr>
          <p:cNvSpPr>
            <a:spLocks noChangeShapeType="1"/>
          </p:cNvSpPr>
          <p:nvPr/>
        </p:nvSpPr>
        <p:spPr bwMode="auto">
          <a:xfrm flipV="1">
            <a:off x="611188" y="913185"/>
            <a:ext cx="8532812" cy="2381"/>
          </a:xfrm>
          <a:prstGeom prst="line">
            <a:avLst/>
          </a:prstGeom>
          <a:noFill/>
          <a:ln w="28575">
            <a:solidFill>
              <a:srgbClr val="3961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Titel 1">
            <a:extLst>
              <a:ext uri="{FF2B5EF4-FFF2-40B4-BE49-F238E27FC236}">
                <a16:creationId xmlns:a16="http://schemas.microsoft.com/office/drawing/2014/main" id="{CB0E5EFB-35B6-4E7B-B90A-0BE19FEA8704}"/>
              </a:ext>
            </a:extLst>
          </p:cNvPr>
          <p:cNvSpPr txBox="1">
            <a:spLocks/>
          </p:cNvSpPr>
          <p:nvPr/>
        </p:nvSpPr>
        <p:spPr>
          <a:xfrm>
            <a:off x="619123" y="272310"/>
            <a:ext cx="8524877" cy="609398"/>
          </a:xfrm>
          <a:prstGeom prst="rect">
            <a:avLst/>
          </a:prstGeom>
        </p:spPr>
        <p:txBody>
          <a:bodyPr vert="horz" wrap="square" lIns="0" tIns="0" rIns="0" bIns="0" rtlCol="0" anchor="b">
            <a:spAutoFit/>
          </a:bodyPr>
          <a:lstStyle>
            <a:lvl1pPr algn="l" rtl="0" eaLnBrk="1" fontAlgn="base" hangingPunct="1">
              <a:lnSpc>
                <a:spcPct val="90000"/>
              </a:lnSpc>
              <a:spcBef>
                <a:spcPct val="0"/>
              </a:spcBef>
              <a:spcAft>
                <a:spcPct val="0"/>
              </a:spcAft>
              <a:defRPr sz="2600" b="1">
                <a:solidFill>
                  <a:srgbClr val="3961AC"/>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a:lstStyle>
          <a:p>
            <a:r>
              <a:rPr lang="fr-FR" sz="2200" dirty="0"/>
              <a:t>Les patients diabétiques avec FANV comme M. Marty craignent l’amputation presque autant que la cécité ou la mort</a:t>
            </a:r>
            <a:r>
              <a:rPr lang="fr-FR" sz="2200" baseline="30000" dirty="0"/>
              <a:t>9</a:t>
            </a:r>
          </a:p>
        </p:txBody>
      </p:sp>
      <p:sp>
        <p:nvSpPr>
          <p:cNvPr id="8" name="TextBox 3">
            <a:extLst>
              <a:ext uri="{FF2B5EF4-FFF2-40B4-BE49-F238E27FC236}">
                <a16:creationId xmlns:a16="http://schemas.microsoft.com/office/drawing/2014/main" id="{2FFE767A-A25D-4C4F-BA87-BB3284BB6192}"/>
              </a:ext>
            </a:extLst>
          </p:cNvPr>
          <p:cNvSpPr txBox="1"/>
          <p:nvPr/>
        </p:nvSpPr>
        <p:spPr>
          <a:xfrm>
            <a:off x="619123" y="4815493"/>
            <a:ext cx="8274051" cy="241092"/>
          </a:xfrm>
          <a:prstGeom prst="rect">
            <a:avLst/>
          </a:prstGeom>
          <a:noFill/>
        </p:spPr>
        <p:txBody>
          <a:bodyPr wrap="square" lIns="0" tIns="0" rIns="0" bIns="0" rtlCol="0" anchor="b" anchorCtr="0">
            <a:spAutoFit/>
          </a:bodyPr>
          <a:lstStyle/>
          <a:p>
            <a:pPr>
              <a:spcBef>
                <a:spcPts val="0"/>
              </a:spcBef>
              <a:spcAft>
                <a:spcPts val="200"/>
              </a:spcAft>
            </a:pPr>
            <a:r>
              <a:rPr lang="fr-FR" sz="700" dirty="0">
                <a:solidFill>
                  <a:srgbClr val="B3B2B5"/>
                </a:solidFill>
                <a:cs typeface="Arial" charset="0"/>
              </a:rPr>
              <a:t>Données de </a:t>
            </a:r>
            <a:r>
              <a:rPr lang="fr-FR" sz="700" dirty="0" err="1">
                <a:solidFill>
                  <a:srgbClr val="B3B2B5"/>
                </a:solidFill>
                <a:cs typeface="Arial" charset="0"/>
              </a:rPr>
              <a:t>MarketScan</a:t>
            </a:r>
            <a:r>
              <a:rPr lang="fr-FR" sz="700" dirty="0">
                <a:solidFill>
                  <a:srgbClr val="B3B2B5"/>
                </a:solidFill>
                <a:cs typeface="Arial" charset="0"/>
              </a:rPr>
              <a:t> sur les affirmations des patients souffrant de fibrillation auriculaire et de diabète ; 24 % des patients du groupe </a:t>
            </a:r>
            <a:r>
              <a:rPr lang="fr-FR" sz="700" dirty="0" err="1">
                <a:solidFill>
                  <a:srgbClr val="B3B2B5"/>
                </a:solidFill>
                <a:cs typeface="Arial" charset="0"/>
              </a:rPr>
              <a:t>Rivaroxaban</a:t>
            </a:r>
            <a:r>
              <a:rPr lang="fr-FR" sz="700" dirty="0">
                <a:solidFill>
                  <a:srgbClr val="B3B2B5"/>
                </a:solidFill>
                <a:cs typeface="Arial" charset="0"/>
              </a:rPr>
              <a:t> recevaient une dose réduite de 15 mg OD.</a:t>
            </a:r>
          </a:p>
          <a:p>
            <a:pPr>
              <a:spcBef>
                <a:spcPts val="0"/>
              </a:spcBef>
              <a:spcAft>
                <a:spcPts val="200"/>
              </a:spcAft>
            </a:pPr>
            <a:r>
              <a:rPr lang="fr-FR" sz="700" dirty="0">
                <a:solidFill>
                  <a:srgbClr val="B3B2B5"/>
                </a:solidFill>
                <a:cs typeface="Arial" charset="0"/>
              </a:rPr>
              <a:t>IC : intervalle de confiance ; RR : rapport de risque ; FANV : fibrillation auriculaire non valvulaire ; AP : année-patient ; RRR : réduction du risque relatif ; AVK : antagoniste de la vitamine k </a:t>
            </a:r>
          </a:p>
        </p:txBody>
      </p:sp>
      <p:sp>
        <p:nvSpPr>
          <p:cNvPr id="9" name="Subtitle 1">
            <a:extLst>
              <a:ext uri="{FF2B5EF4-FFF2-40B4-BE49-F238E27FC236}">
                <a16:creationId xmlns:a16="http://schemas.microsoft.com/office/drawing/2014/main" id="{04EA1788-3DA9-4CEB-9C2A-358BFC9B1EF5}"/>
              </a:ext>
            </a:extLst>
          </p:cNvPr>
          <p:cNvSpPr txBox="1">
            <a:spLocks/>
          </p:cNvSpPr>
          <p:nvPr/>
        </p:nvSpPr>
        <p:spPr>
          <a:xfrm>
            <a:off x="612775" y="1228789"/>
            <a:ext cx="8413529" cy="215444"/>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vert="horz" wrap="square" lIns="0" tIns="0" rIns="0" bIns="0" rtlCol="0">
            <a:spAutoFit/>
          </a:bodyPr>
          <a:lstStyle>
            <a:lvl1pPr marL="0" indent="0" algn="l" rtl="0" eaLnBrk="1" fontAlgn="base" hangingPunct="1">
              <a:spcBef>
                <a:spcPct val="20000"/>
              </a:spcBef>
              <a:spcAft>
                <a:spcPct val="0"/>
              </a:spcAft>
              <a:buClr>
                <a:schemeClr val="bg2"/>
              </a:buClr>
              <a:buSzPct val="80000"/>
              <a:buFont typeface="Wingdings" pitchFamily="2" charset="2"/>
              <a:buNone/>
              <a:tabLst>
                <a:tab pos="1238250" algn="l"/>
              </a:tabLst>
              <a:defRPr lang="en-GB" sz="2400" noProof="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a:lstStyle>
          <a:p>
            <a:r>
              <a:rPr lang="fr-FR" sz="1400" b="1" dirty="0"/>
              <a:t>Evénements indésirables majeurs affectant les membres chez les patients diabétiques avec FANV</a:t>
            </a:r>
            <a:r>
              <a:rPr lang="fr-FR" sz="1400" b="1" baseline="30000" dirty="0"/>
              <a:t>2</a:t>
            </a:r>
          </a:p>
        </p:txBody>
      </p:sp>
      <p:sp>
        <p:nvSpPr>
          <p:cNvPr id="4" name="Rechteck 3">
            <a:extLst>
              <a:ext uri="{FF2B5EF4-FFF2-40B4-BE49-F238E27FC236}">
                <a16:creationId xmlns:a16="http://schemas.microsoft.com/office/drawing/2014/main" id="{71F022BE-4191-4660-83D8-BCC953089370}"/>
              </a:ext>
            </a:extLst>
          </p:cNvPr>
          <p:cNvSpPr/>
          <p:nvPr/>
        </p:nvSpPr>
        <p:spPr bwMode="auto">
          <a:xfrm>
            <a:off x="5398591" y="2240931"/>
            <a:ext cx="521975" cy="1541440"/>
          </a:xfrm>
          <a:prstGeom prst="rect">
            <a:avLst/>
          </a:prstGeom>
          <a:solidFill>
            <a:schemeClr val="bg1"/>
          </a:solidFill>
          <a:ln w="19050" algn="ctr">
            <a:noFill/>
            <a:miter lim="800000"/>
            <a:headEnd/>
            <a:tailEnd/>
          </a:ln>
          <a:effectLst/>
        </p:spPr>
        <p:txBody>
          <a:bodyPr wrap="square" lIns="0" tIns="0" rIns="0" bIns="0" rtlCol="0" anchor="ctr">
            <a:noAutofit/>
          </a:bodyPr>
          <a:lstStyle/>
          <a:p>
            <a:pPr algn="ctr"/>
            <a:endParaRPr lang="de-DE" sz="1600" dirty="0">
              <a:solidFill>
                <a:schemeClr val="tx1">
                  <a:lumMod val="65000"/>
                  <a:lumOff val="35000"/>
                </a:schemeClr>
              </a:solidFill>
            </a:endParaRPr>
          </a:p>
        </p:txBody>
      </p:sp>
      <p:sp>
        <p:nvSpPr>
          <p:cNvPr id="35" name="Rectangle: Rounded Corners 18">
            <a:extLst>
              <a:ext uri="{FF2B5EF4-FFF2-40B4-BE49-F238E27FC236}">
                <a16:creationId xmlns:a16="http://schemas.microsoft.com/office/drawing/2014/main" id="{F1CBB01A-C81B-44F6-B7AE-550244EB23AC}"/>
              </a:ext>
            </a:extLst>
          </p:cNvPr>
          <p:cNvSpPr/>
          <p:nvPr/>
        </p:nvSpPr>
        <p:spPr>
          <a:xfrm>
            <a:off x="6179850" y="1795749"/>
            <a:ext cx="2567775" cy="1047178"/>
          </a:xfrm>
          <a:prstGeom prst="roundRect">
            <a:avLst>
              <a:gd name="adj" fmla="val 12063"/>
            </a:avLst>
          </a:prstGeom>
          <a:noFill/>
          <a:ln w="28575">
            <a:solidFill>
              <a:srgbClr val="3961AC"/>
            </a:solidFill>
          </a:ln>
          <a:effectLst/>
        </p:spPr>
        <p:txBody>
          <a:bodyPr wrap="square" lIns="36000" tIns="36000" rIns="36000" bIns="36000" anchor="ctr">
            <a:noAutofit/>
          </a:bodyPr>
          <a:lstStyle>
            <a:defPPr>
              <a:defRPr lang="en-US"/>
            </a:defPPr>
            <a:lvl1pPr marL="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1pPr>
            <a:lvl2pPr marL="4572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2pPr>
            <a:lvl3pPr marL="9144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3pPr>
            <a:lvl4pPr marL="13716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4pPr>
            <a:lvl5pPr marL="1828800" algn="l" defTabSz="914400" rtl="0" eaLnBrk="1" fontAlgn="base" latinLnBrk="0" hangingPunct="0">
              <a:spcBef>
                <a:spcPct val="50000"/>
              </a:spcBef>
              <a:spcAft>
                <a:spcPct val="0"/>
              </a:spcAft>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5pPr>
            <a:lvl6pPr marL="22860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6pPr>
            <a:lvl7pPr marL="27432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7pPr>
            <a:lvl8pPr marL="3200400" algn="l" defTabSz="914400" rtl="0" eaLnBrk="1" latinLnBrk="0" hangingPunct="1">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8pPr>
            <a:lvl9pPr>
              <a:defRPr kumimoji="0" sz="1800" b="0" i="0" u="none" strike="noStrike" kern="1200" cap="none" spc="0" normalizeH="0" baseline="0" noProof="0">
                <a:solidFill>
                  <a:schemeClr val="tx1"/>
                </a:solidFill>
                <a:uLnTx/>
                <a:uFillTx/>
                <a:latin typeface="Arial" pitchFamily="34" charset="0"/>
                <a:ea typeface="+mn-ea"/>
                <a:cs typeface="+mn-cs"/>
                <a:sym typeface="Wingdings" charset="2"/>
              </a:defRPr>
            </a:lvl9pPr>
          </a:lstStyle>
          <a:p>
            <a:pPr algn="ctr"/>
            <a:r>
              <a:rPr lang="fr-FR" sz="1200" b="1" dirty="0">
                <a:solidFill>
                  <a:schemeClr val="tx1">
                    <a:lumMod val="65000"/>
                    <a:lumOff val="35000"/>
                  </a:schemeClr>
                </a:solidFill>
              </a:rPr>
              <a:t>Les taux d’hémorragie majeure sont cohérents dans cette analyse de la vie réelle </a:t>
            </a:r>
            <a:br>
              <a:rPr lang="fr-FR" sz="1200" b="1" dirty="0">
                <a:solidFill>
                  <a:schemeClr val="tx1">
                    <a:lumMod val="65000"/>
                    <a:lumOff val="35000"/>
                  </a:schemeClr>
                </a:solidFill>
              </a:rPr>
            </a:br>
            <a:r>
              <a:rPr lang="fr-FR" sz="1200" b="1" dirty="0">
                <a:solidFill>
                  <a:schemeClr val="tx1">
                    <a:lumMod val="65000"/>
                    <a:lumOff val="35000"/>
                  </a:schemeClr>
                </a:solidFill>
              </a:rPr>
              <a:t>et dans l’étude de phase III ROCKET-AF.</a:t>
            </a:r>
            <a:r>
              <a:rPr lang="fr-FR" sz="1200" b="1" baseline="30000" dirty="0">
                <a:solidFill>
                  <a:schemeClr val="tx1">
                    <a:lumMod val="65000"/>
                    <a:lumOff val="35000"/>
                  </a:schemeClr>
                </a:solidFill>
              </a:rPr>
              <a:t>2,10</a:t>
            </a:r>
          </a:p>
        </p:txBody>
      </p:sp>
      <p:sp>
        <p:nvSpPr>
          <p:cNvPr id="15" name="Textfeld 14">
            <a:extLst>
              <a:ext uri="{FF2B5EF4-FFF2-40B4-BE49-F238E27FC236}">
                <a16:creationId xmlns:a16="http://schemas.microsoft.com/office/drawing/2014/main" id="{D74D2AA5-83A0-49D4-96BD-98057F23C054}"/>
              </a:ext>
            </a:extLst>
          </p:cNvPr>
          <p:cNvSpPr txBox="1"/>
          <p:nvPr/>
        </p:nvSpPr>
        <p:spPr>
          <a:xfrm rot="16200000">
            <a:off x="8358573" y="4234247"/>
            <a:ext cx="1283519" cy="287335"/>
          </a:xfrm>
          <a:prstGeom prst="rect">
            <a:avLst/>
          </a:prstGeom>
          <a:noFill/>
        </p:spPr>
        <p:txBody>
          <a:bodyPr wrap="none" lIns="0" tIns="0" rIns="0" bIns="0" rtlCol="0" anchor="ctr" anchorCtr="0">
            <a:noAutofit/>
          </a:bodyPr>
          <a:lstStyle/>
          <a:p>
            <a:r>
              <a:rPr lang="de-DE" sz="600" dirty="0">
                <a:solidFill>
                  <a:srgbClr val="B3B2B5"/>
                </a:solidFill>
                <a:latin typeface="Arial" panose="020B0604020202020204" pitchFamily="34" charset="0"/>
                <a:cs typeface="Arial" panose="020B0604020202020204" pitchFamily="34" charset="0"/>
              </a:rPr>
              <a:t>PP-XAR-CH-0470-2_06.2021</a:t>
            </a:r>
            <a:endParaRPr lang="fr-FR" sz="600" dirty="0">
              <a:solidFill>
                <a:srgbClr val="B3B2B5"/>
              </a:solidFill>
            </a:endParaRPr>
          </a:p>
        </p:txBody>
      </p:sp>
    </p:spTree>
    <p:extLst>
      <p:ext uri="{BB962C8B-B14F-4D97-AF65-F5344CB8AC3E}">
        <p14:creationId xmlns:p14="http://schemas.microsoft.com/office/powerpoint/2010/main" val="29738344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 - &amp;quot;Rivaroxaban scientific slide template&amp;quot;&quot;/&gt;&lt;property id=&quot;20307&quot; value=&quot;257&quot;/&gt;&lt;/object&gt;&lt;object type=&quot;3&quot; unique_id=&quot;10004&quot;&gt;&lt;property id=&quot;20148&quot; value=&quot;5&quot;/&gt;&lt;property id=&quot;20300&quot; value=&quot;Slide 2 - &amp;quot;Main title slide 2 or 3 lines (Arial 32 pt, purple) &amp;quot;&quot;/&gt;&lt;property id=&quot;20307&quot; value=&quot;258&quot;/&gt;&lt;/object&gt;&lt;object type=&quot;3&quot; unique_id=&quot;10005&quot;&gt;&lt;property id=&quot;20148&quot; value=&quot;5&quot;/&gt;&lt;property id=&quot;20300&quot; value=&quot;Slide 3 - &amp;quot;Section divider 1 to 4 Lines (Arial 28 pt, Purple) &amp;quot;&quot;/&gt;&lt;property id=&quot;20307&quot; value=&quot;273&quot;/&gt;&lt;/object&gt;&lt;object type=&quot;3&quot; unique_id=&quot;10007&quot;&gt;&lt;property id=&quot;20148&quot; value=&quot;5&quot;/&gt;&lt;property id=&quot;20300&quot; value=&quot;Slide 6 - &amp;quot;Two columns&amp;quot;&quot;/&gt;&lt;property id=&quot;20307&quot; value=&quot;276&quot;/&gt;&lt;/object&gt;&lt;object type=&quot;3&quot; unique_id=&quot;10008&quot;&gt;&lt;property id=&quot;20148&quot; value=&quot;5&quot;/&gt;&lt;property id=&quot;20300&quot; value=&quot;Slide 7 - &amp;quot;Copy and style protocols&amp;quot;&quot;/&gt;&lt;property id=&quot;20307&quot; value=&quot;281&quot;/&gt;&lt;/object&gt;&lt;object type=&quot;3&quot; unique_id=&quot;10009&quot;&gt;&lt;property id=&quot;20148&quot; value=&quot;5&quot;/&gt;&lt;property id=&quot;20300&quot; value=&quot;Slide 8 - &amp;quot;Hyperlinks&amp;quot;&quot;/&gt;&lt;property id=&quot;20307&quot; value=&quot;286&quot;/&gt;&lt;/object&gt;&lt;object type=&quot;3&quot; unique_id=&quot;10010&quot;&gt;&lt;property id=&quot;20148&quot; value=&quot;5&quot;/&gt;&lt;property id=&quot;20300&quot; value=&quot;Slide 9 - &amp;quot;Layout grids (3 vertical + 7 horizontal) activate via view  guides&amp;quot;&quot;/&gt;&lt;property id=&quot;20307&quot; value=&quot;262&quot;/&gt;&lt;/object&gt;&lt;object type=&quot;3&quot; unique_id=&quot;10011&quot;&gt;&lt;property id=&quot;20148&quot; value=&quot;5&quot;/&gt;&lt;property id=&quot;20300&quot; value=&quot;Slide 10 - &amp;quot;System colours&amp;quot;&quot;/&gt;&lt;property id=&quot;20307&quot; value=&quot;264&quot;/&gt;&lt;/object&gt;&lt;object type=&quot;3&quot; unique_id=&quot;10012&quot;&gt;&lt;property id=&quot;20148&quot; value=&quot;5&quot;/&gt;&lt;property id=&quot;20300&quot; value=&quot;Slide 11 - &amp;quot;The designed colours and colour breaks for charts and graphs&amp;quot;&quot;/&gt;&lt;property id=&quot;20307&quot; value=&quot;265&quot;/&gt;&lt;/object&gt;&lt;object type=&quot;3&quot; unique_id=&quot;10013&quot;&gt;&lt;property id=&quot;20148&quot; value=&quot;5&quot;/&gt;&lt;property id=&quot;20300&quot; value=&quot;Slide 12 - &amp;quot;Pie chart design example – drug-specific data&amp;quot;&quot;/&gt;&lt;property id=&quot;20307&quot; value=&quot;266&quot;/&gt;&lt;/object&gt;&lt;object type=&quot;3&quot; unique_id=&quot;10014&quot;&gt;&lt;property id=&quot;20148&quot; value=&quot;5&quot;/&gt;&lt;property id=&quot;20300&quot; value=&quot;Slide 13 - &amp;quot;Complex column chart design example – drug-specific data&amp;quot;&quot;/&gt;&lt;property id=&quot;20307&quot; value=&quot;267&quot;/&gt;&lt;/object&gt;&lt;object type=&quot;3&quot; unique_id=&quot;10015&quot;&gt;&lt;property id=&quot;20148&quot; value=&quot;5&quot;/&gt;&lt;property id=&quot;20300&quot; value=&quot;Slide 14 - &amp;quot;Simple column chart design example  – drug-specific data&amp;quot;&quot;/&gt;&lt;property id=&quot;20307&quot; value=&quot;269&quot;/&gt;&lt;/object&gt;&lt;object type=&quot;3&quot; unique_id=&quot;10016&quot;&gt;&lt;property id=&quot;20148&quot; value=&quot;5&quot;/&gt;&lt;property id=&quot;20300&quot; value=&quot;Slide 16 - &amp;quot;Colours for non-drug data&amp;quot;&quot;/&gt;&lt;property id=&quot;20307&quot; value=&quot;283&quot;/&gt;&lt;/object&gt;&lt;object type=&quot;3&quot; unique_id=&quot;10017&quot;&gt;&lt;property id=&quot;20148&quot; value=&quot;5&quot;/&gt;&lt;property id=&quot;20300&quot; value=&quot;Slide 17 - &amp;quot;Column chart design example – non-drug data&amp;quot;&quot;/&gt;&lt;property id=&quot;20307&quot; value=&quot;285&quot;/&gt;&lt;/object&gt;&lt;object type=&quot;3&quot; unique_id=&quot;10018&quot;&gt;&lt;property id=&quot;20148&quot; value=&quot;5&quot;/&gt;&lt;property id=&quot;20300&quot; value=&quot;Slide 18 - &amp;quot;Complex bar chart design example  – non-drug data&amp;quot;&quot;/&gt;&lt;property id=&quot;20307&quot; value=&quot;270&quot;/&gt;&lt;/object&gt;&lt;object type=&quot;3&quot; unique_id=&quot;10020&quot;&gt;&lt;property id=&quot;20148&quot; value=&quot;5&quot;/&gt;&lt;property id=&quot;20300&quot; value=&quot;Slide 19 - &amp;quot;Table – banded rows&amp;quot;&quot;/&gt;&lt;property id=&quot;20307&quot; value=&quot;282&quot;/&gt;&lt;/object&gt;&lt;object type=&quot;3&quot; unique_id=&quot;10022&quot;&gt;&lt;property id=&quot;20148&quot; value=&quot;5&quot;/&gt;&lt;property id=&quot;20300&quot; value=&quot;Slide 21 - &amp;quot;Useful preformatted elements text boxes and objects&amp;quot;&quot;/&gt;&lt;property id=&quot;20307&quot; value=&quot;279&quot;/&gt;&lt;/object&gt;&lt;object type=&quot;3&quot; unique_id=&quot;10207&quot;&gt;&lt;property id=&quot;20148&quot; value=&quot;5&quot;/&gt;&lt;property id=&quot;20300&quot; value=&quot;Slide 4 - &amp;quot;Slide without subheading (Arial 28 pt, bold, blue, sentence case)&amp;quot;&quot;/&gt;&lt;property id=&quot;20307&quot; value=&quot;293&quot;/&gt;&lt;/object&gt;&lt;object type=&quot;3&quot; unique_id=&quot;10208&quot;&gt;&lt;property id=&quot;20148&quot; value=&quot;5&quot;/&gt;&lt;property id=&quot;20300&quot; value=&quot;Slide 5 - &amp;quot;Slide with subheading  (Arial 28 pt, bold, blue, sentence case)&amp;quot;&quot;/&gt;&lt;property id=&quot;20307&quot; value=&quot;290&quot;/&gt;&lt;/object&gt;&lt;object type=&quot;3&quot; unique_id=&quot;10209&quot;&gt;&lt;property id=&quot;20148&quot; value=&quot;5&quot;/&gt;&lt;property id=&quot;20300&quot; value=&quot;Slide 15 - &amp;quot;Simple line graph design example  – drug-specific data&amp;quot;&quot;/&gt;&lt;property id=&quot;20307&quot; value=&quot;291&quot;/&gt;&lt;/object&gt;&lt;object type=&quot;3&quot; unique_id=&quot;10210&quot;&gt;&lt;property id=&quot;20148&quot; value=&quot;5&quot;/&gt;&lt;property id=&quot;20300&quot; value=&quot;Slide 20 - &amp;quot;Accessing table designs&amp;quot;&quot;/&gt;&lt;property id=&quot;20307&quot; value=&quot;292&quot;/&gt;&lt;/object&gt;&lt;object type=&quot;3&quot; unique_id=&quot;10211&quot;&gt;&lt;property id=&quot;20148&quot; value=&quot;5&quot;/&gt;&lt;property id=&quot;20300&quot; value=&quot;Slide 22 - &amp;quot;Useful preformatted elements: lines and arrows&amp;quot;&quot;/&gt;&lt;property id=&quot;20307&quot; value=&quot;289&quot;/&gt;&lt;/object&gt;&lt;/object&gt;&lt;object type=&quot;8&quot; unique_id=&quot;10044&quot;&gt;&lt;/object&gt;&lt;/object&gt;&lt;/database&gt;"/>
  <p:tag name="SECTOMILLISECCONVERTED" val="1"/>
</p:tagLst>
</file>

<file path=ppt/theme/theme1.xml><?xml version="1.0" encoding="utf-8"?>
<a:theme xmlns:a="http://schemas.openxmlformats.org/drawingml/2006/main" name="Scientific_Slide_Template_template">
  <a:themeElements>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9050" algn="ctr">
          <a:solidFill>
            <a:schemeClr val="tx1"/>
          </a:solidFill>
          <a:miter lim="800000"/>
          <a:headEnd/>
          <a:tailEnd/>
        </a:ln>
        <a:effectLst/>
      </a:spPr>
      <a:bodyPr wrap="square" lIns="0" tIns="0" rIns="0" bIns="0" anchor="ctr">
        <a:noAutofit/>
      </a:bodyPr>
      <a:lstStyle>
        <a:defPPr algn="ctr">
          <a:defRPr sz="1600" dirty="0">
            <a:solidFill>
              <a:schemeClr val="tx1">
                <a:lumMod val="65000"/>
                <a:lumOff val="35000"/>
              </a:schemeClr>
            </a:solidFill>
          </a:defRPr>
        </a:defPPr>
      </a:lstStyle>
    </a:spDef>
    <a:lnDef>
      <a:spPr bwMode="auto">
        <a:noFill/>
        <a:ln w="190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a:lstStyle/>
    </a:lnDef>
    <a:txDef>
      <a:spPr>
        <a:noFill/>
      </a:spPr>
      <a:bodyPr wrap="square" lIns="90000" tIns="46800" rIns="90000" bIns="46800" rtlCol="0" anchor="ctr">
        <a:spAutoFit/>
      </a:bodyPr>
      <a:lstStyle>
        <a:defPPr>
          <a:defRPr sz="1600" dirty="0" smtClean="0">
            <a:solidFill>
              <a:schemeClr val="tx1">
                <a:lumMod val="65000"/>
                <a:lumOff val="35000"/>
              </a:schemeClr>
            </a:solidFill>
          </a:defRPr>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160525 Rivaroxaban Scientific Slide Template - Long 16-9 format - Final.potx" id="{B452D264-8EA8-4019-86DD-475F3C821B16}" vid="{8949D22F-6BCC-45EA-9337-2F5A66F5FB64}"/>
    </a:ext>
  </a:extLst>
</a:theme>
</file>

<file path=ppt/theme/theme2.xml><?xml version="1.0" encoding="utf-8"?>
<a:theme xmlns:a="http://schemas.openxmlformats.org/drawingml/2006/main" name="Office Theme">
  <a:themeElements>
    <a:clrScheme name="Rivaroxaban scientific blue wash">
      <a:dk1>
        <a:srgbClr val="000000"/>
      </a:dk1>
      <a:lt1>
        <a:srgbClr val="FFFFFF"/>
      </a:lt1>
      <a:dk2>
        <a:srgbClr val="807F83"/>
      </a:dk2>
      <a:lt2>
        <a:srgbClr val="4F2D7F"/>
      </a:lt2>
      <a:accent1>
        <a:srgbClr val="EC008C"/>
      </a:accent1>
      <a:accent2>
        <a:srgbClr val="F2B646"/>
      </a:accent2>
      <a:accent3>
        <a:srgbClr val="3F978F"/>
      </a:accent3>
      <a:accent4>
        <a:srgbClr val="86715C"/>
      </a:accent4>
      <a:accent5>
        <a:srgbClr val="30BDE4"/>
      </a:accent5>
      <a:accent6>
        <a:srgbClr val="6F3130"/>
      </a:accent6>
      <a:hlink>
        <a:srgbClr val="000000"/>
      </a:hlink>
      <a:folHlink>
        <a:srgbClr val="3F3F3F"/>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Xarelto Colours 2015">
    <a:dk1>
      <a:srgbClr val="000000"/>
    </a:dk1>
    <a:lt1>
      <a:srgbClr val="FFFFFF"/>
    </a:lt1>
    <a:dk2>
      <a:srgbClr val="807F83"/>
    </a:dk2>
    <a:lt2>
      <a:srgbClr val="3961AC"/>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pitchFamily="34" charset="0"/>
      <a:ea typeface="Arial" pitchFamily="34" charset="0"/>
      <a:cs typeface="Arial" pitchFamily="34" charset="0"/>
    </a:majorFont>
    <a:minorFont>
      <a:latin typeface="Arial" pitchFamily="34" charset="0"/>
      <a:ea typeface="Arial" pitchFamily="34" charset="0"/>
      <a:cs typeface="Arial" pitchFamily="34" charset="0"/>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pitchFamily="34" charset="0"/>
      <a:ea typeface="Arial" pitchFamily="34" charset="0"/>
      <a:cs typeface="Arial" pitchFamily="34" charset="0"/>
    </a:majorFont>
    <a:minorFont>
      <a:latin typeface="Arial" pitchFamily="34" charset="0"/>
      <a:ea typeface="Arial" pitchFamily="34" charset="0"/>
      <a:cs typeface="Arial" pitchFamily="34" charset="0"/>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7bc43322-b630-4bac-8b27-31def233d1d0" ContentTypeId="0x0101" PreviousValue="false"/>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04B71A1A57D0624D9239C752F14911F9" ma:contentTypeVersion="10" ma:contentTypeDescription="Ein neues Dokument erstellen." ma:contentTypeScope="" ma:versionID="e6cad4818184a71691c0f105843e0a2d">
  <xsd:schema xmlns:xsd="http://www.w3.org/2001/XMLSchema" xmlns:xs="http://www.w3.org/2001/XMLSchema" xmlns:p="http://schemas.microsoft.com/office/2006/metadata/properties" xmlns:ns1="http://schemas.microsoft.com/sharepoint/v3" xmlns:ns2="1a4d292e-883c-434b-96e3-060cfff16c86" xmlns:ns3="29ec1ae6-62df-40d1-a767-d9251cf747bb" targetNamespace="http://schemas.microsoft.com/office/2006/metadata/properties" ma:root="true" ma:fieldsID="649375149c5a1f3ca6a3d57332b7b247" ns1:_="" ns2:_="" ns3:_="">
    <xsd:import namespace="http://schemas.microsoft.com/sharepoint/v3"/>
    <xsd:import namespace="1a4d292e-883c-434b-96e3-060cfff16c86"/>
    <xsd:import namespace="29ec1ae6-62df-40d1-a767-d9251cf747bb"/>
    <xsd:element name="properties">
      <xsd:complexType>
        <xsd:sequence>
          <xsd:element name="documentManagement">
            <xsd:complexType>
              <xsd:all>
                <xsd:element ref="ns2:TaxCatchAll" minOccurs="0"/>
                <xsd:element ref="ns2:TaxCatchAllLabel" minOccurs="0"/>
                <xsd:element ref="ns1:_dlc_Exempt" minOccurs="0"/>
                <xsd:element ref="ns1:_dlc_ExpireDateSaved" minOccurs="0"/>
                <xsd:element ref="ns1:_dlc_ExpireDate" minOccurs="0"/>
                <xsd:element ref="ns3:MediaServiceFastMetadata" minOccurs="0"/>
                <xsd:element ref="ns3:MediaServiceAutoKeyPoints" minOccurs="0"/>
                <xsd:element ref="ns3:MediaServiceKeyPoints" minOccurs="0"/>
                <xsd:element ref="ns3:MediaServiceMetadata" minOccurs="0"/>
                <xsd:element ref="ns3:MediaServiceDateTaken" minOccurs="0"/>
                <xsd:element ref="ns3:MediaServiceAutoTag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10" nillable="true" ma:displayName="Von der Richtlinie ausgenommen" ma:hidden="true" ma:internalName="_dlc_Exempt" ma:readOnly="false">
      <xsd:simpleType>
        <xsd:restriction base="dms:Unknown"/>
      </xsd:simpleType>
    </xsd:element>
    <xsd:element name="_dlc_ExpireDateSaved" ma:index="11" nillable="true" ma:displayName="Ursprüngliches Ablaufdatum" ma:hidden="true" ma:internalName="_dlc_ExpireDateSaved" ma:readOnly="false">
      <xsd:simpleType>
        <xsd:restriction base="dms:DateTime"/>
      </xsd:simpleType>
    </xsd:element>
    <xsd:element name="_dlc_ExpireDate" ma:index="12" nillable="true" ma:displayName="Ablaufdatum" ma:hidden="true" ma:internalName="_dlc_ExpireDate"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1a4d292e-883c-434b-96e3-060cfff16c86"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5bafa4f4-6487-4325-928b-c3bd3143d023}" ma:internalName="TaxCatchAll" ma:showField="CatchAllData" ma:web="f67ae85b-29b1-41c5-b111-a8a2dbfe4024">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5bafa4f4-6487-4325-928b-c3bd3143d023}" ma:internalName="TaxCatchAllLabel" ma:readOnly="true" ma:showField="CatchAllDataLabel" ma:web="f67ae85b-29b1-41c5-b111-a8a2dbfe402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9ec1ae6-62df-40d1-a767-d9251cf747bb" elementFormDefault="qualified">
    <xsd:import namespace="http://schemas.microsoft.com/office/2006/documentManagement/types"/>
    <xsd:import namespace="http://schemas.microsoft.com/office/infopath/2007/PartnerControls"/>
    <xsd:element name="MediaServiceFastMetadata" ma:index="13" nillable="true" ma:displayName="MediaServiceFastMetadata" ma:hidden="true" ma:internalName="MediaServiceFastMetadata" ma:readOnly="true">
      <xsd:simpleType>
        <xsd:restriction base="dms:Note"/>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Metadata" ma:index="16" nillable="true" ma:displayName="MediaServiceMetadata" ma:hidden="true" ma:internalName="MediaServiceMetadata" ma:readOnly="true">
      <xsd:simpleType>
        <xsd:restriction base="dms:Note"/>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ExpireDateSaved xmlns="http://schemas.microsoft.com/sharepoint/v3" xsi:nil="true"/>
    <_dlc_ExpireDate xmlns="http://schemas.microsoft.com/sharepoint/v3" xsi:nil="true"/>
    <TaxCatchAll xmlns="1a4d292e-883c-434b-96e3-060cfff16c86">
      <Value>1</Value>
    </TaxCatchAll>
    <_dlc_Exempt xmlns="http://schemas.microsoft.com/sharepoint/v3" xsi:nil="true"/>
  </documentManagement>
</p:properties>
</file>

<file path=customXml/itemProps1.xml><?xml version="1.0" encoding="utf-8"?>
<ds:datastoreItem xmlns:ds="http://schemas.openxmlformats.org/officeDocument/2006/customXml" ds:itemID="{564F80DC-D365-45BF-AFD9-E6FD775AFEDB}">
  <ds:schemaRefs>
    <ds:schemaRef ds:uri="Microsoft.SharePoint.Taxonomy.ContentTypeSync"/>
  </ds:schemaRefs>
</ds:datastoreItem>
</file>

<file path=customXml/itemProps2.xml><?xml version="1.0" encoding="utf-8"?>
<ds:datastoreItem xmlns:ds="http://schemas.openxmlformats.org/officeDocument/2006/customXml" ds:itemID="{9355735F-D6BA-4CB9-99ED-091911567D8C}">
  <ds:schemaRefs>
    <ds:schemaRef ds:uri="http://schemas.microsoft.com/sharepoint/v3/contenttype/forms"/>
  </ds:schemaRefs>
</ds:datastoreItem>
</file>

<file path=customXml/itemProps3.xml><?xml version="1.0" encoding="utf-8"?>
<ds:datastoreItem xmlns:ds="http://schemas.openxmlformats.org/officeDocument/2006/customXml" ds:itemID="{176C7E48-7B42-4AD4-94A1-552D55DD3E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a4d292e-883c-434b-96e3-060cfff16c86"/>
    <ds:schemaRef ds:uri="29ec1ae6-62df-40d1-a767-d9251cf747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48D6A638-4F53-4EAE-A8CD-86BB3E808064}">
  <ds:schemaRefs>
    <ds:schemaRef ds:uri="http://schemas.microsoft.com/office/2006/metadata/properties"/>
    <ds:schemaRef ds:uri="http://schemas.microsoft.com/office/infopath/2007/PartnerControls"/>
    <ds:schemaRef ds:uri="http://schemas.microsoft.com/sharepoint/v3"/>
    <ds:schemaRef ds:uri="1a4d292e-883c-434b-96e3-060cfff16c86"/>
  </ds:schemaRefs>
</ds:datastoreItem>
</file>

<file path=docProps/app.xml><?xml version="1.0" encoding="utf-8"?>
<Properties xmlns="http://schemas.openxmlformats.org/officeDocument/2006/extended-properties" xmlns:vt="http://schemas.openxmlformats.org/officeDocument/2006/docPropsVTypes">
  <Template>160525 Rivaroxaban Scientific Slide Template - Long 16-9 format - Final</Template>
  <TotalTime>0</TotalTime>
  <Words>3558</Words>
  <Application>Microsoft Office PowerPoint</Application>
  <PresentationFormat>Bildschirmpräsentation (16:9)</PresentationFormat>
  <Paragraphs>306</Paragraphs>
  <Slides>17</Slides>
  <Notes>16</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17</vt:i4>
      </vt:variant>
    </vt:vector>
  </HeadingPairs>
  <TitlesOfParts>
    <vt:vector size="23" baseType="lpstr">
      <vt:lpstr>Arial</vt:lpstr>
      <vt:lpstr>Arial Black</vt:lpstr>
      <vt:lpstr>Symbol</vt:lpstr>
      <vt:lpstr>TradeGothicLTStd-Light</vt:lpstr>
      <vt:lpstr>Wingdings</vt:lpstr>
      <vt:lpstr>Scientific_Slide_Template_template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SPAF Patient Profiles</dc:title>
  <dc:creator>Lindsay King</dc:creator>
  <cp:lastModifiedBy>Brianna Lien</cp:lastModifiedBy>
  <cp:revision>487</cp:revision>
  <cp:lastPrinted>2021-05-26T13:01:49Z</cp:lastPrinted>
  <dcterms:created xsi:type="dcterms:W3CDTF">2019-03-25T09:41:51Z</dcterms:created>
  <dcterms:modified xsi:type="dcterms:W3CDTF">2021-06-24T18:06:04Z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0x01010004B71A1A57D0624D9239C752F14911F9</vt:lpwstr>
  </property>
  <property fmtid="{D5CDD505-2E9C-101B-9397-08002B2CF9AE}" pid="3" name="_dlc_policyId">
    <vt:lpwstr/>
  </property>
  <property fmtid="{D5CDD505-2E9C-101B-9397-08002B2CF9AE}" pid="4" name="ItemRetentionFormula">
    <vt:lpwstr/>
  </property>
  <property fmtid="{D5CDD505-2E9C-101B-9397-08002B2CF9AE}" pid="5" name="_dlc_DocIdItemGuid">
    <vt:lpwstr>672a7af5-870f-4f13-b465-3ed9c7db7c53</vt:lpwstr>
  </property>
  <property fmtid="{D5CDD505-2E9C-101B-9397-08002B2CF9AE}" pid="6" name="MSIP_Label_7f850223-87a8-40c3-9eb2-432606efca2a_Enabled">
    <vt:lpwstr>True</vt:lpwstr>
  </property>
  <property fmtid="{D5CDD505-2E9C-101B-9397-08002B2CF9AE}" pid="7" name="MSIP_Label_7f850223-87a8-40c3-9eb2-432606efca2a_SiteId">
    <vt:lpwstr>fcb2b37b-5da0-466b-9b83-0014b67a7c78</vt:lpwstr>
  </property>
  <property fmtid="{D5CDD505-2E9C-101B-9397-08002B2CF9AE}" pid="8" name="MSIP_Label_7f850223-87a8-40c3-9eb2-432606efca2a_Owner">
    <vt:lpwstr>burcu.vardar@bayer.com</vt:lpwstr>
  </property>
  <property fmtid="{D5CDD505-2E9C-101B-9397-08002B2CF9AE}" pid="9" name="MSIP_Label_7f850223-87a8-40c3-9eb2-432606efca2a_SetDate">
    <vt:lpwstr>2020-01-06T12:48:59.1508158Z</vt:lpwstr>
  </property>
  <property fmtid="{D5CDD505-2E9C-101B-9397-08002B2CF9AE}" pid="10" name="MSIP_Label_7f850223-87a8-40c3-9eb2-432606efca2a_Name">
    <vt:lpwstr>NO CLASSIFICATION</vt:lpwstr>
  </property>
  <property fmtid="{D5CDD505-2E9C-101B-9397-08002B2CF9AE}" pid="11" name="MSIP_Label_7f850223-87a8-40c3-9eb2-432606efca2a_Application">
    <vt:lpwstr>Microsoft Azure Information Protection</vt:lpwstr>
  </property>
  <property fmtid="{D5CDD505-2E9C-101B-9397-08002B2CF9AE}" pid="12" name="MSIP_Label_7f850223-87a8-40c3-9eb2-432606efca2a_Extended_MSFT_Method">
    <vt:lpwstr>Automatic</vt:lpwstr>
  </property>
  <property fmtid="{D5CDD505-2E9C-101B-9397-08002B2CF9AE}" pid="13" name="Sensitivity">
    <vt:lpwstr>NO CLASSIFICATION</vt:lpwstr>
  </property>
  <property fmtid="{D5CDD505-2E9C-101B-9397-08002B2CF9AE}" pid="14" name="DataClassBayerRetention">
    <vt:lpwstr>1;#Short-Term|6d967203-8346-4b9c-90f8-b3828a3fa508</vt:lpwstr>
  </property>
</Properties>
</file>