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62" r:id="rId2"/>
    <p:sldId id="266" r:id="rId3"/>
    <p:sldId id="296" r:id="rId4"/>
    <p:sldId id="281" r:id="rId5"/>
    <p:sldId id="285" r:id="rId6"/>
    <p:sldId id="298" r:id="rId7"/>
    <p:sldId id="287" r:id="rId8"/>
    <p:sldId id="290" r:id="rId9"/>
    <p:sldId id="291" r:id="rId10"/>
    <p:sldId id="288" r:id="rId11"/>
    <p:sldId id="292" r:id="rId12"/>
    <p:sldId id="289" r:id="rId13"/>
    <p:sldId id="295" r:id="rId14"/>
    <p:sldId id="293" r:id="rId15"/>
    <p:sldId id="294" r:id="rId16"/>
    <p:sldId id="283" r:id="rId17"/>
    <p:sldId id="284" r:id="rId18"/>
  </p:sldIdLst>
  <p:sldSz cx="9144000" cy="5145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 nvAF und Diabetes" id="{D517BCCC-2030-2744-B4C3-D7A2AC235D7A}">
          <p14:sldIdLst>
            <p14:sldId id="262"/>
            <p14:sldId id="266"/>
            <p14:sldId id="296"/>
          </p14:sldIdLst>
        </p14:section>
        <p14:section name="Clinical Case" id="{17CDCAA8-30F3-B142-ABAB-854B3782F814}">
          <p14:sldIdLst>
            <p14:sldId id="281"/>
            <p14:sldId id="285"/>
            <p14:sldId id="298"/>
            <p14:sldId id="287"/>
            <p14:sldId id="290"/>
            <p14:sldId id="291"/>
            <p14:sldId id="288"/>
            <p14:sldId id="292"/>
            <p14:sldId id="289"/>
            <p14:sldId id="295"/>
            <p14:sldId id="293"/>
            <p14:sldId id="294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26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5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61A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75" autoAdjust="0"/>
    <p:restoredTop sz="77603" autoAdjust="0"/>
  </p:normalViewPr>
  <p:slideViewPr>
    <p:cSldViewPr snapToGrid="0">
      <p:cViewPr varScale="1">
        <p:scale>
          <a:sx n="70" d="100"/>
          <a:sy n="70" d="100"/>
        </p:scale>
        <p:origin x="1530" y="54"/>
      </p:cViewPr>
      <p:guideLst>
        <p:guide orient="horz" pos="1326"/>
        <p:guide pos="2880"/>
        <p:guide orient="horz" pos="15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487891145880043"/>
          <c:y val="0.15784657392241561"/>
          <c:w val="0.86175446728800031"/>
          <c:h val="0.66151057311471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Warfarin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2.1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C93-4C5D-90BD-544CCC782E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3.7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C93-4C5D-90BD-544CCC782E7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C93-4C5D-90BD-544CCC782E7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0.8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C93-4C5D-90BD-544CCC782E7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Schlaganfall/SE</c:v>
                </c:pt>
                <c:pt idx="1">
                  <c:v>kardiovaskulärer Tod</c:v>
                </c:pt>
                <c:pt idx="2">
                  <c:v>schwere Blutungen</c:v>
                </c:pt>
                <c:pt idx="3">
                  <c:v>intrakranielle Hämorrhagie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2.1</c:v>
                </c:pt>
                <c:pt idx="1">
                  <c:v>3.7</c:v>
                </c:pt>
                <c:pt idx="2">
                  <c:v>3.9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93-4C5D-90BD-544CCC782E7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Rivaroxaban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428594491858101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1.7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C93-4C5D-90BD-544CCC782E7B}"/>
                </c:ext>
              </c:extLst>
            </c:dLbl>
            <c:dLbl>
              <c:idx val="1"/>
              <c:layout>
                <c:manualLayout>
                  <c:x val="-3.2814739864379522E-3"/>
                  <c:y val="7.360039920452627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2.8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C93-4C5D-90BD-544CCC782E7B}"/>
                </c:ext>
              </c:extLst>
            </c:dLbl>
            <c:dLbl>
              <c:idx val="2"/>
              <c:layout>
                <c:manualLayout>
                  <c:x val="4.6742621996096441E-3"/>
                  <c:y val="6.9995479183990244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C93-4C5D-90BD-544CCC782E7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0.5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C93-4C5D-90BD-544CCC782E7B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Schlaganfall/SE</c:v>
                </c:pt>
                <c:pt idx="1">
                  <c:v>kardiovaskulärer Tod</c:v>
                </c:pt>
                <c:pt idx="2">
                  <c:v>schwere Blutungen</c:v>
                </c:pt>
                <c:pt idx="3">
                  <c:v>intrakranielle Hämorrhagie</c:v>
                </c:pt>
              </c:strCache>
            </c:strRef>
          </c:cat>
          <c:val>
            <c:numRef>
              <c:f>Sheet1!$C$2:$C$5</c:f>
              <c:numCache>
                <c:formatCode>0.0</c:formatCode>
                <c:ptCount val="4"/>
                <c:pt idx="0">
                  <c:v>1.7</c:v>
                </c:pt>
                <c:pt idx="1">
                  <c:v>2.8</c:v>
                </c:pt>
                <c:pt idx="2">
                  <c:v>3.8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93-4C5D-90BD-544CCC782E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01317056"/>
        <c:axId val="1001319408"/>
      </c:barChart>
      <c:catAx>
        <c:axId val="10013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9408"/>
        <c:crosses val="autoZero"/>
        <c:auto val="1"/>
        <c:lblAlgn val="ctr"/>
        <c:lblOffset val="100"/>
        <c:noMultiLvlLbl val="0"/>
      </c:catAx>
      <c:valAx>
        <c:axId val="1001319408"/>
        <c:scaling>
          <c:orientation val="minMax"/>
          <c:max val="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de-DE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Ereignisse (% pro Jahr)</a:t>
                </a:r>
              </a:p>
            </c:rich>
          </c:tx>
          <c:layout>
            <c:manualLayout>
              <c:xMode val="edge"/>
              <c:yMode val="edge"/>
              <c:x val="1.3774228719133154E-2"/>
              <c:y val="0.1781404076708537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7056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de-D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65648261304297"/>
          <c:y val="5.0947749773651123E-2"/>
          <c:w val="0.67264081320523483"/>
          <c:h val="0.7873892524702587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Sheet1!$A$3:$A$7</c:f>
              <c:strCache>
                <c:ptCount val="5"/>
                <c:pt idx="0">
                  <c:v>&gt;=30% decline in eGFR</c:v>
                </c:pt>
                <c:pt idx="1">
                  <c:v>Doubling of creatinine</c:v>
                </c:pt>
                <c:pt idx="2">
                  <c:v>Acute kidney injury</c:v>
                </c:pt>
                <c:pt idx="3">
                  <c:v>Kidney failure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98CB-B24D-AF69-BBEF4BC1D0C6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98CB-B24D-AF69-BBEF4BC1D0C6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98CB-B24D-AF69-BBEF4BC1D0C6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98CB-B24D-AF69-BBEF4BC1D0C6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4-98CB-B24D-AF69-BBEF4BC1D0C6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5-98CB-B24D-AF69-BBEF4BC1D0C6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Sheet1!$G$3:$G$7</c:f>
                <c:numCache>
                  <c:formatCode>General</c:formatCode>
                  <c:ptCount val="5"/>
                  <c:pt idx="0">
                    <c:v>0.17999999999999994</c:v>
                  </c:pt>
                  <c:pt idx="1">
                    <c:v>0.47</c:v>
                  </c:pt>
                  <c:pt idx="2">
                    <c:v>0.21999999999999997</c:v>
                  </c:pt>
                  <c:pt idx="3">
                    <c:v>0.73999999999999988</c:v>
                  </c:pt>
                  <c:pt idx="4">
                    <c:v>0</c:v>
                  </c:pt>
                </c:numCache>
              </c:numRef>
            </c:plus>
            <c:minus>
              <c:numRef>
                <c:f>Sheet1!$F$3:$F$7</c:f>
                <c:numCache>
                  <c:formatCode>General</c:formatCode>
                  <c:ptCount val="5"/>
                  <c:pt idx="0">
                    <c:v>0.15000000000000002</c:v>
                  </c:pt>
                  <c:pt idx="1">
                    <c:v>0.24</c:v>
                  </c:pt>
                  <c:pt idx="2">
                    <c:v>0.17000000000000004</c:v>
                  </c:pt>
                  <c:pt idx="3">
                    <c:v>0.35000000000000003</c:v>
                  </c:pt>
                  <c:pt idx="4">
                    <c:v>0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Sheet1!$C$3:$C$7</c:f>
              <c:numCache>
                <c:formatCode>General</c:formatCode>
                <c:ptCount val="5"/>
                <c:pt idx="0">
                  <c:v>0.68</c:v>
                </c:pt>
                <c:pt idx="1">
                  <c:v>0.5</c:v>
                </c:pt>
                <c:pt idx="2">
                  <c:v>0.75</c:v>
                </c:pt>
                <c:pt idx="3">
                  <c:v>0.67</c:v>
                </c:pt>
              </c:numCache>
            </c:numRef>
          </c:xVal>
          <c:yVal>
            <c:numRef>
              <c:f>Sheet1!$B$3:$B$7</c:f>
              <c:numCache>
                <c:formatCode>General</c:formatCode>
                <c:ptCount val="5"/>
                <c:pt idx="0">
                  <c:v>4.5</c:v>
                </c:pt>
                <c:pt idx="1">
                  <c:v>3.45</c:v>
                </c:pt>
                <c:pt idx="2">
                  <c:v>2.35</c:v>
                </c:pt>
                <c:pt idx="3">
                  <c:v>1.25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98CB-B24D-AF69-BBEF4BC1D0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43456"/>
        <c:axId val="37444992"/>
      </c:scatterChart>
      <c:valAx>
        <c:axId val="37443456"/>
        <c:scaling>
          <c:logBase val="10"/>
          <c:orientation val="minMax"/>
          <c:max val="10"/>
          <c:min val="0.1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37444992"/>
        <c:crosses val="autoZero"/>
        <c:crossBetween val="midCat"/>
      </c:valAx>
      <c:valAx>
        <c:axId val="37444992"/>
        <c:scaling>
          <c:orientation val="minMax"/>
          <c:max val="5.5"/>
          <c:min val="0.5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>
                <a:lumMod val="65000"/>
                <a:lumOff val="35000"/>
              </a:srgbClr>
            </a:solidFill>
            <a:prstDash val="dash"/>
          </a:ln>
        </c:spPr>
        <c:crossAx val="37443456"/>
        <c:crossesAt val="1"/>
        <c:crossBetween val="midCat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173330563177465"/>
          <c:y val="0.13072835800771429"/>
          <c:w val="0.78825931524612591"/>
          <c:h val="0.7574877877808329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Sheet1!$A$3:$A$7</c:f>
              <c:strCache>
                <c:ptCount val="5"/>
                <c:pt idx="0">
                  <c:v>Stroke/se</c:v>
                </c:pt>
                <c:pt idx="1">
                  <c:v>CV death</c:v>
                </c:pt>
                <c:pt idx="2">
                  <c:v>Major bleeding</c:v>
                </c:pt>
                <c:pt idx="4">
                  <c:v>ICH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4303-5E47-A607-73A7C3AE496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4303-5E47-A607-73A7C3AE496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4303-5E47-A607-73A7C3AE4969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3-1011-1843-B938-1624E01B6BF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4-4303-5E47-A607-73A7C3AE4969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5-4303-5E47-A607-73A7C3AE4969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Sheet1!$G$3:$G$6</c:f>
                <c:numCache>
                  <c:formatCode>General</c:formatCode>
                  <c:ptCount val="4"/>
                  <c:pt idx="0">
                    <c:v>0.37000000000000011</c:v>
                  </c:pt>
                  <c:pt idx="1">
                    <c:v>0.27</c:v>
                  </c:pt>
                  <c:pt idx="2">
                    <c:v>0.22000000000000008</c:v>
                  </c:pt>
                  <c:pt idx="3">
                    <c:v>0.45999999999999996</c:v>
                  </c:pt>
                </c:numCache>
              </c:numRef>
            </c:plus>
            <c:minus>
              <c:numRef>
                <c:f>Sheet1!$F$3:$F$6</c:f>
                <c:numCache>
                  <c:formatCode>General</c:formatCode>
                  <c:ptCount val="4"/>
                  <c:pt idx="0">
                    <c:v>0.26</c:v>
                  </c:pt>
                  <c:pt idx="1">
                    <c:v>0.21000000000000008</c:v>
                  </c:pt>
                  <c:pt idx="2">
                    <c:v>0.17000000000000004</c:v>
                  </c:pt>
                  <c:pt idx="3">
                    <c:v>0.24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Sheet1!$C$3:$C$6</c:f>
              <c:numCache>
                <c:formatCode>General</c:formatCode>
                <c:ptCount val="4"/>
                <c:pt idx="0">
                  <c:v>0.98</c:v>
                </c:pt>
                <c:pt idx="1">
                  <c:v>1.03</c:v>
                </c:pt>
                <c:pt idx="2">
                  <c:v>0.87</c:v>
                </c:pt>
                <c:pt idx="3">
                  <c:v>0.49</c:v>
                </c:pt>
              </c:numCache>
            </c:numRef>
          </c:xVal>
          <c:yVal>
            <c:numRef>
              <c:f>Sheet1!$B$3:$B$7</c:f>
              <c:numCache>
                <c:formatCode>General</c:formatCode>
                <c:ptCount val="5"/>
                <c:pt idx="0">
                  <c:v>5</c:v>
                </c:pt>
                <c:pt idx="1">
                  <c:v>3.2</c:v>
                </c:pt>
                <c:pt idx="2">
                  <c:v>1.3</c:v>
                </c:pt>
                <c:pt idx="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4303-5E47-A607-73A7C3AE49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5260160"/>
        <c:axId val="385413504"/>
      </c:scatterChart>
      <c:valAx>
        <c:axId val="385260160"/>
        <c:scaling>
          <c:orientation val="minMax"/>
          <c:max val="2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85413504"/>
        <c:crosses val="autoZero"/>
        <c:crossBetween val="midCat"/>
        <c:majorUnit val="1"/>
      </c:valAx>
      <c:valAx>
        <c:axId val="385413504"/>
        <c:scaling>
          <c:orientation val="minMax"/>
          <c:max val="5.5"/>
          <c:min val="0.5"/>
        </c:scaling>
        <c:delete val="1"/>
        <c:axPos val="l"/>
        <c:numFmt formatCode="General" sourceLinked="1"/>
        <c:majorTickMark val="none"/>
        <c:minorTickMark val="none"/>
        <c:tickLblPos val="none"/>
        <c:crossAx val="385260160"/>
        <c:crossesAt val="1"/>
        <c:crossBetween val="midCat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202863115428332"/>
          <c:y val="0.13485618309007283"/>
          <c:w val="0.67544442411305861"/>
          <c:h val="0.85379402288634598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Sheet1!$A$3:$A$6</c:f>
              <c:strCache>
                <c:ptCount val="4"/>
                <c:pt idx="0">
                  <c:v>Stroke or SE</c:v>
                </c:pt>
                <c:pt idx="1">
                  <c:v>Vascular death</c:v>
                </c:pt>
                <c:pt idx="2">
                  <c:v>Major bleeding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 w="9525">
                <a:noFill/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1C9-2640-B838-984F04B9D76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61C9-2640-B838-984F04B9D76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61C9-2640-B838-984F04B9D769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61C9-2640-B838-984F04B9D769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4-61C9-2640-B838-984F04B9D769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5-61C9-2640-B838-984F04B9D769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Sheet1!$G$3:$G$6</c:f>
                <c:numCache>
                  <c:formatCode>General</c:formatCode>
                  <c:ptCount val="4"/>
                  <c:pt idx="0">
                    <c:v>0.26000000000000012</c:v>
                  </c:pt>
                  <c:pt idx="1">
                    <c:v>0.18999999999999995</c:v>
                  </c:pt>
                  <c:pt idx="2">
                    <c:v>0.24</c:v>
                  </c:pt>
                  <c:pt idx="3">
                    <c:v>0</c:v>
                  </c:pt>
                </c:numCache>
              </c:numRef>
            </c:plus>
            <c:minus>
              <c:numRef>
                <c:f>Sheet1!$F$3:$F$6</c:f>
                <c:numCache>
                  <c:formatCode>General</c:formatCode>
                  <c:ptCount val="4"/>
                  <c:pt idx="0">
                    <c:v>0.18999999999999995</c:v>
                  </c:pt>
                  <c:pt idx="1">
                    <c:v>0.16000000000000003</c:v>
                  </c:pt>
                  <c:pt idx="2">
                    <c:v>0.18999999999999995</c:v>
                  </c:pt>
                  <c:pt idx="3">
                    <c:v>0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Sheet1!$C$3:$C$6</c:f>
              <c:numCache>
                <c:formatCode>General</c:formatCode>
                <c:ptCount val="4"/>
                <c:pt idx="0">
                  <c:v>0.82</c:v>
                </c:pt>
                <c:pt idx="1">
                  <c:v>0.8</c:v>
                </c:pt>
                <c:pt idx="2">
                  <c:v>1</c:v>
                </c:pt>
              </c:numCache>
            </c:numRef>
          </c:xVal>
          <c:yVal>
            <c:numRef>
              <c:f>Sheet1!$B$3:$B$6</c:f>
              <c:numCache>
                <c:formatCode>General</c:formatCode>
                <c:ptCount val="4"/>
                <c:pt idx="0">
                  <c:v>5</c:v>
                </c:pt>
                <c:pt idx="1">
                  <c:v>3.2</c:v>
                </c:pt>
                <c:pt idx="2">
                  <c:v>1.3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61C9-2640-B838-984F04B9D7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996224"/>
        <c:axId val="34997760"/>
      </c:scatterChart>
      <c:valAx>
        <c:axId val="34996224"/>
        <c:scaling>
          <c:logBase val="10"/>
          <c:orientation val="minMax"/>
          <c:max val="10"/>
          <c:min val="0.1"/>
        </c:scaling>
        <c:delete val="1"/>
        <c:axPos val="b"/>
        <c:numFmt formatCode="General" sourceLinked="1"/>
        <c:majorTickMark val="out"/>
        <c:minorTickMark val="none"/>
        <c:tickLblPos val="nextTo"/>
        <c:crossAx val="34997760"/>
        <c:crosses val="autoZero"/>
        <c:crossBetween val="midCat"/>
      </c:valAx>
      <c:valAx>
        <c:axId val="34997760"/>
        <c:scaling>
          <c:orientation val="minMax"/>
          <c:max val="5.5"/>
          <c:min val="0.5"/>
        </c:scaling>
        <c:delete val="1"/>
        <c:axPos val="l"/>
        <c:numFmt formatCode="General" sourceLinked="1"/>
        <c:majorTickMark val="none"/>
        <c:minorTickMark val="none"/>
        <c:tickLblPos val="none"/>
        <c:crossAx val="34996224"/>
        <c:crossesAt val="1"/>
        <c:crossBetween val="midCat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173330563177465"/>
          <c:y val="0.13072835800771429"/>
          <c:w val="0.78825931524612591"/>
          <c:h val="0.7574877877808329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Sheet1!$A$3:$A$6</c:f>
              <c:strCache>
                <c:ptCount val="4"/>
                <c:pt idx="0">
                  <c:v>CV death</c:v>
                </c:pt>
                <c:pt idx="1">
                  <c:v>Stroke/se</c:v>
                </c:pt>
                <c:pt idx="2">
                  <c:v>Major bleeding</c:v>
                </c:pt>
                <c:pt idx="3">
                  <c:v>ICH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0"/>
            <c:spPr>
              <a:solidFill>
                <a:schemeClr val="bg2"/>
              </a:solidFill>
              <a:ln>
                <a:solidFill>
                  <a:schemeClr val="bg2"/>
                </a:solidFill>
              </a:ln>
            </c:spPr>
          </c:marke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1BB0-5D4D-8F8B-D9B0AEC34027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1BB0-5D4D-8F8B-D9B0AEC34027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1BB0-5D4D-8F8B-D9B0AEC34027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1BB0-5D4D-8F8B-D9B0AEC34027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4-1BB0-5D4D-8F8B-D9B0AEC34027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5-1BB0-5D4D-8F8B-D9B0AEC34027}"/>
              </c:ext>
            </c:extLst>
          </c:dPt>
          <c:errBars>
            <c:errDir val="y"/>
            <c:errBarType val="plus"/>
            <c:errValType val="percentage"/>
            <c:noEndCap val="1"/>
            <c:val val="5"/>
            <c:spPr>
              <a:ln>
                <a:noFill/>
              </a:ln>
            </c:spPr>
          </c:errBars>
          <c:errBars>
            <c:errDir val="x"/>
            <c:errBarType val="both"/>
            <c:errValType val="cust"/>
            <c:noEndCap val="0"/>
            <c:plus>
              <c:numRef>
                <c:f>Sheet1!$G$3:$G$6</c:f>
                <c:numCache>
                  <c:formatCode>General</c:formatCode>
                  <c:ptCount val="4"/>
                  <c:pt idx="0">
                    <c:v>0.30000000000000004</c:v>
                  </c:pt>
                  <c:pt idx="1">
                    <c:v>0.30999999999999994</c:v>
                  </c:pt>
                  <c:pt idx="2">
                    <c:v>0.29000000000000004</c:v>
                  </c:pt>
                  <c:pt idx="3">
                    <c:v>0.45999999999999996</c:v>
                  </c:pt>
                </c:numCache>
              </c:numRef>
            </c:plus>
            <c:minus>
              <c:numRef>
                <c:f>Sheet1!$F$3:$F$6</c:f>
                <c:numCache>
                  <c:formatCode>General</c:formatCode>
                  <c:ptCount val="4"/>
                  <c:pt idx="0">
                    <c:v>0.21999999999999997</c:v>
                  </c:pt>
                  <c:pt idx="1">
                    <c:v>0.22999999999999998</c:v>
                  </c:pt>
                  <c:pt idx="2">
                    <c:v>0.21999999999999997</c:v>
                  </c:pt>
                  <c:pt idx="3">
                    <c:v>0.24</c:v>
                  </c:pt>
                </c:numCache>
              </c:numRef>
            </c:minus>
            <c:spPr>
              <a:ln w="19050">
                <a:solidFill>
                  <a:schemeClr val="bg2"/>
                </a:solidFill>
              </a:ln>
            </c:spPr>
          </c:errBars>
          <c:xVal>
            <c:numRef>
              <c:f>Sheet1!$C$3:$C$6</c:f>
              <c:numCache>
                <c:formatCode>General</c:formatCode>
                <c:ptCount val="4"/>
                <c:pt idx="0">
                  <c:v>0.75</c:v>
                </c:pt>
                <c:pt idx="1">
                  <c:v>0.89</c:v>
                </c:pt>
                <c:pt idx="2">
                  <c:v>0.96</c:v>
                </c:pt>
                <c:pt idx="3">
                  <c:v>0.49</c:v>
                </c:pt>
              </c:numCache>
            </c:numRef>
          </c:xVal>
          <c:yVal>
            <c:numRef>
              <c:f>Sheet1!$B$3:$B$6</c:f>
              <c:numCache>
                <c:formatCode>General</c:formatCode>
                <c:ptCount val="4"/>
                <c:pt idx="0">
                  <c:v>5</c:v>
                </c:pt>
                <c:pt idx="1">
                  <c:v>3.2</c:v>
                </c:pt>
                <c:pt idx="2">
                  <c:v>1.3</c:v>
                </c:pt>
                <c:pt idx="3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1BB0-5D4D-8F8B-D9B0AEC340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5260160"/>
        <c:axId val="385413504"/>
      </c:scatterChart>
      <c:valAx>
        <c:axId val="385260160"/>
        <c:scaling>
          <c:orientation val="minMax"/>
          <c:max val="2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85413504"/>
        <c:crosses val="autoZero"/>
        <c:crossBetween val="midCat"/>
        <c:majorUnit val="1"/>
      </c:valAx>
      <c:valAx>
        <c:axId val="385413504"/>
        <c:scaling>
          <c:orientation val="minMax"/>
          <c:max val="5.5"/>
          <c:min val="0.5"/>
        </c:scaling>
        <c:delete val="1"/>
        <c:axPos val="l"/>
        <c:numFmt formatCode="General" sourceLinked="1"/>
        <c:majorTickMark val="none"/>
        <c:minorTickMark val="none"/>
        <c:tickLblPos val="none"/>
        <c:crossAx val="385260160"/>
        <c:crossesAt val="1"/>
        <c:crossBetween val="midCat"/>
      </c:valAx>
      <c:spPr>
        <a:noFill/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59343039989471E-2"/>
          <c:y val="6.2647253274917603E-2"/>
          <c:w val="0.72506630420684814"/>
          <c:h val="0.791330867707426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≥1 modifiable risk factor</c:v>
                </c:pt>
              </c:strCache>
            </c:strRef>
          </c:tx>
          <c:spPr>
            <a:ln w="28575">
              <a:solidFill>
                <a:schemeClr val="bg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500</c:v>
                </c:pt>
                <c:pt idx="2">
                  <c:v>1000</c:v>
                </c:pt>
                <c:pt idx="3">
                  <c:v>1500</c:v>
                </c:pt>
                <c:pt idx="4">
                  <c:v>2000</c:v>
                </c:pt>
                <c:pt idx="5">
                  <c:v>2500</c:v>
                </c:pt>
                <c:pt idx="6">
                  <c:v>3000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6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A6-4B80-8B81-CBC5D8FCF5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modifiable risk factor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500</c:v>
                </c:pt>
                <c:pt idx="2">
                  <c:v>1000</c:v>
                </c:pt>
                <c:pt idx="3">
                  <c:v>1500</c:v>
                </c:pt>
                <c:pt idx="4">
                  <c:v>2000</c:v>
                </c:pt>
                <c:pt idx="5">
                  <c:v>2500</c:v>
                </c:pt>
                <c:pt idx="6">
                  <c:v>3000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A6-4B80-8B81-CBC5D8FCF5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21088"/>
        <c:axId val="248524160"/>
      </c:lineChart>
      <c:catAx>
        <c:axId val="248521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41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48524160"/>
        <c:scaling>
          <c:orientation val="minMax"/>
          <c:max val="0.5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1088"/>
        <c:crosses val="autoZero"/>
        <c:crossBetween val="midCat"/>
        <c:maj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de-DE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559343039989471E-2"/>
          <c:y val="6.2647253274917603E-2"/>
          <c:w val="0.72506630420684814"/>
          <c:h val="0.7913308677074262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≥1 modifiable risk factor</c:v>
                </c:pt>
              </c:strCache>
            </c:strRef>
          </c:tx>
          <c:spPr>
            <a:ln w="28575">
              <a:solidFill>
                <a:schemeClr val="bg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500</c:v>
                </c:pt>
                <c:pt idx="2">
                  <c:v>1000</c:v>
                </c:pt>
                <c:pt idx="3">
                  <c:v>1500</c:v>
                </c:pt>
                <c:pt idx="4">
                  <c:v>2000</c:v>
                </c:pt>
                <c:pt idx="5">
                  <c:v>2500</c:v>
                </c:pt>
                <c:pt idx="6">
                  <c:v>3000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72-48EF-8CD9-2C6B8FF8ED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modifiable risk factor</c:v>
                </c:pt>
              </c:strCache>
            </c:strRef>
          </c:tx>
          <c:spPr>
            <a:ln w="28575">
              <a:solidFill>
                <a:schemeClr val="tx2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0</c:v>
                </c:pt>
                <c:pt idx="1">
                  <c:v>500</c:v>
                </c:pt>
                <c:pt idx="2">
                  <c:v>1000</c:v>
                </c:pt>
                <c:pt idx="3">
                  <c:v>1500</c:v>
                </c:pt>
                <c:pt idx="4">
                  <c:v>2000</c:v>
                </c:pt>
                <c:pt idx="5">
                  <c:v>2500</c:v>
                </c:pt>
                <c:pt idx="6">
                  <c:v>3000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72-48EF-8CD9-2C6B8FF8E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8521088"/>
        <c:axId val="248524160"/>
      </c:lineChart>
      <c:catAx>
        <c:axId val="248521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41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248524160"/>
        <c:scaling>
          <c:orientation val="minMax"/>
          <c:max val="0.2"/>
        </c:scaling>
        <c:delete val="0"/>
        <c:axPos val="l"/>
        <c:numFmt formatCode="#,##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lang="de-DE" sz="1200" smtId="4294967295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248521088"/>
        <c:crosses val="autoZero"/>
        <c:crossBetween val="midCat"/>
        <c:min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 smtId="4294967295"/>
      </a:pPr>
      <a:endParaRPr lang="de-D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71603086929698"/>
          <c:y val="0.16601368363999566"/>
          <c:w val="0.68406859015906374"/>
          <c:h val="0.66151057311471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Major Adverse Limb Events²</c:v>
                </c:pt>
              </c:strCache>
            </c:strRef>
          </c:tx>
          <c:spPr>
            <a:solidFill>
              <a:schemeClr val="bg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B3B2B5"/>
              </a:solidFill>
            </c:spPr>
            <c:extLst>
              <c:ext xmlns:c16="http://schemas.microsoft.com/office/drawing/2014/chart" uri="{C3380CC4-5D6E-409C-BE32-E72D297353CC}">
                <c16:uniqueId val="{00000003-0B83-4273-A593-57532DB7E430}"/>
              </c:ext>
            </c:extLst>
          </c:dPt>
          <c:dPt>
            <c:idx val="1"/>
            <c:invertIfNegative val="0"/>
            <c:bubble3D val="0"/>
            <c:spPr>
              <a:solidFill>
                <a:srgbClr val="3961AC"/>
              </a:solidFill>
            </c:spPr>
            <c:extLst>
              <c:ext xmlns:c16="http://schemas.microsoft.com/office/drawing/2014/chart" uri="{C3380CC4-5D6E-409C-BE32-E72D297353CC}">
                <c16:uniqueId val="{00000001-0B83-4273-A593-57532DB7E43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0.75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B83-4273-A593-57532DB7E43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0.19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B83-4273-A593-57532DB7E430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VKA</c:v>
                </c:pt>
                <c:pt idx="1">
                  <c:v>Rivaroxaban</c:v>
                </c:pt>
              </c:strCache>
            </c:strRef>
          </c:cat>
          <c:val>
            <c:numRef>
              <c:f>Sheet1!$B$2:$B$3</c:f>
              <c:numCache>
                <c:formatCode>0.00</c:formatCode>
                <c:ptCount val="2"/>
                <c:pt idx="0">
                  <c:v>0.75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83-4273-A593-57532DB7E43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01317056"/>
        <c:axId val="1001319408"/>
      </c:barChart>
      <c:catAx>
        <c:axId val="10013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9408"/>
        <c:crosses val="autoZero"/>
        <c:auto val="1"/>
        <c:lblAlgn val="ctr"/>
        <c:lblOffset val="100"/>
        <c:noMultiLvlLbl val="0"/>
      </c:catAx>
      <c:valAx>
        <c:axId val="1001319408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de-DE"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Ereignisrate/100 PJ</a:t>
                </a:r>
              </a:p>
            </c:rich>
          </c:tx>
          <c:layout>
            <c:manualLayout>
              <c:xMode val="edge"/>
              <c:yMode val="edge"/>
              <c:x val="4.6359690497594606E-2"/>
              <c:y val="0.23156560333235984"/>
            </c:manualLayout>
          </c:layout>
          <c:overlay val="0"/>
        </c:title>
        <c:numFmt formatCode="0.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705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71603086929698"/>
          <c:y val="0.16601368363999566"/>
          <c:w val="0.68406859015906374"/>
          <c:h val="0.66151057311471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NOAK</c:v>
                </c:pt>
              </c:strCache>
            </c:strRef>
          </c:tx>
          <c:spPr>
            <a:solidFill>
              <a:srgbClr val="B3B2B5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CD6-224A-9B83-29D6FB5E094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28.0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CD6-224A-9B83-29D6FB5E094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14.3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CD6-224A-9B83-29D6FB5E09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18.0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CD6-224A-9B83-29D6FB5E09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Rückgang der CrCl &gt;20%</c:v>
                </c:pt>
                <c:pt idx="1">
                  <c:v>Rückgang der CrCl &gt;30%</c:v>
                </c:pt>
                <c:pt idx="2">
                  <c:v>Absoluter Anstieg von Cr &gt;0.3 mg/dl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28</c:v>
                </c:pt>
                <c:pt idx="1">
                  <c:v>14.3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D6-224A-9B83-29D6FB5E094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VKA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22.1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CD6-224A-9B83-29D6FB5E094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9.8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CD6-224A-9B83-29D6FB5E09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12.9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CD6-224A-9B83-29D6FB5E09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Rückgang der CrCl &gt;20%</c:v>
                </c:pt>
                <c:pt idx="1">
                  <c:v>Rückgang der CrCl &gt;30%</c:v>
                </c:pt>
                <c:pt idx="2">
                  <c:v>Absoluter Anstieg von Cr &gt;0.3 mg/dl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22.1</c:v>
                </c:pt>
                <c:pt idx="1">
                  <c:v>9.8000000000000007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CD6-224A-9B83-29D6FB5E09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01317056"/>
        <c:axId val="1001319408"/>
      </c:barChart>
      <c:catAx>
        <c:axId val="10013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9408"/>
        <c:crosses val="autoZero"/>
        <c:auto val="1"/>
        <c:lblAlgn val="ctr"/>
        <c:lblOffset val="100"/>
        <c:noMultiLvlLbl val="0"/>
      </c:catAx>
      <c:valAx>
        <c:axId val="1001319408"/>
        <c:scaling>
          <c:orientation val="minMax"/>
          <c:max val="40"/>
        </c:scaling>
        <c:delete val="0"/>
        <c:axPos val="l"/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Patienten</a:t>
                </a: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 (%)</a:t>
                </a:r>
              </a:p>
            </c:rich>
          </c:tx>
          <c:layout>
            <c:manualLayout>
              <c:xMode val="edge"/>
              <c:yMode val="edge"/>
              <c:x val="7.7916937704609612E-2"/>
              <c:y val="0.32038572502390028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7056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de-DE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8971603086929698"/>
          <c:y val="0.14105074002051196"/>
          <c:w val="0.68406859015906374"/>
          <c:h val="0.64949124863792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Rivaroxaban</c:v>
                </c:pt>
              </c:strCache>
            </c:strRef>
          </c:tx>
          <c:spPr>
            <a:solidFill>
              <a:srgbClr val="B3B2B5"/>
            </a:solidFill>
            <a:ln>
              <a:solidFill>
                <a:srgbClr val="B3B2B5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13.45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C61-C340-A52B-67027594FC5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6.03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C61-C340-A52B-67027594FC5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Akute Nierenschädigung</c:v>
                </c:pt>
                <c:pt idx="1">
                  <c:v>CKD, Stadium 5, oder Hämodialyse-Bedarf</c:v>
                </c:pt>
              </c:strCache>
            </c:strRef>
          </c:cat>
          <c:val>
            <c:numRef>
              <c:f>Sheet1!$B$2:$C$2</c:f>
              <c:numCache>
                <c:formatCode>0.00</c:formatCode>
                <c:ptCount val="2"/>
                <c:pt idx="0">
                  <c:v>13.45</c:v>
                </c:pt>
                <c:pt idx="1">
                  <c:v>6.03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61-C340-A52B-67027594FC53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VKA</c:v>
                </c:pt>
              </c:strCache>
            </c:strRef>
          </c:tx>
          <c:spPr>
            <a:solidFill>
              <a:srgbClr val="3961AC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428594491858101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7.70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C61-C340-A52B-67027594FC53}"/>
                </c:ext>
              </c:extLst>
            </c:dLbl>
            <c:dLbl>
              <c:idx val="1"/>
              <c:layout>
                <c:manualLayout>
                  <c:x val="-3.2814739864379522E-3"/>
                  <c:y val="7.3600399204526278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3.74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C61-C340-A52B-67027594FC53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tx1">
                        <a:lumMod val="65000"/>
                        <a:lumOff val="35000"/>
                      </a:schemeClr>
                    </a:solidFill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Sheet1!$B$1:$C$1</c:f>
              <c:strCache>
                <c:ptCount val="2"/>
                <c:pt idx="0">
                  <c:v>Akute Nierenschädigung</c:v>
                </c:pt>
                <c:pt idx="1">
                  <c:v>CKD, Stadium 5, oder Hämodialyse-Bedarf</c:v>
                </c:pt>
              </c:strCache>
            </c:strRef>
          </c:cat>
          <c:val>
            <c:numRef>
              <c:f>Sheet1!$B$3:$C$3</c:f>
              <c:numCache>
                <c:formatCode>0.00</c:formatCode>
                <c:ptCount val="2"/>
                <c:pt idx="0">
                  <c:v>7.7</c:v>
                </c:pt>
                <c:pt idx="1">
                  <c:v>3.74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C61-C340-A52B-67027594FC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01317056"/>
        <c:axId val="1001319408"/>
      </c:barChart>
      <c:catAx>
        <c:axId val="1001317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9408"/>
        <c:crosses val="autoZero"/>
        <c:auto val="1"/>
        <c:lblAlgn val="ctr"/>
        <c:lblOffset val="100"/>
        <c:noMultiLvlLbl val="0"/>
      </c:catAx>
      <c:valAx>
        <c:axId val="1001319408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Ereignisrate</a:t>
                </a:r>
                <a:r>
                  <a:rPr lang="en-GB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/100 PJ</a:t>
                </a:r>
              </a:p>
            </c:rich>
          </c:tx>
          <c:layout>
            <c:manualLayout>
              <c:xMode val="edge"/>
              <c:yMode val="edge"/>
              <c:x val="0.11162567818092298"/>
              <c:y val="0.230315186480043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2700">
            <a:solidFill>
              <a:srgbClr val="000000">
                <a:lumMod val="65000"/>
                <a:lumOff val="35000"/>
              </a:srgbClr>
            </a:solidFill>
          </a:ln>
        </c:spPr>
        <c:txPr>
          <a:bodyPr/>
          <a:lstStyle/>
          <a:p>
            <a:pPr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de-DE"/>
          </a:p>
        </c:txPr>
        <c:crossAx val="1001317056"/>
        <c:crosses val="autoZero"/>
        <c:crossBetween val="between"/>
        <c:majorUnit val="5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de-DE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448E0-4ADE-4962-BECB-EC232CC482E6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9C392-E11E-4BEF-9598-56B58BA6F0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7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409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987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380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35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087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2244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200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35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rgbClr val="000000">
                  <a:lumMod val="65000"/>
                  <a:lumOff val="35000"/>
                </a:srgbClr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58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660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576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901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988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8554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12A04-9E3C-4CA4-8E37-57D068AB06B1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214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032"/>
            <a:ext cx="6858000" cy="17912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2363"/>
            <a:ext cx="6858000" cy="124220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61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804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928"/>
            <a:ext cx="1971675" cy="436022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928"/>
            <a:ext cx="5800725" cy="436022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737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Rectangle 40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612776" y="2708318"/>
            <a:ext cx="7451724" cy="42473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spcBef>
                <a:spcPct val="20000"/>
              </a:spcBef>
              <a:buFont typeface="Wingdings" pitchFamily="2" charset="2"/>
              <a:buNone/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19" algn="l"/>
              </a:tabLst>
            </a:pPr>
            <a:r>
              <a:rPr lang="en-GB" noProof="0"/>
              <a:t>Click to edit Master subtitle text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2775" y="2021693"/>
            <a:ext cx="7451725" cy="480131"/>
          </a:xfrm>
        </p:spPr>
        <p:txBody>
          <a:bodyPr wrap="square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GB" sz="2800" b="0" noProof="0" dirty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/>
              <a:t>Click to edit Master title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47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95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05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642"/>
            <a:ext cx="3886200" cy="32645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642"/>
            <a:ext cx="3886200" cy="32645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2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929"/>
            <a:ext cx="7886700" cy="99447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1261"/>
            <a:ext cx="3868340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9386"/>
            <a:ext cx="3868340" cy="27642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1261"/>
            <a:ext cx="3887391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386"/>
            <a:ext cx="3887391" cy="276429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83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74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3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4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798"/>
            <a:ext cx="4629150" cy="365634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929"/>
            <a:ext cx="7886700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642"/>
            <a:ext cx="7886700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9280-C1B4-4348-AA4C-C40CDFFC3A2C}" type="datetimeFigureOut">
              <a:rPr lang="en-GB" smtClean="0"/>
              <a:t>25/06/2021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8735"/>
            <a:ext cx="30861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2AEAE-183B-4A0A-BC39-6D16715A4353}" type="slidenum">
              <a:rPr lang="en-GB" smtClean="0"/>
              <a:t>‹Nr.›</a:t>
            </a:fld>
            <a:endParaRPr lang="en-GB"/>
          </a:p>
        </p:txBody>
      </p:sp>
      <p:sp>
        <p:nvSpPr>
          <p:cNvPr id="7" name="MSIPCMContentMarking" descr="{&quot;HashCode&quot;:-242339457,&quot;Placement&quot;:&quot;Footer&quot;}">
            <a:extLst>
              <a:ext uri="{FF2B5EF4-FFF2-40B4-BE49-F238E27FC236}">
                <a16:creationId xmlns:a16="http://schemas.microsoft.com/office/drawing/2014/main" id="{2F9FFECE-5755-7842-8E84-7AC7BC49E55E}"/>
              </a:ext>
            </a:extLst>
          </p:cNvPr>
          <p:cNvSpPr txBox="1"/>
          <p:nvPr userDrawn="1"/>
        </p:nvSpPr>
        <p:spPr>
          <a:xfrm>
            <a:off x="7270885" y="4677658"/>
            <a:ext cx="1873115" cy="46742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GB" sz="2200">
                <a:solidFill>
                  <a:srgbClr val="FF8939"/>
                </a:solidFill>
                <a:latin typeface="Calibri" panose="020F0502020204030204" pitchFamily="34" charset="0"/>
              </a:rPr>
              <a:t>RESTRICTED</a:t>
            </a:r>
          </a:p>
        </p:txBody>
      </p:sp>
    </p:spTree>
    <p:extLst>
      <p:ext uri="{BB962C8B-B14F-4D97-AF65-F5344CB8AC3E}">
        <p14:creationId xmlns:p14="http://schemas.microsoft.com/office/powerpoint/2010/main" val="391090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jpe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9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10.xml"/><Relationship Id="rId5" Type="http://schemas.openxmlformats.org/officeDocument/2006/relationships/image" Target="../media/image22.jpe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0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38">
            <a:extLst>
              <a:ext uri="{FF2B5EF4-FFF2-40B4-BE49-F238E27FC236}">
                <a16:creationId xmlns:a16="http://schemas.microsoft.com/office/drawing/2014/main" id="{D4748E2E-069B-AB41-AE36-076C3B2012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2567783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8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1800" kern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EE2AE12B-50AB-D342-8CDD-6C65FEF352A6}"/>
              </a:ext>
            </a:extLst>
          </p:cNvPr>
          <p:cNvSpPr txBox="1">
            <a:spLocks/>
          </p:cNvSpPr>
          <p:nvPr/>
        </p:nvSpPr>
        <p:spPr>
          <a:xfrm>
            <a:off x="612777" y="1492416"/>
            <a:ext cx="8339200" cy="984885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e-DE" b="1" dirty="0">
                <a:solidFill>
                  <a:srgbClr val="3961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Klinische Präsentation von Patienten </a:t>
            </a:r>
          </a:p>
          <a:p>
            <a:pPr>
              <a:defRPr/>
            </a:pPr>
            <a:r>
              <a:rPr lang="de-DE" b="1" dirty="0">
                <a:solidFill>
                  <a:srgbClr val="3961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de-DE" b="1" dirty="0" err="1">
                <a:solidFill>
                  <a:srgbClr val="3961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endParaRPr lang="de-DE" b="1" dirty="0">
              <a:solidFill>
                <a:srgbClr val="3961A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3F53FA0-A043-D146-803F-6E364D973D8E}"/>
              </a:ext>
            </a:extLst>
          </p:cNvPr>
          <p:cNvSpPr txBox="1">
            <a:spLocks noChangeArrowheads="1"/>
          </p:cNvSpPr>
          <p:nvPr/>
        </p:nvSpPr>
        <p:spPr>
          <a:xfrm>
            <a:off x="612777" y="2708277"/>
            <a:ext cx="8423720" cy="27699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sz="2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Behandlung von </a:t>
            </a:r>
            <a:r>
              <a:rPr lang="de-DE" sz="18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</a:t>
            </a:r>
          </a:p>
        </p:txBody>
      </p:sp>
    </p:spTree>
    <p:extLst>
      <p:ext uri="{BB962C8B-B14F-4D97-AF65-F5344CB8AC3E}">
        <p14:creationId xmlns:p14="http://schemas.microsoft.com/office/powerpoint/2010/main" val="1124652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8">
            <a:extLst>
              <a:ext uri="{FF2B5EF4-FFF2-40B4-BE49-F238E27FC236}">
                <a16:creationId xmlns:a16="http://schemas.microsoft.com/office/drawing/2014/main" id="{19C7EB6F-0EFB-4400-A220-0FEB8DCC2C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D434ACB0-D79A-44BB-80DC-327424BA600B}"/>
              </a:ext>
            </a:extLst>
          </p:cNvPr>
          <p:cNvSpPr txBox="1">
            <a:spLocks/>
          </p:cNvSpPr>
          <p:nvPr/>
        </p:nvSpPr>
        <p:spPr>
          <a:xfrm>
            <a:off x="612002" y="217707"/>
            <a:ext cx="8281175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Stellen Sie sich vor, dass sich bei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-Patienten wie Herrn Marty auch noch die Nierenfunktion verschlechtert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69C6E863-13C1-48BA-978F-15BE95E2E99B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612777" y="1229584"/>
            <a:ext cx="3353167" cy="480131"/>
          </a:xfrm>
        </p:spPr>
        <p:txBody>
          <a:bodyPr/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Inzidenzrate von Nierenerkrankungen bei Diabetes Typ 2</a:t>
            </a:r>
            <a:r>
              <a:rPr lang="de-DE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10" name="Subtitle 1">
            <a:extLst>
              <a:ext uri="{FF2B5EF4-FFF2-40B4-BE49-F238E27FC236}">
                <a16:creationId xmlns:a16="http://schemas.microsoft.com/office/drawing/2014/main" id="{F15FA9D9-E214-4153-9102-0655FA87CDD4}"/>
              </a:ext>
            </a:extLst>
          </p:cNvPr>
          <p:cNvSpPr txBox="1">
            <a:spLocks/>
          </p:cNvSpPr>
          <p:nvPr/>
        </p:nvSpPr>
        <p:spPr>
          <a:xfrm>
            <a:off x="4817039" y="1229584"/>
            <a:ext cx="4076136" cy="64633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Schnellere Verschlechterung der Nierenfunktion </a:t>
            </a:r>
            <a:b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bei Diabetespatienten im Vergleich zu Patienten ohne Diabetes</a:t>
            </a:r>
            <a:r>
              <a:rPr lang="de-DE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Abgerundetes Rechteck 76">
            <a:extLst>
              <a:ext uri="{FF2B5EF4-FFF2-40B4-BE49-F238E27FC236}">
                <a16:creationId xmlns:a16="http://schemas.microsoft.com/office/drawing/2014/main" id="{0EF47841-D770-46B3-97FA-BF994DA03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49" y="4497356"/>
            <a:ext cx="8226813" cy="356400"/>
          </a:xfrm>
          <a:prstGeom prst="roundRect">
            <a:avLst/>
          </a:prstGeom>
          <a:noFill/>
          <a:ln w="19050">
            <a:solidFill>
              <a:srgbClr val="3961AC"/>
            </a:solidFill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lvl="3" algn="ctr">
              <a:lnSpc>
                <a:spcPct val="90000"/>
              </a:lnSpc>
              <a:spcBef>
                <a:spcPts val="1000"/>
              </a:spcBef>
              <a:buClr>
                <a:srgbClr val="006ABB"/>
              </a:buClr>
              <a:buSzPct val="100000"/>
            </a:pP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&gt;70% der Patienten mit DM T2 sterben an Herz-Kreislauf-Erkrankungen.</a:t>
            </a:r>
            <a:r>
              <a:rPr lang="de-DE" sz="14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64B0112A-E0AA-4B18-AB14-4C6291AB888C}"/>
              </a:ext>
            </a:extLst>
          </p:cNvPr>
          <p:cNvGrpSpPr/>
          <p:nvPr/>
        </p:nvGrpSpPr>
        <p:grpSpPr>
          <a:xfrm>
            <a:off x="6264955" y="1958728"/>
            <a:ext cx="1691801" cy="1773123"/>
            <a:chOff x="3250208" y="2756529"/>
            <a:chExt cx="720518" cy="755152"/>
          </a:xfrm>
          <a:solidFill>
            <a:srgbClr val="6689CC">
              <a:alpha val="50000"/>
            </a:srgbClr>
          </a:solidFill>
        </p:grpSpPr>
        <p:sp>
          <p:nvSpPr>
            <p:cNvPr id="45" name="Pfeil: nach unten 44">
              <a:extLst>
                <a:ext uri="{FF2B5EF4-FFF2-40B4-BE49-F238E27FC236}">
                  <a16:creationId xmlns:a16="http://schemas.microsoft.com/office/drawing/2014/main" id="{CBCEB685-5813-40CE-A36B-DB90A9E46719}"/>
                </a:ext>
              </a:extLst>
            </p:cNvPr>
            <p:cNvSpPr/>
            <p:nvPr/>
          </p:nvSpPr>
          <p:spPr bwMode="auto">
            <a:xfrm>
              <a:off x="3279069" y="2756529"/>
              <a:ext cx="655219" cy="755152"/>
            </a:xfrm>
            <a:prstGeom prst="downArrow">
              <a:avLst/>
            </a:prstGeom>
            <a:grpFill/>
            <a:ln w="28575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8067DDDD-C46B-4FB9-BEC3-84C40BF6975A}"/>
                </a:ext>
              </a:extLst>
            </p:cNvPr>
            <p:cNvSpPr txBox="1"/>
            <p:nvPr/>
          </p:nvSpPr>
          <p:spPr>
            <a:xfrm>
              <a:off x="3250208" y="3057479"/>
              <a:ext cx="720518" cy="197546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adeGothicLTStd-Light"/>
                </a:rPr>
                <a:t>×</a:t>
              </a:r>
              <a:r>
                <a:rPr lang="de-DE" sz="2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7" name="Group 3">
            <a:extLst>
              <a:ext uri="{FF2B5EF4-FFF2-40B4-BE49-F238E27FC236}">
                <a16:creationId xmlns:a16="http://schemas.microsoft.com/office/drawing/2014/main" id="{D4B1BF9C-5D60-4982-B8DE-B1D7B00B727C}"/>
              </a:ext>
            </a:extLst>
          </p:cNvPr>
          <p:cNvGrpSpPr/>
          <p:nvPr/>
        </p:nvGrpSpPr>
        <p:grpSpPr>
          <a:xfrm>
            <a:off x="4752588" y="2153938"/>
            <a:ext cx="1242000" cy="1242000"/>
            <a:chOff x="2959519" y="4630356"/>
            <a:chExt cx="1728192" cy="1728000"/>
          </a:xfrm>
        </p:grpSpPr>
        <p:sp>
          <p:nvSpPr>
            <p:cNvPr id="48" name="Oval 17">
              <a:extLst>
                <a:ext uri="{FF2B5EF4-FFF2-40B4-BE49-F238E27FC236}">
                  <a16:creationId xmlns:a16="http://schemas.microsoft.com/office/drawing/2014/main" id="{8184F7D3-BA58-4B21-A8B0-AEE5CA5A9A4B}"/>
                </a:ext>
              </a:extLst>
            </p:cNvPr>
            <p:cNvSpPr/>
            <p:nvPr/>
          </p:nvSpPr>
          <p:spPr bwMode="auto">
            <a:xfrm>
              <a:off x="2959519" y="4630356"/>
              <a:ext cx="1728192" cy="1728000"/>
            </a:xfrm>
            <a:prstGeom prst="ellipse">
              <a:avLst/>
            </a:prstGeom>
            <a:solidFill>
              <a:schemeClr val="bg1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GB"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9" name="Group 11">
              <a:extLst>
                <a:ext uri="{FF2B5EF4-FFF2-40B4-BE49-F238E27FC236}">
                  <a16:creationId xmlns:a16="http://schemas.microsoft.com/office/drawing/2014/main" id="{EFE83722-A0C6-4329-9BA6-B955E97F1549}"/>
                </a:ext>
              </a:extLst>
            </p:cNvPr>
            <p:cNvGrpSpPr/>
            <p:nvPr/>
          </p:nvGrpSpPr>
          <p:grpSpPr bwMode="gray">
            <a:xfrm>
              <a:off x="3139539" y="5085184"/>
              <a:ext cx="1368152" cy="864096"/>
              <a:chOff x="7388982" y="1955563"/>
              <a:chExt cx="488470" cy="322350"/>
            </a:xfrm>
            <a:solidFill>
              <a:schemeClr val="tx2"/>
            </a:solidFill>
          </p:grpSpPr>
          <p:sp>
            <p:nvSpPr>
              <p:cNvPr id="50" name="Freeform 68">
                <a:extLst>
                  <a:ext uri="{FF2B5EF4-FFF2-40B4-BE49-F238E27FC236}">
                    <a16:creationId xmlns:a16="http://schemas.microsoft.com/office/drawing/2014/main" id="{484AD0A7-0AE0-49F4-8D32-A69A4F7ABE1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689579" y="1955563"/>
                <a:ext cx="187873" cy="314440"/>
              </a:xfrm>
              <a:custGeom>
                <a:avLst/>
                <a:gdLst>
                  <a:gd name="T0" fmla="*/ 30 w 71"/>
                  <a:gd name="T1" fmla="*/ 0 h 119"/>
                  <a:gd name="T2" fmla="*/ 7 w 71"/>
                  <a:gd name="T3" fmla="*/ 13 h 119"/>
                  <a:gd name="T4" fmla="*/ 37 w 71"/>
                  <a:gd name="T5" fmla="*/ 34 h 119"/>
                  <a:gd name="T6" fmla="*/ 20 w 71"/>
                  <a:gd name="T7" fmla="*/ 42 h 119"/>
                  <a:gd name="T8" fmla="*/ 26 w 71"/>
                  <a:gd name="T9" fmla="*/ 79 h 119"/>
                  <a:gd name="T10" fmla="*/ 17 w 71"/>
                  <a:gd name="T11" fmla="*/ 75 h 119"/>
                  <a:gd name="T12" fmla="*/ 13 w 71"/>
                  <a:gd name="T13" fmla="*/ 107 h 119"/>
                  <a:gd name="T14" fmla="*/ 67 w 71"/>
                  <a:gd name="T15" fmla="*/ 64 h 119"/>
                  <a:gd name="T16" fmla="*/ 30 w 71"/>
                  <a:gd name="T1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119">
                    <a:moveTo>
                      <a:pt x="30" y="0"/>
                    </a:moveTo>
                    <a:cubicBezTo>
                      <a:pt x="21" y="0"/>
                      <a:pt x="10" y="3"/>
                      <a:pt x="7" y="13"/>
                    </a:cubicBezTo>
                    <a:cubicBezTo>
                      <a:pt x="2" y="31"/>
                      <a:pt x="23" y="44"/>
                      <a:pt x="37" y="34"/>
                    </a:cubicBezTo>
                    <a:cubicBezTo>
                      <a:pt x="35" y="38"/>
                      <a:pt x="30" y="44"/>
                      <a:pt x="20" y="42"/>
                    </a:cubicBezTo>
                    <a:cubicBezTo>
                      <a:pt x="17" y="53"/>
                      <a:pt x="18" y="67"/>
                      <a:pt x="26" y="79"/>
                    </a:cubicBezTo>
                    <a:cubicBezTo>
                      <a:pt x="23" y="79"/>
                      <a:pt x="20" y="78"/>
                      <a:pt x="17" y="75"/>
                    </a:cubicBezTo>
                    <a:cubicBezTo>
                      <a:pt x="4" y="78"/>
                      <a:pt x="0" y="99"/>
                      <a:pt x="13" y="107"/>
                    </a:cubicBezTo>
                    <a:cubicBezTo>
                      <a:pt x="31" y="119"/>
                      <a:pt x="63" y="108"/>
                      <a:pt x="67" y="64"/>
                    </a:cubicBezTo>
                    <a:cubicBezTo>
                      <a:pt x="71" y="28"/>
                      <a:pt x="54" y="2"/>
                      <a:pt x="30" y="0"/>
                    </a:cubicBezTo>
                    <a:close/>
                  </a:path>
                </a:pathLst>
              </a:custGeom>
              <a:solidFill>
                <a:srgbClr val="6689CC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69">
                <a:extLst>
                  <a:ext uri="{FF2B5EF4-FFF2-40B4-BE49-F238E27FC236}">
                    <a16:creationId xmlns:a16="http://schemas.microsoft.com/office/drawing/2014/main" id="{C362CDEB-4F47-4308-A6AD-0364706D9AD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388982" y="1955563"/>
                <a:ext cx="186885" cy="314440"/>
              </a:xfrm>
              <a:custGeom>
                <a:avLst/>
                <a:gdLst>
                  <a:gd name="T0" fmla="*/ 54 w 71"/>
                  <a:gd name="T1" fmla="*/ 75 h 119"/>
                  <a:gd name="T2" fmla="*/ 45 w 71"/>
                  <a:gd name="T3" fmla="*/ 79 h 119"/>
                  <a:gd name="T4" fmla="*/ 51 w 71"/>
                  <a:gd name="T5" fmla="*/ 42 h 119"/>
                  <a:gd name="T6" fmla="*/ 34 w 71"/>
                  <a:gd name="T7" fmla="*/ 34 h 119"/>
                  <a:gd name="T8" fmla="*/ 64 w 71"/>
                  <a:gd name="T9" fmla="*/ 13 h 119"/>
                  <a:gd name="T10" fmla="*/ 41 w 71"/>
                  <a:gd name="T11" fmla="*/ 0 h 119"/>
                  <a:gd name="T12" fmla="*/ 4 w 71"/>
                  <a:gd name="T13" fmla="*/ 64 h 119"/>
                  <a:gd name="T14" fmla="*/ 58 w 71"/>
                  <a:gd name="T15" fmla="*/ 107 h 119"/>
                  <a:gd name="T16" fmla="*/ 54 w 71"/>
                  <a:gd name="T17" fmla="*/ 75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119">
                    <a:moveTo>
                      <a:pt x="54" y="75"/>
                    </a:moveTo>
                    <a:cubicBezTo>
                      <a:pt x="51" y="78"/>
                      <a:pt x="48" y="79"/>
                      <a:pt x="45" y="79"/>
                    </a:cubicBezTo>
                    <a:cubicBezTo>
                      <a:pt x="53" y="67"/>
                      <a:pt x="54" y="53"/>
                      <a:pt x="51" y="42"/>
                    </a:cubicBezTo>
                    <a:cubicBezTo>
                      <a:pt x="42" y="44"/>
                      <a:pt x="36" y="38"/>
                      <a:pt x="34" y="34"/>
                    </a:cubicBezTo>
                    <a:cubicBezTo>
                      <a:pt x="48" y="44"/>
                      <a:pt x="69" y="31"/>
                      <a:pt x="64" y="13"/>
                    </a:cubicBezTo>
                    <a:cubicBezTo>
                      <a:pt x="62" y="3"/>
                      <a:pt x="51" y="0"/>
                      <a:pt x="41" y="0"/>
                    </a:cubicBezTo>
                    <a:cubicBezTo>
                      <a:pt x="17" y="2"/>
                      <a:pt x="0" y="28"/>
                      <a:pt x="4" y="64"/>
                    </a:cubicBezTo>
                    <a:cubicBezTo>
                      <a:pt x="8" y="108"/>
                      <a:pt x="40" y="119"/>
                      <a:pt x="58" y="107"/>
                    </a:cubicBezTo>
                    <a:cubicBezTo>
                      <a:pt x="71" y="99"/>
                      <a:pt x="67" y="78"/>
                      <a:pt x="54" y="75"/>
                    </a:cubicBezTo>
                    <a:close/>
                  </a:path>
                </a:pathLst>
              </a:custGeom>
              <a:solidFill>
                <a:srgbClr val="6689CC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70">
                <a:extLst>
                  <a:ext uri="{FF2B5EF4-FFF2-40B4-BE49-F238E27FC236}">
                    <a16:creationId xmlns:a16="http://schemas.microsoft.com/office/drawing/2014/main" id="{4B4E04B5-8725-41AD-806E-13A55616CEA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550157" y="2069275"/>
                <a:ext cx="71194" cy="208638"/>
              </a:xfrm>
              <a:custGeom>
                <a:avLst/>
                <a:gdLst>
                  <a:gd name="T0" fmla="*/ 1 w 27"/>
                  <a:gd name="T1" fmla="*/ 0 h 79"/>
                  <a:gd name="T2" fmla="*/ 0 w 27"/>
                  <a:gd name="T3" fmla="*/ 16 h 79"/>
                  <a:gd name="T4" fmla="*/ 19 w 27"/>
                  <a:gd name="T5" fmla="*/ 79 h 79"/>
                  <a:gd name="T6" fmla="*/ 27 w 27"/>
                  <a:gd name="T7" fmla="*/ 79 h 79"/>
                  <a:gd name="T8" fmla="*/ 1 w 27"/>
                  <a:gd name="T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79">
                    <a:moveTo>
                      <a:pt x="1" y="0"/>
                    </a:moveTo>
                    <a:cubicBezTo>
                      <a:pt x="1" y="0"/>
                      <a:pt x="4" y="10"/>
                      <a:pt x="0" y="16"/>
                    </a:cubicBezTo>
                    <a:cubicBezTo>
                      <a:pt x="17" y="20"/>
                      <a:pt x="19" y="48"/>
                      <a:pt x="19" y="79"/>
                    </a:cubicBezTo>
                    <a:cubicBezTo>
                      <a:pt x="27" y="79"/>
                      <a:pt x="27" y="79"/>
                      <a:pt x="27" y="79"/>
                    </a:cubicBezTo>
                    <a:cubicBezTo>
                      <a:pt x="27" y="41"/>
                      <a:pt x="21" y="7"/>
                      <a:pt x="1" y="0"/>
                    </a:cubicBezTo>
                    <a:close/>
                  </a:path>
                </a:pathLst>
              </a:custGeom>
              <a:solidFill>
                <a:srgbClr val="6689CC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71">
                <a:extLst>
                  <a:ext uri="{FF2B5EF4-FFF2-40B4-BE49-F238E27FC236}">
                    <a16:creationId xmlns:a16="http://schemas.microsoft.com/office/drawing/2014/main" id="{20DDCCEE-1018-4487-A41E-400D6C93413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645082" y="2069275"/>
                <a:ext cx="74161" cy="208638"/>
              </a:xfrm>
              <a:custGeom>
                <a:avLst/>
                <a:gdLst>
                  <a:gd name="T0" fmla="*/ 26 w 28"/>
                  <a:gd name="T1" fmla="*/ 0 h 79"/>
                  <a:gd name="T2" fmla="*/ 0 w 28"/>
                  <a:gd name="T3" fmla="*/ 79 h 79"/>
                  <a:gd name="T4" fmla="*/ 8 w 28"/>
                  <a:gd name="T5" fmla="*/ 79 h 79"/>
                  <a:gd name="T6" fmla="*/ 28 w 28"/>
                  <a:gd name="T7" fmla="*/ 16 h 79"/>
                  <a:gd name="T8" fmla="*/ 26 w 28"/>
                  <a:gd name="T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79">
                    <a:moveTo>
                      <a:pt x="26" y="0"/>
                    </a:moveTo>
                    <a:cubicBezTo>
                      <a:pt x="6" y="7"/>
                      <a:pt x="0" y="41"/>
                      <a:pt x="0" y="79"/>
                    </a:cubicBezTo>
                    <a:cubicBezTo>
                      <a:pt x="8" y="79"/>
                      <a:pt x="8" y="79"/>
                      <a:pt x="8" y="79"/>
                    </a:cubicBezTo>
                    <a:cubicBezTo>
                      <a:pt x="8" y="48"/>
                      <a:pt x="10" y="20"/>
                      <a:pt x="28" y="16"/>
                    </a:cubicBezTo>
                    <a:cubicBezTo>
                      <a:pt x="23" y="10"/>
                      <a:pt x="26" y="0"/>
                      <a:pt x="26" y="0"/>
                    </a:cubicBezTo>
                    <a:close/>
                  </a:path>
                </a:pathLst>
              </a:custGeom>
              <a:solidFill>
                <a:srgbClr val="6689CC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2" name="TextBox 3">
            <a:extLst>
              <a:ext uri="{FF2B5EF4-FFF2-40B4-BE49-F238E27FC236}">
                <a16:creationId xmlns:a16="http://schemas.microsoft.com/office/drawing/2014/main" id="{6684CDC0-24CD-E942-B39F-D49144AEB78A}"/>
              </a:ext>
            </a:extLst>
          </p:cNvPr>
          <p:cNvSpPr txBox="1"/>
          <p:nvPr/>
        </p:nvSpPr>
        <p:spPr>
          <a:xfrm>
            <a:off x="619124" y="4949658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898" indent="-88898">
              <a:spcAft>
                <a:spcPts val="200"/>
              </a:spcAft>
            </a:pPr>
            <a:r>
              <a:rPr lang="de-DE" sz="70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T2D: Diabetes Typ 2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251A1DF-F182-4E8E-94F7-B00233002F36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2" name="Gruppieren 41">
            <a:extLst>
              <a:ext uri="{FF2B5EF4-FFF2-40B4-BE49-F238E27FC236}">
                <a16:creationId xmlns:a16="http://schemas.microsoft.com/office/drawing/2014/main" id="{8FDA35C3-A99E-410C-9D1A-6F174B09273E}"/>
              </a:ext>
            </a:extLst>
          </p:cNvPr>
          <p:cNvGrpSpPr/>
          <p:nvPr/>
        </p:nvGrpSpPr>
        <p:grpSpPr>
          <a:xfrm>
            <a:off x="637773" y="1794753"/>
            <a:ext cx="2334028" cy="2278614"/>
            <a:chOff x="637772" y="1801049"/>
            <a:chExt cx="2334028" cy="2278614"/>
          </a:xfrm>
        </p:grpSpPr>
        <p:sp>
          <p:nvSpPr>
            <p:cNvPr id="54" name="Kreis: nicht ausgefüllt 53">
              <a:extLst>
                <a:ext uri="{FF2B5EF4-FFF2-40B4-BE49-F238E27FC236}">
                  <a16:creationId xmlns:a16="http://schemas.microsoft.com/office/drawing/2014/main" id="{D9C17F5E-8199-4B1D-8E26-84DFCD77D91D}"/>
                </a:ext>
              </a:extLst>
            </p:cNvPr>
            <p:cNvSpPr/>
            <p:nvPr/>
          </p:nvSpPr>
          <p:spPr bwMode="auto">
            <a:xfrm>
              <a:off x="637773" y="1801049"/>
              <a:ext cx="2334027" cy="2278614"/>
            </a:xfrm>
            <a:prstGeom prst="donut">
              <a:avLst>
                <a:gd name="adj" fmla="val 11835"/>
              </a:avLst>
            </a:prstGeom>
            <a:solidFill>
              <a:srgbClr val="D5D4D2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Box 20">
              <a:extLst>
                <a:ext uri="{FF2B5EF4-FFF2-40B4-BE49-F238E27FC236}">
                  <a16:creationId xmlns:a16="http://schemas.microsoft.com/office/drawing/2014/main" id="{BE8429EB-075E-4FC6-9A2B-982BFB628025}"/>
                </a:ext>
              </a:extLst>
            </p:cNvPr>
            <p:cNvSpPr txBox="1"/>
            <p:nvPr/>
          </p:nvSpPr>
          <p:spPr>
            <a:xfrm>
              <a:off x="1049083" y="2613085"/>
              <a:ext cx="135387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b="1" dirty="0">
                  <a:solidFill>
                    <a:srgbClr val="3961A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40%</a:t>
              </a:r>
            </a:p>
          </p:txBody>
        </p:sp>
        <p:sp>
          <p:nvSpPr>
            <p:cNvPr id="56" name="Halbbogen 55">
              <a:extLst>
                <a:ext uri="{FF2B5EF4-FFF2-40B4-BE49-F238E27FC236}">
                  <a16:creationId xmlns:a16="http://schemas.microsoft.com/office/drawing/2014/main" id="{B9DA65B3-778E-4B1E-ABA6-C95DD3FEEB2C}"/>
                </a:ext>
              </a:extLst>
            </p:cNvPr>
            <p:cNvSpPr/>
            <p:nvPr/>
          </p:nvSpPr>
          <p:spPr bwMode="auto">
            <a:xfrm rot="5400000">
              <a:off x="665480" y="1773343"/>
              <a:ext cx="2278612" cy="2334027"/>
            </a:xfrm>
            <a:prstGeom prst="blockArc">
              <a:avLst>
                <a:gd name="adj1" fmla="val 10765766"/>
                <a:gd name="adj2" fmla="val 19110797"/>
                <a:gd name="adj3" fmla="val 21628"/>
              </a:avLst>
            </a:prstGeom>
            <a:solidFill>
              <a:srgbClr val="3961AC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606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lowchart: Off-page Connector 16">
            <a:extLst>
              <a:ext uri="{FF2B5EF4-FFF2-40B4-BE49-F238E27FC236}">
                <a16:creationId xmlns:a16="http://schemas.microsoft.com/office/drawing/2014/main" id="{931BA547-5DBC-4D6F-8134-2F666B80D9B8}"/>
              </a:ext>
            </a:extLst>
          </p:cNvPr>
          <p:cNvSpPr/>
          <p:nvPr/>
        </p:nvSpPr>
        <p:spPr bwMode="auto">
          <a:xfrm>
            <a:off x="6602820" y="2908931"/>
            <a:ext cx="2253845" cy="1408801"/>
          </a:xfrm>
          <a:prstGeom prst="flowChartOffpageConnector">
            <a:avLst/>
          </a:prstGeom>
          <a:solidFill>
            <a:srgbClr val="6689CC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ctr" anchorCtr="0">
            <a:noAutofit/>
          </a:bodyPr>
          <a:lstStyle/>
          <a:p>
            <a:pPr algn="ctr" defTabSz="685766"/>
            <a:endParaRPr lang="en-US" sz="1100" dirty="0">
              <a:solidFill>
                <a:schemeClr val="bg1"/>
              </a:solidFill>
              <a:latin typeface="Arial"/>
            </a:endParaRPr>
          </a:p>
          <a:p>
            <a:pPr algn="ctr" defTabSz="685766"/>
            <a:r>
              <a:rPr lang="de-DE" sz="1100" dirty="0" err="1">
                <a:solidFill>
                  <a:schemeClr val="bg1"/>
                </a:solidFill>
                <a:latin typeface="Arial"/>
              </a:rPr>
              <a:t>nvVHF</a:t>
            </a:r>
            <a:r>
              <a:rPr lang="de-DE" sz="1100" dirty="0">
                <a:solidFill>
                  <a:schemeClr val="bg1"/>
                </a:solidFill>
                <a:latin typeface="Arial"/>
              </a:rPr>
              <a:t>-Patienten mit chronischen Nierenerkrankungen und Diabetes haben ein weitaus höheres Risiko, an </a:t>
            </a:r>
            <a:r>
              <a:rPr lang="de-DE" sz="1100" b="1" dirty="0">
                <a:solidFill>
                  <a:schemeClr val="bg1"/>
                </a:solidFill>
                <a:latin typeface="Arial"/>
              </a:rPr>
              <a:t>kardiovaskulär bedingten Ursachen zu versterben</a:t>
            </a:r>
            <a:r>
              <a:rPr lang="de-DE" sz="1100" dirty="0">
                <a:solidFill>
                  <a:schemeClr val="bg1"/>
                </a:solidFill>
                <a:latin typeface="Arial"/>
              </a:rPr>
              <a:t> als Menschen ohne Diabetes.</a:t>
            </a:r>
            <a:r>
              <a:rPr lang="de-DE" sz="1100" baseline="30000" dirty="0">
                <a:solidFill>
                  <a:schemeClr val="bg1"/>
                </a:solidFill>
                <a:latin typeface="Arial"/>
              </a:rPr>
              <a:t>18</a:t>
            </a:r>
          </a:p>
        </p:txBody>
      </p:sp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2" y="550104"/>
            <a:ext cx="8281175" cy="3323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Wie schützen Sie ihn?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4" y="4816287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marL="88898" indent="-88898"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ist für Patienten mit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CrCl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&lt;15 ml/min nicht zu empfehlen.</a:t>
            </a:r>
            <a:r>
              <a:rPr lang="de-DE" sz="700" baseline="300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  <a:p>
            <a:pPr marL="88898" indent="-88898"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KV: kardiovaskulär</a:t>
            </a:r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FFD80A8B-43D5-4E06-A5B0-D7642A945270}"/>
              </a:ext>
            </a:extLst>
          </p:cNvPr>
          <p:cNvSpPr/>
          <p:nvPr/>
        </p:nvSpPr>
        <p:spPr bwMode="auto">
          <a:xfrm>
            <a:off x="3361636" y="3609842"/>
            <a:ext cx="2433212" cy="78331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ctr" defTabSz="1280065"/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Mein Freund muss jetzt zur </a:t>
            </a: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Dialyse und ich habe wirklich </a:t>
            </a: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Angst, dass mir das auch </a:t>
            </a: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passiert.</a:t>
            </a: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endParaRPr lang="de-DE" sz="1200" i="1" dirty="0">
              <a:solidFill>
                <a:srgbClr val="3961AC"/>
              </a:solidFill>
              <a:latin typeface="Arial" charset="0"/>
            </a:endParaRPr>
          </a:p>
        </p:txBody>
      </p:sp>
      <p:sp>
        <p:nvSpPr>
          <p:cNvPr id="30" name="Flowchart: Off-page Connector 16">
            <a:extLst>
              <a:ext uri="{FF2B5EF4-FFF2-40B4-BE49-F238E27FC236}">
                <a16:creationId xmlns:a16="http://schemas.microsoft.com/office/drawing/2014/main" id="{24B090B0-9B09-4F7C-B4FC-9F47862335DE}"/>
              </a:ext>
            </a:extLst>
          </p:cNvPr>
          <p:cNvSpPr/>
          <p:nvPr/>
        </p:nvSpPr>
        <p:spPr bwMode="auto">
          <a:xfrm>
            <a:off x="6602820" y="2144728"/>
            <a:ext cx="2253845" cy="946702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 anchorCtr="0">
            <a:noAutofit/>
          </a:bodyPr>
          <a:lstStyle/>
          <a:p>
            <a:pPr algn="ctr" defTabSz="685766"/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  <a:p>
            <a:pPr algn="ctr" defTabSz="685766"/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Diabetes ist eine häufige Ursache 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von Niereninsuffizienz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und Dialyse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17</a:t>
            </a:r>
          </a:p>
        </p:txBody>
      </p:sp>
      <p:sp>
        <p:nvSpPr>
          <p:cNvPr id="31" name="Flowchart: Off-page Connector 15">
            <a:extLst>
              <a:ext uri="{FF2B5EF4-FFF2-40B4-BE49-F238E27FC236}">
                <a16:creationId xmlns:a16="http://schemas.microsoft.com/office/drawing/2014/main" id="{BAB3715B-EDC4-4B35-B649-F57A09DBE499}"/>
              </a:ext>
            </a:extLst>
          </p:cNvPr>
          <p:cNvSpPr/>
          <p:nvPr/>
        </p:nvSpPr>
        <p:spPr bwMode="auto">
          <a:xfrm>
            <a:off x="6602820" y="1292821"/>
            <a:ext cx="2253845" cy="1105558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t" anchorCtr="0">
            <a:noAutofit/>
          </a:bodyPr>
          <a:lstStyle/>
          <a:p>
            <a:pPr algn="ctr" defTabSz="685766"/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Nierenerkrankungen betreffen 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etwa </a:t>
            </a:r>
            <a:r>
              <a:rPr lang="de-DE" sz="1100" b="1" dirty="0">
                <a:solidFill>
                  <a:srgbClr val="3961AC"/>
                </a:solidFill>
                <a:latin typeface="Arial"/>
              </a:rPr>
              <a:t>1 von 3 Patienten 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mit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Typ-2-Diabetes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16</a:t>
            </a:r>
          </a:p>
        </p:txBody>
      </p:sp>
      <p:pic>
        <p:nvPicPr>
          <p:cNvPr id="47" name="Picture 13">
            <a:extLst>
              <a:ext uri="{FF2B5EF4-FFF2-40B4-BE49-F238E27FC236}">
                <a16:creationId xmlns:a16="http://schemas.microsoft.com/office/drawing/2014/main" id="{8121A8A9-4C67-4F04-B7B6-26590A9AB5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84602" y="1291667"/>
            <a:ext cx="2187139" cy="2187139"/>
          </a:xfrm>
          <a:prstGeom prst="ellipse">
            <a:avLst/>
          </a:prstGeom>
          <a:ln w="28575">
            <a:solidFill>
              <a:srgbClr val="3961AC"/>
            </a:solidFill>
          </a:ln>
        </p:spPr>
      </p:pic>
      <p:pic>
        <p:nvPicPr>
          <p:cNvPr id="48" name="Picture 4">
            <a:extLst>
              <a:ext uri="{FF2B5EF4-FFF2-40B4-BE49-F238E27FC236}">
                <a16:creationId xmlns:a16="http://schemas.microsoft.com/office/drawing/2014/main" id="{0A7EE678-91B7-4466-AC35-66D61FE3F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59" y="1020591"/>
            <a:ext cx="2187139" cy="3408908"/>
          </a:xfrm>
          <a:prstGeom prst="rect">
            <a:avLst/>
          </a:prstGeom>
        </p:spPr>
      </p:pic>
      <p:sp>
        <p:nvSpPr>
          <p:cNvPr id="49" name="TextBox 6">
            <a:extLst>
              <a:ext uri="{FF2B5EF4-FFF2-40B4-BE49-F238E27FC236}">
                <a16:creationId xmlns:a16="http://schemas.microsoft.com/office/drawing/2014/main" id="{6FF40D65-10CA-4D7E-8EB5-C501AC71E72E}"/>
              </a:ext>
            </a:extLst>
          </p:cNvPr>
          <p:cNvSpPr txBox="1"/>
          <p:nvPr/>
        </p:nvSpPr>
        <p:spPr>
          <a:xfrm>
            <a:off x="829709" y="1538889"/>
            <a:ext cx="1976889" cy="637753"/>
          </a:xfrm>
          <a:prstGeom prst="rect">
            <a:avLst/>
          </a:prstGeom>
          <a:noFill/>
        </p:spPr>
        <p:txBody>
          <a:bodyPr wrap="square" lIns="67500" tIns="35100" rIns="67500" bIns="0" rtlCol="0" anchor="t">
            <a:noAutofit/>
          </a:bodyPr>
          <a:lstStyle/>
          <a:p>
            <a:pPr defTabSz="179384">
              <a:tabLst>
                <a:tab pos="0" algn="l"/>
              </a:tabLst>
            </a:pPr>
            <a:r>
              <a:rPr lang="de-DE" sz="2100" dirty="0">
                <a:solidFill>
                  <a:srgbClr val="3961AC"/>
                </a:solidFill>
                <a:latin typeface="Arial Black" panose="020B0A04020102020204" pitchFamily="34" charset="0"/>
              </a:rPr>
              <a:t>Herr Marty</a:t>
            </a:r>
          </a:p>
          <a:p>
            <a:pPr defTabSz="685766"/>
            <a:r>
              <a:rPr lang="de-DE" sz="1200" b="1" dirty="0">
                <a:solidFill>
                  <a:srgbClr val="3961AC">
                    <a:alpha val="80000"/>
                  </a:srgbClr>
                </a:solidFill>
                <a:latin typeface="Arial"/>
              </a:rPr>
              <a:t>64 Jahre alt</a:t>
            </a:r>
          </a:p>
          <a:p>
            <a:pPr defTabSz="685766"/>
            <a:endParaRPr lang="en-GB" sz="1200" dirty="0">
              <a:solidFill>
                <a:srgbClr val="000000">
                  <a:lumMod val="65000"/>
                  <a:lumOff val="35000"/>
                </a:srgbClr>
              </a:solidFill>
              <a:latin typeface="Arial"/>
            </a:endParaRP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Nicht-valvuläres Vorhofflimmern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Diabetes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Bluthochdruck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Übergewicht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Mittelschwere Niereninsuffizienz</a:t>
            </a: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4CBA084B-60B9-445E-9822-0AC5A4D10833}"/>
              </a:ext>
            </a:extLst>
          </p:cNvPr>
          <p:cNvGrpSpPr/>
          <p:nvPr/>
        </p:nvGrpSpPr>
        <p:grpSpPr>
          <a:xfrm>
            <a:off x="7412061" y="1902627"/>
            <a:ext cx="635361" cy="379013"/>
            <a:chOff x="7050439" y="1603879"/>
            <a:chExt cx="1009967" cy="602478"/>
          </a:xfrm>
        </p:grpSpPr>
        <p:pic>
          <p:nvPicPr>
            <p:cNvPr id="36" name="Picture 40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AF771A8B-8254-41EC-B1E4-1831058363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5274" y="1603879"/>
              <a:ext cx="492968" cy="492968"/>
            </a:xfrm>
            <a:prstGeom prst="rect">
              <a:avLst/>
            </a:prstGeom>
          </p:spPr>
        </p:pic>
        <p:pic>
          <p:nvPicPr>
            <p:cNvPr id="38" name="Picture 42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7C5118BA-184A-4837-8447-8D306BBB6F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7438" y="1713389"/>
              <a:ext cx="492968" cy="492968"/>
            </a:xfrm>
            <a:prstGeom prst="rect">
              <a:avLst/>
            </a:prstGeom>
          </p:spPr>
        </p:pic>
        <p:pic>
          <p:nvPicPr>
            <p:cNvPr id="39" name="Picture 43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E94F4A63-9D7A-4BA5-BB79-900E4F0B5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0439" y="1649418"/>
              <a:ext cx="492968" cy="492968"/>
            </a:xfrm>
            <a:prstGeom prst="rect">
              <a:avLst/>
            </a:prstGeom>
          </p:spPr>
        </p:pic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4598F790-691B-4D64-B71F-935AD24E44EA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</a:endParaRPr>
          </a:p>
        </p:txBody>
      </p:sp>
      <p:grpSp>
        <p:nvGrpSpPr>
          <p:cNvPr id="33" name="Group 7">
            <a:extLst>
              <a:ext uri="{FF2B5EF4-FFF2-40B4-BE49-F238E27FC236}">
                <a16:creationId xmlns:a16="http://schemas.microsoft.com/office/drawing/2014/main" id="{2C314B61-AF2C-834A-A0BF-70F1E0055D94}"/>
              </a:ext>
            </a:extLst>
          </p:cNvPr>
          <p:cNvGrpSpPr/>
          <p:nvPr/>
        </p:nvGrpSpPr>
        <p:grpSpPr>
          <a:xfrm>
            <a:off x="6200135" y="4429012"/>
            <a:ext cx="2768290" cy="435429"/>
            <a:chOff x="6879770" y="4245429"/>
            <a:chExt cx="2671522" cy="435428"/>
          </a:xfrm>
        </p:grpSpPr>
        <p:sp>
          <p:nvSpPr>
            <p:cNvPr id="34" name="Rectangle: Rounded Corners 24">
              <a:extLst>
                <a:ext uri="{FF2B5EF4-FFF2-40B4-BE49-F238E27FC236}">
                  <a16:creationId xmlns:a16="http://schemas.microsoft.com/office/drawing/2014/main" id="{27E53334-CCB5-3A4E-89C5-B93F8519BABD}"/>
                </a:ext>
              </a:extLst>
            </p:cNvPr>
            <p:cNvSpPr/>
            <p:nvPr/>
          </p:nvSpPr>
          <p:spPr bwMode="auto">
            <a:xfrm>
              <a:off x="6879770" y="4245429"/>
              <a:ext cx="2591233" cy="435428"/>
            </a:xfrm>
            <a:prstGeom prst="roundRect">
              <a:avLst>
                <a:gd name="adj" fmla="val 50000"/>
              </a:avLst>
            </a:prstGeom>
            <a:solidFill>
              <a:srgbClr val="6689CC"/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81000" tIns="0" rIns="108000" bIns="0" rtlCol="0" anchor="ctr">
              <a:noAutofit/>
            </a:bodyPr>
            <a:lstStyle/>
            <a:p>
              <a:pPr marL="88898"/>
              <a:endParaRPr lang="en-GB" sz="1200" b="1" baseline="30000">
                <a:solidFill>
                  <a:schemeClr val="bg1"/>
                </a:solidFill>
              </a:endParaRPr>
            </a:p>
          </p:txBody>
        </p:sp>
        <p:grpSp>
          <p:nvGrpSpPr>
            <p:cNvPr id="37" name="Group 25">
              <a:extLst>
                <a:ext uri="{FF2B5EF4-FFF2-40B4-BE49-F238E27FC236}">
                  <a16:creationId xmlns:a16="http://schemas.microsoft.com/office/drawing/2014/main" id="{22A7CFA3-28E2-844E-8D15-A0D32FA48DA0}"/>
                </a:ext>
              </a:extLst>
            </p:cNvPr>
            <p:cNvGrpSpPr/>
            <p:nvPr/>
          </p:nvGrpSpPr>
          <p:grpSpPr>
            <a:xfrm>
              <a:off x="6960059" y="4307231"/>
              <a:ext cx="637656" cy="326572"/>
              <a:chOff x="-1286082" y="2629627"/>
              <a:chExt cx="540000" cy="288289"/>
            </a:xfrm>
          </p:grpSpPr>
          <p:sp>
            <p:nvSpPr>
              <p:cNvPr id="41" name="Rectangle: Rounded Corners 28">
                <a:extLst>
                  <a:ext uri="{FF2B5EF4-FFF2-40B4-BE49-F238E27FC236}">
                    <a16:creationId xmlns:a16="http://schemas.microsoft.com/office/drawing/2014/main" id="{5F14B054-E08B-114A-9C18-00F3BF057B79}"/>
                  </a:ext>
                </a:extLst>
              </p:cNvPr>
              <p:cNvSpPr/>
              <p:nvPr/>
            </p:nvSpPr>
            <p:spPr>
              <a:xfrm>
                <a:off x="-1286082" y="2629627"/>
                <a:ext cx="540000" cy="288289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</p:spPr>
            <p:txBody>
              <a:bodyPr wrap="square" anchor="ctr">
                <a:noAutofit/>
              </a:bodyPr>
              <a:lstStyle/>
              <a:p>
                <a:pPr algn="ctr" defTabSz="914355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en-GB" sz="1600" b="1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42" name="Picture 29">
                <a:extLst>
                  <a:ext uri="{FF2B5EF4-FFF2-40B4-BE49-F238E27FC236}">
                    <a16:creationId xmlns:a16="http://schemas.microsoft.com/office/drawing/2014/main" id="{95387BE1-7CA3-E149-9B1E-F8337FB20BA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1" t="1" r="29135" b="41592"/>
              <a:stretch/>
            </p:blipFill>
            <p:spPr>
              <a:xfrm>
                <a:off x="-1233374" y="2686501"/>
                <a:ext cx="434582" cy="145877"/>
              </a:xfrm>
              <a:prstGeom prst="rect">
                <a:avLst/>
              </a:prstGeom>
            </p:spPr>
          </p:pic>
        </p:grpSp>
        <p:sp>
          <p:nvSpPr>
            <p:cNvPr id="40" name="TextBox 3">
              <a:extLst>
                <a:ext uri="{FF2B5EF4-FFF2-40B4-BE49-F238E27FC236}">
                  <a16:creationId xmlns:a16="http://schemas.microsoft.com/office/drawing/2014/main" id="{657F9FD4-8F88-1245-8A73-30779EC3E38D}"/>
                </a:ext>
              </a:extLst>
            </p:cNvPr>
            <p:cNvSpPr txBox="1"/>
            <p:nvPr/>
          </p:nvSpPr>
          <p:spPr>
            <a:xfrm>
              <a:off x="7562641" y="4256124"/>
              <a:ext cx="1988651" cy="371512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B </a:t>
              </a:r>
              <a:r>
                <a:rPr lang="de-DE" sz="1800" b="1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de-DE" sz="13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Behandlungspfad</a:t>
              </a:r>
              <a:r>
                <a:rPr lang="de-DE" sz="1200" baseline="30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26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B8C0BEB3-3430-4B81-97D2-DBA6FF51C9E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245" y="3535529"/>
            <a:ext cx="287279" cy="230618"/>
          </a:xfrm>
          <a:prstGeom prst="rect">
            <a:avLst/>
          </a:prstGeom>
        </p:spPr>
      </p:pic>
      <p:pic>
        <p:nvPicPr>
          <p:cNvPr id="28" name="Picture 30" descr="A close up of a logo&#10;&#10;Description automatically generated">
            <a:extLst>
              <a:ext uri="{FF2B5EF4-FFF2-40B4-BE49-F238E27FC236}">
                <a16:creationId xmlns:a16="http://schemas.microsoft.com/office/drawing/2014/main" id="{13202258-BD8B-4F3E-A536-58AC042A98B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65212" y="3549710"/>
            <a:ext cx="287279" cy="23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708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11">
            <a:extLst>
              <a:ext uri="{FF2B5EF4-FFF2-40B4-BE49-F238E27FC236}">
                <a16:creationId xmlns:a16="http://schemas.microsoft.com/office/drawing/2014/main" id="{5EF2025F-30A5-924E-AB40-D22E42A45C4C}"/>
              </a:ext>
            </a:extLst>
          </p:cNvPr>
          <p:cNvGrpSpPr/>
          <p:nvPr/>
        </p:nvGrpSpPr>
        <p:grpSpPr>
          <a:xfrm>
            <a:off x="124143" y="1276350"/>
            <a:ext cx="5634205" cy="3288664"/>
            <a:chOff x="827584" y="1428708"/>
            <a:chExt cx="5634205" cy="3496141"/>
          </a:xfrm>
        </p:grpSpPr>
        <p:graphicFrame>
          <p:nvGraphicFramePr>
            <p:cNvPr id="40" name="Content Placeholder 9">
              <a:extLst>
                <a:ext uri="{FF2B5EF4-FFF2-40B4-BE49-F238E27FC236}">
                  <a16:creationId xmlns:a16="http://schemas.microsoft.com/office/drawing/2014/main" id="{226C7757-1693-ED4A-A3F0-1D6910AAA00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64396514"/>
                </p:ext>
              </p:extLst>
            </p:nvPr>
          </p:nvGraphicFramePr>
          <p:xfrm>
            <a:off x="827584" y="1428708"/>
            <a:ext cx="5634205" cy="34961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1" name="TextBox 6">
              <a:extLst>
                <a:ext uri="{FF2B5EF4-FFF2-40B4-BE49-F238E27FC236}">
                  <a16:creationId xmlns:a16="http://schemas.microsoft.com/office/drawing/2014/main" id="{EE570D2E-470F-A445-80A9-65A6A2A21BFF}"/>
                </a:ext>
              </a:extLst>
            </p:cNvPr>
            <p:cNvSpPr txBox="1"/>
            <p:nvPr/>
          </p:nvSpPr>
          <p:spPr>
            <a:xfrm>
              <a:off x="2060125" y="2076248"/>
              <a:ext cx="941581" cy="296793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p&lt;0.0001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42" name="TextBox 7">
              <a:extLst>
                <a:ext uri="{FF2B5EF4-FFF2-40B4-BE49-F238E27FC236}">
                  <a16:creationId xmlns:a16="http://schemas.microsoft.com/office/drawing/2014/main" id="{5733CA36-316E-D140-9CAF-EBDFBCFA8839}"/>
                </a:ext>
              </a:extLst>
            </p:cNvPr>
            <p:cNvSpPr txBox="1"/>
            <p:nvPr/>
          </p:nvSpPr>
          <p:spPr>
            <a:xfrm>
              <a:off x="3410778" y="2870384"/>
              <a:ext cx="824562" cy="29679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p&lt;0.0001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43" name="TextBox 8">
              <a:extLst>
                <a:ext uri="{FF2B5EF4-FFF2-40B4-BE49-F238E27FC236}">
                  <a16:creationId xmlns:a16="http://schemas.microsoft.com/office/drawing/2014/main" id="{BE2E19E2-8294-5442-95A6-EC19FC2D7D45}"/>
                </a:ext>
              </a:extLst>
            </p:cNvPr>
            <p:cNvSpPr txBox="1"/>
            <p:nvPr/>
          </p:nvSpPr>
          <p:spPr>
            <a:xfrm>
              <a:off x="4682114" y="2656580"/>
              <a:ext cx="824562" cy="296793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p&lt;0.0001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sp>
        <p:nvSpPr>
          <p:cNvPr id="44" name="Titel 1">
            <a:extLst>
              <a:ext uri="{FF2B5EF4-FFF2-40B4-BE49-F238E27FC236}">
                <a16:creationId xmlns:a16="http://schemas.microsoft.com/office/drawing/2014/main" id="{6A4DC67E-6A19-D740-B4AB-1EDE592702B7}"/>
              </a:ext>
            </a:extLst>
          </p:cNvPr>
          <p:cNvSpPr txBox="1">
            <a:spLocks/>
          </p:cNvSpPr>
          <p:nvPr/>
        </p:nvSpPr>
        <p:spPr>
          <a:xfrm>
            <a:off x="619123" y="327710"/>
            <a:ext cx="8274053" cy="5539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400"/>
            <a:r>
              <a:rPr lang="en-US" sz="2000" kern="0" dirty="0">
                <a:latin typeface="Arial"/>
              </a:rPr>
              <a:t>Bei </a:t>
            </a:r>
            <a:r>
              <a:rPr lang="en-US" sz="2000" kern="0" dirty="0" err="1">
                <a:latin typeface="Arial"/>
              </a:rPr>
              <a:t>nvVHF-Patienten</a:t>
            </a:r>
            <a:r>
              <a:rPr lang="en-US" sz="2000" kern="0" dirty="0">
                <a:latin typeface="Arial"/>
              </a:rPr>
              <a:t> war der </a:t>
            </a:r>
            <a:r>
              <a:rPr lang="en-US" sz="2000" kern="0" dirty="0" err="1">
                <a:latin typeface="Arial"/>
              </a:rPr>
              <a:t>Einsatz</a:t>
            </a:r>
            <a:r>
              <a:rPr lang="en-US" sz="2000" kern="0" dirty="0">
                <a:latin typeface="Arial"/>
              </a:rPr>
              <a:t> von NOAK </a:t>
            </a:r>
            <a:r>
              <a:rPr lang="en-US" sz="2000" kern="0" dirty="0" err="1">
                <a:latin typeface="Arial"/>
              </a:rPr>
              <a:t>mit</a:t>
            </a:r>
            <a:r>
              <a:rPr lang="en-US" sz="2000" kern="0" dirty="0">
                <a:latin typeface="Arial"/>
              </a:rPr>
              <a:t> </a:t>
            </a:r>
            <a:r>
              <a:rPr lang="en-US" sz="2000" kern="0" dirty="0" err="1">
                <a:latin typeface="Arial"/>
              </a:rPr>
              <a:t>einem</a:t>
            </a:r>
            <a:r>
              <a:rPr lang="en-US" sz="2000" kern="0" dirty="0">
                <a:latin typeface="Arial"/>
              </a:rPr>
              <a:t> </a:t>
            </a:r>
            <a:r>
              <a:rPr lang="en-US" sz="2000" kern="0" dirty="0" err="1">
                <a:latin typeface="Arial"/>
              </a:rPr>
              <a:t>geringeren</a:t>
            </a:r>
            <a:r>
              <a:rPr lang="en-US" sz="2000" kern="0" dirty="0">
                <a:latin typeface="Arial"/>
              </a:rPr>
              <a:t> </a:t>
            </a:r>
            <a:r>
              <a:rPr lang="en-US" sz="2000" kern="0" dirty="0" err="1">
                <a:latin typeface="Arial"/>
              </a:rPr>
              <a:t>Rückgang</a:t>
            </a:r>
            <a:r>
              <a:rPr lang="en-US" sz="2000" kern="0" dirty="0">
                <a:latin typeface="Arial"/>
              </a:rPr>
              <a:t> der </a:t>
            </a:r>
            <a:r>
              <a:rPr lang="en-US" sz="2000" kern="0" dirty="0" err="1">
                <a:latin typeface="Arial"/>
              </a:rPr>
              <a:t>Nierenfunktion</a:t>
            </a:r>
            <a:r>
              <a:rPr lang="en-US" sz="2000" kern="0" dirty="0">
                <a:latin typeface="Arial"/>
              </a:rPr>
              <a:t> </a:t>
            </a:r>
            <a:r>
              <a:rPr lang="en-US" sz="2000" kern="0" dirty="0" err="1">
                <a:latin typeface="Arial"/>
              </a:rPr>
              <a:t>gegenüber</a:t>
            </a:r>
            <a:r>
              <a:rPr lang="en-US" sz="2000" kern="0" dirty="0">
                <a:latin typeface="Arial"/>
              </a:rPr>
              <a:t> VKA </a:t>
            </a:r>
            <a:r>
              <a:rPr lang="en-US" sz="2000" kern="0" dirty="0" err="1">
                <a:latin typeface="Arial"/>
              </a:rPr>
              <a:t>assoziiert</a:t>
            </a:r>
            <a:endParaRPr lang="en-US" sz="2000" kern="0" dirty="0">
              <a:latin typeface="Arial"/>
            </a:endParaRPr>
          </a:p>
        </p:txBody>
      </p:sp>
      <p:sp>
        <p:nvSpPr>
          <p:cNvPr id="45" name="TextBox 3">
            <a:extLst>
              <a:ext uri="{FF2B5EF4-FFF2-40B4-BE49-F238E27FC236}">
                <a16:creationId xmlns:a16="http://schemas.microsoft.com/office/drawing/2014/main" id="{40180572-18A2-764D-B508-765553E70653}"/>
              </a:ext>
            </a:extLst>
          </p:cNvPr>
          <p:cNvSpPr txBox="1"/>
          <p:nvPr/>
        </p:nvSpPr>
        <p:spPr>
          <a:xfrm>
            <a:off x="619123" y="4815493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defTabSz="914400" fontAlgn="base"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Die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Studiendauer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betrug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2 Jahre.</a:t>
            </a:r>
          </a:p>
          <a:p>
            <a:pPr defTabSz="914400" fontAlgn="base"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Cr: creatinine (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Kreatinin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):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CrCl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: creatinine clearance (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Kreatinin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-Clearance); NOAK: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nicht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-Vitamin-K-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abhängiges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orales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Antikoagulans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nvVHF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nicht-valvuläres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Vorhofflimmern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VKA: Vitamin-K-Antagonist</a:t>
            </a:r>
          </a:p>
        </p:txBody>
      </p:sp>
      <p:sp>
        <p:nvSpPr>
          <p:cNvPr id="46" name="Subtitle 1">
            <a:extLst>
              <a:ext uri="{FF2B5EF4-FFF2-40B4-BE49-F238E27FC236}">
                <a16:creationId xmlns:a16="http://schemas.microsoft.com/office/drawing/2014/main" id="{D6E8F4F7-1A82-3448-90E2-7C8FF2DA30CF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>
              <a:buClr>
                <a:srgbClr val="3961AC"/>
              </a:buClr>
            </a:pPr>
            <a:r>
              <a:rPr lang="en-US" altLang="en-US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ORBIT-AF-Register (n=6682) </a:t>
            </a:r>
          </a:p>
        </p:txBody>
      </p:sp>
      <p:sp>
        <p:nvSpPr>
          <p:cNvPr id="47" name="Rectangle: Rounded Corners 18">
            <a:extLst>
              <a:ext uri="{FF2B5EF4-FFF2-40B4-BE49-F238E27FC236}">
                <a16:creationId xmlns:a16="http://schemas.microsoft.com/office/drawing/2014/main" id="{4539D36A-59EE-4849-9A19-9344E04A74D6}"/>
              </a:ext>
            </a:extLst>
          </p:cNvPr>
          <p:cNvSpPr/>
          <p:nvPr/>
        </p:nvSpPr>
        <p:spPr>
          <a:xfrm>
            <a:off x="6271488" y="2421435"/>
            <a:ext cx="2567775" cy="664797"/>
          </a:xfrm>
          <a:prstGeom prst="roundRect">
            <a:avLst>
              <a:gd name="adj" fmla="val 12063"/>
            </a:avLst>
          </a:prstGeom>
          <a:solidFill>
            <a:srgbClr val="FFFFFF"/>
          </a:solidFill>
          <a:ln w="28575">
            <a:solidFill>
              <a:srgbClr val="3961AC"/>
            </a:solidFill>
          </a:ln>
          <a:effectLst/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Bei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Patienten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mit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nvVHF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tritt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im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Zeitverlauf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eine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Verschlechterung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der </a:t>
            </a:r>
            <a:r>
              <a:rPr lang="en-US" sz="1200" b="1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Nierenfunktion</a:t>
            </a: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</a:rPr>
              <a:t> auf.</a:t>
            </a:r>
            <a:r>
              <a:rPr kumimoji="0" lang="en-US" sz="1200" b="1" i="0" u="none" strike="noStrike" kern="1200" cap="none" spc="0" normalizeH="0" baseline="3000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rPr>
              <a:t>20</a:t>
            </a:r>
          </a:p>
        </p:txBody>
      </p:sp>
      <p:grpSp>
        <p:nvGrpSpPr>
          <p:cNvPr id="48" name="Group 13">
            <a:extLst>
              <a:ext uri="{FF2B5EF4-FFF2-40B4-BE49-F238E27FC236}">
                <a16:creationId xmlns:a16="http://schemas.microsoft.com/office/drawing/2014/main" id="{2D44F9F9-A5E0-1F43-9097-19621FA28848}"/>
              </a:ext>
            </a:extLst>
          </p:cNvPr>
          <p:cNvGrpSpPr/>
          <p:nvPr/>
        </p:nvGrpSpPr>
        <p:grpSpPr>
          <a:xfrm>
            <a:off x="3297778" y="1578407"/>
            <a:ext cx="1541732" cy="279180"/>
            <a:chOff x="298611" y="2322671"/>
            <a:chExt cx="1541732" cy="372239"/>
          </a:xfrm>
        </p:grpSpPr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EA832886-4347-6E4D-8AD9-EBB4803B1618}"/>
                </a:ext>
              </a:extLst>
            </p:cNvPr>
            <p:cNvSpPr/>
            <p:nvPr/>
          </p:nvSpPr>
          <p:spPr bwMode="auto">
            <a:xfrm>
              <a:off x="298611" y="2441428"/>
              <a:ext cx="108000" cy="144000"/>
            </a:xfrm>
            <a:prstGeom prst="rect">
              <a:avLst/>
            </a:prstGeom>
            <a:solidFill>
              <a:srgbClr val="B3B2B5"/>
            </a:solidFill>
            <a:ln w="19050" algn="ctr">
              <a:solidFill>
                <a:srgbClr val="B3B2B5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endParaRPr>
            </a:p>
          </p:txBody>
        </p:sp>
        <p:sp>
          <p:nvSpPr>
            <p:cNvPr id="50" name="TextBox 15">
              <a:extLst>
                <a:ext uri="{FF2B5EF4-FFF2-40B4-BE49-F238E27FC236}">
                  <a16:creationId xmlns:a16="http://schemas.microsoft.com/office/drawing/2014/main" id="{0D5D7357-D7B1-B548-B132-C3133C67B58A}"/>
                </a:ext>
              </a:extLst>
            </p:cNvPr>
            <p:cNvSpPr txBox="1"/>
            <p:nvPr/>
          </p:nvSpPr>
          <p:spPr>
            <a:xfrm>
              <a:off x="429863" y="2322671"/>
              <a:ext cx="489534" cy="372239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VKA</a:t>
              </a:r>
              <a:endParaRPr lang="en-GB" sz="1200" dirty="0">
                <a:solidFill>
                  <a:srgbClr val="C00000"/>
                </a:solidFill>
                <a:latin typeface="Arial" charset="0"/>
              </a:endParaRPr>
            </a:p>
          </p:txBody>
        </p:sp>
        <p:sp>
          <p:nvSpPr>
            <p:cNvPr id="51" name="Rectangle 20">
              <a:extLst>
                <a:ext uri="{FF2B5EF4-FFF2-40B4-BE49-F238E27FC236}">
                  <a16:creationId xmlns:a16="http://schemas.microsoft.com/office/drawing/2014/main" id="{ED455DD3-0824-FF4E-A715-7A64FA60BA9D}"/>
                </a:ext>
              </a:extLst>
            </p:cNvPr>
            <p:cNvSpPr/>
            <p:nvPr/>
          </p:nvSpPr>
          <p:spPr bwMode="auto">
            <a:xfrm>
              <a:off x="1091316" y="2435045"/>
              <a:ext cx="108000" cy="144000"/>
            </a:xfrm>
            <a:prstGeom prst="rect">
              <a:avLst/>
            </a:prstGeom>
            <a:solidFill>
              <a:srgbClr val="3961AC"/>
            </a:solidFill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endParaRPr>
            </a:p>
          </p:txBody>
        </p:sp>
        <p:sp>
          <p:nvSpPr>
            <p:cNvPr id="52" name="TextBox 23">
              <a:extLst>
                <a:ext uri="{FF2B5EF4-FFF2-40B4-BE49-F238E27FC236}">
                  <a16:creationId xmlns:a16="http://schemas.microsoft.com/office/drawing/2014/main" id="{1BF25350-EEAA-F849-A0B6-056947B45C51}"/>
                </a:ext>
              </a:extLst>
            </p:cNvPr>
            <p:cNvSpPr txBox="1"/>
            <p:nvPr/>
          </p:nvSpPr>
          <p:spPr>
            <a:xfrm>
              <a:off x="1222568" y="2322671"/>
              <a:ext cx="617775" cy="372239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NOAK</a:t>
              </a:r>
              <a:endParaRPr lang="en-GB" sz="1200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sp>
        <p:nvSpPr>
          <p:cNvPr id="53" name="Line 38">
            <a:extLst>
              <a:ext uri="{FF2B5EF4-FFF2-40B4-BE49-F238E27FC236}">
                <a16:creationId xmlns:a16="http://schemas.microsoft.com/office/drawing/2014/main" id="{F7F8D15F-0A40-7041-87A5-C0A2F9F069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E792C3F3-5A14-7C42-A198-26539E0DD212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369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Content Placeholder 9">
            <a:extLst>
              <a:ext uri="{FF2B5EF4-FFF2-40B4-BE49-F238E27FC236}">
                <a16:creationId xmlns:a16="http://schemas.microsoft.com/office/drawing/2014/main" id="{02B74BB5-44D8-3E4D-BA76-014D42738F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202088"/>
              </p:ext>
            </p:extLst>
          </p:nvPr>
        </p:nvGraphicFramePr>
        <p:xfrm>
          <a:off x="-336992" y="1252682"/>
          <a:ext cx="8046894" cy="3434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" name="Titel 1">
            <a:extLst>
              <a:ext uri="{FF2B5EF4-FFF2-40B4-BE49-F238E27FC236}">
                <a16:creationId xmlns:a16="http://schemas.microsoft.com/office/drawing/2014/main" id="{E51B74C0-8B78-4E48-B747-48F593D9B2FA}"/>
              </a:ext>
            </a:extLst>
          </p:cNvPr>
          <p:cNvSpPr txBox="1">
            <a:spLocks/>
          </p:cNvSpPr>
          <p:nvPr/>
        </p:nvSpPr>
        <p:spPr>
          <a:xfrm>
            <a:off x="614361" y="268288"/>
            <a:ext cx="8274053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400"/>
            <a:r>
              <a:rPr lang="en-US" sz="2400" kern="0" dirty="0">
                <a:latin typeface="Arial"/>
              </a:rPr>
              <a:t>Es </a:t>
            </a:r>
            <a:r>
              <a:rPr lang="en-US" sz="2400" kern="0" dirty="0" err="1">
                <a:latin typeface="Arial"/>
              </a:rPr>
              <a:t>gibt</a:t>
            </a:r>
            <a:r>
              <a:rPr lang="en-US" sz="2400" kern="0" dirty="0">
                <a:latin typeface="Arial"/>
              </a:rPr>
              <a:t> </a:t>
            </a:r>
            <a:r>
              <a:rPr lang="en-US" sz="2400" kern="0" dirty="0" err="1">
                <a:latin typeface="Arial"/>
              </a:rPr>
              <a:t>eine</a:t>
            </a:r>
            <a:r>
              <a:rPr lang="en-US" sz="2400" kern="0" dirty="0">
                <a:latin typeface="Arial"/>
              </a:rPr>
              <a:t> </a:t>
            </a:r>
            <a:r>
              <a:rPr lang="en-US" sz="2400" kern="0" dirty="0" err="1">
                <a:latin typeface="Arial"/>
              </a:rPr>
              <a:t>Möglichkeit</a:t>
            </a:r>
            <a:r>
              <a:rPr lang="en-US" sz="2400" kern="0" dirty="0">
                <a:latin typeface="Arial"/>
              </a:rPr>
              <a:t> </a:t>
            </a:r>
            <a:r>
              <a:rPr lang="en-US" sz="2400" kern="0" dirty="0" err="1">
                <a:latin typeface="Arial"/>
              </a:rPr>
              <a:t>zur</a:t>
            </a:r>
            <a:r>
              <a:rPr lang="en-US" sz="2400" kern="0" dirty="0">
                <a:latin typeface="Arial"/>
              </a:rPr>
              <a:t> </a:t>
            </a:r>
            <a:r>
              <a:rPr lang="en-US" sz="2400" kern="0" dirty="0" err="1">
                <a:latin typeface="Arial"/>
              </a:rPr>
              <a:t>Erhaltung</a:t>
            </a:r>
            <a:r>
              <a:rPr lang="en-US" sz="2400" kern="0" dirty="0">
                <a:latin typeface="Arial"/>
              </a:rPr>
              <a:t> der </a:t>
            </a:r>
            <a:r>
              <a:rPr lang="en-US" sz="2400" kern="0" dirty="0" err="1">
                <a:latin typeface="Arial"/>
              </a:rPr>
              <a:t>Nieren-funktion</a:t>
            </a:r>
            <a:r>
              <a:rPr lang="en-US" sz="2400" kern="0" dirty="0">
                <a:latin typeface="Arial"/>
              </a:rPr>
              <a:t> von </a:t>
            </a:r>
            <a:r>
              <a:rPr lang="en-US" sz="2400" kern="0" dirty="0" err="1">
                <a:latin typeface="Arial"/>
              </a:rPr>
              <a:t>Herrn</a:t>
            </a:r>
            <a:r>
              <a:rPr lang="en-US" sz="2400" kern="0" dirty="0">
                <a:latin typeface="Arial"/>
              </a:rPr>
              <a:t> Marty </a:t>
            </a:r>
            <a:r>
              <a:rPr lang="en-US" sz="2400" kern="0" dirty="0" err="1">
                <a:latin typeface="Arial"/>
              </a:rPr>
              <a:t>ohne</a:t>
            </a:r>
            <a:r>
              <a:rPr lang="en-US" sz="2400" kern="0" dirty="0">
                <a:latin typeface="Arial"/>
              </a:rPr>
              <a:t> Nierenersatztherapie</a:t>
            </a:r>
            <a:r>
              <a:rPr lang="en-US" sz="2400" kern="0" baseline="30000" dirty="0">
                <a:latin typeface="Arial"/>
              </a:rPr>
              <a:t>21</a:t>
            </a:r>
          </a:p>
        </p:txBody>
      </p:sp>
      <p:sp>
        <p:nvSpPr>
          <p:cNvPr id="36" name="TextBox 3">
            <a:extLst>
              <a:ext uri="{FF2B5EF4-FFF2-40B4-BE49-F238E27FC236}">
                <a16:creationId xmlns:a16="http://schemas.microsoft.com/office/drawing/2014/main" id="{1E9552F1-A3E6-214B-8E1C-ABEE7E24297D}"/>
              </a:ext>
            </a:extLst>
          </p:cNvPr>
          <p:cNvSpPr txBox="1"/>
          <p:nvPr/>
        </p:nvSpPr>
        <p:spPr>
          <a:xfrm>
            <a:off x="619123" y="4707772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defTabSz="914400" fontAlgn="base">
              <a:spcAft>
                <a:spcPts val="200"/>
              </a:spcAft>
            </a:pP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MarketScan-Falldaten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22.6%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erhielten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eine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reduzierte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Dosis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von 15 mg OD;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Patienten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mit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chronischer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Nierenerkrankung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(Stadium 5)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zu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Behandlungsbeginn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und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Patienten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, die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eine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Hämodialyse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erhalten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,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wurden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ausgeschlossen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Hazard Ratios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wurden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mitttels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Cox-Regression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geschätzt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.</a:t>
            </a:r>
          </a:p>
          <a:p>
            <a:pPr defTabSz="914400" fontAlgn="base">
              <a:spcAft>
                <a:spcPts val="200"/>
              </a:spcAft>
            </a:pP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CKD: chronic kidney disease (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chronische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Nierenerkrankung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); KI: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Konfidenzintervall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nvVHF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nicht-valvuläres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Vorhofflimmern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PJ: </a:t>
            </a:r>
            <a:r>
              <a:rPr lang="en-US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Patientenjahre</a:t>
            </a:r>
            <a:r>
              <a:rPr lang="en-US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VKA: Vitamin-K-Antagonist</a:t>
            </a:r>
          </a:p>
        </p:txBody>
      </p:sp>
      <p:sp>
        <p:nvSpPr>
          <p:cNvPr id="37" name="Subtitle 1">
            <a:extLst>
              <a:ext uri="{FF2B5EF4-FFF2-40B4-BE49-F238E27FC236}">
                <a16:creationId xmlns:a16="http://schemas.microsoft.com/office/drawing/2014/main" id="{4C77788C-DD57-6343-8B3A-8B6957A579BB}"/>
              </a:ext>
            </a:extLst>
          </p:cNvPr>
          <p:cNvSpPr txBox="1">
            <a:spLocks/>
          </p:cNvSpPr>
          <p:nvPr/>
        </p:nvSpPr>
        <p:spPr>
          <a:xfrm>
            <a:off x="612776" y="1228789"/>
            <a:ext cx="5516558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defTabSz="914400">
              <a:buClr>
                <a:srgbClr val="3961AC"/>
              </a:buClr>
            </a:pPr>
            <a:r>
              <a:rPr lang="en-US" altLang="en-US" sz="1400" b="1" kern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Patienten</a:t>
            </a:r>
            <a:r>
              <a:rPr lang="en-US" altLang="en-US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 </a:t>
            </a:r>
            <a:r>
              <a:rPr lang="en-US" altLang="en-US" sz="1400" b="1" kern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mit</a:t>
            </a:r>
            <a:r>
              <a:rPr lang="en-US" altLang="en-US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 </a:t>
            </a:r>
            <a:r>
              <a:rPr lang="en-US" altLang="en-US" sz="1400" b="1" kern="0" dirty="0" err="1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nvVHF</a:t>
            </a:r>
            <a:r>
              <a:rPr lang="en-US" altLang="en-US" sz="1400" b="1" kern="0" dirty="0">
                <a:solidFill>
                  <a:srgbClr val="000000">
                    <a:lumMod val="65000"/>
                    <a:lumOff val="35000"/>
                  </a:srgbClr>
                </a:solidFill>
                <a:latin typeface="Arial"/>
              </a:rPr>
              <a:t> und Diabetes (n=21’682) </a:t>
            </a:r>
          </a:p>
        </p:txBody>
      </p:sp>
      <p:grpSp>
        <p:nvGrpSpPr>
          <p:cNvPr id="38" name="Group 13">
            <a:extLst>
              <a:ext uri="{FF2B5EF4-FFF2-40B4-BE49-F238E27FC236}">
                <a16:creationId xmlns:a16="http://schemas.microsoft.com/office/drawing/2014/main" id="{EA4E8374-7E24-CE41-ADFD-77F43CE02145}"/>
              </a:ext>
            </a:extLst>
          </p:cNvPr>
          <p:cNvGrpSpPr/>
          <p:nvPr/>
        </p:nvGrpSpPr>
        <p:grpSpPr>
          <a:xfrm>
            <a:off x="6922155" y="1592732"/>
            <a:ext cx="2049764" cy="279180"/>
            <a:chOff x="213771" y="2322671"/>
            <a:chExt cx="2049764" cy="372239"/>
          </a:xfrm>
        </p:grpSpPr>
        <p:sp>
          <p:nvSpPr>
            <p:cNvPr id="39" name="Rectangle 14">
              <a:extLst>
                <a:ext uri="{FF2B5EF4-FFF2-40B4-BE49-F238E27FC236}">
                  <a16:creationId xmlns:a16="http://schemas.microsoft.com/office/drawing/2014/main" id="{A9F14C57-DADF-8045-84D6-B5F33A432A7B}"/>
                </a:ext>
              </a:extLst>
            </p:cNvPr>
            <p:cNvSpPr/>
            <p:nvPr/>
          </p:nvSpPr>
          <p:spPr bwMode="auto">
            <a:xfrm>
              <a:off x="213771" y="2441428"/>
              <a:ext cx="108000" cy="144000"/>
            </a:xfrm>
            <a:prstGeom prst="rect">
              <a:avLst/>
            </a:prstGeom>
            <a:solidFill>
              <a:srgbClr val="B3B2B5"/>
            </a:solidFill>
            <a:ln w="19050" algn="ctr">
              <a:solidFill>
                <a:srgbClr val="B3B2B5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endParaRPr>
            </a:p>
          </p:txBody>
        </p:sp>
        <p:sp>
          <p:nvSpPr>
            <p:cNvPr id="40" name="TextBox 15">
              <a:extLst>
                <a:ext uri="{FF2B5EF4-FFF2-40B4-BE49-F238E27FC236}">
                  <a16:creationId xmlns:a16="http://schemas.microsoft.com/office/drawing/2014/main" id="{631D206A-315F-EA4F-8994-3CC4AE0EB5DC}"/>
                </a:ext>
              </a:extLst>
            </p:cNvPr>
            <p:cNvSpPr txBox="1"/>
            <p:nvPr/>
          </p:nvSpPr>
          <p:spPr>
            <a:xfrm>
              <a:off x="345023" y="2322671"/>
              <a:ext cx="524352" cy="372239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VKA </a:t>
              </a:r>
              <a:endParaRPr lang="en-GB" sz="1200" dirty="0">
                <a:solidFill>
                  <a:srgbClr val="C00000"/>
                </a:solidFill>
                <a:latin typeface="Arial" charset="0"/>
              </a:endParaRPr>
            </a:p>
          </p:txBody>
        </p:sp>
        <p:sp>
          <p:nvSpPr>
            <p:cNvPr id="41" name="Rectangle 20">
              <a:extLst>
                <a:ext uri="{FF2B5EF4-FFF2-40B4-BE49-F238E27FC236}">
                  <a16:creationId xmlns:a16="http://schemas.microsoft.com/office/drawing/2014/main" id="{D7D5D547-E26D-E142-8BEA-88C228B06CE5}"/>
                </a:ext>
              </a:extLst>
            </p:cNvPr>
            <p:cNvSpPr/>
            <p:nvPr/>
          </p:nvSpPr>
          <p:spPr bwMode="auto">
            <a:xfrm>
              <a:off x="1091316" y="2435045"/>
              <a:ext cx="108000" cy="144000"/>
            </a:xfrm>
            <a:prstGeom prst="rect">
              <a:avLst/>
            </a:prstGeom>
            <a:solidFill>
              <a:srgbClr val="3961AC"/>
            </a:solidFill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 defTabSz="914400" fontAlgn="base">
                <a:spcBef>
                  <a:spcPct val="50000"/>
                </a:spcBef>
                <a:spcAft>
                  <a:spcPct val="0"/>
                </a:spcAft>
              </a:pPr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endParaRPr>
            </a:p>
          </p:txBody>
        </p:sp>
        <p:sp>
          <p:nvSpPr>
            <p:cNvPr id="42" name="TextBox 23">
              <a:extLst>
                <a:ext uri="{FF2B5EF4-FFF2-40B4-BE49-F238E27FC236}">
                  <a16:creationId xmlns:a16="http://schemas.microsoft.com/office/drawing/2014/main" id="{CEA04796-46A4-E147-8F93-16CCC915CB3A}"/>
                </a:ext>
              </a:extLst>
            </p:cNvPr>
            <p:cNvSpPr txBox="1"/>
            <p:nvPr/>
          </p:nvSpPr>
          <p:spPr>
            <a:xfrm>
              <a:off x="1222568" y="2322671"/>
              <a:ext cx="1040967" cy="372239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pPr defTabSz="914400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GB" sz="120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Rivaroxaban</a:t>
              </a:r>
              <a:endParaRPr lang="en-GB" sz="1200" dirty="0">
                <a:solidFill>
                  <a:srgbClr val="C00000"/>
                </a:solidFill>
                <a:latin typeface="Arial" charset="0"/>
              </a:endParaRPr>
            </a:p>
          </p:txBody>
        </p:sp>
      </p:grpSp>
      <p:sp>
        <p:nvSpPr>
          <p:cNvPr id="43" name="Line 38">
            <a:extLst>
              <a:ext uri="{FF2B5EF4-FFF2-40B4-BE49-F238E27FC236}">
                <a16:creationId xmlns:a16="http://schemas.microsoft.com/office/drawing/2014/main" id="{AAB717B3-7287-E645-A714-B67B8D74AD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" name="Rectangle 89">
            <a:extLst>
              <a:ext uri="{FF2B5EF4-FFF2-40B4-BE49-F238E27FC236}">
                <a16:creationId xmlns:a16="http://schemas.microsoft.com/office/drawing/2014/main" id="{C045890E-75E0-F448-8D93-681EFCC183AD}"/>
              </a:ext>
            </a:extLst>
          </p:cNvPr>
          <p:cNvSpPr/>
          <p:nvPr/>
        </p:nvSpPr>
        <p:spPr>
          <a:xfrm>
            <a:off x="1303079" y="1601242"/>
            <a:ext cx="2700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HR 0.83 </a:t>
            </a:r>
            <a:b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</a:br>
            <a: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(95% KI 0.74–0.92)</a:t>
            </a:r>
          </a:p>
        </p:txBody>
      </p:sp>
      <p:sp>
        <p:nvSpPr>
          <p:cNvPr id="45" name="Rectangle 89">
            <a:extLst>
              <a:ext uri="{FF2B5EF4-FFF2-40B4-BE49-F238E27FC236}">
                <a16:creationId xmlns:a16="http://schemas.microsoft.com/office/drawing/2014/main" id="{1861174A-9F2D-1546-AF4A-EE22763C0E50}"/>
              </a:ext>
            </a:extLst>
          </p:cNvPr>
          <p:cNvSpPr/>
          <p:nvPr/>
        </p:nvSpPr>
        <p:spPr>
          <a:xfrm>
            <a:off x="4076130" y="1602813"/>
            <a:ext cx="2700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HR 0.82 </a:t>
            </a:r>
            <a:b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</a:br>
            <a:r>
              <a:rPr lang="en-GB" sz="1200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(95% KI 0.70–0.96)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1702BF2-202F-5449-A3D1-6E311AFB7CD8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CH" sz="600" dirty="0">
              <a:solidFill>
                <a:srgbClr val="B3B2B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322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Line 38">
            <a:extLst>
              <a:ext uri="{FF2B5EF4-FFF2-40B4-BE49-F238E27FC236}">
                <a16:creationId xmlns:a16="http://schemas.microsoft.com/office/drawing/2014/main" id="{EE07C929-7CDB-444E-A4B5-33F91D8B28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2" name="Titel 1">
            <a:extLst>
              <a:ext uri="{FF2B5EF4-FFF2-40B4-BE49-F238E27FC236}">
                <a16:creationId xmlns:a16="http://schemas.microsoft.com/office/drawing/2014/main" id="{EADABC2D-4771-3A4C-80A6-59B9EC17B34A}"/>
              </a:ext>
            </a:extLst>
          </p:cNvPr>
          <p:cNvSpPr txBox="1">
            <a:spLocks/>
          </p:cNvSpPr>
          <p:nvPr/>
        </p:nvSpPr>
        <p:spPr>
          <a:xfrm>
            <a:off x="619123" y="300010"/>
            <a:ext cx="8274053" cy="5816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400"/>
            <a:r>
              <a:rPr lang="en-US" sz="2100" kern="0" dirty="0">
                <a:latin typeface="Arial"/>
              </a:rPr>
              <a:t>Herr Marty </a:t>
            </a:r>
            <a:r>
              <a:rPr lang="en-US" sz="2100" kern="0" dirty="0" err="1">
                <a:latin typeface="Arial"/>
              </a:rPr>
              <a:t>könnte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unter</a:t>
            </a:r>
            <a:r>
              <a:rPr lang="en-US" sz="2100" kern="0" dirty="0">
                <a:latin typeface="Arial"/>
              </a:rPr>
              <a:t> Rivaroxaban </a:t>
            </a:r>
            <a:r>
              <a:rPr lang="en-US" sz="2100" kern="0" dirty="0" err="1">
                <a:latin typeface="Arial"/>
              </a:rPr>
              <a:t>ein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geringeres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Risiko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für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eine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Verschlechterung</a:t>
            </a:r>
            <a:r>
              <a:rPr lang="en-US" sz="2100" kern="0" dirty="0">
                <a:latin typeface="Arial"/>
              </a:rPr>
              <a:t> der </a:t>
            </a:r>
            <a:r>
              <a:rPr lang="en-US" sz="2100" kern="0" dirty="0" err="1">
                <a:latin typeface="Arial"/>
              </a:rPr>
              <a:t>Nierenfunktion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haben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als</a:t>
            </a:r>
            <a:r>
              <a:rPr lang="en-US" sz="2100" kern="0" dirty="0">
                <a:latin typeface="Arial"/>
              </a:rPr>
              <a:t> </a:t>
            </a:r>
            <a:r>
              <a:rPr lang="en-US" sz="2100" kern="0" dirty="0" err="1">
                <a:latin typeface="Arial"/>
              </a:rPr>
              <a:t>unter</a:t>
            </a:r>
            <a:r>
              <a:rPr lang="en-US" sz="2100" kern="0" dirty="0">
                <a:latin typeface="Arial"/>
              </a:rPr>
              <a:t> VKA</a:t>
            </a:r>
          </a:p>
        </p:txBody>
      </p:sp>
      <p:sp>
        <p:nvSpPr>
          <p:cNvPr id="83" name="TextBox 3">
            <a:extLst>
              <a:ext uri="{FF2B5EF4-FFF2-40B4-BE49-F238E27FC236}">
                <a16:creationId xmlns:a16="http://schemas.microsoft.com/office/drawing/2014/main" id="{F1949C35-A957-BB4A-9C3D-C0BF0FDCB9B1}"/>
              </a:ext>
            </a:extLst>
          </p:cNvPr>
          <p:cNvSpPr txBox="1"/>
          <p:nvPr/>
        </p:nvSpPr>
        <p:spPr>
          <a:xfrm>
            <a:off x="619123" y="4517976"/>
            <a:ext cx="8274051" cy="53860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defTabSz="914400" fontAlgn="base">
              <a:spcAft>
                <a:spcPct val="0"/>
              </a:spcAft>
            </a:pP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Daten aus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Subgruppenanalyse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von Diabetes-Patienten.</a:t>
            </a:r>
          </a:p>
          <a:p>
            <a:pPr defTabSz="914400" fontAlgn="base">
              <a:spcAft>
                <a:spcPct val="0"/>
              </a:spcAft>
            </a:pP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*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definiert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als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Hospitalisierung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oder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Aufsuchen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der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Notaufnahme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mit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einem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AKI-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Diagnosecode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der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ersten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oder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zweiten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Position; †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definiert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als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eGFR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&lt;15 ml/min/1.73 m</a:t>
            </a:r>
            <a:r>
              <a:rPr lang="da-DK" sz="700" baseline="30000" dirty="0">
                <a:solidFill>
                  <a:srgbClr val="B3B2B5"/>
                </a:solidFill>
                <a:latin typeface="Arial" charset="0"/>
                <a:cs typeface="Arial" charset="0"/>
              </a:rPr>
              <a:t>2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,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Durchführung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einer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Nierentransplantation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oder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einer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Langzeitdialyse</a:t>
            </a:r>
            <a:endParaRPr lang="da-DK" sz="700" dirty="0">
              <a:solidFill>
                <a:srgbClr val="B3B2B5"/>
              </a:solidFill>
              <a:latin typeface="Arial" charset="0"/>
              <a:cs typeface="Arial" charset="0"/>
            </a:endParaRPr>
          </a:p>
          <a:p>
            <a:pPr defTabSz="914400" fontAlgn="base">
              <a:spcAft>
                <a:spcPct val="0"/>
              </a:spcAft>
            </a:pP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KI: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Konfidenzintervall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HR: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Hazard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Ratio;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eGFR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: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estimated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glomerular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filtration rate (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geschätzte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glomeruläre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Filtrationsrate);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nvVHF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: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nicht-valvuläres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Vorhofflimmern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PJ: </a:t>
            </a:r>
            <a:r>
              <a:rPr lang="da-DK" sz="700" dirty="0" err="1">
                <a:solidFill>
                  <a:srgbClr val="B3B2B5"/>
                </a:solidFill>
                <a:latin typeface="Arial" charset="0"/>
                <a:cs typeface="Arial" charset="0"/>
              </a:rPr>
              <a:t>Patientenjahre</a:t>
            </a: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; </a:t>
            </a:r>
            <a:b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</a:br>
            <a:r>
              <a:rPr lang="da-DK" sz="700" dirty="0">
                <a:solidFill>
                  <a:srgbClr val="B3B2B5"/>
                </a:solidFill>
                <a:latin typeface="Arial" charset="0"/>
                <a:cs typeface="Arial" charset="0"/>
              </a:rPr>
              <a:t>VKA: Vitamin-K-Antagonist</a:t>
            </a:r>
          </a:p>
        </p:txBody>
      </p:sp>
      <p:sp>
        <p:nvSpPr>
          <p:cNvPr id="84" name="Rectangle 126">
            <a:extLst>
              <a:ext uri="{FF2B5EF4-FFF2-40B4-BE49-F238E27FC236}">
                <a16:creationId xmlns:a16="http://schemas.microsoft.com/office/drawing/2014/main" id="{14DBC6F3-4C89-FC4C-9046-CCCB3C092F00}"/>
              </a:ext>
            </a:extLst>
          </p:cNvPr>
          <p:cNvSpPr/>
          <p:nvPr/>
        </p:nvSpPr>
        <p:spPr>
          <a:xfrm>
            <a:off x="4518256" y="1101716"/>
            <a:ext cx="127988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rgbClr val="FFFFFF"/>
                </a:solidFill>
                <a:latin typeface="Arial" charset="0"/>
              </a:rPr>
              <a:t>HR (95% CI)</a:t>
            </a:r>
            <a:endParaRPr lang="en-GB" sz="11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5" name="Rectangle 127">
            <a:extLst>
              <a:ext uri="{FF2B5EF4-FFF2-40B4-BE49-F238E27FC236}">
                <a16:creationId xmlns:a16="http://schemas.microsoft.com/office/drawing/2014/main" id="{397C68D8-1858-0A4D-BD33-A32C40AF4B2E}"/>
              </a:ext>
            </a:extLst>
          </p:cNvPr>
          <p:cNvSpPr/>
          <p:nvPr/>
        </p:nvSpPr>
        <p:spPr>
          <a:xfrm>
            <a:off x="3217256" y="1101716"/>
            <a:ext cx="115166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100" b="1">
                <a:solidFill>
                  <a:srgbClr val="FFFFFF"/>
                </a:solidFill>
                <a:latin typeface="Arial" charset="0"/>
              </a:rPr>
              <a:t>Events (n)</a:t>
            </a:r>
            <a:endParaRPr lang="en-GB" sz="1100" b="1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6" name="Rectangle 128">
            <a:extLst>
              <a:ext uri="{FF2B5EF4-FFF2-40B4-BE49-F238E27FC236}">
                <a16:creationId xmlns:a16="http://schemas.microsoft.com/office/drawing/2014/main" id="{24DA7DF3-2B1B-2849-A541-446EFA21EDA6}"/>
              </a:ext>
            </a:extLst>
          </p:cNvPr>
          <p:cNvSpPr/>
          <p:nvPr/>
        </p:nvSpPr>
        <p:spPr>
          <a:xfrm>
            <a:off x="828386" y="1101716"/>
            <a:ext cx="25922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FFFFFF"/>
                </a:solidFill>
                <a:latin typeface="Arial" charset="0"/>
              </a:rPr>
              <a:t>AF patients</a:t>
            </a:r>
            <a:r>
              <a:rPr lang="en-US" sz="1100" b="1" baseline="30000" dirty="0">
                <a:solidFill>
                  <a:srgbClr val="FFFFFF"/>
                </a:solidFill>
                <a:latin typeface="Arial" charset="0"/>
              </a:rPr>
              <a:t>1</a:t>
            </a:r>
            <a:endParaRPr lang="en-GB" sz="1100" b="1" baseline="30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7" name="Rectangle 27">
            <a:extLst>
              <a:ext uri="{FF2B5EF4-FFF2-40B4-BE49-F238E27FC236}">
                <a16:creationId xmlns:a16="http://schemas.microsoft.com/office/drawing/2014/main" id="{EC29C0D7-2D65-854D-B1E7-E1CE94DD6388}"/>
              </a:ext>
            </a:extLst>
          </p:cNvPr>
          <p:cNvSpPr/>
          <p:nvPr/>
        </p:nvSpPr>
        <p:spPr bwMode="auto">
          <a:xfrm>
            <a:off x="611189" y="1283874"/>
            <a:ext cx="7616020" cy="3091556"/>
          </a:xfrm>
          <a:prstGeom prst="rect">
            <a:avLst/>
          </a:prstGeom>
          <a:noFill/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88" name="Rectangle 6">
            <a:extLst>
              <a:ext uri="{FF2B5EF4-FFF2-40B4-BE49-F238E27FC236}">
                <a16:creationId xmlns:a16="http://schemas.microsoft.com/office/drawing/2014/main" id="{EC2223AD-5E96-2F4D-A3B7-149CAA8526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6453" y="3930027"/>
            <a:ext cx="5171359" cy="546496"/>
          </a:xfrm>
          <a:prstGeom prst="roundRect">
            <a:avLst/>
          </a:prstGeom>
          <a:solidFill>
            <a:srgbClr val="3961AC"/>
          </a:solidFill>
          <a:ln w="15875">
            <a:solidFill>
              <a:srgbClr val="3961AC"/>
            </a:solidFill>
            <a:round/>
            <a:headEnd/>
            <a:tailEnd/>
          </a:ln>
        </p:spPr>
        <p:txBody>
          <a:bodyPr lIns="20250" rIns="20250" anchor="ctr"/>
          <a:lstStyle/>
          <a:p>
            <a:pPr defTabSz="914400">
              <a:lnSpc>
                <a:spcPct val="90000"/>
              </a:lnSpc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</a:rPr>
              <a:t> </a:t>
            </a:r>
            <a:r>
              <a:rPr lang="de-DE" sz="1200" b="1" dirty="0">
                <a:solidFill>
                  <a:srgbClr val="FFFFFF"/>
                </a:solidFill>
                <a:latin typeface="Arial"/>
              </a:rPr>
              <a:t> In aktualisierter Guideline 2019 genannt</a:t>
            </a:r>
            <a:r>
              <a:rPr lang="de-DE" sz="1200" b="1" baseline="30000" dirty="0">
                <a:solidFill>
                  <a:srgbClr val="FFFFFF"/>
                </a:solidFill>
                <a:latin typeface="Arial"/>
              </a:rPr>
              <a:t>23</a:t>
            </a:r>
            <a:endParaRPr kumimoji="0" lang="en-US" sz="1200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</a:endParaRPr>
          </a:p>
        </p:txBody>
      </p:sp>
      <p:grpSp>
        <p:nvGrpSpPr>
          <p:cNvPr id="89" name="Gruppieren 88">
            <a:extLst>
              <a:ext uri="{FF2B5EF4-FFF2-40B4-BE49-F238E27FC236}">
                <a16:creationId xmlns:a16="http://schemas.microsoft.com/office/drawing/2014/main" id="{6A2D700B-ABC6-0547-AB44-7C7F9CA3703C}"/>
              </a:ext>
            </a:extLst>
          </p:cNvPr>
          <p:cNvGrpSpPr/>
          <p:nvPr/>
        </p:nvGrpSpPr>
        <p:grpSpPr>
          <a:xfrm>
            <a:off x="707063" y="1677006"/>
            <a:ext cx="7368348" cy="2554860"/>
            <a:chOff x="707063" y="1876109"/>
            <a:chExt cx="7368348" cy="2554860"/>
          </a:xfrm>
        </p:grpSpPr>
        <p:grpSp>
          <p:nvGrpSpPr>
            <p:cNvPr id="90" name="Group 11">
              <a:extLst>
                <a:ext uri="{FF2B5EF4-FFF2-40B4-BE49-F238E27FC236}">
                  <a16:creationId xmlns:a16="http://schemas.microsoft.com/office/drawing/2014/main" id="{0D4C5738-AAD5-7A4B-A149-651D212EB8D1}"/>
                </a:ext>
              </a:extLst>
            </p:cNvPr>
            <p:cNvGrpSpPr/>
            <p:nvPr/>
          </p:nvGrpSpPr>
          <p:grpSpPr>
            <a:xfrm>
              <a:off x="710177" y="3316786"/>
              <a:ext cx="7337236" cy="378083"/>
              <a:chOff x="12504711" y="-1644955"/>
              <a:chExt cx="9684570" cy="504111"/>
            </a:xfrm>
          </p:grpSpPr>
          <p:sp>
            <p:nvSpPr>
              <p:cNvPr id="102" name="Rectangle: Rounded Corners 12">
                <a:extLst>
                  <a:ext uri="{FF2B5EF4-FFF2-40B4-BE49-F238E27FC236}">
                    <a16:creationId xmlns:a16="http://schemas.microsoft.com/office/drawing/2014/main" id="{93CB36F9-D9FB-B34E-B6E9-96CB5AA7A412}"/>
                  </a:ext>
                </a:extLst>
              </p:cNvPr>
              <p:cNvSpPr/>
              <p:nvPr/>
            </p:nvSpPr>
            <p:spPr>
              <a:xfrm>
                <a:off x="12504711" y="-1644844"/>
                <a:ext cx="9684570" cy="504000"/>
              </a:xfrm>
              <a:prstGeom prst="roundRect">
                <a:avLst>
                  <a:gd name="adj" fmla="val 50000"/>
                </a:avLst>
              </a:prstGeom>
              <a:solidFill>
                <a:srgbClr val="D5D4D2">
                  <a:lumMod val="20000"/>
                  <a:lumOff val="80000"/>
                </a:srgbClr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03" name="Rectangle: Rounded Corners 13">
                <a:extLst>
                  <a:ext uri="{FF2B5EF4-FFF2-40B4-BE49-F238E27FC236}">
                    <a16:creationId xmlns:a16="http://schemas.microsoft.com/office/drawing/2014/main" id="{4C23F9FD-FD85-FE45-8094-8B40E04C6854}"/>
                  </a:ext>
                </a:extLst>
              </p:cNvPr>
              <p:cNvSpPr/>
              <p:nvPr/>
            </p:nvSpPr>
            <p:spPr>
              <a:xfrm>
                <a:off x="12504712" y="-1644955"/>
                <a:ext cx="3312367" cy="504000"/>
              </a:xfrm>
              <a:prstGeom prst="roundRect">
                <a:avLst>
                  <a:gd name="adj" fmla="val 50000"/>
                </a:avLst>
              </a:prstGeom>
              <a:solidFill>
                <a:srgbClr val="726F69"/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grpSp>
          <p:nvGrpSpPr>
            <p:cNvPr id="91" name="Group 14">
              <a:extLst>
                <a:ext uri="{FF2B5EF4-FFF2-40B4-BE49-F238E27FC236}">
                  <a16:creationId xmlns:a16="http://schemas.microsoft.com/office/drawing/2014/main" id="{96FA0FAD-9BD2-1D4D-9691-B0DDF139857B}"/>
                </a:ext>
              </a:extLst>
            </p:cNvPr>
            <p:cNvGrpSpPr/>
            <p:nvPr/>
          </p:nvGrpSpPr>
          <p:grpSpPr>
            <a:xfrm>
              <a:off x="709139" y="2830732"/>
              <a:ext cx="7337236" cy="378083"/>
              <a:chOff x="12504711" y="-1644955"/>
              <a:chExt cx="9684570" cy="504111"/>
            </a:xfrm>
          </p:grpSpPr>
          <p:sp>
            <p:nvSpPr>
              <p:cNvPr id="100" name="Rectangle: Rounded Corners 15">
                <a:extLst>
                  <a:ext uri="{FF2B5EF4-FFF2-40B4-BE49-F238E27FC236}">
                    <a16:creationId xmlns:a16="http://schemas.microsoft.com/office/drawing/2014/main" id="{6BD00D2E-10C5-D944-91CF-07FCF8C73BE7}"/>
                  </a:ext>
                </a:extLst>
              </p:cNvPr>
              <p:cNvSpPr/>
              <p:nvPr/>
            </p:nvSpPr>
            <p:spPr>
              <a:xfrm>
                <a:off x="12504711" y="-1644844"/>
                <a:ext cx="9684570" cy="504000"/>
              </a:xfrm>
              <a:prstGeom prst="roundRect">
                <a:avLst>
                  <a:gd name="adj" fmla="val 50000"/>
                </a:avLst>
              </a:prstGeom>
              <a:solidFill>
                <a:srgbClr val="D5D4D2">
                  <a:lumMod val="20000"/>
                  <a:lumOff val="80000"/>
                </a:srgbClr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01" name="Rectangle: Rounded Corners 16">
                <a:extLst>
                  <a:ext uri="{FF2B5EF4-FFF2-40B4-BE49-F238E27FC236}">
                    <a16:creationId xmlns:a16="http://schemas.microsoft.com/office/drawing/2014/main" id="{BC3ACF54-2F51-084E-A5C7-F5B2BE45227E}"/>
                  </a:ext>
                </a:extLst>
              </p:cNvPr>
              <p:cNvSpPr/>
              <p:nvPr/>
            </p:nvSpPr>
            <p:spPr>
              <a:xfrm>
                <a:off x="12504712" y="-1644955"/>
                <a:ext cx="3312367" cy="504000"/>
              </a:xfrm>
              <a:prstGeom prst="roundRect">
                <a:avLst>
                  <a:gd name="adj" fmla="val 50000"/>
                </a:avLst>
              </a:prstGeom>
              <a:solidFill>
                <a:srgbClr val="726F69"/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grpSp>
          <p:nvGrpSpPr>
            <p:cNvPr id="92" name="Group 17">
              <a:extLst>
                <a:ext uri="{FF2B5EF4-FFF2-40B4-BE49-F238E27FC236}">
                  <a16:creationId xmlns:a16="http://schemas.microsoft.com/office/drawing/2014/main" id="{DED4F7E1-3A2D-5948-9873-49626BC7F1B7}"/>
                </a:ext>
              </a:extLst>
            </p:cNvPr>
            <p:cNvGrpSpPr/>
            <p:nvPr/>
          </p:nvGrpSpPr>
          <p:grpSpPr>
            <a:xfrm>
              <a:off x="708101" y="2344678"/>
              <a:ext cx="7337236" cy="378083"/>
              <a:chOff x="12504711" y="-1644955"/>
              <a:chExt cx="9684570" cy="504111"/>
            </a:xfrm>
          </p:grpSpPr>
          <p:sp>
            <p:nvSpPr>
              <p:cNvPr id="98" name="Rectangle: Rounded Corners 18">
                <a:extLst>
                  <a:ext uri="{FF2B5EF4-FFF2-40B4-BE49-F238E27FC236}">
                    <a16:creationId xmlns:a16="http://schemas.microsoft.com/office/drawing/2014/main" id="{F6E79962-0A31-DA45-9F9A-9F171DCD344B}"/>
                  </a:ext>
                </a:extLst>
              </p:cNvPr>
              <p:cNvSpPr/>
              <p:nvPr/>
            </p:nvSpPr>
            <p:spPr>
              <a:xfrm>
                <a:off x="12504711" y="-1644844"/>
                <a:ext cx="9684570" cy="504000"/>
              </a:xfrm>
              <a:prstGeom prst="roundRect">
                <a:avLst>
                  <a:gd name="adj" fmla="val 50000"/>
                </a:avLst>
              </a:prstGeom>
              <a:solidFill>
                <a:srgbClr val="D5D4D2">
                  <a:lumMod val="20000"/>
                  <a:lumOff val="80000"/>
                </a:srgbClr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99" name="Rectangle: Rounded Corners 19">
                <a:extLst>
                  <a:ext uri="{FF2B5EF4-FFF2-40B4-BE49-F238E27FC236}">
                    <a16:creationId xmlns:a16="http://schemas.microsoft.com/office/drawing/2014/main" id="{65983B11-849B-E44A-A64F-BD93D7F27709}"/>
                  </a:ext>
                </a:extLst>
              </p:cNvPr>
              <p:cNvSpPr/>
              <p:nvPr/>
            </p:nvSpPr>
            <p:spPr>
              <a:xfrm>
                <a:off x="12504712" y="-1644955"/>
                <a:ext cx="3312367" cy="504000"/>
              </a:xfrm>
              <a:prstGeom prst="roundRect">
                <a:avLst>
                  <a:gd name="adj" fmla="val 50000"/>
                </a:avLst>
              </a:prstGeom>
              <a:solidFill>
                <a:srgbClr val="726F69"/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grpSp>
          <p:nvGrpSpPr>
            <p:cNvPr id="93" name="Group 20">
              <a:extLst>
                <a:ext uri="{FF2B5EF4-FFF2-40B4-BE49-F238E27FC236}">
                  <a16:creationId xmlns:a16="http://schemas.microsoft.com/office/drawing/2014/main" id="{4F1CD76B-1020-4042-9A67-17491E5857FF}"/>
                </a:ext>
              </a:extLst>
            </p:cNvPr>
            <p:cNvGrpSpPr/>
            <p:nvPr/>
          </p:nvGrpSpPr>
          <p:grpSpPr>
            <a:xfrm>
              <a:off x="707063" y="1876109"/>
              <a:ext cx="7337236" cy="378083"/>
              <a:chOff x="12504711" y="-1644955"/>
              <a:chExt cx="9684570" cy="504111"/>
            </a:xfrm>
          </p:grpSpPr>
          <p:sp>
            <p:nvSpPr>
              <p:cNvPr id="96" name="Rectangle: Rounded Corners 21">
                <a:extLst>
                  <a:ext uri="{FF2B5EF4-FFF2-40B4-BE49-F238E27FC236}">
                    <a16:creationId xmlns:a16="http://schemas.microsoft.com/office/drawing/2014/main" id="{E2129C5D-C54F-504D-AA67-420DEA318ED3}"/>
                  </a:ext>
                </a:extLst>
              </p:cNvPr>
              <p:cNvSpPr/>
              <p:nvPr/>
            </p:nvSpPr>
            <p:spPr>
              <a:xfrm>
                <a:off x="12504711" y="-1644844"/>
                <a:ext cx="9684570" cy="504000"/>
              </a:xfrm>
              <a:prstGeom prst="roundRect">
                <a:avLst>
                  <a:gd name="adj" fmla="val 50000"/>
                </a:avLst>
              </a:prstGeom>
              <a:solidFill>
                <a:srgbClr val="D5D4D2">
                  <a:lumMod val="20000"/>
                  <a:lumOff val="80000"/>
                </a:srgbClr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97" name="Rectangle: Rounded Corners 22">
                <a:extLst>
                  <a:ext uri="{FF2B5EF4-FFF2-40B4-BE49-F238E27FC236}">
                    <a16:creationId xmlns:a16="http://schemas.microsoft.com/office/drawing/2014/main" id="{80C355E6-E8E0-FA4F-AE6A-F0055411538C}"/>
                  </a:ext>
                </a:extLst>
              </p:cNvPr>
              <p:cNvSpPr/>
              <p:nvPr/>
            </p:nvSpPr>
            <p:spPr>
              <a:xfrm>
                <a:off x="12504712" y="-1644955"/>
                <a:ext cx="3312367" cy="504000"/>
              </a:xfrm>
              <a:prstGeom prst="roundRect">
                <a:avLst>
                  <a:gd name="adj" fmla="val 50000"/>
                </a:avLst>
              </a:prstGeom>
              <a:solidFill>
                <a:srgbClr val="726F69"/>
              </a:solidFill>
            </p:spPr>
            <p:txBody>
              <a:bodyPr wrap="square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1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94" name="TextBox 25">
              <a:extLst>
                <a:ext uri="{FF2B5EF4-FFF2-40B4-BE49-F238E27FC236}">
                  <a16:creationId xmlns:a16="http://schemas.microsoft.com/office/drawing/2014/main" id="{F84DE9F8-DF0F-6243-8DDC-B1DF317DEEDF}"/>
                </a:ext>
              </a:extLst>
            </p:cNvPr>
            <p:cNvSpPr txBox="1"/>
            <p:nvPr/>
          </p:nvSpPr>
          <p:spPr>
            <a:xfrm>
              <a:off x="6392562" y="4047053"/>
              <a:ext cx="912171" cy="37866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000" b="1" kern="0" dirty="0" err="1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zugunsten</a:t>
              </a:r>
              <a:r>
                <a:rPr lang="en-GB" sz="10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 </a:t>
              </a:r>
              <a:br>
                <a:rPr lang="en-GB" sz="10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</a:br>
              <a:r>
                <a:rPr lang="en-GB" sz="10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Rivaroxaban</a:t>
              </a:r>
            </a:p>
          </p:txBody>
        </p:sp>
        <p:sp>
          <p:nvSpPr>
            <p:cNvPr id="95" name="TextBox 26">
              <a:extLst>
                <a:ext uri="{FF2B5EF4-FFF2-40B4-BE49-F238E27FC236}">
                  <a16:creationId xmlns:a16="http://schemas.microsoft.com/office/drawing/2014/main" id="{E9B98F92-4C05-8148-9621-6D6433EE4128}"/>
                </a:ext>
              </a:extLst>
            </p:cNvPr>
            <p:cNvSpPr txBox="1"/>
            <p:nvPr/>
          </p:nvSpPr>
          <p:spPr>
            <a:xfrm>
              <a:off x="7218305" y="4052307"/>
              <a:ext cx="857106" cy="378662"/>
            </a:xfrm>
            <a:prstGeom prst="rect">
              <a:avLst/>
            </a:prstGeom>
            <a:noFill/>
          </p:spPr>
          <p:txBody>
            <a:bodyPr wrap="squar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n-GB" sz="1000" b="1" kern="0" dirty="0" err="1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zugunsten</a:t>
              </a:r>
              <a:br>
                <a:rPr lang="en-GB" sz="10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</a:br>
              <a:r>
                <a:rPr lang="en-GB" sz="1000" b="1" kern="0" dirty="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charset="0"/>
                </a:rPr>
                <a:t>VKA</a:t>
              </a:r>
            </a:p>
          </p:txBody>
        </p:sp>
      </p:grpSp>
      <p:sp>
        <p:nvSpPr>
          <p:cNvPr id="104" name="Rectangle: Rounded Corners 28">
            <a:extLst>
              <a:ext uri="{FF2B5EF4-FFF2-40B4-BE49-F238E27FC236}">
                <a16:creationId xmlns:a16="http://schemas.microsoft.com/office/drawing/2014/main" id="{555BFD18-11DC-734F-962C-22E4132B561B}"/>
              </a:ext>
            </a:extLst>
          </p:cNvPr>
          <p:cNvSpPr/>
          <p:nvPr/>
        </p:nvSpPr>
        <p:spPr bwMode="auto">
          <a:xfrm>
            <a:off x="611187" y="1081168"/>
            <a:ext cx="7616021" cy="280330"/>
          </a:xfrm>
          <a:prstGeom prst="roundRect">
            <a:avLst>
              <a:gd name="adj" fmla="val 22818"/>
            </a:avLst>
          </a:prstGeom>
          <a:solidFill>
            <a:srgbClr val="3961AC"/>
          </a:solidFill>
          <a:ln w="19050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05" name="Rectangle 29">
            <a:extLst>
              <a:ext uri="{FF2B5EF4-FFF2-40B4-BE49-F238E27FC236}">
                <a16:creationId xmlns:a16="http://schemas.microsoft.com/office/drawing/2014/main" id="{98560EA6-7582-E94E-83CF-8130D6A0056A}"/>
              </a:ext>
            </a:extLst>
          </p:cNvPr>
          <p:cNvSpPr/>
          <p:nvPr/>
        </p:nvSpPr>
        <p:spPr>
          <a:xfrm>
            <a:off x="3403178" y="1082666"/>
            <a:ext cx="15844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b="1" dirty="0" err="1">
                <a:solidFill>
                  <a:srgbClr val="FFFFFF"/>
                </a:solidFill>
                <a:latin typeface="Arial" charset="0"/>
              </a:rPr>
              <a:t>Ereignisse</a:t>
            </a:r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/100 PJ</a:t>
            </a:r>
          </a:p>
        </p:txBody>
      </p:sp>
      <p:sp>
        <p:nvSpPr>
          <p:cNvPr id="106" name="Rectangle 31">
            <a:extLst>
              <a:ext uri="{FF2B5EF4-FFF2-40B4-BE49-F238E27FC236}">
                <a16:creationId xmlns:a16="http://schemas.microsoft.com/office/drawing/2014/main" id="{0E318097-394F-4E45-A67D-D0D2FF8CF36B}"/>
              </a:ext>
            </a:extLst>
          </p:cNvPr>
          <p:cNvSpPr/>
          <p:nvPr/>
        </p:nvSpPr>
        <p:spPr>
          <a:xfrm>
            <a:off x="751472" y="1082666"/>
            <a:ext cx="287783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b="1" dirty="0" err="1">
                <a:solidFill>
                  <a:srgbClr val="FFFFFF"/>
                </a:solidFill>
                <a:latin typeface="Arial" charset="0"/>
              </a:rPr>
              <a:t>nvVHF-Patienten</a:t>
            </a:r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latin typeface="Arial" charset="0"/>
              </a:rPr>
              <a:t>mit</a:t>
            </a:r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 Diabetes</a:t>
            </a:r>
            <a:r>
              <a:rPr lang="en-US" sz="1200" b="1" baseline="30000" dirty="0">
                <a:solidFill>
                  <a:srgbClr val="FFFFFF"/>
                </a:solidFill>
                <a:latin typeface="Arial" charset="0"/>
              </a:rPr>
              <a:t>22</a:t>
            </a:r>
          </a:p>
        </p:txBody>
      </p:sp>
      <p:sp>
        <p:nvSpPr>
          <p:cNvPr id="107" name="Rectangle 29">
            <a:extLst>
              <a:ext uri="{FF2B5EF4-FFF2-40B4-BE49-F238E27FC236}">
                <a16:creationId xmlns:a16="http://schemas.microsoft.com/office/drawing/2014/main" id="{AD942F4C-09C5-214F-A605-A314A3E9EE18}"/>
              </a:ext>
            </a:extLst>
          </p:cNvPr>
          <p:cNvSpPr/>
          <p:nvPr/>
        </p:nvSpPr>
        <p:spPr>
          <a:xfrm>
            <a:off x="5055207" y="1080822"/>
            <a:ext cx="127988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200" b="1" dirty="0">
                <a:solidFill>
                  <a:srgbClr val="FFFFFF"/>
                </a:solidFill>
                <a:latin typeface="Arial" charset="0"/>
              </a:rPr>
              <a:t>HR (95%‑KI)</a:t>
            </a:r>
          </a:p>
        </p:txBody>
      </p:sp>
      <p:grpSp>
        <p:nvGrpSpPr>
          <p:cNvPr id="108" name="Group 10">
            <a:extLst>
              <a:ext uri="{FF2B5EF4-FFF2-40B4-BE49-F238E27FC236}">
                <a16:creationId xmlns:a16="http://schemas.microsoft.com/office/drawing/2014/main" id="{A15ABCE3-7E17-C546-BDB7-3DCEFFB17B2E}"/>
              </a:ext>
            </a:extLst>
          </p:cNvPr>
          <p:cNvGrpSpPr/>
          <p:nvPr/>
        </p:nvGrpSpPr>
        <p:grpSpPr>
          <a:xfrm>
            <a:off x="4154386" y="4042059"/>
            <a:ext cx="1918528" cy="322431"/>
            <a:chOff x="2567608" y="7596391"/>
            <a:chExt cx="3816424" cy="641394"/>
          </a:xfrm>
        </p:grpSpPr>
        <p:sp>
          <p:nvSpPr>
            <p:cNvPr id="109" name="Rectangle: Rounded Corners 48">
              <a:extLst>
                <a:ext uri="{FF2B5EF4-FFF2-40B4-BE49-F238E27FC236}">
                  <a16:creationId xmlns:a16="http://schemas.microsoft.com/office/drawing/2014/main" id="{DC08FF67-7EF5-CD4A-8B1F-5BFA527370E3}"/>
                </a:ext>
              </a:extLst>
            </p:cNvPr>
            <p:cNvSpPr/>
            <p:nvPr/>
          </p:nvSpPr>
          <p:spPr>
            <a:xfrm>
              <a:off x="2567608" y="7596391"/>
              <a:ext cx="3816424" cy="641394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</p:spPr>
          <p:txBody>
            <a:bodyPr wrap="square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</a:endParaRPr>
            </a:p>
          </p:txBody>
        </p:sp>
        <p:pic>
          <p:nvPicPr>
            <p:cNvPr id="110" name="Picture 2" descr="Image result for AHA logo">
              <a:extLst>
                <a:ext uri="{FF2B5EF4-FFF2-40B4-BE49-F238E27FC236}">
                  <a16:creationId xmlns:a16="http://schemas.microsoft.com/office/drawing/2014/main" id="{F8884CF5-7885-6A40-8250-2E48B8C9E6D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692956" y="7605917"/>
              <a:ext cx="982952" cy="598444"/>
            </a:xfrm>
            <a:prstGeom prst="roundRect">
              <a:avLst>
                <a:gd name="adj" fmla="val 29400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1" name="Picture 4" descr="American College of Cardiology">
              <a:extLst>
                <a:ext uri="{FF2B5EF4-FFF2-40B4-BE49-F238E27FC236}">
                  <a16:creationId xmlns:a16="http://schemas.microsoft.com/office/drawing/2014/main" id="{38CE2C44-539C-F445-A622-5739EBCD52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3076" y="7725304"/>
              <a:ext cx="1315692" cy="4052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2" name="Picture 6" descr="Image result for heart rhythm society logo">
              <a:extLst>
                <a:ext uri="{FF2B5EF4-FFF2-40B4-BE49-F238E27FC236}">
                  <a16:creationId xmlns:a16="http://schemas.microsoft.com/office/drawing/2014/main" id="{6BAAB0DE-36CD-8747-A05C-3B7883F9A6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5235" y="7739546"/>
              <a:ext cx="1050920" cy="376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13" name="Content Placeholder 3">
            <a:extLst>
              <a:ext uri="{FF2B5EF4-FFF2-40B4-BE49-F238E27FC236}">
                <a16:creationId xmlns:a16="http://schemas.microsoft.com/office/drawing/2014/main" id="{C2BCE5D2-C431-2F48-88E7-392288F664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4796216"/>
              </p:ext>
            </p:extLst>
          </p:nvPr>
        </p:nvGraphicFramePr>
        <p:xfrm>
          <a:off x="787246" y="1628720"/>
          <a:ext cx="5652853" cy="1920414"/>
        </p:xfrm>
        <a:graphic>
          <a:graphicData uri="http://schemas.openxmlformats.org/drawingml/2006/table">
            <a:tbl>
              <a:tblPr firstRow="1" bandRow="1"/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3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86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/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Rückgang</a:t>
                      </a:r>
                      <a:r>
                        <a:rPr lang="en-AU" sz="1200" b="1" noProof="0" dirty="0">
                          <a:solidFill>
                            <a:schemeClr val="bg1"/>
                          </a:solidFill>
                        </a:rPr>
                        <a:t> der eGFR um ≥30% 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17.25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25.46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0.68 (0.53–0.86)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7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/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Verdopplung</a:t>
                      </a:r>
                      <a:r>
                        <a:rPr lang="en-AU" sz="1200" b="1" noProof="0" dirty="0">
                          <a:solidFill>
                            <a:schemeClr val="bg1"/>
                          </a:solidFill>
                        </a:rPr>
                        <a:t> des </a:t>
                      </a:r>
                      <a:br>
                        <a:rPr lang="en-AU" sz="1200" b="1" noProof="0" dirty="0">
                          <a:solidFill>
                            <a:schemeClr val="bg1"/>
                          </a:solidFill>
                        </a:rPr>
                      </a:br>
                      <a:r>
                        <a:rPr lang="en-AU" sz="1200" b="1" noProof="0" dirty="0">
                          <a:solidFill>
                            <a:schemeClr val="bg1"/>
                          </a:solidFill>
                        </a:rPr>
                        <a:t>Serum-</a:t>
                      </a:r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Kreatinins</a:t>
                      </a:r>
                      <a:endParaRPr lang="en-AU" sz="12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2.11</a:t>
                      </a:r>
                      <a:endParaRPr lang="en-GB" sz="1200" dirty="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4.26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0.50 (0.26–0.97)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7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/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Akutes</a:t>
                      </a:r>
                      <a:r>
                        <a:rPr lang="en-AU" sz="1200" b="1" noProof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Nierenversagen</a:t>
                      </a:r>
                      <a:r>
                        <a:rPr lang="en-AU" sz="1200" b="1" noProof="0" dirty="0">
                          <a:solidFill>
                            <a:schemeClr val="bg1"/>
                          </a:solidFill>
                        </a:rPr>
                        <a:t>*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11.07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14.70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0.75 (0.58–0.97)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2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noProof="0" dirty="0" err="1">
                          <a:solidFill>
                            <a:schemeClr val="bg1"/>
                          </a:solidFill>
                        </a:rPr>
                        <a:t>Nierenversagen</a:t>
                      </a:r>
                      <a:r>
                        <a:rPr lang="en-AU" sz="1200" b="1" baseline="30000" noProof="0" dirty="0">
                          <a:solidFill>
                            <a:schemeClr val="bg1"/>
                          </a:solidFill>
                        </a:rPr>
                        <a:t>†</a:t>
                      </a:r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1.30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/>
                        <a:t>1.95</a:t>
                      </a:r>
                      <a:endParaRPr lang="en-GB" sz="120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200" dirty="0"/>
                        <a:t>0.67 (0.32–1.41)</a:t>
                      </a:r>
                      <a:endParaRPr lang="en-GB" sz="1200" dirty="0"/>
                    </a:p>
                  </a:txBody>
                  <a:tcPr marL="68580" marR="68580" marT="34290" marB="34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14" name="Chart 19">
            <a:extLst>
              <a:ext uri="{FF2B5EF4-FFF2-40B4-BE49-F238E27FC236}">
                <a16:creationId xmlns:a16="http://schemas.microsoft.com/office/drawing/2014/main" id="{E3FEF87A-A016-8B46-AE35-4859BB1A00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7360374"/>
              </p:ext>
            </p:extLst>
          </p:nvPr>
        </p:nvGraphicFramePr>
        <p:xfrm>
          <a:off x="6109706" y="1293913"/>
          <a:ext cx="2395656" cy="2807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5" name="Rectangle 35">
            <a:extLst>
              <a:ext uri="{FF2B5EF4-FFF2-40B4-BE49-F238E27FC236}">
                <a16:creationId xmlns:a16="http://schemas.microsoft.com/office/drawing/2014/main" id="{3940CEE2-8549-CD41-976D-F5114A196E5D}"/>
              </a:ext>
            </a:extLst>
          </p:cNvPr>
          <p:cNvSpPr/>
          <p:nvPr/>
        </p:nvSpPr>
        <p:spPr>
          <a:xfrm>
            <a:off x="2947486" y="1388511"/>
            <a:ext cx="1453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ts val="450"/>
              </a:spcAft>
            </a:pP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Rivaroxaban</a:t>
            </a:r>
          </a:p>
        </p:txBody>
      </p:sp>
      <p:sp>
        <p:nvSpPr>
          <p:cNvPr id="116" name="Rectangle 36">
            <a:extLst>
              <a:ext uri="{FF2B5EF4-FFF2-40B4-BE49-F238E27FC236}">
                <a16:creationId xmlns:a16="http://schemas.microsoft.com/office/drawing/2014/main" id="{7707B97D-77EC-2E42-8A42-D309AE4FBBFF}"/>
              </a:ext>
            </a:extLst>
          </p:cNvPr>
          <p:cNvSpPr/>
          <p:nvPr/>
        </p:nvSpPr>
        <p:spPr>
          <a:xfrm>
            <a:off x="4154386" y="1388511"/>
            <a:ext cx="10184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50000"/>
              </a:spcBef>
              <a:spcAft>
                <a:spcPts val="450"/>
              </a:spcAft>
            </a:pPr>
            <a:r>
              <a:rPr lang="en-US" sz="1200" b="1" dirty="0">
                <a:solidFill>
                  <a:srgbClr val="000000">
                    <a:lumMod val="65000"/>
                    <a:lumOff val="35000"/>
                  </a:srgbClr>
                </a:solidFill>
                <a:latin typeface="Arial" charset="0"/>
              </a:rPr>
              <a:t>VKA</a:t>
            </a:r>
          </a:p>
        </p:txBody>
      </p:sp>
      <p:sp>
        <p:nvSpPr>
          <p:cNvPr id="117" name="Textfeld 116">
            <a:extLst>
              <a:ext uri="{FF2B5EF4-FFF2-40B4-BE49-F238E27FC236}">
                <a16:creationId xmlns:a16="http://schemas.microsoft.com/office/drawing/2014/main" id="{C7D72DAC-F54B-BE4D-9360-4DA1B6DC610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CH" sz="600" dirty="0">
              <a:solidFill>
                <a:srgbClr val="B3B2B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831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38">
            <a:extLst>
              <a:ext uri="{FF2B5EF4-FFF2-40B4-BE49-F238E27FC236}">
                <a16:creationId xmlns:a16="http://schemas.microsoft.com/office/drawing/2014/main" id="{785E8CE3-1956-3B42-8E64-FAC8C58063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" name="Titel 1">
            <a:extLst>
              <a:ext uri="{FF2B5EF4-FFF2-40B4-BE49-F238E27FC236}">
                <a16:creationId xmlns:a16="http://schemas.microsoft.com/office/drawing/2014/main" id="{A6C97A23-BFB2-EB40-B728-56818003BAD0}"/>
              </a:ext>
            </a:extLst>
          </p:cNvPr>
          <p:cNvSpPr txBox="1">
            <a:spLocks/>
          </p:cNvSpPr>
          <p:nvPr/>
        </p:nvSpPr>
        <p:spPr>
          <a:xfrm>
            <a:off x="612001" y="272310"/>
            <a:ext cx="8281175" cy="6093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400"/>
            <a:r>
              <a:rPr lang="en-US" sz="2200" kern="0" dirty="0" err="1">
                <a:latin typeface="Arial"/>
              </a:rPr>
              <a:t>Stellen</a:t>
            </a:r>
            <a:r>
              <a:rPr lang="en-US" sz="2200" kern="0" dirty="0">
                <a:latin typeface="Arial"/>
              </a:rPr>
              <a:t> Sie </a:t>
            </a:r>
            <a:r>
              <a:rPr lang="en-US" sz="2200" kern="0" dirty="0" err="1">
                <a:latin typeface="Arial"/>
              </a:rPr>
              <a:t>sicher</a:t>
            </a:r>
            <a:r>
              <a:rPr lang="en-US" sz="2200" kern="0" dirty="0">
                <a:latin typeface="Arial"/>
              </a:rPr>
              <a:t>, </a:t>
            </a:r>
            <a:r>
              <a:rPr lang="en-US" sz="2200" kern="0" dirty="0" err="1">
                <a:latin typeface="Arial"/>
              </a:rPr>
              <a:t>dass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Ihre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nvVHF-Patienten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mit</a:t>
            </a:r>
            <a:r>
              <a:rPr lang="en-US" sz="2200" kern="0" dirty="0">
                <a:latin typeface="Arial"/>
              </a:rPr>
              <a:t> Diabetes </a:t>
            </a:r>
            <a:r>
              <a:rPr lang="en-US" sz="2200" kern="0" dirty="0" err="1">
                <a:latin typeface="Arial"/>
              </a:rPr>
              <a:t>wie</a:t>
            </a:r>
            <a:r>
              <a:rPr lang="en-US" sz="2200" kern="0" dirty="0">
                <a:latin typeface="Arial"/>
              </a:rPr>
              <a:t> Herr Marty </a:t>
            </a:r>
            <a:r>
              <a:rPr lang="en-US" sz="2200" kern="0" dirty="0" err="1">
                <a:latin typeface="Arial"/>
              </a:rPr>
              <a:t>über</a:t>
            </a:r>
            <a:r>
              <a:rPr lang="en-US" sz="2200" kern="0" dirty="0">
                <a:latin typeface="Arial"/>
              </a:rPr>
              <a:t> den </a:t>
            </a:r>
            <a:r>
              <a:rPr lang="en-US" sz="2200" kern="0" dirty="0" err="1">
                <a:latin typeface="Arial"/>
              </a:rPr>
              <a:t>Schlaganfall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hinaus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geschützt</a:t>
            </a:r>
            <a:r>
              <a:rPr lang="en-US" sz="2200" kern="0" dirty="0">
                <a:latin typeface="Arial"/>
              </a:rPr>
              <a:t> </a:t>
            </a:r>
            <a:r>
              <a:rPr lang="en-US" sz="2200" kern="0" dirty="0" err="1">
                <a:latin typeface="Arial"/>
              </a:rPr>
              <a:t>sind</a:t>
            </a:r>
            <a:endParaRPr lang="en-US" sz="2200" kern="0" dirty="0">
              <a:latin typeface="Arial"/>
            </a:endParaRPr>
          </a:p>
        </p:txBody>
      </p:sp>
      <p:pic>
        <p:nvPicPr>
          <p:cNvPr id="93" name="Picture 13">
            <a:extLst>
              <a:ext uri="{FF2B5EF4-FFF2-40B4-BE49-F238E27FC236}">
                <a16:creationId xmlns:a16="http://schemas.microsoft.com/office/drawing/2014/main" id="{F162ACD5-95B8-9445-B198-69DD5B4245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84601" y="1290872"/>
            <a:ext cx="2187139" cy="2187139"/>
          </a:xfrm>
          <a:prstGeom prst="ellipse">
            <a:avLst/>
          </a:prstGeom>
          <a:ln w="28575">
            <a:solidFill>
              <a:srgbClr val="3961AC"/>
            </a:solidFill>
          </a:ln>
        </p:spPr>
      </p:pic>
      <p:grpSp>
        <p:nvGrpSpPr>
          <p:cNvPr id="94" name="Group 2">
            <a:extLst>
              <a:ext uri="{FF2B5EF4-FFF2-40B4-BE49-F238E27FC236}">
                <a16:creationId xmlns:a16="http://schemas.microsoft.com/office/drawing/2014/main" id="{D6A51A2F-A8D6-7C4D-9082-1F8B36414464}"/>
              </a:ext>
            </a:extLst>
          </p:cNvPr>
          <p:cNvGrpSpPr/>
          <p:nvPr/>
        </p:nvGrpSpPr>
        <p:grpSpPr>
          <a:xfrm>
            <a:off x="2379956" y="3421468"/>
            <a:ext cx="1242000" cy="1242000"/>
            <a:chOff x="848962" y="2623187"/>
            <a:chExt cx="1728192" cy="1728000"/>
          </a:xfrm>
        </p:grpSpPr>
        <p:sp>
          <p:nvSpPr>
            <p:cNvPr id="95" name="Oval 1">
              <a:extLst>
                <a:ext uri="{FF2B5EF4-FFF2-40B4-BE49-F238E27FC236}">
                  <a16:creationId xmlns:a16="http://schemas.microsoft.com/office/drawing/2014/main" id="{5C7A509C-3E56-AD46-BE4F-249BFB7A6A88}"/>
                </a:ext>
              </a:extLst>
            </p:cNvPr>
            <p:cNvSpPr/>
            <p:nvPr/>
          </p:nvSpPr>
          <p:spPr bwMode="auto">
            <a:xfrm>
              <a:off x="848962" y="2623187"/>
              <a:ext cx="1728192" cy="1728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grpSp>
          <p:nvGrpSpPr>
            <p:cNvPr id="96" name="Group 8">
              <a:extLst>
                <a:ext uri="{FF2B5EF4-FFF2-40B4-BE49-F238E27FC236}">
                  <a16:creationId xmlns:a16="http://schemas.microsoft.com/office/drawing/2014/main" id="{AE9BDF34-7F39-104F-871F-1969CD651EEA}"/>
                </a:ext>
              </a:extLst>
            </p:cNvPr>
            <p:cNvGrpSpPr/>
            <p:nvPr/>
          </p:nvGrpSpPr>
          <p:grpSpPr>
            <a:xfrm>
              <a:off x="1274696" y="2892086"/>
              <a:ext cx="876730" cy="1230598"/>
              <a:chOff x="2351878" y="1624992"/>
              <a:chExt cx="449507" cy="692344"/>
            </a:xfrm>
          </p:grpSpPr>
          <p:pic>
            <p:nvPicPr>
              <p:cNvPr id="97" name="Picture 9">
                <a:extLst>
                  <a:ext uri="{FF2B5EF4-FFF2-40B4-BE49-F238E27FC236}">
                    <a16:creationId xmlns:a16="http://schemas.microsoft.com/office/drawing/2014/main" id="{498F89D3-18D7-364C-9AF4-15C0AB58C29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51878" y="1624992"/>
                <a:ext cx="449507" cy="692344"/>
              </a:xfrm>
              <a:prstGeom prst="rect">
                <a:avLst/>
              </a:prstGeom>
            </p:spPr>
          </p:pic>
          <p:sp>
            <p:nvSpPr>
              <p:cNvPr id="98" name="Rectangle 10">
                <a:extLst>
                  <a:ext uri="{FF2B5EF4-FFF2-40B4-BE49-F238E27FC236}">
                    <a16:creationId xmlns:a16="http://schemas.microsoft.com/office/drawing/2014/main" id="{2D354EC1-C84B-DC44-90CE-5F97D64AFF68}"/>
                  </a:ext>
                </a:extLst>
              </p:cNvPr>
              <p:cNvSpPr/>
              <p:nvPr/>
            </p:nvSpPr>
            <p:spPr bwMode="auto">
              <a:xfrm>
                <a:off x="2444386" y="1714465"/>
                <a:ext cx="264487" cy="198508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</p:grpSp>
      <p:grpSp>
        <p:nvGrpSpPr>
          <p:cNvPr id="99" name="Group 3">
            <a:extLst>
              <a:ext uri="{FF2B5EF4-FFF2-40B4-BE49-F238E27FC236}">
                <a16:creationId xmlns:a16="http://schemas.microsoft.com/office/drawing/2014/main" id="{A577C5A0-1EC5-5241-AA7B-D73C613CF350}"/>
              </a:ext>
            </a:extLst>
          </p:cNvPr>
          <p:cNvGrpSpPr/>
          <p:nvPr/>
        </p:nvGrpSpPr>
        <p:grpSpPr>
          <a:xfrm>
            <a:off x="7104636" y="3435984"/>
            <a:ext cx="1242000" cy="1242000"/>
            <a:chOff x="2959519" y="4630356"/>
            <a:chExt cx="1728192" cy="1728000"/>
          </a:xfrm>
        </p:grpSpPr>
        <p:sp>
          <p:nvSpPr>
            <p:cNvPr id="100" name="Oval 17">
              <a:extLst>
                <a:ext uri="{FF2B5EF4-FFF2-40B4-BE49-F238E27FC236}">
                  <a16:creationId xmlns:a16="http://schemas.microsoft.com/office/drawing/2014/main" id="{B3EFAC7C-D05B-E74E-B152-C4C185483854}"/>
                </a:ext>
              </a:extLst>
            </p:cNvPr>
            <p:cNvSpPr/>
            <p:nvPr/>
          </p:nvSpPr>
          <p:spPr bwMode="auto">
            <a:xfrm>
              <a:off x="2959519" y="4630356"/>
              <a:ext cx="1728192" cy="1728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grpSp>
          <p:nvGrpSpPr>
            <p:cNvPr id="101" name="Group 11">
              <a:extLst>
                <a:ext uri="{FF2B5EF4-FFF2-40B4-BE49-F238E27FC236}">
                  <a16:creationId xmlns:a16="http://schemas.microsoft.com/office/drawing/2014/main" id="{7D41667D-A01D-8544-92AA-30C9095C78AB}"/>
                </a:ext>
              </a:extLst>
            </p:cNvPr>
            <p:cNvGrpSpPr/>
            <p:nvPr/>
          </p:nvGrpSpPr>
          <p:grpSpPr bwMode="gray">
            <a:xfrm>
              <a:off x="3139539" y="5085184"/>
              <a:ext cx="1368152" cy="864096"/>
              <a:chOff x="7388982" y="1955563"/>
              <a:chExt cx="488470" cy="322350"/>
            </a:xfrm>
            <a:solidFill>
              <a:srgbClr val="A3B8E0"/>
            </a:solidFill>
          </p:grpSpPr>
          <p:sp>
            <p:nvSpPr>
              <p:cNvPr id="102" name="Freeform 68">
                <a:extLst>
                  <a:ext uri="{FF2B5EF4-FFF2-40B4-BE49-F238E27FC236}">
                    <a16:creationId xmlns:a16="http://schemas.microsoft.com/office/drawing/2014/main" id="{F10349F2-AB61-6043-8E14-7F0872F81E7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689579" y="1955563"/>
                <a:ext cx="187873" cy="314440"/>
              </a:xfrm>
              <a:custGeom>
                <a:avLst/>
                <a:gdLst>
                  <a:gd name="T0" fmla="*/ 30 w 71"/>
                  <a:gd name="T1" fmla="*/ 0 h 119"/>
                  <a:gd name="T2" fmla="*/ 7 w 71"/>
                  <a:gd name="T3" fmla="*/ 13 h 119"/>
                  <a:gd name="T4" fmla="*/ 37 w 71"/>
                  <a:gd name="T5" fmla="*/ 34 h 119"/>
                  <a:gd name="T6" fmla="*/ 20 w 71"/>
                  <a:gd name="T7" fmla="*/ 42 h 119"/>
                  <a:gd name="T8" fmla="*/ 26 w 71"/>
                  <a:gd name="T9" fmla="*/ 79 h 119"/>
                  <a:gd name="T10" fmla="*/ 17 w 71"/>
                  <a:gd name="T11" fmla="*/ 75 h 119"/>
                  <a:gd name="T12" fmla="*/ 13 w 71"/>
                  <a:gd name="T13" fmla="*/ 107 h 119"/>
                  <a:gd name="T14" fmla="*/ 67 w 71"/>
                  <a:gd name="T15" fmla="*/ 64 h 119"/>
                  <a:gd name="T16" fmla="*/ 30 w 71"/>
                  <a:gd name="T17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119">
                    <a:moveTo>
                      <a:pt x="30" y="0"/>
                    </a:moveTo>
                    <a:cubicBezTo>
                      <a:pt x="21" y="0"/>
                      <a:pt x="10" y="3"/>
                      <a:pt x="7" y="13"/>
                    </a:cubicBezTo>
                    <a:cubicBezTo>
                      <a:pt x="2" y="31"/>
                      <a:pt x="23" y="44"/>
                      <a:pt x="37" y="34"/>
                    </a:cubicBezTo>
                    <a:cubicBezTo>
                      <a:pt x="35" y="38"/>
                      <a:pt x="30" y="44"/>
                      <a:pt x="20" y="42"/>
                    </a:cubicBezTo>
                    <a:cubicBezTo>
                      <a:pt x="17" y="53"/>
                      <a:pt x="18" y="67"/>
                      <a:pt x="26" y="79"/>
                    </a:cubicBezTo>
                    <a:cubicBezTo>
                      <a:pt x="23" y="79"/>
                      <a:pt x="20" y="78"/>
                      <a:pt x="17" y="75"/>
                    </a:cubicBezTo>
                    <a:cubicBezTo>
                      <a:pt x="4" y="78"/>
                      <a:pt x="0" y="99"/>
                      <a:pt x="13" y="107"/>
                    </a:cubicBezTo>
                    <a:cubicBezTo>
                      <a:pt x="31" y="119"/>
                      <a:pt x="63" y="108"/>
                      <a:pt x="67" y="64"/>
                    </a:cubicBezTo>
                    <a:cubicBezTo>
                      <a:pt x="71" y="28"/>
                      <a:pt x="54" y="2"/>
                      <a:pt x="3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03" name="Freeform 69">
                <a:extLst>
                  <a:ext uri="{FF2B5EF4-FFF2-40B4-BE49-F238E27FC236}">
                    <a16:creationId xmlns:a16="http://schemas.microsoft.com/office/drawing/2014/main" id="{B8EB7FFE-795A-E549-9544-7F62D39E557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388982" y="1955563"/>
                <a:ext cx="186885" cy="314440"/>
              </a:xfrm>
              <a:custGeom>
                <a:avLst/>
                <a:gdLst>
                  <a:gd name="T0" fmla="*/ 54 w 71"/>
                  <a:gd name="T1" fmla="*/ 75 h 119"/>
                  <a:gd name="T2" fmla="*/ 45 w 71"/>
                  <a:gd name="T3" fmla="*/ 79 h 119"/>
                  <a:gd name="T4" fmla="*/ 51 w 71"/>
                  <a:gd name="T5" fmla="*/ 42 h 119"/>
                  <a:gd name="T6" fmla="*/ 34 w 71"/>
                  <a:gd name="T7" fmla="*/ 34 h 119"/>
                  <a:gd name="T8" fmla="*/ 64 w 71"/>
                  <a:gd name="T9" fmla="*/ 13 h 119"/>
                  <a:gd name="T10" fmla="*/ 41 w 71"/>
                  <a:gd name="T11" fmla="*/ 0 h 119"/>
                  <a:gd name="T12" fmla="*/ 4 w 71"/>
                  <a:gd name="T13" fmla="*/ 64 h 119"/>
                  <a:gd name="T14" fmla="*/ 58 w 71"/>
                  <a:gd name="T15" fmla="*/ 107 h 119"/>
                  <a:gd name="T16" fmla="*/ 54 w 71"/>
                  <a:gd name="T17" fmla="*/ 75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119">
                    <a:moveTo>
                      <a:pt x="54" y="75"/>
                    </a:moveTo>
                    <a:cubicBezTo>
                      <a:pt x="51" y="78"/>
                      <a:pt x="48" y="79"/>
                      <a:pt x="45" y="79"/>
                    </a:cubicBezTo>
                    <a:cubicBezTo>
                      <a:pt x="53" y="67"/>
                      <a:pt x="54" y="53"/>
                      <a:pt x="51" y="42"/>
                    </a:cubicBezTo>
                    <a:cubicBezTo>
                      <a:pt x="42" y="44"/>
                      <a:pt x="36" y="38"/>
                      <a:pt x="34" y="34"/>
                    </a:cubicBezTo>
                    <a:cubicBezTo>
                      <a:pt x="48" y="44"/>
                      <a:pt x="69" y="31"/>
                      <a:pt x="64" y="13"/>
                    </a:cubicBezTo>
                    <a:cubicBezTo>
                      <a:pt x="62" y="3"/>
                      <a:pt x="51" y="0"/>
                      <a:pt x="41" y="0"/>
                    </a:cubicBezTo>
                    <a:cubicBezTo>
                      <a:pt x="17" y="2"/>
                      <a:pt x="0" y="28"/>
                      <a:pt x="4" y="64"/>
                    </a:cubicBezTo>
                    <a:cubicBezTo>
                      <a:pt x="8" y="108"/>
                      <a:pt x="40" y="119"/>
                      <a:pt x="58" y="107"/>
                    </a:cubicBezTo>
                    <a:cubicBezTo>
                      <a:pt x="71" y="99"/>
                      <a:pt x="67" y="78"/>
                      <a:pt x="54" y="7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04" name="Freeform 70">
                <a:extLst>
                  <a:ext uri="{FF2B5EF4-FFF2-40B4-BE49-F238E27FC236}">
                    <a16:creationId xmlns:a16="http://schemas.microsoft.com/office/drawing/2014/main" id="{BD208CF1-3605-7246-B926-F78091596B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550157" y="2069275"/>
                <a:ext cx="71194" cy="208638"/>
              </a:xfrm>
              <a:custGeom>
                <a:avLst/>
                <a:gdLst>
                  <a:gd name="T0" fmla="*/ 1 w 27"/>
                  <a:gd name="T1" fmla="*/ 0 h 79"/>
                  <a:gd name="T2" fmla="*/ 0 w 27"/>
                  <a:gd name="T3" fmla="*/ 16 h 79"/>
                  <a:gd name="T4" fmla="*/ 19 w 27"/>
                  <a:gd name="T5" fmla="*/ 79 h 79"/>
                  <a:gd name="T6" fmla="*/ 27 w 27"/>
                  <a:gd name="T7" fmla="*/ 79 h 79"/>
                  <a:gd name="T8" fmla="*/ 1 w 27"/>
                  <a:gd name="T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79">
                    <a:moveTo>
                      <a:pt x="1" y="0"/>
                    </a:moveTo>
                    <a:cubicBezTo>
                      <a:pt x="1" y="0"/>
                      <a:pt x="4" y="10"/>
                      <a:pt x="0" y="16"/>
                    </a:cubicBezTo>
                    <a:cubicBezTo>
                      <a:pt x="17" y="20"/>
                      <a:pt x="19" y="48"/>
                      <a:pt x="19" y="79"/>
                    </a:cubicBezTo>
                    <a:cubicBezTo>
                      <a:pt x="27" y="79"/>
                      <a:pt x="27" y="79"/>
                      <a:pt x="27" y="79"/>
                    </a:cubicBezTo>
                    <a:cubicBezTo>
                      <a:pt x="27" y="41"/>
                      <a:pt x="21" y="7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05" name="Freeform 71">
                <a:extLst>
                  <a:ext uri="{FF2B5EF4-FFF2-40B4-BE49-F238E27FC236}">
                    <a16:creationId xmlns:a16="http://schemas.microsoft.com/office/drawing/2014/main" id="{BBF1082B-1A19-9B4D-937F-3D8A026270E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645082" y="2069275"/>
                <a:ext cx="74161" cy="208638"/>
              </a:xfrm>
              <a:custGeom>
                <a:avLst/>
                <a:gdLst>
                  <a:gd name="T0" fmla="*/ 26 w 28"/>
                  <a:gd name="T1" fmla="*/ 0 h 79"/>
                  <a:gd name="T2" fmla="*/ 0 w 28"/>
                  <a:gd name="T3" fmla="*/ 79 h 79"/>
                  <a:gd name="T4" fmla="*/ 8 w 28"/>
                  <a:gd name="T5" fmla="*/ 79 h 79"/>
                  <a:gd name="T6" fmla="*/ 28 w 28"/>
                  <a:gd name="T7" fmla="*/ 16 h 79"/>
                  <a:gd name="T8" fmla="*/ 26 w 28"/>
                  <a:gd name="T9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79">
                    <a:moveTo>
                      <a:pt x="26" y="0"/>
                    </a:moveTo>
                    <a:cubicBezTo>
                      <a:pt x="6" y="7"/>
                      <a:pt x="0" y="41"/>
                      <a:pt x="0" y="79"/>
                    </a:cubicBezTo>
                    <a:cubicBezTo>
                      <a:pt x="8" y="79"/>
                      <a:pt x="8" y="79"/>
                      <a:pt x="8" y="79"/>
                    </a:cubicBezTo>
                    <a:cubicBezTo>
                      <a:pt x="8" y="48"/>
                      <a:pt x="10" y="20"/>
                      <a:pt x="28" y="16"/>
                    </a:cubicBezTo>
                    <a:cubicBezTo>
                      <a:pt x="23" y="10"/>
                      <a:pt x="26" y="0"/>
                      <a:pt x="26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</p:grpSp>
      <p:grpSp>
        <p:nvGrpSpPr>
          <p:cNvPr id="106" name="Group 4">
            <a:extLst>
              <a:ext uri="{FF2B5EF4-FFF2-40B4-BE49-F238E27FC236}">
                <a16:creationId xmlns:a16="http://schemas.microsoft.com/office/drawing/2014/main" id="{68CCD56A-C37B-D044-9312-89E02D4F97C8}"/>
              </a:ext>
            </a:extLst>
          </p:cNvPr>
          <p:cNvGrpSpPr/>
          <p:nvPr/>
        </p:nvGrpSpPr>
        <p:grpSpPr>
          <a:xfrm>
            <a:off x="3954850" y="3409178"/>
            <a:ext cx="1242000" cy="1242000"/>
            <a:chOff x="7104112" y="4725144"/>
            <a:chExt cx="1728192" cy="1728000"/>
          </a:xfrm>
        </p:grpSpPr>
        <p:sp>
          <p:nvSpPr>
            <p:cNvPr id="107" name="Oval 18">
              <a:extLst>
                <a:ext uri="{FF2B5EF4-FFF2-40B4-BE49-F238E27FC236}">
                  <a16:creationId xmlns:a16="http://schemas.microsoft.com/office/drawing/2014/main" id="{0A59F846-2AAF-4F45-8BEC-D5C8F8AC77E9}"/>
                </a:ext>
              </a:extLst>
            </p:cNvPr>
            <p:cNvSpPr/>
            <p:nvPr/>
          </p:nvSpPr>
          <p:spPr bwMode="auto">
            <a:xfrm>
              <a:off x="7104112" y="4725144"/>
              <a:ext cx="1728192" cy="1728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grpSp>
          <p:nvGrpSpPr>
            <p:cNvPr id="108" name="Group 19">
              <a:extLst>
                <a:ext uri="{FF2B5EF4-FFF2-40B4-BE49-F238E27FC236}">
                  <a16:creationId xmlns:a16="http://schemas.microsoft.com/office/drawing/2014/main" id="{AF6F2EC7-4E1C-D44B-9BE2-1B8413E97826}"/>
                </a:ext>
              </a:extLst>
            </p:cNvPr>
            <p:cNvGrpSpPr/>
            <p:nvPr/>
          </p:nvGrpSpPr>
          <p:grpSpPr bwMode="gray">
            <a:xfrm>
              <a:off x="7494676" y="4993966"/>
              <a:ext cx="947063" cy="1266921"/>
              <a:chOff x="8699747" y="1861133"/>
              <a:chExt cx="380690" cy="511210"/>
            </a:xfrm>
            <a:solidFill>
              <a:srgbClr val="A3B8E0"/>
            </a:solidFill>
          </p:grpSpPr>
          <p:sp>
            <p:nvSpPr>
              <p:cNvPr id="109" name="Freeform 51">
                <a:extLst>
                  <a:ext uri="{FF2B5EF4-FFF2-40B4-BE49-F238E27FC236}">
                    <a16:creationId xmlns:a16="http://schemas.microsoft.com/office/drawing/2014/main" id="{E20F9E24-E873-9746-8887-EBB210C789A2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8813460" y="1861133"/>
                <a:ext cx="203694" cy="187872"/>
              </a:xfrm>
              <a:custGeom>
                <a:avLst/>
                <a:gdLst>
                  <a:gd name="T0" fmla="*/ 58 w 77"/>
                  <a:gd name="T1" fmla="*/ 10 h 71"/>
                  <a:gd name="T2" fmla="*/ 46 w 77"/>
                  <a:gd name="T3" fmla="*/ 23 h 71"/>
                  <a:gd name="T4" fmla="*/ 49 w 77"/>
                  <a:gd name="T5" fmla="*/ 5 h 71"/>
                  <a:gd name="T6" fmla="*/ 29 w 77"/>
                  <a:gd name="T7" fmla="*/ 6 h 71"/>
                  <a:gd name="T8" fmla="*/ 27 w 77"/>
                  <a:gd name="T9" fmla="*/ 24 h 71"/>
                  <a:gd name="T10" fmla="*/ 18 w 77"/>
                  <a:gd name="T11" fmla="*/ 7 h 71"/>
                  <a:gd name="T12" fmla="*/ 3 w 77"/>
                  <a:gd name="T13" fmla="*/ 21 h 71"/>
                  <a:gd name="T14" fmla="*/ 12 w 77"/>
                  <a:gd name="T15" fmla="*/ 32 h 71"/>
                  <a:gd name="T16" fmla="*/ 1 w 77"/>
                  <a:gd name="T17" fmla="*/ 61 h 71"/>
                  <a:gd name="T18" fmla="*/ 31 w 77"/>
                  <a:gd name="T19" fmla="*/ 71 h 71"/>
                  <a:gd name="T20" fmla="*/ 36 w 77"/>
                  <a:gd name="T21" fmla="*/ 51 h 71"/>
                  <a:gd name="T22" fmla="*/ 60 w 77"/>
                  <a:gd name="T23" fmla="*/ 38 h 71"/>
                  <a:gd name="T24" fmla="*/ 58 w 77"/>
                  <a:gd name="T25" fmla="*/ 35 h 71"/>
                  <a:gd name="T26" fmla="*/ 74 w 77"/>
                  <a:gd name="T27" fmla="*/ 22 h 71"/>
                  <a:gd name="T28" fmla="*/ 58 w 77"/>
                  <a:gd name="T29" fmla="*/ 10 h 71"/>
                  <a:gd name="T30" fmla="*/ 46 w 77"/>
                  <a:gd name="T31" fmla="*/ 7 h 71"/>
                  <a:gd name="T32" fmla="*/ 32 w 77"/>
                  <a:gd name="T33" fmla="*/ 7 h 71"/>
                  <a:gd name="T34" fmla="*/ 46 w 77"/>
                  <a:gd name="T35" fmla="*/ 7 h 71"/>
                  <a:gd name="T36" fmla="*/ 6 w 77"/>
                  <a:gd name="T37" fmla="*/ 20 h 71"/>
                  <a:gd name="T38" fmla="*/ 18 w 77"/>
                  <a:gd name="T39" fmla="*/ 11 h 71"/>
                  <a:gd name="T40" fmla="*/ 6 w 77"/>
                  <a:gd name="T41" fmla="*/ 20 h 71"/>
                  <a:gd name="T42" fmla="*/ 71 w 77"/>
                  <a:gd name="T43" fmla="*/ 22 h 71"/>
                  <a:gd name="T44" fmla="*/ 60 w 77"/>
                  <a:gd name="T45" fmla="*/ 13 h 71"/>
                  <a:gd name="T46" fmla="*/ 71 w 77"/>
                  <a:gd name="T47" fmla="*/ 2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" h="71">
                    <a:moveTo>
                      <a:pt x="58" y="10"/>
                    </a:moveTo>
                    <a:cubicBezTo>
                      <a:pt x="54" y="16"/>
                      <a:pt x="50" y="20"/>
                      <a:pt x="46" y="23"/>
                    </a:cubicBezTo>
                    <a:cubicBezTo>
                      <a:pt x="48" y="17"/>
                      <a:pt x="49" y="11"/>
                      <a:pt x="49" y="5"/>
                    </a:cubicBezTo>
                    <a:cubicBezTo>
                      <a:pt x="49" y="0"/>
                      <a:pt x="29" y="0"/>
                      <a:pt x="29" y="6"/>
                    </a:cubicBezTo>
                    <a:cubicBezTo>
                      <a:pt x="29" y="13"/>
                      <a:pt x="29" y="18"/>
                      <a:pt x="27" y="24"/>
                    </a:cubicBezTo>
                    <a:cubicBezTo>
                      <a:pt x="25" y="17"/>
                      <a:pt x="22" y="12"/>
                      <a:pt x="18" y="7"/>
                    </a:cubicBezTo>
                    <a:cubicBezTo>
                      <a:pt x="15" y="3"/>
                      <a:pt x="0" y="17"/>
                      <a:pt x="3" y="21"/>
                    </a:cubicBezTo>
                    <a:cubicBezTo>
                      <a:pt x="7" y="25"/>
                      <a:pt x="10" y="28"/>
                      <a:pt x="12" y="32"/>
                    </a:cubicBezTo>
                    <a:cubicBezTo>
                      <a:pt x="4" y="39"/>
                      <a:pt x="0" y="49"/>
                      <a:pt x="1" y="61"/>
                    </a:cubicBezTo>
                    <a:cubicBezTo>
                      <a:pt x="11" y="59"/>
                      <a:pt x="21" y="58"/>
                      <a:pt x="31" y="71"/>
                    </a:cubicBezTo>
                    <a:cubicBezTo>
                      <a:pt x="26" y="58"/>
                      <a:pt x="30" y="51"/>
                      <a:pt x="36" y="51"/>
                    </a:cubicBezTo>
                    <a:cubicBezTo>
                      <a:pt x="41" y="47"/>
                      <a:pt x="48" y="43"/>
                      <a:pt x="60" y="38"/>
                    </a:cubicBezTo>
                    <a:cubicBezTo>
                      <a:pt x="60" y="37"/>
                      <a:pt x="59" y="36"/>
                      <a:pt x="58" y="35"/>
                    </a:cubicBezTo>
                    <a:cubicBezTo>
                      <a:pt x="65" y="32"/>
                      <a:pt x="70" y="28"/>
                      <a:pt x="74" y="22"/>
                    </a:cubicBezTo>
                    <a:cubicBezTo>
                      <a:pt x="77" y="18"/>
                      <a:pt x="61" y="6"/>
                      <a:pt x="58" y="10"/>
                    </a:cubicBezTo>
                    <a:close/>
                    <a:moveTo>
                      <a:pt x="46" y="7"/>
                    </a:moveTo>
                    <a:cubicBezTo>
                      <a:pt x="46" y="11"/>
                      <a:pt x="32" y="11"/>
                      <a:pt x="32" y="7"/>
                    </a:cubicBezTo>
                    <a:cubicBezTo>
                      <a:pt x="32" y="4"/>
                      <a:pt x="46" y="2"/>
                      <a:pt x="46" y="7"/>
                    </a:cubicBezTo>
                    <a:close/>
                    <a:moveTo>
                      <a:pt x="6" y="20"/>
                    </a:moveTo>
                    <a:cubicBezTo>
                      <a:pt x="4" y="18"/>
                      <a:pt x="14" y="7"/>
                      <a:pt x="18" y="11"/>
                    </a:cubicBezTo>
                    <a:cubicBezTo>
                      <a:pt x="20" y="14"/>
                      <a:pt x="9" y="23"/>
                      <a:pt x="6" y="20"/>
                    </a:cubicBezTo>
                    <a:close/>
                    <a:moveTo>
                      <a:pt x="71" y="22"/>
                    </a:moveTo>
                    <a:cubicBezTo>
                      <a:pt x="68" y="25"/>
                      <a:pt x="58" y="16"/>
                      <a:pt x="60" y="13"/>
                    </a:cubicBezTo>
                    <a:cubicBezTo>
                      <a:pt x="61" y="10"/>
                      <a:pt x="73" y="18"/>
                      <a:pt x="71" y="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0" name="Freeform 52">
                <a:extLst>
                  <a:ext uri="{FF2B5EF4-FFF2-40B4-BE49-F238E27FC236}">
                    <a16:creationId xmlns:a16="http://schemas.microsoft.com/office/drawing/2014/main" id="{6058004D-737C-F24E-A124-36B59F32D6B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699747" y="1951114"/>
                <a:ext cx="53395" cy="58340"/>
              </a:xfrm>
              <a:custGeom>
                <a:avLst/>
                <a:gdLst>
                  <a:gd name="T0" fmla="*/ 19 w 20"/>
                  <a:gd name="T1" fmla="*/ 1 h 22"/>
                  <a:gd name="T2" fmla="*/ 6 w 20"/>
                  <a:gd name="T3" fmla="*/ 0 h 22"/>
                  <a:gd name="T4" fmla="*/ 6 w 20"/>
                  <a:gd name="T5" fmla="*/ 21 h 22"/>
                  <a:gd name="T6" fmla="*/ 20 w 20"/>
                  <a:gd name="T7" fmla="*/ 22 h 22"/>
                  <a:gd name="T8" fmla="*/ 19 w 20"/>
                  <a:gd name="T9" fmla="*/ 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2">
                    <a:moveTo>
                      <a:pt x="19" y="1"/>
                    </a:moveTo>
                    <a:cubicBezTo>
                      <a:pt x="19" y="1"/>
                      <a:pt x="10" y="0"/>
                      <a:pt x="6" y="0"/>
                    </a:cubicBezTo>
                    <a:cubicBezTo>
                      <a:pt x="2" y="0"/>
                      <a:pt x="0" y="20"/>
                      <a:pt x="6" y="21"/>
                    </a:cubicBezTo>
                    <a:cubicBezTo>
                      <a:pt x="12" y="21"/>
                      <a:pt x="20" y="22"/>
                      <a:pt x="20" y="22"/>
                    </a:cubicBezTo>
                    <a:lnTo>
                      <a:pt x="1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1" name="Freeform 53">
                <a:extLst>
                  <a:ext uri="{FF2B5EF4-FFF2-40B4-BE49-F238E27FC236}">
                    <a16:creationId xmlns:a16="http://schemas.microsoft.com/office/drawing/2014/main" id="{33932E03-F129-7441-A990-F75A8EE6334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34355" y="2020330"/>
                <a:ext cx="153265" cy="230391"/>
              </a:xfrm>
              <a:custGeom>
                <a:avLst/>
                <a:gdLst>
                  <a:gd name="T0" fmla="*/ 53 w 58"/>
                  <a:gd name="T1" fmla="*/ 11 h 87"/>
                  <a:gd name="T2" fmla="*/ 14 w 58"/>
                  <a:gd name="T3" fmla="*/ 17 h 87"/>
                  <a:gd name="T4" fmla="*/ 1 w 58"/>
                  <a:gd name="T5" fmla="*/ 64 h 87"/>
                  <a:gd name="T6" fmla="*/ 15 w 58"/>
                  <a:gd name="T7" fmla="*/ 69 h 87"/>
                  <a:gd name="T8" fmla="*/ 31 w 58"/>
                  <a:gd name="T9" fmla="*/ 40 h 87"/>
                  <a:gd name="T10" fmla="*/ 53 w 58"/>
                  <a:gd name="T11" fmla="*/ 11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8" h="87">
                    <a:moveTo>
                      <a:pt x="53" y="11"/>
                    </a:moveTo>
                    <a:cubicBezTo>
                      <a:pt x="49" y="5"/>
                      <a:pt x="37" y="0"/>
                      <a:pt x="14" y="17"/>
                    </a:cubicBezTo>
                    <a:cubicBezTo>
                      <a:pt x="1" y="27"/>
                      <a:pt x="1" y="42"/>
                      <a:pt x="1" y="64"/>
                    </a:cubicBezTo>
                    <a:cubicBezTo>
                      <a:pt x="0" y="85"/>
                      <a:pt x="15" y="87"/>
                      <a:pt x="15" y="69"/>
                    </a:cubicBezTo>
                    <a:cubicBezTo>
                      <a:pt x="24" y="64"/>
                      <a:pt x="31" y="40"/>
                      <a:pt x="31" y="40"/>
                    </a:cubicBezTo>
                    <a:cubicBezTo>
                      <a:pt x="44" y="39"/>
                      <a:pt x="58" y="17"/>
                      <a:pt x="53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2" name="Freeform 54">
                <a:extLst>
                  <a:ext uri="{FF2B5EF4-FFF2-40B4-BE49-F238E27FC236}">
                    <a16:creationId xmlns:a16="http://schemas.microsoft.com/office/drawing/2014/main" id="{1D91F734-763A-7A4B-BC84-51493231436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61053" y="1887830"/>
                <a:ext cx="52407" cy="167108"/>
              </a:xfrm>
              <a:custGeom>
                <a:avLst/>
                <a:gdLst>
                  <a:gd name="T0" fmla="*/ 8 w 20"/>
                  <a:gd name="T1" fmla="*/ 58 h 63"/>
                  <a:gd name="T2" fmla="*/ 17 w 20"/>
                  <a:gd name="T3" fmla="*/ 54 h 63"/>
                  <a:gd name="T4" fmla="*/ 20 w 20"/>
                  <a:gd name="T5" fmla="*/ 28 h 63"/>
                  <a:gd name="T6" fmla="*/ 19 w 20"/>
                  <a:gd name="T7" fmla="*/ 5 h 63"/>
                  <a:gd name="T8" fmla="*/ 0 w 20"/>
                  <a:gd name="T9" fmla="*/ 7 h 63"/>
                  <a:gd name="T10" fmla="*/ 2 w 20"/>
                  <a:gd name="T11" fmla="*/ 63 h 63"/>
                  <a:gd name="T12" fmla="*/ 8 w 20"/>
                  <a:gd name="T13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63">
                    <a:moveTo>
                      <a:pt x="8" y="58"/>
                    </a:moveTo>
                    <a:cubicBezTo>
                      <a:pt x="12" y="56"/>
                      <a:pt x="14" y="55"/>
                      <a:pt x="17" y="54"/>
                    </a:cubicBezTo>
                    <a:cubicBezTo>
                      <a:pt x="16" y="47"/>
                      <a:pt x="16" y="37"/>
                      <a:pt x="20" y="28"/>
                    </a:cubicBezTo>
                    <a:cubicBezTo>
                      <a:pt x="19" y="17"/>
                      <a:pt x="19" y="7"/>
                      <a:pt x="19" y="5"/>
                    </a:cubicBezTo>
                    <a:cubicBezTo>
                      <a:pt x="19" y="1"/>
                      <a:pt x="1" y="0"/>
                      <a:pt x="0" y="7"/>
                    </a:cubicBezTo>
                    <a:cubicBezTo>
                      <a:pt x="0" y="12"/>
                      <a:pt x="1" y="45"/>
                      <a:pt x="2" y="63"/>
                    </a:cubicBezTo>
                    <a:cubicBezTo>
                      <a:pt x="4" y="61"/>
                      <a:pt x="6" y="59"/>
                      <a:pt x="8" y="5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3" name="Freeform 55">
                <a:extLst>
                  <a:ext uri="{FF2B5EF4-FFF2-40B4-BE49-F238E27FC236}">
                    <a16:creationId xmlns:a16="http://schemas.microsoft.com/office/drawing/2014/main" id="{EAD217ED-B33E-B942-A52E-70C76242DF37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8906407" y="1954080"/>
                <a:ext cx="174030" cy="118656"/>
              </a:xfrm>
              <a:custGeom>
                <a:avLst/>
                <a:gdLst>
                  <a:gd name="T0" fmla="*/ 55 w 66"/>
                  <a:gd name="T1" fmla="*/ 1 h 45"/>
                  <a:gd name="T2" fmla="*/ 0 w 66"/>
                  <a:gd name="T3" fmla="*/ 24 h 45"/>
                  <a:gd name="T4" fmla="*/ 3 w 66"/>
                  <a:gd name="T5" fmla="*/ 35 h 45"/>
                  <a:gd name="T6" fmla="*/ 31 w 66"/>
                  <a:gd name="T7" fmla="*/ 36 h 45"/>
                  <a:gd name="T8" fmla="*/ 59 w 66"/>
                  <a:gd name="T9" fmla="*/ 21 h 45"/>
                  <a:gd name="T10" fmla="*/ 55 w 66"/>
                  <a:gd name="T11" fmla="*/ 1 h 45"/>
                  <a:gd name="T12" fmla="*/ 58 w 66"/>
                  <a:gd name="T13" fmla="*/ 18 h 45"/>
                  <a:gd name="T14" fmla="*/ 54 w 66"/>
                  <a:gd name="T15" fmla="*/ 4 h 45"/>
                  <a:gd name="T16" fmla="*/ 58 w 66"/>
                  <a:gd name="T17" fmla="*/ 1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45">
                    <a:moveTo>
                      <a:pt x="55" y="1"/>
                    </a:moveTo>
                    <a:cubicBezTo>
                      <a:pt x="27" y="4"/>
                      <a:pt x="0" y="19"/>
                      <a:pt x="0" y="24"/>
                    </a:cubicBezTo>
                    <a:cubicBezTo>
                      <a:pt x="0" y="27"/>
                      <a:pt x="2" y="31"/>
                      <a:pt x="3" y="35"/>
                    </a:cubicBezTo>
                    <a:cubicBezTo>
                      <a:pt x="17" y="36"/>
                      <a:pt x="22" y="45"/>
                      <a:pt x="31" y="36"/>
                    </a:cubicBezTo>
                    <a:cubicBezTo>
                      <a:pt x="28" y="30"/>
                      <a:pt x="52" y="23"/>
                      <a:pt x="59" y="21"/>
                    </a:cubicBezTo>
                    <a:cubicBezTo>
                      <a:pt x="66" y="19"/>
                      <a:pt x="61" y="0"/>
                      <a:pt x="55" y="1"/>
                    </a:cubicBezTo>
                    <a:close/>
                    <a:moveTo>
                      <a:pt x="58" y="18"/>
                    </a:moveTo>
                    <a:cubicBezTo>
                      <a:pt x="54" y="19"/>
                      <a:pt x="50" y="5"/>
                      <a:pt x="54" y="4"/>
                    </a:cubicBezTo>
                    <a:cubicBezTo>
                      <a:pt x="57" y="3"/>
                      <a:pt x="62" y="16"/>
                      <a:pt x="58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4" name="Freeform 56">
                <a:extLst>
                  <a:ext uri="{FF2B5EF4-FFF2-40B4-BE49-F238E27FC236}">
                    <a16:creationId xmlns:a16="http://schemas.microsoft.com/office/drawing/2014/main" id="{5C2FE44B-8E6F-4E47-8AC5-643C6A316A4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65997" y="2064826"/>
                <a:ext cx="298619" cy="307517"/>
              </a:xfrm>
              <a:custGeom>
                <a:avLst/>
                <a:gdLst>
                  <a:gd name="T0" fmla="*/ 110 w 113"/>
                  <a:gd name="T1" fmla="*/ 69 h 116"/>
                  <a:gd name="T2" fmla="*/ 84 w 113"/>
                  <a:gd name="T3" fmla="*/ 6 h 116"/>
                  <a:gd name="T4" fmla="*/ 87 w 113"/>
                  <a:gd name="T5" fmla="*/ 27 h 116"/>
                  <a:gd name="T6" fmla="*/ 90 w 113"/>
                  <a:gd name="T7" fmla="*/ 58 h 116"/>
                  <a:gd name="T8" fmla="*/ 84 w 113"/>
                  <a:gd name="T9" fmla="*/ 39 h 116"/>
                  <a:gd name="T10" fmla="*/ 80 w 113"/>
                  <a:gd name="T11" fmla="*/ 48 h 116"/>
                  <a:gd name="T12" fmla="*/ 76 w 113"/>
                  <a:gd name="T13" fmla="*/ 77 h 116"/>
                  <a:gd name="T14" fmla="*/ 80 w 113"/>
                  <a:gd name="T15" fmla="*/ 95 h 116"/>
                  <a:gd name="T16" fmla="*/ 73 w 113"/>
                  <a:gd name="T17" fmla="*/ 80 h 116"/>
                  <a:gd name="T18" fmla="*/ 69 w 113"/>
                  <a:gd name="T19" fmla="*/ 54 h 116"/>
                  <a:gd name="T20" fmla="*/ 51 w 113"/>
                  <a:gd name="T21" fmla="*/ 66 h 116"/>
                  <a:gd name="T22" fmla="*/ 61 w 113"/>
                  <a:gd name="T23" fmla="*/ 51 h 116"/>
                  <a:gd name="T24" fmla="*/ 73 w 113"/>
                  <a:gd name="T25" fmla="*/ 43 h 116"/>
                  <a:gd name="T26" fmla="*/ 77 w 113"/>
                  <a:gd name="T27" fmla="*/ 4 h 116"/>
                  <a:gd name="T28" fmla="*/ 53 w 113"/>
                  <a:gd name="T29" fmla="*/ 5 h 116"/>
                  <a:gd name="T30" fmla="*/ 19 w 113"/>
                  <a:gd name="T31" fmla="*/ 44 h 116"/>
                  <a:gd name="T32" fmla="*/ 0 w 113"/>
                  <a:gd name="T33" fmla="*/ 67 h 116"/>
                  <a:gd name="T34" fmla="*/ 47 w 113"/>
                  <a:gd name="T35" fmla="*/ 101 h 116"/>
                  <a:gd name="T36" fmla="*/ 110 w 113"/>
                  <a:gd name="T37" fmla="*/ 69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6">
                    <a:moveTo>
                      <a:pt x="110" y="69"/>
                    </a:moveTo>
                    <a:cubicBezTo>
                      <a:pt x="107" y="34"/>
                      <a:pt x="94" y="13"/>
                      <a:pt x="84" y="6"/>
                    </a:cubicBezTo>
                    <a:cubicBezTo>
                      <a:pt x="88" y="11"/>
                      <a:pt x="88" y="19"/>
                      <a:pt x="87" y="27"/>
                    </a:cubicBezTo>
                    <a:cubicBezTo>
                      <a:pt x="87" y="36"/>
                      <a:pt x="98" y="45"/>
                      <a:pt x="90" y="58"/>
                    </a:cubicBezTo>
                    <a:cubicBezTo>
                      <a:pt x="91" y="47"/>
                      <a:pt x="86" y="44"/>
                      <a:pt x="84" y="39"/>
                    </a:cubicBezTo>
                    <a:cubicBezTo>
                      <a:pt x="83" y="42"/>
                      <a:pt x="82" y="45"/>
                      <a:pt x="80" y="48"/>
                    </a:cubicBezTo>
                    <a:cubicBezTo>
                      <a:pt x="71" y="62"/>
                      <a:pt x="69" y="72"/>
                      <a:pt x="76" y="77"/>
                    </a:cubicBezTo>
                    <a:cubicBezTo>
                      <a:pt x="86" y="84"/>
                      <a:pt x="88" y="93"/>
                      <a:pt x="80" y="95"/>
                    </a:cubicBezTo>
                    <a:cubicBezTo>
                      <a:pt x="85" y="90"/>
                      <a:pt x="80" y="85"/>
                      <a:pt x="73" y="80"/>
                    </a:cubicBezTo>
                    <a:cubicBezTo>
                      <a:pt x="66" y="75"/>
                      <a:pt x="63" y="67"/>
                      <a:pt x="69" y="54"/>
                    </a:cubicBezTo>
                    <a:cubicBezTo>
                      <a:pt x="63" y="58"/>
                      <a:pt x="54" y="53"/>
                      <a:pt x="51" y="66"/>
                    </a:cubicBezTo>
                    <a:cubicBezTo>
                      <a:pt x="50" y="57"/>
                      <a:pt x="55" y="53"/>
                      <a:pt x="61" y="51"/>
                    </a:cubicBezTo>
                    <a:cubicBezTo>
                      <a:pt x="67" y="49"/>
                      <a:pt x="70" y="46"/>
                      <a:pt x="73" y="43"/>
                    </a:cubicBezTo>
                    <a:cubicBezTo>
                      <a:pt x="77" y="36"/>
                      <a:pt x="82" y="14"/>
                      <a:pt x="77" y="4"/>
                    </a:cubicBezTo>
                    <a:cubicBezTo>
                      <a:pt x="70" y="5"/>
                      <a:pt x="63" y="0"/>
                      <a:pt x="53" y="5"/>
                    </a:cubicBezTo>
                    <a:cubicBezTo>
                      <a:pt x="44" y="26"/>
                      <a:pt x="27" y="25"/>
                      <a:pt x="19" y="44"/>
                    </a:cubicBezTo>
                    <a:cubicBezTo>
                      <a:pt x="11" y="62"/>
                      <a:pt x="3" y="66"/>
                      <a:pt x="0" y="67"/>
                    </a:cubicBezTo>
                    <a:cubicBezTo>
                      <a:pt x="2" y="81"/>
                      <a:pt x="8" y="94"/>
                      <a:pt x="47" y="101"/>
                    </a:cubicBezTo>
                    <a:cubicBezTo>
                      <a:pt x="90" y="109"/>
                      <a:pt x="113" y="116"/>
                      <a:pt x="110" y="6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</p:grpSp>
      <p:grpSp>
        <p:nvGrpSpPr>
          <p:cNvPr id="115" name="Group 6">
            <a:extLst>
              <a:ext uri="{FF2B5EF4-FFF2-40B4-BE49-F238E27FC236}">
                <a16:creationId xmlns:a16="http://schemas.microsoft.com/office/drawing/2014/main" id="{137A8715-9690-EA41-BED2-A5501EA9046D}"/>
              </a:ext>
            </a:extLst>
          </p:cNvPr>
          <p:cNvGrpSpPr/>
          <p:nvPr/>
        </p:nvGrpSpPr>
        <p:grpSpPr>
          <a:xfrm>
            <a:off x="805062" y="3409178"/>
            <a:ext cx="1242000" cy="1242000"/>
            <a:chOff x="182419" y="4105186"/>
            <a:chExt cx="1728192" cy="1728000"/>
          </a:xfrm>
        </p:grpSpPr>
        <p:grpSp>
          <p:nvGrpSpPr>
            <p:cNvPr id="116" name="Group 34">
              <a:extLst>
                <a:ext uri="{FF2B5EF4-FFF2-40B4-BE49-F238E27FC236}">
                  <a16:creationId xmlns:a16="http://schemas.microsoft.com/office/drawing/2014/main" id="{AA9292E1-05AA-2042-8467-9F02D1F27295}"/>
                </a:ext>
              </a:extLst>
            </p:cNvPr>
            <p:cNvGrpSpPr/>
            <p:nvPr/>
          </p:nvGrpSpPr>
          <p:grpSpPr>
            <a:xfrm>
              <a:off x="182419" y="4105186"/>
              <a:ext cx="1728192" cy="1728000"/>
              <a:chOff x="848962" y="2623187"/>
              <a:chExt cx="1728192" cy="1728000"/>
            </a:xfrm>
          </p:grpSpPr>
          <p:sp>
            <p:nvSpPr>
              <p:cNvPr id="118" name="Oval 35">
                <a:extLst>
                  <a:ext uri="{FF2B5EF4-FFF2-40B4-BE49-F238E27FC236}">
                    <a16:creationId xmlns:a16="http://schemas.microsoft.com/office/drawing/2014/main" id="{389EE2A9-B0F2-A742-94A0-2AD484EB5843}"/>
                  </a:ext>
                </a:extLst>
              </p:cNvPr>
              <p:cNvSpPr/>
              <p:nvPr/>
            </p:nvSpPr>
            <p:spPr bwMode="auto">
              <a:xfrm>
                <a:off x="848962" y="2623187"/>
                <a:ext cx="1728192" cy="1728000"/>
              </a:xfrm>
              <a:prstGeom prst="ellipse">
                <a:avLst/>
              </a:prstGeom>
              <a:solidFill>
                <a:srgbClr val="FFFFFF"/>
              </a:solidFill>
              <a:ln w="28575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19" name="Rectangle 38">
                <a:extLst>
                  <a:ext uri="{FF2B5EF4-FFF2-40B4-BE49-F238E27FC236}">
                    <a16:creationId xmlns:a16="http://schemas.microsoft.com/office/drawing/2014/main" id="{6EE43B1D-182D-564A-8DAD-4527119AEB70}"/>
                  </a:ext>
                </a:extLst>
              </p:cNvPr>
              <p:cNvSpPr/>
              <p:nvPr/>
            </p:nvSpPr>
            <p:spPr bwMode="auto">
              <a:xfrm>
                <a:off x="1412715" y="3039894"/>
                <a:ext cx="600682" cy="375285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117" name="Freeform: Shape 39">
              <a:extLst>
                <a:ext uri="{FF2B5EF4-FFF2-40B4-BE49-F238E27FC236}">
                  <a16:creationId xmlns:a16="http://schemas.microsoft.com/office/drawing/2014/main" id="{EACDC382-E9D3-BA48-A7FB-E93C5A0F866A}"/>
                </a:ext>
              </a:extLst>
            </p:cNvPr>
            <p:cNvSpPr/>
            <p:nvPr/>
          </p:nvSpPr>
          <p:spPr>
            <a:xfrm flipH="1">
              <a:off x="480626" y="4494802"/>
              <a:ext cx="1222886" cy="979192"/>
            </a:xfrm>
            <a:custGeom>
              <a:avLst/>
              <a:gdLst/>
              <a:ahLst/>
              <a:cxnLst/>
              <a:rect l="0" t="0" r="0" b="0"/>
              <a:pathLst>
                <a:path w="607500" h="517500">
                  <a:moveTo>
                    <a:pt x="588841" y="313568"/>
                  </a:moveTo>
                  <a:cubicBezTo>
                    <a:pt x="610591" y="282068"/>
                    <a:pt x="609091" y="239318"/>
                    <a:pt x="585091" y="209318"/>
                  </a:cubicBezTo>
                  <a:cubicBezTo>
                    <a:pt x="588091" y="200318"/>
                    <a:pt x="589591" y="191318"/>
                    <a:pt x="589591" y="182318"/>
                  </a:cubicBezTo>
                  <a:cubicBezTo>
                    <a:pt x="589591" y="139568"/>
                    <a:pt x="558841" y="103568"/>
                    <a:pt x="517591" y="95318"/>
                  </a:cubicBezTo>
                  <a:cubicBezTo>
                    <a:pt x="504841" y="58568"/>
                    <a:pt x="471091" y="34568"/>
                    <a:pt x="432091" y="34568"/>
                  </a:cubicBezTo>
                  <a:cubicBezTo>
                    <a:pt x="425341" y="34568"/>
                    <a:pt x="417841" y="35318"/>
                    <a:pt x="411091" y="36818"/>
                  </a:cubicBezTo>
                  <a:cubicBezTo>
                    <a:pt x="395341" y="18068"/>
                    <a:pt x="372091" y="6818"/>
                    <a:pt x="348091" y="4568"/>
                  </a:cubicBezTo>
                  <a:cubicBezTo>
                    <a:pt x="323341" y="3068"/>
                    <a:pt x="299341" y="11318"/>
                    <a:pt x="281341" y="27818"/>
                  </a:cubicBezTo>
                  <a:cubicBezTo>
                    <a:pt x="258091" y="12068"/>
                    <a:pt x="228841" y="7568"/>
                    <a:pt x="202591" y="15818"/>
                  </a:cubicBezTo>
                  <a:cubicBezTo>
                    <a:pt x="175591" y="24068"/>
                    <a:pt x="154591" y="44318"/>
                    <a:pt x="144841" y="71318"/>
                  </a:cubicBezTo>
                  <a:cubicBezTo>
                    <a:pt x="143341" y="71318"/>
                    <a:pt x="141091" y="71318"/>
                    <a:pt x="139591" y="71318"/>
                  </a:cubicBezTo>
                  <a:cubicBezTo>
                    <a:pt x="90091" y="71318"/>
                    <a:pt x="50341" y="110318"/>
                    <a:pt x="49591" y="159818"/>
                  </a:cubicBezTo>
                  <a:cubicBezTo>
                    <a:pt x="49591" y="161318"/>
                    <a:pt x="49591" y="162818"/>
                    <a:pt x="49591" y="164318"/>
                  </a:cubicBezTo>
                  <a:cubicBezTo>
                    <a:pt x="19591" y="180818"/>
                    <a:pt x="2341" y="213068"/>
                    <a:pt x="4591" y="247568"/>
                  </a:cubicBezTo>
                  <a:cubicBezTo>
                    <a:pt x="7591" y="294818"/>
                    <a:pt x="49591" y="330068"/>
                    <a:pt x="97591" y="330068"/>
                  </a:cubicBezTo>
                  <a:lnTo>
                    <a:pt x="213841" y="330068"/>
                  </a:lnTo>
                  <a:cubicBezTo>
                    <a:pt x="263341" y="330068"/>
                    <a:pt x="303841" y="369818"/>
                    <a:pt x="304591" y="419318"/>
                  </a:cubicBezTo>
                  <a:lnTo>
                    <a:pt x="304591" y="515318"/>
                  </a:lnTo>
                  <a:lnTo>
                    <a:pt x="363841" y="515318"/>
                  </a:lnTo>
                  <a:lnTo>
                    <a:pt x="363841" y="447818"/>
                  </a:lnTo>
                  <a:cubicBezTo>
                    <a:pt x="363841" y="444818"/>
                    <a:pt x="363841" y="441068"/>
                    <a:pt x="363841" y="438068"/>
                  </a:cubicBezTo>
                  <a:cubicBezTo>
                    <a:pt x="363841" y="410318"/>
                    <a:pt x="363091" y="375068"/>
                    <a:pt x="382591" y="352568"/>
                  </a:cubicBezTo>
                  <a:cubicBezTo>
                    <a:pt x="394591" y="339818"/>
                    <a:pt x="408091" y="328568"/>
                    <a:pt x="422341" y="318818"/>
                  </a:cubicBezTo>
                  <a:cubicBezTo>
                    <a:pt x="433591" y="312068"/>
                    <a:pt x="443341" y="303818"/>
                    <a:pt x="451591" y="294068"/>
                  </a:cubicBezTo>
                  <a:cubicBezTo>
                    <a:pt x="455341" y="288068"/>
                    <a:pt x="459091" y="282068"/>
                    <a:pt x="461341" y="276068"/>
                  </a:cubicBezTo>
                  <a:cubicBezTo>
                    <a:pt x="445591" y="270068"/>
                    <a:pt x="429091" y="267818"/>
                    <a:pt x="412591" y="270068"/>
                  </a:cubicBezTo>
                  <a:cubicBezTo>
                    <a:pt x="404341" y="270818"/>
                    <a:pt x="396841" y="265568"/>
                    <a:pt x="395341" y="257318"/>
                  </a:cubicBezTo>
                  <a:cubicBezTo>
                    <a:pt x="394591" y="249068"/>
                    <a:pt x="399841" y="241568"/>
                    <a:pt x="408091" y="240068"/>
                  </a:cubicBezTo>
                  <a:cubicBezTo>
                    <a:pt x="428341" y="237068"/>
                    <a:pt x="448591" y="239318"/>
                    <a:pt x="468091" y="246818"/>
                  </a:cubicBezTo>
                  <a:cubicBezTo>
                    <a:pt x="468091" y="244568"/>
                    <a:pt x="468091" y="243068"/>
                    <a:pt x="468841" y="240818"/>
                  </a:cubicBezTo>
                  <a:cubicBezTo>
                    <a:pt x="469591" y="228818"/>
                    <a:pt x="468091" y="216818"/>
                    <a:pt x="464341" y="205568"/>
                  </a:cubicBezTo>
                  <a:cubicBezTo>
                    <a:pt x="453841" y="178568"/>
                    <a:pt x="427591" y="166568"/>
                    <a:pt x="402841" y="156818"/>
                  </a:cubicBezTo>
                  <a:cubicBezTo>
                    <a:pt x="398341" y="155318"/>
                    <a:pt x="393841" y="153818"/>
                    <a:pt x="387841" y="152318"/>
                  </a:cubicBezTo>
                  <a:lnTo>
                    <a:pt x="383341" y="150818"/>
                  </a:lnTo>
                  <a:lnTo>
                    <a:pt x="382591" y="150818"/>
                  </a:lnTo>
                  <a:cubicBezTo>
                    <a:pt x="376591" y="151568"/>
                    <a:pt x="371341" y="153068"/>
                    <a:pt x="365341" y="155318"/>
                  </a:cubicBezTo>
                  <a:lnTo>
                    <a:pt x="358591" y="156818"/>
                  </a:lnTo>
                  <a:lnTo>
                    <a:pt x="351091" y="158318"/>
                  </a:lnTo>
                  <a:cubicBezTo>
                    <a:pt x="338341" y="173318"/>
                    <a:pt x="331591" y="192818"/>
                    <a:pt x="333091" y="213068"/>
                  </a:cubicBezTo>
                  <a:cubicBezTo>
                    <a:pt x="334591" y="233318"/>
                    <a:pt x="344341" y="251318"/>
                    <a:pt x="359341" y="264068"/>
                  </a:cubicBezTo>
                  <a:cubicBezTo>
                    <a:pt x="365341" y="269318"/>
                    <a:pt x="365341" y="278318"/>
                    <a:pt x="360841" y="285068"/>
                  </a:cubicBezTo>
                  <a:cubicBezTo>
                    <a:pt x="356341" y="290318"/>
                    <a:pt x="347341" y="291068"/>
                    <a:pt x="341341" y="286568"/>
                  </a:cubicBezTo>
                  <a:cubicBezTo>
                    <a:pt x="332341" y="279068"/>
                    <a:pt x="324841" y="269318"/>
                    <a:pt x="318841" y="258818"/>
                  </a:cubicBezTo>
                  <a:lnTo>
                    <a:pt x="317341" y="258818"/>
                  </a:lnTo>
                  <a:cubicBezTo>
                    <a:pt x="296341" y="255068"/>
                    <a:pt x="272341" y="251318"/>
                    <a:pt x="252841" y="238568"/>
                  </a:cubicBezTo>
                  <a:cubicBezTo>
                    <a:pt x="246091" y="234068"/>
                    <a:pt x="244591" y="225068"/>
                    <a:pt x="249091" y="218318"/>
                  </a:cubicBezTo>
                  <a:cubicBezTo>
                    <a:pt x="253591" y="211568"/>
                    <a:pt x="262591" y="209318"/>
                    <a:pt x="269341" y="213818"/>
                  </a:cubicBezTo>
                  <a:cubicBezTo>
                    <a:pt x="280591" y="220568"/>
                    <a:pt x="293341" y="225068"/>
                    <a:pt x="306841" y="226568"/>
                  </a:cubicBezTo>
                  <a:cubicBezTo>
                    <a:pt x="305341" y="222818"/>
                    <a:pt x="304591" y="219068"/>
                    <a:pt x="303841" y="214568"/>
                  </a:cubicBezTo>
                  <a:cubicBezTo>
                    <a:pt x="302341" y="198068"/>
                    <a:pt x="305341" y="180818"/>
                    <a:pt x="312091" y="165818"/>
                  </a:cubicBezTo>
                  <a:cubicBezTo>
                    <a:pt x="301591" y="167318"/>
                    <a:pt x="291841" y="168068"/>
                    <a:pt x="281341" y="168068"/>
                  </a:cubicBezTo>
                  <a:cubicBezTo>
                    <a:pt x="272341" y="168068"/>
                    <a:pt x="263341" y="167318"/>
                    <a:pt x="254341" y="165818"/>
                  </a:cubicBezTo>
                  <a:cubicBezTo>
                    <a:pt x="237841" y="186068"/>
                    <a:pt x="214591" y="201068"/>
                    <a:pt x="189091" y="207068"/>
                  </a:cubicBezTo>
                  <a:cubicBezTo>
                    <a:pt x="155341" y="224318"/>
                    <a:pt x="123841" y="246068"/>
                    <a:pt x="123841" y="282818"/>
                  </a:cubicBezTo>
                  <a:cubicBezTo>
                    <a:pt x="123841" y="291068"/>
                    <a:pt x="117091" y="297818"/>
                    <a:pt x="108841" y="297818"/>
                  </a:cubicBezTo>
                  <a:cubicBezTo>
                    <a:pt x="100591" y="297818"/>
                    <a:pt x="93841" y="291068"/>
                    <a:pt x="93841" y="282818"/>
                  </a:cubicBezTo>
                  <a:cubicBezTo>
                    <a:pt x="94591" y="254318"/>
                    <a:pt x="107341" y="228068"/>
                    <a:pt x="129091" y="210068"/>
                  </a:cubicBezTo>
                  <a:cubicBezTo>
                    <a:pt x="111091" y="207818"/>
                    <a:pt x="94591" y="200318"/>
                    <a:pt x="82591" y="186818"/>
                  </a:cubicBezTo>
                  <a:cubicBezTo>
                    <a:pt x="77341" y="180068"/>
                    <a:pt x="78841" y="171068"/>
                    <a:pt x="84841" y="165818"/>
                  </a:cubicBezTo>
                  <a:cubicBezTo>
                    <a:pt x="90841" y="160568"/>
                    <a:pt x="100591" y="161318"/>
                    <a:pt x="105841" y="167318"/>
                  </a:cubicBezTo>
                  <a:cubicBezTo>
                    <a:pt x="111841" y="174818"/>
                    <a:pt x="129091" y="181568"/>
                    <a:pt x="153841" y="180818"/>
                  </a:cubicBezTo>
                  <a:cubicBezTo>
                    <a:pt x="178591" y="180818"/>
                    <a:pt x="203341" y="171818"/>
                    <a:pt x="222091" y="155318"/>
                  </a:cubicBezTo>
                  <a:cubicBezTo>
                    <a:pt x="200341" y="146318"/>
                    <a:pt x="182341" y="129818"/>
                    <a:pt x="171091" y="108818"/>
                  </a:cubicBezTo>
                  <a:cubicBezTo>
                    <a:pt x="166591" y="101318"/>
                    <a:pt x="169591" y="92318"/>
                    <a:pt x="176341" y="88568"/>
                  </a:cubicBezTo>
                  <a:cubicBezTo>
                    <a:pt x="183841" y="84068"/>
                    <a:pt x="192841" y="87068"/>
                    <a:pt x="196591" y="93818"/>
                  </a:cubicBezTo>
                  <a:cubicBezTo>
                    <a:pt x="219091" y="134318"/>
                    <a:pt x="266341" y="145568"/>
                    <a:pt x="340591" y="128318"/>
                  </a:cubicBezTo>
                  <a:cubicBezTo>
                    <a:pt x="327091" y="117068"/>
                    <a:pt x="317341" y="99068"/>
                    <a:pt x="318091" y="70568"/>
                  </a:cubicBezTo>
                  <a:cubicBezTo>
                    <a:pt x="318091" y="62318"/>
                    <a:pt x="325591" y="55568"/>
                    <a:pt x="333841" y="56318"/>
                  </a:cubicBezTo>
                  <a:cubicBezTo>
                    <a:pt x="342091" y="56318"/>
                    <a:pt x="348841" y="63818"/>
                    <a:pt x="348091" y="72068"/>
                  </a:cubicBezTo>
                  <a:cubicBezTo>
                    <a:pt x="346591" y="105818"/>
                    <a:pt x="365341" y="112568"/>
                    <a:pt x="395341" y="121568"/>
                  </a:cubicBezTo>
                  <a:cubicBezTo>
                    <a:pt x="399841" y="123068"/>
                    <a:pt x="404341" y="123818"/>
                    <a:pt x="408841" y="125318"/>
                  </a:cubicBezTo>
                  <a:cubicBezTo>
                    <a:pt x="417091" y="106568"/>
                    <a:pt x="433591" y="92318"/>
                    <a:pt x="453841" y="87068"/>
                  </a:cubicBezTo>
                  <a:cubicBezTo>
                    <a:pt x="462091" y="84818"/>
                    <a:pt x="470341" y="90068"/>
                    <a:pt x="472591" y="98318"/>
                  </a:cubicBezTo>
                  <a:cubicBezTo>
                    <a:pt x="474841" y="106568"/>
                    <a:pt x="469591" y="114818"/>
                    <a:pt x="461341" y="117068"/>
                  </a:cubicBezTo>
                  <a:cubicBezTo>
                    <a:pt x="450841" y="120068"/>
                    <a:pt x="442591" y="126818"/>
                    <a:pt x="437341" y="136568"/>
                  </a:cubicBezTo>
                  <a:cubicBezTo>
                    <a:pt x="437341" y="137318"/>
                    <a:pt x="437341" y="137318"/>
                    <a:pt x="437341" y="138068"/>
                  </a:cubicBezTo>
                  <a:cubicBezTo>
                    <a:pt x="460591" y="149318"/>
                    <a:pt x="480841" y="165818"/>
                    <a:pt x="491341" y="193568"/>
                  </a:cubicBezTo>
                  <a:cubicBezTo>
                    <a:pt x="493591" y="199568"/>
                    <a:pt x="495091" y="205568"/>
                    <a:pt x="495841" y="211568"/>
                  </a:cubicBezTo>
                  <a:cubicBezTo>
                    <a:pt x="498841" y="209318"/>
                    <a:pt x="501091" y="206318"/>
                    <a:pt x="502591" y="202568"/>
                  </a:cubicBezTo>
                  <a:cubicBezTo>
                    <a:pt x="507841" y="191318"/>
                    <a:pt x="511591" y="180068"/>
                    <a:pt x="513091" y="167318"/>
                  </a:cubicBezTo>
                  <a:cubicBezTo>
                    <a:pt x="513841" y="162068"/>
                    <a:pt x="517591" y="157568"/>
                    <a:pt x="522841" y="155318"/>
                  </a:cubicBezTo>
                  <a:cubicBezTo>
                    <a:pt x="528091" y="153068"/>
                    <a:pt x="534091" y="154568"/>
                    <a:pt x="537841" y="158318"/>
                  </a:cubicBezTo>
                  <a:cubicBezTo>
                    <a:pt x="542341" y="162068"/>
                    <a:pt x="543841" y="167318"/>
                    <a:pt x="542341" y="173318"/>
                  </a:cubicBezTo>
                  <a:cubicBezTo>
                    <a:pt x="540091" y="188318"/>
                    <a:pt x="535591" y="203318"/>
                    <a:pt x="528091" y="216818"/>
                  </a:cubicBezTo>
                  <a:cubicBezTo>
                    <a:pt x="520591" y="229568"/>
                    <a:pt x="509341" y="240068"/>
                    <a:pt x="495841" y="247568"/>
                  </a:cubicBezTo>
                  <a:cubicBezTo>
                    <a:pt x="494341" y="266318"/>
                    <a:pt x="488341" y="285068"/>
                    <a:pt x="479341" y="301568"/>
                  </a:cubicBezTo>
                  <a:cubicBezTo>
                    <a:pt x="489091" y="312818"/>
                    <a:pt x="499591" y="322568"/>
                    <a:pt x="512341" y="330068"/>
                  </a:cubicBezTo>
                  <a:cubicBezTo>
                    <a:pt x="516841" y="333068"/>
                    <a:pt x="519841" y="338318"/>
                    <a:pt x="519841" y="343568"/>
                  </a:cubicBezTo>
                  <a:cubicBezTo>
                    <a:pt x="519841" y="348818"/>
                    <a:pt x="516841" y="354068"/>
                    <a:pt x="511591" y="356318"/>
                  </a:cubicBezTo>
                  <a:cubicBezTo>
                    <a:pt x="506341" y="358568"/>
                    <a:pt x="501091" y="358568"/>
                    <a:pt x="496591" y="355568"/>
                  </a:cubicBezTo>
                  <a:cubicBezTo>
                    <a:pt x="483841" y="347318"/>
                    <a:pt x="471841" y="336818"/>
                    <a:pt x="461341" y="325568"/>
                  </a:cubicBezTo>
                  <a:cubicBezTo>
                    <a:pt x="453841" y="331568"/>
                    <a:pt x="445591" y="337568"/>
                    <a:pt x="438091" y="342818"/>
                  </a:cubicBezTo>
                  <a:cubicBezTo>
                    <a:pt x="425341" y="351068"/>
                    <a:pt x="414091" y="360068"/>
                    <a:pt x="404341" y="371318"/>
                  </a:cubicBezTo>
                  <a:cubicBezTo>
                    <a:pt x="392341" y="385568"/>
                    <a:pt x="393091" y="413318"/>
                    <a:pt x="393091" y="437318"/>
                  </a:cubicBezTo>
                  <a:cubicBezTo>
                    <a:pt x="393091" y="441068"/>
                    <a:pt x="393091" y="444068"/>
                    <a:pt x="393091" y="447818"/>
                  </a:cubicBezTo>
                  <a:lnTo>
                    <a:pt x="393091" y="515318"/>
                  </a:lnTo>
                  <a:lnTo>
                    <a:pt x="453091" y="515318"/>
                  </a:lnTo>
                  <a:cubicBezTo>
                    <a:pt x="453091" y="417818"/>
                    <a:pt x="499591" y="412568"/>
                    <a:pt x="505591" y="411068"/>
                  </a:cubicBezTo>
                  <a:cubicBezTo>
                    <a:pt x="525091" y="405818"/>
                    <a:pt x="576841" y="378818"/>
                    <a:pt x="588091" y="323318"/>
                  </a:cubicBezTo>
                  <a:cubicBezTo>
                    <a:pt x="589591" y="320318"/>
                    <a:pt x="588841" y="316568"/>
                    <a:pt x="588841" y="313568"/>
                  </a:cubicBezTo>
                  <a:cubicBezTo>
                    <a:pt x="588091" y="313568"/>
                    <a:pt x="588091" y="313568"/>
                    <a:pt x="588841" y="313568"/>
                  </a:cubicBezTo>
                  <a:close/>
                </a:path>
              </a:pathLst>
            </a:custGeom>
            <a:solidFill>
              <a:srgbClr val="A3B8E0"/>
            </a:solidFill>
            <a:ln w="7441" cap="flat">
              <a:noFill/>
              <a:prstDash val="solid"/>
              <a:miter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120" name="Group 46">
            <a:extLst>
              <a:ext uri="{FF2B5EF4-FFF2-40B4-BE49-F238E27FC236}">
                <a16:creationId xmlns:a16="http://schemas.microsoft.com/office/drawing/2014/main" id="{5E164E2F-D091-DA41-8FC6-0F4C11428E32}"/>
              </a:ext>
            </a:extLst>
          </p:cNvPr>
          <p:cNvGrpSpPr/>
          <p:nvPr/>
        </p:nvGrpSpPr>
        <p:grpSpPr>
          <a:xfrm>
            <a:off x="5529744" y="3421468"/>
            <a:ext cx="1242000" cy="1242000"/>
            <a:chOff x="7370424" y="4561957"/>
            <a:chExt cx="1656000" cy="1656000"/>
          </a:xfrm>
        </p:grpSpPr>
        <p:sp>
          <p:nvSpPr>
            <p:cNvPr id="121" name="Oval 32">
              <a:extLst>
                <a:ext uri="{FF2B5EF4-FFF2-40B4-BE49-F238E27FC236}">
                  <a16:creationId xmlns:a16="http://schemas.microsoft.com/office/drawing/2014/main" id="{2285EC5E-C247-2547-BD7D-BC32D9CAB760}"/>
                </a:ext>
              </a:extLst>
            </p:cNvPr>
            <p:cNvSpPr/>
            <p:nvPr/>
          </p:nvSpPr>
          <p:spPr bwMode="auto">
            <a:xfrm>
              <a:off x="7370424" y="4561957"/>
              <a:ext cx="1656000" cy="1656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pic>
          <p:nvPicPr>
            <p:cNvPr id="122" name="Picture 45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B8BFD92A-6DA6-474D-9B87-ABD4F8CAA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661290" y="4871719"/>
              <a:ext cx="1086794" cy="1086794"/>
            </a:xfrm>
            <a:prstGeom prst="rect">
              <a:avLst/>
            </a:prstGeom>
          </p:spPr>
        </p:pic>
      </p:grpSp>
      <p:sp>
        <p:nvSpPr>
          <p:cNvPr id="123" name="Textfeld 122">
            <a:extLst>
              <a:ext uri="{FF2B5EF4-FFF2-40B4-BE49-F238E27FC236}">
                <a16:creationId xmlns:a16="http://schemas.microsoft.com/office/drawing/2014/main" id="{A46F1536-1FE3-7A4E-80E0-122FD2FAAF63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CH" sz="600" dirty="0">
              <a:solidFill>
                <a:srgbClr val="B3B2B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95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ine 38">
            <a:extLst>
              <a:ext uri="{FF2B5EF4-FFF2-40B4-BE49-F238E27FC236}">
                <a16:creationId xmlns:a16="http://schemas.microsoft.com/office/drawing/2014/main" id="{D6B8A32F-2174-E84E-96DE-C064F05D24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6B43E4EC-7D44-C142-BE1C-82F29CD3C510}"/>
              </a:ext>
            </a:extLst>
          </p:cNvPr>
          <p:cNvSpPr txBox="1">
            <a:spLocks/>
          </p:cNvSpPr>
          <p:nvPr/>
        </p:nvSpPr>
        <p:spPr>
          <a:xfrm>
            <a:off x="612001" y="549309"/>
            <a:ext cx="8281175" cy="3323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defTabSz="914400"/>
            <a:r>
              <a:rPr lang="de-DE" sz="2400" kern="0">
                <a:latin typeface="Arial"/>
              </a:rPr>
              <a:t>Referenzen</a:t>
            </a:r>
            <a:endParaRPr lang="de-DE" sz="2400" kern="0" baseline="30000" dirty="0">
              <a:latin typeface="Arial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38184581-57DF-B84D-84E3-8B4515289736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CH" sz="600" dirty="0">
              <a:solidFill>
                <a:srgbClr val="B3B2B5"/>
              </a:solidFill>
              <a:latin typeface="Arial" charset="0"/>
            </a:endParaRP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923A401F-92F5-406D-8168-35411D229B46}"/>
              </a:ext>
            </a:extLst>
          </p:cNvPr>
          <p:cNvSpPr txBox="1">
            <a:spLocks/>
          </p:cNvSpPr>
          <p:nvPr/>
        </p:nvSpPr>
        <p:spPr>
          <a:xfrm>
            <a:off x="612776" y="1250911"/>
            <a:ext cx="8280400" cy="372717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Coleman CI,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Thromboembolism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bleeding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death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nonvalvular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type 2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receiving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2021;20(1):52.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Baker WL,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Effectiveness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major adverse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limb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non-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valvular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 and type 2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Obes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Metab2019;21(9):2107–2114.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Patel MR,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versus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nonvalvular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fibrillation. 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Engl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Med 2011;365(10):883–891.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Raghavan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S.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Mellitus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All-Cause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Mortality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a National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Cohort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Adults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J Am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Assoc 2019;8(4):e011295.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5.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Hindricks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G, et al. 2020 ESC Guidelines for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diagnosis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management of atrial fibrillation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collaboration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Association for Cardio-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Thoracic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(EACTS).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2020;42(5):373–498.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6.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Giugliano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RP,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Edoxaban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versus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Fibrillation. 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Engl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Med 2013;369(22):2093–2104.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7.	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Granger CB,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Apixaban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versus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Fibrillation. 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Engl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Med 2011;365(11):981–992.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Miao B, et al. Four-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incidence of major adverse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atherosclerosis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atrial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fibrillation.Clin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2020;43(5):524–531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9.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Wukich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DK,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Raspovic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KM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Suder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NC.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Diabetic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Foot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Fear Major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Lower-Extremity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Amputation More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Death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Foot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Ankle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Spec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2018;11(1):17–21.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Bansilal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S,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Efficacy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nonvalvular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fibrillation: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Once-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Oral, Direct Factor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Inhibition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Compared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Vitamin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Antagonism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Prevention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Stroke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Embolism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Trial in Atrial Fibrillation (ROCKET AF Trial).Am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2015;170(4):675–682.e8.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Ezekowitz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JA,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atrial fibrillation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treated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Apixaban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the ARISTOTLE trial.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Pharmacother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2015;1(2):86–94.</a:t>
            </a:r>
          </a:p>
          <a:p>
            <a:pPr marL="179388" indent="-179388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12. 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Plitt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Efficacy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edoxaban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mellitus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the ENGAGE AF-TIMI 48 trial.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Supplemental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Appendix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Int J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2020;304:185–191.</a:t>
            </a:r>
          </a:p>
          <a:p>
            <a:pPr marL="179388" indent="-179388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13.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Cosentino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F, et. al. 2019 ESC Guidelines 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pre-diabetes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collaboration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the EASD: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Force for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pre-diabetes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Society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Cardiology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(ESC) and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Association for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(EASD).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2019;41(2),255–323. 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14.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Hemmelgarn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BR, et al. Progression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dysfunction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community-dwelling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elderly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Int 2006;69(12):2155-2161. 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15.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Laakso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M.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type 2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population to man to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mechanisms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the Kelly West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Lecture 2008.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Care 2010 Feb;33(2):442–449. 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16.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Pecoits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-Filho P, et al. Interactions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dangerous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liaisons.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Metab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Syndr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2016;8:50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17.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Kramer A, et al. ERA-EDTA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Registry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replacement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therapy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Europe: a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the 2013 ERA-EDTA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Registry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Annual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Report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 focus 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mellitus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Clin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2016;9(3):</a:t>
            </a:r>
            <a:b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457–469.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18.	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Fox CS, et al. Associations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measures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mortality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end-stage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individuals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a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meta-analysis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Lancet 2012;380(9854):1662–1673.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19.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Information professionnelle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Xarelto</a:t>
            </a:r>
            <a:r>
              <a:rPr lang="fr-FR" sz="700" baseline="30000" dirty="0">
                <a:latin typeface="Arial" panose="020B0604020202020204" pitchFamily="34" charset="0"/>
                <a:cs typeface="Arial" panose="020B0604020202020204" pitchFamily="34" charset="0"/>
              </a:rPr>
              <a:t>®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www.swissmedicinfo.ch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20.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Inohara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Decline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function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oral anticoagulation dose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among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2020;106(5):358–364.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21.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Hernandez AV,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vs.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warfarin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non-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valvular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J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Qual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Care Clin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2020;6(4):301–307.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22.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Yao X, et al.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Anticoagulated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Fibrillation.J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Coll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2017;70(21):2621–2632.</a:t>
            </a:r>
          </a:p>
          <a:p>
            <a:pPr marL="176213" indent="-176213">
              <a:tabLst>
                <a:tab pos="265113" algn="l"/>
                <a:tab pos="1238250" algn="l"/>
              </a:tabLst>
            </a:pPr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23.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CT et al. 2019 AHA/ACC/HRS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Focused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Update of the 2014 AHA/ACC/HRS Guideline for the Management of Patients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Atrial Fibrillation: A Report of the American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College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Cardiology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/American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Association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Task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Force on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Practice Guidelines and the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Rhythm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Society. J Am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Coll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700" dirty="0" err="1">
                <a:latin typeface="Arial" panose="020B0604020202020204" pitchFamily="34" charset="0"/>
                <a:cs typeface="Arial" panose="020B0604020202020204" pitchFamily="34" charset="0"/>
              </a:rPr>
              <a:t>Cardiol</a:t>
            </a:r>
            <a:r>
              <a:rPr lang="fr-FR" sz="700" dirty="0">
                <a:latin typeface="Arial" panose="020B0604020202020204" pitchFamily="34" charset="0"/>
                <a:cs typeface="Arial" panose="020B0604020202020204" pitchFamily="34" charset="0"/>
              </a:rPr>
              <a:t>. 2019;74(1):104–132.</a:t>
            </a:r>
          </a:p>
        </p:txBody>
      </p:sp>
    </p:spTree>
    <p:extLst>
      <p:ext uri="{BB962C8B-B14F-4D97-AF65-F5344CB8AC3E}">
        <p14:creationId xmlns:p14="http://schemas.microsoft.com/office/powerpoint/2010/main" val="9831268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38">
            <a:extLst>
              <a:ext uri="{FF2B5EF4-FFF2-40B4-BE49-F238E27FC236}">
                <a16:creationId xmlns:a16="http://schemas.microsoft.com/office/drawing/2014/main" id="{6FB596B5-ACF1-1148-8CF0-D03BD1F8FE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185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B381065-E997-D14A-929E-42FEABCBAD17}"/>
              </a:ext>
            </a:extLst>
          </p:cNvPr>
          <p:cNvSpPr txBox="1"/>
          <p:nvPr/>
        </p:nvSpPr>
        <p:spPr>
          <a:xfrm rot="16200000">
            <a:off x="8358573" y="4234247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endParaRPr lang="de-CH" sz="600" dirty="0">
              <a:solidFill>
                <a:srgbClr val="B3B2B5"/>
              </a:solidFill>
              <a:latin typeface="Arial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DFE8B64-12F6-48DA-89DE-34F361B8EBB6}"/>
              </a:ext>
            </a:extLst>
          </p:cNvPr>
          <p:cNvSpPr txBox="1">
            <a:spLocks/>
          </p:cNvSpPr>
          <p:nvPr/>
        </p:nvSpPr>
        <p:spPr>
          <a:xfrm>
            <a:off x="612001" y="216911"/>
            <a:ext cx="8281175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en-US" sz="2400" kern="0">
                <a:latin typeface="Arial" panose="020B0604020202020204" pitchFamily="34" charset="0"/>
                <a:cs typeface="Arial" panose="020B0604020202020204" pitchFamily="34" charset="0"/>
              </a:rPr>
              <a:t>Xarelto</a:t>
            </a:r>
            <a:r>
              <a:rPr lang="en-US" sz="2400" kern="0" baseline="30000">
                <a:latin typeface="Arial" panose="020B0604020202020204" pitchFamily="34" charset="0"/>
                <a:cs typeface="Arial" panose="020B0604020202020204" pitchFamily="34" charset="0"/>
              </a:rPr>
              <a:t>® </a:t>
            </a:r>
            <a:br>
              <a:rPr lang="en-US" sz="2400" ker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kern="0">
                <a:latin typeface="Arial" panose="020B0604020202020204" pitchFamily="34" charset="0"/>
                <a:cs typeface="Arial" panose="020B0604020202020204" pitchFamily="34" charset="0"/>
              </a:rPr>
              <a:t>Gekürzte Fachinformation</a:t>
            </a:r>
            <a:endParaRPr kumimoji="0" lang="de-DE" sz="2400" b="1" i="0" u="none" strike="noStrike" kern="0" cap="none" spc="0" normalizeH="0" baseline="30000" noProof="0" dirty="0">
              <a:ln>
                <a:noFill/>
              </a:ln>
              <a:solidFill>
                <a:srgbClr val="3961AC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C16F17EC-408F-40D6-9B92-1616179F91CD}"/>
              </a:ext>
            </a:extLst>
          </p:cNvPr>
          <p:cNvSpPr txBox="1">
            <a:spLocks/>
          </p:cNvSpPr>
          <p:nvPr/>
        </p:nvSpPr>
        <p:spPr>
          <a:xfrm>
            <a:off x="612776" y="1250911"/>
            <a:ext cx="8243887" cy="236372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Gekürzte Fachinformation Xarelto® (Rivaroxaban): </a:t>
            </a:r>
          </a:p>
          <a:p>
            <a:pPr algn="just">
              <a:tabLst>
                <a:tab pos="1238250" algn="r"/>
              </a:tabLst>
            </a:pP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Direkter Faktor Xa-Inhibitor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Z: 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Filmtabl. zu 10, 15 und 20 mg Rivaroxaban; Granulat zur Herstellung einer Suspension mit 1 mg/ml Rivaroxaban.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I: 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Erwachsene: a) Thromboseprophylaxe bei grösseren orthopädischen Eingriffen a. d. unteren Extremitäten wie Hüft- und Knieprothesen. b) Behandlung von Lungenembolie (LE) und tiefer Venenthrombose (TVT) sowie Prophylaxe rezidivierender TVT und LE. c) Schlaganfallprophylaxe und Prophylaxe system. Embolien bei nicht-valvulärem Vorhofflimmern; Pädiatrische Population: Behandlung venöser Thromboembolien (VTE) nach initialer parenteraler Antikoagulation zur Prophylaxe von rezidivierenden VTE.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 a) 1×/Tag 10 mg. b) 2×/Tag 15 mg für die ersten 21 Tage, gefolgt von 1×/Tag 20 mg; ab Monat 7: 1×/Tag 20 mg oder 1×/Tag 10 mg basierend auf einer individuellen Nutzen-Risiko-Abwägung c) 1×/Tag 20 mg; bei Krea-Cl 15–49 ml/min: 1×/Tag 15 mg. 15 mg und 20 mg mit Mahlzeit einnehmen. Pädiatrische Population: abhängig vom Körpergewicht, nach mind. 5 Tagen initialer Behandlung mit gängigen parenteralen Antikoagulantien.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KI: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 Überempfindlichkeit auf Inhaltsstoffe, akute bakt. Endokarditis, klin. sign. aktive Blutungen, schw. Lebererkrankung/ Leberinsuffizienz (LI) mit relev. erhöhtem Blutungsrisiko; leichte LI in Komb. mit Koagulopathie, dialysepfl. Niereninsuffizienz (NI), akute gastrointestinale (GI) Ulzera oder GI ulzerative Erkrankungen, Schwangerschaft, Stillzeit.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W: 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Komedikation (siehe «IA»); künstl. Herzklappen; d. Hämostase beeinfl. Arzneimittel.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VM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: NI (Krea-Cl 15–29 ml/min) od. NI in Komb. mit Arzneimittel, die den Xarelto®-Plasmaspiegel erhöhen, erhöhtes Risiko unkontrollierter Blutungen und hämorrhag. Diathese, kurz zurückliegender hämorrhag. Schlaganfall, intrakran. o. intrazerebr. Hämorrhagie, kürzlich aufgetretene GI Ulzera/ulzerative Erkrankungen, schwere unkontrollierte Hypertonie, vask. Retinopathie, intraspinale o. intrazerebr. Gefässanomalien, kurz zurückliegende Hirn-, Spinal-, Augen-OP, Bronchiektasie oder pulmonale Blutung in der Anamnese, Spinalanästhesie und -punktion, mind. 24 Stunden vor invasiven Verfahren/ chirurgischen Eingriffen absetzen, gleichzeitige Gabe von d. Hämostase beeinfl. Arzneimitteln, APS, Einzelfälle von Agranulozytose und SJS wurden berichtet. </a:t>
            </a:r>
            <a:r>
              <a:rPr lang="de-CH" sz="800" b="1" dirty="0">
                <a:latin typeface="Arial" panose="020B0604020202020204" pitchFamily="34" charset="0"/>
                <a:cs typeface="Arial" panose="020B0604020202020204" pitchFamily="34" charset="0"/>
              </a:rPr>
              <a:t>Häufige UAW: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 Blutungen, Anämie, Schwindel, Kopfschmerz, Augenblutungen, Hämatome, Epistaxis, Hämoptysis, Nausea, Obstipation, Durchfall, Leberenzymerhöhungen (ASAT, ALAT), Pruritus, Rash, Schmerzen i. d. Extrem., Fieber, periph.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Ödem, Asthenie.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 IA: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Starke CYP 3A4 + P-gp-Inhib. (Ritonavir, Ketoconazol), starke CYP 3A4 + P-gp-Induk. (Rifampicin, Carbamazepin, Phenobarbital, Johanniskraut), d. Hämostase beeinfl. Arzneimittel. 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Packg.: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10 mg à 10 und 30; 15 mg und 20 mg à je 14, 28 o. 98 Filmtabl.; jew. </a:t>
            </a:r>
            <a:r>
              <a:rPr lang="de-CH" sz="800" dirty="0">
                <a:latin typeface="Arial" panose="020B0604020202020204" pitchFamily="34" charset="0"/>
                <a:cs typeface="Arial" panose="020B0604020202020204" pitchFamily="34" charset="0"/>
              </a:rPr>
              <a:t>Spitalpackung 10×1 Filmtabl. (B), kassenzulässig (Limitatio beachten); Granulat zur Herstellung einer Suspension (50 ml und 100 ml). Für weitere Informationen siehe www.swissmedicinfo.ch. Vertrieb: Bayer (Schweiz) AG, Uetlibergstrasse 132, 8045 Zürich. 									             MA-M_RIV-CH-0185-1_06.2021</a:t>
            </a:r>
          </a:p>
        </p:txBody>
      </p:sp>
    </p:spTree>
    <p:extLst>
      <p:ext uri="{BB962C8B-B14F-4D97-AF65-F5344CB8AC3E}">
        <p14:creationId xmlns:p14="http://schemas.microsoft.com/office/powerpoint/2010/main" val="340344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2002" y="217707"/>
            <a:ext cx="8281175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Warum benötigen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 Ihre besondere Aufmerksamkeit?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371B7720-75D0-4569-9D4F-132341647B07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612777" y="1229584"/>
            <a:ext cx="2988263" cy="480131"/>
          </a:xfrm>
        </p:spPr>
        <p:txBody>
          <a:bodyPr/>
          <a:lstStyle/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Häufigkeit von Diabetes bei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 von bis zu</a:t>
            </a:r>
            <a:r>
              <a:rPr lang="de-DE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Subtitle 1">
            <a:extLst>
              <a:ext uri="{FF2B5EF4-FFF2-40B4-BE49-F238E27FC236}">
                <a16:creationId xmlns:a16="http://schemas.microsoft.com/office/drawing/2014/main" id="{25918DFD-7F92-4D62-B463-857677716CA5}"/>
              </a:ext>
            </a:extLst>
          </p:cNvPr>
          <p:cNvSpPr txBox="1">
            <a:spLocks/>
          </p:cNvSpPr>
          <p:nvPr/>
        </p:nvSpPr>
        <p:spPr>
          <a:xfrm>
            <a:off x="4817039" y="1229583"/>
            <a:ext cx="4039623" cy="4308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Erhöhtes Herz/Kreislauf-Risiko bei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FED2B15C-7467-4337-884B-2417E07385DD}"/>
              </a:ext>
            </a:extLst>
          </p:cNvPr>
          <p:cNvSpPr/>
          <p:nvPr/>
        </p:nvSpPr>
        <p:spPr>
          <a:xfrm>
            <a:off x="5489129" y="1794839"/>
            <a:ext cx="26168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Schlaganfall und systemische Embolie</a:t>
            </a:r>
            <a:r>
              <a:rPr lang="de-DE" sz="14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2,3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5D73DE74-DDAC-4EB9-94B8-E80D4F85DB5B}"/>
              </a:ext>
            </a:extLst>
          </p:cNvPr>
          <p:cNvSpPr/>
          <p:nvPr/>
        </p:nvSpPr>
        <p:spPr>
          <a:xfrm>
            <a:off x="5515680" y="2399996"/>
            <a:ext cx="31213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Schwere unerwünschte kardiovaskuläre Ereignisse </a:t>
            </a:r>
          </a:p>
          <a:p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(Major Adverse </a:t>
            </a:r>
            <a:r>
              <a:rPr lang="de-DE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Events = MACE)</a:t>
            </a:r>
            <a:r>
              <a:rPr lang="de-DE" sz="14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3B3E9F5D-468B-430D-80D3-265F4A30A696}"/>
              </a:ext>
            </a:extLst>
          </p:cNvPr>
          <p:cNvSpPr/>
          <p:nvPr/>
        </p:nvSpPr>
        <p:spPr>
          <a:xfrm>
            <a:off x="5489129" y="3390058"/>
            <a:ext cx="26232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Schweres unerwünschtes </a:t>
            </a:r>
            <a:r>
              <a:rPr lang="de-DE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Extremitätenereignis</a:t>
            </a:r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(Major Adverse </a:t>
            </a:r>
            <a:r>
              <a:rPr lang="de-DE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Limb</a:t>
            </a:r>
            <a:r>
              <a:rPr lang="de-DE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Event = MALE)</a:t>
            </a:r>
            <a:r>
              <a:rPr lang="de-DE" sz="14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0" name="TextBox 3">
            <a:extLst>
              <a:ext uri="{FF2B5EF4-FFF2-40B4-BE49-F238E27FC236}">
                <a16:creationId xmlns:a16="http://schemas.microsoft.com/office/drawing/2014/main" id="{5640A175-A751-C04A-8214-DBAE1A553898}"/>
              </a:ext>
            </a:extLst>
          </p:cNvPr>
          <p:cNvSpPr txBox="1"/>
          <p:nvPr/>
        </p:nvSpPr>
        <p:spPr>
          <a:xfrm>
            <a:off x="619124" y="4949658"/>
            <a:ext cx="8274051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CV: Herz-/Kreislauf;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valvuläres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Vorhofflimmern</a:t>
            </a:r>
          </a:p>
        </p:txBody>
      </p:sp>
      <p:sp>
        <p:nvSpPr>
          <p:cNvPr id="52" name="Abgerundetes Rechteck 76">
            <a:extLst>
              <a:ext uri="{FF2B5EF4-FFF2-40B4-BE49-F238E27FC236}">
                <a16:creationId xmlns:a16="http://schemas.microsoft.com/office/drawing/2014/main" id="{52A4B631-49E3-4919-8EAB-9EFCAF96C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848" y="4424621"/>
            <a:ext cx="8229600" cy="356400"/>
          </a:xfrm>
          <a:prstGeom prst="roundRect">
            <a:avLst/>
          </a:prstGeom>
          <a:noFill/>
          <a:ln w="19050">
            <a:solidFill>
              <a:srgbClr val="3961AC"/>
            </a:solidFill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marL="0" lvl="3" algn="ctr">
              <a:lnSpc>
                <a:spcPct val="90000"/>
              </a:lnSpc>
              <a:spcBef>
                <a:spcPts val="1000"/>
              </a:spcBef>
              <a:buClr>
                <a:srgbClr val="006ABB"/>
              </a:buClr>
              <a:buSzPct val="100000"/>
            </a:pPr>
            <a:r>
              <a:rPr lang="de-DE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und 18% höheres Risiko für Herz-/Kreislauf-bedingte Todesfälle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25A9F675-1C4F-421F-BC0E-E911210E4701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E591C00-7D4B-40C0-B6B3-0E9842616450}"/>
              </a:ext>
            </a:extLst>
          </p:cNvPr>
          <p:cNvGrpSpPr/>
          <p:nvPr/>
        </p:nvGrpSpPr>
        <p:grpSpPr>
          <a:xfrm>
            <a:off x="637773" y="1801843"/>
            <a:ext cx="2334028" cy="2278614"/>
            <a:chOff x="637772" y="1801049"/>
            <a:chExt cx="2334028" cy="2278614"/>
          </a:xfrm>
        </p:grpSpPr>
        <p:sp>
          <p:nvSpPr>
            <p:cNvPr id="58" name="Kreis: nicht ausgefüllt 57">
              <a:extLst>
                <a:ext uri="{FF2B5EF4-FFF2-40B4-BE49-F238E27FC236}">
                  <a16:creationId xmlns:a16="http://schemas.microsoft.com/office/drawing/2014/main" id="{F235D2A6-3426-4743-8113-6959CC4B926B}"/>
                </a:ext>
              </a:extLst>
            </p:cNvPr>
            <p:cNvSpPr/>
            <p:nvPr/>
          </p:nvSpPr>
          <p:spPr bwMode="auto">
            <a:xfrm>
              <a:off x="637773" y="1801049"/>
              <a:ext cx="2334027" cy="2278614"/>
            </a:xfrm>
            <a:prstGeom prst="donut">
              <a:avLst>
                <a:gd name="adj" fmla="val 11835"/>
              </a:avLst>
            </a:prstGeom>
            <a:solidFill>
              <a:srgbClr val="D5D4D2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Box 20">
              <a:extLst>
                <a:ext uri="{FF2B5EF4-FFF2-40B4-BE49-F238E27FC236}">
                  <a16:creationId xmlns:a16="http://schemas.microsoft.com/office/drawing/2014/main" id="{7BE5952B-8F75-42F5-BE5A-AB33DD6B917E}"/>
                </a:ext>
              </a:extLst>
            </p:cNvPr>
            <p:cNvSpPr txBox="1"/>
            <p:nvPr/>
          </p:nvSpPr>
          <p:spPr>
            <a:xfrm>
              <a:off x="1017887" y="2613085"/>
              <a:ext cx="135387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3600" b="1" dirty="0">
                  <a:solidFill>
                    <a:srgbClr val="3961A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49%</a:t>
              </a:r>
            </a:p>
          </p:txBody>
        </p:sp>
        <p:sp>
          <p:nvSpPr>
            <p:cNvPr id="60" name="Halbbogen 59">
              <a:extLst>
                <a:ext uri="{FF2B5EF4-FFF2-40B4-BE49-F238E27FC236}">
                  <a16:creationId xmlns:a16="http://schemas.microsoft.com/office/drawing/2014/main" id="{7FF1901E-7018-4FB3-9C51-ED0D5C3CBDD4}"/>
                </a:ext>
              </a:extLst>
            </p:cNvPr>
            <p:cNvSpPr/>
            <p:nvPr/>
          </p:nvSpPr>
          <p:spPr bwMode="auto">
            <a:xfrm rot="5400000">
              <a:off x="665480" y="1773343"/>
              <a:ext cx="2278612" cy="2334027"/>
            </a:xfrm>
            <a:prstGeom prst="blockArc">
              <a:avLst>
                <a:gd name="adj1" fmla="val 10765766"/>
                <a:gd name="adj2" fmla="val 21217608"/>
                <a:gd name="adj3" fmla="val 23597"/>
              </a:avLst>
            </a:prstGeom>
            <a:solidFill>
              <a:srgbClr val="3961AC"/>
            </a:solidFill>
            <a:ln w="28575" algn="ctr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3" name="Group 4">
            <a:extLst>
              <a:ext uri="{FF2B5EF4-FFF2-40B4-BE49-F238E27FC236}">
                <a16:creationId xmlns:a16="http://schemas.microsoft.com/office/drawing/2014/main" id="{F82E42FF-CB8A-0142-86C3-E45E4BCB62DA}"/>
              </a:ext>
            </a:extLst>
          </p:cNvPr>
          <p:cNvGrpSpPr/>
          <p:nvPr/>
        </p:nvGrpSpPr>
        <p:grpSpPr>
          <a:xfrm>
            <a:off x="4826280" y="2617702"/>
            <a:ext cx="524560" cy="507831"/>
            <a:chOff x="7104112" y="4725144"/>
            <a:chExt cx="1728192" cy="1728000"/>
          </a:xfrm>
        </p:grpSpPr>
        <p:sp>
          <p:nvSpPr>
            <p:cNvPr id="74" name="Oval 18">
              <a:extLst>
                <a:ext uri="{FF2B5EF4-FFF2-40B4-BE49-F238E27FC236}">
                  <a16:creationId xmlns:a16="http://schemas.microsoft.com/office/drawing/2014/main" id="{A093F683-A829-A04F-972C-D254090D1A9F}"/>
                </a:ext>
              </a:extLst>
            </p:cNvPr>
            <p:cNvSpPr/>
            <p:nvPr/>
          </p:nvSpPr>
          <p:spPr bwMode="auto">
            <a:xfrm>
              <a:off x="7104112" y="4725144"/>
              <a:ext cx="1728192" cy="1728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grpSp>
          <p:nvGrpSpPr>
            <p:cNvPr id="75" name="Group 19">
              <a:extLst>
                <a:ext uri="{FF2B5EF4-FFF2-40B4-BE49-F238E27FC236}">
                  <a16:creationId xmlns:a16="http://schemas.microsoft.com/office/drawing/2014/main" id="{E908B568-CED1-524A-91B6-A8244C64B5DD}"/>
                </a:ext>
              </a:extLst>
            </p:cNvPr>
            <p:cNvGrpSpPr/>
            <p:nvPr/>
          </p:nvGrpSpPr>
          <p:grpSpPr bwMode="gray">
            <a:xfrm>
              <a:off x="7494676" y="4993966"/>
              <a:ext cx="947063" cy="1266921"/>
              <a:chOff x="8699747" y="1861133"/>
              <a:chExt cx="380690" cy="511210"/>
            </a:xfrm>
            <a:solidFill>
              <a:srgbClr val="A3B8E0"/>
            </a:solidFill>
          </p:grpSpPr>
          <p:sp>
            <p:nvSpPr>
              <p:cNvPr id="76" name="Freeform 51">
                <a:extLst>
                  <a:ext uri="{FF2B5EF4-FFF2-40B4-BE49-F238E27FC236}">
                    <a16:creationId xmlns:a16="http://schemas.microsoft.com/office/drawing/2014/main" id="{5FC0D9D9-44D6-3849-8A62-54BBB31761B1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8813460" y="1861133"/>
                <a:ext cx="203694" cy="187872"/>
              </a:xfrm>
              <a:custGeom>
                <a:avLst/>
                <a:gdLst>
                  <a:gd name="T0" fmla="*/ 58 w 77"/>
                  <a:gd name="T1" fmla="*/ 10 h 71"/>
                  <a:gd name="T2" fmla="*/ 46 w 77"/>
                  <a:gd name="T3" fmla="*/ 23 h 71"/>
                  <a:gd name="T4" fmla="*/ 49 w 77"/>
                  <a:gd name="T5" fmla="*/ 5 h 71"/>
                  <a:gd name="T6" fmla="*/ 29 w 77"/>
                  <a:gd name="T7" fmla="*/ 6 h 71"/>
                  <a:gd name="T8" fmla="*/ 27 w 77"/>
                  <a:gd name="T9" fmla="*/ 24 h 71"/>
                  <a:gd name="T10" fmla="*/ 18 w 77"/>
                  <a:gd name="T11" fmla="*/ 7 h 71"/>
                  <a:gd name="T12" fmla="*/ 3 w 77"/>
                  <a:gd name="T13" fmla="*/ 21 h 71"/>
                  <a:gd name="T14" fmla="*/ 12 w 77"/>
                  <a:gd name="T15" fmla="*/ 32 h 71"/>
                  <a:gd name="T16" fmla="*/ 1 w 77"/>
                  <a:gd name="T17" fmla="*/ 61 h 71"/>
                  <a:gd name="T18" fmla="*/ 31 w 77"/>
                  <a:gd name="T19" fmla="*/ 71 h 71"/>
                  <a:gd name="T20" fmla="*/ 36 w 77"/>
                  <a:gd name="T21" fmla="*/ 51 h 71"/>
                  <a:gd name="T22" fmla="*/ 60 w 77"/>
                  <a:gd name="T23" fmla="*/ 38 h 71"/>
                  <a:gd name="T24" fmla="*/ 58 w 77"/>
                  <a:gd name="T25" fmla="*/ 35 h 71"/>
                  <a:gd name="T26" fmla="*/ 74 w 77"/>
                  <a:gd name="T27" fmla="*/ 22 h 71"/>
                  <a:gd name="T28" fmla="*/ 58 w 77"/>
                  <a:gd name="T29" fmla="*/ 10 h 71"/>
                  <a:gd name="T30" fmla="*/ 46 w 77"/>
                  <a:gd name="T31" fmla="*/ 7 h 71"/>
                  <a:gd name="T32" fmla="*/ 32 w 77"/>
                  <a:gd name="T33" fmla="*/ 7 h 71"/>
                  <a:gd name="T34" fmla="*/ 46 w 77"/>
                  <a:gd name="T35" fmla="*/ 7 h 71"/>
                  <a:gd name="T36" fmla="*/ 6 w 77"/>
                  <a:gd name="T37" fmla="*/ 20 h 71"/>
                  <a:gd name="T38" fmla="*/ 18 w 77"/>
                  <a:gd name="T39" fmla="*/ 11 h 71"/>
                  <a:gd name="T40" fmla="*/ 6 w 77"/>
                  <a:gd name="T41" fmla="*/ 20 h 71"/>
                  <a:gd name="T42" fmla="*/ 71 w 77"/>
                  <a:gd name="T43" fmla="*/ 22 h 71"/>
                  <a:gd name="T44" fmla="*/ 60 w 77"/>
                  <a:gd name="T45" fmla="*/ 13 h 71"/>
                  <a:gd name="T46" fmla="*/ 71 w 77"/>
                  <a:gd name="T47" fmla="*/ 22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" h="71">
                    <a:moveTo>
                      <a:pt x="58" y="10"/>
                    </a:moveTo>
                    <a:cubicBezTo>
                      <a:pt x="54" y="16"/>
                      <a:pt x="50" y="20"/>
                      <a:pt x="46" y="23"/>
                    </a:cubicBezTo>
                    <a:cubicBezTo>
                      <a:pt x="48" y="17"/>
                      <a:pt x="49" y="11"/>
                      <a:pt x="49" y="5"/>
                    </a:cubicBezTo>
                    <a:cubicBezTo>
                      <a:pt x="49" y="0"/>
                      <a:pt x="29" y="0"/>
                      <a:pt x="29" y="6"/>
                    </a:cubicBezTo>
                    <a:cubicBezTo>
                      <a:pt x="29" y="13"/>
                      <a:pt x="29" y="18"/>
                      <a:pt x="27" y="24"/>
                    </a:cubicBezTo>
                    <a:cubicBezTo>
                      <a:pt x="25" y="17"/>
                      <a:pt x="22" y="12"/>
                      <a:pt x="18" y="7"/>
                    </a:cubicBezTo>
                    <a:cubicBezTo>
                      <a:pt x="15" y="3"/>
                      <a:pt x="0" y="17"/>
                      <a:pt x="3" y="21"/>
                    </a:cubicBezTo>
                    <a:cubicBezTo>
                      <a:pt x="7" y="25"/>
                      <a:pt x="10" y="28"/>
                      <a:pt x="12" y="32"/>
                    </a:cubicBezTo>
                    <a:cubicBezTo>
                      <a:pt x="4" y="39"/>
                      <a:pt x="0" y="49"/>
                      <a:pt x="1" y="61"/>
                    </a:cubicBezTo>
                    <a:cubicBezTo>
                      <a:pt x="11" y="59"/>
                      <a:pt x="21" y="58"/>
                      <a:pt x="31" y="71"/>
                    </a:cubicBezTo>
                    <a:cubicBezTo>
                      <a:pt x="26" y="58"/>
                      <a:pt x="30" y="51"/>
                      <a:pt x="36" y="51"/>
                    </a:cubicBezTo>
                    <a:cubicBezTo>
                      <a:pt x="41" y="47"/>
                      <a:pt x="48" y="43"/>
                      <a:pt x="60" y="38"/>
                    </a:cubicBezTo>
                    <a:cubicBezTo>
                      <a:pt x="60" y="37"/>
                      <a:pt x="59" y="36"/>
                      <a:pt x="58" y="35"/>
                    </a:cubicBezTo>
                    <a:cubicBezTo>
                      <a:pt x="65" y="32"/>
                      <a:pt x="70" y="28"/>
                      <a:pt x="74" y="22"/>
                    </a:cubicBezTo>
                    <a:cubicBezTo>
                      <a:pt x="77" y="18"/>
                      <a:pt x="61" y="6"/>
                      <a:pt x="58" y="10"/>
                    </a:cubicBezTo>
                    <a:close/>
                    <a:moveTo>
                      <a:pt x="46" y="7"/>
                    </a:moveTo>
                    <a:cubicBezTo>
                      <a:pt x="46" y="11"/>
                      <a:pt x="32" y="11"/>
                      <a:pt x="32" y="7"/>
                    </a:cubicBezTo>
                    <a:cubicBezTo>
                      <a:pt x="32" y="4"/>
                      <a:pt x="46" y="2"/>
                      <a:pt x="46" y="7"/>
                    </a:cubicBezTo>
                    <a:close/>
                    <a:moveTo>
                      <a:pt x="6" y="20"/>
                    </a:moveTo>
                    <a:cubicBezTo>
                      <a:pt x="4" y="18"/>
                      <a:pt x="14" y="7"/>
                      <a:pt x="18" y="11"/>
                    </a:cubicBezTo>
                    <a:cubicBezTo>
                      <a:pt x="20" y="14"/>
                      <a:pt x="9" y="23"/>
                      <a:pt x="6" y="20"/>
                    </a:cubicBezTo>
                    <a:close/>
                    <a:moveTo>
                      <a:pt x="71" y="22"/>
                    </a:moveTo>
                    <a:cubicBezTo>
                      <a:pt x="68" y="25"/>
                      <a:pt x="58" y="16"/>
                      <a:pt x="60" y="13"/>
                    </a:cubicBezTo>
                    <a:cubicBezTo>
                      <a:pt x="61" y="10"/>
                      <a:pt x="73" y="18"/>
                      <a:pt x="71" y="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77" name="Freeform 52">
                <a:extLst>
                  <a:ext uri="{FF2B5EF4-FFF2-40B4-BE49-F238E27FC236}">
                    <a16:creationId xmlns:a16="http://schemas.microsoft.com/office/drawing/2014/main" id="{6176A33E-1B4C-3441-87C3-E4E22080BA7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699747" y="1951114"/>
                <a:ext cx="53395" cy="58340"/>
              </a:xfrm>
              <a:custGeom>
                <a:avLst/>
                <a:gdLst>
                  <a:gd name="T0" fmla="*/ 19 w 20"/>
                  <a:gd name="T1" fmla="*/ 1 h 22"/>
                  <a:gd name="T2" fmla="*/ 6 w 20"/>
                  <a:gd name="T3" fmla="*/ 0 h 22"/>
                  <a:gd name="T4" fmla="*/ 6 w 20"/>
                  <a:gd name="T5" fmla="*/ 21 h 22"/>
                  <a:gd name="T6" fmla="*/ 20 w 20"/>
                  <a:gd name="T7" fmla="*/ 22 h 22"/>
                  <a:gd name="T8" fmla="*/ 19 w 20"/>
                  <a:gd name="T9" fmla="*/ 1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" h="22">
                    <a:moveTo>
                      <a:pt x="19" y="1"/>
                    </a:moveTo>
                    <a:cubicBezTo>
                      <a:pt x="19" y="1"/>
                      <a:pt x="10" y="0"/>
                      <a:pt x="6" y="0"/>
                    </a:cubicBezTo>
                    <a:cubicBezTo>
                      <a:pt x="2" y="0"/>
                      <a:pt x="0" y="20"/>
                      <a:pt x="6" y="21"/>
                    </a:cubicBezTo>
                    <a:cubicBezTo>
                      <a:pt x="12" y="21"/>
                      <a:pt x="20" y="22"/>
                      <a:pt x="20" y="22"/>
                    </a:cubicBezTo>
                    <a:lnTo>
                      <a:pt x="19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78" name="Freeform 53">
                <a:extLst>
                  <a:ext uri="{FF2B5EF4-FFF2-40B4-BE49-F238E27FC236}">
                    <a16:creationId xmlns:a16="http://schemas.microsoft.com/office/drawing/2014/main" id="{8050AF7C-0CE5-E64B-9E90-A6102FAFF18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34355" y="2020330"/>
                <a:ext cx="153265" cy="230391"/>
              </a:xfrm>
              <a:custGeom>
                <a:avLst/>
                <a:gdLst>
                  <a:gd name="T0" fmla="*/ 53 w 58"/>
                  <a:gd name="T1" fmla="*/ 11 h 87"/>
                  <a:gd name="T2" fmla="*/ 14 w 58"/>
                  <a:gd name="T3" fmla="*/ 17 h 87"/>
                  <a:gd name="T4" fmla="*/ 1 w 58"/>
                  <a:gd name="T5" fmla="*/ 64 h 87"/>
                  <a:gd name="T6" fmla="*/ 15 w 58"/>
                  <a:gd name="T7" fmla="*/ 69 h 87"/>
                  <a:gd name="T8" fmla="*/ 31 w 58"/>
                  <a:gd name="T9" fmla="*/ 40 h 87"/>
                  <a:gd name="T10" fmla="*/ 53 w 58"/>
                  <a:gd name="T11" fmla="*/ 11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8" h="87">
                    <a:moveTo>
                      <a:pt x="53" y="11"/>
                    </a:moveTo>
                    <a:cubicBezTo>
                      <a:pt x="49" y="5"/>
                      <a:pt x="37" y="0"/>
                      <a:pt x="14" y="17"/>
                    </a:cubicBezTo>
                    <a:cubicBezTo>
                      <a:pt x="1" y="27"/>
                      <a:pt x="1" y="42"/>
                      <a:pt x="1" y="64"/>
                    </a:cubicBezTo>
                    <a:cubicBezTo>
                      <a:pt x="0" y="85"/>
                      <a:pt x="15" y="87"/>
                      <a:pt x="15" y="69"/>
                    </a:cubicBezTo>
                    <a:cubicBezTo>
                      <a:pt x="24" y="64"/>
                      <a:pt x="31" y="40"/>
                      <a:pt x="31" y="40"/>
                    </a:cubicBezTo>
                    <a:cubicBezTo>
                      <a:pt x="44" y="39"/>
                      <a:pt x="58" y="17"/>
                      <a:pt x="53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79" name="Freeform 54">
                <a:extLst>
                  <a:ext uri="{FF2B5EF4-FFF2-40B4-BE49-F238E27FC236}">
                    <a16:creationId xmlns:a16="http://schemas.microsoft.com/office/drawing/2014/main" id="{8E22EFCD-E960-CE41-9417-B36B272BD2D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61053" y="1887830"/>
                <a:ext cx="52407" cy="167108"/>
              </a:xfrm>
              <a:custGeom>
                <a:avLst/>
                <a:gdLst>
                  <a:gd name="T0" fmla="*/ 8 w 20"/>
                  <a:gd name="T1" fmla="*/ 58 h 63"/>
                  <a:gd name="T2" fmla="*/ 17 w 20"/>
                  <a:gd name="T3" fmla="*/ 54 h 63"/>
                  <a:gd name="T4" fmla="*/ 20 w 20"/>
                  <a:gd name="T5" fmla="*/ 28 h 63"/>
                  <a:gd name="T6" fmla="*/ 19 w 20"/>
                  <a:gd name="T7" fmla="*/ 5 h 63"/>
                  <a:gd name="T8" fmla="*/ 0 w 20"/>
                  <a:gd name="T9" fmla="*/ 7 h 63"/>
                  <a:gd name="T10" fmla="*/ 2 w 20"/>
                  <a:gd name="T11" fmla="*/ 63 h 63"/>
                  <a:gd name="T12" fmla="*/ 8 w 20"/>
                  <a:gd name="T13" fmla="*/ 58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" h="63">
                    <a:moveTo>
                      <a:pt x="8" y="58"/>
                    </a:moveTo>
                    <a:cubicBezTo>
                      <a:pt x="12" y="56"/>
                      <a:pt x="14" y="55"/>
                      <a:pt x="17" y="54"/>
                    </a:cubicBezTo>
                    <a:cubicBezTo>
                      <a:pt x="16" y="47"/>
                      <a:pt x="16" y="37"/>
                      <a:pt x="20" y="28"/>
                    </a:cubicBezTo>
                    <a:cubicBezTo>
                      <a:pt x="19" y="17"/>
                      <a:pt x="19" y="7"/>
                      <a:pt x="19" y="5"/>
                    </a:cubicBezTo>
                    <a:cubicBezTo>
                      <a:pt x="19" y="1"/>
                      <a:pt x="1" y="0"/>
                      <a:pt x="0" y="7"/>
                    </a:cubicBezTo>
                    <a:cubicBezTo>
                      <a:pt x="0" y="12"/>
                      <a:pt x="1" y="45"/>
                      <a:pt x="2" y="63"/>
                    </a:cubicBezTo>
                    <a:cubicBezTo>
                      <a:pt x="4" y="61"/>
                      <a:pt x="6" y="59"/>
                      <a:pt x="8" y="5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0" name="Freeform 55">
                <a:extLst>
                  <a:ext uri="{FF2B5EF4-FFF2-40B4-BE49-F238E27FC236}">
                    <a16:creationId xmlns:a16="http://schemas.microsoft.com/office/drawing/2014/main" id="{C113612D-EE20-0F44-886A-E4E1D2EBB362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8906407" y="1954080"/>
                <a:ext cx="174030" cy="118656"/>
              </a:xfrm>
              <a:custGeom>
                <a:avLst/>
                <a:gdLst>
                  <a:gd name="T0" fmla="*/ 55 w 66"/>
                  <a:gd name="T1" fmla="*/ 1 h 45"/>
                  <a:gd name="T2" fmla="*/ 0 w 66"/>
                  <a:gd name="T3" fmla="*/ 24 h 45"/>
                  <a:gd name="T4" fmla="*/ 3 w 66"/>
                  <a:gd name="T5" fmla="*/ 35 h 45"/>
                  <a:gd name="T6" fmla="*/ 31 w 66"/>
                  <a:gd name="T7" fmla="*/ 36 h 45"/>
                  <a:gd name="T8" fmla="*/ 59 w 66"/>
                  <a:gd name="T9" fmla="*/ 21 h 45"/>
                  <a:gd name="T10" fmla="*/ 55 w 66"/>
                  <a:gd name="T11" fmla="*/ 1 h 45"/>
                  <a:gd name="T12" fmla="*/ 58 w 66"/>
                  <a:gd name="T13" fmla="*/ 18 h 45"/>
                  <a:gd name="T14" fmla="*/ 54 w 66"/>
                  <a:gd name="T15" fmla="*/ 4 h 45"/>
                  <a:gd name="T16" fmla="*/ 58 w 66"/>
                  <a:gd name="T17" fmla="*/ 1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6" h="45">
                    <a:moveTo>
                      <a:pt x="55" y="1"/>
                    </a:moveTo>
                    <a:cubicBezTo>
                      <a:pt x="27" y="4"/>
                      <a:pt x="0" y="19"/>
                      <a:pt x="0" y="24"/>
                    </a:cubicBezTo>
                    <a:cubicBezTo>
                      <a:pt x="0" y="27"/>
                      <a:pt x="2" y="31"/>
                      <a:pt x="3" y="35"/>
                    </a:cubicBezTo>
                    <a:cubicBezTo>
                      <a:pt x="17" y="36"/>
                      <a:pt x="22" y="45"/>
                      <a:pt x="31" y="36"/>
                    </a:cubicBezTo>
                    <a:cubicBezTo>
                      <a:pt x="28" y="30"/>
                      <a:pt x="52" y="23"/>
                      <a:pt x="59" y="21"/>
                    </a:cubicBezTo>
                    <a:cubicBezTo>
                      <a:pt x="66" y="19"/>
                      <a:pt x="61" y="0"/>
                      <a:pt x="55" y="1"/>
                    </a:cubicBezTo>
                    <a:close/>
                    <a:moveTo>
                      <a:pt x="58" y="18"/>
                    </a:moveTo>
                    <a:cubicBezTo>
                      <a:pt x="54" y="19"/>
                      <a:pt x="50" y="5"/>
                      <a:pt x="54" y="4"/>
                    </a:cubicBezTo>
                    <a:cubicBezTo>
                      <a:pt x="57" y="3"/>
                      <a:pt x="62" y="16"/>
                      <a:pt x="58" y="1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1" name="Freeform 56">
                <a:extLst>
                  <a:ext uri="{FF2B5EF4-FFF2-40B4-BE49-F238E27FC236}">
                    <a16:creationId xmlns:a16="http://schemas.microsoft.com/office/drawing/2014/main" id="{BDB7A28E-756F-6F42-B264-23F22BD2D87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765997" y="2064826"/>
                <a:ext cx="298619" cy="307517"/>
              </a:xfrm>
              <a:custGeom>
                <a:avLst/>
                <a:gdLst>
                  <a:gd name="T0" fmla="*/ 110 w 113"/>
                  <a:gd name="T1" fmla="*/ 69 h 116"/>
                  <a:gd name="T2" fmla="*/ 84 w 113"/>
                  <a:gd name="T3" fmla="*/ 6 h 116"/>
                  <a:gd name="T4" fmla="*/ 87 w 113"/>
                  <a:gd name="T5" fmla="*/ 27 h 116"/>
                  <a:gd name="T6" fmla="*/ 90 w 113"/>
                  <a:gd name="T7" fmla="*/ 58 h 116"/>
                  <a:gd name="T8" fmla="*/ 84 w 113"/>
                  <a:gd name="T9" fmla="*/ 39 h 116"/>
                  <a:gd name="T10" fmla="*/ 80 w 113"/>
                  <a:gd name="T11" fmla="*/ 48 h 116"/>
                  <a:gd name="T12" fmla="*/ 76 w 113"/>
                  <a:gd name="T13" fmla="*/ 77 h 116"/>
                  <a:gd name="T14" fmla="*/ 80 w 113"/>
                  <a:gd name="T15" fmla="*/ 95 h 116"/>
                  <a:gd name="T16" fmla="*/ 73 w 113"/>
                  <a:gd name="T17" fmla="*/ 80 h 116"/>
                  <a:gd name="T18" fmla="*/ 69 w 113"/>
                  <a:gd name="T19" fmla="*/ 54 h 116"/>
                  <a:gd name="T20" fmla="*/ 51 w 113"/>
                  <a:gd name="T21" fmla="*/ 66 h 116"/>
                  <a:gd name="T22" fmla="*/ 61 w 113"/>
                  <a:gd name="T23" fmla="*/ 51 h 116"/>
                  <a:gd name="T24" fmla="*/ 73 w 113"/>
                  <a:gd name="T25" fmla="*/ 43 h 116"/>
                  <a:gd name="T26" fmla="*/ 77 w 113"/>
                  <a:gd name="T27" fmla="*/ 4 h 116"/>
                  <a:gd name="T28" fmla="*/ 53 w 113"/>
                  <a:gd name="T29" fmla="*/ 5 h 116"/>
                  <a:gd name="T30" fmla="*/ 19 w 113"/>
                  <a:gd name="T31" fmla="*/ 44 h 116"/>
                  <a:gd name="T32" fmla="*/ 0 w 113"/>
                  <a:gd name="T33" fmla="*/ 67 h 116"/>
                  <a:gd name="T34" fmla="*/ 47 w 113"/>
                  <a:gd name="T35" fmla="*/ 101 h 116"/>
                  <a:gd name="T36" fmla="*/ 110 w 113"/>
                  <a:gd name="T37" fmla="*/ 69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3" h="116">
                    <a:moveTo>
                      <a:pt x="110" y="69"/>
                    </a:moveTo>
                    <a:cubicBezTo>
                      <a:pt x="107" y="34"/>
                      <a:pt x="94" y="13"/>
                      <a:pt x="84" y="6"/>
                    </a:cubicBezTo>
                    <a:cubicBezTo>
                      <a:pt x="88" y="11"/>
                      <a:pt x="88" y="19"/>
                      <a:pt x="87" y="27"/>
                    </a:cubicBezTo>
                    <a:cubicBezTo>
                      <a:pt x="87" y="36"/>
                      <a:pt x="98" y="45"/>
                      <a:pt x="90" y="58"/>
                    </a:cubicBezTo>
                    <a:cubicBezTo>
                      <a:pt x="91" y="47"/>
                      <a:pt x="86" y="44"/>
                      <a:pt x="84" y="39"/>
                    </a:cubicBezTo>
                    <a:cubicBezTo>
                      <a:pt x="83" y="42"/>
                      <a:pt x="82" y="45"/>
                      <a:pt x="80" y="48"/>
                    </a:cubicBezTo>
                    <a:cubicBezTo>
                      <a:pt x="71" y="62"/>
                      <a:pt x="69" y="72"/>
                      <a:pt x="76" y="77"/>
                    </a:cubicBezTo>
                    <a:cubicBezTo>
                      <a:pt x="86" y="84"/>
                      <a:pt x="88" y="93"/>
                      <a:pt x="80" y="95"/>
                    </a:cubicBezTo>
                    <a:cubicBezTo>
                      <a:pt x="85" y="90"/>
                      <a:pt x="80" y="85"/>
                      <a:pt x="73" y="80"/>
                    </a:cubicBezTo>
                    <a:cubicBezTo>
                      <a:pt x="66" y="75"/>
                      <a:pt x="63" y="67"/>
                      <a:pt x="69" y="54"/>
                    </a:cubicBezTo>
                    <a:cubicBezTo>
                      <a:pt x="63" y="58"/>
                      <a:pt x="54" y="53"/>
                      <a:pt x="51" y="66"/>
                    </a:cubicBezTo>
                    <a:cubicBezTo>
                      <a:pt x="50" y="57"/>
                      <a:pt x="55" y="53"/>
                      <a:pt x="61" y="51"/>
                    </a:cubicBezTo>
                    <a:cubicBezTo>
                      <a:pt x="67" y="49"/>
                      <a:pt x="70" y="46"/>
                      <a:pt x="73" y="43"/>
                    </a:cubicBezTo>
                    <a:cubicBezTo>
                      <a:pt x="77" y="36"/>
                      <a:pt x="82" y="14"/>
                      <a:pt x="77" y="4"/>
                    </a:cubicBezTo>
                    <a:cubicBezTo>
                      <a:pt x="70" y="5"/>
                      <a:pt x="63" y="0"/>
                      <a:pt x="53" y="5"/>
                    </a:cubicBezTo>
                    <a:cubicBezTo>
                      <a:pt x="44" y="26"/>
                      <a:pt x="27" y="25"/>
                      <a:pt x="19" y="44"/>
                    </a:cubicBezTo>
                    <a:cubicBezTo>
                      <a:pt x="11" y="62"/>
                      <a:pt x="3" y="66"/>
                      <a:pt x="0" y="67"/>
                    </a:cubicBezTo>
                    <a:cubicBezTo>
                      <a:pt x="2" y="81"/>
                      <a:pt x="8" y="94"/>
                      <a:pt x="47" y="101"/>
                    </a:cubicBezTo>
                    <a:cubicBezTo>
                      <a:pt x="90" y="109"/>
                      <a:pt x="113" y="116"/>
                      <a:pt x="110" y="6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13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</p:grpSp>
      <p:grpSp>
        <p:nvGrpSpPr>
          <p:cNvPr id="82" name="Group 6">
            <a:extLst>
              <a:ext uri="{FF2B5EF4-FFF2-40B4-BE49-F238E27FC236}">
                <a16:creationId xmlns:a16="http://schemas.microsoft.com/office/drawing/2014/main" id="{1C829886-A51A-A446-9D58-990F49AE510D}"/>
              </a:ext>
            </a:extLst>
          </p:cNvPr>
          <p:cNvGrpSpPr/>
          <p:nvPr/>
        </p:nvGrpSpPr>
        <p:grpSpPr>
          <a:xfrm>
            <a:off x="4826280" y="1823422"/>
            <a:ext cx="565303" cy="556597"/>
            <a:chOff x="182419" y="4105185"/>
            <a:chExt cx="1728192" cy="1728000"/>
          </a:xfrm>
        </p:grpSpPr>
        <p:grpSp>
          <p:nvGrpSpPr>
            <p:cNvPr id="83" name="Group 34">
              <a:extLst>
                <a:ext uri="{FF2B5EF4-FFF2-40B4-BE49-F238E27FC236}">
                  <a16:creationId xmlns:a16="http://schemas.microsoft.com/office/drawing/2014/main" id="{C6DEEF11-BA16-F548-A8C3-D50FC6D16683}"/>
                </a:ext>
              </a:extLst>
            </p:cNvPr>
            <p:cNvGrpSpPr/>
            <p:nvPr/>
          </p:nvGrpSpPr>
          <p:grpSpPr>
            <a:xfrm>
              <a:off x="182419" y="4105185"/>
              <a:ext cx="1728192" cy="1728000"/>
              <a:chOff x="848962" y="2623187"/>
              <a:chExt cx="1728192" cy="1728000"/>
            </a:xfrm>
          </p:grpSpPr>
          <p:sp>
            <p:nvSpPr>
              <p:cNvPr id="85" name="Oval 35">
                <a:extLst>
                  <a:ext uri="{FF2B5EF4-FFF2-40B4-BE49-F238E27FC236}">
                    <a16:creationId xmlns:a16="http://schemas.microsoft.com/office/drawing/2014/main" id="{87FF352C-4621-624D-94FE-B50EE934C151}"/>
                  </a:ext>
                </a:extLst>
              </p:cNvPr>
              <p:cNvSpPr/>
              <p:nvPr/>
            </p:nvSpPr>
            <p:spPr bwMode="auto">
              <a:xfrm>
                <a:off x="848962" y="2623187"/>
                <a:ext cx="1728192" cy="1728000"/>
              </a:xfrm>
              <a:prstGeom prst="ellipse">
                <a:avLst/>
              </a:prstGeom>
              <a:solidFill>
                <a:srgbClr val="FFFFFF"/>
              </a:solidFill>
              <a:ln w="28575" algn="ctr">
                <a:solidFill>
                  <a:srgbClr val="3961A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86" name="Rectangle 38">
                <a:extLst>
                  <a:ext uri="{FF2B5EF4-FFF2-40B4-BE49-F238E27FC236}">
                    <a16:creationId xmlns:a16="http://schemas.microsoft.com/office/drawing/2014/main" id="{90E5D379-C6DE-7941-A462-9E69CC5E646E}"/>
                  </a:ext>
                </a:extLst>
              </p:cNvPr>
              <p:cNvSpPr/>
              <p:nvPr/>
            </p:nvSpPr>
            <p:spPr bwMode="auto">
              <a:xfrm>
                <a:off x="1412715" y="3039894"/>
                <a:ext cx="600682" cy="375285"/>
              </a:xfrm>
              <a:prstGeom prst="rect">
                <a:avLst/>
              </a:prstGeom>
              <a:solidFill>
                <a:srgbClr val="FFFFFF"/>
              </a:solidFill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84" name="Freeform: Shape 39">
              <a:extLst>
                <a:ext uri="{FF2B5EF4-FFF2-40B4-BE49-F238E27FC236}">
                  <a16:creationId xmlns:a16="http://schemas.microsoft.com/office/drawing/2014/main" id="{365D32FD-FA88-574B-B15A-A84F666DA1C5}"/>
                </a:ext>
              </a:extLst>
            </p:cNvPr>
            <p:cNvSpPr/>
            <p:nvPr/>
          </p:nvSpPr>
          <p:spPr>
            <a:xfrm flipH="1">
              <a:off x="480625" y="4494801"/>
              <a:ext cx="1222886" cy="979191"/>
            </a:xfrm>
            <a:custGeom>
              <a:avLst/>
              <a:gdLst/>
              <a:ahLst/>
              <a:cxnLst/>
              <a:rect l="0" t="0" r="0" b="0"/>
              <a:pathLst>
                <a:path w="607500" h="517500">
                  <a:moveTo>
                    <a:pt x="588841" y="313568"/>
                  </a:moveTo>
                  <a:cubicBezTo>
                    <a:pt x="610591" y="282068"/>
                    <a:pt x="609091" y="239318"/>
                    <a:pt x="585091" y="209318"/>
                  </a:cubicBezTo>
                  <a:cubicBezTo>
                    <a:pt x="588091" y="200318"/>
                    <a:pt x="589591" y="191318"/>
                    <a:pt x="589591" y="182318"/>
                  </a:cubicBezTo>
                  <a:cubicBezTo>
                    <a:pt x="589591" y="139568"/>
                    <a:pt x="558841" y="103568"/>
                    <a:pt x="517591" y="95318"/>
                  </a:cubicBezTo>
                  <a:cubicBezTo>
                    <a:pt x="504841" y="58568"/>
                    <a:pt x="471091" y="34568"/>
                    <a:pt x="432091" y="34568"/>
                  </a:cubicBezTo>
                  <a:cubicBezTo>
                    <a:pt x="425341" y="34568"/>
                    <a:pt x="417841" y="35318"/>
                    <a:pt x="411091" y="36818"/>
                  </a:cubicBezTo>
                  <a:cubicBezTo>
                    <a:pt x="395341" y="18068"/>
                    <a:pt x="372091" y="6818"/>
                    <a:pt x="348091" y="4568"/>
                  </a:cubicBezTo>
                  <a:cubicBezTo>
                    <a:pt x="323341" y="3068"/>
                    <a:pt x="299341" y="11318"/>
                    <a:pt x="281341" y="27818"/>
                  </a:cubicBezTo>
                  <a:cubicBezTo>
                    <a:pt x="258091" y="12068"/>
                    <a:pt x="228841" y="7568"/>
                    <a:pt x="202591" y="15818"/>
                  </a:cubicBezTo>
                  <a:cubicBezTo>
                    <a:pt x="175591" y="24068"/>
                    <a:pt x="154591" y="44318"/>
                    <a:pt x="144841" y="71318"/>
                  </a:cubicBezTo>
                  <a:cubicBezTo>
                    <a:pt x="143341" y="71318"/>
                    <a:pt x="141091" y="71318"/>
                    <a:pt x="139591" y="71318"/>
                  </a:cubicBezTo>
                  <a:cubicBezTo>
                    <a:pt x="90091" y="71318"/>
                    <a:pt x="50341" y="110318"/>
                    <a:pt x="49591" y="159818"/>
                  </a:cubicBezTo>
                  <a:cubicBezTo>
                    <a:pt x="49591" y="161318"/>
                    <a:pt x="49591" y="162818"/>
                    <a:pt x="49591" y="164318"/>
                  </a:cubicBezTo>
                  <a:cubicBezTo>
                    <a:pt x="19591" y="180818"/>
                    <a:pt x="2341" y="213068"/>
                    <a:pt x="4591" y="247568"/>
                  </a:cubicBezTo>
                  <a:cubicBezTo>
                    <a:pt x="7591" y="294818"/>
                    <a:pt x="49591" y="330068"/>
                    <a:pt x="97591" y="330068"/>
                  </a:cubicBezTo>
                  <a:lnTo>
                    <a:pt x="213841" y="330068"/>
                  </a:lnTo>
                  <a:cubicBezTo>
                    <a:pt x="263341" y="330068"/>
                    <a:pt x="303841" y="369818"/>
                    <a:pt x="304591" y="419318"/>
                  </a:cubicBezTo>
                  <a:lnTo>
                    <a:pt x="304591" y="515318"/>
                  </a:lnTo>
                  <a:lnTo>
                    <a:pt x="363841" y="515318"/>
                  </a:lnTo>
                  <a:lnTo>
                    <a:pt x="363841" y="447818"/>
                  </a:lnTo>
                  <a:cubicBezTo>
                    <a:pt x="363841" y="444818"/>
                    <a:pt x="363841" y="441068"/>
                    <a:pt x="363841" y="438068"/>
                  </a:cubicBezTo>
                  <a:cubicBezTo>
                    <a:pt x="363841" y="410318"/>
                    <a:pt x="363091" y="375068"/>
                    <a:pt x="382591" y="352568"/>
                  </a:cubicBezTo>
                  <a:cubicBezTo>
                    <a:pt x="394591" y="339818"/>
                    <a:pt x="408091" y="328568"/>
                    <a:pt x="422341" y="318818"/>
                  </a:cubicBezTo>
                  <a:cubicBezTo>
                    <a:pt x="433591" y="312068"/>
                    <a:pt x="443341" y="303818"/>
                    <a:pt x="451591" y="294068"/>
                  </a:cubicBezTo>
                  <a:cubicBezTo>
                    <a:pt x="455341" y="288068"/>
                    <a:pt x="459091" y="282068"/>
                    <a:pt x="461341" y="276068"/>
                  </a:cubicBezTo>
                  <a:cubicBezTo>
                    <a:pt x="445591" y="270068"/>
                    <a:pt x="429091" y="267818"/>
                    <a:pt x="412591" y="270068"/>
                  </a:cubicBezTo>
                  <a:cubicBezTo>
                    <a:pt x="404341" y="270818"/>
                    <a:pt x="396841" y="265568"/>
                    <a:pt x="395341" y="257318"/>
                  </a:cubicBezTo>
                  <a:cubicBezTo>
                    <a:pt x="394591" y="249068"/>
                    <a:pt x="399841" y="241568"/>
                    <a:pt x="408091" y="240068"/>
                  </a:cubicBezTo>
                  <a:cubicBezTo>
                    <a:pt x="428341" y="237068"/>
                    <a:pt x="448591" y="239318"/>
                    <a:pt x="468091" y="246818"/>
                  </a:cubicBezTo>
                  <a:cubicBezTo>
                    <a:pt x="468091" y="244568"/>
                    <a:pt x="468091" y="243068"/>
                    <a:pt x="468841" y="240818"/>
                  </a:cubicBezTo>
                  <a:cubicBezTo>
                    <a:pt x="469591" y="228818"/>
                    <a:pt x="468091" y="216818"/>
                    <a:pt x="464341" y="205568"/>
                  </a:cubicBezTo>
                  <a:cubicBezTo>
                    <a:pt x="453841" y="178568"/>
                    <a:pt x="427591" y="166568"/>
                    <a:pt x="402841" y="156818"/>
                  </a:cubicBezTo>
                  <a:cubicBezTo>
                    <a:pt x="398341" y="155318"/>
                    <a:pt x="393841" y="153818"/>
                    <a:pt x="387841" y="152318"/>
                  </a:cubicBezTo>
                  <a:lnTo>
                    <a:pt x="383341" y="150818"/>
                  </a:lnTo>
                  <a:lnTo>
                    <a:pt x="382591" y="150818"/>
                  </a:lnTo>
                  <a:cubicBezTo>
                    <a:pt x="376591" y="151568"/>
                    <a:pt x="371341" y="153068"/>
                    <a:pt x="365341" y="155318"/>
                  </a:cubicBezTo>
                  <a:lnTo>
                    <a:pt x="358591" y="156818"/>
                  </a:lnTo>
                  <a:lnTo>
                    <a:pt x="351091" y="158318"/>
                  </a:lnTo>
                  <a:cubicBezTo>
                    <a:pt x="338341" y="173318"/>
                    <a:pt x="331591" y="192818"/>
                    <a:pt x="333091" y="213068"/>
                  </a:cubicBezTo>
                  <a:cubicBezTo>
                    <a:pt x="334591" y="233318"/>
                    <a:pt x="344341" y="251318"/>
                    <a:pt x="359341" y="264068"/>
                  </a:cubicBezTo>
                  <a:cubicBezTo>
                    <a:pt x="365341" y="269318"/>
                    <a:pt x="365341" y="278318"/>
                    <a:pt x="360841" y="285068"/>
                  </a:cubicBezTo>
                  <a:cubicBezTo>
                    <a:pt x="356341" y="290318"/>
                    <a:pt x="347341" y="291068"/>
                    <a:pt x="341341" y="286568"/>
                  </a:cubicBezTo>
                  <a:cubicBezTo>
                    <a:pt x="332341" y="279068"/>
                    <a:pt x="324841" y="269318"/>
                    <a:pt x="318841" y="258818"/>
                  </a:cubicBezTo>
                  <a:lnTo>
                    <a:pt x="317341" y="258818"/>
                  </a:lnTo>
                  <a:cubicBezTo>
                    <a:pt x="296341" y="255068"/>
                    <a:pt x="272341" y="251318"/>
                    <a:pt x="252841" y="238568"/>
                  </a:cubicBezTo>
                  <a:cubicBezTo>
                    <a:pt x="246091" y="234068"/>
                    <a:pt x="244591" y="225068"/>
                    <a:pt x="249091" y="218318"/>
                  </a:cubicBezTo>
                  <a:cubicBezTo>
                    <a:pt x="253591" y="211568"/>
                    <a:pt x="262591" y="209318"/>
                    <a:pt x="269341" y="213818"/>
                  </a:cubicBezTo>
                  <a:cubicBezTo>
                    <a:pt x="280591" y="220568"/>
                    <a:pt x="293341" y="225068"/>
                    <a:pt x="306841" y="226568"/>
                  </a:cubicBezTo>
                  <a:cubicBezTo>
                    <a:pt x="305341" y="222818"/>
                    <a:pt x="304591" y="219068"/>
                    <a:pt x="303841" y="214568"/>
                  </a:cubicBezTo>
                  <a:cubicBezTo>
                    <a:pt x="302341" y="198068"/>
                    <a:pt x="305341" y="180818"/>
                    <a:pt x="312091" y="165818"/>
                  </a:cubicBezTo>
                  <a:cubicBezTo>
                    <a:pt x="301591" y="167318"/>
                    <a:pt x="291841" y="168068"/>
                    <a:pt x="281341" y="168068"/>
                  </a:cubicBezTo>
                  <a:cubicBezTo>
                    <a:pt x="272341" y="168068"/>
                    <a:pt x="263341" y="167318"/>
                    <a:pt x="254341" y="165818"/>
                  </a:cubicBezTo>
                  <a:cubicBezTo>
                    <a:pt x="237841" y="186068"/>
                    <a:pt x="214591" y="201068"/>
                    <a:pt x="189091" y="207068"/>
                  </a:cubicBezTo>
                  <a:cubicBezTo>
                    <a:pt x="155341" y="224318"/>
                    <a:pt x="123841" y="246068"/>
                    <a:pt x="123841" y="282818"/>
                  </a:cubicBezTo>
                  <a:cubicBezTo>
                    <a:pt x="123841" y="291068"/>
                    <a:pt x="117091" y="297818"/>
                    <a:pt x="108841" y="297818"/>
                  </a:cubicBezTo>
                  <a:cubicBezTo>
                    <a:pt x="100591" y="297818"/>
                    <a:pt x="93841" y="291068"/>
                    <a:pt x="93841" y="282818"/>
                  </a:cubicBezTo>
                  <a:cubicBezTo>
                    <a:pt x="94591" y="254318"/>
                    <a:pt x="107341" y="228068"/>
                    <a:pt x="129091" y="210068"/>
                  </a:cubicBezTo>
                  <a:cubicBezTo>
                    <a:pt x="111091" y="207818"/>
                    <a:pt x="94591" y="200318"/>
                    <a:pt x="82591" y="186818"/>
                  </a:cubicBezTo>
                  <a:cubicBezTo>
                    <a:pt x="77341" y="180068"/>
                    <a:pt x="78841" y="171068"/>
                    <a:pt x="84841" y="165818"/>
                  </a:cubicBezTo>
                  <a:cubicBezTo>
                    <a:pt x="90841" y="160568"/>
                    <a:pt x="100591" y="161318"/>
                    <a:pt x="105841" y="167318"/>
                  </a:cubicBezTo>
                  <a:cubicBezTo>
                    <a:pt x="111841" y="174818"/>
                    <a:pt x="129091" y="181568"/>
                    <a:pt x="153841" y="180818"/>
                  </a:cubicBezTo>
                  <a:cubicBezTo>
                    <a:pt x="178591" y="180818"/>
                    <a:pt x="203341" y="171818"/>
                    <a:pt x="222091" y="155318"/>
                  </a:cubicBezTo>
                  <a:cubicBezTo>
                    <a:pt x="200341" y="146318"/>
                    <a:pt x="182341" y="129818"/>
                    <a:pt x="171091" y="108818"/>
                  </a:cubicBezTo>
                  <a:cubicBezTo>
                    <a:pt x="166591" y="101318"/>
                    <a:pt x="169591" y="92318"/>
                    <a:pt x="176341" y="88568"/>
                  </a:cubicBezTo>
                  <a:cubicBezTo>
                    <a:pt x="183841" y="84068"/>
                    <a:pt x="192841" y="87068"/>
                    <a:pt x="196591" y="93818"/>
                  </a:cubicBezTo>
                  <a:cubicBezTo>
                    <a:pt x="219091" y="134318"/>
                    <a:pt x="266341" y="145568"/>
                    <a:pt x="340591" y="128318"/>
                  </a:cubicBezTo>
                  <a:cubicBezTo>
                    <a:pt x="327091" y="117068"/>
                    <a:pt x="317341" y="99068"/>
                    <a:pt x="318091" y="70568"/>
                  </a:cubicBezTo>
                  <a:cubicBezTo>
                    <a:pt x="318091" y="62318"/>
                    <a:pt x="325591" y="55568"/>
                    <a:pt x="333841" y="56318"/>
                  </a:cubicBezTo>
                  <a:cubicBezTo>
                    <a:pt x="342091" y="56318"/>
                    <a:pt x="348841" y="63818"/>
                    <a:pt x="348091" y="72068"/>
                  </a:cubicBezTo>
                  <a:cubicBezTo>
                    <a:pt x="346591" y="105818"/>
                    <a:pt x="365341" y="112568"/>
                    <a:pt x="395341" y="121568"/>
                  </a:cubicBezTo>
                  <a:cubicBezTo>
                    <a:pt x="399841" y="123068"/>
                    <a:pt x="404341" y="123818"/>
                    <a:pt x="408841" y="125318"/>
                  </a:cubicBezTo>
                  <a:cubicBezTo>
                    <a:pt x="417091" y="106568"/>
                    <a:pt x="433591" y="92318"/>
                    <a:pt x="453841" y="87068"/>
                  </a:cubicBezTo>
                  <a:cubicBezTo>
                    <a:pt x="462091" y="84818"/>
                    <a:pt x="470341" y="90068"/>
                    <a:pt x="472591" y="98318"/>
                  </a:cubicBezTo>
                  <a:cubicBezTo>
                    <a:pt x="474841" y="106568"/>
                    <a:pt x="469591" y="114818"/>
                    <a:pt x="461341" y="117068"/>
                  </a:cubicBezTo>
                  <a:cubicBezTo>
                    <a:pt x="450841" y="120068"/>
                    <a:pt x="442591" y="126818"/>
                    <a:pt x="437341" y="136568"/>
                  </a:cubicBezTo>
                  <a:cubicBezTo>
                    <a:pt x="437341" y="137318"/>
                    <a:pt x="437341" y="137318"/>
                    <a:pt x="437341" y="138068"/>
                  </a:cubicBezTo>
                  <a:cubicBezTo>
                    <a:pt x="460591" y="149318"/>
                    <a:pt x="480841" y="165818"/>
                    <a:pt x="491341" y="193568"/>
                  </a:cubicBezTo>
                  <a:cubicBezTo>
                    <a:pt x="493591" y="199568"/>
                    <a:pt x="495091" y="205568"/>
                    <a:pt x="495841" y="211568"/>
                  </a:cubicBezTo>
                  <a:cubicBezTo>
                    <a:pt x="498841" y="209318"/>
                    <a:pt x="501091" y="206318"/>
                    <a:pt x="502591" y="202568"/>
                  </a:cubicBezTo>
                  <a:cubicBezTo>
                    <a:pt x="507841" y="191318"/>
                    <a:pt x="511591" y="180068"/>
                    <a:pt x="513091" y="167318"/>
                  </a:cubicBezTo>
                  <a:cubicBezTo>
                    <a:pt x="513841" y="162068"/>
                    <a:pt x="517591" y="157568"/>
                    <a:pt x="522841" y="155318"/>
                  </a:cubicBezTo>
                  <a:cubicBezTo>
                    <a:pt x="528091" y="153068"/>
                    <a:pt x="534091" y="154568"/>
                    <a:pt x="537841" y="158318"/>
                  </a:cubicBezTo>
                  <a:cubicBezTo>
                    <a:pt x="542341" y="162068"/>
                    <a:pt x="543841" y="167318"/>
                    <a:pt x="542341" y="173318"/>
                  </a:cubicBezTo>
                  <a:cubicBezTo>
                    <a:pt x="540091" y="188318"/>
                    <a:pt x="535591" y="203318"/>
                    <a:pt x="528091" y="216818"/>
                  </a:cubicBezTo>
                  <a:cubicBezTo>
                    <a:pt x="520591" y="229568"/>
                    <a:pt x="509341" y="240068"/>
                    <a:pt x="495841" y="247568"/>
                  </a:cubicBezTo>
                  <a:cubicBezTo>
                    <a:pt x="494341" y="266318"/>
                    <a:pt x="488341" y="285068"/>
                    <a:pt x="479341" y="301568"/>
                  </a:cubicBezTo>
                  <a:cubicBezTo>
                    <a:pt x="489091" y="312818"/>
                    <a:pt x="499591" y="322568"/>
                    <a:pt x="512341" y="330068"/>
                  </a:cubicBezTo>
                  <a:cubicBezTo>
                    <a:pt x="516841" y="333068"/>
                    <a:pt x="519841" y="338318"/>
                    <a:pt x="519841" y="343568"/>
                  </a:cubicBezTo>
                  <a:cubicBezTo>
                    <a:pt x="519841" y="348818"/>
                    <a:pt x="516841" y="354068"/>
                    <a:pt x="511591" y="356318"/>
                  </a:cubicBezTo>
                  <a:cubicBezTo>
                    <a:pt x="506341" y="358568"/>
                    <a:pt x="501091" y="358568"/>
                    <a:pt x="496591" y="355568"/>
                  </a:cubicBezTo>
                  <a:cubicBezTo>
                    <a:pt x="483841" y="347318"/>
                    <a:pt x="471841" y="336818"/>
                    <a:pt x="461341" y="325568"/>
                  </a:cubicBezTo>
                  <a:cubicBezTo>
                    <a:pt x="453841" y="331568"/>
                    <a:pt x="445591" y="337568"/>
                    <a:pt x="438091" y="342818"/>
                  </a:cubicBezTo>
                  <a:cubicBezTo>
                    <a:pt x="425341" y="351068"/>
                    <a:pt x="414091" y="360068"/>
                    <a:pt x="404341" y="371318"/>
                  </a:cubicBezTo>
                  <a:cubicBezTo>
                    <a:pt x="392341" y="385568"/>
                    <a:pt x="393091" y="413318"/>
                    <a:pt x="393091" y="437318"/>
                  </a:cubicBezTo>
                  <a:cubicBezTo>
                    <a:pt x="393091" y="441068"/>
                    <a:pt x="393091" y="444068"/>
                    <a:pt x="393091" y="447818"/>
                  </a:cubicBezTo>
                  <a:lnTo>
                    <a:pt x="393091" y="515318"/>
                  </a:lnTo>
                  <a:lnTo>
                    <a:pt x="453091" y="515318"/>
                  </a:lnTo>
                  <a:cubicBezTo>
                    <a:pt x="453091" y="417818"/>
                    <a:pt x="499591" y="412568"/>
                    <a:pt x="505591" y="411068"/>
                  </a:cubicBezTo>
                  <a:cubicBezTo>
                    <a:pt x="525091" y="405818"/>
                    <a:pt x="576841" y="378818"/>
                    <a:pt x="588091" y="323318"/>
                  </a:cubicBezTo>
                  <a:cubicBezTo>
                    <a:pt x="589591" y="320318"/>
                    <a:pt x="588841" y="316568"/>
                    <a:pt x="588841" y="313568"/>
                  </a:cubicBezTo>
                  <a:cubicBezTo>
                    <a:pt x="588091" y="313568"/>
                    <a:pt x="588091" y="313568"/>
                    <a:pt x="588841" y="313568"/>
                  </a:cubicBezTo>
                  <a:close/>
                </a:path>
              </a:pathLst>
            </a:custGeom>
            <a:solidFill>
              <a:srgbClr val="A3B8E0"/>
            </a:solidFill>
            <a:ln w="7441" cap="flat">
              <a:noFill/>
              <a:prstDash val="solid"/>
              <a:miter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13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grpSp>
        <p:nvGrpSpPr>
          <p:cNvPr id="87" name="Group 46">
            <a:extLst>
              <a:ext uri="{FF2B5EF4-FFF2-40B4-BE49-F238E27FC236}">
                <a16:creationId xmlns:a16="http://schemas.microsoft.com/office/drawing/2014/main" id="{41B431A3-9B5C-E244-A740-8D89E85FA027}"/>
              </a:ext>
            </a:extLst>
          </p:cNvPr>
          <p:cNvGrpSpPr/>
          <p:nvPr/>
        </p:nvGrpSpPr>
        <p:grpSpPr>
          <a:xfrm>
            <a:off x="4824413" y="3396959"/>
            <a:ext cx="524560" cy="507831"/>
            <a:chOff x="7370424" y="4561957"/>
            <a:chExt cx="1656000" cy="1656000"/>
          </a:xfrm>
        </p:grpSpPr>
        <p:sp>
          <p:nvSpPr>
            <p:cNvPr id="88" name="Oval 32">
              <a:extLst>
                <a:ext uri="{FF2B5EF4-FFF2-40B4-BE49-F238E27FC236}">
                  <a16:creationId xmlns:a16="http://schemas.microsoft.com/office/drawing/2014/main" id="{6E2412C2-7CBD-BC45-9BE9-56CC75DF4302}"/>
                </a:ext>
              </a:extLst>
            </p:cNvPr>
            <p:cNvSpPr/>
            <p:nvPr/>
          </p:nvSpPr>
          <p:spPr bwMode="auto">
            <a:xfrm>
              <a:off x="7370424" y="4561957"/>
              <a:ext cx="1656000" cy="1656000"/>
            </a:xfrm>
            <a:prstGeom prst="ellipse">
              <a:avLst/>
            </a:prstGeom>
            <a:solidFill>
              <a:srgbClr val="FFFFFF"/>
            </a:solidFill>
            <a:ln w="28575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  <p:pic>
          <p:nvPicPr>
            <p:cNvPr id="89" name="Picture 45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EFB49F0E-02F3-984D-9E96-684BA2993B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33646">
              <a:off x="7661290" y="4871719"/>
              <a:ext cx="1086794" cy="10867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6955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1061884" y="550104"/>
            <a:ext cx="7831292" cy="3323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Patienten mit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Ganzheitlicher Schutz</a:t>
            </a: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id="{FD61D394-FC2D-2844-BA6A-9686B69755D0}"/>
              </a:ext>
            </a:extLst>
          </p:cNvPr>
          <p:cNvSpPr txBox="1"/>
          <p:nvPr/>
        </p:nvSpPr>
        <p:spPr>
          <a:xfrm>
            <a:off x="619124" y="4708567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Ausser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bei Patienten mit mechanischen Herzklappen oder mittelschwerer bis schwerer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Mitralstenose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200"/>
              </a:spcBef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valvuläres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Vorhofflimmern; KV: kardiovaskulär; VKA: Vitamin-K-Antagonist; OAK: orales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Antikoagulans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AAD: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Antiarrhythmikum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Lebensqualität; NOAK: nicht-Vitamin-K-abhängiges orales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Antikoagulans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ESC: Europäische Gesellschaft für Kardiologie;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weiblich; m: männlich</a:t>
            </a:r>
          </a:p>
        </p:txBody>
      </p:sp>
      <p:sp>
        <p:nvSpPr>
          <p:cNvPr id="8" name="TextBox 12">
            <a:extLst>
              <a:ext uri="{FF2B5EF4-FFF2-40B4-BE49-F238E27FC236}">
                <a16:creationId xmlns:a16="http://schemas.microsoft.com/office/drawing/2014/main" id="{6F148A1A-FC9D-4B6E-9D81-83DA104299F2}"/>
              </a:ext>
            </a:extLst>
          </p:cNvPr>
          <p:cNvSpPr txBox="1"/>
          <p:nvPr/>
        </p:nvSpPr>
        <p:spPr>
          <a:xfrm>
            <a:off x="4430518" y="2126705"/>
            <a:ext cx="1618394" cy="41660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91437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essere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Symptomkontrolle</a:t>
            </a:r>
          </a:p>
        </p:txBody>
      </p:sp>
      <p:sp>
        <p:nvSpPr>
          <p:cNvPr id="9" name="TextBox 17">
            <a:extLst>
              <a:ext uri="{FF2B5EF4-FFF2-40B4-BE49-F238E27FC236}">
                <a16:creationId xmlns:a16="http://schemas.microsoft.com/office/drawing/2014/main" id="{D0C21EB6-3968-4F56-A91B-70F51921C6FD}"/>
              </a:ext>
            </a:extLst>
          </p:cNvPr>
          <p:cNvSpPr txBox="1"/>
          <p:nvPr/>
        </p:nvSpPr>
        <p:spPr>
          <a:xfrm>
            <a:off x="6996809" y="1932577"/>
            <a:ext cx="2228672" cy="780978"/>
          </a:xfrm>
          <a:prstGeom prst="rect">
            <a:avLst/>
          </a:prstGeom>
          <a:noFill/>
        </p:spPr>
        <p:txBody>
          <a:bodyPr wrap="none" lIns="0" tIns="0" rIns="0" bIns="0" rtlCol="0">
            <a:normAutofit/>
          </a:bodyPr>
          <a:lstStyle>
            <a:defPPr>
              <a:defRPr lang="en-US"/>
            </a:defPPr>
            <a:lvl1pPr algn="ctr">
              <a:defRPr sz="1400" b="1">
                <a:solidFill>
                  <a:srgbClr val="000000"/>
                </a:solidFill>
              </a:defRPr>
            </a:lvl1pPr>
          </a:lstStyle>
          <a:p>
            <a:pPr algn="l" defTabSz="91437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omorbiditäten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b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b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von kardiovaskulären</a:t>
            </a:r>
            <a:b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Risikofaktoren)</a:t>
            </a:r>
          </a:p>
        </p:txBody>
      </p:sp>
      <p:sp>
        <p:nvSpPr>
          <p:cNvPr id="10" name="Rectangle: Rounded Corners 20">
            <a:extLst>
              <a:ext uri="{FF2B5EF4-FFF2-40B4-BE49-F238E27FC236}">
                <a16:creationId xmlns:a16="http://schemas.microsoft.com/office/drawing/2014/main" id="{50ADEB47-9063-4FB6-999A-A7678F67AAD8}"/>
              </a:ext>
            </a:extLst>
          </p:cNvPr>
          <p:cNvSpPr/>
          <p:nvPr/>
        </p:nvSpPr>
        <p:spPr bwMode="auto">
          <a:xfrm>
            <a:off x="6141451" y="2874417"/>
            <a:ext cx="2715212" cy="1678434"/>
          </a:xfrm>
          <a:prstGeom prst="roundRect">
            <a:avLst>
              <a:gd name="adj" fmla="val 8614"/>
            </a:avLst>
          </a:prstGeom>
          <a:noFill/>
          <a:ln w="28575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914378" fontAlgn="base">
              <a:spcBef>
                <a:spcPct val="50000"/>
              </a:spcBef>
              <a:spcAft>
                <a:spcPct val="0"/>
              </a:spcAft>
              <a:tabLst>
                <a:tab pos="55562" algn="l"/>
              </a:tabLst>
              <a:defRPr/>
            </a:pP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Comorbiditäten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und Herz-Kreislauf-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Risikofaktoren</a:t>
            </a:r>
          </a:p>
          <a:p>
            <a:pPr algn="ctr" defTabSz="914378" fontAlgn="base">
              <a:spcBef>
                <a:spcPct val="50000"/>
              </a:spcBef>
              <a:spcAft>
                <a:spcPct val="0"/>
              </a:spcAft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Anpassungen der Lebensweise (Gewichtssenkung,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regelmässige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Bewegung, Verringerung des Alkoholkonsums usw.)</a:t>
            </a:r>
          </a:p>
        </p:txBody>
      </p:sp>
      <p:sp>
        <p:nvSpPr>
          <p:cNvPr id="11" name="Rectangle: Rounded Corners 21">
            <a:extLst>
              <a:ext uri="{FF2B5EF4-FFF2-40B4-BE49-F238E27FC236}">
                <a16:creationId xmlns:a16="http://schemas.microsoft.com/office/drawing/2014/main" id="{A39829F5-0AEC-4470-AC80-A298885A5F10}"/>
              </a:ext>
            </a:extLst>
          </p:cNvPr>
          <p:cNvSpPr/>
          <p:nvPr/>
        </p:nvSpPr>
        <p:spPr bwMode="auto">
          <a:xfrm>
            <a:off x="3471406" y="2876796"/>
            <a:ext cx="2565399" cy="1678434"/>
          </a:xfrm>
          <a:prstGeom prst="roundRect">
            <a:avLst>
              <a:gd name="adj" fmla="val 8140"/>
            </a:avLst>
          </a:prstGeom>
          <a:noFill/>
          <a:ln w="2857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914378" fontAlgn="base">
              <a:spcBef>
                <a:spcPct val="50000"/>
              </a:spcBef>
              <a:spcAft>
                <a:spcPct val="0"/>
              </a:spcAft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Symptome,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und </a:t>
            </a:r>
            <a:b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Patientenpräferenzen beurteilen</a:t>
            </a:r>
          </a:p>
          <a:p>
            <a:pPr algn="ctr" defTabSz="914378" fontAlgn="base">
              <a:spcBef>
                <a:spcPct val="50000"/>
              </a:spcBef>
              <a:spcAft>
                <a:spcPct val="0"/>
              </a:spcAft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Herzfrequenz optimieren</a:t>
            </a:r>
          </a:p>
          <a:p>
            <a:pPr algn="ctr" defTabSz="914378" fontAlgn="base">
              <a:spcBef>
                <a:spcPct val="50000"/>
              </a:spcBef>
              <a:spcAft>
                <a:spcPct val="0"/>
              </a:spcAft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Strategie zur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Herzrythmuskontrolle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(KV, AADs, Ablation) erwägen</a:t>
            </a:r>
          </a:p>
        </p:txBody>
      </p:sp>
      <p:sp>
        <p:nvSpPr>
          <p:cNvPr id="13" name="Rectangle: Rounded Corners 22">
            <a:extLst>
              <a:ext uri="{FF2B5EF4-FFF2-40B4-BE49-F238E27FC236}">
                <a16:creationId xmlns:a16="http://schemas.microsoft.com/office/drawing/2014/main" id="{03650355-F95E-445A-9B49-F09210070C2E}"/>
              </a:ext>
            </a:extLst>
          </p:cNvPr>
          <p:cNvSpPr/>
          <p:nvPr/>
        </p:nvSpPr>
        <p:spPr bwMode="auto">
          <a:xfrm>
            <a:off x="632024" y="2876796"/>
            <a:ext cx="2734734" cy="1678436"/>
          </a:xfrm>
          <a:prstGeom prst="roundRect">
            <a:avLst>
              <a:gd name="adj" fmla="val 8353"/>
            </a:avLst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28594" indent="-228594" defTabSz="914378" fontAlgn="base">
              <a:spcAft>
                <a:spcPts val="600"/>
              </a:spcAft>
              <a:buFontTx/>
              <a:buAutoNum type="arabicPeriod"/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Patienten mit geringem Risiko, die kein OAK benötigen, identifizieren</a:t>
            </a:r>
          </a:p>
          <a:p>
            <a:pPr marL="228594" indent="-228594" defTabSz="914378" fontAlgn="base">
              <a:spcAft>
                <a:spcPts val="600"/>
              </a:spcAft>
              <a:buFontTx/>
              <a:buAutoNum type="arabicPeriod"/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Schlaganfallprävention bei </a:t>
            </a:r>
            <a:r>
              <a:rPr lang="de-DE" sz="1100" spc="-10" dirty="0"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lang="de-DE" sz="1100" spc="-1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1100" spc="-10" dirty="0">
                <a:latin typeface="Arial" panose="020B0604020202020204" pitchFamily="34" charset="0"/>
                <a:cs typeface="Arial" panose="020B0604020202020204" pitchFamily="34" charset="0"/>
              </a:rPr>
              <a:t>DS</a:t>
            </a:r>
            <a:r>
              <a:rPr lang="de-DE" sz="1100" spc="-1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1100" spc="-10" dirty="0">
                <a:latin typeface="Arial" panose="020B0604020202020204" pitchFamily="34" charset="0"/>
                <a:cs typeface="Arial" panose="020B0604020202020204" pitchFamily="34" charset="0"/>
              </a:rPr>
              <a:t>-VASc ≥1(m), 2(w) erwägen</a:t>
            </a:r>
          </a:p>
          <a:p>
            <a:pPr defTabSz="914378" fontAlgn="base">
              <a:spcAft>
                <a:spcPts val="600"/>
              </a:spcAft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Blutungsrisiko beurteilen, modifizierbare Blutungsrisikofaktoren angehen</a:t>
            </a:r>
          </a:p>
          <a:p>
            <a:pPr marL="228594" indent="-228594" defTabSz="914378" fontAlgn="base">
              <a:spcAft>
                <a:spcPts val="600"/>
              </a:spcAft>
              <a:buFont typeface="+mj-lt"/>
              <a:buAutoNum type="arabicPeriod" startAt="3"/>
              <a:tabLst>
                <a:tab pos="55562" algn="l"/>
              </a:tabLst>
              <a:defRPr/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OAK (NOAK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ggü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. VKA bevorzugt*) auswählen</a:t>
            </a:r>
          </a:p>
        </p:txBody>
      </p:sp>
      <p:sp>
        <p:nvSpPr>
          <p:cNvPr id="18" name="TextBox 32">
            <a:extLst>
              <a:ext uri="{FF2B5EF4-FFF2-40B4-BE49-F238E27FC236}">
                <a16:creationId xmlns:a16="http://schemas.microsoft.com/office/drawing/2014/main" id="{EC57EA1C-0139-4795-847E-5DD12262E519}"/>
              </a:ext>
            </a:extLst>
          </p:cNvPr>
          <p:cNvSpPr txBox="1"/>
          <p:nvPr/>
        </p:nvSpPr>
        <p:spPr>
          <a:xfrm>
            <a:off x="1575863" y="2139950"/>
            <a:ext cx="1721366" cy="59993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914378" fontAlgn="base">
              <a:spcAft>
                <a:spcPct val="0"/>
              </a:spcAft>
              <a:defRPr/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ntikoagulation/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Schlaganfallprävention</a:t>
            </a:r>
          </a:p>
        </p:txBody>
      </p:sp>
      <p:sp>
        <p:nvSpPr>
          <p:cNvPr id="26" name="Rectangle: Rounded Corners 41">
            <a:extLst>
              <a:ext uri="{FF2B5EF4-FFF2-40B4-BE49-F238E27FC236}">
                <a16:creationId xmlns:a16="http://schemas.microsoft.com/office/drawing/2014/main" id="{89321F6D-7A5D-4EC5-8433-5E0EF38B4D03}"/>
              </a:ext>
            </a:extLst>
          </p:cNvPr>
          <p:cNvSpPr/>
          <p:nvPr/>
        </p:nvSpPr>
        <p:spPr bwMode="auto">
          <a:xfrm>
            <a:off x="619123" y="1285614"/>
            <a:ext cx="8237541" cy="523868"/>
          </a:xfrm>
          <a:prstGeom prst="roundRect">
            <a:avLst>
              <a:gd name="adj" fmla="val 23046"/>
            </a:avLst>
          </a:prstGeom>
          <a:solidFill>
            <a:srgbClr val="3961AC">
              <a:alpha val="50000"/>
            </a:srgbClr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81000" tIns="0" rIns="108000" bIns="0" rtlCol="0" anchor="ctr">
            <a:noAutofit/>
          </a:bodyPr>
          <a:lstStyle/>
          <a:p>
            <a:pPr defTabSz="91437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ABC-Konzept (Atrial </a:t>
            </a:r>
            <a:r>
              <a:rPr lang="de-DE" sz="14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Fibrillation</a:t>
            </a:r>
            <a:r>
              <a:rPr lang="de-DE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de-DE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Care) wurde in die </a:t>
            </a:r>
            <a:br>
              <a:rPr lang="de-DE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ESC-Guidelines 2020 aufgenommen</a:t>
            </a:r>
            <a:r>
              <a:rPr lang="de-DE" sz="1400" b="1" baseline="30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grpSp>
        <p:nvGrpSpPr>
          <p:cNvPr id="27" name="Group 42">
            <a:extLst>
              <a:ext uri="{FF2B5EF4-FFF2-40B4-BE49-F238E27FC236}">
                <a16:creationId xmlns:a16="http://schemas.microsoft.com/office/drawing/2014/main" id="{CAE69DDC-C69B-45F7-8CAF-7FEEF64623BF}"/>
              </a:ext>
            </a:extLst>
          </p:cNvPr>
          <p:cNvGrpSpPr/>
          <p:nvPr/>
        </p:nvGrpSpPr>
        <p:grpSpPr>
          <a:xfrm>
            <a:off x="6799479" y="1325495"/>
            <a:ext cx="875265" cy="451366"/>
            <a:chOff x="-1382411" y="2588267"/>
            <a:chExt cx="636329" cy="342068"/>
          </a:xfrm>
        </p:grpSpPr>
        <p:sp>
          <p:nvSpPr>
            <p:cNvPr id="28" name="Rectangle: Rounded Corners 43">
              <a:extLst>
                <a:ext uri="{FF2B5EF4-FFF2-40B4-BE49-F238E27FC236}">
                  <a16:creationId xmlns:a16="http://schemas.microsoft.com/office/drawing/2014/main" id="{2F159ED5-2110-4E14-947D-94EB4145F24C}"/>
                </a:ext>
              </a:extLst>
            </p:cNvPr>
            <p:cNvSpPr/>
            <p:nvPr/>
          </p:nvSpPr>
          <p:spPr>
            <a:xfrm>
              <a:off x="-1382411" y="2588267"/>
              <a:ext cx="636329" cy="34206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</p:spPr>
          <p:txBody>
            <a:bodyPr wrap="square" anchor="ctr">
              <a:noAutofit/>
            </a:bodyPr>
            <a:lstStyle/>
            <a:p>
              <a:pPr algn="ctr" defTabSz="914355" fontAlgn="base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9" name="Picture 44">
              <a:extLst>
                <a:ext uri="{FF2B5EF4-FFF2-40B4-BE49-F238E27FC236}">
                  <a16:creationId xmlns:a16="http://schemas.microsoft.com/office/drawing/2014/main" id="{1B7108B6-BEA2-48CB-9D93-A378120C7F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" t="1" r="29135" b="41592"/>
            <a:stretch/>
          </p:blipFill>
          <p:spPr>
            <a:xfrm>
              <a:off x="-1281539" y="2676460"/>
              <a:ext cx="434582" cy="162843"/>
            </a:xfrm>
            <a:prstGeom prst="rect">
              <a:avLst/>
            </a:prstGeom>
          </p:spPr>
        </p:pic>
      </p:grpSp>
      <p:sp>
        <p:nvSpPr>
          <p:cNvPr id="33" name="Textfeld 32">
            <a:extLst>
              <a:ext uri="{FF2B5EF4-FFF2-40B4-BE49-F238E27FC236}">
                <a16:creationId xmlns:a16="http://schemas.microsoft.com/office/drawing/2014/main" id="{05BCEA38-19E1-4716-9B62-CA4523DE530E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13">
            <a:extLst>
              <a:ext uri="{FF2B5EF4-FFF2-40B4-BE49-F238E27FC236}">
                <a16:creationId xmlns:a16="http://schemas.microsoft.com/office/drawing/2014/main" id="{BDD04B8F-3849-49A2-B0C9-BDA4C68540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4000" y="-78406"/>
            <a:ext cx="1108800" cy="1108800"/>
          </a:xfrm>
          <a:prstGeom prst="ellipse">
            <a:avLst/>
          </a:prstGeom>
          <a:ln w="28575">
            <a:solidFill>
              <a:srgbClr val="3961AC"/>
            </a:solidFill>
          </a:ln>
        </p:spPr>
      </p:pic>
      <p:grpSp>
        <p:nvGrpSpPr>
          <p:cNvPr id="42" name="Group 2">
            <a:extLst>
              <a:ext uri="{FF2B5EF4-FFF2-40B4-BE49-F238E27FC236}">
                <a16:creationId xmlns:a16="http://schemas.microsoft.com/office/drawing/2014/main" id="{6A892855-77E3-004B-BEA2-7181C76F56E5}"/>
              </a:ext>
            </a:extLst>
          </p:cNvPr>
          <p:cNvGrpSpPr/>
          <p:nvPr/>
        </p:nvGrpSpPr>
        <p:grpSpPr>
          <a:xfrm>
            <a:off x="458742" y="1785119"/>
            <a:ext cx="1107740" cy="1107738"/>
            <a:chOff x="625713" y="1253251"/>
            <a:chExt cx="1107740" cy="1107738"/>
          </a:xfrm>
        </p:grpSpPr>
        <p:pic>
          <p:nvPicPr>
            <p:cNvPr id="43" name="Graphic 30" descr="Single gear">
              <a:extLst>
                <a:ext uri="{FF2B5EF4-FFF2-40B4-BE49-F238E27FC236}">
                  <a16:creationId xmlns:a16="http://schemas.microsoft.com/office/drawing/2014/main" id="{E838609A-0670-DE47-8D8A-451519A0B6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25713" y="1253251"/>
              <a:ext cx="1107740" cy="1107738"/>
            </a:xfrm>
            <a:prstGeom prst="rect">
              <a:avLst/>
            </a:prstGeom>
            <a:effectLst/>
          </p:spPr>
        </p:pic>
        <p:sp>
          <p:nvSpPr>
            <p:cNvPr id="44" name="Oval 31">
              <a:extLst>
                <a:ext uri="{FF2B5EF4-FFF2-40B4-BE49-F238E27FC236}">
                  <a16:creationId xmlns:a16="http://schemas.microsoft.com/office/drawing/2014/main" id="{3A0893C1-0D2A-1144-8D69-168FF19422E9}"/>
                </a:ext>
              </a:extLst>
            </p:cNvPr>
            <p:cNvSpPr/>
            <p:nvPr/>
          </p:nvSpPr>
          <p:spPr bwMode="auto">
            <a:xfrm>
              <a:off x="945583" y="1573120"/>
              <a:ext cx="468000" cy="46800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0" noProof="0">
                  <a:ln>
                    <a:noFill/>
                  </a:ln>
                  <a:solidFill>
                    <a:srgbClr val="3961AC"/>
                  </a:solidFill>
                  <a:effectLst/>
                  <a:uLnTx/>
                  <a:uFillTx/>
                  <a:latin typeface="Arial" charset="0"/>
                </a:rPr>
                <a:t>A</a:t>
              </a:r>
            </a:p>
          </p:txBody>
        </p:sp>
      </p:grpSp>
      <p:grpSp>
        <p:nvGrpSpPr>
          <p:cNvPr id="45" name="Group 33">
            <a:extLst>
              <a:ext uri="{FF2B5EF4-FFF2-40B4-BE49-F238E27FC236}">
                <a16:creationId xmlns:a16="http://schemas.microsoft.com/office/drawing/2014/main" id="{0ADDC8EF-9C81-5242-A5E4-1BB3CAE8DF6C}"/>
              </a:ext>
            </a:extLst>
          </p:cNvPr>
          <p:cNvGrpSpPr/>
          <p:nvPr/>
        </p:nvGrpSpPr>
        <p:grpSpPr>
          <a:xfrm>
            <a:off x="3297229" y="1785119"/>
            <a:ext cx="1107740" cy="1107738"/>
            <a:chOff x="625713" y="1253251"/>
            <a:chExt cx="1107740" cy="1107738"/>
          </a:xfrm>
        </p:grpSpPr>
        <p:pic>
          <p:nvPicPr>
            <p:cNvPr id="46" name="Graphic 35" descr="Single gear">
              <a:extLst>
                <a:ext uri="{FF2B5EF4-FFF2-40B4-BE49-F238E27FC236}">
                  <a16:creationId xmlns:a16="http://schemas.microsoft.com/office/drawing/2014/main" id="{E8510F31-FDA1-5A4F-941E-F5EE1614ABE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25713" y="1253251"/>
              <a:ext cx="1107740" cy="1107738"/>
            </a:xfrm>
            <a:prstGeom prst="rect">
              <a:avLst/>
            </a:prstGeom>
            <a:effectLst/>
          </p:spPr>
        </p:pic>
        <p:sp>
          <p:nvSpPr>
            <p:cNvPr id="47" name="Oval 36">
              <a:extLst>
                <a:ext uri="{FF2B5EF4-FFF2-40B4-BE49-F238E27FC236}">
                  <a16:creationId xmlns:a16="http://schemas.microsoft.com/office/drawing/2014/main" id="{15DDC6FC-85EC-8045-A8B5-7C87B7C29E50}"/>
                </a:ext>
              </a:extLst>
            </p:cNvPr>
            <p:cNvSpPr/>
            <p:nvPr/>
          </p:nvSpPr>
          <p:spPr bwMode="auto">
            <a:xfrm>
              <a:off x="945583" y="1573120"/>
              <a:ext cx="468000" cy="46800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809ED5"/>
                  </a:solidFill>
                  <a:effectLst/>
                  <a:uLnTx/>
                  <a:uFillTx/>
                  <a:latin typeface="Arial" charset="0"/>
                </a:rPr>
                <a:t>B</a:t>
              </a:r>
            </a:p>
          </p:txBody>
        </p:sp>
      </p:grpSp>
      <p:grpSp>
        <p:nvGrpSpPr>
          <p:cNvPr id="48" name="Group 37">
            <a:extLst>
              <a:ext uri="{FF2B5EF4-FFF2-40B4-BE49-F238E27FC236}">
                <a16:creationId xmlns:a16="http://schemas.microsoft.com/office/drawing/2014/main" id="{059F371F-504F-2A43-AE35-82D2F1047C50}"/>
              </a:ext>
            </a:extLst>
          </p:cNvPr>
          <p:cNvGrpSpPr/>
          <p:nvPr/>
        </p:nvGrpSpPr>
        <p:grpSpPr>
          <a:xfrm>
            <a:off x="5968991" y="1785119"/>
            <a:ext cx="1107740" cy="1107738"/>
            <a:chOff x="625713" y="1253251"/>
            <a:chExt cx="1107740" cy="1107738"/>
          </a:xfrm>
        </p:grpSpPr>
        <p:pic>
          <p:nvPicPr>
            <p:cNvPr id="49" name="Graphic 38" descr="Single gear">
              <a:extLst>
                <a:ext uri="{FF2B5EF4-FFF2-40B4-BE49-F238E27FC236}">
                  <a16:creationId xmlns:a16="http://schemas.microsoft.com/office/drawing/2014/main" id="{E7027EE4-3E51-B84F-9FFC-9E85349AA9E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625713" y="1253251"/>
              <a:ext cx="1107740" cy="1107738"/>
            </a:xfrm>
            <a:prstGeom prst="rect">
              <a:avLst/>
            </a:prstGeom>
            <a:effectLst/>
          </p:spPr>
        </p:pic>
        <p:sp>
          <p:nvSpPr>
            <p:cNvPr id="50" name="Oval 39">
              <a:extLst>
                <a:ext uri="{FF2B5EF4-FFF2-40B4-BE49-F238E27FC236}">
                  <a16:creationId xmlns:a16="http://schemas.microsoft.com/office/drawing/2014/main" id="{38A7B021-6E53-4843-BF14-AEA98FBB4F04}"/>
                </a:ext>
              </a:extLst>
            </p:cNvPr>
            <p:cNvSpPr/>
            <p:nvPr/>
          </p:nvSpPr>
          <p:spPr bwMode="auto">
            <a:xfrm>
              <a:off x="945583" y="1573120"/>
              <a:ext cx="468000" cy="46800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400" b="1" i="0" u="none" strike="noStrike" kern="0" cap="none" spc="0" normalizeH="0" baseline="0" noProof="0">
                  <a:ln>
                    <a:noFill/>
                  </a:ln>
                  <a:solidFill>
                    <a:srgbClr val="605F62"/>
                  </a:solidFill>
                  <a:effectLst/>
                  <a:uLnTx/>
                  <a:uFillTx/>
                  <a:latin typeface="Arial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654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lowchart: Off-page Connector 16">
            <a:extLst>
              <a:ext uri="{FF2B5EF4-FFF2-40B4-BE49-F238E27FC236}">
                <a16:creationId xmlns:a16="http://schemas.microsoft.com/office/drawing/2014/main" id="{931BA547-5DBC-4D6F-8134-2F666B80D9B8}"/>
              </a:ext>
            </a:extLst>
          </p:cNvPr>
          <p:cNvSpPr/>
          <p:nvPr/>
        </p:nvSpPr>
        <p:spPr bwMode="auto">
          <a:xfrm>
            <a:off x="6768001" y="3310596"/>
            <a:ext cx="2088663" cy="964966"/>
          </a:xfrm>
          <a:prstGeom prst="flowChartOffpageConnector">
            <a:avLst/>
          </a:prstGeom>
          <a:solidFill>
            <a:srgbClr val="6689CC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ctr" anchorCtr="0">
            <a:noAutofit/>
          </a:bodyPr>
          <a:lstStyle/>
          <a:p>
            <a:pPr algn="ctr" defTabSz="685766"/>
            <a:endParaRPr lang="en-US" sz="1100" dirty="0">
              <a:solidFill>
                <a:schemeClr val="bg1"/>
              </a:solidFill>
              <a:latin typeface="Arial"/>
            </a:endParaRPr>
          </a:p>
          <a:p>
            <a:pPr algn="ctr" defTabSz="685766"/>
            <a:r>
              <a:rPr lang="de-DE" sz="1100" dirty="0" err="1">
                <a:solidFill>
                  <a:schemeClr val="bg1"/>
                </a:solidFill>
                <a:latin typeface="Arial"/>
              </a:rPr>
              <a:t>Extremitätenereignisse</a:t>
            </a:r>
            <a:r>
              <a:rPr lang="de-DE" sz="1100" dirty="0">
                <a:solidFill>
                  <a:schemeClr val="bg1"/>
                </a:solidFill>
                <a:latin typeface="Arial"/>
              </a:rPr>
              <a:t> sind und bleiben ein Hauptproblem bei </a:t>
            </a:r>
            <a:r>
              <a:rPr lang="de-DE" sz="1100" dirty="0" err="1">
                <a:solidFill>
                  <a:schemeClr val="bg1"/>
                </a:solidFill>
                <a:latin typeface="Arial"/>
              </a:rPr>
              <a:t>nvVHF</a:t>
            </a:r>
            <a:r>
              <a:rPr lang="de-DE" sz="1100" dirty="0">
                <a:solidFill>
                  <a:schemeClr val="bg1"/>
                </a:solidFill>
                <a:latin typeface="Arial"/>
              </a:rPr>
              <a:t>-Patienten mit Diabetes</a:t>
            </a:r>
            <a:r>
              <a:rPr lang="de-DE" sz="1100" baseline="30000" dirty="0">
                <a:solidFill>
                  <a:schemeClr val="bg1"/>
                </a:solidFill>
                <a:latin typeface="Arial"/>
              </a:rPr>
              <a:t>9</a:t>
            </a:r>
          </a:p>
        </p:txBody>
      </p:sp>
      <p:sp>
        <p:nvSpPr>
          <p:cNvPr id="58" name="Line 38">
            <a:extLst>
              <a:ext uri="{FF2B5EF4-FFF2-40B4-BE49-F238E27FC236}">
                <a16:creationId xmlns:a16="http://schemas.microsoft.com/office/drawing/2014/main" id="{023BF06F-E9FA-EC43-A4F5-627BB5EA0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59" name="Titel 1">
            <a:extLst>
              <a:ext uri="{FF2B5EF4-FFF2-40B4-BE49-F238E27FC236}">
                <a16:creationId xmlns:a16="http://schemas.microsoft.com/office/drawing/2014/main" id="{6FC67E65-5930-5549-B7B4-EBE11D613672}"/>
              </a:ext>
            </a:extLst>
          </p:cNvPr>
          <p:cNvSpPr txBox="1">
            <a:spLocks/>
          </p:cNvSpPr>
          <p:nvPr/>
        </p:nvSpPr>
        <p:spPr>
          <a:xfrm>
            <a:off x="612002" y="550104"/>
            <a:ext cx="8281175" cy="332399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Wie schützen Sie Herrn Marty?</a:t>
            </a:r>
          </a:p>
        </p:txBody>
      </p:sp>
      <p:sp>
        <p:nvSpPr>
          <p:cNvPr id="25" name="TextBox 3">
            <a:extLst>
              <a:ext uri="{FF2B5EF4-FFF2-40B4-BE49-F238E27FC236}">
                <a16:creationId xmlns:a16="http://schemas.microsoft.com/office/drawing/2014/main" id="{0E30E56A-65EA-4E0F-B437-7F8EDEA8E8D5}"/>
              </a:ext>
            </a:extLst>
          </p:cNvPr>
          <p:cNvSpPr txBox="1"/>
          <p:nvPr/>
        </p:nvSpPr>
        <p:spPr>
          <a:xfrm>
            <a:off x="619124" y="4816287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Bei Patienten mit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entweder KHK, ZVK, einer Herz-Kreislauf-Erkrankung, pAVK oder Risikofaktoren für Arteriosklerose von ≥3; † bei Patienten mit Diabetes.</a:t>
            </a:r>
          </a:p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valvuläres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Vorhofflimmern; CV: Herz-/Kreislauf-Erkrankung</a:t>
            </a:r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FFD80A8B-43D5-4E06-A5B0-D7642A945270}"/>
              </a:ext>
            </a:extLst>
          </p:cNvPr>
          <p:cNvSpPr/>
          <p:nvPr/>
        </p:nvSpPr>
        <p:spPr bwMode="auto">
          <a:xfrm>
            <a:off x="3361693" y="3623530"/>
            <a:ext cx="2433212" cy="1011896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t" anchorCtr="0">
            <a:noAutofit/>
          </a:bodyPr>
          <a:lstStyle/>
          <a:p>
            <a:pPr algn="ctr" defTabSz="1280065"/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Meinen Hund im </a:t>
            </a:r>
            <a:r>
              <a:rPr lang="de-DE" sz="1200" i="1">
                <a:solidFill>
                  <a:srgbClr val="3961AC"/>
                </a:solidFill>
                <a:latin typeface="Arial" charset="0"/>
              </a:rPr>
              <a:t>Park </a:t>
            </a:r>
            <a:br>
              <a:rPr lang="de-DE" sz="1200" i="1">
                <a:solidFill>
                  <a:srgbClr val="3961AC"/>
                </a:solidFill>
                <a:latin typeface="Arial" charset="0"/>
              </a:rPr>
            </a:br>
            <a:r>
              <a:rPr lang="de-DE" sz="1200" i="1">
                <a:solidFill>
                  <a:srgbClr val="3961AC"/>
                </a:solidFill>
                <a:latin typeface="Arial" charset="0"/>
              </a:rPr>
              <a:t>auszuführen, ist </a:t>
            </a: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ein </a:t>
            </a:r>
            <a:r>
              <a:rPr lang="de-DE" sz="1200" i="1">
                <a:solidFill>
                  <a:srgbClr val="3961AC"/>
                </a:solidFill>
                <a:latin typeface="Arial" charset="0"/>
              </a:rPr>
              <a:t>wichtiger </a:t>
            </a:r>
            <a:br>
              <a:rPr lang="de-DE" sz="1200" i="1">
                <a:solidFill>
                  <a:srgbClr val="3961AC"/>
                </a:solidFill>
                <a:latin typeface="Arial" charset="0"/>
              </a:rPr>
            </a:br>
            <a:r>
              <a:rPr lang="de-DE" sz="1200" i="1">
                <a:solidFill>
                  <a:srgbClr val="3961AC"/>
                </a:solidFill>
                <a:latin typeface="Arial" charset="0"/>
              </a:rPr>
              <a:t>Teil </a:t>
            </a: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meines Soziallebens, </a:t>
            </a:r>
            <a:r>
              <a:rPr lang="de-DE" sz="1200" i="1">
                <a:solidFill>
                  <a:srgbClr val="3961AC"/>
                </a:solidFill>
                <a:latin typeface="Arial" charset="0"/>
              </a:rPr>
              <a:t>und </a:t>
            </a:r>
            <a:br>
              <a:rPr lang="de-DE" sz="1200" i="1">
                <a:solidFill>
                  <a:srgbClr val="3961AC"/>
                </a:solidFill>
                <a:latin typeface="Arial" charset="0"/>
              </a:rPr>
            </a:br>
            <a:r>
              <a:rPr lang="de-DE" sz="1200" i="1">
                <a:solidFill>
                  <a:srgbClr val="3961AC"/>
                </a:solidFill>
                <a:latin typeface="Arial" charset="0"/>
              </a:rPr>
              <a:t>ich würde das </a:t>
            </a:r>
            <a:r>
              <a:rPr lang="de-DE" sz="1200" i="1" dirty="0">
                <a:solidFill>
                  <a:srgbClr val="3961AC"/>
                </a:solidFill>
                <a:latin typeface="Arial" charset="0"/>
              </a:rPr>
              <a:t>gern noch viele weitere Jahre tun können.</a:t>
            </a:r>
            <a:br>
              <a:rPr lang="de-DE" sz="1200" i="1" dirty="0">
                <a:solidFill>
                  <a:srgbClr val="3961AC"/>
                </a:solidFill>
                <a:latin typeface="Arial" charset="0"/>
              </a:rPr>
            </a:br>
            <a:endParaRPr lang="de-DE" sz="1200" i="1" dirty="0">
              <a:solidFill>
                <a:srgbClr val="3961AC"/>
              </a:solidFill>
              <a:latin typeface="Arial" charset="0"/>
            </a:endParaRPr>
          </a:p>
        </p:txBody>
      </p:sp>
      <p:sp>
        <p:nvSpPr>
          <p:cNvPr id="30" name="Flowchart: Off-page Connector 16">
            <a:extLst>
              <a:ext uri="{FF2B5EF4-FFF2-40B4-BE49-F238E27FC236}">
                <a16:creationId xmlns:a16="http://schemas.microsoft.com/office/drawing/2014/main" id="{24B090B0-9B09-4F7C-B4FC-9F47862335DE}"/>
              </a:ext>
            </a:extLst>
          </p:cNvPr>
          <p:cNvSpPr/>
          <p:nvPr/>
        </p:nvSpPr>
        <p:spPr bwMode="auto">
          <a:xfrm>
            <a:off x="6768001" y="2232315"/>
            <a:ext cx="2088663" cy="1349072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180000" rIns="0" bIns="0" rtlCol="0" anchor="ctr" anchorCtr="0">
            <a:noAutofit/>
          </a:bodyPr>
          <a:lstStyle/>
          <a:p>
            <a:pPr algn="ctr" defTabSz="685766"/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Diabetiker haben ein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b="1" dirty="0">
                <a:solidFill>
                  <a:srgbClr val="3961AC"/>
                </a:solidFill>
                <a:latin typeface="Arial"/>
              </a:rPr>
              <a:t>11% ↑ Risiko</a:t>
            </a:r>
            <a:br>
              <a:rPr lang="de-DE" sz="1100" b="1" dirty="0">
                <a:solidFill>
                  <a:srgbClr val="3961AC"/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für schwere KV-Ereignisse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*8 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und ein </a:t>
            </a:r>
            <a:r>
              <a:rPr lang="de-DE" sz="1100" b="1" dirty="0">
                <a:solidFill>
                  <a:srgbClr val="3961AC"/>
                </a:solidFill>
                <a:latin typeface="Arial"/>
              </a:rPr>
              <a:t>18% ↑ Risiko 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für </a:t>
            </a:r>
            <a:b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</a:b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KV-bedingten Tod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†4</a:t>
            </a:r>
          </a:p>
        </p:txBody>
      </p:sp>
      <p:sp>
        <p:nvSpPr>
          <p:cNvPr id="31" name="Flowchart: Off-page Connector 15">
            <a:extLst>
              <a:ext uri="{FF2B5EF4-FFF2-40B4-BE49-F238E27FC236}">
                <a16:creationId xmlns:a16="http://schemas.microsoft.com/office/drawing/2014/main" id="{BAB3715B-EDC4-4B35-B649-F57A09DBE499}"/>
              </a:ext>
            </a:extLst>
          </p:cNvPr>
          <p:cNvSpPr/>
          <p:nvPr/>
        </p:nvSpPr>
        <p:spPr bwMode="auto">
          <a:xfrm>
            <a:off x="6768001" y="1188555"/>
            <a:ext cx="2088663" cy="1298602"/>
          </a:xfrm>
          <a:prstGeom prst="flowChartOffpageConnector">
            <a:avLst/>
          </a:prstGeom>
          <a:solidFill>
            <a:schemeClr val="bg1"/>
          </a:solidFill>
          <a:ln w="28575" algn="ctr">
            <a:solidFill>
              <a:srgbClr val="3961AC"/>
            </a:solidFill>
            <a:miter lim="800000"/>
            <a:headEnd/>
            <a:tailEnd/>
          </a:ln>
          <a:effectLst/>
        </p:spPr>
        <p:txBody>
          <a:bodyPr wrap="square" lIns="0" tIns="108000" rIns="0" bIns="0" rtlCol="0" anchor="t" anchorCtr="0">
            <a:noAutofit/>
          </a:bodyPr>
          <a:lstStyle/>
          <a:p>
            <a:pPr algn="ctr" defTabSz="685766"/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Bis zu </a:t>
            </a:r>
            <a:r>
              <a:rPr lang="de-DE" sz="1100" b="1" dirty="0">
                <a:solidFill>
                  <a:srgbClr val="3961AC"/>
                </a:solidFill>
                <a:latin typeface="Arial"/>
              </a:rPr>
              <a:t>2 von 5 Patienten 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mit </a:t>
            </a:r>
            <a:r>
              <a:rPr lang="de-DE" sz="1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nvVHF</a:t>
            </a:r>
            <a:r>
              <a:rPr lang="de-DE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haben Diabetes und besitzen ein erhöhtes Schlaganfallrisiko</a:t>
            </a:r>
            <a:r>
              <a:rPr lang="de-DE" sz="1100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3,6,7</a:t>
            </a:r>
          </a:p>
        </p:txBody>
      </p:sp>
      <p:pic>
        <p:nvPicPr>
          <p:cNvPr id="47" name="Picture 13">
            <a:extLst>
              <a:ext uri="{FF2B5EF4-FFF2-40B4-BE49-F238E27FC236}">
                <a16:creationId xmlns:a16="http://schemas.microsoft.com/office/drawing/2014/main" id="{8121A8A9-4C67-4F04-B7B6-26590A9AB5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7225" y="1291667"/>
            <a:ext cx="2187139" cy="2187139"/>
          </a:xfrm>
          <a:prstGeom prst="ellipse">
            <a:avLst/>
          </a:prstGeom>
          <a:ln w="28575">
            <a:solidFill>
              <a:srgbClr val="3961AC"/>
            </a:solidFill>
          </a:ln>
        </p:spPr>
      </p:pic>
      <p:pic>
        <p:nvPicPr>
          <p:cNvPr id="48" name="Picture 4">
            <a:extLst>
              <a:ext uri="{FF2B5EF4-FFF2-40B4-BE49-F238E27FC236}">
                <a16:creationId xmlns:a16="http://schemas.microsoft.com/office/drawing/2014/main" id="{0A7EE678-91B7-4466-AC35-66D61FE3F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59" y="1050996"/>
            <a:ext cx="2187139" cy="3408908"/>
          </a:xfrm>
          <a:prstGeom prst="rect">
            <a:avLst/>
          </a:prstGeom>
        </p:spPr>
      </p:pic>
      <p:sp>
        <p:nvSpPr>
          <p:cNvPr id="49" name="TextBox 6">
            <a:extLst>
              <a:ext uri="{FF2B5EF4-FFF2-40B4-BE49-F238E27FC236}">
                <a16:creationId xmlns:a16="http://schemas.microsoft.com/office/drawing/2014/main" id="{6FF40D65-10CA-4D7E-8EB5-C501AC71E72E}"/>
              </a:ext>
            </a:extLst>
          </p:cNvPr>
          <p:cNvSpPr txBox="1"/>
          <p:nvPr/>
        </p:nvSpPr>
        <p:spPr>
          <a:xfrm>
            <a:off x="829709" y="1538889"/>
            <a:ext cx="1976889" cy="637753"/>
          </a:xfrm>
          <a:prstGeom prst="rect">
            <a:avLst/>
          </a:prstGeom>
          <a:noFill/>
        </p:spPr>
        <p:txBody>
          <a:bodyPr wrap="square" lIns="67500" tIns="35100" rIns="67500" bIns="0" rtlCol="0" anchor="t">
            <a:noAutofit/>
          </a:bodyPr>
          <a:lstStyle/>
          <a:p>
            <a:pPr defTabSz="179384">
              <a:tabLst>
                <a:tab pos="0" algn="l"/>
              </a:tabLst>
            </a:pPr>
            <a:r>
              <a:rPr lang="de-DE" sz="2100" dirty="0">
                <a:solidFill>
                  <a:srgbClr val="3961AC"/>
                </a:solidFill>
                <a:latin typeface="Arial Black" panose="020B0A04020102020204" pitchFamily="34" charset="0"/>
              </a:rPr>
              <a:t>Herr Marty</a:t>
            </a:r>
          </a:p>
          <a:p>
            <a:pPr defTabSz="685766"/>
            <a:r>
              <a:rPr lang="de-DE" sz="1200" b="1" dirty="0">
                <a:solidFill>
                  <a:srgbClr val="3961AC">
                    <a:alpha val="80000"/>
                  </a:srgbClr>
                </a:solidFill>
                <a:latin typeface="Arial"/>
              </a:rPr>
              <a:t>64 Jahre alt</a:t>
            </a:r>
          </a:p>
          <a:p>
            <a:pPr defTabSz="685766"/>
            <a:endParaRPr lang="en-GB" sz="1200" dirty="0">
              <a:solidFill>
                <a:srgbClr val="000000">
                  <a:lumMod val="65000"/>
                  <a:lumOff val="35000"/>
                </a:srgbClr>
              </a:solidFill>
              <a:latin typeface="Arial"/>
            </a:endParaRP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Nicht-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valvuläres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Vorhofflimmern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Diabetes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Bluthochdruck</a:t>
            </a:r>
          </a:p>
          <a:p>
            <a:pPr marL="214303" indent="-214303" defTabSz="685766">
              <a:spcAft>
                <a:spcPts val="450"/>
              </a:spcAft>
              <a:buClr>
                <a:srgbClr val="3961AC"/>
              </a:buClr>
              <a:buFont typeface="Wingdings" panose="05000000000000000000" pitchFamily="2" charset="2"/>
              <a:buChar char=""/>
            </a:pP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Übergewicht</a:t>
            </a:r>
          </a:p>
        </p:txBody>
      </p:sp>
      <p:grpSp>
        <p:nvGrpSpPr>
          <p:cNvPr id="51" name="Group 7">
            <a:extLst>
              <a:ext uri="{FF2B5EF4-FFF2-40B4-BE49-F238E27FC236}">
                <a16:creationId xmlns:a16="http://schemas.microsoft.com/office/drawing/2014/main" id="{D4534AE0-B3A7-41D2-B1A0-1B9A12285077}"/>
              </a:ext>
            </a:extLst>
          </p:cNvPr>
          <p:cNvGrpSpPr/>
          <p:nvPr/>
        </p:nvGrpSpPr>
        <p:grpSpPr>
          <a:xfrm>
            <a:off x="6200135" y="4343948"/>
            <a:ext cx="2768290" cy="435429"/>
            <a:chOff x="6879770" y="4245429"/>
            <a:chExt cx="2671522" cy="435428"/>
          </a:xfrm>
        </p:grpSpPr>
        <p:sp>
          <p:nvSpPr>
            <p:cNvPr id="52" name="Rectangle: Rounded Corners 24">
              <a:extLst>
                <a:ext uri="{FF2B5EF4-FFF2-40B4-BE49-F238E27FC236}">
                  <a16:creationId xmlns:a16="http://schemas.microsoft.com/office/drawing/2014/main" id="{46954A1F-5552-4EBC-B571-14F968A494C4}"/>
                </a:ext>
              </a:extLst>
            </p:cNvPr>
            <p:cNvSpPr/>
            <p:nvPr/>
          </p:nvSpPr>
          <p:spPr bwMode="auto">
            <a:xfrm>
              <a:off x="6879770" y="4245429"/>
              <a:ext cx="2591233" cy="435428"/>
            </a:xfrm>
            <a:prstGeom prst="roundRect">
              <a:avLst>
                <a:gd name="adj" fmla="val 50000"/>
              </a:avLst>
            </a:prstGeom>
            <a:solidFill>
              <a:srgbClr val="6689CC"/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81000" tIns="0" rIns="108000" bIns="0" rtlCol="0" anchor="ctr">
              <a:noAutofit/>
            </a:bodyPr>
            <a:lstStyle/>
            <a:p>
              <a:pPr marL="88898"/>
              <a:endParaRPr lang="en-GB" sz="1200" b="1" baseline="30000">
                <a:solidFill>
                  <a:schemeClr val="bg1"/>
                </a:solidFill>
              </a:endParaRPr>
            </a:p>
          </p:txBody>
        </p:sp>
        <p:grpSp>
          <p:nvGrpSpPr>
            <p:cNvPr id="53" name="Group 25">
              <a:extLst>
                <a:ext uri="{FF2B5EF4-FFF2-40B4-BE49-F238E27FC236}">
                  <a16:creationId xmlns:a16="http://schemas.microsoft.com/office/drawing/2014/main" id="{A3FFEB01-BF56-40E6-B3D6-12D54590FDAC}"/>
                </a:ext>
              </a:extLst>
            </p:cNvPr>
            <p:cNvGrpSpPr/>
            <p:nvPr/>
          </p:nvGrpSpPr>
          <p:grpSpPr>
            <a:xfrm>
              <a:off x="6960059" y="4307231"/>
              <a:ext cx="637656" cy="326572"/>
              <a:chOff x="-1286082" y="2629627"/>
              <a:chExt cx="540000" cy="288289"/>
            </a:xfrm>
          </p:grpSpPr>
          <p:sp>
            <p:nvSpPr>
              <p:cNvPr id="55" name="Rectangle: Rounded Corners 28">
                <a:extLst>
                  <a:ext uri="{FF2B5EF4-FFF2-40B4-BE49-F238E27FC236}">
                    <a16:creationId xmlns:a16="http://schemas.microsoft.com/office/drawing/2014/main" id="{A6709D9A-EE3B-4C72-83E2-3D26AF5F8DCE}"/>
                  </a:ext>
                </a:extLst>
              </p:cNvPr>
              <p:cNvSpPr/>
              <p:nvPr/>
            </p:nvSpPr>
            <p:spPr>
              <a:xfrm>
                <a:off x="-1286082" y="2629627"/>
                <a:ext cx="540000" cy="288289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</p:spPr>
            <p:txBody>
              <a:bodyPr wrap="square" anchor="ctr">
                <a:noAutofit/>
              </a:bodyPr>
              <a:lstStyle/>
              <a:p>
                <a:pPr algn="ctr" defTabSz="914355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en-GB" sz="1600" b="1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pic>
            <p:nvPicPr>
              <p:cNvPr id="56" name="Picture 29">
                <a:extLst>
                  <a:ext uri="{FF2B5EF4-FFF2-40B4-BE49-F238E27FC236}">
                    <a16:creationId xmlns:a16="http://schemas.microsoft.com/office/drawing/2014/main" id="{CA6C6A3B-98B4-451C-8709-6F8FFAAC88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 l="1" t="1" r="29135" b="41592"/>
              <a:stretch/>
            </p:blipFill>
            <p:spPr>
              <a:xfrm>
                <a:off x="-1233374" y="2686501"/>
                <a:ext cx="434582" cy="145877"/>
              </a:xfrm>
              <a:prstGeom prst="rect">
                <a:avLst/>
              </a:prstGeom>
            </p:spPr>
          </p:pic>
        </p:grpSp>
        <p:sp>
          <p:nvSpPr>
            <p:cNvPr id="54" name="TextBox 3">
              <a:extLst>
                <a:ext uri="{FF2B5EF4-FFF2-40B4-BE49-F238E27FC236}">
                  <a16:creationId xmlns:a16="http://schemas.microsoft.com/office/drawing/2014/main" id="{1CE6DCB0-4405-40CA-9CEC-2C0CCB4879A3}"/>
                </a:ext>
              </a:extLst>
            </p:cNvPr>
            <p:cNvSpPr txBox="1"/>
            <p:nvPr/>
          </p:nvSpPr>
          <p:spPr>
            <a:xfrm>
              <a:off x="7562641" y="4256124"/>
              <a:ext cx="1988651" cy="371512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B </a:t>
              </a:r>
              <a:r>
                <a:rPr lang="de-DE" sz="1800" b="1" u="sng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de-DE" sz="13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Behandlungspfad</a:t>
              </a:r>
              <a:r>
                <a:rPr lang="de-DE" sz="1200" baseline="30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7" name="Group 45">
            <a:extLst>
              <a:ext uri="{FF2B5EF4-FFF2-40B4-BE49-F238E27FC236}">
                <a16:creationId xmlns:a16="http://schemas.microsoft.com/office/drawing/2014/main" id="{EDD0257F-84A4-451C-A808-2DB1AE73DF85}"/>
              </a:ext>
            </a:extLst>
          </p:cNvPr>
          <p:cNvGrpSpPr>
            <a:grpSpLocks noChangeAspect="1"/>
          </p:cNvGrpSpPr>
          <p:nvPr/>
        </p:nvGrpSpPr>
        <p:grpSpPr>
          <a:xfrm>
            <a:off x="7801514" y="1942168"/>
            <a:ext cx="734241" cy="413068"/>
            <a:chOff x="9577131" y="-40032"/>
            <a:chExt cx="2502817" cy="1408031"/>
          </a:xfrm>
        </p:grpSpPr>
        <p:pic>
          <p:nvPicPr>
            <p:cNvPr id="60" name="Picture 48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6504A201-A97E-406B-90B3-A6F531F23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9948" y="30740"/>
              <a:ext cx="1080000" cy="1080000"/>
            </a:xfrm>
            <a:prstGeom prst="rect">
              <a:avLst/>
            </a:prstGeom>
          </p:spPr>
        </p:pic>
        <p:pic>
          <p:nvPicPr>
            <p:cNvPr id="61" name="Picture 44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1D566120-5AC1-4C06-8A83-F1E8918FA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152" y="-40032"/>
              <a:ext cx="1080000" cy="1080000"/>
            </a:xfrm>
            <a:prstGeom prst="rect">
              <a:avLst/>
            </a:prstGeom>
          </p:spPr>
        </p:pic>
        <p:pic>
          <p:nvPicPr>
            <p:cNvPr id="62" name="Picture 47" descr="A picture containing shirt&#10;&#10;Description automatically generated">
              <a:extLst>
                <a:ext uri="{FF2B5EF4-FFF2-40B4-BE49-F238E27FC236}">
                  <a16:creationId xmlns:a16="http://schemas.microsoft.com/office/drawing/2014/main" id="{0848643C-7B1B-445D-995A-50E728FF0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3335" y="188231"/>
              <a:ext cx="1080000" cy="1080000"/>
            </a:xfrm>
            <a:prstGeom prst="rect">
              <a:avLst/>
            </a:prstGeom>
          </p:spPr>
        </p:pic>
        <p:pic>
          <p:nvPicPr>
            <p:cNvPr id="63" name="Picture 42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241AF183-D36A-48C7-A399-135EC3D3D2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77131" y="59735"/>
              <a:ext cx="1080000" cy="1080000"/>
            </a:xfrm>
            <a:prstGeom prst="rect">
              <a:avLst/>
            </a:prstGeom>
          </p:spPr>
        </p:pic>
        <p:pic>
          <p:nvPicPr>
            <p:cNvPr id="64" name="Picture 46" descr="A picture containing room&#10;&#10;Description automatically generated">
              <a:extLst>
                <a:ext uri="{FF2B5EF4-FFF2-40B4-BE49-F238E27FC236}">
                  <a16:creationId xmlns:a16="http://schemas.microsoft.com/office/drawing/2014/main" id="{1CE4A568-7CCD-405F-9C59-A6DA120FA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13217" y="287999"/>
              <a:ext cx="1080000" cy="1080000"/>
            </a:xfrm>
            <a:prstGeom prst="rect">
              <a:avLst/>
            </a:prstGeom>
          </p:spPr>
        </p:pic>
      </p:grpSp>
      <p:sp>
        <p:nvSpPr>
          <p:cNvPr id="32" name="Textfeld 31">
            <a:extLst>
              <a:ext uri="{FF2B5EF4-FFF2-40B4-BE49-F238E27FC236}">
                <a16:creationId xmlns:a16="http://schemas.microsoft.com/office/drawing/2014/main" id="{0DEF567D-9D42-458D-921C-AD6E1A60CE99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</a:endParaRPr>
          </a:p>
        </p:txBody>
      </p:sp>
      <p:pic>
        <p:nvPicPr>
          <p:cNvPr id="33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FE495FC6-178F-48F6-972F-952754961B7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245" y="3535529"/>
            <a:ext cx="287279" cy="230618"/>
          </a:xfrm>
          <a:prstGeom prst="rect">
            <a:avLst/>
          </a:prstGeom>
        </p:spPr>
      </p:pic>
      <p:pic>
        <p:nvPicPr>
          <p:cNvPr id="34" name="Picture 30" descr="A close up of a logo&#10;&#10;Description automatically generated">
            <a:extLst>
              <a:ext uri="{FF2B5EF4-FFF2-40B4-BE49-F238E27FC236}">
                <a16:creationId xmlns:a16="http://schemas.microsoft.com/office/drawing/2014/main" id="{85EBCFC4-8A63-4061-B8B8-518CE841F31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765212" y="3549710"/>
            <a:ext cx="287279" cy="23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81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Content Placeholder 9">
            <a:extLst>
              <a:ext uri="{FF2B5EF4-FFF2-40B4-BE49-F238E27FC236}">
                <a16:creationId xmlns:a16="http://schemas.microsoft.com/office/drawing/2014/main" id="{BB651A1D-9229-4E89-BE09-D631DEBB52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28091"/>
              </p:ext>
            </p:extLst>
          </p:nvPr>
        </p:nvGraphicFramePr>
        <p:xfrm>
          <a:off x="455024" y="1445596"/>
          <a:ext cx="8151019" cy="3110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Line 38">
            <a:extLst>
              <a:ext uri="{FF2B5EF4-FFF2-40B4-BE49-F238E27FC236}">
                <a16:creationId xmlns:a16="http://schemas.microsoft.com/office/drawing/2014/main" id="{661191D0-AE6C-414D-A09E-D702E44F0C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D6E2D8DE-C6DB-E44B-8454-549DBEB82EB3}"/>
              </a:ext>
            </a:extLst>
          </p:cNvPr>
          <p:cNvSpPr txBox="1">
            <a:spLocks/>
          </p:cNvSpPr>
          <p:nvPr/>
        </p:nvSpPr>
        <p:spPr>
          <a:xfrm>
            <a:off x="619124" y="273106"/>
            <a:ext cx="8532812" cy="6093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Beim Schutz von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-Patienten müssen Risiken wie  kardiovaskulärer Tod und Schlaganfall berücksichtigt werden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3">
            <a:extLst>
              <a:ext uri="{FF2B5EF4-FFF2-40B4-BE49-F238E27FC236}">
                <a16:creationId xmlns:a16="http://schemas.microsoft.com/office/drawing/2014/main" id="{FD61D394-FC2D-2844-BA6A-9686B69755D0}"/>
              </a:ext>
            </a:extLst>
          </p:cNvPr>
          <p:cNvSpPr txBox="1"/>
          <p:nvPr/>
        </p:nvSpPr>
        <p:spPr>
          <a:xfrm>
            <a:off x="619124" y="4708567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der Gesamtpopulation der ROCKET AF-Studie gab es keine signifikanten Unterschiede zwischen dem Endpunkt «kardiovaskulärer Tod» und dem primären Sicherheitsendpunkt «schwere und minderschwere Blutung»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ggü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VKA.</a:t>
            </a:r>
          </a:p>
          <a:p>
            <a:pPr>
              <a:spcBef>
                <a:spcPts val="200"/>
              </a:spcBef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KI: Konfidenzintervall; HR: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Hazard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Ratio; RRR: relative Risikoreduktion; SE: systemische Embolie; VKA: Vitamin-K-Antagonist</a:t>
            </a:r>
          </a:p>
        </p:txBody>
      </p:sp>
      <p:sp>
        <p:nvSpPr>
          <p:cNvPr id="32" name="Subtitle 1">
            <a:extLst>
              <a:ext uri="{FF2B5EF4-FFF2-40B4-BE49-F238E27FC236}">
                <a16:creationId xmlns:a16="http://schemas.microsoft.com/office/drawing/2014/main" id="{F72B7FB9-A8E3-4314-867A-1636160D83BD}"/>
              </a:ext>
            </a:extLst>
          </p:cNvPr>
          <p:cNvSpPr txBox="1">
            <a:spLocks/>
          </p:cNvSpPr>
          <p:nvPr/>
        </p:nvSpPr>
        <p:spPr>
          <a:xfrm>
            <a:off x="612777" y="1229584"/>
            <a:ext cx="8280400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Vordefinierte Diabetes Subanalyse (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=5695) </a:t>
            </a:r>
          </a:p>
        </p:txBody>
      </p:sp>
      <p:sp>
        <p:nvSpPr>
          <p:cNvPr id="40" name="TextBox 13">
            <a:extLst>
              <a:ext uri="{FF2B5EF4-FFF2-40B4-BE49-F238E27FC236}">
                <a16:creationId xmlns:a16="http://schemas.microsoft.com/office/drawing/2014/main" id="{8770B0BE-8E26-468A-B738-33D97383CC49}"/>
              </a:ext>
            </a:extLst>
          </p:cNvPr>
          <p:cNvSpPr txBox="1"/>
          <p:nvPr/>
        </p:nvSpPr>
        <p:spPr>
          <a:xfrm>
            <a:off x="1411082" y="1604972"/>
            <a:ext cx="1547847" cy="44021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0.82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(95% CI 0.63–1.08)</a:t>
            </a:r>
          </a:p>
        </p:txBody>
      </p:sp>
      <p:sp>
        <p:nvSpPr>
          <p:cNvPr id="41" name="TextBox 14">
            <a:extLst>
              <a:ext uri="{FF2B5EF4-FFF2-40B4-BE49-F238E27FC236}">
                <a16:creationId xmlns:a16="http://schemas.microsoft.com/office/drawing/2014/main" id="{B405D19F-0706-4B31-811A-A5C86B0B64FF}"/>
              </a:ext>
            </a:extLst>
          </p:cNvPr>
          <p:cNvSpPr txBox="1"/>
          <p:nvPr/>
        </p:nvSpPr>
        <p:spPr>
          <a:xfrm>
            <a:off x="3094954" y="1604972"/>
            <a:ext cx="1756394" cy="44021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0.80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(95% CI 0.64–0.99)</a:t>
            </a:r>
          </a:p>
        </p:txBody>
      </p:sp>
      <p:sp>
        <p:nvSpPr>
          <p:cNvPr id="42" name="TextBox 16">
            <a:extLst>
              <a:ext uri="{FF2B5EF4-FFF2-40B4-BE49-F238E27FC236}">
                <a16:creationId xmlns:a16="http://schemas.microsoft.com/office/drawing/2014/main" id="{1215558F-6BCE-4762-9BC6-8906F21F260B}"/>
              </a:ext>
            </a:extLst>
          </p:cNvPr>
          <p:cNvSpPr txBox="1"/>
          <p:nvPr/>
        </p:nvSpPr>
        <p:spPr>
          <a:xfrm>
            <a:off x="4954076" y="1604972"/>
            <a:ext cx="1511251" cy="44021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1.0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(95% CI 0.81–1.24)</a:t>
            </a:r>
          </a:p>
        </p:txBody>
      </p:sp>
      <p:sp>
        <p:nvSpPr>
          <p:cNvPr id="43" name="TextBox 17">
            <a:extLst>
              <a:ext uri="{FF2B5EF4-FFF2-40B4-BE49-F238E27FC236}">
                <a16:creationId xmlns:a16="http://schemas.microsoft.com/office/drawing/2014/main" id="{591EB733-078D-464B-8D3E-380808069B0A}"/>
              </a:ext>
            </a:extLst>
          </p:cNvPr>
          <p:cNvSpPr txBox="1"/>
          <p:nvPr/>
        </p:nvSpPr>
        <p:spPr>
          <a:xfrm>
            <a:off x="6717128" y="2877584"/>
            <a:ext cx="1508243" cy="440217"/>
          </a:xfrm>
          <a:prstGeom prst="rect">
            <a:avLst/>
          </a:prstGeom>
          <a:noFill/>
        </p:spPr>
        <p:txBody>
          <a:bodyPr wrap="square" lIns="67500" tIns="35100" rIns="67500" bIns="35100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 0.62 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(95% CI 0.36–1.05)</a:t>
            </a:r>
          </a:p>
        </p:txBody>
      </p:sp>
      <p:grpSp>
        <p:nvGrpSpPr>
          <p:cNvPr id="48" name="Group 13">
            <a:extLst>
              <a:ext uri="{FF2B5EF4-FFF2-40B4-BE49-F238E27FC236}">
                <a16:creationId xmlns:a16="http://schemas.microsoft.com/office/drawing/2014/main" id="{BD97C696-1DCB-4A50-BE52-FB4321F8F73C}"/>
              </a:ext>
            </a:extLst>
          </p:cNvPr>
          <p:cNvGrpSpPr/>
          <p:nvPr/>
        </p:nvGrpSpPr>
        <p:grpSpPr>
          <a:xfrm>
            <a:off x="7065490" y="1783938"/>
            <a:ext cx="1904032" cy="279180"/>
            <a:chOff x="359503" y="2322671"/>
            <a:chExt cx="1904032" cy="372238"/>
          </a:xfrm>
        </p:grpSpPr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781AF918-CFDE-4C81-983F-67028A73DDF6}"/>
                </a:ext>
              </a:extLst>
            </p:cNvPr>
            <p:cNvSpPr/>
            <p:nvPr/>
          </p:nvSpPr>
          <p:spPr bwMode="auto">
            <a:xfrm>
              <a:off x="359503" y="2441428"/>
              <a:ext cx="108000" cy="144000"/>
            </a:xfrm>
            <a:prstGeom prst="rect">
              <a:avLst/>
            </a:prstGeom>
            <a:solidFill>
              <a:srgbClr val="B3B2B5"/>
            </a:solidFill>
            <a:ln w="19050" algn="ctr">
              <a:solidFill>
                <a:srgbClr val="B3B2B5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TextBox 15">
              <a:extLst>
                <a:ext uri="{FF2B5EF4-FFF2-40B4-BE49-F238E27FC236}">
                  <a16:creationId xmlns:a16="http://schemas.microsoft.com/office/drawing/2014/main" id="{FCADE23B-9D13-43F5-BF68-E06325661C70}"/>
                </a:ext>
              </a:extLst>
            </p:cNvPr>
            <p:cNvSpPr txBox="1"/>
            <p:nvPr/>
          </p:nvSpPr>
          <p:spPr>
            <a:xfrm>
              <a:off x="490755" y="2322671"/>
              <a:ext cx="489534" cy="372238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r>
                <a:rPr lang="de-DE" sz="120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VKA</a:t>
              </a:r>
            </a:p>
          </p:txBody>
        </p:sp>
        <p:sp>
          <p:nvSpPr>
            <p:cNvPr id="51" name="Rectangle 20">
              <a:extLst>
                <a:ext uri="{FF2B5EF4-FFF2-40B4-BE49-F238E27FC236}">
                  <a16:creationId xmlns:a16="http://schemas.microsoft.com/office/drawing/2014/main" id="{C4ED70DE-56D8-422B-A4AB-2772254CB36D}"/>
                </a:ext>
              </a:extLst>
            </p:cNvPr>
            <p:cNvSpPr/>
            <p:nvPr/>
          </p:nvSpPr>
          <p:spPr bwMode="auto">
            <a:xfrm>
              <a:off x="1091316" y="2435045"/>
              <a:ext cx="108000" cy="144000"/>
            </a:xfrm>
            <a:prstGeom prst="rect">
              <a:avLst/>
            </a:prstGeom>
            <a:solidFill>
              <a:srgbClr val="3961AC"/>
            </a:solidFill>
            <a:ln w="19050" algn="ctr">
              <a:solidFill>
                <a:srgbClr val="3961A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en-GB" sz="1000">
                <a:solidFill>
                  <a:srgbClr val="000000">
                    <a:lumMod val="65000"/>
                    <a:lumOff val="3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23">
              <a:extLst>
                <a:ext uri="{FF2B5EF4-FFF2-40B4-BE49-F238E27FC236}">
                  <a16:creationId xmlns:a16="http://schemas.microsoft.com/office/drawing/2014/main" id="{0AF00CE0-73A0-4A7F-B3B5-502E2A634CC1}"/>
                </a:ext>
              </a:extLst>
            </p:cNvPr>
            <p:cNvSpPr txBox="1"/>
            <p:nvPr/>
          </p:nvSpPr>
          <p:spPr>
            <a:xfrm>
              <a:off x="1222568" y="2322671"/>
              <a:ext cx="1040967" cy="372238"/>
            </a:xfrm>
            <a:prstGeom prst="rect">
              <a:avLst/>
            </a:prstGeom>
            <a:noFill/>
          </p:spPr>
          <p:txBody>
            <a:bodyPr wrap="none" lIns="90000" tIns="46800" rIns="90000" bIns="46800" rtlCol="0" anchor="ctr">
              <a:spAutoFit/>
            </a:bodyPr>
            <a:lstStyle/>
            <a:p>
              <a:r>
                <a:rPr lang="de-DE" sz="1200">
                  <a:solidFill>
                    <a:srgbClr val="000000">
                      <a:lumMod val="65000"/>
                      <a:lumOff val="35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Rivaroxaban</a:t>
              </a:r>
            </a:p>
          </p:txBody>
        </p: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E795C87D-4799-4836-BCDC-36839576801F}"/>
              </a:ext>
            </a:extLst>
          </p:cNvPr>
          <p:cNvGrpSpPr/>
          <p:nvPr/>
        </p:nvGrpSpPr>
        <p:grpSpPr>
          <a:xfrm>
            <a:off x="3881780" y="2050511"/>
            <a:ext cx="634104" cy="566064"/>
            <a:chOff x="3825176" y="1904291"/>
            <a:chExt cx="796036" cy="710620"/>
          </a:xfrm>
        </p:grpSpPr>
        <p:sp>
          <p:nvSpPr>
            <p:cNvPr id="17" name="Pfeil: nach unten 16">
              <a:extLst>
                <a:ext uri="{FF2B5EF4-FFF2-40B4-BE49-F238E27FC236}">
                  <a16:creationId xmlns:a16="http://schemas.microsoft.com/office/drawing/2014/main" id="{45A13CAC-804E-4463-A6B4-316497A6437C}"/>
                </a:ext>
              </a:extLst>
            </p:cNvPr>
            <p:cNvSpPr/>
            <p:nvPr/>
          </p:nvSpPr>
          <p:spPr bwMode="auto">
            <a:xfrm>
              <a:off x="3825176" y="1904291"/>
              <a:ext cx="796036" cy="710620"/>
            </a:xfrm>
            <a:prstGeom prst="downArrow">
              <a:avLst/>
            </a:prstGeom>
            <a:solidFill>
              <a:srgbClr val="6689CC">
                <a:alpha val="50000"/>
              </a:srgbClr>
            </a:solidFill>
            <a:ln w="19050" algn="ctr">
              <a:solidFill>
                <a:srgbClr val="6689CC"/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34A6C311-11C1-43DA-90A0-B7B4F35F9562}"/>
                </a:ext>
              </a:extLst>
            </p:cNvPr>
            <p:cNvSpPr txBox="1"/>
            <p:nvPr/>
          </p:nvSpPr>
          <p:spPr>
            <a:xfrm>
              <a:off x="3846762" y="1990492"/>
              <a:ext cx="736980" cy="505024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DE" sz="1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RRR</a:t>
              </a:r>
            </a:p>
            <a:p>
              <a:pPr algn="ctr"/>
              <a:r>
                <a:rPr lang="de-DE" sz="1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20%</a:t>
              </a:r>
            </a:p>
          </p:txBody>
        </p:sp>
      </p:grpSp>
      <p:sp>
        <p:nvSpPr>
          <p:cNvPr id="20" name="Textfeld 19">
            <a:extLst>
              <a:ext uri="{FF2B5EF4-FFF2-40B4-BE49-F238E27FC236}">
                <a16:creationId xmlns:a16="http://schemas.microsoft.com/office/drawing/2014/main" id="{4F2059FE-C2BA-4BD7-9A13-DBA3EA2C23A6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590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le 3">
            <a:extLst>
              <a:ext uri="{FF2B5EF4-FFF2-40B4-BE49-F238E27FC236}">
                <a16:creationId xmlns:a16="http://schemas.microsoft.com/office/drawing/2014/main" id="{8CB06B5A-FF9E-DD40-86B7-5D6E0E383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084810"/>
              </p:ext>
            </p:extLst>
          </p:nvPr>
        </p:nvGraphicFramePr>
        <p:xfrm>
          <a:off x="619455" y="1088547"/>
          <a:ext cx="7666660" cy="3154158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9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9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9535">
                  <a:extLst>
                    <a:ext uri="{9D8B030D-6E8A-4147-A177-3AD203B41FA5}">
                      <a16:colId xmlns:a16="http://schemas.microsoft.com/office/drawing/2014/main" val="44467806"/>
                    </a:ext>
                  </a:extLst>
                </a:gridCol>
                <a:gridCol w="859535">
                  <a:extLst>
                    <a:ext uri="{9D8B030D-6E8A-4147-A177-3AD203B41FA5}">
                      <a16:colId xmlns:a16="http://schemas.microsoft.com/office/drawing/2014/main" val="2994934076"/>
                    </a:ext>
                  </a:extLst>
                </a:gridCol>
                <a:gridCol w="636241">
                  <a:extLst>
                    <a:ext uri="{9D8B030D-6E8A-4147-A177-3AD203B41FA5}">
                      <a16:colId xmlns:a16="http://schemas.microsoft.com/office/drawing/2014/main" val="1728431779"/>
                    </a:ext>
                  </a:extLst>
                </a:gridCol>
                <a:gridCol w="796317">
                  <a:extLst>
                    <a:ext uri="{9D8B030D-6E8A-4147-A177-3AD203B41FA5}">
                      <a16:colId xmlns:a16="http://schemas.microsoft.com/office/drawing/2014/main" val="3282252746"/>
                    </a:ext>
                  </a:extLst>
                </a:gridCol>
              </a:tblGrid>
              <a:tr h="28759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Anteil</a:t>
                      </a:r>
                      <a:r>
                        <a:rPr lang="en-GB" sz="12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der Diabetes-</a:t>
                      </a:r>
                      <a:r>
                        <a:rPr lang="en-GB" sz="1200" b="1" kern="1200" baseline="0" dirty="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Patienten</a:t>
                      </a:r>
                      <a:r>
                        <a:rPr lang="en-GB" sz="12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</a:t>
                      </a:r>
                    </a:p>
                  </a:txBody>
                  <a:tcPr anchor="ctr">
                    <a:lnL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baseline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1" kern="1200" baseline="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lnL>
                      <a:noFill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40%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25%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36%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473458"/>
                  </a:ext>
                </a:extLst>
              </a:tr>
              <a:tr h="3046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ROCKET-AF</a:t>
                      </a:r>
                      <a:r>
                        <a:rPr lang="en-GB" sz="1400" b="1" kern="12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kern="1200" baseline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ARISTOTLE</a:t>
                      </a:r>
                      <a:r>
                        <a:rPr lang="en-GB" sz="1400" b="1" kern="12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kern="1200" baseline="3000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ENGAGE</a:t>
                      </a:r>
                      <a:r>
                        <a:rPr lang="en-GB" sz="1400" b="1" kern="1200" baseline="300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kern="1200" baseline="3000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083655"/>
                  </a:ext>
                </a:extLst>
              </a:tr>
              <a:tr h="6396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Ergebnis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b="1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Rivaroxaban</a:t>
                      </a: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Ereignisse /100 PJ (Ereignisse insgesamt) </a:t>
                      </a:r>
                      <a:r>
                        <a:rPr lang="de-DE" sz="720" b="1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=2878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VKA Ereignisse/</a:t>
                      </a:r>
                      <a:b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PJ </a:t>
                      </a:r>
                      <a:b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(Ereignisse insgesamt)</a:t>
                      </a:r>
                    </a:p>
                    <a:p>
                      <a:pPr algn="ctr"/>
                      <a:r>
                        <a:rPr lang="de-DE" sz="720" b="1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lang="de-DE" sz="72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=2817</a:t>
                      </a:r>
                    </a:p>
                  </a:txBody>
                  <a:tcPr marL="0" marR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 </a:t>
                      </a:r>
                      <a:b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</a:t>
                      </a:r>
                      <a:r>
                        <a:rPr lang="de-DE" sz="720" b="1" kern="120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</a:t>
                      </a: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</a:t>
                      </a:r>
                      <a:br>
                        <a:rPr lang="en-GB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</a:t>
                      </a:r>
                      <a:r>
                        <a:rPr lang="de-DE" sz="720" b="1" kern="120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Kl</a:t>
                      </a: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961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 </a:t>
                      </a:r>
                      <a:b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Cl)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b="1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</a:t>
                      </a:r>
                      <a:br>
                        <a:rPr lang="en-GB" sz="720" b="1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Cl)</a:t>
                      </a:r>
                      <a:endParaRPr lang="en-GB" sz="720" b="1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 </a:t>
                      </a:r>
                      <a:b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Cl)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HR</a:t>
                      </a:r>
                      <a:br>
                        <a:rPr lang="en-GB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(95% Cl)</a:t>
                      </a:r>
                      <a:endParaRPr lang="en-GB" sz="720" b="1" kern="1200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720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05F6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6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20" spc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Primäres </a:t>
                      </a:r>
                      <a:br>
                        <a:rPr lang="de-DE" sz="720" spc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DE" sz="720" spc="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Wirksamkeits-ergebnis: </a:t>
                      </a:r>
                      <a:r>
                        <a:rPr lang="de-DE" sz="720" spc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Schlaganfall oder SE</a:t>
                      </a:r>
                    </a:p>
                  </a:txBody>
                  <a:tcPr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1.74 (95)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2.14 (114)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0.82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(0.63</a:t>
                      </a:r>
                      <a:r>
                        <a:rPr lang="de-DE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–1.08</a:t>
                      </a: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</a:t>
                      </a:r>
                      <a:br>
                        <a:rPr lang="en-GB" sz="7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CH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(0.53–1.05)</a:t>
                      </a:r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0.98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(0.72–1.35)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800">
                <a:tc>
                  <a:txBody>
                    <a:bodyPr/>
                    <a:lstStyle/>
                    <a:p>
                      <a:pPr marL="0" lvl="0" indent="-91440"/>
                      <a:endParaRPr lang="de-DE" sz="72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lvl="0" indent="-91440"/>
                      <a:r>
                        <a:rPr lang="de-DE" sz="7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Vaskulärer Tod*</a:t>
                      </a:r>
                    </a:p>
                    <a:p>
                      <a:pPr marL="0" lvl="0" indent="-91440"/>
                      <a:endParaRPr lang="de-DE" sz="72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2.83 (152)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3.65 (192)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0.80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(0.64</a:t>
                      </a:r>
                      <a:r>
                        <a:rPr lang="de-DE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–0.99</a:t>
                      </a: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0.89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CH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(0.66–1.20)</a:t>
                      </a:r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1.03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(0.82–1.30)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800">
                <a:tc>
                  <a:txBody>
                    <a:bodyPr/>
                    <a:lstStyle/>
                    <a:p>
                      <a:pPr marL="0" lvl="0" indent="0"/>
                      <a:r>
                        <a:rPr lang="de-DE" sz="7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Schwere Blutungen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3.79 (165)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3.90 (169)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1.00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(0.81</a:t>
                      </a:r>
                      <a:r>
                        <a:rPr lang="de-DE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–1.24</a:t>
                      </a:r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72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0.96</a:t>
                      </a:r>
                      <a:br>
                        <a:rPr lang="en-GB" sz="72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CH" sz="72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(0.74–1.25)</a:t>
                      </a:r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720" kern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2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0.87</a:t>
                      </a:r>
                      <a:br>
                        <a:rPr lang="en-GB" sz="72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720" b="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(0.70–1.09)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78" name="Gruppieren 177">
            <a:extLst>
              <a:ext uri="{FF2B5EF4-FFF2-40B4-BE49-F238E27FC236}">
                <a16:creationId xmlns:a16="http://schemas.microsoft.com/office/drawing/2014/main" id="{3B5664B0-EBDD-7D49-B281-EB0FD1EBDB71}"/>
              </a:ext>
            </a:extLst>
          </p:cNvPr>
          <p:cNvGrpSpPr/>
          <p:nvPr/>
        </p:nvGrpSpPr>
        <p:grpSpPr>
          <a:xfrm>
            <a:off x="6618494" y="2164191"/>
            <a:ext cx="1189217" cy="2608508"/>
            <a:chOff x="5265142" y="2193290"/>
            <a:chExt cx="1189217" cy="2608508"/>
          </a:xfrm>
        </p:grpSpPr>
        <p:grpSp>
          <p:nvGrpSpPr>
            <p:cNvPr id="179" name="Gruppieren 178">
              <a:extLst>
                <a:ext uri="{FF2B5EF4-FFF2-40B4-BE49-F238E27FC236}">
                  <a16:creationId xmlns:a16="http://schemas.microsoft.com/office/drawing/2014/main" id="{C7E52ED7-F533-1443-9BD6-2B75DF9FC94D}"/>
                </a:ext>
              </a:extLst>
            </p:cNvPr>
            <p:cNvGrpSpPr/>
            <p:nvPr/>
          </p:nvGrpSpPr>
          <p:grpSpPr>
            <a:xfrm>
              <a:off x="5270055" y="2193290"/>
              <a:ext cx="1140529" cy="2388813"/>
              <a:chOff x="5137319" y="2193290"/>
              <a:chExt cx="1140529" cy="2388813"/>
            </a:xfrm>
          </p:grpSpPr>
          <p:graphicFrame>
            <p:nvGraphicFramePr>
              <p:cNvPr id="182" name="Content Placeholder 4">
                <a:extLst>
                  <a:ext uri="{FF2B5EF4-FFF2-40B4-BE49-F238E27FC236}">
                    <a16:creationId xmlns:a16="http://schemas.microsoft.com/office/drawing/2014/main" id="{05283FC4-97E4-A142-8138-1BDC19FEEA0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17783615"/>
                  </p:ext>
                </p:extLst>
              </p:nvPr>
            </p:nvGraphicFramePr>
            <p:xfrm>
              <a:off x="5154497" y="2193290"/>
              <a:ext cx="1046873" cy="23007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grpSp>
            <p:nvGrpSpPr>
              <p:cNvPr id="183" name="Gruppieren 182">
                <a:extLst>
                  <a:ext uri="{FF2B5EF4-FFF2-40B4-BE49-F238E27FC236}">
                    <a16:creationId xmlns:a16="http://schemas.microsoft.com/office/drawing/2014/main" id="{3B180236-19B8-9F4D-91BA-6B8BA6F16FC5}"/>
                  </a:ext>
                </a:extLst>
              </p:cNvPr>
              <p:cNvGrpSpPr/>
              <p:nvPr/>
            </p:nvGrpSpPr>
            <p:grpSpPr>
              <a:xfrm>
                <a:off x="5137319" y="2302132"/>
                <a:ext cx="1140529" cy="2279971"/>
                <a:chOff x="3257467" y="2283365"/>
                <a:chExt cx="1140529" cy="2279971"/>
              </a:xfrm>
            </p:grpSpPr>
            <p:grpSp>
              <p:nvGrpSpPr>
                <p:cNvPr id="184" name="Gruppieren 183">
                  <a:extLst>
                    <a:ext uri="{FF2B5EF4-FFF2-40B4-BE49-F238E27FC236}">
                      <a16:creationId xmlns:a16="http://schemas.microsoft.com/office/drawing/2014/main" id="{4DD45065-C78C-DC48-810A-6A44CAD51E3B}"/>
                    </a:ext>
                  </a:extLst>
                </p:cNvPr>
                <p:cNvGrpSpPr/>
                <p:nvPr/>
              </p:nvGrpSpPr>
              <p:grpSpPr>
                <a:xfrm>
                  <a:off x="3447778" y="2283365"/>
                  <a:ext cx="756005" cy="2102898"/>
                  <a:chOff x="3447778" y="2283365"/>
                  <a:chExt cx="756005" cy="2102898"/>
                </a:xfrm>
              </p:grpSpPr>
              <p:cxnSp>
                <p:nvCxnSpPr>
                  <p:cNvPr id="188" name="Gerader Verbinder 95">
                    <a:extLst>
                      <a:ext uri="{FF2B5EF4-FFF2-40B4-BE49-F238E27FC236}">
                        <a16:creationId xmlns:a16="http://schemas.microsoft.com/office/drawing/2014/main" id="{68FAD000-2CFC-D74E-937A-ABDAC24DDDEE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22171" y="2283365"/>
                    <a:ext cx="0" cy="2073749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89" name="Gerader Verbinder 96">
                    <a:extLst>
                      <a:ext uri="{FF2B5EF4-FFF2-40B4-BE49-F238E27FC236}">
                        <a16:creationId xmlns:a16="http://schemas.microsoft.com/office/drawing/2014/main" id="{12F18B97-99F5-7747-83C2-1F7599091BE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447778" y="4345747"/>
                    <a:ext cx="756005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0" name="Gerader Verbinder 97">
                    <a:extLst>
                      <a:ext uri="{FF2B5EF4-FFF2-40B4-BE49-F238E27FC236}">
                        <a16:creationId xmlns:a16="http://schemas.microsoft.com/office/drawing/2014/main" id="{43564BD5-DB8A-BC4B-B027-1062BACFEAB7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3447778" y="4345748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1" name="Gerader Verbinder 98">
                    <a:extLst>
                      <a:ext uri="{FF2B5EF4-FFF2-40B4-BE49-F238E27FC236}">
                        <a16:creationId xmlns:a16="http://schemas.microsoft.com/office/drawing/2014/main" id="{3E23BFFA-30C6-B340-8046-B4260B6D1026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3822171" y="4345747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2" name="Gerader Verbinder 99">
                    <a:extLst>
                      <a:ext uri="{FF2B5EF4-FFF2-40B4-BE49-F238E27FC236}">
                        <a16:creationId xmlns:a16="http://schemas.microsoft.com/office/drawing/2014/main" id="{20A0A4FA-8CA1-994E-9634-31C90D71C659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4203783" y="4343366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</p:grpSp>
            <p:sp>
              <p:nvSpPr>
                <p:cNvPr id="185" name="Textfeld 184">
                  <a:extLst>
                    <a:ext uri="{FF2B5EF4-FFF2-40B4-BE49-F238E27FC236}">
                      <a16:creationId xmlns:a16="http://schemas.microsoft.com/office/drawing/2014/main" id="{C1BB5401-064F-7347-9AFB-7823C026F495}"/>
                    </a:ext>
                  </a:extLst>
                </p:cNvPr>
                <p:cNvSpPr txBox="1"/>
                <p:nvPr/>
              </p:nvSpPr>
              <p:spPr>
                <a:xfrm>
                  <a:off x="3726133" y="4361100"/>
                  <a:ext cx="187105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1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  <p:sp>
              <p:nvSpPr>
                <p:cNvPr id="186" name="Textfeld 185">
                  <a:extLst>
                    <a:ext uri="{FF2B5EF4-FFF2-40B4-BE49-F238E27FC236}">
                      <a16:creationId xmlns:a16="http://schemas.microsoft.com/office/drawing/2014/main" id="{D55C7AA6-FEA7-A742-A767-9BA6A5CE743F}"/>
                    </a:ext>
                  </a:extLst>
                </p:cNvPr>
                <p:cNvSpPr txBox="1"/>
                <p:nvPr/>
              </p:nvSpPr>
              <p:spPr>
                <a:xfrm>
                  <a:off x="3257467" y="4361100"/>
                  <a:ext cx="382603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0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  <p:sp>
              <p:nvSpPr>
                <p:cNvPr id="187" name="Textfeld 186">
                  <a:extLst>
                    <a:ext uri="{FF2B5EF4-FFF2-40B4-BE49-F238E27FC236}">
                      <a16:creationId xmlns:a16="http://schemas.microsoft.com/office/drawing/2014/main" id="{99FA175C-CC02-7040-9A6F-5A37E53C8D67}"/>
                    </a:ext>
                  </a:extLst>
                </p:cNvPr>
                <p:cNvSpPr txBox="1"/>
                <p:nvPr/>
              </p:nvSpPr>
              <p:spPr>
                <a:xfrm>
                  <a:off x="4015393" y="4361100"/>
                  <a:ext cx="382603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2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</p:grpSp>
        </p:grpSp>
        <p:sp>
          <p:nvSpPr>
            <p:cNvPr id="180" name="TextBox 32">
              <a:extLst>
                <a:ext uri="{FF2B5EF4-FFF2-40B4-BE49-F238E27FC236}">
                  <a16:creationId xmlns:a16="http://schemas.microsoft.com/office/drawing/2014/main" id="{E8A6074F-6D31-9D45-92FE-9DCF823B1132}"/>
                </a:ext>
              </a:extLst>
            </p:cNvPr>
            <p:cNvSpPr txBox="1"/>
            <p:nvPr/>
          </p:nvSpPr>
          <p:spPr>
            <a:xfrm>
              <a:off x="5811492" y="4481663"/>
              <a:ext cx="642867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</a:t>
              </a: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 </a:t>
              </a:r>
              <a:b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</a:b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VKA</a:t>
              </a:r>
            </a:p>
          </p:txBody>
        </p:sp>
        <p:sp>
          <p:nvSpPr>
            <p:cNvPr id="181" name="TextBox 34">
              <a:extLst>
                <a:ext uri="{FF2B5EF4-FFF2-40B4-BE49-F238E27FC236}">
                  <a16:creationId xmlns:a16="http://schemas.microsoft.com/office/drawing/2014/main" id="{60507EE6-664A-8648-B9DF-ABF860A7B15D}"/>
                </a:ext>
              </a:extLst>
            </p:cNvPr>
            <p:cNvSpPr txBox="1"/>
            <p:nvPr/>
          </p:nvSpPr>
          <p:spPr>
            <a:xfrm>
              <a:off x="5265142" y="4484691"/>
              <a:ext cx="642867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</a:t>
              </a: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 </a:t>
              </a:r>
              <a:b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</a:br>
              <a:r>
                <a:rPr kumimoji="0" lang="en-GB" sz="8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Edoxaban</a:t>
              </a:r>
              <a:endPara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charset="0"/>
              </a:endParaRPr>
            </a:p>
          </p:txBody>
        </p:sp>
      </p:grpSp>
      <p:sp>
        <p:nvSpPr>
          <p:cNvPr id="60" name="Textfeld 59">
            <a:extLst>
              <a:ext uri="{FF2B5EF4-FFF2-40B4-BE49-F238E27FC236}">
                <a16:creationId xmlns:a16="http://schemas.microsoft.com/office/drawing/2014/main" id="{FF937B13-BF57-4A09-B148-10A8069B1FE5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TextBox 3">
            <a:extLst>
              <a:ext uri="{FF2B5EF4-FFF2-40B4-BE49-F238E27FC236}">
                <a16:creationId xmlns:a16="http://schemas.microsoft.com/office/drawing/2014/main" id="{2D44195A-69FB-8447-BFD1-A9933E0B5C48}"/>
              </a:ext>
            </a:extLst>
          </p:cNvPr>
          <p:cNvSpPr txBox="1"/>
          <p:nvPr/>
        </p:nvSpPr>
        <p:spPr>
          <a:xfrm>
            <a:off x="619124" y="4816288"/>
            <a:ext cx="8405134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700" spc="-1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Ergebnisse für vaskulären Tod aus Post-hoc-Analyse.</a:t>
            </a:r>
          </a:p>
          <a:p>
            <a:pPr>
              <a:spcAft>
                <a:spcPts val="200"/>
              </a:spcAft>
            </a:pPr>
            <a:r>
              <a:rPr lang="de-DE" sz="700" spc="-1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KI: Konfidenzintervall; HR: Hazard Ratio: NOAK: nicht-Vitamin-K-antagonistisches orales Antikoagulans, </a:t>
            </a:r>
            <a:r>
              <a:rPr lang="de-DE" sz="700" spc="-1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spc="-1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nicht-valvuläres Vorhofflimmern; SE: systemische Embolie, PY: Patientenjahr; VKA: Vitamin-K-Antagonist    </a:t>
            </a: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E0937720-9D09-FF4D-AC30-90988475AE6A}"/>
              </a:ext>
            </a:extLst>
          </p:cNvPr>
          <p:cNvSpPr txBox="1"/>
          <p:nvPr/>
        </p:nvSpPr>
        <p:spPr>
          <a:xfrm>
            <a:off x="611189" y="4313360"/>
            <a:ext cx="2518401" cy="17953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defTabSz="91435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 direkter Vergleich</a:t>
            </a:r>
            <a:b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700" baseline="300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Line 38">
            <a:extLst>
              <a:ext uri="{FF2B5EF4-FFF2-40B4-BE49-F238E27FC236}">
                <a16:creationId xmlns:a16="http://schemas.microsoft.com/office/drawing/2014/main" id="{705435E8-F026-5141-9722-8052C84ED1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itel 1">
            <a:extLst>
              <a:ext uri="{FF2B5EF4-FFF2-40B4-BE49-F238E27FC236}">
                <a16:creationId xmlns:a16="http://schemas.microsoft.com/office/drawing/2014/main" id="{AE112B52-6837-BE46-9491-F4A9CB55905D}"/>
              </a:ext>
            </a:extLst>
          </p:cNvPr>
          <p:cNvSpPr txBox="1">
            <a:spLocks/>
          </p:cNvSpPr>
          <p:nvPr/>
        </p:nvSpPr>
        <p:spPr>
          <a:xfrm>
            <a:off x="619124" y="273106"/>
            <a:ext cx="8350398" cy="6093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Konstante Wirksamkeit und Verträglichkeit von Faktor-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Hemmern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 vs. VKA bei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</a:t>
            </a:r>
          </a:p>
        </p:txBody>
      </p:sp>
      <p:grpSp>
        <p:nvGrpSpPr>
          <p:cNvPr id="149" name="Gruppieren 148">
            <a:extLst>
              <a:ext uri="{FF2B5EF4-FFF2-40B4-BE49-F238E27FC236}">
                <a16:creationId xmlns:a16="http://schemas.microsoft.com/office/drawing/2014/main" id="{71493EF4-F0CD-A04D-8D81-11C79FC2900B}"/>
              </a:ext>
            </a:extLst>
          </p:cNvPr>
          <p:cNvGrpSpPr/>
          <p:nvPr/>
        </p:nvGrpSpPr>
        <p:grpSpPr>
          <a:xfrm>
            <a:off x="2907381" y="2178237"/>
            <a:ext cx="1897723" cy="2596819"/>
            <a:chOff x="3209722" y="2790045"/>
            <a:chExt cx="1897723" cy="2596819"/>
          </a:xfrm>
        </p:grpSpPr>
        <p:graphicFrame>
          <p:nvGraphicFramePr>
            <p:cNvPr id="150" name="Content Placeholder 4">
              <a:extLst>
                <a:ext uri="{FF2B5EF4-FFF2-40B4-BE49-F238E27FC236}">
                  <a16:creationId xmlns:a16="http://schemas.microsoft.com/office/drawing/2014/main" id="{7CB640B9-A8D1-024B-A299-0D651EFB6514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77334664"/>
                </p:ext>
              </p:extLst>
            </p:nvPr>
          </p:nvGraphicFramePr>
          <p:xfrm>
            <a:off x="3209722" y="2790045"/>
            <a:ext cx="1897723" cy="206835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151" name="Gruppieren 150">
              <a:extLst>
                <a:ext uri="{FF2B5EF4-FFF2-40B4-BE49-F238E27FC236}">
                  <a16:creationId xmlns:a16="http://schemas.microsoft.com/office/drawing/2014/main" id="{635BEE35-BF9A-9F46-9219-CC9213578772}"/>
                </a:ext>
              </a:extLst>
            </p:cNvPr>
            <p:cNvGrpSpPr/>
            <p:nvPr/>
          </p:nvGrpSpPr>
          <p:grpSpPr>
            <a:xfrm>
              <a:off x="3315197" y="2904565"/>
              <a:ext cx="1634206" cy="2255839"/>
              <a:chOff x="3016278" y="2888415"/>
              <a:chExt cx="1634206" cy="2255839"/>
            </a:xfrm>
          </p:grpSpPr>
          <p:grpSp>
            <p:nvGrpSpPr>
              <p:cNvPr id="154" name="Gruppieren 153">
                <a:extLst>
                  <a:ext uri="{FF2B5EF4-FFF2-40B4-BE49-F238E27FC236}">
                    <a16:creationId xmlns:a16="http://schemas.microsoft.com/office/drawing/2014/main" id="{313EC766-EEE2-D148-A1AC-5969056D3EC0}"/>
                  </a:ext>
                </a:extLst>
              </p:cNvPr>
              <p:cNvGrpSpPr/>
              <p:nvPr/>
            </p:nvGrpSpPr>
            <p:grpSpPr>
              <a:xfrm>
                <a:off x="3203575" y="2888415"/>
                <a:ext cx="1260475" cy="2089521"/>
                <a:chOff x="3203575" y="2888415"/>
                <a:chExt cx="1260475" cy="2089521"/>
              </a:xfrm>
            </p:grpSpPr>
            <p:cxnSp>
              <p:nvCxnSpPr>
                <p:cNvPr id="158" name="Gerader Verbinder 57">
                  <a:extLst>
                    <a:ext uri="{FF2B5EF4-FFF2-40B4-BE49-F238E27FC236}">
                      <a16:creationId xmlns:a16="http://schemas.microsoft.com/office/drawing/2014/main" id="{D84738D8-0859-AA49-B7B8-B6F4DD4F473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822171" y="2888415"/>
                  <a:ext cx="0" cy="2049617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00">
                      <a:lumMod val="65000"/>
                      <a:lumOff val="35000"/>
                    </a:srgbClr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59" name="Gerader Verbinder 63">
                  <a:extLst>
                    <a:ext uri="{FF2B5EF4-FFF2-40B4-BE49-F238E27FC236}">
                      <a16:creationId xmlns:a16="http://schemas.microsoft.com/office/drawing/2014/main" id="{3C5E2ED7-1C53-8B4A-AEEB-05CF7B06100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203575" y="4926665"/>
                  <a:ext cx="1260475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00">
                      <a:lumMod val="65000"/>
                      <a:lumOff val="3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60" name="Gerader Verbinder 64">
                  <a:extLst>
                    <a:ext uri="{FF2B5EF4-FFF2-40B4-BE49-F238E27FC236}">
                      <a16:creationId xmlns:a16="http://schemas.microsoft.com/office/drawing/2014/main" id="{66636FA8-4590-1E42-A581-814C904A1565}"/>
                    </a:ext>
                  </a:extLst>
                </p:cNvPr>
                <p:cNvCxnSpPr/>
                <p:nvPr/>
              </p:nvCxnSpPr>
              <p:spPr bwMode="auto">
                <a:xfrm flipV="1">
                  <a:off x="3206589" y="4937421"/>
                  <a:ext cx="0" cy="4051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00">
                      <a:lumMod val="65000"/>
                      <a:lumOff val="3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61" name="Gerader Verbinder 70">
                  <a:extLst>
                    <a:ext uri="{FF2B5EF4-FFF2-40B4-BE49-F238E27FC236}">
                      <a16:creationId xmlns:a16="http://schemas.microsoft.com/office/drawing/2014/main" id="{DCE1131D-DDDC-CD44-AD36-6C2A79B81628}"/>
                    </a:ext>
                  </a:extLst>
                </p:cNvPr>
                <p:cNvCxnSpPr/>
                <p:nvPr/>
              </p:nvCxnSpPr>
              <p:spPr bwMode="auto">
                <a:xfrm flipV="1">
                  <a:off x="3822171" y="4345747"/>
                  <a:ext cx="0" cy="4051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00">
                      <a:lumMod val="65000"/>
                      <a:lumOff val="3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62" name="Gerader Verbinder 71">
                  <a:extLst>
                    <a:ext uri="{FF2B5EF4-FFF2-40B4-BE49-F238E27FC236}">
                      <a16:creationId xmlns:a16="http://schemas.microsoft.com/office/drawing/2014/main" id="{AE3BD7ED-6FDF-604C-B751-10FBA817E4F9}"/>
                    </a:ext>
                  </a:extLst>
                </p:cNvPr>
                <p:cNvCxnSpPr/>
                <p:nvPr/>
              </p:nvCxnSpPr>
              <p:spPr bwMode="auto">
                <a:xfrm flipV="1">
                  <a:off x="4463095" y="4935039"/>
                  <a:ext cx="0" cy="4051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000000">
                      <a:lumMod val="65000"/>
                      <a:lumOff val="3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155" name="Textfeld 154">
                <a:extLst>
                  <a:ext uri="{FF2B5EF4-FFF2-40B4-BE49-F238E27FC236}">
                    <a16:creationId xmlns:a16="http://schemas.microsoft.com/office/drawing/2014/main" id="{1F9FFF13-7730-7A4D-AFF6-D443DB372B2B}"/>
                  </a:ext>
                </a:extLst>
              </p:cNvPr>
              <p:cNvSpPr txBox="1"/>
              <p:nvPr/>
            </p:nvSpPr>
            <p:spPr>
              <a:xfrm>
                <a:off x="3726133" y="4942018"/>
                <a:ext cx="187105" cy="202236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/>
                  </a:rPr>
                  <a:t>1</a:t>
                </a:r>
                <a:endParaRPr kumimoji="0" lang="de-DE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56" name="Textfeld 155">
                <a:extLst>
                  <a:ext uri="{FF2B5EF4-FFF2-40B4-BE49-F238E27FC236}">
                    <a16:creationId xmlns:a16="http://schemas.microsoft.com/office/drawing/2014/main" id="{684F8BEF-0EB8-A14C-9DF7-E474E78259B0}"/>
                  </a:ext>
                </a:extLst>
              </p:cNvPr>
              <p:cNvSpPr txBox="1"/>
              <p:nvPr/>
            </p:nvSpPr>
            <p:spPr>
              <a:xfrm>
                <a:off x="3016278" y="4942018"/>
                <a:ext cx="382603" cy="202236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/>
                  </a:rPr>
                  <a:t>0.1</a:t>
                </a:r>
                <a:endParaRPr kumimoji="0" lang="de-DE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  <p:sp>
            <p:nvSpPr>
              <p:cNvPr id="157" name="Textfeld 156">
                <a:extLst>
                  <a:ext uri="{FF2B5EF4-FFF2-40B4-BE49-F238E27FC236}">
                    <a16:creationId xmlns:a16="http://schemas.microsoft.com/office/drawing/2014/main" id="{0F19457A-E54B-B549-8913-49B9C468A456}"/>
                  </a:ext>
                </a:extLst>
              </p:cNvPr>
              <p:cNvSpPr txBox="1"/>
              <p:nvPr/>
            </p:nvSpPr>
            <p:spPr>
              <a:xfrm>
                <a:off x="4267881" y="4942018"/>
                <a:ext cx="382603" cy="202236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/>
                  </a:rPr>
                  <a:t>2</a:t>
                </a:r>
                <a:endParaRPr kumimoji="0" lang="de-DE" sz="7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endParaRPr>
              </a:p>
            </p:txBody>
          </p:sp>
        </p:grpSp>
        <p:sp>
          <p:nvSpPr>
            <p:cNvPr id="152" name="TextBox 8">
              <a:extLst>
                <a:ext uri="{FF2B5EF4-FFF2-40B4-BE49-F238E27FC236}">
                  <a16:creationId xmlns:a16="http://schemas.microsoft.com/office/drawing/2014/main" id="{A456910B-7DF5-8546-9ADA-2E8E0D56168F}"/>
                </a:ext>
              </a:extLst>
            </p:cNvPr>
            <p:cNvSpPr txBox="1"/>
            <p:nvPr/>
          </p:nvSpPr>
          <p:spPr>
            <a:xfrm>
              <a:off x="3493689" y="5069757"/>
              <a:ext cx="715002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algn="ctr"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 </a:t>
              </a:r>
              <a:b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8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Rivaroxaban</a:t>
              </a:r>
              <a:endParaRPr lang="de-DE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TextBox 9">
              <a:extLst>
                <a:ext uri="{FF2B5EF4-FFF2-40B4-BE49-F238E27FC236}">
                  <a16:creationId xmlns:a16="http://schemas.microsoft.com/office/drawing/2014/main" id="{2EF1FBAA-1ADD-3647-B5F3-60DB6F6FD8F2}"/>
                </a:ext>
              </a:extLst>
            </p:cNvPr>
            <p:cNvSpPr txBox="1"/>
            <p:nvPr/>
          </p:nvSpPr>
          <p:spPr>
            <a:xfrm>
              <a:off x="4164083" y="5065608"/>
              <a:ext cx="654089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</a:t>
              </a: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 </a:t>
              </a:r>
              <a:b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</a:b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VKA</a:t>
              </a:r>
            </a:p>
          </p:txBody>
        </p:sp>
      </p:grpSp>
      <p:grpSp>
        <p:nvGrpSpPr>
          <p:cNvPr id="163" name="Gruppieren 162">
            <a:extLst>
              <a:ext uri="{FF2B5EF4-FFF2-40B4-BE49-F238E27FC236}">
                <a16:creationId xmlns:a16="http://schemas.microsoft.com/office/drawing/2014/main" id="{8E09E961-81E1-824E-8E01-97B68AB70A2B}"/>
              </a:ext>
            </a:extLst>
          </p:cNvPr>
          <p:cNvGrpSpPr/>
          <p:nvPr/>
        </p:nvGrpSpPr>
        <p:grpSpPr>
          <a:xfrm>
            <a:off x="4986687" y="2152345"/>
            <a:ext cx="1200439" cy="2618562"/>
            <a:chOff x="5259531" y="2183236"/>
            <a:chExt cx="1200439" cy="2618562"/>
          </a:xfrm>
        </p:grpSpPr>
        <p:grpSp>
          <p:nvGrpSpPr>
            <p:cNvPr id="164" name="Gruppieren 163">
              <a:extLst>
                <a:ext uri="{FF2B5EF4-FFF2-40B4-BE49-F238E27FC236}">
                  <a16:creationId xmlns:a16="http://schemas.microsoft.com/office/drawing/2014/main" id="{03F3304B-CC5E-F245-9D40-E93F134186B3}"/>
                </a:ext>
              </a:extLst>
            </p:cNvPr>
            <p:cNvGrpSpPr/>
            <p:nvPr/>
          </p:nvGrpSpPr>
          <p:grpSpPr>
            <a:xfrm>
              <a:off x="5270055" y="2183236"/>
              <a:ext cx="1140529" cy="2398867"/>
              <a:chOff x="5137319" y="2183236"/>
              <a:chExt cx="1140529" cy="2398867"/>
            </a:xfrm>
          </p:grpSpPr>
          <p:graphicFrame>
            <p:nvGraphicFramePr>
              <p:cNvPr id="167" name="Content Placeholder 4">
                <a:extLst>
                  <a:ext uri="{FF2B5EF4-FFF2-40B4-BE49-F238E27FC236}">
                    <a16:creationId xmlns:a16="http://schemas.microsoft.com/office/drawing/2014/main" id="{638CC119-D181-0D4E-8FA6-DEB6110EE89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761350840"/>
                  </p:ext>
                </p:extLst>
              </p:nvPr>
            </p:nvGraphicFramePr>
            <p:xfrm>
              <a:off x="5154497" y="2183236"/>
              <a:ext cx="1046873" cy="23007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grpSp>
            <p:nvGrpSpPr>
              <p:cNvPr id="168" name="Gruppieren 167">
                <a:extLst>
                  <a:ext uri="{FF2B5EF4-FFF2-40B4-BE49-F238E27FC236}">
                    <a16:creationId xmlns:a16="http://schemas.microsoft.com/office/drawing/2014/main" id="{8DAA5747-C569-AB41-9DDC-9DF516F64BB5}"/>
                  </a:ext>
                </a:extLst>
              </p:cNvPr>
              <p:cNvGrpSpPr/>
              <p:nvPr/>
            </p:nvGrpSpPr>
            <p:grpSpPr>
              <a:xfrm>
                <a:off x="5137319" y="2302132"/>
                <a:ext cx="1140529" cy="2279971"/>
                <a:chOff x="3257467" y="2283365"/>
                <a:chExt cx="1140529" cy="2279971"/>
              </a:xfrm>
            </p:grpSpPr>
            <p:grpSp>
              <p:nvGrpSpPr>
                <p:cNvPr id="169" name="Gruppieren 168">
                  <a:extLst>
                    <a:ext uri="{FF2B5EF4-FFF2-40B4-BE49-F238E27FC236}">
                      <a16:creationId xmlns:a16="http://schemas.microsoft.com/office/drawing/2014/main" id="{63AD9814-F30A-1A4A-B906-87D5E37154BB}"/>
                    </a:ext>
                  </a:extLst>
                </p:cNvPr>
                <p:cNvGrpSpPr/>
                <p:nvPr/>
              </p:nvGrpSpPr>
              <p:grpSpPr>
                <a:xfrm>
                  <a:off x="3447778" y="2283365"/>
                  <a:ext cx="756005" cy="2102898"/>
                  <a:chOff x="3447778" y="2283365"/>
                  <a:chExt cx="756005" cy="2102898"/>
                </a:xfrm>
              </p:grpSpPr>
              <p:cxnSp>
                <p:nvCxnSpPr>
                  <p:cNvPr id="173" name="Gerader Verbinder 95">
                    <a:extLst>
                      <a:ext uri="{FF2B5EF4-FFF2-40B4-BE49-F238E27FC236}">
                        <a16:creationId xmlns:a16="http://schemas.microsoft.com/office/drawing/2014/main" id="{9A3A665F-22E6-6C48-9668-B0CD67C4212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22171" y="2283365"/>
                    <a:ext cx="0" cy="2073749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74" name="Gerader Verbinder 96">
                    <a:extLst>
                      <a:ext uri="{FF2B5EF4-FFF2-40B4-BE49-F238E27FC236}">
                        <a16:creationId xmlns:a16="http://schemas.microsoft.com/office/drawing/2014/main" id="{9AC9C8C4-7546-3546-A5D3-67EA642CE34F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447778" y="4345747"/>
                    <a:ext cx="756005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75" name="Gerader Verbinder 97">
                    <a:extLst>
                      <a:ext uri="{FF2B5EF4-FFF2-40B4-BE49-F238E27FC236}">
                        <a16:creationId xmlns:a16="http://schemas.microsoft.com/office/drawing/2014/main" id="{6A273807-80E5-2947-B8E7-434EF046DDC6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3447778" y="4345748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76" name="Gerader Verbinder 98">
                    <a:extLst>
                      <a:ext uri="{FF2B5EF4-FFF2-40B4-BE49-F238E27FC236}">
                        <a16:creationId xmlns:a16="http://schemas.microsoft.com/office/drawing/2014/main" id="{903F6163-7621-FE48-A1E5-AB8B97445BE4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3822171" y="4345747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77" name="Gerader Verbinder 99">
                    <a:extLst>
                      <a:ext uri="{FF2B5EF4-FFF2-40B4-BE49-F238E27FC236}">
                        <a16:creationId xmlns:a16="http://schemas.microsoft.com/office/drawing/2014/main" id="{302046D9-AD93-654F-B880-3AFFE34A6DB7}"/>
                      </a:ext>
                    </a:extLst>
                  </p:cNvPr>
                  <p:cNvCxnSpPr/>
                  <p:nvPr/>
                </p:nvCxnSpPr>
                <p:spPr bwMode="auto">
                  <a:xfrm flipV="1">
                    <a:off x="4203783" y="4343366"/>
                    <a:ext cx="0" cy="405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000000">
                        <a:lumMod val="65000"/>
                        <a:lumOff val="35000"/>
                      </a:srgbClr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</p:cxnSp>
            </p:grpSp>
            <p:sp>
              <p:nvSpPr>
                <p:cNvPr id="170" name="Textfeld 169">
                  <a:extLst>
                    <a:ext uri="{FF2B5EF4-FFF2-40B4-BE49-F238E27FC236}">
                      <a16:creationId xmlns:a16="http://schemas.microsoft.com/office/drawing/2014/main" id="{ABE9E54A-C7BA-9E4B-AA6B-5A4ABB9EA49F}"/>
                    </a:ext>
                  </a:extLst>
                </p:cNvPr>
                <p:cNvSpPr txBox="1"/>
                <p:nvPr/>
              </p:nvSpPr>
              <p:spPr>
                <a:xfrm>
                  <a:off x="3726133" y="4361100"/>
                  <a:ext cx="187105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1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  <p:sp>
              <p:nvSpPr>
                <p:cNvPr id="171" name="Textfeld 170">
                  <a:extLst>
                    <a:ext uri="{FF2B5EF4-FFF2-40B4-BE49-F238E27FC236}">
                      <a16:creationId xmlns:a16="http://schemas.microsoft.com/office/drawing/2014/main" id="{D8356873-0D17-9947-9DED-A2610C803F9E}"/>
                    </a:ext>
                  </a:extLst>
                </p:cNvPr>
                <p:cNvSpPr txBox="1"/>
                <p:nvPr/>
              </p:nvSpPr>
              <p:spPr>
                <a:xfrm>
                  <a:off x="3257467" y="4361100"/>
                  <a:ext cx="382603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0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  <p:sp>
              <p:nvSpPr>
                <p:cNvPr id="172" name="Textfeld 171">
                  <a:extLst>
                    <a:ext uri="{FF2B5EF4-FFF2-40B4-BE49-F238E27FC236}">
                      <a16:creationId xmlns:a16="http://schemas.microsoft.com/office/drawing/2014/main" id="{9CD1777B-1DFB-FD45-80E2-D0D2C7A36B54}"/>
                    </a:ext>
                  </a:extLst>
                </p:cNvPr>
                <p:cNvSpPr txBox="1"/>
                <p:nvPr/>
              </p:nvSpPr>
              <p:spPr>
                <a:xfrm>
                  <a:off x="4015393" y="4361100"/>
                  <a:ext cx="382603" cy="202236"/>
                </a:xfrm>
                <a:prstGeom prst="rect">
                  <a:avLst/>
                </a:prstGeom>
                <a:noFill/>
              </p:spPr>
              <p:txBody>
                <a:bodyPr wrap="square" lIns="90000" tIns="46800" rIns="90000" bIns="46800" rtlCol="0" anchor="ctr">
                  <a:spAutoFit/>
                </a:bodyPr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>
                          <a:lumMod val="65000"/>
                          <a:lumOff val="35000"/>
                        </a:srgbClr>
                      </a:solidFill>
                      <a:effectLst/>
                      <a:uLnTx/>
                      <a:uFillTx/>
                      <a:latin typeface="Arial"/>
                    </a:rPr>
                    <a:t>2</a:t>
                  </a:r>
                  <a:endParaRPr kumimoji="0" lang="de-DE" sz="7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>
                        <a:lumMod val="65000"/>
                        <a:lumOff val="35000"/>
                      </a:srgbClr>
                    </a:solidFill>
                    <a:effectLst/>
                    <a:uLnTx/>
                    <a:uFillTx/>
                    <a:latin typeface="Arial" charset="0"/>
                  </a:endParaRPr>
                </a:p>
              </p:txBody>
            </p:sp>
          </p:grpSp>
        </p:grpSp>
        <p:sp>
          <p:nvSpPr>
            <p:cNvPr id="165" name="TextBox 32">
              <a:extLst>
                <a:ext uri="{FF2B5EF4-FFF2-40B4-BE49-F238E27FC236}">
                  <a16:creationId xmlns:a16="http://schemas.microsoft.com/office/drawing/2014/main" id="{304D204D-8B1C-3646-94E1-F63E3D97DE96}"/>
                </a:ext>
              </a:extLst>
            </p:cNvPr>
            <p:cNvSpPr txBox="1"/>
            <p:nvPr/>
          </p:nvSpPr>
          <p:spPr>
            <a:xfrm>
              <a:off x="5805881" y="4481663"/>
              <a:ext cx="654089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</a:t>
              </a: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 </a:t>
              </a:r>
              <a:b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</a:b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VKA</a:t>
              </a:r>
            </a:p>
          </p:txBody>
        </p:sp>
        <p:sp>
          <p:nvSpPr>
            <p:cNvPr id="166" name="TextBox 34">
              <a:extLst>
                <a:ext uri="{FF2B5EF4-FFF2-40B4-BE49-F238E27FC236}">
                  <a16:creationId xmlns:a16="http://schemas.microsoft.com/office/drawing/2014/main" id="{F25DF0D6-58D6-894E-8EFF-EDEBD219B1DD}"/>
                </a:ext>
              </a:extLst>
            </p:cNvPr>
            <p:cNvSpPr txBox="1"/>
            <p:nvPr/>
          </p:nvSpPr>
          <p:spPr>
            <a:xfrm>
              <a:off x="5259531" y="4484691"/>
              <a:ext cx="654089" cy="317107"/>
            </a:xfrm>
            <a:prstGeom prst="rect">
              <a:avLst/>
            </a:prstGeom>
            <a:noFill/>
          </p:spPr>
          <p:txBody>
            <a:bodyPr wrap="none" lIns="67500" tIns="35100" rIns="67500" bIns="35100" rtlCol="0" anchor="ctr">
              <a:spAutoFit/>
            </a:bodyPr>
            <a:lstStyle/>
            <a:p>
              <a:pPr lvl="0" algn="ctr" defTabSz="914400" fontAlgn="base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de-DE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zugunsten</a:t>
              </a: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 </a:t>
              </a:r>
              <a:b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</a:br>
              <a:r>
                <a:rPr kumimoji="0" lang="en-GB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>
                      <a:lumMod val="65000"/>
                      <a:lumOff val="35000"/>
                    </a:srgbClr>
                  </a:solidFill>
                  <a:effectLst/>
                  <a:uLnTx/>
                  <a:uFillTx/>
                  <a:latin typeface="Arial" charset="0"/>
                </a:rPr>
                <a:t>Apixaban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7">
            <a:extLst>
              <a:ext uri="{FF2B5EF4-FFF2-40B4-BE49-F238E27FC236}">
                <a16:creationId xmlns:a16="http://schemas.microsoft.com/office/drawing/2014/main" id="{394B1CB8-9E79-4E0A-8B74-0BCA686D14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7914022"/>
              </p:ext>
            </p:extLst>
          </p:nvPr>
        </p:nvGraphicFramePr>
        <p:xfrm>
          <a:off x="922461" y="1566428"/>
          <a:ext cx="6066461" cy="271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TextBox 9">
            <a:extLst>
              <a:ext uri="{FF2B5EF4-FFF2-40B4-BE49-F238E27FC236}">
                <a16:creationId xmlns:a16="http://schemas.microsoft.com/office/drawing/2014/main" id="{6C296293-C509-4DCB-8952-F29AA6D5DB08}"/>
              </a:ext>
            </a:extLst>
          </p:cNvPr>
          <p:cNvSpPr txBox="1"/>
          <p:nvPr/>
        </p:nvSpPr>
        <p:spPr>
          <a:xfrm rot="16200000">
            <a:off x="-315001" y="2659541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eins minus kumulatives Überleben</a:t>
            </a: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3A0CBC6B-29CF-492B-9351-F0DF6648DB24}"/>
              </a:ext>
            </a:extLst>
          </p:cNvPr>
          <p:cNvSpPr txBox="1"/>
          <p:nvPr/>
        </p:nvSpPr>
        <p:spPr>
          <a:xfrm>
            <a:off x="1421062" y="4182346"/>
            <a:ext cx="449825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Zeit (Tage)</a:t>
            </a:r>
          </a:p>
        </p:txBody>
      </p:sp>
      <p:cxnSp>
        <p:nvCxnSpPr>
          <p:cNvPr id="13" name="Straight Connector 34">
            <a:extLst>
              <a:ext uri="{FF2B5EF4-FFF2-40B4-BE49-F238E27FC236}">
                <a16:creationId xmlns:a16="http://schemas.microsoft.com/office/drawing/2014/main" id="{72C14728-229A-4DEB-9A10-E9AE4A40F87F}"/>
              </a:ext>
            </a:extLst>
          </p:cNvPr>
          <p:cNvCxnSpPr>
            <a:cxnSpLocks/>
          </p:cNvCxnSpPr>
          <p:nvPr/>
        </p:nvCxnSpPr>
        <p:spPr bwMode="auto">
          <a:xfrm>
            <a:off x="1745351" y="1929245"/>
            <a:ext cx="39667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TextBox 33">
            <a:extLst>
              <a:ext uri="{FF2B5EF4-FFF2-40B4-BE49-F238E27FC236}">
                <a16:creationId xmlns:a16="http://schemas.microsoft.com/office/drawing/2014/main" id="{7F8E84D0-E5BD-4F5A-9853-1C14AE516DFD}"/>
              </a:ext>
            </a:extLst>
          </p:cNvPr>
          <p:cNvSpPr txBox="1"/>
          <p:nvPr/>
        </p:nvSpPr>
        <p:spPr>
          <a:xfrm>
            <a:off x="2134433" y="1766954"/>
            <a:ext cx="1851873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=32’078)</a:t>
            </a:r>
          </a:p>
        </p:txBody>
      </p:sp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4" y="217706"/>
            <a:ext cx="8274053" cy="664797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Konsistenter Schutz für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-Patienten lässt sich in der Praxis beobachten</a:t>
            </a:r>
            <a:r>
              <a:rPr lang="de-DE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4" y="4708567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Optum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EHR-Datensatz, Versicherungsfalldaten von Patienten mit Vorhofflimmern und Diabetes vom November 2010 bis zum Dezember 2019; 31% der Patienten im Rivaroxaban-Arm erhielten eine reduzierte Dosis von 15 mg OD. Die mediane Nachbeobachtungsdauer betrug 2.9 Jahre. </a:t>
            </a:r>
          </a:p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nicht-valvuläres Vorhofflimmern; RRR: relative Risikoreduktion; VKA: Vitamin-K-Antagonist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7" y="1229583"/>
            <a:ext cx="4788563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Schlaganfall, systemische Embolie oder vaskulärer Tod</a:t>
            </a:r>
          </a:p>
        </p:txBody>
      </p:sp>
      <p:sp>
        <p:nvSpPr>
          <p:cNvPr id="22" name="Rectangle: Rounded Corners 18">
            <a:extLst>
              <a:ext uri="{FF2B5EF4-FFF2-40B4-BE49-F238E27FC236}">
                <a16:creationId xmlns:a16="http://schemas.microsoft.com/office/drawing/2014/main" id="{62787C94-FF9F-4861-850F-4948C158AF48}"/>
              </a:ext>
            </a:extLst>
          </p:cNvPr>
          <p:cNvSpPr/>
          <p:nvPr/>
        </p:nvSpPr>
        <p:spPr>
          <a:xfrm>
            <a:off x="6271489" y="2422229"/>
            <a:ext cx="2567775" cy="1047178"/>
          </a:xfrm>
          <a:prstGeom prst="roundRect">
            <a:avLst>
              <a:gd name="adj" fmla="val 12063"/>
            </a:avLst>
          </a:prstGeom>
          <a:solidFill>
            <a:schemeClr val="bg1"/>
          </a:solidFill>
          <a:ln w="28575">
            <a:solidFill>
              <a:srgbClr val="3961AC"/>
            </a:solidFill>
          </a:ln>
          <a:effectLst/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Mit </a:t>
            </a: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Rivaroxaban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behandelte </a:t>
            </a: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nvVHF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-Patienten könnten beim vaskulären Tod von einer RRR von 10% vs. VKA profitieren.</a:t>
            </a:r>
            <a:r>
              <a:rPr lang="de-DE" sz="12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27" name="TextBox 33">
            <a:extLst>
              <a:ext uri="{FF2B5EF4-FFF2-40B4-BE49-F238E27FC236}">
                <a16:creationId xmlns:a16="http://schemas.microsoft.com/office/drawing/2014/main" id="{69C8FA41-6865-44A7-93F3-CF2D5B213634}"/>
              </a:ext>
            </a:extLst>
          </p:cNvPr>
          <p:cNvSpPr txBox="1"/>
          <p:nvPr/>
        </p:nvSpPr>
        <p:spPr>
          <a:xfrm>
            <a:off x="2132495" y="1584962"/>
            <a:ext cx="1782093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VKA (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=83’971)</a:t>
            </a:r>
          </a:p>
        </p:txBody>
      </p:sp>
      <p:cxnSp>
        <p:nvCxnSpPr>
          <p:cNvPr id="28" name="Straight Connector 34">
            <a:extLst>
              <a:ext uri="{FF2B5EF4-FFF2-40B4-BE49-F238E27FC236}">
                <a16:creationId xmlns:a16="http://schemas.microsoft.com/office/drawing/2014/main" id="{A786D241-000F-4689-A1FC-B34F24CD12A6}"/>
              </a:ext>
            </a:extLst>
          </p:cNvPr>
          <p:cNvCxnSpPr>
            <a:cxnSpLocks/>
          </p:cNvCxnSpPr>
          <p:nvPr/>
        </p:nvCxnSpPr>
        <p:spPr bwMode="auto">
          <a:xfrm>
            <a:off x="1748778" y="1732331"/>
            <a:ext cx="39667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9" name="Textfeld 18">
            <a:extLst>
              <a:ext uri="{FF2B5EF4-FFF2-40B4-BE49-F238E27FC236}">
                <a16:creationId xmlns:a16="http://schemas.microsoft.com/office/drawing/2014/main" id="{EB263302-1D15-4E05-91A4-9072CF325914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DBF22C21-54FE-4AE7-A0BD-ED947C5815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6701" y="2043485"/>
            <a:ext cx="4103164" cy="183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8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Content Placeholder 7">
            <a:extLst>
              <a:ext uri="{FF2B5EF4-FFF2-40B4-BE49-F238E27FC236}">
                <a16:creationId xmlns:a16="http://schemas.microsoft.com/office/drawing/2014/main" id="{15EA0EA6-20EB-4736-995A-0180E00D4C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9862410"/>
              </p:ext>
            </p:extLst>
          </p:nvPr>
        </p:nvGraphicFramePr>
        <p:xfrm>
          <a:off x="915087" y="1573802"/>
          <a:ext cx="6066460" cy="2715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4" y="273106"/>
            <a:ext cx="8418550" cy="6093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In der Praxis wurde Rivaroxaban seltener mit blutungs-bedingten Hospitalisierungen in Verbindung gebracht als VKA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4" y="4708566"/>
            <a:ext cx="8274051" cy="3488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Optum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EHR-Datensatz, Versicherungsfalldaten von Patienten mit Vorhofflimmern und Diabetes vom November 2010 bis zum Dezember 2019; 31% der Patienten im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-Arm erhielten eine reduzierte Dosis von 15 mg OD. Die mediane Nachbeobachtungsdauer betrug 2.9 Jahre. </a:t>
            </a:r>
          </a:p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valvuläres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Vorhofflimmern; RRR: relative Risikoreduktion; VKA: Vitamin-K-Antagonist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6" y="1229583"/>
            <a:ext cx="7882637" cy="47397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Hospitalisierung wegen schweren oder klinisch relevanten nicht-schweren Blutungen</a:t>
            </a:r>
          </a:p>
          <a:p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6C296293-C509-4DCB-8952-F29AA6D5DB08}"/>
              </a:ext>
            </a:extLst>
          </p:cNvPr>
          <p:cNvSpPr txBox="1"/>
          <p:nvPr/>
        </p:nvSpPr>
        <p:spPr>
          <a:xfrm rot="16200000">
            <a:off x="-322375" y="2666915"/>
            <a:ext cx="2152767" cy="300168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lang="de-DE" sz="800" b="1" i="0" u="none" strike="noStrike" kern="1200" normalizeH="0" baseline="0" noProof="0">
                <a:solidFill>
                  <a:srgbClr val="000000">
                    <a:lumMod val="65000"/>
                    <a:lumOff val="35000"/>
                  </a:srgbClr>
                </a:solidFill>
                <a:uLnTx/>
                <a:uFillTx/>
                <a:latin typeface="+mn-lt"/>
                <a:ea typeface="+mn-ea"/>
                <a:cs typeface="+mn-cs"/>
              </a:defRPr>
            </a:pP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Eins minus kumulatives Überleben</a:t>
            </a: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3A0CBC6B-29CF-492B-9351-F0DF6648DB24}"/>
              </a:ext>
            </a:extLst>
          </p:cNvPr>
          <p:cNvSpPr txBox="1"/>
          <p:nvPr/>
        </p:nvSpPr>
        <p:spPr>
          <a:xfrm>
            <a:off x="1413688" y="4189720"/>
            <a:ext cx="4498257" cy="184666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Zeit (Tage)</a:t>
            </a:r>
          </a:p>
        </p:txBody>
      </p:sp>
      <p:cxnSp>
        <p:nvCxnSpPr>
          <p:cNvPr id="13" name="Straight Connector 34">
            <a:extLst>
              <a:ext uri="{FF2B5EF4-FFF2-40B4-BE49-F238E27FC236}">
                <a16:creationId xmlns:a16="http://schemas.microsoft.com/office/drawing/2014/main" id="{72C14728-229A-4DEB-9A10-E9AE4A40F87F}"/>
              </a:ext>
            </a:extLst>
          </p:cNvPr>
          <p:cNvCxnSpPr>
            <a:cxnSpLocks/>
          </p:cNvCxnSpPr>
          <p:nvPr/>
        </p:nvCxnSpPr>
        <p:spPr bwMode="auto">
          <a:xfrm>
            <a:off x="1737977" y="1936619"/>
            <a:ext cx="396670" cy="0"/>
          </a:xfrm>
          <a:prstGeom prst="line">
            <a:avLst/>
          </a:prstGeom>
          <a:noFill/>
          <a:ln w="19050" cap="flat" cmpd="sng" algn="ctr">
            <a:solidFill>
              <a:srgbClr val="3961A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" name="TextBox 33">
            <a:extLst>
              <a:ext uri="{FF2B5EF4-FFF2-40B4-BE49-F238E27FC236}">
                <a16:creationId xmlns:a16="http://schemas.microsoft.com/office/drawing/2014/main" id="{7F8E84D0-E5BD-4F5A-9853-1C14AE516DFD}"/>
              </a:ext>
            </a:extLst>
          </p:cNvPr>
          <p:cNvSpPr txBox="1"/>
          <p:nvPr/>
        </p:nvSpPr>
        <p:spPr>
          <a:xfrm>
            <a:off x="2127060" y="1774328"/>
            <a:ext cx="30179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=32’078)</a:t>
            </a:r>
          </a:p>
        </p:txBody>
      </p:sp>
      <p:sp>
        <p:nvSpPr>
          <p:cNvPr id="27" name="TextBox 33">
            <a:extLst>
              <a:ext uri="{FF2B5EF4-FFF2-40B4-BE49-F238E27FC236}">
                <a16:creationId xmlns:a16="http://schemas.microsoft.com/office/drawing/2014/main" id="{69C8FA41-6865-44A7-93F3-CF2D5B213634}"/>
              </a:ext>
            </a:extLst>
          </p:cNvPr>
          <p:cNvSpPr txBox="1"/>
          <p:nvPr/>
        </p:nvSpPr>
        <p:spPr>
          <a:xfrm>
            <a:off x="2125122" y="1599710"/>
            <a:ext cx="3017936" cy="279180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VKA (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=83’971)</a:t>
            </a:r>
          </a:p>
        </p:txBody>
      </p:sp>
      <p:cxnSp>
        <p:nvCxnSpPr>
          <p:cNvPr id="28" name="Straight Connector 34">
            <a:extLst>
              <a:ext uri="{FF2B5EF4-FFF2-40B4-BE49-F238E27FC236}">
                <a16:creationId xmlns:a16="http://schemas.microsoft.com/office/drawing/2014/main" id="{A786D241-000F-4689-A1FC-B34F24CD12A6}"/>
              </a:ext>
            </a:extLst>
          </p:cNvPr>
          <p:cNvCxnSpPr>
            <a:cxnSpLocks/>
          </p:cNvCxnSpPr>
          <p:nvPr/>
        </p:nvCxnSpPr>
        <p:spPr bwMode="auto">
          <a:xfrm>
            <a:off x="1741404" y="1747079"/>
            <a:ext cx="396670" cy="0"/>
          </a:xfrm>
          <a:prstGeom prst="line">
            <a:avLst/>
          </a:prstGeom>
          <a:noFill/>
          <a:ln w="19050" cap="flat" cmpd="sng" algn="ctr">
            <a:solidFill>
              <a:srgbClr val="8A8C8E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5059A6C8-9C20-40F1-8729-C1D3A20AC816}"/>
              </a:ext>
            </a:extLst>
          </p:cNvPr>
          <p:cNvGrpSpPr/>
          <p:nvPr/>
        </p:nvGrpSpPr>
        <p:grpSpPr>
          <a:xfrm>
            <a:off x="6234796" y="1582745"/>
            <a:ext cx="2567775" cy="1047178"/>
            <a:chOff x="9374877" y="2466645"/>
            <a:chExt cx="2567775" cy="1047178"/>
          </a:xfrm>
        </p:grpSpPr>
        <p:sp>
          <p:nvSpPr>
            <p:cNvPr id="22" name="Rectangle: Rounded Corners 18">
              <a:extLst>
                <a:ext uri="{FF2B5EF4-FFF2-40B4-BE49-F238E27FC236}">
                  <a16:creationId xmlns:a16="http://schemas.microsoft.com/office/drawing/2014/main" id="{62787C94-FF9F-4861-850F-4948C158AF48}"/>
                </a:ext>
              </a:extLst>
            </p:cNvPr>
            <p:cNvSpPr/>
            <p:nvPr/>
          </p:nvSpPr>
          <p:spPr>
            <a:xfrm>
              <a:off x="9374877" y="2466645"/>
              <a:ext cx="2567775" cy="1047178"/>
            </a:xfrm>
            <a:prstGeom prst="roundRect">
              <a:avLst>
                <a:gd name="adj" fmla="val 12063"/>
              </a:avLst>
            </a:prstGeom>
            <a:solidFill>
              <a:srgbClr val="6689CC"/>
            </a:solidFill>
            <a:ln w="28575">
              <a:solidFill>
                <a:srgbClr val="3961AC"/>
              </a:solidFill>
            </a:ln>
            <a:effectLst/>
          </p:spPr>
          <p:txBody>
            <a:bodyPr wrap="square" lIns="36000" tIns="36000" rIns="36000" bIns="36000" anchor="ctr">
              <a:noAutofit/>
            </a:bodyPr>
            <a:lstStyle>
              <a:defPPr>
                <a:defRPr lang="en-US"/>
              </a:defPPr>
              <a:lvl1pPr marL="0" algn="l" defTabSz="914400" rtl="0" eaLnBrk="1" fontAlgn="base" latinLnBrk="0" hangingPunct="0">
                <a:spcBef>
                  <a:spcPct val="50000"/>
                </a:spcBef>
                <a:spcAft>
                  <a:spcPct val="0"/>
                </a:spcAft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1pPr>
              <a:lvl2pPr marL="457200" algn="l" defTabSz="914400" rtl="0" eaLnBrk="1" fontAlgn="base" latinLnBrk="0" hangingPunct="0">
                <a:spcBef>
                  <a:spcPct val="50000"/>
                </a:spcBef>
                <a:spcAft>
                  <a:spcPct val="0"/>
                </a:spcAft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2pPr>
              <a:lvl3pPr marL="914400" algn="l" defTabSz="914400" rtl="0" eaLnBrk="1" fontAlgn="base" latinLnBrk="0" hangingPunct="0">
                <a:spcBef>
                  <a:spcPct val="50000"/>
                </a:spcBef>
                <a:spcAft>
                  <a:spcPct val="0"/>
                </a:spcAft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3pPr>
              <a:lvl4pPr marL="1371600" algn="l" defTabSz="914400" rtl="0" eaLnBrk="1" fontAlgn="base" latinLnBrk="0" hangingPunct="0">
                <a:spcBef>
                  <a:spcPct val="50000"/>
                </a:spcBef>
                <a:spcAft>
                  <a:spcPct val="0"/>
                </a:spcAft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4pPr>
              <a:lvl5pPr marL="1828800" algn="l" defTabSz="914400" rtl="0" eaLnBrk="1" fontAlgn="base" latinLnBrk="0" hangingPunct="0">
                <a:spcBef>
                  <a:spcPct val="50000"/>
                </a:spcBef>
                <a:spcAft>
                  <a:spcPct val="0"/>
                </a:spcAft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5pPr>
              <a:lvl6pPr marL="2286000" algn="l" defTabSz="914400" rtl="0" eaLnBrk="1" latinLnBrk="0" hangingPunct="1"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6pPr>
              <a:lvl7pPr marL="2743200" algn="l" defTabSz="914400" rtl="0" eaLnBrk="1" latinLnBrk="0" hangingPunct="1"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7pPr>
              <a:lvl8pPr marL="3200400" algn="l" defTabSz="914400" rtl="0" eaLnBrk="1" latinLnBrk="0" hangingPunct="1"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8pPr>
              <a:lvl9pPr>
                <a:defRPr kumimoji="0" sz="1800" b="0" i="0" u="none" strike="noStrike" kern="1200" cap="none" spc="0" normalizeH="0" baseline="0" noProof="0">
                  <a:solidFill>
                    <a:schemeClr val="tx1"/>
                  </a:solidFill>
                  <a:uLnTx/>
                  <a:uFillTx/>
                  <a:latin typeface="Arial" pitchFamily="34" charset="0"/>
                  <a:ea typeface="+mn-ea"/>
                  <a:cs typeface="+mn-cs"/>
                  <a:sym typeface="Wingdings" charset="2"/>
                </a:defRPr>
              </a:lvl9pPr>
            </a:lstStyle>
            <a:p>
              <a:pPr marL="627047">
                <a:spcBef>
                  <a:spcPts val="0"/>
                </a:spcBef>
                <a:defRPr kumimoji="0" b="0" i="0" normalizeH="0" noProof="0">
                  <a:uLnTx/>
                  <a:uFillTx/>
                  <a:latin typeface="Arial" pitchFamily="34" charset="0"/>
                  <a:ea typeface="+mn-ea"/>
                  <a:cs typeface="+mn-cs"/>
                </a:defRPr>
              </a:pPr>
              <a: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Kritische Organ- </a:t>
              </a:r>
              <a:b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de-DE" sz="1200" b="1" dirty="0" err="1">
                  <a:solidFill>
                    <a:schemeClr val="bg1"/>
                  </a:solidFill>
                  <a:cs typeface="Arial" panose="020B0604020202020204" pitchFamily="34" charset="0"/>
                </a:rPr>
                <a:t>blutungen</a:t>
              </a:r>
              <a: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 </a:t>
              </a:r>
              <a:b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wurden</a:t>
              </a:r>
              <a:b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signifikant</a:t>
              </a:r>
              <a:b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</a:br>
              <a:r>
                <a:rPr lang="de-DE" sz="1200" b="1" dirty="0">
                  <a:solidFill>
                    <a:schemeClr val="bg1"/>
                  </a:solidFill>
                  <a:cs typeface="Arial" panose="020B0604020202020204" pitchFamily="34" charset="0"/>
                </a:rPr>
                <a:t>reduziert </a:t>
              </a:r>
            </a:p>
          </p:txBody>
        </p:sp>
        <p:sp>
          <p:nvSpPr>
            <p:cNvPr id="33" name="Pfeil: nach unten 32">
              <a:extLst>
                <a:ext uri="{FF2B5EF4-FFF2-40B4-BE49-F238E27FC236}">
                  <a16:creationId xmlns:a16="http://schemas.microsoft.com/office/drawing/2014/main" id="{030FF382-E86B-4932-9813-8677CE2B84A0}"/>
                </a:ext>
              </a:extLst>
            </p:cNvPr>
            <p:cNvSpPr/>
            <p:nvPr/>
          </p:nvSpPr>
          <p:spPr bwMode="auto">
            <a:xfrm>
              <a:off x="11176840" y="2612658"/>
              <a:ext cx="655219" cy="755152"/>
            </a:xfrm>
            <a:prstGeom prst="downArrow">
              <a:avLst/>
            </a:prstGeom>
            <a:solidFill>
              <a:schemeClr val="tx2">
                <a:lumMod val="20000"/>
                <a:lumOff val="80000"/>
              </a:schemeClr>
            </a:solidFill>
            <a:ln w="19050" algn="ctr">
              <a:solidFill>
                <a:schemeClr val="accent1">
                  <a:lumMod val="40000"/>
                  <a:lumOff val="60000"/>
                </a:schemeClr>
              </a:solidFill>
              <a:miter lim="800000"/>
              <a:headEnd/>
              <a:tailEnd/>
            </a:ln>
            <a:effectLst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endParaRPr lang="de-CH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6132B66F-B9E0-4A84-83A5-CAD83B8EDE0E}"/>
                </a:ext>
              </a:extLst>
            </p:cNvPr>
            <p:cNvSpPr txBox="1"/>
            <p:nvPr/>
          </p:nvSpPr>
          <p:spPr>
            <a:xfrm>
              <a:off x="11147979" y="2811236"/>
              <a:ext cx="736979" cy="402291"/>
            </a:xfrm>
            <a:prstGeom prst="rect">
              <a:avLst/>
            </a:prstGeom>
            <a:noFill/>
          </p:spPr>
          <p:txBody>
            <a:bodyPr wrap="square" lIns="90000" tIns="46800" rIns="90000" bIns="46800" rtlCol="0" anchor="ctr">
              <a:spAutoFit/>
            </a:bodyPr>
            <a:lstStyle/>
            <a:p>
              <a:pPr algn="ctr"/>
              <a:r>
                <a:rPr lang="de-DE" sz="1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RRR</a:t>
              </a:r>
            </a:p>
            <a:p>
              <a:pPr algn="ctr"/>
              <a:r>
                <a:rPr lang="de-DE" sz="1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37%</a:t>
              </a:r>
            </a:p>
          </p:txBody>
        </p:sp>
        <p:pic>
          <p:nvPicPr>
            <p:cNvPr id="41" name="Picture 113" descr="organ-bleeding.png">
              <a:extLst>
                <a:ext uri="{FF2B5EF4-FFF2-40B4-BE49-F238E27FC236}">
                  <a16:creationId xmlns:a16="http://schemas.microsoft.com/office/drawing/2014/main" id="{36F96637-ABAB-43FD-A44E-387ACF9E371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9553" y="2656705"/>
              <a:ext cx="431707" cy="60175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3" name="Rectangle: Rounded Corners 18">
            <a:extLst>
              <a:ext uri="{FF2B5EF4-FFF2-40B4-BE49-F238E27FC236}">
                <a16:creationId xmlns:a16="http://schemas.microsoft.com/office/drawing/2014/main" id="{568DB7F0-234A-4458-89B3-140B75A323ED}"/>
              </a:ext>
            </a:extLst>
          </p:cNvPr>
          <p:cNvSpPr/>
          <p:nvPr/>
        </p:nvSpPr>
        <p:spPr>
          <a:xfrm>
            <a:off x="6260591" y="2792756"/>
            <a:ext cx="2567775" cy="1047178"/>
          </a:xfrm>
          <a:prstGeom prst="roundRect">
            <a:avLst>
              <a:gd name="adj" fmla="val 12063"/>
            </a:avLst>
          </a:prstGeom>
          <a:solidFill>
            <a:srgbClr val="6689CC"/>
          </a:solidFill>
          <a:ln w="28575">
            <a:solidFill>
              <a:srgbClr val="3961AC"/>
            </a:solidFill>
          </a:ln>
          <a:effectLst/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marL="627047" defTabSz="627047">
              <a:spcBef>
                <a:spcPts val="0"/>
              </a:spcBef>
              <a:defRPr kumimoji="0" b="0" i="0" normalizeH="0" noProof="0">
                <a:uLnTx/>
                <a:uFillTx/>
                <a:latin typeface="Arial" pitchFamily="34" charset="0"/>
                <a:ea typeface="+mn-ea"/>
                <a:cs typeface="+mn-cs"/>
              </a:defRPr>
            </a:pPr>
            <a:r>
              <a:rPr lang="de-DE" sz="1200" b="1">
                <a:solidFill>
                  <a:schemeClr val="bg1"/>
                </a:solidFill>
                <a:cs typeface="Arial" panose="020B0604020202020204" pitchFamily="34" charset="0"/>
              </a:rPr>
              <a:t>Intrakranielle                Blutung wurde signifikant</a:t>
            </a:r>
            <a:br>
              <a:rPr lang="de-DE" sz="1200" b="1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de-DE" sz="1200" b="1">
                <a:solidFill>
                  <a:schemeClr val="bg1"/>
                </a:solidFill>
                <a:cs typeface="Arial" panose="020B0604020202020204" pitchFamily="34" charset="0"/>
              </a:rPr>
              <a:t>reduziert </a:t>
            </a:r>
          </a:p>
        </p:txBody>
      </p:sp>
      <p:sp>
        <p:nvSpPr>
          <p:cNvPr id="44" name="Pfeil: nach unten 43">
            <a:extLst>
              <a:ext uri="{FF2B5EF4-FFF2-40B4-BE49-F238E27FC236}">
                <a16:creationId xmlns:a16="http://schemas.microsoft.com/office/drawing/2014/main" id="{249447D5-5D91-4270-A038-C46FE7418C6E}"/>
              </a:ext>
            </a:extLst>
          </p:cNvPr>
          <p:cNvSpPr/>
          <p:nvPr/>
        </p:nvSpPr>
        <p:spPr bwMode="auto">
          <a:xfrm>
            <a:off x="8062554" y="2938769"/>
            <a:ext cx="655219" cy="755152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 w="19050" algn="ctr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CH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15FFF6C-3967-4D06-A8EF-BE051B401F56}"/>
              </a:ext>
            </a:extLst>
          </p:cNvPr>
          <p:cNvSpPr txBox="1"/>
          <p:nvPr/>
        </p:nvSpPr>
        <p:spPr>
          <a:xfrm>
            <a:off x="8033693" y="3137348"/>
            <a:ext cx="736979" cy="402291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spAutoFit/>
          </a:bodyPr>
          <a:lstStyle/>
          <a:p>
            <a:pPr algn="ctr"/>
            <a:r>
              <a:rPr lang="de-DE" sz="10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RRR</a:t>
            </a:r>
          </a:p>
          <a:p>
            <a:pPr algn="ctr"/>
            <a:r>
              <a:rPr lang="de-DE" sz="1000" b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pic>
        <p:nvPicPr>
          <p:cNvPr id="48" name="Picture 114" descr="ich.png">
            <a:extLst>
              <a:ext uri="{FF2B5EF4-FFF2-40B4-BE49-F238E27FC236}">
                <a16:creationId xmlns:a16="http://schemas.microsoft.com/office/drawing/2014/main" id="{8D620C91-42BB-4C2A-A077-BC42286117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381" y="2974252"/>
            <a:ext cx="420353" cy="64072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434944C9-FF48-4ACE-8418-7C8ABDA9ECE4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2C7D73BF-EE6B-4472-80A8-A975204B143C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2260" y="2243013"/>
            <a:ext cx="3957049" cy="163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85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3013CEBC-CFBC-42C7-BB1A-99A430B5A092}"/>
              </a:ext>
            </a:extLst>
          </p:cNvPr>
          <p:cNvGrpSpPr/>
          <p:nvPr/>
        </p:nvGrpSpPr>
        <p:grpSpPr>
          <a:xfrm>
            <a:off x="294806" y="1165078"/>
            <a:ext cx="5634205" cy="3496141"/>
            <a:chOff x="294805" y="1459248"/>
            <a:chExt cx="5634205" cy="3496141"/>
          </a:xfrm>
        </p:grpSpPr>
        <p:graphicFrame>
          <p:nvGraphicFramePr>
            <p:cNvPr id="42" name="Content Placeholder 9">
              <a:extLst>
                <a:ext uri="{FF2B5EF4-FFF2-40B4-BE49-F238E27FC236}">
                  <a16:creationId xmlns:a16="http://schemas.microsoft.com/office/drawing/2014/main" id="{AB9B2E4E-BB97-4315-A5B0-495457402EEE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94805" y="1459248"/>
            <a:ext cx="5634205" cy="34961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6" name="Rectangle 89">
              <a:extLst>
                <a:ext uri="{FF2B5EF4-FFF2-40B4-BE49-F238E27FC236}">
                  <a16:creationId xmlns:a16="http://schemas.microsoft.com/office/drawing/2014/main" id="{6CE45FD3-5618-4F9F-99EC-1395F53DD164}"/>
                </a:ext>
              </a:extLst>
            </p:cNvPr>
            <p:cNvSpPr/>
            <p:nvPr/>
          </p:nvSpPr>
          <p:spPr>
            <a:xfrm>
              <a:off x="1934675" y="1886781"/>
              <a:ext cx="27003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HR 0.37 </a:t>
              </a:r>
              <a:b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(95% CI 0.21–0.65)</a:t>
              </a:r>
            </a:p>
          </p:txBody>
        </p:sp>
        <p:grpSp>
          <p:nvGrpSpPr>
            <p:cNvPr id="3" name="Gruppieren 2">
              <a:extLst>
                <a:ext uri="{FF2B5EF4-FFF2-40B4-BE49-F238E27FC236}">
                  <a16:creationId xmlns:a16="http://schemas.microsoft.com/office/drawing/2014/main" id="{A299EEFD-1A09-4794-B842-B269A84BF7B7}"/>
                </a:ext>
              </a:extLst>
            </p:cNvPr>
            <p:cNvGrpSpPr/>
            <p:nvPr/>
          </p:nvGrpSpPr>
          <p:grpSpPr>
            <a:xfrm>
              <a:off x="3875057" y="2630779"/>
              <a:ext cx="796036" cy="924656"/>
              <a:chOff x="5165773" y="2603501"/>
              <a:chExt cx="796036" cy="924656"/>
            </a:xfrm>
          </p:grpSpPr>
          <p:sp>
            <p:nvSpPr>
              <p:cNvPr id="52" name="Pfeil: nach unten 51">
                <a:extLst>
                  <a:ext uri="{FF2B5EF4-FFF2-40B4-BE49-F238E27FC236}">
                    <a16:creationId xmlns:a16="http://schemas.microsoft.com/office/drawing/2014/main" id="{26239981-9BEF-4ED8-9EA6-3D241B78B03C}"/>
                  </a:ext>
                </a:extLst>
              </p:cNvPr>
              <p:cNvSpPr/>
              <p:nvPr/>
            </p:nvSpPr>
            <p:spPr bwMode="auto">
              <a:xfrm>
                <a:off x="5165773" y="2603501"/>
                <a:ext cx="796036" cy="924656"/>
              </a:xfrm>
              <a:prstGeom prst="downArrow">
                <a:avLst/>
              </a:prstGeom>
              <a:solidFill>
                <a:srgbClr val="6689CC">
                  <a:alpha val="50000"/>
                </a:srgbClr>
              </a:solidFill>
              <a:ln w="19050" algn="ctr">
                <a:solidFill>
                  <a:srgbClr val="6689CC"/>
                </a:solidFill>
                <a:miter lim="800000"/>
                <a:headEnd/>
                <a:tailEnd/>
              </a:ln>
              <a:effectLst/>
            </p:spPr>
            <p:txBody>
              <a:bodyPr wrap="square" lIns="0" tIns="0" rIns="0" bIns="0" rtlCol="0" anchor="ctr">
                <a:noAutofit/>
              </a:bodyPr>
              <a:lstStyle/>
              <a:p>
                <a:pPr algn="ctr"/>
                <a:endParaRPr lang="de-CH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Textfeld 52">
                <a:extLst>
                  <a:ext uri="{FF2B5EF4-FFF2-40B4-BE49-F238E27FC236}">
                    <a16:creationId xmlns:a16="http://schemas.microsoft.com/office/drawing/2014/main" id="{9D1CA16A-0FA4-44C7-8DCC-CB6A18E0AE35}"/>
                  </a:ext>
                </a:extLst>
              </p:cNvPr>
              <p:cNvSpPr txBox="1"/>
              <p:nvPr/>
            </p:nvSpPr>
            <p:spPr>
              <a:xfrm>
                <a:off x="5199368" y="2955106"/>
                <a:ext cx="736979" cy="402291"/>
              </a:xfrm>
              <a:prstGeom prst="rect">
                <a:avLst/>
              </a:prstGeom>
              <a:noFill/>
            </p:spPr>
            <p:txBody>
              <a:bodyPr wrap="square" lIns="90000" tIns="46800" rIns="90000" bIns="46800" rtlCol="0" anchor="ctr">
                <a:spAutoFit/>
              </a:bodyPr>
              <a:lstStyle/>
              <a:p>
                <a:pPr algn="ctr"/>
                <a:r>
                  <a:rPr lang="de-DE" sz="1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RRR</a:t>
                </a:r>
              </a:p>
              <a:p>
                <a:pPr algn="ctr"/>
                <a:r>
                  <a:rPr lang="de-DE" sz="10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63%</a:t>
                </a:r>
              </a:p>
            </p:txBody>
          </p:sp>
        </p:grpSp>
      </p:grpSp>
      <p:sp>
        <p:nvSpPr>
          <p:cNvPr id="6" name="Line 38">
            <a:extLst>
              <a:ext uri="{FF2B5EF4-FFF2-40B4-BE49-F238E27FC236}">
                <a16:creationId xmlns:a16="http://schemas.microsoft.com/office/drawing/2014/main" id="{ADB0AE22-C99A-4362-B6BC-EAFB89F74C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913980"/>
            <a:ext cx="8532812" cy="2381"/>
          </a:xfrm>
          <a:prstGeom prst="line">
            <a:avLst/>
          </a:prstGeom>
          <a:noFill/>
          <a:ln w="28575">
            <a:solidFill>
              <a:srgbClr val="3961A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CB0E5EFB-35B6-4E7B-B90A-0BE19FEA8704}"/>
              </a:ext>
            </a:extLst>
          </p:cNvPr>
          <p:cNvSpPr txBox="1">
            <a:spLocks/>
          </p:cNvSpPr>
          <p:nvPr/>
        </p:nvSpPr>
        <p:spPr>
          <a:xfrm>
            <a:off x="619124" y="273106"/>
            <a:ext cx="8274053" cy="6093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961A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 wie Herr Marty fürchten Amputationen fast genauso sehr wie Erblinden oder Tod</a:t>
            </a:r>
            <a:r>
              <a:rPr lang="de-DE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2FFE767A-A25D-4C4F-BA87-BB3284BB6192}"/>
              </a:ext>
            </a:extLst>
          </p:cNvPr>
          <p:cNvSpPr txBox="1"/>
          <p:nvPr/>
        </p:nvSpPr>
        <p:spPr>
          <a:xfrm>
            <a:off x="619124" y="4816287"/>
            <a:ext cx="8274051" cy="241092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spcAft>
                <a:spcPts val="200"/>
              </a:spcAft>
            </a:pP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MarketScan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-Versicherungsdaten von Patienten mit Vorhofflimmern und Diabetes; 24% der Patienten im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Rivaroxaban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-Arm erhielten eine reduzierte Dosis von 15 mg OD.</a:t>
            </a:r>
          </a:p>
          <a:p>
            <a:pPr>
              <a:spcAft>
                <a:spcPts val="200"/>
              </a:spcAft>
            </a:pP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KI: Konfidenzintervall; HR: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Hazard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Ratio: 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nicht-</a:t>
            </a:r>
            <a:r>
              <a:rPr lang="de-DE" sz="700" dirty="0" err="1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valvuläres</a:t>
            </a:r>
            <a:r>
              <a:rPr lang="de-DE" sz="7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Vorhofflimmern; PY: Patientenjahr; RRR: relative Risikoreduktion; VKA: Vitamin-K-Antagonist </a:t>
            </a:r>
          </a:p>
        </p:txBody>
      </p:sp>
      <p:sp>
        <p:nvSpPr>
          <p:cNvPr id="9" name="Subtitle 1">
            <a:extLst>
              <a:ext uri="{FF2B5EF4-FFF2-40B4-BE49-F238E27FC236}">
                <a16:creationId xmlns:a16="http://schemas.microsoft.com/office/drawing/2014/main" id="{04EA1788-3DA9-4CEB-9C2A-358BFC9B1EF5}"/>
              </a:ext>
            </a:extLst>
          </p:cNvPr>
          <p:cNvSpPr txBox="1">
            <a:spLocks/>
          </p:cNvSpPr>
          <p:nvPr/>
        </p:nvSpPr>
        <p:spPr>
          <a:xfrm>
            <a:off x="612777" y="1229583"/>
            <a:ext cx="6691790" cy="2154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>
            <a:sp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None/>
              <a:tabLst>
                <a:tab pos="1238250" algn="l"/>
              </a:tabLst>
              <a:defRPr lang="en-GB" sz="2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6100" indent="-276225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Symbol" panose="05050102010706020507" pitchFamily="18" charset="2"/>
              <a:buChar char=""/>
              <a:tabLst>
                <a:tab pos="1238250" algn="l"/>
              </a:tabLst>
              <a:def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 marL="835025" indent="-2873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 marL="1103313" indent="-2667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 marL="1362075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–"/>
              <a:tabLst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  <a:lvl6pPr marL="25987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6pPr>
            <a:lvl7pPr marL="30559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7pPr>
            <a:lvl8pPr marL="35131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8pPr>
            <a:lvl9pPr marL="3970338" indent="-239713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charset="0"/>
              <a:buChar char="–"/>
              <a:tabLst>
                <a:tab pos="1238250" algn="l"/>
              </a:tabLst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Mehr unerwünschte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Extremitätenereignisse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 bei </a:t>
            </a:r>
            <a:r>
              <a:rPr lang="de-DE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nvVHF</a:t>
            </a:r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-Patienten mit Diabetes</a:t>
            </a:r>
            <a:r>
              <a:rPr lang="de-DE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1F022BE-4191-4660-83D8-BCC953089370}"/>
              </a:ext>
            </a:extLst>
          </p:cNvPr>
          <p:cNvSpPr/>
          <p:nvPr/>
        </p:nvSpPr>
        <p:spPr bwMode="auto">
          <a:xfrm>
            <a:off x="5398592" y="2241725"/>
            <a:ext cx="521975" cy="1541440"/>
          </a:xfrm>
          <a:prstGeom prst="rect">
            <a:avLst/>
          </a:prstGeom>
          <a:solidFill>
            <a:schemeClr val="bg1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 lIns="0" tIns="0" rIns="0" bIns="0" rtlCol="0" anchor="ctr">
            <a:noAutofit/>
          </a:bodyPr>
          <a:lstStyle/>
          <a:p>
            <a:pPr algn="ctr"/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: Rounded Corners 18">
            <a:extLst>
              <a:ext uri="{FF2B5EF4-FFF2-40B4-BE49-F238E27FC236}">
                <a16:creationId xmlns:a16="http://schemas.microsoft.com/office/drawing/2014/main" id="{F1CBB01A-C81B-44F6-B7AE-550244EB23AC}"/>
              </a:ext>
            </a:extLst>
          </p:cNvPr>
          <p:cNvSpPr/>
          <p:nvPr/>
        </p:nvSpPr>
        <p:spPr>
          <a:xfrm>
            <a:off x="6179851" y="1796543"/>
            <a:ext cx="2567775" cy="1047178"/>
          </a:xfrm>
          <a:prstGeom prst="roundRect">
            <a:avLst>
              <a:gd name="adj" fmla="val 12063"/>
            </a:avLst>
          </a:prstGeom>
          <a:noFill/>
          <a:ln w="28575">
            <a:solidFill>
              <a:srgbClr val="3961AC"/>
            </a:solidFill>
          </a:ln>
          <a:effectLst/>
        </p:spPr>
        <p:txBody>
          <a:bodyPr wrap="square" lIns="36000" tIns="36000" rIns="36000" bIns="36000" anchor="ctr">
            <a:noAutofit/>
          </a:bodyPr>
          <a:lstStyle>
            <a:defPPr>
              <a:defRPr lang="en-US"/>
            </a:defPPr>
            <a:lvl1pPr marL="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1pPr>
            <a:lvl2pPr marL="4572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2pPr>
            <a:lvl3pPr marL="9144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3pPr>
            <a:lvl4pPr marL="13716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4pPr>
            <a:lvl5pPr marL="1828800" algn="l" defTabSz="914400" rtl="0" eaLnBrk="1" fontAlgn="base" latinLnBrk="0" hangingPunct="0">
              <a:spcBef>
                <a:spcPct val="50000"/>
              </a:spcBef>
              <a:spcAft>
                <a:spcPct val="0"/>
              </a:spcAft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5pPr>
            <a:lvl6pPr marL="22860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6pPr>
            <a:lvl7pPr marL="27432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7pPr>
            <a:lvl8pPr marL="3200400" algn="l" defTabSz="914400" rtl="0" eaLnBrk="1" latinLnBrk="0" hangingPunct="1"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8pPr>
            <a:lvl9pPr>
              <a:defRPr kumimoji="0" sz="1800" b="0" i="0" u="none" strike="noStrike" kern="1200" cap="none" spc="0" normalizeH="0" baseline="0" noProof="0">
                <a:solidFill>
                  <a:schemeClr val="tx1"/>
                </a:solidFill>
                <a:uLnTx/>
                <a:uFillTx/>
                <a:latin typeface="Arial" pitchFamily="34" charset="0"/>
                <a:ea typeface="+mn-ea"/>
                <a:cs typeface="+mn-cs"/>
                <a:sym typeface="Wingdings" charset="2"/>
              </a:defRPr>
            </a:lvl9pPr>
          </a:lstStyle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Konsistente Rate schwerer Blutungen bei dieser </a:t>
            </a:r>
            <a:b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</a:b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Real-Life-Analyse sowie bei der Phase-III-Studie ROCKET-AF.</a:t>
            </a:r>
            <a:r>
              <a:rPr lang="de-DE" sz="12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2,10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D74D2AA5-83A0-49D4-96BD-98057F23C054}"/>
              </a:ext>
            </a:extLst>
          </p:cNvPr>
          <p:cNvSpPr txBox="1"/>
          <p:nvPr/>
        </p:nvSpPr>
        <p:spPr>
          <a:xfrm rot="16200000">
            <a:off x="8358574" y="4235042"/>
            <a:ext cx="1283519" cy="287335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" dirty="0">
                <a:solidFill>
                  <a:srgbClr val="B3B2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PP-XAR-CH-0470-2_06.2021</a:t>
            </a:r>
          </a:p>
          <a:p>
            <a:endParaRPr lang="de-DE" sz="600" dirty="0">
              <a:solidFill>
                <a:srgbClr val="B3B2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834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 pitchFamily="34" charset="0"/>
      <a:ea typeface="Arial" pitchFamily="34" charset="0"/>
      <a:cs typeface="Arial" pitchFamily="34" charset="0"/>
    </a:majorFont>
    <a:minorFont>
      <a:latin typeface="Arial" pitchFamily="34" charset="0"/>
      <a:ea typeface="Arial" pitchFamily="34" charset="0"/>
      <a:cs typeface="Arial" pitchFamily="34" charset="0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Scientific colours 2016">
    <a:dk1>
      <a:srgbClr val="000000"/>
    </a:dk1>
    <a:lt1>
      <a:srgbClr val="FFFFFF"/>
    </a:lt1>
    <a:dk2>
      <a:srgbClr val="A3B8E0"/>
    </a:dk2>
    <a:lt2>
      <a:srgbClr val="3961AC"/>
    </a:lt2>
    <a:accent1>
      <a:srgbClr val="726F69"/>
    </a:accent1>
    <a:accent2>
      <a:srgbClr val="D5D4D2"/>
    </a:accent2>
    <a:accent3>
      <a:srgbClr val="6689CC"/>
    </a:accent3>
    <a:accent4>
      <a:srgbClr val="6F3130"/>
    </a:accent4>
    <a:accent5>
      <a:srgbClr val="C00000"/>
    </a:accent5>
    <a:accent6>
      <a:srgbClr val="FF0000"/>
    </a:accent6>
    <a:hlink>
      <a:srgbClr val="595959"/>
    </a:hlink>
    <a:folHlink>
      <a:srgbClr val="7F7F7F"/>
    </a:folHlink>
  </a:clrScheme>
  <a:fontScheme name="PowerPoint_XARELTO_2008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3119</Words>
  <Application>Microsoft Office PowerPoint</Application>
  <PresentationFormat>Benutzerdefiniert</PresentationFormat>
  <Paragraphs>319</Paragraphs>
  <Slides>17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TradeGothicLTStd-Light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Trzecinski</dc:creator>
  <cp:lastModifiedBy>Brianna Lien</cp:lastModifiedBy>
  <cp:revision>48</cp:revision>
  <cp:lastPrinted>2021-05-26T12:16:16Z</cp:lastPrinted>
  <dcterms:created xsi:type="dcterms:W3CDTF">2021-05-20T08:54:13Z</dcterms:created>
  <dcterms:modified xsi:type="dcterms:W3CDTF">2021-06-25T13:15:06Z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c76c141-ac86-40e5-abf2-c6f60e474cee_Enabled">
    <vt:lpwstr>True</vt:lpwstr>
  </property>
  <property fmtid="{D5CDD505-2E9C-101B-9397-08002B2CF9AE}" pid="3" name="MSIP_Label_2c76c141-ac86-40e5-abf2-c6f60e474cee_SiteId">
    <vt:lpwstr>fcb2b37b-5da0-466b-9b83-0014b67a7c78</vt:lpwstr>
  </property>
  <property fmtid="{D5CDD505-2E9C-101B-9397-08002B2CF9AE}" pid="4" name="MSIP_Label_2c76c141-ac86-40e5-abf2-c6f60e474cee_Owner">
    <vt:lpwstr>mateusz.trzecinski@bayer.com</vt:lpwstr>
  </property>
  <property fmtid="{D5CDD505-2E9C-101B-9397-08002B2CF9AE}" pid="5" name="MSIP_Label_2c76c141-ac86-40e5-abf2-c6f60e474cee_SetDate">
    <vt:lpwstr>2021-05-20T08:55:16.3213471Z</vt:lpwstr>
  </property>
  <property fmtid="{D5CDD505-2E9C-101B-9397-08002B2CF9AE}" pid="6" name="MSIP_Label_2c76c141-ac86-40e5-abf2-c6f60e474cee_Name">
    <vt:lpwstr>RESTRICTED</vt:lpwstr>
  </property>
  <property fmtid="{D5CDD505-2E9C-101B-9397-08002B2CF9AE}" pid="7" name="MSIP_Label_2c76c141-ac86-40e5-abf2-c6f60e474cee_Application">
    <vt:lpwstr>Microsoft Azure Information Protection</vt:lpwstr>
  </property>
  <property fmtid="{D5CDD505-2E9C-101B-9397-08002B2CF9AE}" pid="8" name="MSIP_Label_2c76c141-ac86-40e5-abf2-c6f60e474cee_Extended_MSFT_Method">
    <vt:lpwstr>Automatic</vt:lpwstr>
  </property>
  <property fmtid="{D5CDD505-2E9C-101B-9397-08002B2CF9AE}" pid="9" name="Sensitivity">
    <vt:lpwstr>RESTRICTED</vt:lpwstr>
  </property>
</Properties>
</file>