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7" r:id="rId5"/>
  </p:sldMasterIdLst>
  <p:notesMasterIdLst>
    <p:notesMasterId r:id="rId29"/>
  </p:notesMasterIdLst>
  <p:sldIdLst>
    <p:sldId id="262" r:id="rId6"/>
    <p:sldId id="266" r:id="rId7"/>
    <p:sldId id="296" r:id="rId8"/>
    <p:sldId id="292" r:id="rId9"/>
    <p:sldId id="287" r:id="rId10"/>
    <p:sldId id="290" r:id="rId11"/>
    <p:sldId id="298" r:id="rId12"/>
    <p:sldId id="299" r:id="rId13"/>
    <p:sldId id="312" r:id="rId14"/>
    <p:sldId id="313" r:id="rId15"/>
    <p:sldId id="315" r:id="rId16"/>
    <p:sldId id="316" r:id="rId17"/>
    <p:sldId id="317" r:id="rId18"/>
    <p:sldId id="326" r:id="rId19"/>
    <p:sldId id="318" r:id="rId20"/>
    <p:sldId id="325" r:id="rId21"/>
    <p:sldId id="320" r:id="rId22"/>
    <p:sldId id="321" r:id="rId23"/>
    <p:sldId id="322" r:id="rId24"/>
    <p:sldId id="323" r:id="rId25"/>
    <p:sldId id="324" r:id="rId26"/>
    <p:sldId id="283" r:id="rId27"/>
    <p:sldId id="284" r:id="rId28"/>
  </p:sldIdLst>
  <p:sldSz cx="9144000" cy="5143500" type="screen16x9"/>
  <p:notesSz cx="6797675" cy="9872663"/>
  <p:custDataLst>
    <p:tags r:id="rId3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führung" id="{0BA87508-44E0-44FF-B3D2-8EF01C08C3E7}">
          <p14:sldIdLst>
            <p14:sldId id="262"/>
            <p14:sldId id="266"/>
            <p14:sldId id="296"/>
          </p14:sldIdLst>
        </p14:section>
        <p14:section name="Initialbehandlung" id="{83771806-BA74-4B44-A68D-69488412D017}">
          <p14:sldIdLst>
            <p14:sldId id="292"/>
            <p14:sldId id="287"/>
            <p14:sldId id="290"/>
            <p14:sldId id="298"/>
            <p14:sldId id="299"/>
            <p14:sldId id="312"/>
            <p14:sldId id="313"/>
          </p14:sldIdLst>
        </p14:section>
        <p14:section name="Verlängerte Erhaltungstherapie" id="{291985E1-7834-4995-B07F-2630E819CDF9}">
          <p14:sldIdLst>
            <p14:sldId id="315"/>
            <p14:sldId id="316"/>
            <p14:sldId id="317"/>
            <p14:sldId id="326"/>
            <p14:sldId id="318"/>
            <p14:sldId id="325"/>
            <p14:sldId id="320"/>
            <p14:sldId id="321"/>
            <p14:sldId id="322"/>
            <p14:sldId id="323"/>
          </p14:sldIdLst>
        </p14:section>
        <p14:section name="Zusammenfassung" id="{24505F54-A2B9-4AD8-A374-82BC996CA05C}">
          <p14:sldIdLst>
            <p14:sldId id="324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4247">
          <p15:clr>
            <a:srgbClr val="A4A3A4"/>
          </p15:clr>
        </p15:guide>
        <p15:guide id="4" orient="horz" pos="3929">
          <p15:clr>
            <a:srgbClr val="A4A3A4"/>
          </p15:clr>
        </p15:guide>
        <p15:guide id="9" pos="4059" userDrawn="1">
          <p15:clr>
            <a:srgbClr val="A4A3A4"/>
          </p15:clr>
        </p15:guide>
        <p15:guide id="11" pos="1610" userDrawn="1">
          <p15:clr>
            <a:srgbClr val="A4A3A4"/>
          </p15:clr>
        </p15:guide>
        <p15:guide id="14" orient="horz" pos="3185" userDrawn="1">
          <p15:clr>
            <a:srgbClr val="A4A3A4"/>
          </p15:clr>
        </p15:guide>
        <p15:guide id="17" pos="385" userDrawn="1">
          <p15:clr>
            <a:srgbClr val="A4A3A4"/>
          </p15:clr>
        </p15:guide>
        <p15:guide id="25" pos="1429" userDrawn="1">
          <p15:clr>
            <a:srgbClr val="A4A3A4"/>
          </p15:clr>
        </p15:guide>
        <p15:guide id="28" pos="3061" userDrawn="1">
          <p15:clr>
            <a:srgbClr val="A4A3A4"/>
          </p15:clr>
        </p15:guide>
        <p15:guide id="29" pos="26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1AC"/>
    <a:srgbClr val="D5D4D2"/>
    <a:srgbClr val="FF00FF"/>
    <a:srgbClr val="6689CC"/>
    <a:srgbClr val="809ED5"/>
    <a:srgbClr val="B3B2B5"/>
    <a:srgbClr val="8A8C8E"/>
    <a:srgbClr val="605F62"/>
    <a:srgbClr val="2B4981"/>
    <a:srgbClr val="439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2C72F-92A3-43C3-A574-7AE5464EBF3D}" v="2" dt="2024-03-01T13:14:56.367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/>
    <p:restoredTop sz="92410" autoAdjust="0"/>
  </p:normalViewPr>
  <p:slideViewPr>
    <p:cSldViewPr snapToGrid="0">
      <p:cViewPr varScale="1">
        <p:scale>
          <a:sx n="82" d="100"/>
          <a:sy n="82" d="100"/>
        </p:scale>
        <p:origin x="836" y="44"/>
      </p:cViewPr>
      <p:guideLst>
        <p:guide orient="horz" pos="4247"/>
        <p:guide orient="horz" pos="3929"/>
        <p:guide pos="4059"/>
        <p:guide pos="1610"/>
        <p:guide orient="horz" pos="3185"/>
        <p:guide pos="385"/>
        <p:guide pos="1429"/>
        <p:guide pos="3061"/>
        <p:guide pos="26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72095550939567"/>
          <c:y val="0.10235777716283867"/>
          <c:w val="0.76992935123907058"/>
          <c:h val="0.753356645115846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961A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34-40B3-A87A-10C7EA3BCD7C}"/>
              </c:ext>
            </c:extLst>
          </c:dPt>
          <c:dPt>
            <c:idx val="1"/>
            <c:invertIfNegative val="0"/>
            <c:bubble3D val="0"/>
            <c:spPr>
              <a:solidFill>
                <a:srgbClr val="605F62"/>
              </a:solidFill>
            </c:spPr>
            <c:extLst>
              <c:ext xmlns:c16="http://schemas.microsoft.com/office/drawing/2014/chart" uri="{C3380CC4-5D6E-409C-BE32-E72D297353CC}">
                <c16:uniqueId val="{00000002-AE34-40B3-A87A-10C7EA3BCD7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34-40B3-A87A-10C7EA3BCD7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E34-40B3-A87A-10C7EA3BC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Andere Ursachen</c:v>
                </c:pt>
                <c:pt idx="1">
                  <c:v>VTE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387913</c:v>
                </c:pt>
                <c:pt idx="1">
                  <c:v>543454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34-40B3-A87A-10C7EA3BC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3961AC">
                <a:alpha val="7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Andere Ursachen</c:v>
                </c:pt>
                <c:pt idx="1">
                  <c:v>VTE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">
                  <c:v>137707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34-40B3-A87A-10C7EA3BCD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3961AC"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Andere Ursachen</c:v>
                </c:pt>
                <c:pt idx="1">
                  <c:v>VTE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#,##0">
                  <c:v>107315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34-40B3-A87A-10C7EA3BCD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Andere Ursachen</c:v>
                </c:pt>
                <c:pt idx="1">
                  <c:v>VTE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AE34-40B3-A87A-10C7EA3BC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996224"/>
        <c:axId val="120997760"/>
      </c:barChart>
      <c:catAx>
        <c:axId val="1209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65000"/>
                <a:lumOff val="35000"/>
              </a:schemeClr>
            </a:solidFill>
          </a:ln>
        </c:spPr>
        <c:crossAx val="120997760"/>
        <c:crosses val="autoZero"/>
        <c:auto val="1"/>
        <c:lblAlgn val="ctr"/>
        <c:lblOffset val="100"/>
        <c:noMultiLvlLbl val="0"/>
      </c:catAx>
      <c:valAx>
        <c:axId val="120997760"/>
        <c:scaling>
          <c:orientation val="minMax"/>
          <c:max val="7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12700">
            <a:solidFill>
              <a:schemeClr val="tx1">
                <a:lumMod val="65000"/>
                <a:lumOff val="35000"/>
              </a:schemeClr>
            </a:solidFill>
          </a:ln>
        </c:spPr>
        <c:crossAx val="12099622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59343039989471E-2"/>
          <c:y val="6.2647253274917603E-2"/>
          <c:w val="0.72506630420684814"/>
          <c:h val="0.791330867707426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≥1 modifiable risk factor</c:v>
                </c:pt>
              </c:strCache>
            </c:strRef>
          </c:tx>
          <c:spPr>
            <a:ln w="28575">
              <a:solidFill>
                <a:schemeClr val="bg2"/>
              </a:solidFill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D9-4E74-A5AC-C3382D5EDA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modifiable risk factor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D9-4E74-A5AC-C3382D5ED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521088"/>
        <c:axId val="248524160"/>
      </c:lineChart>
      <c:catAx>
        <c:axId val="24852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rgbClr val="000000">
                <a:lumMod val="65000"/>
                <a:lumOff val="35000"/>
              </a:srgbClr>
            </a:solidFill>
          </a:ln>
        </c:spPr>
        <c:txPr>
          <a:bodyPr/>
          <a:lstStyle/>
          <a:p>
            <a:pPr>
              <a:defRPr lang="de-DE"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248524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48524160"/>
        <c:scaling>
          <c:orientation val="minMax"/>
          <c:max val="0.4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12700">
            <a:solidFill>
              <a:srgbClr val="000000">
                <a:lumMod val="65000"/>
                <a:lumOff val="35000"/>
              </a:srgbClr>
            </a:solidFill>
          </a:ln>
        </c:spPr>
        <c:txPr>
          <a:bodyPr/>
          <a:lstStyle/>
          <a:p>
            <a:pPr>
              <a:defRPr lang="de-DE"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248521088"/>
        <c:crosses val="autoZero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8510216897735"/>
          <c:y val="9.6590041352744557E-2"/>
          <c:w val="0.82387481281097519"/>
          <c:h val="0.70944972525916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Time since first event</c:v>
                </c:pt>
              </c:strCache>
            </c:strRef>
          </c:tx>
          <c:spPr>
            <a:solidFill>
              <a:srgbClr val="3961AC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C8-4906-9482-C6DEE33BA198}"/>
              </c:ext>
            </c:extLst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C8-4906-9482-C6DEE33BA198}"/>
                </c:ext>
              </c:extLst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C8-4906-9482-C6DEE33BA19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 Jahr</c:v>
                </c:pt>
                <c:pt idx="1">
                  <c:v>3 Jahre</c:v>
                </c:pt>
                <c:pt idx="2">
                  <c:v>5 Jahre</c:v>
                </c:pt>
                <c:pt idx="3">
                  <c:v>10 Jahre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</c:v>
                </c:pt>
                <c:pt idx="1">
                  <c:v>19.600000000000001</c:v>
                </c:pt>
                <c:pt idx="2">
                  <c:v>29.1</c:v>
                </c:pt>
                <c:pt idx="3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8-4906-9482-C6DEE33BA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2607360"/>
        <c:axId val="198522752"/>
      </c:barChart>
      <c:catAx>
        <c:axId val="19260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Zeit seit erstem Ereignis (Jahre)</a:t>
                </a:r>
              </a:p>
            </c:rich>
          </c:tx>
          <c:layout>
            <c:manualLayout>
              <c:xMode val="edge"/>
              <c:yMode val="edge"/>
              <c:x val="0.40142251582049177"/>
              <c:y val="0.903462754206083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9852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522752"/>
        <c:scaling>
          <c:orientation val="minMax"/>
          <c:max val="4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kumulative </a:t>
                </a:r>
                <a:b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VTE-</a:t>
                </a:r>
                <a:r>
                  <a:rPr lang="de-DE" sz="12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Rezidivrate</a:t>
                </a: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(%)</a:t>
                </a:r>
              </a:p>
            </c:rich>
          </c:tx>
          <c:layout>
            <c:manualLayout>
              <c:xMode val="edge"/>
              <c:yMode val="edge"/>
              <c:x val="2.9426208447065689E-2"/>
              <c:y val="0.1890915938860475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92607360"/>
        <c:crosses val="autoZero"/>
        <c:crossBetween val="between"/>
        <c:dispUnits>
          <c:builtInUnit val="hundre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5167946942073E-2"/>
          <c:y val="0.15284354018070698"/>
          <c:w val="0.92389574533749175"/>
          <c:h val="0.68909516157959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(N=590)</c:v>
                </c:pt>
              </c:strCache>
            </c:strRef>
          </c:tx>
          <c:spPr>
            <a:solidFill>
              <a:srgbClr val="605F6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605F6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unprovoziert</c:v>
                </c:pt>
                <c:pt idx="1">
                  <c:v>Provozierte VTE – schwach transiente Risikofaktoren</c:v>
                </c:pt>
                <c:pt idx="2">
                  <c:v>Provozierte VTE – schwach persistierende Risikofaktoren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7.1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7-4336-8DC6-AA4FA0190E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Aspirin (N=1131)</c:v>
                </c:pt>
              </c:strCache>
            </c:strRef>
          </c:tx>
          <c:spPr>
            <a:solidFill>
              <a:srgbClr val="D5D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605F6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unprovoziert</c:v>
                </c:pt>
                <c:pt idx="1">
                  <c:v>Provozierte VTE – schwach transiente Risikofaktoren</c:v>
                </c:pt>
                <c:pt idx="2">
                  <c:v>Provozierte VTE – schwach persistierende Risikofaktoren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5.9</c:v>
                </c:pt>
                <c:pt idx="1">
                  <c:v>4.2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7-4336-8DC6-AA4FA0190E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Rivaroxaban (N=2832)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605F6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unprovoziert</c:v>
                </c:pt>
                <c:pt idx="1">
                  <c:v>Provozierte VTE – schwach transiente Risikofaktoren</c:v>
                </c:pt>
                <c:pt idx="2">
                  <c:v>Provozierte VTE – schwach persistierende Risikofaktoren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0.4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7-4336-8DC6-AA4FA0190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1181824"/>
        <c:axId val="111183360"/>
      </c:barChart>
      <c:catAx>
        <c:axId val="11118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183360"/>
        <c:crosses val="autoZero"/>
        <c:auto val="1"/>
        <c:lblAlgn val="ctr"/>
        <c:lblOffset val="100"/>
        <c:noMultiLvlLbl val="0"/>
      </c:catAx>
      <c:valAx>
        <c:axId val="111183360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>
                <a:lumMod val="65000"/>
                <a:lumOff val="3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5F6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1818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239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2A04-9E3C-4CA4-8E37-57D068AB06B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1463" indent="-185738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44500" indent="-173038" algn="l" defTabSz="914400" rtl="0" eaLnBrk="1" latinLnBrk="0" hangingPunct="1"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630238" indent="-185738" algn="l" defTabSz="914400" rtl="0" eaLnBrk="1" latinLnBrk="0" hangingPunct="1"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803275" indent="-173038" algn="l" defTabSz="914400" rtl="0" eaLnBrk="1" latinLnBrk="0" hangingPunct="1"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09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1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6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Hinweise</a:t>
            </a:r>
          </a:p>
          <a:p>
            <a:pPr rtl="0">
              <a:buSzPts val="900"/>
              <a:buFont typeface="Arial" panose="020B0604020202020204" pitchFamily="34" charset="0"/>
              <a:buChar char="•"/>
            </a:pP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Das Rezidivrisiko ist in den ersten 6-12 Monaten nach dem Erstereignis am höchsten und kann bis zu 10 Jahre weiterbestehen</a:t>
            </a:r>
            <a:r>
              <a:rPr lang="de-DE" sz="1800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  <a:p>
            <a:pPr rtl="0">
              <a:buSzPts val="900"/>
              <a:buFont typeface="Arial" panose="020B0604020202020204" pitchFamily="34" charset="0"/>
              <a:buChar char="•"/>
            </a:pP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Das VTE-Rezidivrisiko ist bei Männern höher als bei Frauen </a:t>
            </a:r>
            <a:r>
              <a:rPr lang="de-DE" sz="1800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  <a:p>
            <a:pPr rtl="0">
              <a:buSzPts val="900"/>
              <a:buFont typeface="Arial" panose="020B0604020202020204" pitchFamily="34" charset="0"/>
              <a:buChar char="•"/>
            </a:pP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Das VTE-Rezidivrisiko ist bei Patienten mit primärer proximaler TVT höher als mit primärer distaler TVT </a:t>
            </a:r>
            <a:r>
              <a:rPr lang="de-DE" sz="1800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  <a:p>
            <a:pPr rtl="0">
              <a:buSzPts val="900"/>
              <a:buFont typeface="Arial" panose="020B0604020202020204" pitchFamily="34" charset="0"/>
              <a:buChar char="•"/>
            </a:pP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Die in der prospektiven Studie PROLONG II gezeigten erhöhten D-Dimer-Niveaus wurden mit einem höheren VTE-Rezidivrisiko nach einer unprovozierte VTE assoziiert</a:t>
            </a:r>
            <a:r>
              <a:rPr lang="de-DE" sz="1800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  <a:p>
            <a:pPr rtl="0"/>
            <a:endParaRPr lang="en-GB" sz="1800" b="0" i="0" u="none" strike="noStrike" kern="1200" baseline="30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de-DE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Abkürzungen</a:t>
            </a:r>
          </a:p>
          <a:p>
            <a:pPr rtl="0"/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TVT: tiefe Venenthrombose; LE: Lungenembolie</a:t>
            </a:r>
          </a:p>
          <a:p>
            <a:pPr rtl="0"/>
            <a:endParaRPr lang="en-GB" altLang="ja-JP" sz="18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de-DE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Literatur</a:t>
            </a:r>
          </a:p>
          <a:p>
            <a:pPr rtl="0"/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2. Heit JA 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Arch Intern Med 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2000;160:761–768</a:t>
            </a:r>
            <a:b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3. Kyrle PA 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 Engl J Med 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2004;350:2558–2563</a:t>
            </a:r>
          </a:p>
          <a:p>
            <a:pPr rtl="0"/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4. Schulman S 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 Engl J Med 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1995;332:1661–1665</a:t>
            </a:r>
            <a:b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5. Cosmi B 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8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Blood</a:t>
            </a:r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2010;115:481–488</a:t>
            </a:r>
          </a:p>
          <a:p>
            <a:pPr rtl="0"/>
            <a:endParaRPr lang="en-US" altLang="ja-JP" sz="18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en-GB" sz="1800" b="0" i="0" u="none" strike="noStrike" kern="1200" baseline="30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fr-FR" sz="18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fr-FR" sz="18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44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Abkürzungen</a:t>
            </a:r>
          </a:p>
          <a:p>
            <a:pPr rtl="0"/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VTE: venöse Thromboembolie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61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Abkürzungen</a:t>
            </a:r>
          </a:p>
          <a:p>
            <a:pPr rtl="0"/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VTE: venöse Thromboembolie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30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70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Abkürzungen</a:t>
            </a:r>
          </a:p>
          <a:p>
            <a:pPr rtl="0"/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ASA, Acetylsalicylsäure; KI, KI, Konfidenzintervall; HR, HR: Hazard Ratio; OD: 1x tägl.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24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3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58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Abkürzungen</a:t>
            </a:r>
          </a:p>
          <a:p>
            <a:pPr rtl="0"/>
            <a:r>
              <a:rPr lang="de-D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TVT: tiefe Venenthrombose; LE: Lungenembolie; VTE: venöse Thromboembolie</a:t>
            </a:r>
          </a:p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19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16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9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1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6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8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4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98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5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9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2A04-9E3C-4CA4-8E37-57D068AB06B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7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5" y="2707482"/>
            <a:ext cx="7451725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</a:pPr>
            <a:r>
              <a:rPr lang="en-GB" noProof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045616"/>
            <a:ext cx="7451725" cy="430887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2566988"/>
            <a:ext cx="85328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05D0E2-A8E8-4B2E-9B8F-6FF5642A555D}"/>
              </a:ext>
            </a:extLst>
          </p:cNvPr>
          <p:cNvSpPr txBox="1"/>
          <p:nvPr userDrawn="1"/>
        </p:nvSpPr>
        <p:spPr>
          <a:xfrm rot="16200000">
            <a:off x="8358573" y="4234247"/>
            <a:ext cx="1283519" cy="28733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CH" sz="600" dirty="0">
                <a:solidFill>
                  <a:srgbClr val="B3B2B5"/>
                </a:solidFill>
              </a:rPr>
              <a:t>PP-XAR-CH-0503-1_06.2021</a:t>
            </a:r>
          </a:p>
        </p:txBody>
      </p:sp>
    </p:spTree>
    <p:extLst>
      <p:ext uri="{BB962C8B-B14F-4D97-AF65-F5344CB8AC3E}">
        <p14:creationId xmlns:p14="http://schemas.microsoft.com/office/powerpoint/2010/main" val="19200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032579"/>
            <a:ext cx="8281175" cy="3645387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/>
              <a:t>C</a:t>
            </a:r>
            <a:r>
              <a:rPr lang="en-US" noProof="0"/>
              <a:t>lick on the icon</a:t>
            </a:r>
            <a:r>
              <a:rPr lang="hu-HU" noProof="0"/>
              <a:t> t</a:t>
            </a:r>
            <a:r>
              <a:rPr lang="en-US" noProof="0"/>
              <a:t>o insert a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911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0" y="1368900"/>
            <a:ext cx="8281175" cy="3273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/>
              <a:t>C</a:t>
            </a:r>
            <a:r>
              <a:rPr lang="en-US" noProof="0"/>
              <a:t>lick on the icon</a:t>
            </a:r>
            <a:r>
              <a:rPr lang="hu-HU" noProof="0"/>
              <a:t> t</a:t>
            </a:r>
            <a:r>
              <a:rPr lang="en-US" noProof="0"/>
              <a:t>o insert a table</a:t>
            </a:r>
            <a:endParaRPr lang="en-GB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92701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032579"/>
            <a:ext cx="8281987" cy="1701403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/>
              <a:t>C</a:t>
            </a:r>
            <a:r>
              <a:rPr lang="en-US" noProof="0"/>
              <a:t>lick on the icon</a:t>
            </a:r>
            <a:r>
              <a:rPr lang="hu-HU" noProof="0"/>
              <a:t> t</a:t>
            </a:r>
            <a:r>
              <a:rPr lang="en-US" noProof="0"/>
              <a:t>o insert a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019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1368900"/>
            <a:ext cx="8281987" cy="132278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/>
              <a:t>C</a:t>
            </a:r>
            <a:r>
              <a:rPr lang="en-US" noProof="0"/>
              <a:t>lick on the icon</a:t>
            </a:r>
            <a:r>
              <a:rPr lang="hu-HU" noProof="0"/>
              <a:t> t</a:t>
            </a:r>
            <a:r>
              <a:rPr lang="en-US" noProof="0"/>
              <a:t>o insert a table</a:t>
            </a:r>
            <a:endParaRPr lang="en-GB" noProof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22034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032579"/>
            <a:ext cx="8280401" cy="17014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2808000"/>
            <a:ext cx="8281987" cy="1869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/>
              <a:t>C</a:t>
            </a:r>
            <a:r>
              <a:rPr lang="en-US" noProof="0"/>
              <a:t>lick on the icon</a:t>
            </a:r>
            <a:r>
              <a:rPr lang="hu-HU" noProof="0"/>
              <a:t> t</a:t>
            </a:r>
            <a:r>
              <a:rPr lang="en-US" noProof="0"/>
              <a:t>o insert a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8580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1368900"/>
            <a:ext cx="8280401" cy="132309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8" y="2808000"/>
            <a:ext cx="8281987" cy="1869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/>
              <a:t>C</a:t>
            </a:r>
            <a:r>
              <a:rPr lang="en-US" noProof="0"/>
              <a:t>lick on the icon</a:t>
            </a:r>
            <a:r>
              <a:rPr lang="hu-HU" noProof="0"/>
              <a:t> t</a:t>
            </a:r>
            <a:r>
              <a:rPr lang="en-US" noProof="0"/>
              <a:t>o insert a table</a:t>
            </a:r>
            <a:endParaRPr lang="en-GB" noProof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0344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032579"/>
            <a:ext cx="8280401" cy="170235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251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4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4" y="1368900"/>
            <a:ext cx="8280401" cy="132283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5507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2707481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</a:pPr>
            <a:r>
              <a:rPr lang="en-GB" noProof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045616"/>
            <a:ext cx="7451725" cy="430887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5A79FB-6F44-42FB-A8F3-F5631011CBE0}"/>
              </a:ext>
            </a:extLst>
          </p:cNvPr>
          <p:cNvSpPr txBox="1"/>
          <p:nvPr userDrawn="1"/>
        </p:nvSpPr>
        <p:spPr>
          <a:xfrm rot="16200000">
            <a:off x="8358573" y="4234247"/>
            <a:ext cx="1283519" cy="28733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CH" sz="600" dirty="0">
                <a:solidFill>
                  <a:srgbClr val="B3B2B5"/>
                </a:solidFill>
              </a:rPr>
              <a:t>PP-XAR-CH-0531-2_04.2023</a:t>
            </a:r>
          </a:p>
        </p:txBody>
      </p:sp>
    </p:spTree>
    <p:extLst>
      <p:ext uri="{BB962C8B-B14F-4D97-AF65-F5344CB8AC3E}">
        <p14:creationId xmlns:p14="http://schemas.microsoft.com/office/powerpoint/2010/main" val="124506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4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88" y="1032272"/>
            <a:ext cx="8281987" cy="3645694"/>
          </a:xfrm>
        </p:spPr>
        <p:txBody>
          <a:bodyPr/>
          <a:lstStyle>
            <a:lvl1pPr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8288" lvl="0" indent="-2682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50" algn="l"/>
              </a:tabLst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683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lang="en-GB" sz="18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</a:pPr>
            <a:r>
              <a:rPr lang="en-GB" noProof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2776" y="1368281"/>
            <a:ext cx="8280400" cy="3309685"/>
          </a:xfrm>
          <a:prstGeom prst="rect">
            <a:avLst/>
          </a:prstGeom>
        </p:spPr>
        <p:txBody>
          <a:bodyPr/>
          <a:lstStyle>
            <a:lvl1pPr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268288" lvl="0" indent="-2682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50" algn="l"/>
              </a:tabLst>
            </a:pPr>
            <a:r>
              <a:rPr lang="en-US"/>
              <a:t>Click to edit Master text styles</a:t>
            </a:r>
          </a:p>
          <a:p>
            <a:pPr marL="546100" lvl="1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</a:pPr>
            <a:r>
              <a:rPr lang="en-US"/>
              <a:t>Second level</a:t>
            </a:r>
          </a:p>
          <a:p>
            <a:pPr marL="835025" lvl="2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</a:pPr>
            <a:r>
              <a:rPr lang="en-US"/>
              <a:t>Third level</a:t>
            </a:r>
          </a:p>
          <a:p>
            <a:pPr marL="1103313" lvl="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</a:pPr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12774" y="1032579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860480" y="1032579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147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368900"/>
            <a:ext cx="4032000" cy="3309066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368900"/>
            <a:ext cx="4032000" cy="3309066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83680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78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1109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0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0" y="388744"/>
            <a:ext cx="8281175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8" y="1032355"/>
            <a:ext cx="8281987" cy="364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46100" lvl="1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</a:pPr>
            <a:r>
              <a:rPr lang="en-US" dirty="0"/>
              <a:t>Second level</a:t>
            </a:r>
          </a:p>
          <a:p>
            <a:pPr marL="835025" lvl="2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</a:pPr>
            <a:r>
              <a:rPr lang="en-US" dirty="0"/>
              <a:t>Third level</a:t>
            </a:r>
          </a:p>
          <a:p>
            <a:pPr marL="1103313" lvl="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789553"/>
            <a:ext cx="85328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BFCDFD-5469-4CDC-AC45-7BF4A04FD8BF}"/>
              </a:ext>
            </a:extLst>
          </p:cNvPr>
          <p:cNvSpPr txBox="1"/>
          <p:nvPr userDrawn="1"/>
        </p:nvSpPr>
        <p:spPr>
          <a:xfrm rot="16200000">
            <a:off x="8358573" y="4234247"/>
            <a:ext cx="1283519" cy="28733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CH" sz="600" dirty="0">
                <a:solidFill>
                  <a:srgbClr val="B3B2B5"/>
                </a:solidFill>
              </a:rPr>
              <a:t>PP-XAR-CH-0503-1_06.2021</a:t>
            </a:r>
          </a:p>
        </p:txBody>
      </p:sp>
    </p:spTree>
    <p:extLst>
      <p:ext uri="{BB962C8B-B14F-4D97-AF65-F5344CB8AC3E}">
        <p14:creationId xmlns:p14="http://schemas.microsoft.com/office/powerpoint/2010/main" val="3199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3" r:id="rId4"/>
    <p:sldLayoutId id="2147483774" r:id="rId5"/>
    <p:sldLayoutId id="2147483775" r:id="rId6"/>
    <p:sldLayoutId id="2147483771" r:id="rId7"/>
    <p:sldLayoutId id="2147483779" r:id="rId8"/>
    <p:sldLayoutId id="2147483772" r:id="rId9"/>
    <p:sldLayoutId id="2147483777" r:id="rId10"/>
    <p:sldLayoutId id="2147483780" r:id="rId11"/>
    <p:sldLayoutId id="2147483776" r:id="rId12"/>
    <p:sldLayoutId id="2147483781" r:id="rId13"/>
    <p:sldLayoutId id="2147483778" r:id="rId14"/>
    <p:sldLayoutId id="2147483782" r:id="rId15"/>
    <p:sldLayoutId id="2147483783" r:id="rId16"/>
    <p:sldLayoutId id="2147483784" r:id="rId1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400" b="0" noProof="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50" algn="l"/>
        </a:tabLst>
        <a:defRPr lang="en-US" sz="18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50" algn="l"/>
        </a:tabLst>
        <a:defRPr lang="en-US" sz="16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50" algn="l"/>
        </a:tabLst>
        <a:defRPr lang="en-US" sz="14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lang="en-US" sz="14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75" indent="-2857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emf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8">
            <a:extLst>
              <a:ext uri="{FF2B5EF4-FFF2-40B4-BE49-F238E27FC236}">
                <a16:creationId xmlns:a16="http://schemas.microsoft.com/office/drawing/2014/main" id="{D4748E2E-069B-AB41-AE36-076C3B201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566988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E2AE12B-50AB-D342-8CDD-6C65FEF352A6}"/>
              </a:ext>
            </a:extLst>
          </p:cNvPr>
          <p:cNvSpPr txBox="1">
            <a:spLocks/>
          </p:cNvSpPr>
          <p:nvPr/>
        </p:nvSpPr>
        <p:spPr>
          <a:xfrm>
            <a:off x="612776" y="1999453"/>
            <a:ext cx="8339200" cy="4770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de-DE" sz="3100" b="1" dirty="0">
                <a:solidFill>
                  <a:srgbClr val="3961AC"/>
                </a:solidFill>
              </a:rPr>
              <a:t>Was bedeutet Schutz für Patienten mit VTE?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17F673D-CA21-8C4A-BCEE-635244EC86BD}"/>
              </a:ext>
            </a:extLst>
          </p:cNvPr>
          <p:cNvSpPr txBox="1"/>
          <p:nvPr/>
        </p:nvSpPr>
        <p:spPr>
          <a:xfrm>
            <a:off x="611188" y="2826484"/>
            <a:ext cx="791261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lvl="0" eaLnBrk="1" hangingPunct="1">
              <a:spcBef>
                <a:spcPct val="0"/>
              </a:spcBef>
              <a:defRPr sz="31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2"/>
                </a:solidFill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2"/>
                </a:solidFill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2"/>
                </a:solidFill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80000"/>
              <a:tabLst>
                <a:tab pos="1238250" algn="l"/>
              </a:tabLst>
            </a:pPr>
            <a:r>
              <a:rPr lang="de-DE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Management von Patienten mit venöser </a:t>
            </a:r>
            <a:r>
              <a:rPr lang="de-DE"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Thromboembolie</a:t>
            </a:r>
            <a:endParaRPr lang="de-DE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65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E5EFB-35B6-4E7B-B90A-0BE19FEA8704}"/>
              </a:ext>
            </a:extLst>
          </p:cNvPr>
          <p:cNvSpPr txBox="1">
            <a:spLocks/>
          </p:cNvSpPr>
          <p:nvPr/>
        </p:nvSpPr>
        <p:spPr>
          <a:xfrm>
            <a:off x="619123" y="272310"/>
            <a:ext cx="8274053" cy="6093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200" dirty="0"/>
              <a:t>ESC LE Guidelines 2019: Möglichkeit einer frühzeitigen Entlassung und einer LE Behandlung zu Hause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Empfehlungsklasse; ** Evidenzlevel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LE: Lungenembolie</a:t>
            </a:r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EBD09BBE-BA7F-403B-9B3D-A7552F3A3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798321"/>
              </p:ext>
            </p:extLst>
          </p:nvPr>
        </p:nvGraphicFramePr>
        <p:xfrm>
          <a:off x="611188" y="1276350"/>
          <a:ext cx="7914112" cy="97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14112">
                  <a:extLst>
                    <a:ext uri="{9D8B030D-6E8A-4147-A177-3AD203B41FA5}">
                      <a16:colId xmlns:a16="http://schemas.microsoft.com/office/drawing/2014/main" val="1580571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56322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24362976"/>
                    </a:ext>
                  </a:extLst>
                </a:gridCol>
              </a:tblGrid>
              <a:tr h="167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cap="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Empfehlungen für frühzeitige Entlassung und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cap="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EINE BEHANDLUNG ZU HAUSE</a:t>
                      </a:r>
                      <a:r>
                        <a:rPr lang="de-DE" sz="1100" b="1" cap="all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cap="all" baseline="0">
                          <a:solidFill>
                            <a:schemeClr val="bg1"/>
                          </a:solidFill>
                        </a:rPr>
                        <a:t>Klasse*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cap="all" baseline="0" dirty="0">
                          <a:solidFill>
                            <a:schemeClr val="bg1"/>
                          </a:solidFill>
                        </a:rPr>
                        <a:t>LEVEL**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0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Sorgfältig ausgewählte Patienten mit einem tiefen Risiko für ein LE können für eine frühzeitige Entlassung und Fortsetzung der Therapie zu Hause in Betracht gezogen werden, wenn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ordnungsgemässe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 ambulante Pflege und Antikoagulationstherapie verfügbar sind.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>
                          <a:solidFill>
                            <a:schemeClr val="tx1"/>
                          </a:solidFill>
                        </a:rPr>
                        <a:t>IIa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2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92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38">
            <a:extLst>
              <a:ext uri="{FF2B5EF4-FFF2-40B4-BE49-F238E27FC236}">
                <a16:creationId xmlns:a16="http://schemas.microsoft.com/office/drawing/2014/main" id="{023BF06F-E9FA-EC43-A4F5-627BB5EA02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6FC67E65-5930-5549-B7B4-EBE11D613672}"/>
              </a:ext>
            </a:extLst>
          </p:cNvPr>
          <p:cNvSpPr txBox="1">
            <a:spLocks/>
          </p:cNvSpPr>
          <p:nvPr/>
        </p:nvSpPr>
        <p:spPr>
          <a:xfrm>
            <a:off x="612001" y="216911"/>
            <a:ext cx="8281175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Verlängerung der Behandlung von Herrn Peters wird durch die ESC LE Guidelines 2019 unterstützt</a:t>
            </a:r>
            <a:r>
              <a:rPr lang="de-DE" sz="2400" baseline="30000" dirty="0"/>
              <a:t>9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E30E56A-65EA-4E0F-B437-7F8EDEA8E8D5}"/>
              </a:ext>
            </a:extLst>
          </p:cNvPr>
          <p:cNvSpPr txBox="1"/>
          <p:nvPr/>
        </p:nvSpPr>
        <p:spPr>
          <a:xfrm>
            <a:off x="619124" y="4948863"/>
            <a:ext cx="7913690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ESC: European Society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of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Cardiology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LE: Lungenembolie;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eGFR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: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estimated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glomerular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filtration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rate, geschätzte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glomeruläre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Filtrationsrate</a:t>
            </a: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FFD80A8B-43D5-4E06-A5B0-D7642A945270}"/>
              </a:ext>
            </a:extLst>
          </p:cNvPr>
          <p:cNvSpPr/>
          <p:nvPr/>
        </p:nvSpPr>
        <p:spPr bwMode="auto">
          <a:xfrm>
            <a:off x="3356369" y="3616565"/>
            <a:ext cx="2433212" cy="917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 defTabSz="1280097"/>
            <a:r>
              <a:rPr lang="de-DE" sz="1200" i="1" dirty="0">
                <a:solidFill>
                  <a:schemeClr val="bg2"/>
                </a:solidFill>
              </a:rPr>
              <a:t>Ich will nicht mit der Angst einer weiteren LE und einer damit verbundenen Hospitalisierung leben.</a:t>
            </a:r>
            <a:endParaRPr lang="de-DE" sz="12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" name="Flowchart: Off-page Connector 16">
            <a:extLst>
              <a:ext uri="{FF2B5EF4-FFF2-40B4-BE49-F238E27FC236}">
                <a16:creationId xmlns:a16="http://schemas.microsoft.com/office/drawing/2014/main" id="{24B090B0-9B09-4F7C-B4FC-9F47862335DE}"/>
              </a:ext>
            </a:extLst>
          </p:cNvPr>
          <p:cNvSpPr/>
          <p:nvPr/>
        </p:nvSpPr>
        <p:spPr bwMode="auto">
          <a:xfrm>
            <a:off x="6434625" y="2867263"/>
            <a:ext cx="2088663" cy="1763712"/>
          </a:xfrm>
          <a:prstGeom prst="flowChartOffpageConnector">
            <a:avLst/>
          </a:prstGeom>
          <a:solidFill>
            <a:srgbClr val="809ED5"/>
          </a:solidFill>
          <a:ln w="28575" algn="ctr">
            <a:solidFill>
              <a:srgbClr val="3961AC"/>
            </a:solidFill>
            <a:miter lim="800000"/>
            <a:headEnd/>
            <a:tailEnd/>
          </a:ln>
          <a:effectLst/>
        </p:spPr>
        <p:txBody>
          <a:bodyPr wrap="square" lIns="0" tIns="144000" rIns="0" bIns="0" rtlCol="0" anchor="ctr" anchorCtr="0"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Arial"/>
            </a:endParaRP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Arial"/>
            </a:endParaRPr>
          </a:p>
          <a:p>
            <a:pPr algn="ctr" defTabSz="685783" fontAlgn="auto">
              <a:spcBef>
                <a:spcPts val="0"/>
              </a:spcBef>
              <a:spcAft>
                <a:spcPts val="600"/>
              </a:spcAft>
            </a:pPr>
            <a:br>
              <a:rPr lang="de-DE" sz="1000" dirty="0">
                <a:solidFill>
                  <a:schemeClr val="bg1"/>
                </a:solidFill>
                <a:latin typeface="Arial"/>
              </a:rPr>
            </a:br>
            <a:r>
              <a:rPr lang="de-DE" sz="1000" dirty="0">
                <a:solidFill>
                  <a:schemeClr val="bg1"/>
                </a:solidFill>
                <a:latin typeface="Arial"/>
              </a:rPr>
              <a:t>Empfehlung für </a:t>
            </a:r>
            <a:r>
              <a:rPr lang="de-DE" sz="1000" dirty="0" err="1">
                <a:solidFill>
                  <a:schemeClr val="bg1"/>
                </a:solidFill>
                <a:latin typeface="Arial"/>
              </a:rPr>
              <a:t>Rivaroxaban</a:t>
            </a:r>
            <a:r>
              <a:rPr lang="de-DE" sz="1000" dirty="0">
                <a:solidFill>
                  <a:schemeClr val="bg1"/>
                </a:solidFill>
                <a:latin typeface="Arial"/>
              </a:rPr>
              <a:t>: </a:t>
            </a:r>
          </a:p>
          <a:p>
            <a:pPr algn="ctr" defTabSz="685783" fontAlgn="auto">
              <a:spcBef>
                <a:spcPts val="0"/>
              </a:spcBef>
              <a:spcAft>
                <a:spcPts val="200"/>
              </a:spcAft>
            </a:pPr>
            <a:r>
              <a:rPr lang="de-DE" sz="1000" b="1" dirty="0">
                <a:solidFill>
                  <a:schemeClr val="bg1"/>
                </a:solidFill>
                <a:latin typeface="Arial"/>
              </a:rPr>
              <a:t>Reduzierte Dosis </a:t>
            </a:r>
            <a:br>
              <a:rPr lang="de-DE" sz="1000" b="1" dirty="0">
                <a:solidFill>
                  <a:schemeClr val="bg1"/>
                </a:solidFill>
                <a:latin typeface="Arial"/>
              </a:rPr>
            </a:br>
            <a:r>
              <a:rPr lang="de-DE" sz="1000" b="1" dirty="0">
                <a:solidFill>
                  <a:schemeClr val="bg1"/>
                </a:solidFill>
                <a:latin typeface="Arial"/>
              </a:rPr>
              <a:t>(10 mg 1× tägl.) für verlängerte Antikoagulation nach den ersten </a:t>
            </a:r>
            <a:br>
              <a:rPr lang="de-DE" sz="1000" b="1" dirty="0">
                <a:solidFill>
                  <a:schemeClr val="bg1"/>
                </a:solidFill>
                <a:latin typeface="Arial"/>
              </a:rPr>
            </a:br>
            <a:r>
              <a:rPr lang="de-DE" sz="1000" b="1" dirty="0">
                <a:solidFill>
                  <a:schemeClr val="bg1"/>
                </a:solidFill>
                <a:latin typeface="Arial"/>
              </a:rPr>
              <a:t>6 Therapiemonaten </a:t>
            </a:r>
            <a:br>
              <a:rPr lang="de-DE" sz="1000" b="1" dirty="0">
                <a:solidFill>
                  <a:schemeClr val="bg1"/>
                </a:solidFill>
                <a:latin typeface="Arial"/>
              </a:rPr>
            </a:br>
            <a:r>
              <a:rPr lang="de-DE" sz="1000" b="1" dirty="0">
                <a:solidFill>
                  <a:schemeClr val="bg1"/>
                </a:solidFill>
                <a:latin typeface="Arial"/>
              </a:rPr>
              <a:t>(20 mg 1× tägl.) in </a:t>
            </a:r>
            <a:br>
              <a:rPr lang="de-DE" sz="1000" b="1" dirty="0">
                <a:solidFill>
                  <a:schemeClr val="bg1"/>
                </a:solidFill>
                <a:latin typeface="Arial"/>
              </a:rPr>
            </a:br>
            <a:r>
              <a:rPr lang="de-DE" sz="1000" b="1" dirty="0">
                <a:solidFill>
                  <a:schemeClr val="bg1"/>
                </a:solidFill>
                <a:latin typeface="Arial"/>
              </a:rPr>
              <a:t>Betracht ziehen</a:t>
            </a:r>
          </a:p>
        </p:txBody>
      </p:sp>
      <p:sp>
        <p:nvSpPr>
          <p:cNvPr id="31" name="Flowchart: Off-page Connector 15">
            <a:extLst>
              <a:ext uri="{FF2B5EF4-FFF2-40B4-BE49-F238E27FC236}">
                <a16:creationId xmlns:a16="http://schemas.microsoft.com/office/drawing/2014/main" id="{BAB3715B-EDC4-4B35-B649-F57A09DBE499}"/>
              </a:ext>
            </a:extLst>
          </p:cNvPr>
          <p:cNvSpPr/>
          <p:nvPr/>
        </p:nvSpPr>
        <p:spPr bwMode="auto">
          <a:xfrm>
            <a:off x="6434625" y="1290874"/>
            <a:ext cx="2088663" cy="1965316"/>
          </a:xfrm>
          <a:prstGeom prst="flowChartOffpageConnector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108000" rIns="0" bIns="0" rtlCol="0" anchor="t" anchorCtr="0"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Die ESC-Guidelines für akute LE </a:t>
            </a:r>
            <a:b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2019 empfehlen eine verlängerte Behandlung von Patienten mit: </a:t>
            </a:r>
            <a:b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000" b="1" dirty="0">
                <a:solidFill>
                  <a:srgbClr val="3961AC"/>
                </a:solidFill>
                <a:latin typeface="Arial"/>
              </a:rPr>
              <a:t>Keinen identifizierbaren Risikofaktoren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srgbClr val="3961AC"/>
                </a:solidFill>
                <a:latin typeface="Arial"/>
              </a:rPr>
              <a:t>Persistierenden und schwach transienten/reversiblen Risikofaktoren</a:t>
            </a: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0A7EE678-91B7-4466-AC35-66D61FE3F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8" y="1050203"/>
            <a:ext cx="2187139" cy="3580772"/>
          </a:xfrm>
          <a:prstGeom prst="rect">
            <a:avLst/>
          </a:prstGeom>
        </p:spPr>
      </p:pic>
      <p:sp>
        <p:nvSpPr>
          <p:cNvPr id="49" name="TextBox 6">
            <a:extLst>
              <a:ext uri="{FF2B5EF4-FFF2-40B4-BE49-F238E27FC236}">
                <a16:creationId xmlns:a16="http://schemas.microsoft.com/office/drawing/2014/main" id="{6FF40D65-10CA-4D7E-8EB5-C501AC71E72E}"/>
              </a:ext>
            </a:extLst>
          </p:cNvPr>
          <p:cNvSpPr txBox="1"/>
          <p:nvPr/>
        </p:nvSpPr>
        <p:spPr>
          <a:xfrm>
            <a:off x="829708" y="1538094"/>
            <a:ext cx="1976889" cy="637753"/>
          </a:xfrm>
          <a:prstGeom prst="rect">
            <a:avLst/>
          </a:prstGeom>
          <a:noFill/>
        </p:spPr>
        <p:txBody>
          <a:bodyPr wrap="square" lIns="67500" tIns="35100" rIns="67500" bIns="0" rtlCol="0" anchor="t">
            <a:noAutofit/>
          </a:bodyPr>
          <a:lstStyle/>
          <a:p>
            <a:pPr defTabSz="179388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de-DE" sz="2100" dirty="0">
                <a:solidFill>
                  <a:srgbClr val="3961AC"/>
                </a:solidFill>
                <a:latin typeface="Arial Black" panose="020B0A04020102020204" pitchFamily="34" charset="0"/>
              </a:rPr>
              <a:t>Herr Peters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srgbClr val="3961AC">
                    <a:alpha val="80000"/>
                  </a:srgbClr>
                </a:solidFill>
                <a:latin typeface="Arial"/>
              </a:rPr>
              <a:t>65 Jahre alt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  <a:p>
            <a:pPr marL="214308" indent="-214308" defTabSz="685783" fontAlgn="auto">
              <a:spcBef>
                <a:spcPts val="0"/>
              </a:spcBef>
              <a:spcAft>
                <a:spcPts val="450"/>
              </a:spcAft>
              <a:buClr>
                <a:srgbClr val="3961AC"/>
              </a:buClr>
              <a:buFont typeface="Wingdings" panose="05000000000000000000" pitchFamily="2" charset="2"/>
              <a:buChar char="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LE nach 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kürzlichem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Flug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450"/>
              </a:spcAft>
              <a:buClr>
                <a:srgbClr val="3961AC"/>
              </a:buClr>
              <a:buFont typeface="Wingdings" panose="05000000000000000000" pitchFamily="2" charset="2"/>
              <a:buChar char="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eGFR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70 ml/min </a:t>
            </a:r>
          </a:p>
        </p:txBody>
      </p:sp>
      <p:pic>
        <p:nvPicPr>
          <p:cNvPr id="20" name="Picture 2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FE79014-D7AD-4666-97D1-EE9033495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914" y="1268399"/>
            <a:ext cx="2232000" cy="2232000"/>
          </a:xfrm>
          <a:prstGeom prst="ellipse">
            <a:avLst/>
          </a:prstGeom>
          <a:ln w="28575">
            <a:solidFill>
              <a:srgbClr val="3961AC"/>
            </a:solidFill>
          </a:ln>
        </p:spPr>
      </p:pic>
      <p:pic>
        <p:nvPicPr>
          <p:cNvPr id="21" name="Google Shape;12;p1">
            <a:extLst>
              <a:ext uri="{FF2B5EF4-FFF2-40B4-BE49-F238E27FC236}">
                <a16:creationId xmlns:a16="http://schemas.microsoft.com/office/drawing/2014/main" id="{79882BA0-EF5E-4C28-9578-1A5EBB215D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4163" y="2701000"/>
            <a:ext cx="743775" cy="3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8D1595E2-7AB5-4791-A3D2-41D02A27E9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45" y="3535529"/>
            <a:ext cx="287279" cy="230618"/>
          </a:xfrm>
          <a:prstGeom prst="rect">
            <a:avLst/>
          </a:prstGeom>
        </p:spPr>
      </p:pic>
      <p:pic>
        <p:nvPicPr>
          <p:cNvPr id="19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7D5075E-B3B9-4EA2-B8C7-483583CA47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5212" y="3549710"/>
            <a:ext cx="287279" cy="2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Meta-Analyse von 18 Studien (n=7515)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VTE: venöse Thromboembolie 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6" y="1237901"/>
            <a:ext cx="8274051" cy="4739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/>
              <a:t>Kumulative VTE-Rezidivrate bei Patienten, die ihre Antikoagulationstherapie eingestellt haben</a:t>
            </a:r>
            <a:r>
              <a:rPr lang="de-DE" sz="1400" b="1" baseline="30000"/>
              <a:t>10</a:t>
            </a:r>
          </a:p>
          <a:p>
            <a:endParaRPr lang="en-US" altLang="en-US" sz="1400" b="1" kern="0"/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EB9B309A-2C85-4333-A2A9-5C28F3F16489}"/>
              </a:ext>
            </a:extLst>
          </p:cNvPr>
          <p:cNvSpPr txBox="1">
            <a:spLocks/>
          </p:cNvSpPr>
          <p:nvPr/>
        </p:nvSpPr>
        <p:spPr>
          <a:xfrm>
            <a:off x="1061884" y="216911"/>
            <a:ext cx="7831292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Hohes </a:t>
            </a:r>
            <a:r>
              <a:rPr lang="de-DE" sz="2400" dirty="0" err="1"/>
              <a:t>Rezidivrisiko</a:t>
            </a:r>
            <a:r>
              <a:rPr lang="de-DE" sz="2400" dirty="0"/>
              <a:t> bei VTE-Patienten</a:t>
            </a:r>
            <a:br>
              <a:rPr lang="de-DE" sz="2400" dirty="0"/>
            </a:br>
            <a:r>
              <a:rPr lang="de-DE" sz="2400" dirty="0"/>
              <a:t>nach Absetzen der Antikoagulation</a:t>
            </a:r>
          </a:p>
        </p:txBody>
      </p:sp>
      <p:pic>
        <p:nvPicPr>
          <p:cNvPr id="27" name="Picture 2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D4D8F40-32D0-4C76-8553-EEDBD7860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7272" y="-88407"/>
            <a:ext cx="1116000" cy="1116000"/>
          </a:xfrm>
          <a:prstGeom prst="ellipse">
            <a:avLst/>
          </a:prstGeom>
          <a:ln w="28575">
            <a:solidFill>
              <a:srgbClr val="3961AC"/>
            </a:solidFill>
          </a:ln>
        </p:spPr>
      </p:pic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E7C3EC14-1B42-440F-9ECB-759829E07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565741"/>
              </p:ext>
            </p:extLst>
          </p:nvPr>
        </p:nvGraphicFramePr>
        <p:xfrm>
          <a:off x="320782" y="1435134"/>
          <a:ext cx="8200173" cy="315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756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Patienten mit malignen Erkrankungen und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Antiphospholipid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-Syndrom wurden von der Studie ausgeschlossen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6" y="1237901"/>
            <a:ext cx="8274051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/>
              <a:t>Kumulative Anteile von rezidivierender Thrombose nach Einstellung der Antikoagulanztherapie* (n=558)</a:t>
            </a:r>
            <a:r>
              <a:rPr lang="de-DE" sz="1400" b="1" baseline="30000"/>
              <a:t>11</a:t>
            </a: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EB9B309A-2C85-4333-A2A9-5C28F3F16489}"/>
              </a:ext>
            </a:extLst>
          </p:cNvPr>
          <p:cNvSpPr txBox="1">
            <a:spLocks/>
          </p:cNvSpPr>
          <p:nvPr/>
        </p:nvSpPr>
        <p:spPr>
          <a:xfrm>
            <a:off x="611188" y="216911"/>
            <a:ext cx="8281988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400" dirty="0"/>
              <a:t>Auswirkung von klinischen Faktoren auf das </a:t>
            </a:r>
            <a:r>
              <a:rPr lang="de-DE" sz="2400" dirty="0" err="1"/>
              <a:t>Rezidivrisiko</a:t>
            </a:r>
            <a:r>
              <a:rPr lang="de-DE" sz="2400" dirty="0"/>
              <a:t> bei Patienten mit VTE</a:t>
            </a:r>
          </a:p>
        </p:txBody>
      </p:sp>
      <p:grpSp>
        <p:nvGrpSpPr>
          <p:cNvPr id="10" name="Group 102">
            <a:extLst>
              <a:ext uri="{FF2B5EF4-FFF2-40B4-BE49-F238E27FC236}">
                <a16:creationId xmlns:a16="http://schemas.microsoft.com/office/drawing/2014/main" id="{B69218A5-FEDC-4D0B-B9ED-08EA9EBB60DD}"/>
              </a:ext>
            </a:extLst>
          </p:cNvPr>
          <p:cNvGrpSpPr/>
          <p:nvPr/>
        </p:nvGrpSpPr>
        <p:grpSpPr>
          <a:xfrm>
            <a:off x="532093" y="1965292"/>
            <a:ext cx="8755040" cy="2694982"/>
            <a:chOff x="776592" y="1399877"/>
            <a:chExt cx="7711634" cy="3440104"/>
          </a:xfrm>
        </p:grpSpPr>
        <p:sp>
          <p:nvSpPr>
            <p:cNvPr id="11" name="Text Box 79">
              <a:extLst>
                <a:ext uri="{FF2B5EF4-FFF2-40B4-BE49-F238E27FC236}">
                  <a16:creationId xmlns:a16="http://schemas.microsoft.com/office/drawing/2014/main" id="{7A51CA88-B7F2-421C-99A3-F2693D393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9918" y="3848150"/>
              <a:ext cx="1131263" cy="58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sz="1200" dirty="0">
                  <a:solidFill>
                    <a:srgbClr val="605F62"/>
                  </a:solidFill>
                  <a:latin typeface="+mn-lt"/>
                </a:rPr>
                <a:t>provoziert durch</a:t>
              </a:r>
              <a:br>
                <a:rPr lang="de-DE" sz="1200" dirty="0">
                  <a:solidFill>
                    <a:srgbClr val="605F62"/>
                  </a:solidFill>
                  <a:latin typeface="+mn-lt"/>
                </a:rPr>
              </a:br>
              <a:r>
                <a:rPr lang="de-DE" sz="1200" dirty="0">
                  <a:solidFill>
                    <a:srgbClr val="605F62"/>
                  </a:solidFill>
                  <a:latin typeface="+mn-lt"/>
                </a:rPr>
                <a:t>Operation</a:t>
              </a:r>
            </a:p>
          </p:txBody>
        </p:sp>
        <p:sp>
          <p:nvSpPr>
            <p:cNvPr id="12" name="Text Box 80">
              <a:extLst>
                <a:ext uri="{FF2B5EF4-FFF2-40B4-BE49-F238E27FC236}">
                  <a16:creationId xmlns:a16="http://schemas.microsoft.com/office/drawing/2014/main" id="{741064F8-7A4F-46A5-B239-E8805B73A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9918" y="2615465"/>
              <a:ext cx="2338308" cy="82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sz="1200" dirty="0">
                  <a:solidFill>
                    <a:srgbClr val="809ED5"/>
                  </a:solidFill>
                  <a:latin typeface="+mn-lt"/>
                </a:rPr>
                <a:t>provoziert durch</a:t>
              </a:r>
              <a:br>
                <a:rPr lang="de-DE" sz="1200" dirty="0">
                  <a:solidFill>
                    <a:srgbClr val="809ED5"/>
                  </a:solidFill>
                  <a:latin typeface="+mn-lt"/>
                </a:rPr>
              </a:br>
              <a:r>
                <a:rPr lang="de-DE" sz="1200" dirty="0">
                  <a:solidFill>
                    <a:srgbClr val="809ED5"/>
                  </a:solidFill>
                  <a:latin typeface="+mn-lt"/>
                </a:rPr>
                <a:t>nichtoperative</a:t>
              </a:r>
              <a:br>
                <a:rPr lang="de-DE" sz="1200" dirty="0">
                  <a:solidFill>
                    <a:srgbClr val="809ED5"/>
                  </a:solidFill>
                  <a:latin typeface="+mn-lt"/>
                </a:rPr>
              </a:br>
              <a:r>
                <a:rPr lang="de-DE" sz="1200" dirty="0">
                  <a:solidFill>
                    <a:srgbClr val="809ED5"/>
                  </a:solidFill>
                  <a:latin typeface="+mn-lt"/>
                </a:rPr>
                <a:t>Risikofaktoren</a:t>
              </a:r>
            </a:p>
          </p:txBody>
        </p:sp>
        <p:sp>
          <p:nvSpPr>
            <p:cNvPr id="13" name="Text Box 81">
              <a:extLst>
                <a:ext uri="{FF2B5EF4-FFF2-40B4-BE49-F238E27FC236}">
                  <a16:creationId xmlns:a16="http://schemas.microsoft.com/office/drawing/2014/main" id="{BC68DB3A-9B23-4F7E-B3D6-D9DFFB24A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9918" y="1399877"/>
              <a:ext cx="905349" cy="35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sz="1200" dirty="0" err="1">
                  <a:solidFill>
                    <a:srgbClr val="3961AC"/>
                  </a:solidFill>
                  <a:latin typeface="+mn-lt"/>
                </a:rPr>
                <a:t>unprovoziert</a:t>
              </a:r>
              <a:endParaRPr lang="de-DE" sz="1200" dirty="0">
                <a:solidFill>
                  <a:srgbClr val="3961AC"/>
                </a:solidFill>
                <a:latin typeface="+mn-lt"/>
              </a:endParaRPr>
            </a:p>
          </p:txBody>
        </p:sp>
        <p:sp>
          <p:nvSpPr>
            <p:cNvPr id="14" name="Text Box 75">
              <a:extLst>
                <a:ext uri="{FF2B5EF4-FFF2-40B4-BE49-F238E27FC236}">
                  <a16:creationId xmlns:a16="http://schemas.microsoft.com/office/drawing/2014/main" id="{D8CFBB2D-5BF1-44FF-8670-F5EDDBB9F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348033" y="2532857"/>
              <a:ext cx="2655896" cy="40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kumulativer Anteil</a:t>
              </a:r>
              <a:b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</a:b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von 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Rezidivereignissen</a:t>
              </a:r>
              <a:endPara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2B35FAA6-36B6-46F2-8096-D3C2A9BC6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207" y="4486396"/>
              <a:ext cx="4373326" cy="35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de-DE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Zeit seit Ereignis (Monate)</a:t>
              </a:r>
            </a:p>
          </p:txBody>
        </p:sp>
        <p:cxnSp>
          <p:nvCxnSpPr>
            <p:cNvPr id="16" name="Straight Connector 108">
              <a:extLst>
                <a:ext uri="{FF2B5EF4-FFF2-40B4-BE49-F238E27FC236}">
                  <a16:creationId xmlns:a16="http://schemas.microsoft.com/office/drawing/2014/main" id="{3FBF3767-CD02-4270-92D9-29FCBAE67013}"/>
                </a:ext>
              </a:extLst>
            </p:cNvPr>
            <p:cNvCxnSpPr/>
            <p:nvPr/>
          </p:nvCxnSpPr>
          <p:spPr bwMode="auto">
            <a:xfrm>
              <a:off x="1740899" y="4132802"/>
              <a:ext cx="4291200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09">
              <a:extLst>
                <a:ext uri="{FF2B5EF4-FFF2-40B4-BE49-F238E27FC236}">
                  <a16:creationId xmlns:a16="http://schemas.microsoft.com/office/drawing/2014/main" id="{46A2F589-87AC-4B37-859F-9AA454EB7120}"/>
                </a:ext>
              </a:extLst>
            </p:cNvPr>
            <p:cNvCxnSpPr/>
            <p:nvPr/>
          </p:nvCxnSpPr>
          <p:spPr bwMode="auto">
            <a:xfrm>
              <a:off x="1659207" y="1408233"/>
              <a:ext cx="0" cy="26594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10">
              <a:extLst>
                <a:ext uri="{FF2B5EF4-FFF2-40B4-BE49-F238E27FC236}">
                  <a16:creationId xmlns:a16="http://schemas.microsoft.com/office/drawing/2014/main" id="{C3D97BA0-DCFC-4FA0-AF71-4FFDECC798A6}"/>
                </a:ext>
              </a:extLst>
            </p:cNvPr>
            <p:cNvCxnSpPr/>
            <p:nvPr/>
          </p:nvCxnSpPr>
          <p:spPr bwMode="auto">
            <a:xfrm>
              <a:off x="1590738" y="1411764"/>
              <a:ext cx="72000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11">
              <a:extLst>
                <a:ext uri="{FF2B5EF4-FFF2-40B4-BE49-F238E27FC236}">
                  <a16:creationId xmlns:a16="http://schemas.microsoft.com/office/drawing/2014/main" id="{6A0A6E79-7AFB-489E-A8CE-29945E7B6690}"/>
                </a:ext>
              </a:extLst>
            </p:cNvPr>
            <p:cNvCxnSpPr/>
            <p:nvPr/>
          </p:nvCxnSpPr>
          <p:spPr bwMode="auto">
            <a:xfrm>
              <a:off x="1590738" y="2074855"/>
              <a:ext cx="72000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12">
              <a:extLst>
                <a:ext uri="{FF2B5EF4-FFF2-40B4-BE49-F238E27FC236}">
                  <a16:creationId xmlns:a16="http://schemas.microsoft.com/office/drawing/2014/main" id="{ECDEF236-2F9F-48CB-ABC4-0A98ACEFBB87}"/>
                </a:ext>
              </a:extLst>
            </p:cNvPr>
            <p:cNvCxnSpPr/>
            <p:nvPr/>
          </p:nvCxnSpPr>
          <p:spPr bwMode="auto">
            <a:xfrm>
              <a:off x="1590738" y="2737946"/>
              <a:ext cx="72000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113">
              <a:extLst>
                <a:ext uri="{FF2B5EF4-FFF2-40B4-BE49-F238E27FC236}">
                  <a16:creationId xmlns:a16="http://schemas.microsoft.com/office/drawing/2014/main" id="{5A524A4C-E06F-495F-AC61-EF201B00F5E4}"/>
                </a:ext>
              </a:extLst>
            </p:cNvPr>
            <p:cNvCxnSpPr/>
            <p:nvPr/>
          </p:nvCxnSpPr>
          <p:spPr bwMode="auto">
            <a:xfrm>
              <a:off x="1590738" y="3401037"/>
              <a:ext cx="72000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114">
              <a:extLst>
                <a:ext uri="{FF2B5EF4-FFF2-40B4-BE49-F238E27FC236}">
                  <a16:creationId xmlns:a16="http://schemas.microsoft.com/office/drawing/2014/main" id="{080F3D02-493B-40DE-B864-FBAE55C6F9C2}"/>
                </a:ext>
              </a:extLst>
            </p:cNvPr>
            <p:cNvCxnSpPr/>
            <p:nvPr/>
          </p:nvCxnSpPr>
          <p:spPr bwMode="auto">
            <a:xfrm>
              <a:off x="1590738" y="4064128"/>
              <a:ext cx="72000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115">
              <a:extLst>
                <a:ext uri="{FF2B5EF4-FFF2-40B4-BE49-F238E27FC236}">
                  <a16:creationId xmlns:a16="http://schemas.microsoft.com/office/drawing/2014/main" id="{89993E21-0F95-4D72-9C22-190767F583A4}"/>
                </a:ext>
              </a:extLst>
            </p:cNvPr>
            <p:cNvCxnSpPr/>
            <p:nvPr/>
          </p:nvCxnSpPr>
          <p:spPr bwMode="auto">
            <a:xfrm>
              <a:off x="1743404" y="4132802"/>
              <a:ext cx="0" cy="7200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116">
              <a:extLst>
                <a:ext uri="{FF2B5EF4-FFF2-40B4-BE49-F238E27FC236}">
                  <a16:creationId xmlns:a16="http://schemas.microsoft.com/office/drawing/2014/main" id="{D82FCDA7-30CF-4602-A3E9-34CB34A09958}"/>
                </a:ext>
              </a:extLst>
            </p:cNvPr>
            <p:cNvCxnSpPr/>
            <p:nvPr/>
          </p:nvCxnSpPr>
          <p:spPr bwMode="auto">
            <a:xfrm>
              <a:off x="2457270" y="4132802"/>
              <a:ext cx="0" cy="7200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197">
              <a:extLst>
                <a:ext uri="{FF2B5EF4-FFF2-40B4-BE49-F238E27FC236}">
                  <a16:creationId xmlns:a16="http://schemas.microsoft.com/office/drawing/2014/main" id="{B612F9AA-88E5-4971-924B-DA4679BD6A82}"/>
                </a:ext>
              </a:extLst>
            </p:cNvPr>
            <p:cNvCxnSpPr/>
            <p:nvPr/>
          </p:nvCxnSpPr>
          <p:spPr bwMode="auto">
            <a:xfrm>
              <a:off x="3171136" y="4132802"/>
              <a:ext cx="0" cy="7200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11">
              <a:extLst>
                <a:ext uri="{FF2B5EF4-FFF2-40B4-BE49-F238E27FC236}">
                  <a16:creationId xmlns:a16="http://schemas.microsoft.com/office/drawing/2014/main" id="{1D8B8054-E860-4FB2-A352-0B0BC5519FF8}"/>
                </a:ext>
              </a:extLst>
            </p:cNvPr>
            <p:cNvCxnSpPr/>
            <p:nvPr/>
          </p:nvCxnSpPr>
          <p:spPr bwMode="auto">
            <a:xfrm>
              <a:off x="3885002" y="4132802"/>
              <a:ext cx="0" cy="7200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12">
              <a:extLst>
                <a:ext uri="{FF2B5EF4-FFF2-40B4-BE49-F238E27FC236}">
                  <a16:creationId xmlns:a16="http://schemas.microsoft.com/office/drawing/2014/main" id="{78485597-ABE4-494E-B2C1-3A151FED24DA}"/>
                </a:ext>
              </a:extLst>
            </p:cNvPr>
            <p:cNvCxnSpPr/>
            <p:nvPr/>
          </p:nvCxnSpPr>
          <p:spPr bwMode="auto">
            <a:xfrm>
              <a:off x="4598868" y="4132802"/>
              <a:ext cx="0" cy="7200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213">
              <a:extLst>
                <a:ext uri="{FF2B5EF4-FFF2-40B4-BE49-F238E27FC236}">
                  <a16:creationId xmlns:a16="http://schemas.microsoft.com/office/drawing/2014/main" id="{2AEAD3E8-B3CB-41BA-9829-FCFD69C72CB8}"/>
                </a:ext>
              </a:extLst>
            </p:cNvPr>
            <p:cNvCxnSpPr/>
            <p:nvPr/>
          </p:nvCxnSpPr>
          <p:spPr bwMode="auto">
            <a:xfrm>
              <a:off x="5312734" y="4132802"/>
              <a:ext cx="0" cy="7200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214">
              <a:extLst>
                <a:ext uri="{FF2B5EF4-FFF2-40B4-BE49-F238E27FC236}">
                  <a16:creationId xmlns:a16="http://schemas.microsoft.com/office/drawing/2014/main" id="{E4C2DEEC-C334-445A-9F85-3E6EA798FC15}"/>
                </a:ext>
              </a:extLst>
            </p:cNvPr>
            <p:cNvCxnSpPr/>
            <p:nvPr/>
          </p:nvCxnSpPr>
          <p:spPr bwMode="auto">
            <a:xfrm>
              <a:off x="6026601" y="4132802"/>
              <a:ext cx="0" cy="7200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227">
              <a:extLst>
                <a:ext uri="{FF2B5EF4-FFF2-40B4-BE49-F238E27FC236}">
                  <a16:creationId xmlns:a16="http://schemas.microsoft.com/office/drawing/2014/main" id="{48AB5013-BF16-4A7F-BDC4-F1BAFDB02CF7}"/>
                </a:ext>
              </a:extLst>
            </p:cNvPr>
            <p:cNvCxnSpPr/>
            <p:nvPr/>
          </p:nvCxnSpPr>
          <p:spPr bwMode="auto">
            <a:xfrm>
              <a:off x="1743404" y="4067659"/>
              <a:ext cx="4288695" cy="0"/>
            </a:xfrm>
            <a:prstGeom prst="line">
              <a:avLst/>
            </a:prstGeom>
            <a:noFill/>
            <a:ln w="25400" cap="flat" cmpd="sng" algn="ctr">
              <a:solidFill>
                <a:srgbClr val="605F6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6" name="Freeform 228">
              <a:extLst>
                <a:ext uri="{FF2B5EF4-FFF2-40B4-BE49-F238E27FC236}">
                  <a16:creationId xmlns:a16="http://schemas.microsoft.com/office/drawing/2014/main" id="{5B510220-A9CC-4F8B-9DBF-AD5DE64A69D9}"/>
                </a:ext>
              </a:extLst>
            </p:cNvPr>
            <p:cNvSpPr/>
            <p:nvPr/>
          </p:nvSpPr>
          <p:spPr bwMode="auto">
            <a:xfrm>
              <a:off x="1931513" y="2873471"/>
              <a:ext cx="4101022" cy="1212519"/>
            </a:xfrm>
            <a:custGeom>
              <a:avLst/>
              <a:gdLst>
                <a:gd name="connsiteX0" fmla="*/ 0 w 4101022"/>
                <a:gd name="connsiteY0" fmla="*/ 1212519 h 1212519"/>
                <a:gd name="connsiteX1" fmla="*/ 0 w 4101022"/>
                <a:gd name="connsiteY1" fmla="*/ 1054691 h 1212519"/>
                <a:gd name="connsiteX2" fmla="*/ 50105 w 4101022"/>
                <a:gd name="connsiteY2" fmla="*/ 1057196 h 1212519"/>
                <a:gd name="connsiteX3" fmla="*/ 348224 w 4101022"/>
                <a:gd name="connsiteY3" fmla="*/ 1057196 h 1212519"/>
                <a:gd name="connsiteX4" fmla="*/ 348224 w 4101022"/>
                <a:gd name="connsiteY4" fmla="*/ 864296 h 1212519"/>
                <a:gd name="connsiteX5" fmla="*/ 711479 w 4101022"/>
                <a:gd name="connsiteY5" fmla="*/ 864296 h 1212519"/>
                <a:gd name="connsiteX6" fmla="*/ 711479 w 4101022"/>
                <a:gd name="connsiteY6" fmla="*/ 764087 h 1212519"/>
                <a:gd name="connsiteX7" fmla="*/ 891854 w 4101022"/>
                <a:gd name="connsiteY7" fmla="*/ 764087 h 1212519"/>
                <a:gd name="connsiteX8" fmla="*/ 891854 w 4101022"/>
                <a:gd name="connsiteY8" fmla="*/ 666384 h 1212519"/>
                <a:gd name="connsiteX9" fmla="*/ 1069723 w 4101022"/>
                <a:gd name="connsiteY9" fmla="*/ 666384 h 1212519"/>
                <a:gd name="connsiteX10" fmla="*/ 1069723 w 4101022"/>
                <a:gd name="connsiteY10" fmla="*/ 616280 h 1212519"/>
                <a:gd name="connsiteX11" fmla="*/ 1245088 w 4101022"/>
                <a:gd name="connsiteY11" fmla="*/ 616280 h 1212519"/>
                <a:gd name="connsiteX12" fmla="*/ 1245088 w 4101022"/>
                <a:gd name="connsiteY12" fmla="*/ 558661 h 1212519"/>
                <a:gd name="connsiteX13" fmla="*/ 1422957 w 4101022"/>
                <a:gd name="connsiteY13" fmla="*/ 558661 h 1212519"/>
                <a:gd name="connsiteX14" fmla="*/ 1422957 w 4101022"/>
                <a:gd name="connsiteY14" fmla="*/ 443421 h 1212519"/>
                <a:gd name="connsiteX15" fmla="*/ 1966587 w 4101022"/>
                <a:gd name="connsiteY15" fmla="*/ 443421 h 1212519"/>
                <a:gd name="connsiteX16" fmla="*/ 1966587 w 4101022"/>
                <a:gd name="connsiteY16" fmla="*/ 388307 h 1212519"/>
                <a:gd name="connsiteX17" fmla="*/ 2324831 w 4101022"/>
                <a:gd name="connsiteY17" fmla="*/ 388307 h 1212519"/>
                <a:gd name="connsiteX18" fmla="*/ 2324831 w 4101022"/>
                <a:gd name="connsiteY18" fmla="*/ 325676 h 1212519"/>
                <a:gd name="connsiteX19" fmla="*/ 2678065 w 4101022"/>
                <a:gd name="connsiteY19" fmla="*/ 325676 h 1212519"/>
                <a:gd name="connsiteX20" fmla="*/ 2678065 w 4101022"/>
                <a:gd name="connsiteY20" fmla="*/ 253025 h 1212519"/>
                <a:gd name="connsiteX21" fmla="*/ 2848419 w 4101022"/>
                <a:gd name="connsiteY21" fmla="*/ 253025 h 1212519"/>
                <a:gd name="connsiteX22" fmla="*/ 2848419 w 4101022"/>
                <a:gd name="connsiteY22" fmla="*/ 182880 h 1212519"/>
                <a:gd name="connsiteX23" fmla="*/ 3033804 w 4101022"/>
                <a:gd name="connsiteY23" fmla="*/ 182880 h 1212519"/>
                <a:gd name="connsiteX24" fmla="*/ 3033804 w 4101022"/>
                <a:gd name="connsiteY24" fmla="*/ 110229 h 1212519"/>
                <a:gd name="connsiteX25" fmla="*/ 4101022 w 4101022"/>
                <a:gd name="connsiteY25" fmla="*/ 110229 h 1212519"/>
                <a:gd name="connsiteX26" fmla="*/ 4101022 w 4101022"/>
                <a:gd name="connsiteY26" fmla="*/ 0 h 12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01022" h="1212519">
                  <a:moveTo>
                    <a:pt x="0" y="1212519"/>
                  </a:moveTo>
                  <a:lnTo>
                    <a:pt x="0" y="1054691"/>
                  </a:lnTo>
                  <a:cubicBezTo>
                    <a:pt x="43418" y="1057404"/>
                    <a:pt x="26697" y="1057196"/>
                    <a:pt x="50105" y="1057196"/>
                  </a:cubicBezTo>
                  <a:lnTo>
                    <a:pt x="348224" y="1057196"/>
                  </a:lnTo>
                  <a:lnTo>
                    <a:pt x="348224" y="864296"/>
                  </a:lnTo>
                  <a:lnTo>
                    <a:pt x="711479" y="864296"/>
                  </a:lnTo>
                  <a:lnTo>
                    <a:pt x="711479" y="764087"/>
                  </a:lnTo>
                  <a:lnTo>
                    <a:pt x="891854" y="764087"/>
                  </a:lnTo>
                  <a:lnTo>
                    <a:pt x="891854" y="666384"/>
                  </a:lnTo>
                  <a:lnTo>
                    <a:pt x="1069723" y="666384"/>
                  </a:lnTo>
                  <a:lnTo>
                    <a:pt x="1069723" y="616280"/>
                  </a:lnTo>
                  <a:lnTo>
                    <a:pt x="1245088" y="616280"/>
                  </a:lnTo>
                  <a:lnTo>
                    <a:pt x="1245088" y="558661"/>
                  </a:lnTo>
                  <a:lnTo>
                    <a:pt x="1422957" y="558661"/>
                  </a:lnTo>
                  <a:lnTo>
                    <a:pt x="1422957" y="443421"/>
                  </a:lnTo>
                  <a:lnTo>
                    <a:pt x="1966587" y="443421"/>
                  </a:lnTo>
                  <a:lnTo>
                    <a:pt x="1966587" y="388307"/>
                  </a:lnTo>
                  <a:lnTo>
                    <a:pt x="2324831" y="388307"/>
                  </a:lnTo>
                  <a:lnTo>
                    <a:pt x="2324831" y="325676"/>
                  </a:lnTo>
                  <a:lnTo>
                    <a:pt x="2678065" y="325676"/>
                  </a:lnTo>
                  <a:lnTo>
                    <a:pt x="2678065" y="253025"/>
                  </a:lnTo>
                  <a:lnTo>
                    <a:pt x="2848419" y="253025"/>
                  </a:lnTo>
                  <a:lnTo>
                    <a:pt x="2848419" y="182880"/>
                  </a:lnTo>
                  <a:lnTo>
                    <a:pt x="3033804" y="182880"/>
                  </a:lnTo>
                  <a:lnTo>
                    <a:pt x="3033804" y="110229"/>
                  </a:lnTo>
                  <a:lnTo>
                    <a:pt x="4101022" y="110229"/>
                  </a:lnTo>
                  <a:lnTo>
                    <a:pt x="4101022" y="0"/>
                  </a:lnTo>
                </a:path>
              </a:pathLst>
            </a:custGeom>
            <a:noFill/>
            <a:ln w="25400" algn="ctr">
              <a:solidFill>
                <a:srgbClr val="809ED5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7" name="Freeform 229">
              <a:extLst>
                <a:ext uri="{FF2B5EF4-FFF2-40B4-BE49-F238E27FC236}">
                  <a16:creationId xmlns:a16="http://schemas.microsoft.com/office/drawing/2014/main" id="{655DB2C9-5906-461C-AB06-D9CF5422BA82}"/>
                </a:ext>
              </a:extLst>
            </p:cNvPr>
            <p:cNvSpPr/>
            <p:nvPr/>
          </p:nvSpPr>
          <p:spPr bwMode="auto">
            <a:xfrm>
              <a:off x="1926991" y="1466722"/>
              <a:ext cx="4105594" cy="2598983"/>
            </a:xfrm>
            <a:custGeom>
              <a:avLst/>
              <a:gdLst>
                <a:gd name="connsiteX0" fmla="*/ 0 w 4105594"/>
                <a:gd name="connsiteY0" fmla="*/ 2598983 h 2598983"/>
                <a:gd name="connsiteX1" fmla="*/ 0 w 4105594"/>
                <a:gd name="connsiteY1" fmla="*/ 2463971 h 2598983"/>
                <a:gd name="connsiteX2" fmla="*/ 181039 w 4105594"/>
                <a:gd name="connsiteY2" fmla="*/ 2463971 h 2598983"/>
                <a:gd name="connsiteX3" fmla="*/ 181039 w 4105594"/>
                <a:gd name="connsiteY3" fmla="*/ 2255316 h 2598983"/>
                <a:gd name="connsiteX4" fmla="*/ 352872 w 4105594"/>
                <a:gd name="connsiteY4" fmla="*/ 2255316 h 2598983"/>
                <a:gd name="connsiteX5" fmla="*/ 352872 w 4105594"/>
                <a:gd name="connsiteY5" fmla="*/ 2184741 h 2598983"/>
                <a:gd name="connsiteX6" fmla="*/ 540048 w 4105594"/>
                <a:gd name="connsiteY6" fmla="*/ 2184741 h 2598983"/>
                <a:gd name="connsiteX7" fmla="*/ 540048 w 4105594"/>
                <a:gd name="connsiteY7" fmla="*/ 1899375 h 2598983"/>
                <a:gd name="connsiteX8" fmla="*/ 718018 w 4105594"/>
                <a:gd name="connsiteY8" fmla="*/ 1899375 h 2598983"/>
                <a:gd name="connsiteX9" fmla="*/ 718018 w 4105594"/>
                <a:gd name="connsiteY9" fmla="*/ 1687651 h 2598983"/>
                <a:gd name="connsiteX10" fmla="*/ 892920 w 4105594"/>
                <a:gd name="connsiteY10" fmla="*/ 1687651 h 2598983"/>
                <a:gd name="connsiteX11" fmla="*/ 892920 w 4105594"/>
                <a:gd name="connsiteY11" fmla="*/ 1469791 h 2598983"/>
                <a:gd name="connsiteX12" fmla="*/ 1073959 w 4105594"/>
                <a:gd name="connsiteY12" fmla="*/ 1469791 h 2598983"/>
                <a:gd name="connsiteX13" fmla="*/ 1073959 w 4105594"/>
                <a:gd name="connsiteY13" fmla="*/ 1316368 h 2598983"/>
                <a:gd name="connsiteX14" fmla="*/ 1251930 w 4105594"/>
                <a:gd name="connsiteY14" fmla="*/ 1316368 h 2598983"/>
                <a:gd name="connsiteX15" fmla="*/ 1251930 w 4105594"/>
                <a:gd name="connsiteY15" fmla="*/ 1233520 h 2598983"/>
                <a:gd name="connsiteX16" fmla="*/ 1607871 w 4105594"/>
                <a:gd name="connsiteY16" fmla="*/ 1233520 h 2598983"/>
                <a:gd name="connsiteX17" fmla="*/ 1607871 w 4105594"/>
                <a:gd name="connsiteY17" fmla="*/ 1064755 h 2598983"/>
                <a:gd name="connsiteX18" fmla="*/ 1969949 w 4105594"/>
                <a:gd name="connsiteY18" fmla="*/ 1064755 h 2598983"/>
                <a:gd name="connsiteX19" fmla="*/ 1969949 w 4105594"/>
                <a:gd name="connsiteY19" fmla="*/ 978838 h 2598983"/>
                <a:gd name="connsiteX20" fmla="*/ 2325890 w 4105594"/>
                <a:gd name="connsiteY20" fmla="*/ 978838 h 2598983"/>
                <a:gd name="connsiteX21" fmla="*/ 2325890 w 4105594"/>
                <a:gd name="connsiteY21" fmla="*/ 883716 h 2598983"/>
                <a:gd name="connsiteX22" fmla="*/ 2681830 w 4105594"/>
                <a:gd name="connsiteY22" fmla="*/ 883716 h 2598983"/>
                <a:gd name="connsiteX23" fmla="*/ 2681830 w 4105594"/>
                <a:gd name="connsiteY23" fmla="*/ 779388 h 2598983"/>
                <a:gd name="connsiteX24" fmla="*/ 3393712 w 4105594"/>
                <a:gd name="connsiteY24" fmla="*/ 779388 h 2598983"/>
                <a:gd name="connsiteX25" fmla="*/ 3393712 w 4105594"/>
                <a:gd name="connsiteY25" fmla="*/ 659718 h 2598983"/>
                <a:gd name="connsiteX26" fmla="*/ 3749653 w 4105594"/>
                <a:gd name="connsiteY26" fmla="*/ 659718 h 2598983"/>
                <a:gd name="connsiteX27" fmla="*/ 3749653 w 4105594"/>
                <a:gd name="connsiteY27" fmla="*/ 408105 h 2598983"/>
                <a:gd name="connsiteX28" fmla="*/ 3927624 w 4105594"/>
                <a:gd name="connsiteY28" fmla="*/ 408105 h 2598983"/>
                <a:gd name="connsiteX29" fmla="*/ 3927624 w 4105594"/>
                <a:gd name="connsiteY29" fmla="*/ 162628 h 2598983"/>
                <a:gd name="connsiteX30" fmla="*/ 4105594 w 4105594"/>
                <a:gd name="connsiteY30" fmla="*/ 162628 h 2598983"/>
                <a:gd name="connsiteX31" fmla="*/ 4105594 w 4105594"/>
                <a:gd name="connsiteY31" fmla="*/ 0 h 25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105594" h="2598983">
                  <a:moveTo>
                    <a:pt x="0" y="2598983"/>
                  </a:moveTo>
                  <a:lnTo>
                    <a:pt x="0" y="2463971"/>
                  </a:lnTo>
                  <a:lnTo>
                    <a:pt x="181039" y="2463971"/>
                  </a:lnTo>
                  <a:lnTo>
                    <a:pt x="181039" y="2255316"/>
                  </a:lnTo>
                  <a:lnTo>
                    <a:pt x="352872" y="2255316"/>
                  </a:lnTo>
                  <a:lnTo>
                    <a:pt x="352872" y="2184741"/>
                  </a:lnTo>
                  <a:lnTo>
                    <a:pt x="540048" y="2184741"/>
                  </a:lnTo>
                  <a:lnTo>
                    <a:pt x="540048" y="1899375"/>
                  </a:lnTo>
                  <a:lnTo>
                    <a:pt x="718018" y="1899375"/>
                  </a:lnTo>
                  <a:lnTo>
                    <a:pt x="718018" y="1687651"/>
                  </a:lnTo>
                  <a:lnTo>
                    <a:pt x="892920" y="1687651"/>
                  </a:lnTo>
                  <a:lnTo>
                    <a:pt x="892920" y="1469791"/>
                  </a:lnTo>
                  <a:lnTo>
                    <a:pt x="1073959" y="1469791"/>
                  </a:lnTo>
                  <a:lnTo>
                    <a:pt x="1073959" y="1316368"/>
                  </a:lnTo>
                  <a:lnTo>
                    <a:pt x="1251930" y="1316368"/>
                  </a:lnTo>
                  <a:lnTo>
                    <a:pt x="1251930" y="1233520"/>
                  </a:lnTo>
                  <a:lnTo>
                    <a:pt x="1607871" y="1233520"/>
                  </a:lnTo>
                  <a:lnTo>
                    <a:pt x="1607871" y="1064755"/>
                  </a:lnTo>
                  <a:lnTo>
                    <a:pt x="1969949" y="1064755"/>
                  </a:lnTo>
                  <a:lnTo>
                    <a:pt x="1969949" y="978838"/>
                  </a:lnTo>
                  <a:lnTo>
                    <a:pt x="2325890" y="978838"/>
                  </a:lnTo>
                  <a:lnTo>
                    <a:pt x="2325890" y="883716"/>
                  </a:lnTo>
                  <a:lnTo>
                    <a:pt x="2681830" y="883716"/>
                  </a:lnTo>
                  <a:lnTo>
                    <a:pt x="2681830" y="779388"/>
                  </a:lnTo>
                  <a:lnTo>
                    <a:pt x="3393712" y="779388"/>
                  </a:lnTo>
                  <a:lnTo>
                    <a:pt x="3393712" y="659718"/>
                  </a:lnTo>
                  <a:lnTo>
                    <a:pt x="3749653" y="659718"/>
                  </a:lnTo>
                  <a:lnTo>
                    <a:pt x="3749653" y="408105"/>
                  </a:lnTo>
                  <a:lnTo>
                    <a:pt x="3927624" y="408105"/>
                  </a:lnTo>
                  <a:lnTo>
                    <a:pt x="3927624" y="162628"/>
                  </a:lnTo>
                  <a:lnTo>
                    <a:pt x="4105594" y="162628"/>
                  </a:lnTo>
                  <a:lnTo>
                    <a:pt x="4105594" y="0"/>
                  </a:lnTo>
                </a:path>
              </a:pathLst>
            </a:custGeom>
            <a:noFill/>
            <a:ln w="25400" algn="ctr">
              <a:solidFill>
                <a:srgbClr val="3961AC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sp>
        <p:nvSpPr>
          <p:cNvPr id="48" name="Text Box 15">
            <a:extLst>
              <a:ext uri="{FF2B5EF4-FFF2-40B4-BE49-F238E27FC236}">
                <a16:creationId xmlns:a16="http://schemas.microsoft.com/office/drawing/2014/main" id="{E0CCC9A0-C12E-4797-BF7D-8D37A72E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08" y="1887627"/>
            <a:ext cx="774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0.20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23D03D7B-9F83-4F55-95D5-2173096E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08" y="2407092"/>
            <a:ext cx="774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0.15</a:t>
            </a:r>
          </a:p>
        </p:txBody>
      </p:sp>
      <p:sp>
        <p:nvSpPr>
          <p:cNvPr id="50" name="Text Box 15">
            <a:extLst>
              <a:ext uri="{FF2B5EF4-FFF2-40B4-BE49-F238E27FC236}">
                <a16:creationId xmlns:a16="http://schemas.microsoft.com/office/drawing/2014/main" id="{D6CC3B39-1555-4C15-B72F-CD80114C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08" y="2926556"/>
            <a:ext cx="774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0.10</a:t>
            </a: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3CA36DA5-0409-44D8-B8F6-DCA59739B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08" y="3446022"/>
            <a:ext cx="774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0.05</a:t>
            </a:r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id="{844BFFDD-294D-4BF6-A827-D7BEFD7EE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315" y="3965490"/>
            <a:ext cx="5292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</a:t>
            </a:r>
          </a:p>
        </p:txBody>
      </p:sp>
      <p:sp>
        <p:nvSpPr>
          <p:cNvPr id="53" name="Text Box 15">
            <a:extLst>
              <a:ext uri="{FF2B5EF4-FFF2-40B4-BE49-F238E27FC236}">
                <a16:creationId xmlns:a16="http://schemas.microsoft.com/office/drawing/2014/main" id="{626E04ED-7A64-486C-A5B4-3407F9AD8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227" y="4152437"/>
            <a:ext cx="6229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22BB509A-4D5D-43FA-A7AB-628AFF0E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681" y="4152437"/>
            <a:ext cx="6229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5804A7C9-8383-43D4-9CEA-4D628270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135" y="4152437"/>
            <a:ext cx="6229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8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DA42B6BB-773F-46F4-A967-623E0DF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481" y="4152437"/>
            <a:ext cx="680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12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EBAFAE96-9C25-4483-894A-80C38307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868" y="4152437"/>
            <a:ext cx="6673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16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70E5047E-6487-4FB3-9EE0-87E27E9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703" y="4152437"/>
            <a:ext cx="7185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</a:t>
            </a: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EA1721E2-93FA-4762-8B17-B3B4B3CC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501" y="4152437"/>
            <a:ext cx="707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895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38">
            <a:extLst>
              <a:ext uri="{FF2B5EF4-FFF2-40B4-BE49-F238E27FC236}">
                <a16:creationId xmlns:a16="http://schemas.microsoft.com/office/drawing/2014/main" id="{5C499B8D-D219-2F4E-BDBB-963DC542DA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DAA4BD67-E2BB-864A-A3A1-0B4D020FF38B}"/>
              </a:ext>
            </a:extLst>
          </p:cNvPr>
          <p:cNvSpPr txBox="1">
            <a:spLocks/>
          </p:cNvSpPr>
          <p:nvPr/>
        </p:nvSpPr>
        <p:spPr>
          <a:xfrm>
            <a:off x="611188" y="549309"/>
            <a:ext cx="82819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en-GB" sz="2400" dirty="0" err="1"/>
              <a:t>Provozierte</a:t>
            </a:r>
            <a:r>
              <a:rPr lang="en-GB" sz="2400" dirty="0"/>
              <a:t> VTE: </a:t>
            </a:r>
            <a:r>
              <a:rPr lang="en-GB" sz="2400" dirty="0" err="1"/>
              <a:t>Klassifizierung</a:t>
            </a:r>
            <a:r>
              <a:rPr lang="en-GB" sz="2400" dirty="0"/>
              <a:t> der </a:t>
            </a:r>
            <a:r>
              <a:rPr lang="en-GB" sz="2400" dirty="0" err="1"/>
              <a:t>Risikofaktoren</a:t>
            </a:r>
            <a:endParaRPr lang="en-GB" sz="2400" dirty="0"/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AA199F90-B6CF-5D47-B59E-703F8359E3DD}"/>
              </a:ext>
            </a:extLst>
          </p:cNvPr>
          <p:cNvSpPr txBox="1">
            <a:spLocks/>
          </p:cNvSpPr>
          <p:nvPr/>
        </p:nvSpPr>
        <p:spPr>
          <a:xfrm>
            <a:off x="612776" y="1237901"/>
            <a:ext cx="8274051" cy="3877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600"/>
              </a:spcBef>
              <a:buClr>
                <a:srgbClr val="3961AC"/>
              </a:buClr>
              <a:tabLst>
                <a:tab pos="1238220" algn="l"/>
              </a:tabLst>
            </a:pPr>
            <a:r>
              <a:rPr lang="en-GB" sz="1400" b="1" kern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Klassifizierung</a:t>
            </a:r>
            <a:r>
              <a:rPr lang="en-GB" sz="14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der </a:t>
            </a:r>
            <a:r>
              <a:rPr lang="en-GB" sz="1400" b="1" kern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Risikofaktoren</a:t>
            </a:r>
            <a:r>
              <a:rPr lang="en-GB" sz="14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GB" sz="1400" b="1" kern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laut</a:t>
            </a:r>
            <a:r>
              <a:rPr lang="en-GB" sz="14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VTE-Ereignis-Index</a:t>
            </a:r>
            <a:r>
              <a:rPr lang="en-GB" sz="1400" b="1" kern="0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12</a:t>
            </a:r>
          </a:p>
          <a:p>
            <a:endParaRPr lang="en-US" altLang="en-US" sz="1400" b="1" kern="0" baseline="30000" dirty="0"/>
          </a:p>
        </p:txBody>
      </p:sp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D9B1ABB7-40DD-A94F-AEDF-0C58A686A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236257"/>
              </p:ext>
            </p:extLst>
          </p:nvPr>
        </p:nvGraphicFramePr>
        <p:xfrm>
          <a:off x="611188" y="1625701"/>
          <a:ext cx="7920037" cy="30600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1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647">
                <a:tc>
                  <a:txBody>
                    <a:bodyPr/>
                    <a:lstStyle/>
                    <a:p>
                      <a:pPr marL="0" indent="0">
                        <a:buClr>
                          <a:schemeClr val="bg2"/>
                        </a:buClr>
                        <a:buFont typeface="Arial" panose="020B0604020202020204" pitchFamily="34" charset="0"/>
                        <a:buNone/>
                      </a:pPr>
                      <a:endParaRPr lang="en-GB" sz="1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noProof="0" dirty="0">
                          <a:solidFill>
                            <a:schemeClr val="bg1"/>
                          </a:solidFill>
                        </a:rPr>
                        <a:t>PERSISTIEREND</a:t>
                      </a:r>
                    </a:p>
                  </a:txBody>
                  <a:tcPr marL="91423" marR="9142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noProof="0" dirty="0">
                          <a:solidFill>
                            <a:schemeClr val="bg1"/>
                          </a:solidFill>
                        </a:rPr>
                        <a:t>TRANSIENT</a:t>
                      </a:r>
                    </a:p>
                  </a:txBody>
                  <a:tcPr marL="90000" marR="91423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zh-CN" sz="1100" b="1" kern="0" noProof="0" dirty="0" err="1">
                          <a:solidFill>
                            <a:schemeClr val="tx1"/>
                          </a:solidFill>
                        </a:rPr>
                        <a:t>Schwach</a:t>
                      </a:r>
                      <a:endParaRPr lang="en-GB" altLang="zh-CN" sz="1100" b="1" kern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60960" marB="60960" vert="vert27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BMI &gt;30 kg/m</a:t>
                      </a:r>
                      <a:r>
                        <a:rPr lang="en-GB" sz="10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VTE in der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Familienanamnese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Berechnete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KrCl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&lt;50 ml/min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Herzinsuffizienz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Chronisch-entzündliche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Darmerkrankung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Vollständige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teilweise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Lähmung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der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unteren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Extremitäten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bekannte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Thromboseneigung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einschließlich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Antithrombinmangel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Protein-C-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Protein-S-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Mangel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-V-Leiden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Prothrombin-Mutation und Antiphospholipid-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Syndrom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23" marR="91423" marT="60960" marB="6096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Hormontherapie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Bettlägerigkeit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Beinverletzung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reduzierter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Mobilität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indent="-268288" algn="l" rtl="0" eaLnBrk="1" fontAlgn="base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Reisen &gt;8 </a:t>
                      </a: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Stunden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Schwangerschaft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Wochenbett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268288" indent="-268288" algn="l" rtl="0" eaLnBrk="1" fontAlgn="base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</a:pPr>
                      <a:endParaRPr lang="en-GB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60960" marB="6096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zh-CN" sz="1100" b="1" kern="0" noProof="0" dirty="0">
                          <a:solidFill>
                            <a:schemeClr val="tx1"/>
                          </a:solidFill>
                        </a:rPr>
                        <a:t>Stark</a:t>
                      </a:r>
                    </a:p>
                  </a:txBody>
                  <a:tcPr marL="91423" marR="91423" marT="60960" marB="60960" vert="vert27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4D2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  <a:defRPr/>
                      </a:pPr>
                      <a:r>
                        <a:rPr lang="en-GB" altLang="zh-CN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Aktiver</a:t>
                      </a:r>
                      <a:r>
                        <a:rPr lang="en-GB" altLang="zh-CN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Krebs, </a:t>
                      </a:r>
                      <a:r>
                        <a:rPr lang="en-GB" altLang="zh-CN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ausser</a:t>
                      </a:r>
                      <a:r>
                        <a:rPr lang="en-GB" altLang="zh-CN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zh-CN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Basalzell</a:t>
                      </a:r>
                      <a:r>
                        <a:rPr lang="en-GB" altLang="zh-CN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altLang="zh-CN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altLang="zh-CN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zh-CN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Plattenepithelkarzinom</a:t>
                      </a:r>
                      <a:endParaRPr lang="en-GB" altLang="zh-CN" sz="1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60960" marB="6096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4D2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l" rtl="0" eaLnBrk="1" fontAlgn="base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Grössere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Operation/Trauma</a:t>
                      </a:r>
                    </a:p>
                    <a:p>
                      <a:pPr marL="268288" indent="-268288" algn="l" rtl="0" eaLnBrk="1" fontAlgn="base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anose="05000000000000000000" pitchFamily="2" charset="2"/>
                        <a:buChar char=""/>
                        <a:tabLst>
                          <a:tab pos="1238250" algn="l"/>
                        </a:tabLst>
                      </a:pPr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Kaiserschnitt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1423" marR="91423" marT="60960" marB="6096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6358"/>
                  </a:ext>
                </a:extLst>
              </a:tr>
            </a:tbl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4C9C700D-168B-6F41-A8D8-B72C481BB0D6}"/>
              </a:ext>
            </a:extLst>
          </p:cNvPr>
          <p:cNvSpPr txBox="1"/>
          <p:nvPr/>
        </p:nvSpPr>
        <p:spPr>
          <a:xfrm>
            <a:off x="619123" y="4815493"/>
            <a:ext cx="8274051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Vorsicht, Kontraindikationen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gemäss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Fachinformation beachten (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www.swissmedicinfo.</a:t>
            </a:r>
            <a:r>
              <a:rPr lang="de-DE" sz="700" err="1">
                <a:solidFill>
                  <a:srgbClr val="B3B2B5"/>
                </a:solidFill>
                <a:cs typeface="Arial" charset="0"/>
              </a:rPr>
              <a:t>ch</a:t>
            </a:r>
            <a:r>
              <a:rPr lang="de-DE" sz="700">
                <a:solidFill>
                  <a:srgbClr val="B3B2B5"/>
                </a:solidFill>
                <a:cs typeface="Arial" charset="0"/>
              </a:rPr>
              <a:t>).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KrCl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: Kreatinin-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Clearance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55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14">
            <a:extLst>
              <a:ext uri="{FF2B5EF4-FFF2-40B4-BE49-F238E27FC236}">
                <a16:creationId xmlns:a16="http://schemas.microsoft.com/office/drawing/2014/main" id="{C729DABC-8A03-4CB3-9613-CE408F480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701050"/>
              </p:ext>
            </p:extLst>
          </p:nvPr>
        </p:nvGraphicFramePr>
        <p:xfrm>
          <a:off x="912791" y="1630688"/>
          <a:ext cx="7881386" cy="262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p&lt;0.001 vs. ASS 100 mg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ASS: Acetylsalicylsäure; 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TVT: tiefe Venenthrombose; LE: Lungenembolie 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6" y="1237901"/>
            <a:ext cx="8274051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/>
              <a:t>EINSTEIN EXTENSION/CHOICE: Kein statistisch signifikanter Unterschied zwischen Rezidivraten bei unprovozierter und provozierter VTE nach 1 Jahr</a:t>
            </a:r>
            <a:r>
              <a:rPr lang="de-DE" sz="1400" b="1" baseline="30000"/>
              <a:t>12</a:t>
            </a: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EB9B309A-2C85-4333-A2A9-5C28F3F16489}"/>
              </a:ext>
            </a:extLst>
          </p:cNvPr>
          <p:cNvSpPr txBox="1">
            <a:spLocks/>
          </p:cNvSpPr>
          <p:nvPr/>
        </p:nvSpPr>
        <p:spPr>
          <a:xfrm>
            <a:off x="1061884" y="216911"/>
            <a:ext cx="7831292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Herr Peters benötigt Schutz, solange ein </a:t>
            </a:r>
          </a:p>
          <a:p>
            <a:pPr lvl="0"/>
            <a:r>
              <a:rPr lang="de-DE" sz="2400" dirty="0"/>
              <a:t>Risiko weiterbesteht</a:t>
            </a:r>
          </a:p>
        </p:txBody>
      </p:sp>
      <p:pic>
        <p:nvPicPr>
          <p:cNvPr id="27" name="Picture 2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D4D8F40-32D0-4C76-8553-EEDBD7860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7272" y="-88407"/>
            <a:ext cx="1116000" cy="1116000"/>
          </a:xfrm>
          <a:prstGeom prst="ellipse">
            <a:avLst/>
          </a:prstGeom>
          <a:ln w="28575">
            <a:solidFill>
              <a:srgbClr val="3961AC"/>
            </a:solidFill>
          </a:ln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44F7E9D-0237-4DD1-9042-3EA1661A6F73}"/>
              </a:ext>
            </a:extLst>
          </p:cNvPr>
          <p:cNvGrpSpPr/>
          <p:nvPr/>
        </p:nvGrpSpPr>
        <p:grpSpPr>
          <a:xfrm>
            <a:off x="1510600" y="1904458"/>
            <a:ext cx="1612849" cy="546766"/>
            <a:chOff x="3682300" y="2003366"/>
            <a:chExt cx="1612849" cy="546766"/>
          </a:xfrm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2B06CF4C-17AF-4B7B-B592-4EA1911AE0E8}"/>
                </a:ext>
              </a:extLst>
            </p:cNvPr>
            <p:cNvSpPr/>
            <p:nvPr/>
          </p:nvSpPr>
          <p:spPr bwMode="auto">
            <a:xfrm>
              <a:off x="3683036" y="2079316"/>
              <a:ext cx="72000" cy="72000"/>
            </a:xfrm>
            <a:prstGeom prst="rect">
              <a:avLst/>
            </a:prstGeom>
            <a:solidFill>
              <a:srgbClr val="605F6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96243047-B553-4A2A-B191-6AAD82A37F57}"/>
                </a:ext>
              </a:extLst>
            </p:cNvPr>
            <p:cNvSpPr txBox="1"/>
            <p:nvPr/>
          </p:nvSpPr>
          <p:spPr>
            <a:xfrm>
              <a:off x="3733172" y="2003366"/>
              <a:ext cx="1561873" cy="217625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r>
                <a:rPr lang="de-DE" sz="80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Placebo (n=590)</a:t>
              </a: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2F9130B8-1488-4CDC-BE7D-0C451F863F1F}"/>
                </a:ext>
              </a:extLst>
            </p:cNvPr>
            <p:cNvSpPr/>
            <p:nvPr/>
          </p:nvSpPr>
          <p:spPr bwMode="auto">
            <a:xfrm>
              <a:off x="3683140" y="2237140"/>
              <a:ext cx="72000" cy="72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8E9E16B7-50B2-47FD-BAE0-6584F15FF004}"/>
                </a:ext>
              </a:extLst>
            </p:cNvPr>
            <p:cNvSpPr txBox="1"/>
            <p:nvPr/>
          </p:nvSpPr>
          <p:spPr>
            <a:xfrm>
              <a:off x="3733276" y="2161190"/>
              <a:ext cx="1561873" cy="217625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ASS (</a:t>
              </a:r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=1131)</a:t>
              </a:r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FB70E7F8-ECAC-4E72-A414-91513B0108F0}"/>
                </a:ext>
              </a:extLst>
            </p:cNvPr>
            <p:cNvSpPr/>
            <p:nvPr/>
          </p:nvSpPr>
          <p:spPr bwMode="auto">
            <a:xfrm>
              <a:off x="3682300" y="2408457"/>
              <a:ext cx="72000" cy="72000"/>
            </a:xfrm>
            <a:prstGeom prst="rect">
              <a:avLst/>
            </a:prstGeom>
            <a:solidFill>
              <a:srgbClr val="3961A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ED948AAF-3825-46C5-88D9-6937E83F29C7}"/>
                </a:ext>
              </a:extLst>
            </p:cNvPr>
            <p:cNvSpPr txBox="1"/>
            <p:nvPr/>
          </p:nvSpPr>
          <p:spPr>
            <a:xfrm>
              <a:off x="3732436" y="2332507"/>
              <a:ext cx="1561873" cy="217625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Rivaroxaban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(</a:t>
              </a:r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=2832)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161D8BA-2479-4EF7-9066-ED17134AEB62}"/>
              </a:ext>
            </a:extLst>
          </p:cNvPr>
          <p:cNvGrpSpPr/>
          <p:nvPr/>
        </p:nvGrpSpPr>
        <p:grpSpPr>
          <a:xfrm>
            <a:off x="461413" y="1980410"/>
            <a:ext cx="8071400" cy="2729435"/>
            <a:chOff x="184172" y="1989867"/>
            <a:chExt cx="11631194" cy="4924493"/>
          </a:xfrm>
        </p:grpSpPr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4357484F-79A6-43C2-879F-4032F0DB5D14}"/>
                </a:ext>
              </a:extLst>
            </p:cNvPr>
            <p:cNvSpPr txBox="1"/>
            <p:nvPr/>
          </p:nvSpPr>
          <p:spPr>
            <a:xfrm>
              <a:off x="5195310" y="2604906"/>
              <a:ext cx="2802319" cy="72582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pPr lvl="0" algn="ctr" defTabSz="1219140">
                <a:defRPr/>
              </a:pPr>
              <a: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  <a:t>HR=</a:t>
              </a:r>
              <a:r>
                <a:rPr lang="de-DE" sz="1000" dirty="0">
                  <a:solidFill>
                    <a:srgbClr val="605F62"/>
                  </a:solidFill>
                </a:rPr>
                <a:t>0.68 vs. </a:t>
              </a:r>
              <a:r>
                <a:rPr lang="de-DE" sz="1000" dirty="0" err="1">
                  <a:solidFill>
                    <a:srgbClr val="605F62"/>
                  </a:solidFill>
                </a:rPr>
                <a:t>unprovoziert</a:t>
              </a:r>
              <a:b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</a:br>
              <a: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  <a:t>(95% KI 0.32–1.30)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5285BE78-F9B4-4A5B-AC3A-2CFFD41B486D}"/>
                </a:ext>
              </a:extLst>
            </p:cNvPr>
            <p:cNvSpPr txBox="1"/>
            <p:nvPr/>
          </p:nvSpPr>
          <p:spPr>
            <a:xfrm>
              <a:off x="8695076" y="2597314"/>
              <a:ext cx="3032145" cy="72582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pPr lvl="0" algn="ctr" defTabSz="1219140">
                <a:defRPr/>
              </a:pPr>
              <a: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  <a:t>HR=</a:t>
              </a:r>
              <a:r>
                <a:rPr lang="de-DE" sz="1000" dirty="0">
                  <a:solidFill>
                    <a:srgbClr val="605F62"/>
                  </a:solidFill>
                </a:rPr>
                <a:t>0.81 vs. </a:t>
              </a:r>
              <a:r>
                <a:rPr lang="de-DE" sz="1000" dirty="0" err="1">
                  <a:solidFill>
                    <a:srgbClr val="605F62"/>
                  </a:solidFill>
                </a:rPr>
                <a:t>unprovoziert</a:t>
              </a:r>
              <a:b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</a:br>
              <a: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  <a:t>(95% KI 0.56–1.16)</a:t>
              </a:r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434DDAD5-8E0F-459D-95C5-36A0D8008FF2}"/>
                </a:ext>
              </a:extLst>
            </p:cNvPr>
            <p:cNvSpPr txBox="1"/>
            <p:nvPr/>
          </p:nvSpPr>
          <p:spPr>
            <a:xfrm rot="16200000">
              <a:off x="-1083076" y="3257115"/>
              <a:ext cx="3335971" cy="801475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pPr marL="0" marR="0" lvl="0" indent="0" algn="ctr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  <a:t>kumulative Inzidenz von rezidivierender VTE </a:t>
              </a:r>
              <a:r>
                <a:rPr lang="de-DE" sz="1000" b="1" dirty="0">
                  <a:solidFill>
                    <a:srgbClr val="605F62"/>
                  </a:solidFill>
                </a:rPr>
                <a:t>nach</a:t>
              </a:r>
              <a:r>
                <a:rPr kumimoji="0" lang="de-DE" sz="1000" b="1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  <a:t> </a:t>
              </a:r>
              <a:br>
                <a:rPr kumimoji="0" lang="de-DE" sz="1000" b="1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</a:br>
              <a:r>
                <a:rPr kumimoji="0" lang="de-DE" sz="1000" b="1" i="0" u="none" strike="noStrike" cap="none" normalizeH="0" baseline="0" noProof="0" dirty="0">
                  <a:ln>
                    <a:noFill/>
                  </a:ln>
                  <a:solidFill>
                    <a:srgbClr val="605F62"/>
                  </a:solidFill>
                  <a:uLnTx/>
                  <a:uFillTx/>
                </a:rPr>
                <a:t>1 Jahr (%)</a:t>
              </a: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2FB85096-E02F-49B4-B309-A9B72BA75E79}"/>
                </a:ext>
              </a:extLst>
            </p:cNvPr>
            <p:cNvSpPr txBox="1"/>
            <p:nvPr/>
          </p:nvSpPr>
          <p:spPr>
            <a:xfrm>
              <a:off x="4982158" y="6188540"/>
              <a:ext cx="6833208" cy="72582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pPr marL="0" marR="0" lvl="0" indent="0" algn="ctr" defTabSz="914354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</a:rPr>
                <a:t>Provozierte VTE nicht verbunden mit hohen Risikofaktoren </a:t>
              </a:r>
              <a:b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</a:rPr>
              </a:br>
              <a:r>
                <a:rPr kumimoji="0" lang="de-DE" sz="1000" b="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</a:rPr>
                <a:t>(aktiver Krebs, Operation, Trauma)</a:t>
              </a:r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C62B345B-0CEE-4DCC-B3EE-773BB062E922}"/>
                </a:ext>
              </a:extLst>
            </p:cNvPr>
            <p:cNvCxnSpPr/>
            <p:nvPr/>
          </p:nvCxnSpPr>
          <p:spPr bwMode="auto">
            <a:xfrm>
              <a:off x="4982160" y="6125610"/>
              <a:ext cx="6819482" cy="31834"/>
            </a:xfrm>
            <a:prstGeom prst="line">
              <a:avLst/>
            </a:prstGeom>
            <a:noFill/>
            <a:ln w="19050" cap="flat" cmpd="sng" algn="ctr">
              <a:solidFill>
                <a:srgbClr val="3961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8794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6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5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* Antiphospholipid-Syndrom (Warnhinweis in der jeweiligen Fachinformation beachten), Protein-C-Mangel, Protein-S-Mangel, Antithrombin-Mangel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VTE: venöse Thromboembolie; TVT: tiefe Venenthrombose </a:t>
            </a: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EB9B309A-2C85-4333-A2A9-5C28F3F16489}"/>
              </a:ext>
            </a:extLst>
          </p:cNvPr>
          <p:cNvSpPr txBox="1">
            <a:spLocks/>
          </p:cNvSpPr>
          <p:nvPr/>
        </p:nvSpPr>
        <p:spPr>
          <a:xfrm>
            <a:off x="611188" y="216913"/>
            <a:ext cx="8281988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Kategorisierung der Risikofaktoren für Patienten mit </a:t>
            </a:r>
            <a:br>
              <a:rPr lang="de-DE" sz="2400" dirty="0"/>
            </a:br>
            <a:r>
              <a:rPr lang="de-DE" sz="2400" dirty="0"/>
              <a:t>VTE auf Basis </a:t>
            </a:r>
            <a:r>
              <a:rPr lang="de-CH" sz="2400" dirty="0"/>
              <a:t>des langfristigen </a:t>
            </a:r>
            <a:r>
              <a:rPr lang="de-CH" sz="2400" dirty="0" err="1"/>
              <a:t>Rezidivrisikos</a:t>
            </a:r>
            <a:r>
              <a:rPr lang="de-DE" sz="2400" baseline="30000" dirty="0"/>
              <a:t>13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E251089-F8BF-4B74-99D8-DAE66D75666B}"/>
              </a:ext>
            </a:extLst>
          </p:cNvPr>
          <p:cNvGrpSpPr/>
          <p:nvPr/>
        </p:nvGrpSpPr>
        <p:grpSpPr>
          <a:xfrm>
            <a:off x="619126" y="1276350"/>
            <a:ext cx="7913689" cy="1044000"/>
            <a:chOff x="619125" y="1276350"/>
            <a:chExt cx="7913689" cy="896214"/>
          </a:xfrm>
        </p:grpSpPr>
        <p:sp>
          <p:nvSpPr>
            <p:cNvPr id="18" name="Freeform: Shape 36">
              <a:extLst>
                <a:ext uri="{FF2B5EF4-FFF2-40B4-BE49-F238E27FC236}">
                  <a16:creationId xmlns:a16="http://schemas.microsoft.com/office/drawing/2014/main" id="{74985F52-561F-4263-9CCA-477C65099B50}"/>
                </a:ext>
              </a:extLst>
            </p:cNvPr>
            <p:cNvSpPr/>
            <p:nvPr/>
          </p:nvSpPr>
          <p:spPr bwMode="auto">
            <a:xfrm>
              <a:off x="790575" y="1276350"/>
              <a:ext cx="7742239" cy="896214"/>
            </a:xfrm>
            <a:custGeom>
              <a:avLst/>
              <a:gdLst>
                <a:gd name="connsiteX0" fmla="*/ 360000 w 4368835"/>
                <a:gd name="connsiteY0" fmla="*/ 0 h 720000"/>
                <a:gd name="connsiteX1" fmla="*/ 4077048 w 4368835"/>
                <a:gd name="connsiteY1" fmla="*/ 0 h 720000"/>
                <a:gd name="connsiteX2" fmla="*/ 4368835 w 4368835"/>
                <a:gd name="connsiteY2" fmla="*/ 360000 h 720000"/>
                <a:gd name="connsiteX3" fmla="*/ 4077048 w 4368835"/>
                <a:gd name="connsiteY3" fmla="*/ 720000 h 720000"/>
                <a:gd name="connsiteX4" fmla="*/ 360000 w 4368835"/>
                <a:gd name="connsiteY4" fmla="*/ 720000 h 720000"/>
                <a:gd name="connsiteX5" fmla="*/ 0 w 4368835"/>
                <a:gd name="connsiteY5" fmla="*/ 360000 h 720000"/>
                <a:gd name="connsiteX6" fmla="*/ 360000 w 4368835"/>
                <a:gd name="connsiteY6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835" h="720000">
                  <a:moveTo>
                    <a:pt x="360000" y="0"/>
                  </a:moveTo>
                  <a:lnTo>
                    <a:pt x="4077048" y="0"/>
                  </a:lnTo>
                  <a:lnTo>
                    <a:pt x="4368835" y="360000"/>
                  </a:lnTo>
                  <a:lnTo>
                    <a:pt x="4077048" y="720000"/>
                  </a:lnTo>
                  <a:lnTo>
                    <a:pt x="360000" y="720000"/>
                  </a:lnTo>
                  <a:cubicBezTo>
                    <a:pt x="161177" y="720000"/>
                    <a:pt x="0" y="558823"/>
                    <a:pt x="0" y="360000"/>
                  </a:cubicBezTo>
                  <a:cubicBezTo>
                    <a:pt x="0" y="161177"/>
                    <a:pt x="161177" y="0"/>
                    <a:pt x="360000" y="0"/>
                  </a:cubicBezTo>
                  <a:close/>
                </a:path>
              </a:pathLst>
            </a:custGeom>
            <a:solidFill>
              <a:srgbClr val="6689C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614">
                <a:defRPr/>
              </a:pPr>
              <a:endParaRPr lang="en-GB" sz="160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02F43FF-5D83-4BF0-8E37-B20BC3BEB232}"/>
                </a:ext>
              </a:extLst>
            </p:cNvPr>
            <p:cNvSpPr/>
            <p:nvPr/>
          </p:nvSpPr>
          <p:spPr bwMode="auto">
            <a:xfrm>
              <a:off x="619125" y="1276350"/>
              <a:ext cx="1443340" cy="896214"/>
            </a:xfrm>
            <a:prstGeom prst="rect">
              <a:avLst/>
            </a:prstGeom>
            <a:solidFill>
              <a:srgbClr val="6689C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A0D75A0-9B1C-42EA-B85B-634D87D91DED}"/>
              </a:ext>
            </a:extLst>
          </p:cNvPr>
          <p:cNvGrpSpPr/>
          <p:nvPr/>
        </p:nvGrpSpPr>
        <p:grpSpPr>
          <a:xfrm>
            <a:off x="1150939" y="1443107"/>
            <a:ext cx="345353" cy="720000"/>
            <a:chOff x="1150938" y="1366723"/>
            <a:chExt cx="345353" cy="720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57BCAA6-0020-40A3-81AA-7CB80C4F9DBD}"/>
                </a:ext>
              </a:extLst>
            </p:cNvPr>
            <p:cNvSpPr/>
            <p:nvPr/>
          </p:nvSpPr>
          <p:spPr bwMode="auto">
            <a:xfrm>
              <a:off x="1150938" y="1366723"/>
              <a:ext cx="345353" cy="720000"/>
            </a:xfrm>
            <a:prstGeom prst="rect">
              <a:avLst/>
            </a:prstGeom>
            <a:solidFill>
              <a:srgbClr val="8A8C8E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rgbClr val="D5D4D2"/>
                </a:solidFill>
              </a:endParaRP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D27FCF4-A795-4329-9CB8-DCBCA265F70F}"/>
                </a:ext>
              </a:extLst>
            </p:cNvPr>
            <p:cNvSpPr/>
            <p:nvPr/>
          </p:nvSpPr>
          <p:spPr bwMode="auto">
            <a:xfrm>
              <a:off x="1233614" y="1423873"/>
              <a:ext cx="180000" cy="180000"/>
            </a:xfrm>
            <a:prstGeom prst="ellipse">
              <a:avLst/>
            </a:prstGeom>
            <a:solidFill>
              <a:srgbClr val="FF0000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9999D92-4FA1-4AB5-BB1C-33A093002406}"/>
                </a:ext>
              </a:extLst>
            </p:cNvPr>
            <p:cNvSpPr/>
            <p:nvPr/>
          </p:nvSpPr>
          <p:spPr bwMode="auto">
            <a:xfrm>
              <a:off x="1233614" y="1634585"/>
              <a:ext cx="180000" cy="180000"/>
            </a:xfrm>
            <a:prstGeom prst="ellipse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145CF779-3969-4DD1-BD05-565E3C592116}"/>
                </a:ext>
              </a:extLst>
            </p:cNvPr>
            <p:cNvSpPr/>
            <p:nvPr/>
          </p:nvSpPr>
          <p:spPr bwMode="auto">
            <a:xfrm>
              <a:off x="1233614" y="1845298"/>
              <a:ext cx="180000" cy="180000"/>
            </a:xfrm>
            <a:prstGeom prst="ellipse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90DBCBD0-DDAD-438B-BE36-B33D0BF9D6E0}"/>
              </a:ext>
            </a:extLst>
          </p:cNvPr>
          <p:cNvSpPr txBox="1"/>
          <p:nvPr/>
        </p:nvSpPr>
        <p:spPr>
          <a:xfrm>
            <a:off x="1833997" y="1276349"/>
            <a:ext cx="2558618" cy="1044000"/>
          </a:xfrm>
          <a:prstGeom prst="rect">
            <a:avLst/>
          </a:prstGeom>
          <a:noFill/>
        </p:spPr>
        <p:txBody>
          <a:bodyPr wrap="square" lIns="0" tIns="46800" rIns="0" bIns="468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000">
                <a:solidFill>
                  <a:schemeClr val="bg1"/>
                </a:solidFill>
              </a:rPr>
              <a:t>Hohes Rezidivrisiko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000" b="1">
                <a:solidFill>
                  <a:schemeClr val="bg1"/>
                </a:solidFill>
              </a:rPr>
              <a:t>Langfristige Antikoagulation,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000" b="1">
                <a:solidFill>
                  <a:schemeClr val="bg1"/>
                </a:solidFill>
              </a:rPr>
              <a:t>sofern keine Kontraindikation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F4A7E99-CFEA-4E74-A5C8-D148CDA49F79}"/>
              </a:ext>
            </a:extLst>
          </p:cNvPr>
          <p:cNvSpPr txBox="1"/>
          <p:nvPr/>
        </p:nvSpPr>
        <p:spPr>
          <a:xfrm>
            <a:off x="4751388" y="1284377"/>
            <a:ext cx="3602036" cy="1044000"/>
          </a:xfrm>
          <a:prstGeom prst="rect">
            <a:avLst/>
          </a:prstGeom>
          <a:noFill/>
        </p:spPr>
        <p:txBody>
          <a:bodyPr wrap="square" lIns="0" tIns="46800" rIns="0" bIns="46800" rtlCol="0" anchor="ctr">
            <a:noAutofit/>
          </a:bodyPr>
          <a:lstStyle/>
          <a:p>
            <a:pPr marL="214303" indent="-214303" defTabSz="68576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"/>
            </a:pPr>
            <a:r>
              <a:rPr lang="de-DE" sz="1000" dirty="0">
                <a:solidFill>
                  <a:schemeClr val="bg1"/>
                </a:solidFill>
                <a:latin typeface="Arial"/>
              </a:rPr>
              <a:t>Aktiver Tumor</a:t>
            </a:r>
          </a:p>
          <a:p>
            <a:pPr marL="214303" indent="-214303" defTabSz="68576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"/>
            </a:pPr>
            <a:r>
              <a:rPr lang="de-DE" sz="1000" dirty="0">
                <a:solidFill>
                  <a:schemeClr val="bg1"/>
                </a:solidFill>
                <a:latin typeface="Arial"/>
              </a:rPr>
              <a:t>Provoziertes Ereignis mit persistierendem Risikofaktor</a:t>
            </a:r>
          </a:p>
          <a:p>
            <a:pPr marL="214303" indent="-214303" defTabSz="68576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"/>
            </a:pPr>
            <a:r>
              <a:rPr lang="de-DE" sz="1000" dirty="0">
                <a:solidFill>
                  <a:schemeClr val="bg1"/>
                </a:solidFill>
                <a:latin typeface="Arial"/>
              </a:rPr>
              <a:t>Schwere </a:t>
            </a:r>
            <a:r>
              <a:rPr lang="de-DE" sz="1000" dirty="0" err="1">
                <a:solidFill>
                  <a:schemeClr val="bg1"/>
                </a:solidFill>
                <a:latin typeface="Arial"/>
              </a:rPr>
              <a:t>Thrombophilie</a:t>
            </a:r>
            <a:r>
              <a:rPr lang="de-DE" sz="1000" dirty="0">
                <a:solidFill>
                  <a:schemeClr val="bg1"/>
                </a:solidFill>
                <a:latin typeface="Arial"/>
              </a:rPr>
              <a:t>*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40292F-74A7-4AEE-9EAE-5E0F415E4E99}"/>
              </a:ext>
            </a:extLst>
          </p:cNvPr>
          <p:cNvGrpSpPr/>
          <p:nvPr/>
        </p:nvGrpSpPr>
        <p:grpSpPr>
          <a:xfrm>
            <a:off x="619126" y="2458458"/>
            <a:ext cx="7913689" cy="1052028"/>
            <a:chOff x="619126" y="2396914"/>
            <a:chExt cx="7913689" cy="1052028"/>
          </a:xfrm>
        </p:grpSpPr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589134E6-F5E0-412D-B339-D8B32F87CAFC}"/>
                </a:ext>
              </a:extLst>
            </p:cNvPr>
            <p:cNvSpPr/>
            <p:nvPr/>
          </p:nvSpPr>
          <p:spPr bwMode="auto">
            <a:xfrm>
              <a:off x="790576" y="2396915"/>
              <a:ext cx="7742239" cy="1044000"/>
            </a:xfrm>
            <a:custGeom>
              <a:avLst/>
              <a:gdLst>
                <a:gd name="connsiteX0" fmla="*/ 360000 w 4368835"/>
                <a:gd name="connsiteY0" fmla="*/ 0 h 720000"/>
                <a:gd name="connsiteX1" fmla="*/ 4077048 w 4368835"/>
                <a:gd name="connsiteY1" fmla="*/ 0 h 720000"/>
                <a:gd name="connsiteX2" fmla="*/ 4368835 w 4368835"/>
                <a:gd name="connsiteY2" fmla="*/ 360000 h 720000"/>
                <a:gd name="connsiteX3" fmla="*/ 4077048 w 4368835"/>
                <a:gd name="connsiteY3" fmla="*/ 720000 h 720000"/>
                <a:gd name="connsiteX4" fmla="*/ 360000 w 4368835"/>
                <a:gd name="connsiteY4" fmla="*/ 720000 h 720000"/>
                <a:gd name="connsiteX5" fmla="*/ 0 w 4368835"/>
                <a:gd name="connsiteY5" fmla="*/ 360000 h 720000"/>
                <a:gd name="connsiteX6" fmla="*/ 360000 w 4368835"/>
                <a:gd name="connsiteY6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835" h="720000">
                  <a:moveTo>
                    <a:pt x="360000" y="0"/>
                  </a:moveTo>
                  <a:lnTo>
                    <a:pt x="4077048" y="0"/>
                  </a:lnTo>
                  <a:lnTo>
                    <a:pt x="4368835" y="360000"/>
                  </a:lnTo>
                  <a:lnTo>
                    <a:pt x="4077048" y="720000"/>
                  </a:lnTo>
                  <a:lnTo>
                    <a:pt x="360000" y="720000"/>
                  </a:lnTo>
                  <a:cubicBezTo>
                    <a:pt x="161177" y="720000"/>
                    <a:pt x="0" y="558823"/>
                    <a:pt x="0" y="360000"/>
                  </a:cubicBezTo>
                  <a:cubicBezTo>
                    <a:pt x="0" y="161177"/>
                    <a:pt x="161177" y="0"/>
                    <a:pt x="360000" y="0"/>
                  </a:cubicBezTo>
                  <a:close/>
                </a:path>
              </a:pathLst>
            </a:custGeom>
            <a:solidFill>
              <a:srgbClr val="6689C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614">
                <a:defRPr/>
              </a:pPr>
              <a:endParaRPr lang="en-GB" sz="160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CA36E507-4F86-4CCB-832A-14956CE9D95F}"/>
                </a:ext>
              </a:extLst>
            </p:cNvPr>
            <p:cNvSpPr/>
            <p:nvPr/>
          </p:nvSpPr>
          <p:spPr bwMode="auto">
            <a:xfrm>
              <a:off x="619126" y="2396915"/>
              <a:ext cx="1443340" cy="1044000"/>
            </a:xfrm>
            <a:prstGeom prst="rect">
              <a:avLst/>
            </a:prstGeom>
            <a:solidFill>
              <a:srgbClr val="6689C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B5AA6AF-A108-46AE-AA1C-3AAFEDCC1204}"/>
                </a:ext>
              </a:extLst>
            </p:cNvPr>
            <p:cNvGrpSpPr/>
            <p:nvPr/>
          </p:nvGrpSpPr>
          <p:grpSpPr>
            <a:xfrm>
              <a:off x="1150939" y="2556528"/>
              <a:ext cx="345353" cy="720000"/>
              <a:chOff x="1150938" y="2487288"/>
              <a:chExt cx="345353" cy="720000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FE520CDF-3DB3-4FF4-81F0-8CB94AB387AE}"/>
                  </a:ext>
                </a:extLst>
              </p:cNvPr>
              <p:cNvSpPr/>
              <p:nvPr/>
            </p:nvSpPr>
            <p:spPr bwMode="auto">
              <a:xfrm>
                <a:off x="1150938" y="2487288"/>
                <a:ext cx="345353" cy="720000"/>
              </a:xfrm>
              <a:prstGeom prst="rect">
                <a:avLst/>
              </a:prstGeom>
              <a:solidFill>
                <a:srgbClr val="8A8C8E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rgbClr val="D5D4D2"/>
                  </a:solidFill>
                </a:endParaRP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A3B2B145-C1EA-4B76-AC7C-526D5915F3A0}"/>
                  </a:ext>
                </a:extLst>
              </p:cNvPr>
              <p:cNvSpPr/>
              <p:nvPr/>
            </p:nvSpPr>
            <p:spPr bwMode="auto">
              <a:xfrm>
                <a:off x="1233614" y="2544438"/>
                <a:ext cx="180000" cy="180000"/>
              </a:xfrm>
              <a:prstGeom prst="ellipse">
                <a:avLst/>
              </a:prstGeom>
              <a:solidFill>
                <a:srgbClr val="D5D4D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rgbClr val="D5D4D2"/>
                  </a:solidFill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4DE8C8A6-4FDA-4B38-BC4F-8EF45E94F224}"/>
                  </a:ext>
                </a:extLst>
              </p:cNvPr>
              <p:cNvSpPr/>
              <p:nvPr/>
            </p:nvSpPr>
            <p:spPr bwMode="auto">
              <a:xfrm>
                <a:off x="1233614" y="2755150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260D2432-261C-4889-AF21-0912DB4B0B10}"/>
                  </a:ext>
                </a:extLst>
              </p:cNvPr>
              <p:cNvSpPr/>
              <p:nvPr/>
            </p:nvSpPr>
            <p:spPr bwMode="auto">
              <a:xfrm>
                <a:off x="1233614" y="2965863"/>
                <a:ext cx="180000" cy="180000"/>
              </a:xfrm>
              <a:prstGeom prst="ellipse">
                <a:avLst/>
              </a:prstGeom>
              <a:solidFill>
                <a:srgbClr val="D5D4D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61E3E5C-293F-4A2B-9C34-3306C983B3FF}"/>
                </a:ext>
              </a:extLst>
            </p:cNvPr>
            <p:cNvSpPr txBox="1"/>
            <p:nvPr/>
          </p:nvSpPr>
          <p:spPr>
            <a:xfrm>
              <a:off x="1833997" y="2396914"/>
              <a:ext cx="2558618" cy="1044000"/>
            </a:xfrm>
            <a:prstGeom prst="rect">
              <a:avLst/>
            </a:prstGeom>
            <a:noFill/>
          </p:spPr>
          <p:txBody>
            <a:bodyPr wrap="square" lIns="0" tIns="46800" rIns="0" bIns="46800" rtlCol="0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300"/>
                </a:spcAft>
              </a:pPr>
              <a:r>
                <a:rPr lang="de-DE" sz="1000" dirty="0">
                  <a:solidFill>
                    <a:schemeClr val="bg1"/>
                  </a:solidFill>
                </a:rPr>
                <a:t>Mittleres </a:t>
              </a:r>
              <a:r>
                <a:rPr lang="de-DE" sz="1000" dirty="0" err="1">
                  <a:solidFill>
                    <a:schemeClr val="bg1"/>
                  </a:solidFill>
                </a:rPr>
                <a:t>Rezidivrisiko</a:t>
              </a:r>
              <a:endParaRPr lang="de-DE" sz="1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spcAft>
                  <a:spcPts val="300"/>
                </a:spcAft>
              </a:pPr>
              <a:r>
                <a:rPr lang="de-DE" sz="1000" b="1" dirty="0">
                  <a:solidFill>
                    <a:schemeClr val="bg1"/>
                  </a:solidFill>
                </a:rPr>
                <a:t>Verlängerte </a:t>
              </a:r>
            </a:p>
            <a:p>
              <a:pPr>
                <a:spcBef>
                  <a:spcPts val="0"/>
                </a:spcBef>
                <a:spcAft>
                  <a:spcPts val="300"/>
                </a:spcAft>
              </a:pPr>
              <a:r>
                <a:rPr lang="de-DE" sz="1000" b="1" dirty="0">
                  <a:solidFill>
                    <a:schemeClr val="bg1"/>
                  </a:solidFill>
                </a:rPr>
                <a:t>Sekundärprophylaxe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3F0E6C0-4490-4A53-A4F2-3D6938AD6078}"/>
                </a:ext>
              </a:extLst>
            </p:cNvPr>
            <p:cNvSpPr txBox="1"/>
            <p:nvPr/>
          </p:nvSpPr>
          <p:spPr>
            <a:xfrm>
              <a:off x="4751388" y="2404942"/>
              <a:ext cx="3241674" cy="1044000"/>
            </a:xfrm>
            <a:prstGeom prst="rect">
              <a:avLst/>
            </a:prstGeom>
            <a:noFill/>
          </p:spPr>
          <p:txBody>
            <a:bodyPr wrap="square" lIns="0" tIns="46800" rIns="0" bIns="46800" rtlCol="0" anchor="ctr">
              <a:noAutofit/>
            </a:bodyPr>
            <a:lstStyle/>
            <a:p>
              <a:pPr marL="214303" indent="-214303" defTabSz="685766"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Wingdings" panose="05000000000000000000" pitchFamily="2" charset="2"/>
                <a:buChar char=""/>
              </a:pPr>
              <a:r>
                <a:rPr lang="de-DE" sz="1000">
                  <a:solidFill>
                    <a:schemeClr val="bg1"/>
                  </a:solidFill>
                  <a:latin typeface="Arial"/>
                </a:rPr>
                <a:t>Rezidiv-VTE</a:t>
              </a:r>
            </a:p>
            <a:p>
              <a:pPr marL="214303" indent="-214303" defTabSz="685766"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Wingdings" panose="05000000000000000000" pitchFamily="2" charset="2"/>
                <a:buChar char=""/>
              </a:pPr>
              <a:r>
                <a:rPr lang="de-DE" sz="1000">
                  <a:solidFill>
                    <a:schemeClr val="bg1"/>
                  </a:solidFill>
                  <a:latin typeface="Arial"/>
                </a:rPr>
                <a:t>Unprovoziertes Ereignis</a:t>
              </a:r>
            </a:p>
            <a:p>
              <a:pPr marL="214303" indent="-214303" defTabSz="685766"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Wingdings" panose="05000000000000000000" pitchFamily="2" charset="2"/>
                <a:buChar char=""/>
              </a:pPr>
              <a:r>
                <a:rPr lang="de-DE" sz="1000">
                  <a:solidFill>
                    <a:schemeClr val="bg1"/>
                  </a:solidFill>
                  <a:latin typeface="Arial"/>
                </a:rPr>
                <a:t>Provoziertes Ereignis mit weichem, unsicherem und transientem Risiko, z.B. Reise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C880D58-5DD1-47E3-87FB-ADDBCC3326DA}"/>
              </a:ext>
            </a:extLst>
          </p:cNvPr>
          <p:cNvGrpSpPr/>
          <p:nvPr/>
        </p:nvGrpSpPr>
        <p:grpSpPr>
          <a:xfrm>
            <a:off x="625032" y="3656596"/>
            <a:ext cx="7396223" cy="1044000"/>
            <a:chOff x="625032" y="3656596"/>
            <a:chExt cx="7396223" cy="1044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CAA335C-1B29-ED48-8733-1CF979D36B82}"/>
                </a:ext>
              </a:extLst>
            </p:cNvPr>
            <p:cNvSpPr/>
            <p:nvPr/>
          </p:nvSpPr>
          <p:spPr bwMode="auto">
            <a:xfrm>
              <a:off x="625032" y="3656596"/>
              <a:ext cx="7396223" cy="1044000"/>
            </a:xfrm>
            <a:prstGeom prst="rect">
              <a:avLst/>
            </a:prstGeom>
            <a:solidFill>
              <a:srgbClr val="6689C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886EDFB4-268B-41BA-92AB-E0EBD789C95B}"/>
                </a:ext>
              </a:extLst>
            </p:cNvPr>
            <p:cNvGrpSpPr/>
            <p:nvPr/>
          </p:nvGrpSpPr>
          <p:grpSpPr>
            <a:xfrm>
              <a:off x="1141874" y="3826560"/>
              <a:ext cx="345353" cy="720000"/>
              <a:chOff x="1141873" y="3634229"/>
              <a:chExt cx="345353" cy="720000"/>
            </a:xfrm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AD3332A1-FC72-4DB6-B0DC-5BB09B9679AA}"/>
                  </a:ext>
                </a:extLst>
              </p:cNvPr>
              <p:cNvSpPr/>
              <p:nvPr/>
            </p:nvSpPr>
            <p:spPr bwMode="auto">
              <a:xfrm>
                <a:off x="1141873" y="3634229"/>
                <a:ext cx="345353" cy="720000"/>
              </a:xfrm>
              <a:prstGeom prst="rect">
                <a:avLst/>
              </a:prstGeom>
              <a:solidFill>
                <a:srgbClr val="8A8C8E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rgbClr val="D5D4D2"/>
                  </a:solidFill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C98E7195-8543-42D4-8CEF-A907072855A8}"/>
                  </a:ext>
                </a:extLst>
              </p:cNvPr>
              <p:cNvSpPr/>
              <p:nvPr/>
            </p:nvSpPr>
            <p:spPr bwMode="auto">
              <a:xfrm>
                <a:off x="1224549" y="3665003"/>
                <a:ext cx="180000" cy="180000"/>
              </a:xfrm>
              <a:prstGeom prst="ellipse">
                <a:avLst/>
              </a:prstGeom>
              <a:solidFill>
                <a:srgbClr val="D5D4D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rgbClr val="D5D4D2"/>
                  </a:solidFill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5CDFAB2E-EB0B-44E5-BCA7-568160F137F1}"/>
                  </a:ext>
                </a:extLst>
              </p:cNvPr>
              <p:cNvSpPr/>
              <p:nvPr/>
            </p:nvSpPr>
            <p:spPr bwMode="auto">
              <a:xfrm>
                <a:off x="1224549" y="3875715"/>
                <a:ext cx="180000" cy="180000"/>
              </a:xfrm>
              <a:prstGeom prst="ellipse">
                <a:avLst/>
              </a:prstGeom>
              <a:solidFill>
                <a:srgbClr val="D5D4D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C2A30A14-EBEB-4959-9062-FD2EF03CD98E}"/>
                  </a:ext>
                </a:extLst>
              </p:cNvPr>
              <p:cNvSpPr/>
              <p:nvPr/>
            </p:nvSpPr>
            <p:spPr bwMode="auto">
              <a:xfrm>
                <a:off x="1224549" y="4086428"/>
                <a:ext cx="180000" cy="180000"/>
              </a:xfrm>
              <a:prstGeom prst="ellipse">
                <a:avLst/>
              </a:prstGeom>
              <a:solidFill>
                <a:srgbClr val="00B050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579225B-D7A1-4705-8FE4-266830FC2B4C}"/>
                </a:ext>
              </a:extLst>
            </p:cNvPr>
            <p:cNvSpPr txBox="1"/>
            <p:nvPr/>
          </p:nvSpPr>
          <p:spPr>
            <a:xfrm>
              <a:off x="1824931" y="3666947"/>
              <a:ext cx="2558618" cy="1025621"/>
            </a:xfrm>
            <a:prstGeom prst="rect">
              <a:avLst/>
            </a:prstGeom>
            <a:noFill/>
          </p:spPr>
          <p:txBody>
            <a:bodyPr wrap="square" lIns="0" tIns="46800" rIns="0" bIns="46800" rtlCol="0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300"/>
                </a:spcAft>
              </a:pPr>
              <a:r>
                <a:rPr lang="de-DE" sz="1000" dirty="0">
                  <a:solidFill>
                    <a:schemeClr val="bg1"/>
                  </a:solidFill>
                </a:rPr>
                <a:t>Geringes </a:t>
              </a:r>
              <a:r>
                <a:rPr lang="de-DE" sz="1000" dirty="0" err="1">
                  <a:solidFill>
                    <a:schemeClr val="bg1"/>
                  </a:solidFill>
                </a:rPr>
                <a:t>Rezidivrisiko</a:t>
              </a:r>
              <a:endParaRPr lang="de-DE" sz="1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spcAft>
                  <a:spcPts val="3600"/>
                </a:spcAft>
              </a:pPr>
              <a:r>
                <a:rPr lang="de-DE" sz="1000" b="1" dirty="0">
                  <a:solidFill>
                    <a:schemeClr val="bg1"/>
                  </a:solidFill>
                </a:rPr>
                <a:t>Absetzen nach </a:t>
              </a:r>
              <a:r>
                <a:rPr lang="de-DE" sz="1000" b="1">
                  <a:solidFill>
                    <a:schemeClr val="bg1"/>
                  </a:solidFill>
                </a:rPr>
                <a:t>3–6 Monaten</a:t>
              </a:r>
            </a:p>
            <a:p>
              <a:pPr>
                <a:spcBef>
                  <a:spcPts val="0"/>
                </a:spcBef>
                <a:spcAft>
                  <a:spcPts val="1800"/>
                </a:spcAft>
              </a:pPr>
              <a:r>
                <a:rPr lang="de-DE" sz="1000" b="1">
                  <a:solidFill>
                    <a:schemeClr val="bg1"/>
                  </a:solidFill>
                </a:rPr>
                <a:t>Absetzen </a:t>
              </a:r>
              <a:r>
                <a:rPr lang="de-DE" sz="1000" b="1" dirty="0">
                  <a:solidFill>
                    <a:schemeClr val="bg1"/>
                  </a:solidFill>
                </a:rPr>
                <a:t>nach 3 Monaten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A4F08B52-F0B1-4C08-9FAD-89A5A17CAB07}"/>
                </a:ext>
              </a:extLst>
            </p:cNvPr>
            <p:cNvSpPr txBox="1"/>
            <p:nvPr/>
          </p:nvSpPr>
          <p:spPr>
            <a:xfrm>
              <a:off x="4742323" y="3674975"/>
              <a:ext cx="3241674" cy="1025621"/>
            </a:xfrm>
            <a:prstGeom prst="rect">
              <a:avLst/>
            </a:prstGeom>
            <a:noFill/>
          </p:spPr>
          <p:txBody>
            <a:bodyPr wrap="square" lIns="0" tIns="46800" rIns="0" bIns="46800" rtlCol="0" anchor="ctr">
              <a:noAutofit/>
            </a:bodyPr>
            <a:lstStyle/>
            <a:p>
              <a:pPr marL="214303" indent="-214303" defTabSz="685766"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Wingdings" panose="05000000000000000000" pitchFamily="2" charset="2"/>
                <a:buChar char=""/>
              </a:pPr>
              <a:r>
                <a:rPr lang="de-DE" sz="1000" dirty="0">
                  <a:solidFill>
                    <a:schemeClr val="bg1"/>
                  </a:solidFill>
                  <a:latin typeface="Arial"/>
                </a:rPr>
                <a:t>Provoziertes Ereignis mit eindeutigem, hartem Risikofaktor (z.B. OP, Beinverletzung mit reduzierter Mobilität, Bettlägerigkeit)</a:t>
              </a:r>
            </a:p>
            <a:p>
              <a:pPr marL="214303" indent="-214303" defTabSz="685766">
                <a:spcBef>
                  <a:spcPts val="0"/>
                </a:spcBef>
                <a:spcAft>
                  <a:spcPts val="900"/>
                </a:spcAft>
                <a:buClr>
                  <a:schemeClr val="bg1"/>
                </a:buClr>
                <a:buFont typeface="Wingdings" panose="05000000000000000000" pitchFamily="2" charset="2"/>
                <a:buChar char=""/>
              </a:pPr>
              <a:r>
                <a:rPr lang="de-DE" sz="1000" dirty="0">
                  <a:solidFill>
                    <a:schemeClr val="bg1"/>
                  </a:solidFill>
                  <a:latin typeface="Arial"/>
                </a:rPr>
                <a:t>Pille oder Hormontherapie (jetzt abgesetzt)</a:t>
              </a:r>
            </a:p>
            <a:p>
              <a:pPr marL="214303" indent="-214303" defTabSz="685766"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Wingdings" panose="05000000000000000000" pitchFamily="2" charset="2"/>
                <a:buChar char=""/>
              </a:pPr>
              <a:r>
                <a:rPr lang="de-DE" sz="1000" dirty="0">
                  <a:solidFill>
                    <a:schemeClr val="bg1"/>
                  </a:solidFill>
                  <a:latin typeface="Arial"/>
                </a:rPr>
                <a:t>Unterschenkel-TVT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8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rafik 127">
            <a:extLst>
              <a:ext uri="{FF2B5EF4-FFF2-40B4-BE49-F238E27FC236}">
                <a16:creationId xmlns:a16="http://schemas.microsoft.com/office/drawing/2014/main" id="{4A988C70-2A11-480A-96A3-F607079DB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6029"/>
            <a:ext cx="9143998" cy="5124448"/>
          </a:xfrm>
          <a:prstGeom prst="rect">
            <a:avLst/>
          </a:prstGeom>
        </p:spPr>
      </p:pic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5B8389A3-FD13-604D-BA26-22B2046A68FF}"/>
              </a:ext>
            </a:extLst>
          </p:cNvPr>
          <p:cNvGrpSpPr/>
          <p:nvPr/>
        </p:nvGrpSpPr>
        <p:grpSpPr>
          <a:xfrm>
            <a:off x="3215256" y="2637785"/>
            <a:ext cx="634104" cy="690302"/>
            <a:chOff x="3825176" y="1904291"/>
            <a:chExt cx="796036" cy="710620"/>
          </a:xfrm>
        </p:grpSpPr>
        <p:sp>
          <p:nvSpPr>
            <p:cNvPr id="114" name="Pfeil: nach unten 150">
              <a:extLst>
                <a:ext uri="{FF2B5EF4-FFF2-40B4-BE49-F238E27FC236}">
                  <a16:creationId xmlns:a16="http://schemas.microsoft.com/office/drawing/2014/main" id="{2451D692-294E-9141-AC2C-3B0D5C067B2A}"/>
                </a:ext>
              </a:extLst>
            </p:cNvPr>
            <p:cNvSpPr/>
            <p:nvPr/>
          </p:nvSpPr>
          <p:spPr bwMode="auto">
            <a:xfrm>
              <a:off x="3825176" y="1904291"/>
              <a:ext cx="796036" cy="710620"/>
            </a:xfrm>
            <a:prstGeom prst="downArrow">
              <a:avLst/>
            </a:prstGeom>
            <a:solidFill>
              <a:srgbClr val="6689CC">
                <a:alpha val="49789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CH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D8FC7738-B093-CE49-826C-E2570299BFD1}"/>
                </a:ext>
              </a:extLst>
            </p:cNvPr>
            <p:cNvSpPr txBox="1"/>
            <p:nvPr/>
          </p:nvSpPr>
          <p:spPr>
            <a:xfrm>
              <a:off x="3858596" y="2079170"/>
              <a:ext cx="736980" cy="493341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66%</a:t>
              </a:r>
              <a:br>
                <a:rPr lang="de-DE" sz="1000" b="1" dirty="0">
                  <a:solidFill>
                    <a:schemeClr val="bg1"/>
                  </a:solidFill>
                </a:rPr>
              </a:br>
              <a:r>
                <a:rPr lang="de-DE" sz="600" b="1" dirty="0">
                  <a:solidFill>
                    <a:schemeClr val="bg1"/>
                  </a:solidFill>
                </a:rPr>
                <a:t>RRR</a:t>
              </a:r>
            </a:p>
            <a:p>
              <a:pPr algn="ctr"/>
              <a:endParaRPr lang="de-CH" sz="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Intention-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to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-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treat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-Analyse; **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Rivaroxaban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10 mg (0.4%) und 20 mg (0.5%) vs. ASS (0.3%), p=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ns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ASS: 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Acetylsalicylsäure; 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EB9B309A-2C85-4333-A2A9-5C28F3F16489}"/>
              </a:ext>
            </a:extLst>
          </p:cNvPr>
          <p:cNvSpPr txBox="1">
            <a:spLocks/>
          </p:cNvSpPr>
          <p:nvPr/>
        </p:nvSpPr>
        <p:spPr>
          <a:xfrm>
            <a:off x="611188" y="216911"/>
            <a:ext cx="8281988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Den Schutz Ihrer VTE-Patienten so lange verlängern, </a:t>
            </a:r>
            <a:br>
              <a:rPr lang="de-DE" sz="2400" dirty="0"/>
            </a:br>
            <a:r>
              <a:rPr lang="de-DE" sz="2400" dirty="0"/>
              <a:t>wie ihr </a:t>
            </a:r>
            <a:r>
              <a:rPr lang="de-DE" sz="2400" dirty="0" err="1"/>
              <a:t>Rezividrisiko</a:t>
            </a:r>
            <a:r>
              <a:rPr lang="de-DE" sz="2400" dirty="0"/>
              <a:t> anhält</a:t>
            </a:r>
            <a:r>
              <a:rPr lang="de-DE" sz="2400" baseline="30000" dirty="0"/>
              <a:t>14</a:t>
            </a:r>
          </a:p>
        </p:txBody>
      </p:sp>
      <p:sp>
        <p:nvSpPr>
          <p:cNvPr id="54" name="Subtitle 1">
            <a:extLst>
              <a:ext uri="{FF2B5EF4-FFF2-40B4-BE49-F238E27FC236}">
                <a16:creationId xmlns:a16="http://schemas.microsoft.com/office/drawing/2014/main" id="{6464FD0E-665D-4428-8DE2-1FA71EDAA65C}"/>
              </a:ext>
            </a:extLst>
          </p:cNvPr>
          <p:cNvSpPr txBox="1">
            <a:spLocks/>
          </p:cNvSpPr>
          <p:nvPr/>
        </p:nvSpPr>
        <p:spPr>
          <a:xfrm>
            <a:off x="612776" y="1237901"/>
            <a:ext cx="7920037" cy="6894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dirty="0"/>
              <a:t>EINSTEIN CHOICE: Beide </a:t>
            </a:r>
            <a:r>
              <a:rPr lang="de-DE" sz="1400" b="1" dirty="0" err="1"/>
              <a:t>Rivaroxaban</a:t>
            </a:r>
            <a:r>
              <a:rPr lang="de-DE" sz="1400" b="1" dirty="0"/>
              <a:t>-Dosen zeigten überlegene Wirksamkeit vs. ASS, bei einem vergleichbaren Blutungsrisiko</a:t>
            </a:r>
            <a:r>
              <a:rPr lang="de-DE" sz="1400" b="1" baseline="30000" dirty="0"/>
              <a:t>14</a:t>
            </a:r>
          </a:p>
          <a:p>
            <a:endParaRPr lang="en-US" altLang="en-US" sz="1400" b="1" kern="0" dirty="0"/>
          </a:p>
        </p:txBody>
      </p:sp>
      <p:sp>
        <p:nvSpPr>
          <p:cNvPr id="55" name="Text Box 94">
            <a:extLst>
              <a:ext uri="{FF2B5EF4-FFF2-40B4-BE49-F238E27FC236}">
                <a16:creationId xmlns:a16="http://schemas.microsoft.com/office/drawing/2014/main" id="{ADAC7614-EDC2-41C9-BFCA-56F6862C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34" y="4120389"/>
            <a:ext cx="23815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Zeit bis zum Ereignis (Tage)</a:t>
            </a:r>
          </a:p>
        </p:txBody>
      </p:sp>
      <p:grpSp>
        <p:nvGrpSpPr>
          <p:cNvPr id="58" name="Group 28">
            <a:extLst>
              <a:ext uri="{FF2B5EF4-FFF2-40B4-BE49-F238E27FC236}">
                <a16:creationId xmlns:a16="http://schemas.microsoft.com/office/drawing/2014/main" id="{4DE41CAF-51C1-473A-AA06-333AB9FDF8FE}"/>
              </a:ext>
            </a:extLst>
          </p:cNvPr>
          <p:cNvGrpSpPr>
            <a:grpSpLocks/>
          </p:cNvGrpSpPr>
          <p:nvPr/>
        </p:nvGrpSpPr>
        <p:grpSpPr bwMode="auto">
          <a:xfrm>
            <a:off x="743860" y="2109837"/>
            <a:ext cx="242246" cy="1938745"/>
            <a:chOff x="718" y="855"/>
            <a:chExt cx="414" cy="2059"/>
          </a:xfrm>
        </p:grpSpPr>
        <p:sp>
          <p:nvSpPr>
            <p:cNvPr id="102" name="Text Box 35">
              <a:extLst>
                <a:ext uri="{FF2B5EF4-FFF2-40B4-BE49-F238E27FC236}">
                  <a16:creationId xmlns:a16="http://schemas.microsoft.com/office/drawing/2014/main" id="{3852CA86-872F-4653-ABB4-28E42223B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2319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03" name="Text Box 29">
              <a:extLst>
                <a:ext uri="{FF2B5EF4-FFF2-40B4-BE49-F238E27FC236}">
                  <a16:creationId xmlns:a16="http://schemas.microsoft.com/office/drawing/2014/main" id="{9C6C9BD5-DBA4-4178-8632-D59474AF8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855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</a:p>
          </p:txBody>
        </p:sp>
        <p:sp>
          <p:nvSpPr>
            <p:cNvPr id="105" name="Text Box 31">
              <a:extLst>
                <a:ext uri="{FF2B5EF4-FFF2-40B4-BE49-F238E27FC236}">
                  <a16:creationId xmlns:a16="http://schemas.microsoft.com/office/drawing/2014/main" id="{BECCDD32-5A08-4C13-9046-F47C290E0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1221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  <p:sp>
          <p:nvSpPr>
            <p:cNvPr id="106" name="Text Box 32">
              <a:extLst>
                <a:ext uri="{FF2B5EF4-FFF2-40B4-BE49-F238E27FC236}">
                  <a16:creationId xmlns:a16="http://schemas.microsoft.com/office/drawing/2014/main" id="{218D2752-8CD4-4242-91B7-86F45413B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1587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107" name="Text Box 33">
              <a:extLst>
                <a:ext uri="{FF2B5EF4-FFF2-40B4-BE49-F238E27FC236}">
                  <a16:creationId xmlns:a16="http://schemas.microsoft.com/office/drawing/2014/main" id="{0EDA219E-7880-468B-8DCD-0AB405675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1953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108" name="Text Box 34">
              <a:extLst>
                <a:ext uri="{FF2B5EF4-FFF2-40B4-BE49-F238E27FC236}">
                  <a16:creationId xmlns:a16="http://schemas.microsoft.com/office/drawing/2014/main" id="{1C9D0FA0-7A6B-49E4-AD8F-CD54E7CAD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2685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1" name="Group 15">
            <a:extLst>
              <a:ext uri="{FF2B5EF4-FFF2-40B4-BE49-F238E27FC236}">
                <a16:creationId xmlns:a16="http://schemas.microsoft.com/office/drawing/2014/main" id="{0AC7E62E-7EE5-42EE-9F97-E81EE01C7469}"/>
              </a:ext>
            </a:extLst>
          </p:cNvPr>
          <p:cNvGrpSpPr>
            <a:grpSpLocks/>
          </p:cNvGrpSpPr>
          <p:nvPr/>
        </p:nvGrpSpPr>
        <p:grpSpPr bwMode="auto">
          <a:xfrm>
            <a:off x="971140" y="2211521"/>
            <a:ext cx="3421473" cy="1766205"/>
            <a:chOff x="1742934" y="1986566"/>
            <a:chExt cx="6599386" cy="2977766"/>
          </a:xfrm>
        </p:grpSpPr>
        <p:grpSp>
          <p:nvGrpSpPr>
            <p:cNvPr id="80" name="Group 16">
              <a:extLst>
                <a:ext uri="{FF2B5EF4-FFF2-40B4-BE49-F238E27FC236}">
                  <a16:creationId xmlns:a16="http://schemas.microsoft.com/office/drawing/2014/main" id="{25008991-9D5C-43F3-B3A8-EA1C79B94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2934" y="1986566"/>
              <a:ext cx="56680" cy="2977766"/>
              <a:chOff x="1742934" y="1986566"/>
              <a:chExt cx="56680" cy="2977766"/>
            </a:xfrm>
          </p:grpSpPr>
          <p:sp>
            <p:nvSpPr>
              <p:cNvPr id="95" name="Line 7">
                <a:extLst>
                  <a:ext uri="{FF2B5EF4-FFF2-40B4-BE49-F238E27FC236}">
                    <a16:creationId xmlns:a16="http://schemas.microsoft.com/office/drawing/2014/main" id="{4D7FB086-986A-47E4-ADE2-45D48B5A1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2946" y="1986566"/>
                <a:ext cx="0" cy="2977766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C8763748-3FCD-41E7-8BAF-30A5F5760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934" y="1992916"/>
                <a:ext cx="56680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Line 10">
                <a:extLst>
                  <a:ext uri="{FF2B5EF4-FFF2-40B4-BE49-F238E27FC236}">
                    <a16:creationId xmlns:a16="http://schemas.microsoft.com/office/drawing/2014/main" id="{3B57464D-63A4-4CEB-9AAC-2ED9DFA2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934" y="2574612"/>
                <a:ext cx="53347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Line 11">
                <a:extLst>
                  <a:ext uri="{FF2B5EF4-FFF2-40B4-BE49-F238E27FC236}">
                    <a16:creationId xmlns:a16="http://schemas.microsoft.com/office/drawing/2014/main" id="{767A7691-28C7-449C-B74D-4709B146B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934" y="3156308"/>
                <a:ext cx="53347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0" name="Line 12">
                <a:extLst>
                  <a:ext uri="{FF2B5EF4-FFF2-40B4-BE49-F238E27FC236}">
                    <a16:creationId xmlns:a16="http://schemas.microsoft.com/office/drawing/2014/main" id="{84812EEA-41CC-41ED-A69E-6EE649A66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934" y="3738004"/>
                <a:ext cx="53347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1" name="Line 13">
                <a:extLst>
                  <a:ext uri="{FF2B5EF4-FFF2-40B4-BE49-F238E27FC236}">
                    <a16:creationId xmlns:a16="http://schemas.microsoft.com/office/drawing/2014/main" id="{A51A3DD2-B681-482D-89AD-165A69A25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934" y="4319700"/>
                <a:ext cx="53347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81" name="Group 14">
              <a:extLst>
                <a:ext uri="{FF2B5EF4-FFF2-40B4-BE49-F238E27FC236}">
                  <a16:creationId xmlns:a16="http://schemas.microsoft.com/office/drawing/2014/main" id="{DEA1D442-9F76-4957-B76F-F7901F585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9426" y="4901232"/>
              <a:ext cx="6592894" cy="55563"/>
              <a:chOff x="1102" y="2799"/>
              <a:chExt cx="4153" cy="35"/>
            </a:xfrm>
          </p:grpSpPr>
          <p:sp>
            <p:nvSpPr>
              <p:cNvPr id="82" name="Line 15">
                <a:extLst>
                  <a:ext uri="{FF2B5EF4-FFF2-40B4-BE49-F238E27FC236}">
                    <a16:creationId xmlns:a16="http://schemas.microsoft.com/office/drawing/2014/main" id="{75174F32-7C17-4A27-901C-19692118E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799"/>
                <a:ext cx="414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3" name="Line 16">
                <a:extLst>
                  <a:ext uri="{FF2B5EF4-FFF2-40B4-BE49-F238E27FC236}">
                    <a16:creationId xmlns:a16="http://schemas.microsoft.com/office/drawing/2014/main" id="{47E6E1E1-6416-406D-822C-61B562345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238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4" name="Line 17">
                <a:extLst>
                  <a:ext uri="{FF2B5EF4-FFF2-40B4-BE49-F238E27FC236}">
                    <a16:creationId xmlns:a16="http://schemas.microsoft.com/office/drawing/2014/main" id="{FF1E9017-E7B5-4A0E-90F1-F7B12A108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32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5" name="Line 18">
                <a:extLst>
                  <a:ext uri="{FF2B5EF4-FFF2-40B4-BE49-F238E27FC236}">
                    <a16:creationId xmlns:a16="http://schemas.microsoft.com/office/drawing/2014/main" id="{8F904E86-2E3E-4EA0-915A-7AEDF3DA5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98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6" name="Line 19">
                <a:extLst>
                  <a:ext uri="{FF2B5EF4-FFF2-40B4-BE49-F238E27FC236}">
                    <a16:creationId xmlns:a16="http://schemas.microsoft.com/office/drawing/2014/main" id="{77E9F88B-F9BB-426D-AF87-B4A36C6B9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52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7" name="Line 20">
                <a:extLst>
                  <a:ext uri="{FF2B5EF4-FFF2-40B4-BE49-F238E27FC236}">
                    <a16:creationId xmlns:a16="http://schemas.microsoft.com/office/drawing/2014/main" id="{35098283-E41F-47BB-ADD2-ADDF693A5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18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8" name="Line 21">
                <a:extLst>
                  <a:ext uri="{FF2B5EF4-FFF2-40B4-BE49-F238E27FC236}">
                    <a16:creationId xmlns:a16="http://schemas.microsoft.com/office/drawing/2014/main" id="{52DE54B3-D3CD-42F9-986B-73A4C66C1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482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9" name="Line 22">
                <a:extLst>
                  <a:ext uri="{FF2B5EF4-FFF2-40B4-BE49-F238E27FC236}">
                    <a16:creationId xmlns:a16="http://schemas.microsoft.com/office/drawing/2014/main" id="{04F480AB-CDD5-4B02-86B3-C2BDF7C13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37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" name="Line 23">
                <a:extLst>
                  <a:ext uri="{FF2B5EF4-FFF2-40B4-BE49-F238E27FC236}">
                    <a16:creationId xmlns:a16="http://schemas.microsoft.com/office/drawing/2014/main" id="{17D9B5E2-D966-462D-ADDF-F999C99CA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99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1" name="Line 24">
                <a:extLst>
                  <a:ext uri="{FF2B5EF4-FFF2-40B4-BE49-F238E27FC236}">
                    <a16:creationId xmlns:a16="http://schemas.microsoft.com/office/drawing/2014/main" id="{2B8E2237-2C15-4FF9-9562-B5B8A12B8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473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" name="Line 25">
                <a:extLst>
                  <a:ext uri="{FF2B5EF4-FFF2-40B4-BE49-F238E27FC236}">
                    <a16:creationId xmlns:a16="http://schemas.microsoft.com/office/drawing/2014/main" id="{854E8DCA-D1C2-4741-B011-3672B948C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125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3" name="Line 26">
                <a:extLst>
                  <a:ext uri="{FF2B5EF4-FFF2-40B4-BE49-F238E27FC236}">
                    <a16:creationId xmlns:a16="http://schemas.microsoft.com/office/drawing/2014/main" id="{FCA1FB88-45A0-4C46-8028-72EF441F0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785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4" name="Line 27">
                <a:extLst>
                  <a:ext uri="{FF2B5EF4-FFF2-40B4-BE49-F238E27FC236}">
                    <a16:creationId xmlns:a16="http://schemas.microsoft.com/office/drawing/2014/main" id="{720B6C43-481B-46B8-916D-2B2ABC63C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457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66" name="Text Box 37">
            <a:extLst>
              <a:ext uri="{FF2B5EF4-FFF2-40B4-BE49-F238E27FC236}">
                <a16:creationId xmlns:a16="http://schemas.microsoft.com/office/drawing/2014/main" id="{13DE227C-C74F-491A-A7EF-ECF407215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87" y="3955369"/>
            <a:ext cx="277940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B7C6C07C-E702-4649-B1D5-EB40B53E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724" y="3955369"/>
            <a:ext cx="344060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</a:p>
        </p:txBody>
      </p:sp>
      <p:sp>
        <p:nvSpPr>
          <p:cNvPr id="69" name="Text Box 39">
            <a:extLst>
              <a:ext uri="{FF2B5EF4-FFF2-40B4-BE49-F238E27FC236}">
                <a16:creationId xmlns:a16="http://schemas.microsoft.com/office/drawing/2014/main" id="{39F80AE6-F595-49CF-BD70-B97576A28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05" y="3955369"/>
            <a:ext cx="344060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</a:p>
        </p:txBody>
      </p:sp>
      <p:sp>
        <p:nvSpPr>
          <p:cNvPr id="70" name="Text Box 40">
            <a:extLst>
              <a:ext uri="{FF2B5EF4-FFF2-40B4-BE49-F238E27FC236}">
                <a16:creationId xmlns:a16="http://schemas.microsoft.com/office/drawing/2014/main" id="{54108BA3-2E1B-465C-B3B8-1DF0784A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262" y="3955369"/>
            <a:ext cx="344060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90</a:t>
            </a:r>
          </a:p>
        </p:txBody>
      </p:sp>
      <p:sp>
        <p:nvSpPr>
          <p:cNvPr id="71" name="Text Box 41">
            <a:extLst>
              <a:ext uri="{FF2B5EF4-FFF2-40B4-BE49-F238E27FC236}">
                <a16:creationId xmlns:a16="http://schemas.microsoft.com/office/drawing/2014/main" id="{077067D1-54E7-43D1-A0A0-D0EF1393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067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120</a:t>
            </a:r>
          </a:p>
        </p:txBody>
      </p:sp>
      <p:sp>
        <p:nvSpPr>
          <p:cNvPr id="72" name="Text Box 42">
            <a:extLst>
              <a:ext uri="{FF2B5EF4-FFF2-40B4-BE49-F238E27FC236}">
                <a16:creationId xmlns:a16="http://schemas.microsoft.com/office/drawing/2014/main" id="{98B172A1-6A7F-4116-8752-1DF516F49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81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150</a:t>
            </a:r>
          </a:p>
        </p:txBody>
      </p:sp>
      <p:sp>
        <p:nvSpPr>
          <p:cNvPr id="73" name="Text Box 43">
            <a:extLst>
              <a:ext uri="{FF2B5EF4-FFF2-40B4-BE49-F238E27FC236}">
                <a16:creationId xmlns:a16="http://schemas.microsoft.com/office/drawing/2014/main" id="{16E7DBC5-E91B-422E-9E4F-40E457D3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167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180</a:t>
            </a:r>
          </a:p>
        </p:txBody>
      </p:sp>
      <p:sp>
        <p:nvSpPr>
          <p:cNvPr id="74" name="Text Box 44">
            <a:extLst>
              <a:ext uri="{FF2B5EF4-FFF2-40B4-BE49-F238E27FC236}">
                <a16:creationId xmlns:a16="http://schemas.microsoft.com/office/drawing/2014/main" id="{6A6BA18F-4947-41CF-BE75-F76FBD1D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02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210</a:t>
            </a:r>
          </a:p>
        </p:txBody>
      </p:sp>
      <p:sp>
        <p:nvSpPr>
          <p:cNvPr id="75" name="Text Box 45">
            <a:extLst>
              <a:ext uri="{FF2B5EF4-FFF2-40B4-BE49-F238E27FC236}">
                <a16:creationId xmlns:a16="http://schemas.microsoft.com/office/drawing/2014/main" id="{6B45511D-DC15-49E2-8976-CFB898CD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437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240</a:t>
            </a:r>
          </a:p>
        </p:txBody>
      </p:sp>
      <p:sp>
        <p:nvSpPr>
          <p:cNvPr id="76" name="Text Box 46">
            <a:extLst>
              <a:ext uri="{FF2B5EF4-FFF2-40B4-BE49-F238E27FC236}">
                <a16:creationId xmlns:a16="http://schemas.microsoft.com/office/drawing/2014/main" id="{EE796E7A-2156-47F6-AEB5-BB60640B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1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270</a:t>
            </a:r>
          </a:p>
        </p:txBody>
      </p:sp>
      <p:sp>
        <p:nvSpPr>
          <p:cNvPr id="77" name="Text Box 47">
            <a:extLst>
              <a:ext uri="{FF2B5EF4-FFF2-40B4-BE49-F238E27FC236}">
                <a16:creationId xmlns:a16="http://schemas.microsoft.com/office/drawing/2014/main" id="{AA7E688D-09D5-4CC5-824C-84917E99A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611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300</a:t>
            </a:r>
          </a:p>
        </p:txBody>
      </p:sp>
      <p:sp>
        <p:nvSpPr>
          <p:cNvPr id="63" name="Text Box 91">
            <a:extLst>
              <a:ext uri="{FF2B5EF4-FFF2-40B4-BE49-F238E27FC236}">
                <a16:creationId xmlns:a16="http://schemas.microsoft.com/office/drawing/2014/main" id="{0E613ECE-E782-4DBF-AC2F-B50D4BDBA94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42408" y="2944205"/>
            <a:ext cx="16065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kumulierte Inzidenz (%)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05FA901E-82C6-4486-B2F7-06D264465A2E}"/>
              </a:ext>
            </a:extLst>
          </p:cNvPr>
          <p:cNvSpPr txBox="1"/>
          <p:nvPr/>
        </p:nvSpPr>
        <p:spPr>
          <a:xfrm>
            <a:off x="616753" y="1879411"/>
            <a:ext cx="140615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Wirksamkeit*</a:t>
            </a:r>
          </a:p>
        </p:txBody>
      </p:sp>
      <p:sp>
        <p:nvSpPr>
          <p:cNvPr id="122" name="Text Box 48">
            <a:extLst>
              <a:ext uri="{FF2B5EF4-FFF2-40B4-BE49-F238E27FC236}">
                <a16:creationId xmlns:a16="http://schemas.microsoft.com/office/drawing/2014/main" id="{30F73845-C9D8-4039-9FD6-939417BD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19" y="3955369"/>
            <a:ext cx="410181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330</a:t>
            </a:r>
          </a:p>
        </p:txBody>
      </p:sp>
      <p:sp>
        <p:nvSpPr>
          <p:cNvPr id="123" name="Text Box 49">
            <a:extLst>
              <a:ext uri="{FF2B5EF4-FFF2-40B4-BE49-F238E27FC236}">
                <a16:creationId xmlns:a16="http://schemas.microsoft.com/office/drawing/2014/main" id="{FE665F07-2B65-4B05-8E1B-4F598035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787" y="3955369"/>
            <a:ext cx="357518" cy="2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367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B483466-728B-45FC-A7ED-C05913FC7318}"/>
              </a:ext>
            </a:extLst>
          </p:cNvPr>
          <p:cNvGrpSpPr/>
          <p:nvPr/>
        </p:nvGrpSpPr>
        <p:grpSpPr>
          <a:xfrm>
            <a:off x="4884568" y="3548374"/>
            <a:ext cx="1612009" cy="463846"/>
            <a:chOff x="4573483" y="2048425"/>
            <a:chExt cx="1612009" cy="463846"/>
          </a:xfrm>
        </p:grpSpPr>
        <p:sp>
          <p:nvSpPr>
            <p:cNvPr id="112" name="Rectangle 20">
              <a:extLst>
                <a:ext uri="{FF2B5EF4-FFF2-40B4-BE49-F238E27FC236}">
                  <a16:creationId xmlns:a16="http://schemas.microsoft.com/office/drawing/2014/main" id="{6997BFB4-7CDD-41FE-A733-6D09D59BB7C1}"/>
                </a:ext>
              </a:extLst>
            </p:cNvPr>
            <p:cNvSpPr/>
            <p:nvPr/>
          </p:nvSpPr>
          <p:spPr bwMode="auto">
            <a:xfrm>
              <a:off x="4573483" y="2232413"/>
              <a:ext cx="72000" cy="72000"/>
            </a:xfrm>
            <a:prstGeom prst="rect">
              <a:avLst/>
            </a:prstGeom>
            <a:solidFill>
              <a:srgbClr val="3961A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17" name="TextBox 23">
              <a:extLst>
                <a:ext uri="{FF2B5EF4-FFF2-40B4-BE49-F238E27FC236}">
                  <a16:creationId xmlns:a16="http://schemas.microsoft.com/office/drawing/2014/main" id="{BD528FFA-FE40-49A0-A1E9-B91359925D45}"/>
                </a:ext>
              </a:extLst>
            </p:cNvPr>
            <p:cNvSpPr txBox="1"/>
            <p:nvPr/>
          </p:nvSpPr>
          <p:spPr>
            <a:xfrm>
              <a:off x="4623619" y="2048425"/>
              <a:ext cx="1561873" cy="463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Rivaroxaban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, 10 mg </a:t>
              </a:r>
              <a:b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</a:b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1× tägl. </a:t>
              </a:r>
              <a:b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</a:b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(</a:t>
              </a:r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=1126)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058321A-DECE-4CA4-ACCF-0D67BF853673}"/>
              </a:ext>
            </a:extLst>
          </p:cNvPr>
          <p:cNvGrpSpPr/>
          <p:nvPr/>
        </p:nvGrpSpPr>
        <p:grpSpPr>
          <a:xfrm>
            <a:off x="4883085" y="3066416"/>
            <a:ext cx="1612009" cy="463846"/>
            <a:chOff x="4572000" y="2253668"/>
            <a:chExt cx="1612009" cy="463846"/>
          </a:xfrm>
        </p:grpSpPr>
        <p:sp>
          <p:nvSpPr>
            <p:cNvPr id="118" name="Rectangle 20">
              <a:extLst>
                <a:ext uri="{FF2B5EF4-FFF2-40B4-BE49-F238E27FC236}">
                  <a16:creationId xmlns:a16="http://schemas.microsoft.com/office/drawing/2014/main" id="{BA8347BE-4288-4EA2-9E2B-9A5018CB552E}"/>
                </a:ext>
              </a:extLst>
            </p:cNvPr>
            <p:cNvSpPr/>
            <p:nvPr/>
          </p:nvSpPr>
          <p:spPr bwMode="auto">
            <a:xfrm>
              <a:off x="4572000" y="2437656"/>
              <a:ext cx="72000" cy="72000"/>
            </a:xfrm>
            <a:prstGeom prst="rect">
              <a:avLst/>
            </a:prstGeom>
            <a:solidFill>
              <a:srgbClr val="809ED5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19" name="TextBox 23">
              <a:extLst>
                <a:ext uri="{FF2B5EF4-FFF2-40B4-BE49-F238E27FC236}">
                  <a16:creationId xmlns:a16="http://schemas.microsoft.com/office/drawing/2014/main" id="{9FCA85A9-2E17-40AD-B14A-9A87B369F71F}"/>
                </a:ext>
              </a:extLst>
            </p:cNvPr>
            <p:cNvSpPr txBox="1"/>
            <p:nvPr/>
          </p:nvSpPr>
          <p:spPr>
            <a:xfrm>
              <a:off x="4622136" y="2253668"/>
              <a:ext cx="1561873" cy="463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Rivaroxaban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, 20 mg </a:t>
              </a:r>
              <a:b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</a:b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1× tägl. </a:t>
              </a:r>
              <a:b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</a:b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(</a:t>
              </a:r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=1107)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9041E12-E76D-43EB-86A0-6B066D23F06D}"/>
              </a:ext>
            </a:extLst>
          </p:cNvPr>
          <p:cNvGrpSpPr/>
          <p:nvPr/>
        </p:nvGrpSpPr>
        <p:grpSpPr>
          <a:xfrm>
            <a:off x="4883085" y="2584457"/>
            <a:ext cx="1612009" cy="463846"/>
            <a:chOff x="4572000" y="2826599"/>
            <a:chExt cx="1612009" cy="463846"/>
          </a:xfrm>
        </p:grpSpPr>
        <p:sp>
          <p:nvSpPr>
            <p:cNvPr id="120" name="Rectangle 20">
              <a:extLst>
                <a:ext uri="{FF2B5EF4-FFF2-40B4-BE49-F238E27FC236}">
                  <a16:creationId xmlns:a16="http://schemas.microsoft.com/office/drawing/2014/main" id="{8FE3AC34-51A9-4A07-BAAD-B816E4B46DB2}"/>
                </a:ext>
              </a:extLst>
            </p:cNvPr>
            <p:cNvSpPr/>
            <p:nvPr/>
          </p:nvSpPr>
          <p:spPr bwMode="auto">
            <a:xfrm>
              <a:off x="4572000" y="3010587"/>
              <a:ext cx="72000" cy="72000"/>
            </a:xfrm>
            <a:prstGeom prst="rect">
              <a:avLst/>
            </a:prstGeom>
            <a:solidFill>
              <a:srgbClr val="605F6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21" name="TextBox 23">
              <a:extLst>
                <a:ext uri="{FF2B5EF4-FFF2-40B4-BE49-F238E27FC236}">
                  <a16:creationId xmlns:a16="http://schemas.microsoft.com/office/drawing/2014/main" id="{A9754094-A50C-43D4-9B34-CF68A2C5AFD8}"/>
                </a:ext>
              </a:extLst>
            </p:cNvPr>
            <p:cNvSpPr txBox="1"/>
            <p:nvPr/>
          </p:nvSpPr>
          <p:spPr>
            <a:xfrm>
              <a:off x="4622136" y="2826599"/>
              <a:ext cx="1561873" cy="463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ASS, 100 mg </a:t>
              </a:r>
              <a:b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</a:b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1× tägl. </a:t>
              </a:r>
              <a:b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</a:b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(</a:t>
              </a:r>
              <a:r>
                <a:rPr lang="de-DE" sz="8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</a:t>
              </a:r>
              <a:r>
                <a:rPr lang="de-DE" sz="8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=1131)</a:t>
              </a:r>
            </a:p>
          </p:txBody>
        </p:sp>
      </p:grpSp>
      <p:sp>
        <p:nvSpPr>
          <p:cNvPr id="136" name="Textfeld 135">
            <a:extLst>
              <a:ext uri="{FF2B5EF4-FFF2-40B4-BE49-F238E27FC236}">
                <a16:creationId xmlns:a16="http://schemas.microsoft.com/office/drawing/2014/main" id="{16D7B4CD-070B-46BC-8E03-54E0F59E9A76}"/>
              </a:ext>
            </a:extLst>
          </p:cNvPr>
          <p:cNvSpPr txBox="1"/>
          <p:nvPr/>
        </p:nvSpPr>
        <p:spPr>
          <a:xfrm>
            <a:off x="6218540" y="1879411"/>
            <a:ext cx="23182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Sicherheitsanalyse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2ECC035C-E5AB-4BF2-9E76-48C70B49B805}"/>
              </a:ext>
            </a:extLst>
          </p:cNvPr>
          <p:cNvSpPr txBox="1"/>
          <p:nvPr/>
        </p:nvSpPr>
        <p:spPr>
          <a:xfrm>
            <a:off x="6588117" y="3394282"/>
            <a:ext cx="166370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erlitten eine schwere Blutung in 1 Jahr **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,14</a:t>
            </a:r>
            <a:endParaRPr lang="de-DE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23">
            <a:extLst>
              <a:ext uri="{FF2B5EF4-FFF2-40B4-BE49-F238E27FC236}">
                <a16:creationId xmlns:a16="http://schemas.microsoft.com/office/drawing/2014/main" id="{5D3832FF-3F82-4EDD-841A-C67C944E1AB7}"/>
              </a:ext>
            </a:extLst>
          </p:cNvPr>
          <p:cNvSpPr txBox="1"/>
          <p:nvPr/>
        </p:nvSpPr>
        <p:spPr>
          <a:xfrm>
            <a:off x="619123" y="4436997"/>
            <a:ext cx="4430502" cy="2176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e-DE" sz="8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Rivaroxaban</a:t>
            </a:r>
            <a:r>
              <a:rPr lang="de-DE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10 mg 1× tägl. vs. ASS 100 mg 1× tägl., p&lt;0.001, RRR: 74%, ARR 3.2%</a:t>
            </a:r>
            <a:br>
              <a:rPr lang="de-DE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de-DE" sz="8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Rivaroxaban</a:t>
            </a:r>
            <a:r>
              <a:rPr lang="de-DE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20 mg 1× tägl. vs. ASS 100 mg 1× tägl., p&lt;0.001, RRR: 66%, ARR 2.9 %</a:t>
            </a:r>
          </a:p>
          <a:p>
            <a:endParaRPr lang="en-GB" sz="8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F907C26D-C0DE-443F-A2D6-8B7866814CE4}"/>
              </a:ext>
            </a:extLst>
          </p:cNvPr>
          <p:cNvGrpSpPr/>
          <p:nvPr/>
        </p:nvGrpSpPr>
        <p:grpSpPr>
          <a:xfrm>
            <a:off x="6227553" y="2141066"/>
            <a:ext cx="2334028" cy="2278614"/>
            <a:chOff x="637772" y="1801049"/>
            <a:chExt cx="2334028" cy="2278614"/>
          </a:xfrm>
        </p:grpSpPr>
        <p:sp>
          <p:nvSpPr>
            <p:cNvPr id="129" name="Kreis: nicht ausgefüllt 128">
              <a:extLst>
                <a:ext uri="{FF2B5EF4-FFF2-40B4-BE49-F238E27FC236}">
                  <a16:creationId xmlns:a16="http://schemas.microsoft.com/office/drawing/2014/main" id="{8BB01315-7F46-47D8-BDC2-6952BC671480}"/>
                </a:ext>
              </a:extLst>
            </p:cNvPr>
            <p:cNvSpPr/>
            <p:nvPr/>
          </p:nvSpPr>
          <p:spPr bwMode="auto">
            <a:xfrm>
              <a:off x="637773" y="1801049"/>
              <a:ext cx="2334027" cy="2278614"/>
            </a:xfrm>
            <a:prstGeom prst="donut">
              <a:avLst>
                <a:gd name="adj" fmla="val 11835"/>
              </a:avLst>
            </a:prstGeom>
            <a:solidFill>
              <a:srgbClr val="D5D4D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CH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TextBox 20">
              <a:extLst>
                <a:ext uri="{FF2B5EF4-FFF2-40B4-BE49-F238E27FC236}">
                  <a16:creationId xmlns:a16="http://schemas.microsoft.com/office/drawing/2014/main" id="{2C4B0C89-ED6A-4827-8E5B-89A9753E17D8}"/>
                </a:ext>
              </a:extLst>
            </p:cNvPr>
            <p:cNvSpPr txBox="1"/>
            <p:nvPr/>
          </p:nvSpPr>
          <p:spPr>
            <a:xfrm>
              <a:off x="1092608" y="2413057"/>
              <a:ext cx="13538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b="1" dirty="0">
                  <a:solidFill>
                    <a:srgbClr val="3961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&lt;1%</a:t>
              </a:r>
            </a:p>
          </p:txBody>
        </p:sp>
        <p:sp>
          <p:nvSpPr>
            <p:cNvPr id="131" name="Halbbogen 130">
              <a:extLst>
                <a:ext uri="{FF2B5EF4-FFF2-40B4-BE49-F238E27FC236}">
                  <a16:creationId xmlns:a16="http://schemas.microsoft.com/office/drawing/2014/main" id="{0374EA92-74C8-45CE-980F-590916DF3484}"/>
                </a:ext>
              </a:extLst>
            </p:cNvPr>
            <p:cNvSpPr/>
            <p:nvPr/>
          </p:nvSpPr>
          <p:spPr bwMode="auto">
            <a:xfrm rot="5400000">
              <a:off x="665480" y="1773343"/>
              <a:ext cx="2278612" cy="2334027"/>
            </a:xfrm>
            <a:prstGeom prst="blockArc">
              <a:avLst>
                <a:gd name="adj1" fmla="val 10728632"/>
                <a:gd name="adj2" fmla="val 10878015"/>
                <a:gd name="adj3" fmla="val 22489"/>
              </a:avLst>
            </a:prstGeom>
            <a:solidFill>
              <a:srgbClr val="3961AC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CH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A7F9593-CC21-4346-8136-227E1D43DBC6}"/>
              </a:ext>
            </a:extLst>
          </p:cNvPr>
          <p:cNvGrpSpPr/>
          <p:nvPr/>
        </p:nvGrpSpPr>
        <p:grpSpPr>
          <a:xfrm>
            <a:off x="3887535" y="2638192"/>
            <a:ext cx="634103" cy="690302"/>
            <a:chOff x="4652506" y="1904291"/>
            <a:chExt cx="796035" cy="710620"/>
          </a:xfrm>
        </p:grpSpPr>
        <p:sp>
          <p:nvSpPr>
            <p:cNvPr id="79" name="Pfeil: nach unten 150">
              <a:extLst>
                <a:ext uri="{FF2B5EF4-FFF2-40B4-BE49-F238E27FC236}">
                  <a16:creationId xmlns:a16="http://schemas.microsoft.com/office/drawing/2014/main" id="{D1A0C7C4-755A-8741-8782-A55745CEF5B4}"/>
                </a:ext>
              </a:extLst>
            </p:cNvPr>
            <p:cNvSpPr/>
            <p:nvPr/>
          </p:nvSpPr>
          <p:spPr bwMode="auto">
            <a:xfrm>
              <a:off x="4652506" y="1904291"/>
              <a:ext cx="796035" cy="710620"/>
            </a:xfrm>
            <a:prstGeom prst="downArrow">
              <a:avLst/>
            </a:prstGeom>
            <a:solidFill>
              <a:srgbClr val="3961AC">
                <a:alpha val="79680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CH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699D53E-5ACE-6D44-9DA5-B456CD9147E1}"/>
                </a:ext>
              </a:extLst>
            </p:cNvPr>
            <p:cNvSpPr txBox="1"/>
            <p:nvPr/>
          </p:nvSpPr>
          <p:spPr>
            <a:xfrm>
              <a:off x="4685914" y="2083220"/>
              <a:ext cx="736981" cy="350764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74%</a:t>
              </a:r>
              <a:br>
                <a:rPr lang="de-DE" sz="1000" b="1" dirty="0">
                  <a:solidFill>
                    <a:schemeClr val="bg1"/>
                  </a:solidFill>
                </a:rPr>
              </a:br>
              <a:r>
                <a:rPr lang="de-DE" sz="600" b="1" dirty="0">
                  <a:solidFill>
                    <a:schemeClr val="bg1"/>
                  </a:solidFill>
                </a:rPr>
                <a:t>RRR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60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4E940E7-662E-4063-B945-CF2F30CB1EE6}"/>
              </a:ext>
            </a:extLst>
          </p:cNvPr>
          <p:cNvSpPr txBox="1">
            <a:spLocks/>
          </p:cNvSpPr>
          <p:nvPr/>
        </p:nvSpPr>
        <p:spPr>
          <a:xfrm>
            <a:off x="616659" y="1582838"/>
            <a:ext cx="7907817" cy="1904111"/>
          </a:xfrm>
          <a:prstGeom prst="roundRect">
            <a:avLst>
              <a:gd name="adj" fmla="val 7035"/>
            </a:avLst>
          </a:prstGeom>
          <a:solidFill>
            <a:srgbClr val="3961AC">
              <a:alpha val="10000"/>
            </a:srgbClr>
          </a:solidFill>
        </p:spPr>
        <p:txBody>
          <a:bodyPr vert="horz" lIns="54000" tIns="54000" rIns="54000" bIns="54000" rtlCol="0">
            <a:noAutofit/>
          </a:bodyPr>
          <a:lstStyle>
            <a:lvl1pPr marL="201216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9575" indent="-207169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626269" indent="-215504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827485" indent="-2000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021556" indent="-2143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19490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2919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26348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29777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961AC"/>
              </a:buClr>
              <a:buSzPct val="80000"/>
              <a:buFont typeface="Wingdings" panose="05000000000000000000" pitchFamily="2" charset="2"/>
              <a:buNone/>
              <a:tabLst>
                <a:tab pos="928688" algn="l"/>
              </a:tabLst>
              <a:defRPr/>
            </a:pPr>
            <a:endParaRPr kumimoji="0" lang="en-AU" sz="1500" b="1" i="0" u="none" strike="noStrike" kern="0" cap="none" spc="0" normalizeH="0" baseline="0" noProof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E5EFB-35B6-4E7B-B90A-0BE19FEA8704}"/>
              </a:ext>
            </a:extLst>
          </p:cNvPr>
          <p:cNvSpPr txBox="1">
            <a:spLocks/>
          </p:cNvSpPr>
          <p:nvPr/>
        </p:nvSpPr>
        <p:spPr>
          <a:xfrm>
            <a:off x="619123" y="216911"/>
            <a:ext cx="8274053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Ihre Patienten benötigen Schutz, der an ihr individuelles Risiko angepasst werden kann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466680"/>
            <a:ext cx="7913690" cy="5899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Rivaroxaban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15 mg- und 20 mg-Tabletten mit der Mahlzeit einnehmen; keine Dosierungsanpassung erforderlich auf Basis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CrCl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Wird nach mindestens 6 Monaten die Behandlung von TVT oder LE fortgesetzt, sollte bei Patienten, bei denen das Risiko einer rezidivierenden TVT oder LE als hoch eingeschätzt wird,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Xarelto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®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20 mg einmal täglich verschrieben werden. Für Patienten mit geringerem TVT- oder LE-Rezidiv-Risiko kann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Xarelto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®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10 mg einmal täglich oder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Xarelto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®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20 mg einmal täglich in Erwägung gezogen werden auf Basis einer sorgfältigen individuellen Abwägung des Risikos für rezidivierende TVT oder LE gegenüber dem Blutungsrisiko.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ESC: European Society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of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Cardiology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TVT: tiefe Venenthrombose; LE: Lungenembolie;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CrCl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: Kreatinin-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Clearance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6" y="1228789"/>
            <a:ext cx="5998336" cy="215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dirty="0"/>
              <a:t>Dosierungsschema von </a:t>
            </a:r>
            <a:r>
              <a:rPr lang="de-DE" sz="1400" b="1" dirty="0" err="1"/>
              <a:t>Rivaroxaban</a:t>
            </a:r>
            <a:r>
              <a:rPr lang="de-DE" sz="1400" b="1" dirty="0"/>
              <a:t> für die Behandlung von TVT/LE</a:t>
            </a:r>
            <a:r>
              <a:rPr lang="de-DE" sz="1400" b="1" baseline="30000" dirty="0"/>
              <a:t>8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AA21FC-DBD6-44A5-8DB7-826EFB84B496}"/>
              </a:ext>
            </a:extLst>
          </p:cNvPr>
          <p:cNvSpPr txBox="1"/>
          <p:nvPr/>
        </p:nvSpPr>
        <p:spPr>
          <a:xfrm>
            <a:off x="803463" y="1665136"/>
            <a:ext cx="2410585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  <a:t>Initialbehandlung </a:t>
            </a:r>
            <a:b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de-DE" sz="1200" b="1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</a:rPr>
              <a:t>(21 Tage)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52E4488-6E5E-4FFF-9A11-E5E0AC8DE29F}"/>
              </a:ext>
            </a:extLst>
          </p:cNvPr>
          <p:cNvGrpSpPr/>
          <p:nvPr/>
        </p:nvGrpSpPr>
        <p:grpSpPr>
          <a:xfrm>
            <a:off x="798970" y="2088000"/>
            <a:ext cx="2575259" cy="599309"/>
            <a:chOff x="798970" y="1937557"/>
            <a:chExt cx="2575259" cy="599309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6464E34-31BF-4836-B7AB-5A3E62603AFB}"/>
                </a:ext>
              </a:extLst>
            </p:cNvPr>
            <p:cNvGrpSpPr/>
            <p:nvPr/>
          </p:nvGrpSpPr>
          <p:grpSpPr>
            <a:xfrm>
              <a:off x="798970" y="1937557"/>
              <a:ext cx="2415078" cy="580455"/>
              <a:chOff x="4746629" y="2055541"/>
              <a:chExt cx="3812057" cy="596050"/>
            </a:xfrm>
          </p:grpSpPr>
          <p:sp>
            <p:nvSpPr>
              <p:cNvPr id="21" name="Freeform: Shape 36">
                <a:extLst>
                  <a:ext uri="{FF2B5EF4-FFF2-40B4-BE49-F238E27FC236}">
                    <a16:creationId xmlns:a16="http://schemas.microsoft.com/office/drawing/2014/main" id="{213FFAB3-7082-4EB5-AD96-206354808798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D5AD393A-2B7A-40F5-ACB7-4DEC8CFAE2B6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3200C34-A86C-4371-A187-2A5FD1F0B942}"/>
                </a:ext>
              </a:extLst>
            </p:cNvPr>
            <p:cNvSpPr txBox="1"/>
            <p:nvPr/>
          </p:nvSpPr>
          <p:spPr>
            <a:xfrm>
              <a:off x="1898229" y="1956411"/>
              <a:ext cx="1476000" cy="580455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r>
                <a:rPr lang="de-DE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15 mg </a:t>
              </a:r>
              <a:r>
                <a:rPr lang="de-DE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2× </a:t>
              </a:r>
              <a:r>
                <a:rPr lang="de-DE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tägl.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E39485F-C4AA-4DF0-83E1-DDD892EDDCB1}"/>
              </a:ext>
            </a:extLst>
          </p:cNvPr>
          <p:cNvGrpSpPr/>
          <p:nvPr/>
        </p:nvGrpSpPr>
        <p:grpSpPr>
          <a:xfrm>
            <a:off x="611188" y="3614210"/>
            <a:ext cx="7921626" cy="540000"/>
            <a:chOff x="611188" y="3661978"/>
            <a:chExt cx="7921626" cy="540000"/>
          </a:xfrm>
        </p:grpSpPr>
        <p:pic>
          <p:nvPicPr>
            <p:cNvPr id="25" name="Google Shape;12;p1">
              <a:extLst>
                <a:ext uri="{FF2B5EF4-FFF2-40B4-BE49-F238E27FC236}">
                  <a16:creationId xmlns:a16="http://schemas.microsoft.com/office/drawing/2014/main" id="{7DFE4F4C-EA5A-4989-B009-AEC77710D6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9884" y="3752563"/>
              <a:ext cx="909420" cy="361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Abgerundetes Rechteck 76">
              <a:extLst>
                <a:ext uri="{FF2B5EF4-FFF2-40B4-BE49-F238E27FC236}">
                  <a16:creationId xmlns:a16="http://schemas.microsoft.com/office/drawing/2014/main" id="{1EAB379A-FF96-4B8C-B35E-503B059D9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3661978"/>
              <a:ext cx="7921626" cy="540000"/>
            </a:xfrm>
            <a:prstGeom prst="roundRect">
              <a:avLst/>
            </a:prstGeom>
            <a:noFill/>
            <a:ln w="19050">
              <a:solidFill>
                <a:srgbClr val="3961AC"/>
              </a:solidFill>
              <a:miter lim="800000"/>
              <a:headEnd/>
              <a:tailEnd/>
            </a:ln>
          </p:spPr>
          <p:txBody>
            <a:bodyPr wrap="square" lIns="1368000" tIns="0" rIns="0" bIns="0" anchor="ctr">
              <a:noAutofit/>
            </a:bodyPr>
            <a:lstStyle/>
            <a:p>
              <a:pPr marL="0" lvl="3">
                <a:lnSpc>
                  <a:spcPct val="90000"/>
                </a:lnSpc>
                <a:spcBef>
                  <a:spcPts val="1000"/>
                </a:spcBef>
                <a:buClr>
                  <a:srgbClr val="006ABB"/>
                </a:buClr>
                <a:buSzPct val="100000"/>
              </a:pPr>
              <a:r>
                <a: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Wenn eine verlängerte orale Antikoagulation nach einer LE bei einem Patienten ohne Krebs gewählt wird, sollte eine reduzierte Dosis </a:t>
              </a:r>
              <a:r>
                <a:rPr lang="de-DE" sz="1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Rivaroxaban</a:t>
              </a:r>
              <a:r>
                <a: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(10 mg 1× tägl.) nach 6 Monaten Antikoagulationstherapie in Betracht gezogen werden.</a:t>
              </a:r>
              <a:r>
                <a:rPr lang="de-DE" sz="10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2C69038A-AFD8-4E0E-9297-557580BF8788}"/>
              </a:ext>
            </a:extLst>
          </p:cNvPr>
          <p:cNvSpPr txBox="1"/>
          <p:nvPr/>
        </p:nvSpPr>
        <p:spPr>
          <a:xfrm>
            <a:off x="3379225" y="1659064"/>
            <a:ext cx="2410585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  <a:t>Erhaltungstherapie</a:t>
            </a:r>
          </a:p>
          <a:p>
            <a:pPr algn="ctr">
              <a:spcBef>
                <a:spcPts val="0"/>
              </a:spcBef>
            </a:pPr>
            <a: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  <a:t>(ab Tag 22)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C2F58B7-5C37-48D4-96F5-09EAE84C2F6F}"/>
              </a:ext>
            </a:extLst>
          </p:cNvPr>
          <p:cNvGrpSpPr/>
          <p:nvPr/>
        </p:nvGrpSpPr>
        <p:grpSpPr>
          <a:xfrm>
            <a:off x="3375864" y="2088000"/>
            <a:ext cx="2415078" cy="599309"/>
            <a:chOff x="3374732" y="2082021"/>
            <a:chExt cx="2415078" cy="599309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0684941F-E569-41D1-A407-910930617ED8}"/>
                </a:ext>
              </a:extLst>
            </p:cNvPr>
            <p:cNvGrpSpPr/>
            <p:nvPr/>
          </p:nvGrpSpPr>
          <p:grpSpPr>
            <a:xfrm>
              <a:off x="3374732" y="2082021"/>
              <a:ext cx="2415078" cy="580455"/>
              <a:chOff x="4746629" y="2055541"/>
              <a:chExt cx="3812057" cy="596050"/>
            </a:xfrm>
          </p:grpSpPr>
          <p:sp>
            <p:nvSpPr>
              <p:cNvPr id="57" name="Freeform: Shape 36">
                <a:extLst>
                  <a:ext uri="{FF2B5EF4-FFF2-40B4-BE49-F238E27FC236}">
                    <a16:creationId xmlns:a16="http://schemas.microsoft.com/office/drawing/2014/main" id="{7E727092-4F3C-41FB-8ABD-0C5B764F5D2F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99C8A9F3-4B06-4AB4-97D6-F9FEED65F4CF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6C85B76-787C-41E4-99BE-282F27F4D6CF}"/>
                </a:ext>
              </a:extLst>
            </p:cNvPr>
            <p:cNvSpPr txBox="1"/>
            <p:nvPr/>
          </p:nvSpPr>
          <p:spPr>
            <a:xfrm>
              <a:off x="4068818" y="2100875"/>
              <a:ext cx="1476000" cy="580455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r>
                <a:rPr lang="de-DE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20 mg 1</a:t>
              </a:r>
              <a:r>
                <a:rPr lang="de-DE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×</a:t>
              </a:r>
              <a:r>
                <a:rPr lang="de-DE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tägl.</a:t>
              </a:r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2B147CBF-E04D-41BE-BE0D-BEAC84A1BB9F}"/>
              </a:ext>
            </a:extLst>
          </p:cNvPr>
          <p:cNvSpPr txBox="1"/>
          <p:nvPr/>
        </p:nvSpPr>
        <p:spPr>
          <a:xfrm>
            <a:off x="5957250" y="1591967"/>
            <a:ext cx="2575563" cy="373086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200" b="1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</a:rPr>
              <a:t>Verlängerte </a:t>
            </a:r>
            <a: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  <a:t>Erhaltungstherapie*</a:t>
            </a:r>
            <a:br>
              <a:rPr lang="de-DE" sz="1200" b="1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  <a:t>(ab Tag 7)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465CC2E-4A33-4FB3-A457-0079458D378B}"/>
              </a:ext>
            </a:extLst>
          </p:cNvPr>
          <p:cNvGrpSpPr/>
          <p:nvPr/>
        </p:nvGrpSpPr>
        <p:grpSpPr>
          <a:xfrm>
            <a:off x="5952757" y="2087189"/>
            <a:ext cx="2415078" cy="599309"/>
            <a:chOff x="5952757" y="2087189"/>
            <a:chExt cx="2415078" cy="599309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5754CB84-36D4-40CD-A8AB-CAAD600CEACC}"/>
                </a:ext>
              </a:extLst>
            </p:cNvPr>
            <p:cNvGrpSpPr/>
            <p:nvPr/>
          </p:nvGrpSpPr>
          <p:grpSpPr>
            <a:xfrm>
              <a:off x="5952757" y="2087189"/>
              <a:ext cx="2415078" cy="580455"/>
              <a:chOff x="4746629" y="2055541"/>
              <a:chExt cx="3812057" cy="596050"/>
            </a:xfrm>
          </p:grpSpPr>
          <p:sp>
            <p:nvSpPr>
              <p:cNvPr id="85" name="Freeform: Shape 36">
                <a:extLst>
                  <a:ext uri="{FF2B5EF4-FFF2-40B4-BE49-F238E27FC236}">
                    <a16:creationId xmlns:a16="http://schemas.microsoft.com/office/drawing/2014/main" id="{FA27AA1D-696F-4435-AF56-815907BA010B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809ED5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Rechteck 85">
                <a:extLst>
                  <a:ext uri="{FF2B5EF4-FFF2-40B4-BE49-F238E27FC236}">
                    <a16:creationId xmlns:a16="http://schemas.microsoft.com/office/drawing/2014/main" id="{09FE0EAA-A960-4878-8E61-FA2D3CEBAA79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809ED5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16375BC9-B4B0-44B2-BAF0-8C2A4024B739}"/>
                </a:ext>
              </a:extLst>
            </p:cNvPr>
            <p:cNvSpPr txBox="1"/>
            <p:nvPr/>
          </p:nvSpPr>
          <p:spPr>
            <a:xfrm>
              <a:off x="6589336" y="2106043"/>
              <a:ext cx="1335365" cy="580455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</a:t>
              </a:r>
              <a:r>
                <a:rPr lang="de-DE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mg </a:t>
              </a:r>
              <a:r>
                <a:rPr lang="de-DE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1× tägl.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681A40AB-364D-42EB-9DDB-371EB05C6E59}"/>
              </a:ext>
            </a:extLst>
          </p:cNvPr>
          <p:cNvGrpSpPr/>
          <p:nvPr/>
        </p:nvGrpSpPr>
        <p:grpSpPr>
          <a:xfrm>
            <a:off x="5959449" y="2806249"/>
            <a:ext cx="2415078" cy="599309"/>
            <a:chOff x="3374732" y="2082021"/>
            <a:chExt cx="2415078" cy="599309"/>
          </a:xfrm>
        </p:grpSpPr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47DC09F0-8EED-4C79-94B4-66FA0EFE3B37}"/>
                </a:ext>
              </a:extLst>
            </p:cNvPr>
            <p:cNvGrpSpPr/>
            <p:nvPr/>
          </p:nvGrpSpPr>
          <p:grpSpPr>
            <a:xfrm>
              <a:off x="3374732" y="2082021"/>
              <a:ext cx="2415078" cy="580455"/>
              <a:chOff x="4746629" y="2055541"/>
              <a:chExt cx="3812057" cy="596050"/>
            </a:xfrm>
          </p:grpSpPr>
          <p:sp>
            <p:nvSpPr>
              <p:cNvPr id="100" name="Freeform: Shape 36">
                <a:extLst>
                  <a:ext uri="{FF2B5EF4-FFF2-40B4-BE49-F238E27FC236}">
                    <a16:creationId xmlns:a16="http://schemas.microsoft.com/office/drawing/2014/main" id="{7CB6A9CE-5692-4118-A379-E7042A2ED78F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3EEE2B07-2818-4561-BCCA-6EB457A345D9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C5BB6981-DEAC-459D-9C2B-49CA6548E917}"/>
                </a:ext>
              </a:extLst>
            </p:cNvPr>
            <p:cNvSpPr txBox="1"/>
            <p:nvPr/>
          </p:nvSpPr>
          <p:spPr>
            <a:xfrm>
              <a:off x="3993225" y="2100875"/>
              <a:ext cx="1476000" cy="580455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de-DE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0 mg 1</a:t>
              </a:r>
              <a:r>
                <a:rPr lang="de-DE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×</a:t>
              </a:r>
              <a:r>
                <a:rPr lang="de-DE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tägl.</a:t>
              </a:r>
            </a:p>
          </p:txBody>
        </p:sp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9C71F508-BC87-6B48-B3A8-EF202CA50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93" y="2198789"/>
            <a:ext cx="364330" cy="353423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BF4478BD-190E-BE42-862F-B2AE1AA5A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50" y="2198789"/>
            <a:ext cx="364330" cy="353423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72C23E99-645A-6240-A2D5-5EC1A529B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750" y="2943507"/>
            <a:ext cx="364330" cy="353421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4250CC9-DFDB-47AA-AE9C-FED99AB2C849}"/>
              </a:ext>
            </a:extLst>
          </p:cNvPr>
          <p:cNvGrpSpPr/>
          <p:nvPr/>
        </p:nvGrpSpPr>
        <p:grpSpPr>
          <a:xfrm>
            <a:off x="917889" y="2254807"/>
            <a:ext cx="1027728" cy="282926"/>
            <a:chOff x="1060488" y="2223771"/>
            <a:chExt cx="1826711" cy="502880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1E4CF82-A324-411E-A929-CCF1A153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139" y="2223771"/>
              <a:ext cx="518400" cy="50288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FB861D91-97A3-4DF8-9363-E1C2DBFD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799" y="2223771"/>
              <a:ext cx="518400" cy="50288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1306CF0E-A34F-4B87-BAE1-9D13277DB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0488" y="2304667"/>
              <a:ext cx="388672" cy="34776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2E44F8B-AE69-4E02-B531-CE477F82B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043" y="2303748"/>
              <a:ext cx="248603" cy="339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93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119C1E6-4F60-459B-B9B1-B42CF1AF2CEA}"/>
              </a:ext>
            </a:extLst>
          </p:cNvPr>
          <p:cNvSpPr txBox="1">
            <a:spLocks/>
          </p:cNvSpPr>
          <p:nvPr/>
        </p:nvSpPr>
        <p:spPr>
          <a:xfrm>
            <a:off x="619123" y="272310"/>
            <a:ext cx="8274053" cy="6093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200" dirty="0"/>
              <a:t>Verringern Sie die Behandlungslast für Ihre VTE-Patienten durch ein einfaches Behandlungsschema ohne Spritzen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731826B-609A-47C0-9311-B9409F99979A}"/>
              </a:ext>
            </a:extLst>
          </p:cNvPr>
          <p:cNvSpPr txBox="1"/>
          <p:nvPr/>
        </p:nvSpPr>
        <p:spPr>
          <a:xfrm>
            <a:off x="619123" y="4600050"/>
            <a:ext cx="7996975" cy="4565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Wird nach mindestens 6 Monaten die Behandlung von TVT oder LE fortgesetzt, sollte bei Patienten, bei denen das Risiko einer rezidivierenden TVT oder LE als hoch eingeschätzt wird,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Xarelto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®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20 mg einmal täglich verschrieben werden. Für Patienten mit geringerem TVT- oder LE-Rezidiv-Risiko kann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Xarelto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®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10 mg einmal täglich oder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Xarelto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®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20 mg einmal täglich in Erwägung gezogen werden auf Basis einer sorgfältigen individuellen Abwägung des Risikos für rezidivierende TVT oder LE gegenüber dem Blutungsrisiko.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TVT: tiefe Venenthrombose; LE: Lungenembolie; 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2EFBFD-5BF3-4C3F-AA6B-120AB9277E47}"/>
              </a:ext>
            </a:extLst>
          </p:cNvPr>
          <p:cNvSpPr txBox="1">
            <a:spLocks/>
          </p:cNvSpPr>
          <p:nvPr/>
        </p:nvSpPr>
        <p:spPr>
          <a:xfrm>
            <a:off x="611188" y="1276350"/>
            <a:ext cx="7920593" cy="3067051"/>
          </a:xfrm>
          <a:prstGeom prst="roundRect">
            <a:avLst>
              <a:gd name="adj" fmla="val 7035"/>
            </a:avLst>
          </a:prstGeom>
          <a:solidFill>
            <a:srgbClr val="3961AC">
              <a:alpha val="10000"/>
            </a:srgbClr>
          </a:solidFill>
        </p:spPr>
        <p:txBody>
          <a:bodyPr vert="horz" lIns="54000" tIns="54000" rIns="54000" bIns="54000" rtlCol="0">
            <a:noAutofit/>
          </a:bodyPr>
          <a:lstStyle>
            <a:lvl1pPr marL="201216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9575" indent="-207169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626269" indent="-215504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827485" indent="-2000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021556" indent="-2143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19490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2919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26348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29777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961AC"/>
              </a:buClr>
              <a:buSzPct val="80000"/>
              <a:buFont typeface="Wingdings" panose="05000000000000000000" pitchFamily="2" charset="2"/>
              <a:buNone/>
              <a:tabLst>
                <a:tab pos="928688" algn="l"/>
              </a:tabLst>
              <a:defRPr/>
            </a:pPr>
            <a:endParaRPr kumimoji="0" lang="en-AU" sz="1500" b="1" i="0" u="none" strike="noStrike" kern="0" cap="none" spc="0" normalizeH="0" baseline="0" noProof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Line 38">
            <a:extLst>
              <a:ext uri="{FF2B5EF4-FFF2-40B4-BE49-F238E27FC236}">
                <a16:creationId xmlns:a16="http://schemas.microsoft.com/office/drawing/2014/main" id="{D0D62004-4530-47C2-847E-3BA171A2DE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08245504-377B-4687-AEFD-BC9D2DE1EE57}"/>
              </a:ext>
            </a:extLst>
          </p:cNvPr>
          <p:cNvSpPr txBox="1">
            <a:spLocks/>
          </p:cNvSpPr>
          <p:nvPr/>
        </p:nvSpPr>
        <p:spPr>
          <a:xfrm rot="16200000">
            <a:off x="297836" y="1833812"/>
            <a:ext cx="1358901" cy="459874"/>
          </a:xfrm>
          <a:prstGeom prst="roundRect">
            <a:avLst>
              <a:gd name="adj" fmla="val 7035"/>
            </a:avLst>
          </a:prstGeom>
          <a:solidFill>
            <a:srgbClr val="3961AC"/>
          </a:solidFill>
        </p:spPr>
        <p:txBody>
          <a:bodyPr vert="horz" lIns="54000" tIns="54000" rIns="54000" bIns="54000" rtlCol="0" anchor="ctr" anchorCtr="0">
            <a:noAutofit/>
          </a:bodyPr>
          <a:lstStyle>
            <a:lvl1pPr marL="201216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9575" indent="-207169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626269" indent="-215504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827485" indent="-2000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021556" indent="-2143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19490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2919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26348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29777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961AC"/>
              </a:buClr>
              <a:buSzPct val="80000"/>
              <a:buFont typeface="Wingdings" panose="05000000000000000000" pitchFamily="2" charset="2"/>
              <a:buNone/>
              <a:tabLst>
                <a:tab pos="928688" algn="l"/>
              </a:tabLst>
              <a:defRPr/>
            </a:pPr>
            <a:r>
              <a:rPr kumimoji="0" lang="de-DE" sz="1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  <a:t>orale </a:t>
            </a:r>
            <a:br>
              <a:rPr kumimoji="0" lang="de-DE" sz="1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  <a:t>Monotherapie</a:t>
            </a:r>
          </a:p>
        </p:txBody>
      </p:sp>
      <p:sp>
        <p:nvSpPr>
          <p:cNvPr id="64" name="Content Placeholder 3">
            <a:extLst>
              <a:ext uri="{FF2B5EF4-FFF2-40B4-BE49-F238E27FC236}">
                <a16:creationId xmlns:a16="http://schemas.microsoft.com/office/drawing/2014/main" id="{240601EC-A2F7-4207-AC99-74D764813930}"/>
              </a:ext>
            </a:extLst>
          </p:cNvPr>
          <p:cNvSpPr txBox="1">
            <a:spLocks/>
          </p:cNvSpPr>
          <p:nvPr/>
        </p:nvSpPr>
        <p:spPr>
          <a:xfrm rot="16200000">
            <a:off x="297909" y="3320929"/>
            <a:ext cx="1358901" cy="459873"/>
          </a:xfrm>
          <a:prstGeom prst="roundRect">
            <a:avLst>
              <a:gd name="adj" fmla="val 7035"/>
            </a:avLst>
          </a:prstGeom>
          <a:solidFill>
            <a:srgbClr val="3961AC"/>
          </a:solidFill>
        </p:spPr>
        <p:txBody>
          <a:bodyPr vert="horz" lIns="54000" tIns="54000" rIns="54000" bIns="54000" rtlCol="0" anchor="ctr" anchorCtr="0">
            <a:noAutofit/>
          </a:bodyPr>
          <a:lstStyle>
            <a:lvl1pPr marL="201216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9575" indent="-207169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626269" indent="-215504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827485" indent="-2000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021556" indent="-2143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19490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2919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26348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29777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961AC"/>
              </a:buClr>
              <a:buSzPct val="80000"/>
              <a:buFont typeface="Wingdings" panose="05000000000000000000" pitchFamily="2" charset="2"/>
              <a:buNone/>
              <a:tabLst>
                <a:tab pos="928688" algn="l"/>
              </a:tabLst>
              <a:defRPr/>
            </a:pPr>
            <a:r>
              <a:rPr kumimoji="0" lang="de-DE" sz="1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  <a:t>parentale +</a:t>
            </a:r>
            <a:br>
              <a:rPr kumimoji="0" lang="de-DE" sz="1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  <a:t>orale Therapie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35BA2A5-4145-467D-B366-0047A59B4FA4}"/>
              </a:ext>
            </a:extLst>
          </p:cNvPr>
          <p:cNvSpPr txBox="1"/>
          <p:nvPr/>
        </p:nvSpPr>
        <p:spPr>
          <a:xfrm>
            <a:off x="1278730" y="1396056"/>
            <a:ext cx="1146705" cy="601982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Rivaroxaban</a:t>
            </a:r>
            <a:r>
              <a:rPr lang="de-DE" sz="1000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8</a:t>
            </a:r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AD12DAC0-288C-4391-8CB0-8DDFCEE8EA94}"/>
              </a:ext>
            </a:extLst>
          </p:cNvPr>
          <p:cNvGrpSpPr/>
          <p:nvPr/>
        </p:nvGrpSpPr>
        <p:grpSpPr>
          <a:xfrm>
            <a:off x="2434838" y="1387070"/>
            <a:ext cx="1894275" cy="612000"/>
            <a:chOff x="2434838" y="1387070"/>
            <a:chExt cx="1894275" cy="612000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4E7400F7-832D-45A1-A676-5F46D9EB8926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59" name="Freeform: Shape 36">
                <a:extLst>
                  <a:ext uri="{FF2B5EF4-FFF2-40B4-BE49-F238E27FC236}">
                    <a16:creationId xmlns:a16="http://schemas.microsoft.com/office/drawing/2014/main" id="{A052CA11-513C-4800-8839-090D0F86B4B2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44C68E96-BBEA-4705-AE44-83F61B27B9D5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3961A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98D75A4E-FF1A-41B1-AE01-D02DFE576C43}"/>
                </a:ext>
              </a:extLst>
            </p:cNvPr>
            <p:cNvSpPr txBox="1"/>
            <p:nvPr/>
          </p:nvSpPr>
          <p:spPr>
            <a:xfrm>
              <a:off x="2940294" y="1396057"/>
              <a:ext cx="1250706" cy="603013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pPr algn="ctr" rtl="0"/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15 mg 2× tägl.</a:t>
              </a:r>
              <a:b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de-DE" sz="100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(21 Tage)</a:t>
              </a: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98F2B877-1CEF-4748-AEEE-7339C1AE15DD}"/>
              </a:ext>
            </a:extLst>
          </p:cNvPr>
          <p:cNvGrpSpPr/>
          <p:nvPr/>
        </p:nvGrpSpPr>
        <p:grpSpPr>
          <a:xfrm>
            <a:off x="4392613" y="1386038"/>
            <a:ext cx="1894275" cy="612000"/>
            <a:chOff x="2434838" y="1387070"/>
            <a:chExt cx="1894275" cy="612000"/>
          </a:xfrm>
        </p:grpSpPr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CA46A810-86B8-4FCF-A7F2-D1178F4402D7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92" name="Freeform: Shape 36">
                <a:extLst>
                  <a:ext uri="{FF2B5EF4-FFF2-40B4-BE49-F238E27FC236}">
                    <a16:creationId xmlns:a16="http://schemas.microsoft.com/office/drawing/2014/main" id="{1AF94238-C40C-480B-88FB-C1000BAB6FC3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6689C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FD976DA9-B447-42A8-A2A3-4C7BE73AD93F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6689C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51157FCB-6ACF-4290-8BE3-3998C3E6E686}"/>
                </a:ext>
              </a:extLst>
            </p:cNvPr>
            <p:cNvSpPr txBox="1"/>
            <p:nvPr/>
          </p:nvSpPr>
          <p:spPr>
            <a:xfrm>
              <a:off x="2940294" y="1396057"/>
              <a:ext cx="1250706" cy="603013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</a:t>
              </a:r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mg </a:t>
              </a:r>
              <a:r>
                <a:rPr 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1× </a:t>
              </a:r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tägl.</a:t>
              </a:r>
              <a:b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de-DE" sz="100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(Ab Tag 22)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E0FA2F77-9D50-4093-8986-87F6494D638D}"/>
              </a:ext>
            </a:extLst>
          </p:cNvPr>
          <p:cNvGrpSpPr/>
          <p:nvPr/>
        </p:nvGrpSpPr>
        <p:grpSpPr>
          <a:xfrm>
            <a:off x="6406816" y="1386194"/>
            <a:ext cx="1894275" cy="288000"/>
            <a:chOff x="2434838" y="1387070"/>
            <a:chExt cx="1894275" cy="612000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9455127A-6F04-48FD-9C83-E60A6BFA238A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99" name="Freeform: Shape 36">
                <a:extLst>
                  <a:ext uri="{FF2B5EF4-FFF2-40B4-BE49-F238E27FC236}">
                    <a16:creationId xmlns:a16="http://schemas.microsoft.com/office/drawing/2014/main" id="{815DFD1C-690B-49AF-B675-FB24A1D5C1F4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6689C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7531D0EF-1385-4EB5-9617-CEF0512024A4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6689CC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87878C28-405E-4F61-AD4A-2B61CC850463}"/>
                </a:ext>
              </a:extLst>
            </p:cNvPr>
            <p:cNvSpPr txBox="1"/>
            <p:nvPr/>
          </p:nvSpPr>
          <p:spPr>
            <a:xfrm>
              <a:off x="2867142" y="1396055"/>
              <a:ext cx="1250706" cy="603013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pPr algn="ctr"/>
              <a:r>
                <a:rPr lang="de-DE" sz="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10</a:t>
              </a:r>
              <a:r>
                <a:rPr lang="de-DE" sz="8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mg </a:t>
              </a:r>
              <a:r>
                <a:rPr lang="de-DE" sz="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1× </a:t>
              </a:r>
              <a:r>
                <a:rPr lang="de-DE" sz="8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tägl.</a:t>
              </a:r>
              <a:br>
                <a:rPr lang="de-DE" sz="8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de-DE" sz="70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(Ab</a:t>
              </a:r>
              <a:r>
                <a:rPr lang="de-DE" sz="700" dirty="0">
                  <a:solidFill>
                    <a:schemeClr val="bg1"/>
                  </a:solidFill>
                </a:rPr>
                <a:t> 7. Monat</a:t>
              </a:r>
              <a:r>
                <a:rPr lang="de-DE" sz="70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8CBB67DE-034A-44C7-AE6D-87E951208A30}"/>
              </a:ext>
            </a:extLst>
          </p:cNvPr>
          <p:cNvGrpSpPr/>
          <p:nvPr/>
        </p:nvGrpSpPr>
        <p:grpSpPr>
          <a:xfrm>
            <a:off x="6406242" y="1710038"/>
            <a:ext cx="1894275" cy="288000"/>
            <a:chOff x="4746629" y="2055541"/>
            <a:chExt cx="3812057" cy="596050"/>
          </a:xfrm>
        </p:grpSpPr>
        <p:sp>
          <p:nvSpPr>
            <p:cNvPr id="105" name="Freeform: Shape 36">
              <a:extLst>
                <a:ext uri="{FF2B5EF4-FFF2-40B4-BE49-F238E27FC236}">
                  <a16:creationId xmlns:a16="http://schemas.microsoft.com/office/drawing/2014/main" id="{A3B65001-D4F6-461D-907D-7DB529DE8EDE}"/>
                </a:ext>
              </a:extLst>
            </p:cNvPr>
            <p:cNvSpPr/>
            <p:nvPr/>
          </p:nvSpPr>
          <p:spPr bwMode="auto">
            <a:xfrm>
              <a:off x="4751388" y="2055541"/>
              <a:ext cx="3807298" cy="596050"/>
            </a:xfrm>
            <a:custGeom>
              <a:avLst/>
              <a:gdLst>
                <a:gd name="connsiteX0" fmla="*/ 360000 w 4368835"/>
                <a:gd name="connsiteY0" fmla="*/ 0 h 720000"/>
                <a:gd name="connsiteX1" fmla="*/ 4077048 w 4368835"/>
                <a:gd name="connsiteY1" fmla="*/ 0 h 720000"/>
                <a:gd name="connsiteX2" fmla="*/ 4368835 w 4368835"/>
                <a:gd name="connsiteY2" fmla="*/ 360000 h 720000"/>
                <a:gd name="connsiteX3" fmla="*/ 4077048 w 4368835"/>
                <a:gd name="connsiteY3" fmla="*/ 720000 h 720000"/>
                <a:gd name="connsiteX4" fmla="*/ 360000 w 4368835"/>
                <a:gd name="connsiteY4" fmla="*/ 720000 h 720000"/>
                <a:gd name="connsiteX5" fmla="*/ 0 w 4368835"/>
                <a:gd name="connsiteY5" fmla="*/ 360000 h 720000"/>
                <a:gd name="connsiteX6" fmla="*/ 360000 w 4368835"/>
                <a:gd name="connsiteY6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835" h="720000">
                  <a:moveTo>
                    <a:pt x="360000" y="0"/>
                  </a:moveTo>
                  <a:lnTo>
                    <a:pt x="4077048" y="0"/>
                  </a:lnTo>
                  <a:lnTo>
                    <a:pt x="4368835" y="360000"/>
                  </a:lnTo>
                  <a:lnTo>
                    <a:pt x="4077048" y="720000"/>
                  </a:lnTo>
                  <a:lnTo>
                    <a:pt x="360000" y="720000"/>
                  </a:lnTo>
                  <a:cubicBezTo>
                    <a:pt x="161177" y="720000"/>
                    <a:pt x="0" y="558823"/>
                    <a:pt x="0" y="360000"/>
                  </a:cubicBezTo>
                  <a:cubicBezTo>
                    <a:pt x="0" y="161177"/>
                    <a:pt x="161177" y="0"/>
                    <a:pt x="360000" y="0"/>
                  </a:cubicBezTo>
                  <a:close/>
                </a:path>
              </a:pathLst>
            </a:custGeom>
            <a:solidFill>
              <a:srgbClr val="6689C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9184C291-F211-428D-85E9-5B93252A29BA}"/>
                </a:ext>
              </a:extLst>
            </p:cNvPr>
            <p:cNvSpPr/>
            <p:nvPr/>
          </p:nvSpPr>
          <p:spPr bwMode="auto">
            <a:xfrm>
              <a:off x="4746629" y="2055541"/>
              <a:ext cx="497900" cy="596050"/>
            </a:xfrm>
            <a:prstGeom prst="rect">
              <a:avLst/>
            </a:prstGeom>
            <a:solidFill>
              <a:srgbClr val="6689C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4" name="Textfeld 103">
            <a:extLst>
              <a:ext uri="{FF2B5EF4-FFF2-40B4-BE49-F238E27FC236}">
                <a16:creationId xmlns:a16="http://schemas.microsoft.com/office/drawing/2014/main" id="{2AB7B3A5-199C-4434-97B9-FA76A24A7671}"/>
              </a:ext>
            </a:extLst>
          </p:cNvPr>
          <p:cNvSpPr txBox="1"/>
          <p:nvPr/>
        </p:nvSpPr>
        <p:spPr>
          <a:xfrm>
            <a:off x="6822907" y="1714267"/>
            <a:ext cx="1569050" cy="283771"/>
          </a:xfrm>
          <a:prstGeom prst="rect">
            <a:avLst/>
          </a:prstGeom>
          <a:noFill/>
        </p:spPr>
        <p:txBody>
          <a:bodyPr wrap="square" lIns="144000" tIns="46800" rIns="90000" bIns="46800" rtlCol="0" anchor="ctr">
            <a:no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</a:rPr>
              <a:t>oder 20</a:t>
            </a:r>
            <a:r>
              <a:rPr lang="de-DE" sz="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mg </a:t>
            </a:r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</a:rPr>
              <a:t>1× </a:t>
            </a:r>
            <a:r>
              <a:rPr lang="de-DE" sz="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tägl.*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921FE23B-91C7-4D61-86F0-93E94F866AD7}"/>
              </a:ext>
            </a:extLst>
          </p:cNvPr>
          <p:cNvSpPr txBox="1"/>
          <p:nvPr/>
        </p:nvSpPr>
        <p:spPr>
          <a:xfrm>
            <a:off x="1278730" y="2140186"/>
            <a:ext cx="1146705" cy="601982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Apixaban</a:t>
            </a:r>
            <a:r>
              <a:rPr lang="de-DE" sz="1000" baseline="300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15</a:t>
            </a: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C912E1C-AFC0-4FDE-BB47-19F4C37ACAAF}"/>
              </a:ext>
            </a:extLst>
          </p:cNvPr>
          <p:cNvGrpSpPr/>
          <p:nvPr/>
        </p:nvGrpSpPr>
        <p:grpSpPr>
          <a:xfrm>
            <a:off x="2434838" y="2131200"/>
            <a:ext cx="1894275" cy="612000"/>
            <a:chOff x="2434838" y="1387070"/>
            <a:chExt cx="1894275" cy="612000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C5E28AFE-1FD4-4985-A338-DA203A29DDE5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132" name="Freeform: Shape 36">
                <a:extLst>
                  <a:ext uri="{FF2B5EF4-FFF2-40B4-BE49-F238E27FC236}">
                    <a16:creationId xmlns:a16="http://schemas.microsoft.com/office/drawing/2014/main" id="{00090330-316F-4ADF-A0A0-321BB3CA087E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605F6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hteck 132">
                <a:extLst>
                  <a:ext uri="{FF2B5EF4-FFF2-40B4-BE49-F238E27FC236}">
                    <a16:creationId xmlns:a16="http://schemas.microsoft.com/office/drawing/2014/main" id="{B195E31A-3BFD-40A5-B707-0FD4E30DC5E7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605F6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BE835FBF-607C-4AF8-BCD8-B7699F171A3B}"/>
                </a:ext>
              </a:extLst>
            </p:cNvPr>
            <p:cNvSpPr txBox="1"/>
            <p:nvPr/>
          </p:nvSpPr>
          <p:spPr>
            <a:xfrm>
              <a:off x="2940294" y="1396057"/>
              <a:ext cx="1250706" cy="603013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2× </a:t>
              </a:r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5 mg </a:t>
              </a:r>
              <a:r>
                <a:rPr 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2× </a:t>
              </a:r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tägl.</a:t>
              </a:r>
              <a:b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de-DE" sz="100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(7 Tage)</a:t>
              </a:r>
            </a:p>
          </p:txBody>
        </p: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5D80871E-C946-414D-8FC7-D454AB4D208B}"/>
              </a:ext>
            </a:extLst>
          </p:cNvPr>
          <p:cNvGrpSpPr/>
          <p:nvPr/>
        </p:nvGrpSpPr>
        <p:grpSpPr>
          <a:xfrm>
            <a:off x="4392613" y="2130168"/>
            <a:ext cx="1894275" cy="612000"/>
            <a:chOff x="2434838" y="1387070"/>
            <a:chExt cx="1894275" cy="612000"/>
          </a:xfrm>
        </p:grpSpPr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9145BBC2-D099-4D9B-8507-C1982E647619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137" name="Freeform: Shape 36">
                <a:extLst>
                  <a:ext uri="{FF2B5EF4-FFF2-40B4-BE49-F238E27FC236}">
                    <a16:creationId xmlns:a16="http://schemas.microsoft.com/office/drawing/2014/main" id="{4EE2A54A-5DBA-4EBF-AE12-D172399A439F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8A8C8E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Rechteck 137">
                <a:extLst>
                  <a:ext uri="{FF2B5EF4-FFF2-40B4-BE49-F238E27FC236}">
                    <a16:creationId xmlns:a16="http://schemas.microsoft.com/office/drawing/2014/main" id="{84A8476F-D78D-4DE8-9361-32AF97A49562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8A8C8E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F01357C6-7B7A-472B-B167-23E0F2695797}"/>
                </a:ext>
              </a:extLst>
            </p:cNvPr>
            <p:cNvSpPr txBox="1"/>
            <p:nvPr/>
          </p:nvSpPr>
          <p:spPr>
            <a:xfrm>
              <a:off x="2824537" y="1396057"/>
              <a:ext cx="1402357" cy="603013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pPr algn="ctr"/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5 mg </a:t>
              </a:r>
              <a:r>
                <a:rPr 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2× </a:t>
              </a:r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tägl.</a:t>
              </a:r>
              <a:b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de-DE" sz="100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(Tag 8 bis 6. Monat)</a:t>
              </a: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FD53AA4-5DEC-4C1F-8E7F-79D6E62B48E0}"/>
              </a:ext>
            </a:extLst>
          </p:cNvPr>
          <p:cNvGrpSpPr/>
          <p:nvPr/>
        </p:nvGrpSpPr>
        <p:grpSpPr>
          <a:xfrm>
            <a:off x="6402711" y="2130168"/>
            <a:ext cx="1894275" cy="612000"/>
            <a:chOff x="2434838" y="1387070"/>
            <a:chExt cx="1894275" cy="612000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AED380CF-DEC7-4B8A-B426-740FDE77A313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142" name="Freeform: Shape 36">
                <a:extLst>
                  <a:ext uri="{FF2B5EF4-FFF2-40B4-BE49-F238E27FC236}">
                    <a16:creationId xmlns:a16="http://schemas.microsoft.com/office/drawing/2014/main" id="{75CC4F4E-321F-416C-9A9C-F0DF49C09F72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8A8C8E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Rechteck 142">
                <a:extLst>
                  <a:ext uri="{FF2B5EF4-FFF2-40B4-BE49-F238E27FC236}">
                    <a16:creationId xmlns:a16="http://schemas.microsoft.com/office/drawing/2014/main" id="{1621BED4-8FEC-4D18-B57E-0C2B192499C3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8A8C8E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41" name="Textfeld 140">
              <a:extLst>
                <a:ext uri="{FF2B5EF4-FFF2-40B4-BE49-F238E27FC236}">
                  <a16:creationId xmlns:a16="http://schemas.microsoft.com/office/drawing/2014/main" id="{DE680E23-F30B-4401-ABBC-D59687FEF7AF}"/>
                </a:ext>
              </a:extLst>
            </p:cNvPr>
            <p:cNvSpPr txBox="1"/>
            <p:nvPr/>
          </p:nvSpPr>
          <p:spPr>
            <a:xfrm>
              <a:off x="2940294" y="1396057"/>
              <a:ext cx="1286600" cy="603013"/>
            </a:xfrm>
            <a:prstGeom prst="rect">
              <a:avLst/>
            </a:prstGeom>
            <a:noFill/>
          </p:spPr>
          <p:txBody>
            <a:bodyPr wrap="square" lIns="144000" tIns="46800" rIns="90000" bIns="46800" rtlCol="0" anchor="ctr">
              <a:no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2.5</a:t>
              </a:r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mg </a:t>
              </a:r>
              <a:r>
                <a:rPr 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2× </a:t>
              </a:r>
              <a: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tägl.</a:t>
              </a:r>
              <a:br>
                <a:rPr lang="de-DE" sz="1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de-DE" sz="100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(Ab 7. Monat)</a:t>
              </a:r>
            </a:p>
          </p:txBody>
        </p:sp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093E0CFC-E83C-4B18-B917-01FAF0F77FBA}"/>
              </a:ext>
            </a:extLst>
          </p:cNvPr>
          <p:cNvGrpSpPr/>
          <p:nvPr/>
        </p:nvGrpSpPr>
        <p:grpSpPr>
          <a:xfrm>
            <a:off x="2434838" y="2874298"/>
            <a:ext cx="1894275" cy="612000"/>
            <a:chOff x="2434838" y="1387070"/>
            <a:chExt cx="1894275" cy="612000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265BFD94-C9C3-4936-980A-942CA3DA1168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169" name="Freeform: Shape 36">
                <a:extLst>
                  <a:ext uri="{FF2B5EF4-FFF2-40B4-BE49-F238E27FC236}">
                    <a16:creationId xmlns:a16="http://schemas.microsoft.com/office/drawing/2014/main" id="{57769D51-DBDB-4221-BBB4-A9199F4BC190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605F6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Rechteck 169">
                <a:extLst>
                  <a:ext uri="{FF2B5EF4-FFF2-40B4-BE49-F238E27FC236}">
                    <a16:creationId xmlns:a16="http://schemas.microsoft.com/office/drawing/2014/main" id="{6A9C9807-A94E-4DE9-96FC-EA9B096FA4E8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605F6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feld 167">
                  <a:extLst>
                    <a:ext uri="{FF2B5EF4-FFF2-40B4-BE49-F238E27FC236}">
                      <a16:creationId xmlns:a16="http://schemas.microsoft.com/office/drawing/2014/main" id="{6190B728-537C-46D9-8E9F-83E90A475963}"/>
                    </a:ext>
                  </a:extLst>
                </p:cNvPr>
                <p:cNvSpPr txBox="1"/>
                <p:nvPr/>
              </p:nvSpPr>
              <p:spPr>
                <a:xfrm>
                  <a:off x="2940294" y="1396057"/>
                  <a:ext cx="1250706" cy="603013"/>
                </a:xfrm>
                <a:prstGeom prst="rect">
                  <a:avLst/>
                </a:prstGeom>
                <a:noFill/>
              </p:spPr>
              <p:txBody>
                <a:bodyPr wrap="square" lIns="144000" tIns="46800" rIns="90000" bIns="46800" rtlCol="0" anchor="ctr">
                  <a:noAutofit/>
                </a:bodyPr>
                <a:lstStyle/>
                <a:p>
                  <a:pPr algn="ctr" rtl="0"/>
                  <a:r>
                    <a:rPr lang="de-DE" sz="10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Parenterales Antikoagulans</a:t>
                  </a:r>
                  <a:br>
                    <a:rPr lang="de-DE" sz="10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</a:br>
                  <a:r>
                    <a:rPr lang="de-DE" sz="100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de-CH" sz="1000" b="0" i="0" u="none" strike="noStrike" kern="120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de-DE" sz="100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5 Tage)</a:t>
                  </a:r>
                </a:p>
              </p:txBody>
            </p:sp>
          </mc:Choice>
          <mc:Fallback xmlns="">
            <p:sp>
              <p:nvSpPr>
                <p:cNvPr id="168" name="Textfeld 167">
                  <a:extLst>
                    <a:ext uri="{FF2B5EF4-FFF2-40B4-BE49-F238E27FC236}">
                      <a16:creationId xmlns:a16="http://schemas.microsoft.com/office/drawing/2014/main" id="{6190B728-537C-46D9-8E9F-83E90A4759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0294" y="1396057"/>
                  <a:ext cx="1250706" cy="6030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4" name="Freeform: Shape 36">
            <a:extLst>
              <a:ext uri="{FF2B5EF4-FFF2-40B4-BE49-F238E27FC236}">
                <a16:creationId xmlns:a16="http://schemas.microsoft.com/office/drawing/2014/main" id="{D57520FB-43F6-4F44-A115-C7AA088C6D9A}"/>
              </a:ext>
            </a:extLst>
          </p:cNvPr>
          <p:cNvSpPr/>
          <p:nvPr/>
        </p:nvSpPr>
        <p:spPr bwMode="auto">
          <a:xfrm>
            <a:off x="6411546" y="2885604"/>
            <a:ext cx="1891910" cy="612000"/>
          </a:xfrm>
          <a:custGeom>
            <a:avLst/>
            <a:gdLst>
              <a:gd name="connsiteX0" fmla="*/ 360000 w 4368835"/>
              <a:gd name="connsiteY0" fmla="*/ 0 h 720000"/>
              <a:gd name="connsiteX1" fmla="*/ 4077048 w 4368835"/>
              <a:gd name="connsiteY1" fmla="*/ 0 h 720000"/>
              <a:gd name="connsiteX2" fmla="*/ 4368835 w 4368835"/>
              <a:gd name="connsiteY2" fmla="*/ 360000 h 720000"/>
              <a:gd name="connsiteX3" fmla="*/ 4077048 w 4368835"/>
              <a:gd name="connsiteY3" fmla="*/ 720000 h 720000"/>
              <a:gd name="connsiteX4" fmla="*/ 360000 w 4368835"/>
              <a:gd name="connsiteY4" fmla="*/ 720000 h 720000"/>
              <a:gd name="connsiteX5" fmla="*/ 0 w 4368835"/>
              <a:gd name="connsiteY5" fmla="*/ 360000 h 720000"/>
              <a:gd name="connsiteX6" fmla="*/ 360000 w 4368835"/>
              <a:gd name="connsiteY6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835" h="720000">
                <a:moveTo>
                  <a:pt x="360000" y="0"/>
                </a:moveTo>
                <a:lnTo>
                  <a:pt x="4077048" y="0"/>
                </a:lnTo>
                <a:lnTo>
                  <a:pt x="4368835" y="360000"/>
                </a:lnTo>
                <a:lnTo>
                  <a:pt x="4077048" y="720000"/>
                </a:lnTo>
                <a:lnTo>
                  <a:pt x="360000" y="720000"/>
                </a:ln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rgbClr val="8A8C8E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id="{12A59416-FBD9-460A-9463-4D8499AE07F8}"/>
              </a:ext>
            </a:extLst>
          </p:cNvPr>
          <p:cNvSpPr/>
          <p:nvPr/>
        </p:nvSpPr>
        <p:spPr bwMode="auto">
          <a:xfrm>
            <a:off x="4392613" y="2885604"/>
            <a:ext cx="2263983" cy="612000"/>
          </a:xfrm>
          <a:prstGeom prst="rect">
            <a:avLst/>
          </a:prstGeom>
          <a:solidFill>
            <a:srgbClr val="8A8C8E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3" name="Textfeld 172">
            <a:extLst>
              <a:ext uri="{FF2B5EF4-FFF2-40B4-BE49-F238E27FC236}">
                <a16:creationId xmlns:a16="http://schemas.microsoft.com/office/drawing/2014/main" id="{66EC06B7-0027-466D-AAA1-6BE6BFAC144E}"/>
              </a:ext>
            </a:extLst>
          </p:cNvPr>
          <p:cNvSpPr txBox="1"/>
          <p:nvPr/>
        </p:nvSpPr>
        <p:spPr>
          <a:xfrm>
            <a:off x="4897456" y="2894591"/>
            <a:ext cx="3303782" cy="603013"/>
          </a:xfrm>
          <a:prstGeom prst="rect">
            <a:avLst/>
          </a:prstGeom>
          <a:noFill/>
        </p:spPr>
        <p:txBody>
          <a:bodyPr wrap="square" lIns="144000" tIns="46800" rIns="90000" bIns="46800" rtlCol="0" anchor="ctr">
            <a:noAutofit/>
          </a:bodyPr>
          <a:lstStyle/>
          <a:p>
            <a:pPr algn="ctr"/>
            <a:r>
              <a:rPr lang="de-DE" sz="10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Edoxaban</a:t>
            </a:r>
            <a:r>
              <a:rPr lang="de-DE" sz="1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60 mg </a:t>
            </a:r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1× </a:t>
            </a:r>
            <a:r>
              <a:rPr lang="de-DE" sz="1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tägl.</a:t>
            </a:r>
            <a:br>
              <a:rPr lang="de-DE" sz="1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sz="10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(Nach Absetzen des parenteralen </a:t>
            </a:r>
            <a:r>
              <a:rPr lang="de-DE" sz="100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Antikoagulans</a:t>
            </a:r>
            <a:r>
              <a:rPr lang="de-DE" sz="10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77" name="Gerader Verbinder 176">
            <a:extLst>
              <a:ext uri="{FF2B5EF4-FFF2-40B4-BE49-F238E27FC236}">
                <a16:creationId xmlns:a16="http://schemas.microsoft.com/office/drawing/2014/main" id="{AB47AA31-0ECB-4712-B756-3C774459B0DD}"/>
              </a:ext>
            </a:extLst>
          </p:cNvPr>
          <p:cNvCxnSpPr/>
          <p:nvPr/>
        </p:nvCxnSpPr>
        <p:spPr bwMode="auto">
          <a:xfrm flipH="1">
            <a:off x="3370606" y="3399058"/>
            <a:ext cx="70610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05A0DB9B-40C9-4388-B687-A6D8D9D817A5}"/>
              </a:ext>
            </a:extLst>
          </p:cNvPr>
          <p:cNvGrpSpPr/>
          <p:nvPr/>
        </p:nvGrpSpPr>
        <p:grpSpPr>
          <a:xfrm>
            <a:off x="2428368" y="3618428"/>
            <a:ext cx="1894275" cy="612000"/>
            <a:chOff x="2434838" y="1387070"/>
            <a:chExt cx="1894275" cy="612000"/>
          </a:xfrm>
        </p:grpSpPr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08974133-CA39-474E-960D-64747150CA01}"/>
                </a:ext>
              </a:extLst>
            </p:cNvPr>
            <p:cNvGrpSpPr/>
            <p:nvPr/>
          </p:nvGrpSpPr>
          <p:grpSpPr>
            <a:xfrm>
              <a:off x="2434838" y="1387070"/>
              <a:ext cx="1894275" cy="612000"/>
              <a:chOff x="4746629" y="2055541"/>
              <a:chExt cx="3812057" cy="596050"/>
            </a:xfrm>
          </p:grpSpPr>
          <p:sp>
            <p:nvSpPr>
              <p:cNvPr id="182" name="Freeform: Shape 36">
                <a:extLst>
                  <a:ext uri="{FF2B5EF4-FFF2-40B4-BE49-F238E27FC236}">
                    <a16:creationId xmlns:a16="http://schemas.microsoft.com/office/drawing/2014/main" id="{09709399-4FCF-4DED-945E-B83C3390AA9C}"/>
                  </a:ext>
                </a:extLst>
              </p:cNvPr>
              <p:cNvSpPr/>
              <p:nvPr/>
            </p:nvSpPr>
            <p:spPr bwMode="auto">
              <a:xfrm>
                <a:off x="4751388" y="2055541"/>
                <a:ext cx="3807298" cy="596050"/>
              </a:xfrm>
              <a:custGeom>
                <a:avLst/>
                <a:gdLst>
                  <a:gd name="connsiteX0" fmla="*/ 360000 w 4368835"/>
                  <a:gd name="connsiteY0" fmla="*/ 0 h 720000"/>
                  <a:gd name="connsiteX1" fmla="*/ 4077048 w 4368835"/>
                  <a:gd name="connsiteY1" fmla="*/ 0 h 720000"/>
                  <a:gd name="connsiteX2" fmla="*/ 4368835 w 4368835"/>
                  <a:gd name="connsiteY2" fmla="*/ 360000 h 720000"/>
                  <a:gd name="connsiteX3" fmla="*/ 4077048 w 4368835"/>
                  <a:gd name="connsiteY3" fmla="*/ 720000 h 720000"/>
                  <a:gd name="connsiteX4" fmla="*/ 360000 w 4368835"/>
                  <a:gd name="connsiteY4" fmla="*/ 720000 h 720000"/>
                  <a:gd name="connsiteX5" fmla="*/ 0 w 4368835"/>
                  <a:gd name="connsiteY5" fmla="*/ 360000 h 720000"/>
                  <a:gd name="connsiteX6" fmla="*/ 360000 w 4368835"/>
                  <a:gd name="connsiteY6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8835" h="720000">
                    <a:moveTo>
                      <a:pt x="360000" y="0"/>
                    </a:moveTo>
                    <a:lnTo>
                      <a:pt x="4077048" y="0"/>
                    </a:lnTo>
                    <a:lnTo>
                      <a:pt x="4368835" y="360000"/>
                    </a:lnTo>
                    <a:lnTo>
                      <a:pt x="4077048" y="720000"/>
                    </a:lnTo>
                    <a:lnTo>
                      <a:pt x="360000" y="720000"/>
                    </a:lnTo>
                    <a:cubicBezTo>
                      <a:pt x="161177" y="720000"/>
                      <a:pt x="0" y="558823"/>
                      <a:pt x="0" y="360000"/>
                    </a:cubicBezTo>
                    <a:cubicBezTo>
                      <a:pt x="0" y="161177"/>
                      <a:pt x="161177" y="0"/>
                      <a:pt x="360000" y="0"/>
                    </a:cubicBezTo>
                    <a:close/>
                  </a:path>
                </a:pathLst>
              </a:custGeom>
              <a:solidFill>
                <a:srgbClr val="605F6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6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Rechteck 182">
                <a:extLst>
                  <a:ext uri="{FF2B5EF4-FFF2-40B4-BE49-F238E27FC236}">
                    <a16:creationId xmlns:a16="http://schemas.microsoft.com/office/drawing/2014/main" id="{B525C7F4-3DD0-4C48-B3BC-09FB3DAA8698}"/>
                  </a:ext>
                </a:extLst>
              </p:cNvPr>
              <p:cNvSpPr/>
              <p:nvPr/>
            </p:nvSpPr>
            <p:spPr bwMode="auto">
              <a:xfrm>
                <a:off x="4746629" y="2055541"/>
                <a:ext cx="497900" cy="596050"/>
              </a:xfrm>
              <a:prstGeom prst="rect">
                <a:avLst/>
              </a:prstGeom>
              <a:solidFill>
                <a:srgbClr val="605F62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de-DE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feld 180">
                  <a:extLst>
                    <a:ext uri="{FF2B5EF4-FFF2-40B4-BE49-F238E27FC236}">
                      <a16:creationId xmlns:a16="http://schemas.microsoft.com/office/drawing/2014/main" id="{4307858F-57F9-45A2-AD36-44B93EBEFBE3}"/>
                    </a:ext>
                  </a:extLst>
                </p:cNvPr>
                <p:cNvSpPr txBox="1"/>
                <p:nvPr/>
              </p:nvSpPr>
              <p:spPr>
                <a:xfrm>
                  <a:off x="2940294" y="1396057"/>
                  <a:ext cx="1250706" cy="603013"/>
                </a:xfrm>
                <a:prstGeom prst="rect">
                  <a:avLst/>
                </a:prstGeom>
                <a:noFill/>
              </p:spPr>
              <p:txBody>
                <a:bodyPr wrap="square" lIns="144000" tIns="46800" rIns="90000" bIns="46800" rtlCol="0" anchor="ctr">
                  <a:noAutofit/>
                </a:bodyPr>
                <a:lstStyle/>
                <a:p>
                  <a:pPr algn="ctr" rtl="0"/>
                  <a:r>
                    <a:rPr lang="de-DE" sz="10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Parenterales Antikoagulans</a:t>
                  </a:r>
                  <a:br>
                    <a:rPr lang="de-DE" sz="10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</a:br>
                  <a:r>
                    <a:rPr lang="de-DE" sz="100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de-CH" sz="1000" b="0" i="0" u="none" strike="noStrike" kern="120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de-DE" sz="100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5 Tage)</a:t>
                  </a:r>
                </a:p>
              </p:txBody>
            </p:sp>
          </mc:Choice>
          <mc:Fallback xmlns="">
            <p:sp>
              <p:nvSpPr>
                <p:cNvPr id="181" name="Textfeld 180">
                  <a:extLst>
                    <a:ext uri="{FF2B5EF4-FFF2-40B4-BE49-F238E27FC236}">
                      <a16:creationId xmlns:a16="http://schemas.microsoft.com/office/drawing/2014/main" id="{4307858F-57F9-45A2-AD36-44B93EBEF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0294" y="1396057"/>
                  <a:ext cx="1250706" cy="6030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4" name="Freeform: Shape 36">
            <a:extLst>
              <a:ext uri="{FF2B5EF4-FFF2-40B4-BE49-F238E27FC236}">
                <a16:creationId xmlns:a16="http://schemas.microsoft.com/office/drawing/2014/main" id="{72497094-789D-428C-8370-D5CFED4E8E1F}"/>
              </a:ext>
            </a:extLst>
          </p:cNvPr>
          <p:cNvSpPr/>
          <p:nvPr/>
        </p:nvSpPr>
        <p:spPr bwMode="auto">
          <a:xfrm>
            <a:off x="6405076" y="3629734"/>
            <a:ext cx="1891910" cy="612000"/>
          </a:xfrm>
          <a:custGeom>
            <a:avLst/>
            <a:gdLst>
              <a:gd name="connsiteX0" fmla="*/ 360000 w 4368835"/>
              <a:gd name="connsiteY0" fmla="*/ 0 h 720000"/>
              <a:gd name="connsiteX1" fmla="*/ 4077048 w 4368835"/>
              <a:gd name="connsiteY1" fmla="*/ 0 h 720000"/>
              <a:gd name="connsiteX2" fmla="*/ 4368835 w 4368835"/>
              <a:gd name="connsiteY2" fmla="*/ 360000 h 720000"/>
              <a:gd name="connsiteX3" fmla="*/ 4077048 w 4368835"/>
              <a:gd name="connsiteY3" fmla="*/ 720000 h 720000"/>
              <a:gd name="connsiteX4" fmla="*/ 360000 w 4368835"/>
              <a:gd name="connsiteY4" fmla="*/ 720000 h 720000"/>
              <a:gd name="connsiteX5" fmla="*/ 0 w 4368835"/>
              <a:gd name="connsiteY5" fmla="*/ 360000 h 720000"/>
              <a:gd name="connsiteX6" fmla="*/ 360000 w 4368835"/>
              <a:gd name="connsiteY6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835" h="720000">
                <a:moveTo>
                  <a:pt x="360000" y="0"/>
                </a:moveTo>
                <a:lnTo>
                  <a:pt x="4077048" y="0"/>
                </a:lnTo>
                <a:lnTo>
                  <a:pt x="4368835" y="360000"/>
                </a:lnTo>
                <a:lnTo>
                  <a:pt x="4077048" y="720000"/>
                </a:lnTo>
                <a:lnTo>
                  <a:pt x="360000" y="720000"/>
                </a:ln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rgbClr val="8A8C8E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id="{C416BA79-2AFD-4330-8D91-D7FB16F56DE2}"/>
              </a:ext>
            </a:extLst>
          </p:cNvPr>
          <p:cNvSpPr/>
          <p:nvPr/>
        </p:nvSpPr>
        <p:spPr bwMode="auto">
          <a:xfrm>
            <a:off x="4386143" y="3629734"/>
            <a:ext cx="2263983" cy="612000"/>
          </a:xfrm>
          <a:prstGeom prst="rect">
            <a:avLst/>
          </a:prstGeom>
          <a:solidFill>
            <a:srgbClr val="8A8C8E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B8F7598E-A709-45AA-AB23-6F1161AB50DE}"/>
              </a:ext>
            </a:extLst>
          </p:cNvPr>
          <p:cNvSpPr txBox="1"/>
          <p:nvPr/>
        </p:nvSpPr>
        <p:spPr>
          <a:xfrm>
            <a:off x="4890986" y="3638721"/>
            <a:ext cx="3303782" cy="603013"/>
          </a:xfrm>
          <a:prstGeom prst="rect">
            <a:avLst/>
          </a:prstGeom>
          <a:noFill/>
        </p:spPr>
        <p:txBody>
          <a:bodyPr wrap="square" lIns="144000" tIns="46800" rIns="90000" bIns="46800" rtlCol="0" anchor="ctr">
            <a:noAutofit/>
          </a:bodyPr>
          <a:lstStyle/>
          <a:p>
            <a:pPr algn="ctr"/>
            <a:r>
              <a:rPr lang="de-DE" sz="10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Dabigaran</a:t>
            </a:r>
            <a:r>
              <a:rPr lang="de-DE" sz="1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150 mg </a:t>
            </a:r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2× </a:t>
            </a:r>
            <a:r>
              <a:rPr lang="de-DE" sz="1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tägl.</a:t>
            </a:r>
            <a:br>
              <a:rPr lang="de-DE" sz="1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sz="10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(Nach Absetzen des parenteralen </a:t>
            </a:r>
            <a:r>
              <a:rPr lang="de-DE" sz="100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Antikoagulans</a:t>
            </a:r>
            <a:r>
              <a:rPr lang="de-DE" sz="10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9FA027C0-722D-4894-80CD-FE1BAD88E145}"/>
              </a:ext>
            </a:extLst>
          </p:cNvPr>
          <p:cNvSpPr txBox="1"/>
          <p:nvPr/>
        </p:nvSpPr>
        <p:spPr>
          <a:xfrm>
            <a:off x="1285035" y="2876955"/>
            <a:ext cx="1146705" cy="601982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Parenterales Antikoagulans + Edoxaban</a:t>
            </a:r>
            <a:r>
              <a:rPr lang="de-DE" sz="1000" baseline="300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16</a:t>
            </a: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8BC382C9-6433-4A18-A497-58661FA33483}"/>
              </a:ext>
            </a:extLst>
          </p:cNvPr>
          <p:cNvSpPr txBox="1"/>
          <p:nvPr/>
        </p:nvSpPr>
        <p:spPr>
          <a:xfrm>
            <a:off x="1285035" y="3621085"/>
            <a:ext cx="1146705" cy="601982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Parenterales Antikoagulans + Dabigaran</a:t>
            </a:r>
            <a:r>
              <a:rPr lang="de-DE" sz="1000" baseline="300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17</a:t>
            </a: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B2D71C58-1CED-4380-B172-B0AFD1BD58C2}"/>
              </a:ext>
            </a:extLst>
          </p:cNvPr>
          <p:cNvCxnSpPr/>
          <p:nvPr/>
        </p:nvCxnSpPr>
        <p:spPr bwMode="auto">
          <a:xfrm flipH="1">
            <a:off x="3362654" y="4143829"/>
            <a:ext cx="70610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9" name="Grafik 78">
            <a:extLst>
              <a:ext uri="{FF2B5EF4-FFF2-40B4-BE49-F238E27FC236}">
                <a16:creationId xmlns:a16="http://schemas.microsoft.com/office/drawing/2014/main" id="{2F5DE258-57E4-314C-8C33-1C3D00B6D2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65" y="1578917"/>
            <a:ext cx="250478" cy="242979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D60EECED-5DBE-A847-B15A-5ED381815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24" y="1578917"/>
            <a:ext cx="250478" cy="242979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BD42D6CF-E43C-CB49-A995-D6C1F32C12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19" y="1577884"/>
            <a:ext cx="250478" cy="242979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3B31EC45-F8B9-5B48-8338-3B360B7A5A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347" y="1406526"/>
            <a:ext cx="250477" cy="242977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3B3292AF-DA8C-B24E-A61F-016400604A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58" y="1728424"/>
            <a:ext cx="250478" cy="242979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11803261-2AD0-4155-9FED-AAB75FD08B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220" y="3678695"/>
            <a:ext cx="319191" cy="515276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D5AC39F3-B143-4548-9C1A-67DA000845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221" y="2927153"/>
            <a:ext cx="319191" cy="5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A2DA9AC-BD22-40F1-939E-7C99558BB22A}"/>
              </a:ext>
            </a:extLst>
          </p:cNvPr>
          <p:cNvGrpSpPr/>
          <p:nvPr/>
        </p:nvGrpSpPr>
        <p:grpSpPr>
          <a:xfrm>
            <a:off x="1953959" y="1258185"/>
            <a:ext cx="5719541" cy="3537727"/>
            <a:chOff x="1953960" y="1258186"/>
            <a:chExt cx="4350928" cy="2691194"/>
          </a:xfrm>
        </p:grpSpPr>
        <p:pic>
          <p:nvPicPr>
            <p:cNvPr id="116" name="Picture 12" descr="klausner thrombusa.png">
              <a:extLst>
                <a:ext uri="{FF2B5EF4-FFF2-40B4-BE49-F238E27FC236}">
                  <a16:creationId xmlns:a16="http://schemas.microsoft.com/office/drawing/2014/main" id="{D59A1355-CDEC-4E52-BEF5-F989ECCFA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" t="23056"/>
            <a:stretch/>
          </p:blipFill>
          <p:spPr bwMode="auto">
            <a:xfrm>
              <a:off x="1953960" y="1258186"/>
              <a:ext cx="4350928" cy="269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Line 10">
              <a:extLst>
                <a:ext uri="{FF2B5EF4-FFF2-40B4-BE49-F238E27FC236}">
                  <a16:creationId xmlns:a16="http://schemas.microsoft.com/office/drawing/2014/main" id="{657E02F1-E6B3-4698-BEEA-534E1516F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7107" y="1913172"/>
              <a:ext cx="36433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sp>
          <p:nvSpPr>
            <p:cNvPr id="123" name="Line 11">
              <a:extLst>
                <a:ext uri="{FF2B5EF4-FFF2-40B4-BE49-F238E27FC236}">
                  <a16:creationId xmlns:a16="http://schemas.microsoft.com/office/drawing/2014/main" id="{2FDD480D-553D-4B12-AE5F-C6E21D25B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7107" y="1430996"/>
              <a:ext cx="0" cy="4870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sp>
          <p:nvSpPr>
            <p:cNvPr id="124" name="Arc 3">
              <a:extLst>
                <a:ext uri="{FF2B5EF4-FFF2-40B4-BE49-F238E27FC236}">
                  <a16:creationId xmlns:a16="http://schemas.microsoft.com/office/drawing/2014/main" id="{E3A71AFB-99B8-464A-A041-6331DDCAD0A2}"/>
                </a:ext>
              </a:extLst>
            </p:cNvPr>
            <p:cNvSpPr/>
            <p:nvPr/>
          </p:nvSpPr>
          <p:spPr bwMode="auto">
            <a:xfrm flipH="1">
              <a:off x="4058600" y="1930471"/>
              <a:ext cx="1319692" cy="376990"/>
            </a:xfrm>
            <a:prstGeom prst="arc">
              <a:avLst>
                <a:gd name="adj1" fmla="val 11332881"/>
                <a:gd name="adj2" fmla="val 21439264"/>
              </a:avLst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sp>
          <p:nvSpPr>
            <p:cNvPr id="125" name="Oval 4">
              <a:extLst>
                <a:ext uri="{FF2B5EF4-FFF2-40B4-BE49-F238E27FC236}">
                  <a16:creationId xmlns:a16="http://schemas.microsoft.com/office/drawing/2014/main" id="{5B3EB091-3AE2-48F5-8552-C6CA33306C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50697" y="3246294"/>
              <a:ext cx="128520" cy="302955"/>
            </a:xfrm>
            <a:prstGeom prst="ellips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rtlCol="0" anchor="ctr">
              <a:spAutoFit/>
            </a:bodyPr>
            <a:lstStyle/>
            <a:p>
              <a:pPr algn="ctr"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sp>
          <p:nvSpPr>
            <p:cNvPr id="126" name="Oval 16">
              <a:extLst>
                <a:ext uri="{FF2B5EF4-FFF2-40B4-BE49-F238E27FC236}">
                  <a16:creationId xmlns:a16="http://schemas.microsoft.com/office/drawing/2014/main" id="{1F1F5FEF-FD2F-4004-83E6-4C7621A298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4223" y="1926846"/>
              <a:ext cx="128520" cy="302955"/>
            </a:xfrm>
            <a:prstGeom prst="ellips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rtlCol="0" anchor="ctr">
              <a:spAutoFit/>
            </a:bodyPr>
            <a:lstStyle/>
            <a:p>
              <a:pPr algn="ctr"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cxnSp>
          <p:nvCxnSpPr>
            <p:cNvPr id="127" name="Straight Connector 6">
              <a:extLst>
                <a:ext uri="{FF2B5EF4-FFF2-40B4-BE49-F238E27FC236}">
                  <a16:creationId xmlns:a16="http://schemas.microsoft.com/office/drawing/2014/main" id="{A01FB24B-FAA3-4E54-A6F5-302E7BA9B016}"/>
                </a:ext>
              </a:extLst>
            </p:cNvPr>
            <p:cNvCxnSpPr>
              <a:stCxn id="125" idx="1"/>
            </p:cNvCxnSpPr>
            <p:nvPr/>
          </p:nvCxnSpPr>
          <p:spPr bwMode="auto">
            <a:xfrm flipV="1">
              <a:off x="4069518" y="2669845"/>
              <a:ext cx="487413" cy="620816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8">
              <a:extLst>
                <a:ext uri="{FF2B5EF4-FFF2-40B4-BE49-F238E27FC236}">
                  <a16:creationId xmlns:a16="http://schemas.microsoft.com/office/drawing/2014/main" id="{A04F80EE-615A-4C2F-8F0C-512D8957FBE7}"/>
                </a:ext>
              </a:extLst>
            </p:cNvPr>
            <p:cNvCxnSpPr>
              <a:stCxn id="125" idx="4"/>
            </p:cNvCxnSpPr>
            <p:nvPr/>
          </p:nvCxnSpPr>
          <p:spPr bwMode="auto">
            <a:xfrm>
              <a:off x="4114957" y="3549249"/>
              <a:ext cx="345603" cy="11511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9" name="Arc 9">
              <a:extLst>
                <a:ext uri="{FF2B5EF4-FFF2-40B4-BE49-F238E27FC236}">
                  <a16:creationId xmlns:a16="http://schemas.microsoft.com/office/drawing/2014/main" id="{21C7D247-2652-4109-B0B6-FD392E4A5E45}"/>
                </a:ext>
              </a:extLst>
            </p:cNvPr>
            <p:cNvSpPr/>
            <p:nvPr/>
          </p:nvSpPr>
          <p:spPr bwMode="auto">
            <a:xfrm>
              <a:off x="4409513" y="2449499"/>
              <a:ext cx="1211761" cy="1269376"/>
            </a:xfrm>
            <a:prstGeom prst="arc">
              <a:avLst>
                <a:gd name="adj1" fmla="val 10319220"/>
                <a:gd name="adj2" fmla="val 16127783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sp>
          <p:nvSpPr>
            <p:cNvPr id="130" name="Arc 22">
              <a:extLst>
                <a:ext uri="{FF2B5EF4-FFF2-40B4-BE49-F238E27FC236}">
                  <a16:creationId xmlns:a16="http://schemas.microsoft.com/office/drawing/2014/main" id="{0C3D8011-E715-4C2B-A0CE-D26D7C78A0E0}"/>
                </a:ext>
              </a:extLst>
            </p:cNvPr>
            <p:cNvSpPr/>
            <p:nvPr/>
          </p:nvSpPr>
          <p:spPr bwMode="auto">
            <a:xfrm>
              <a:off x="4412374" y="2452360"/>
              <a:ext cx="1211761" cy="1248480"/>
            </a:xfrm>
            <a:prstGeom prst="arc">
              <a:avLst>
                <a:gd name="adj1" fmla="val 18813109"/>
                <a:gd name="adj2" fmla="val 6772612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sp>
          <p:nvSpPr>
            <p:cNvPr id="132" name="Oval 23">
              <a:extLst>
                <a:ext uri="{FF2B5EF4-FFF2-40B4-BE49-F238E27FC236}">
                  <a16:creationId xmlns:a16="http://schemas.microsoft.com/office/drawing/2014/main" id="{08BEBDC1-0291-4236-A7E2-173DCBEC7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23" y="1573245"/>
              <a:ext cx="1206253" cy="1206252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defTabSz="1219170" fontAlgn="base">
                <a:spcBef>
                  <a:spcPct val="5000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cxnSp>
          <p:nvCxnSpPr>
            <p:cNvPr id="133" name="Straight Connector 24">
              <a:extLst>
                <a:ext uri="{FF2B5EF4-FFF2-40B4-BE49-F238E27FC236}">
                  <a16:creationId xmlns:a16="http://schemas.microsoft.com/office/drawing/2014/main" id="{BE95CD23-E854-4382-955D-E1E87536AF95}"/>
                </a:ext>
              </a:extLst>
            </p:cNvPr>
            <p:cNvCxnSpPr>
              <a:endCxn id="126" idx="0"/>
            </p:cNvCxnSpPr>
            <p:nvPr/>
          </p:nvCxnSpPr>
          <p:spPr bwMode="auto">
            <a:xfrm>
              <a:off x="3067710" y="1608794"/>
              <a:ext cx="1010773" cy="318052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28">
              <a:extLst>
                <a:ext uri="{FF2B5EF4-FFF2-40B4-BE49-F238E27FC236}">
                  <a16:creationId xmlns:a16="http://schemas.microsoft.com/office/drawing/2014/main" id="{ED483577-6272-4371-ADF3-06BFAC885B36}"/>
                </a:ext>
              </a:extLst>
            </p:cNvPr>
            <p:cNvCxnSpPr/>
            <p:nvPr/>
          </p:nvCxnSpPr>
          <p:spPr bwMode="auto">
            <a:xfrm flipV="1">
              <a:off x="3144347" y="2145844"/>
              <a:ext cx="942289" cy="565217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2" name="Line 38">
            <a:extLst>
              <a:ext uri="{FF2B5EF4-FFF2-40B4-BE49-F238E27FC236}">
                <a16:creationId xmlns:a16="http://schemas.microsoft.com/office/drawing/2014/main" id="{661191D0-AE6C-414D-A09E-D702E44F0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D6E2D8DE-C6DB-E44B-8454-549DBEB82EB3}"/>
              </a:ext>
            </a:extLst>
          </p:cNvPr>
          <p:cNvSpPr txBox="1">
            <a:spLocks/>
          </p:cNvSpPr>
          <p:nvPr/>
        </p:nvSpPr>
        <p:spPr>
          <a:xfrm>
            <a:off x="612001" y="549309"/>
            <a:ext cx="8281175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Tiefe Venenthrombose (TVT) und Lungenembolie (LE) </a:t>
            </a:r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id="{5640A175-A751-C04A-8214-DBAE1A553898}"/>
              </a:ext>
            </a:extLst>
          </p:cNvPr>
          <p:cNvSpPr txBox="1"/>
          <p:nvPr/>
        </p:nvSpPr>
        <p:spPr>
          <a:xfrm>
            <a:off x="619123" y="4948863"/>
            <a:ext cx="8274051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200"/>
              </a:spcBef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TVT: tiefe Venenthrombose; LE: Lungenembolie</a:t>
            </a:r>
          </a:p>
        </p:txBody>
      </p:sp>
      <p:sp>
        <p:nvSpPr>
          <p:cNvPr id="117" name="TextBox 24">
            <a:extLst>
              <a:ext uri="{FF2B5EF4-FFF2-40B4-BE49-F238E27FC236}">
                <a16:creationId xmlns:a16="http://schemas.microsoft.com/office/drawing/2014/main" id="{5158628B-3200-48C0-A803-7E2DB2D2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048" y="1212581"/>
            <a:ext cx="2886344" cy="80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311" tIns="32155" rIns="64311" bIns="32155">
            <a:spAutoFit/>
          </a:bodyPr>
          <a:lstStyle>
            <a:lvl1pPr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857229"/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Eine LE entsteht, wenn sich Teile von einem Blutgerinnsel lösen, mit dem Blut in die Lunge gelangen und dort 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Gefässe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blockieren (Embolus)</a:t>
            </a:r>
          </a:p>
        </p:txBody>
      </p:sp>
      <p:sp>
        <p:nvSpPr>
          <p:cNvPr id="118" name="TextBox 25">
            <a:extLst>
              <a:ext uri="{FF2B5EF4-FFF2-40B4-BE49-F238E27FC236}">
                <a16:creationId xmlns:a16="http://schemas.microsoft.com/office/drawing/2014/main" id="{63E3038B-1E5A-48A4-ABFC-EB68404D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683" y="4067129"/>
            <a:ext cx="21785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311" tIns="0" rIns="64311" bIns="0">
            <a:spAutoFit/>
          </a:bodyPr>
          <a:lstStyle>
            <a:lvl1pPr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857229"/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Je grösser das Blutgerinnsel (Thrombus), desto mehr verstopft das 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Blutgefäss</a:t>
            </a:r>
            <a:endParaRPr lang="de-DE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9" name="TextBox 26">
            <a:extLst>
              <a:ext uri="{FF2B5EF4-FFF2-40B4-BE49-F238E27FC236}">
                <a16:creationId xmlns:a16="http://schemas.microsoft.com/office/drawing/2014/main" id="{99AFB47F-6B2E-4150-93EA-F7C987F9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59" y="1204972"/>
            <a:ext cx="2931000" cy="28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311" tIns="32155" rIns="64311" bIns="32155">
            <a:spAutoFit/>
          </a:bodyPr>
          <a:lstStyle>
            <a:lvl1pPr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857229"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>
                <a:solidFill>
                  <a:srgbClr val="000000">
                    <a:lumMod val="65000"/>
                    <a:lumOff val="35000"/>
                  </a:srgbClr>
                </a:solidFill>
              </a:rPr>
              <a:t>Lungenembolie</a:t>
            </a:r>
          </a:p>
        </p:txBody>
      </p:sp>
      <p:sp>
        <p:nvSpPr>
          <p:cNvPr id="120" name="TextBox 27">
            <a:extLst>
              <a:ext uri="{FF2B5EF4-FFF2-40B4-BE49-F238E27FC236}">
                <a16:creationId xmlns:a16="http://schemas.microsoft.com/office/drawing/2014/main" id="{00EA2D8C-C2FF-49DA-A89B-AF9D8FC4E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699" y="2188285"/>
            <a:ext cx="942289" cy="28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311" tIns="32155" rIns="64311" bIns="32155">
            <a:spAutoFit/>
          </a:bodyPr>
          <a:lstStyle>
            <a:lvl1pPr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857229"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>
                <a:solidFill>
                  <a:srgbClr val="000000">
                    <a:lumMod val="65000"/>
                    <a:lumOff val="35000"/>
                  </a:srgbClr>
                </a:solidFill>
              </a:rPr>
              <a:t>Migration</a:t>
            </a:r>
          </a:p>
        </p:txBody>
      </p:sp>
      <p:sp>
        <p:nvSpPr>
          <p:cNvPr id="121" name="TextBox 28">
            <a:extLst>
              <a:ext uri="{FF2B5EF4-FFF2-40B4-BE49-F238E27FC236}">
                <a16:creationId xmlns:a16="http://schemas.microsoft.com/office/drawing/2014/main" id="{80A2FCE7-E3D0-4950-AACC-6E602121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933" y="2181827"/>
            <a:ext cx="994492" cy="28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311" tIns="32155" rIns="64311" bIns="32155">
            <a:spAutoFit/>
          </a:bodyPr>
          <a:lstStyle>
            <a:lvl1pPr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857229"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>
                <a:solidFill>
                  <a:srgbClr val="000000">
                    <a:lumMod val="65000"/>
                    <a:lumOff val="35000"/>
                  </a:srgbClr>
                </a:solidFill>
              </a:rPr>
              <a:t>Embolus</a:t>
            </a:r>
          </a:p>
        </p:txBody>
      </p:sp>
      <p:sp>
        <p:nvSpPr>
          <p:cNvPr id="131" name="TextBox 29">
            <a:extLst>
              <a:ext uri="{FF2B5EF4-FFF2-40B4-BE49-F238E27FC236}">
                <a16:creationId xmlns:a16="http://schemas.microsoft.com/office/drawing/2014/main" id="{299EE432-6C23-494B-9A17-CFFE11A3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072" y="3941977"/>
            <a:ext cx="1931088" cy="55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311" tIns="32155" rIns="64311" bIns="32155">
            <a:spAutoFit/>
          </a:bodyPr>
          <a:lstStyle>
            <a:lvl1pPr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642938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857229" fontAlgn="base">
              <a:spcAft>
                <a:spcPct val="0"/>
              </a:spcAft>
            </a:pPr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Blutgerinnsel</a:t>
            </a:r>
          </a:p>
          <a:p>
            <a:pPr algn="ctr" defTabSz="857229" fontAlgn="base">
              <a:spcAft>
                <a:spcPct val="0"/>
              </a:spcAft>
            </a:pP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Tiefe Venenthrombose</a:t>
            </a:r>
          </a:p>
        </p:txBody>
      </p:sp>
    </p:spTree>
    <p:extLst>
      <p:ext uri="{BB962C8B-B14F-4D97-AF65-F5344CB8AC3E}">
        <p14:creationId xmlns:p14="http://schemas.microsoft.com/office/powerpoint/2010/main" val="200695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E5EFB-35B6-4E7B-B90A-0BE19FEA8704}"/>
              </a:ext>
            </a:extLst>
          </p:cNvPr>
          <p:cNvSpPr txBox="1">
            <a:spLocks/>
          </p:cNvSpPr>
          <p:nvPr/>
        </p:nvSpPr>
        <p:spPr>
          <a:xfrm>
            <a:off x="619123" y="216911"/>
            <a:ext cx="8274053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CH" sz="2400" dirty="0"/>
              <a:t>ESC LE Guidelines 2019: Langzeit-</a:t>
            </a:r>
            <a:r>
              <a:rPr lang="de-DE" sz="2400" dirty="0"/>
              <a:t>Sekundärprävention von VTE bei Patienten ohne Krebs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Empfehlungsklasse; ** Evidenzlevel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TVT: tiefe Venenthrombose; LE: Lungenembolie; NOAK: Nicht-Vitamin-K-antagonistische orale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Antikoagulantien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, neue orale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Antikoagulantien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EBD09BBE-BA7F-403B-9B3D-A7552F3A3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523171"/>
              </p:ext>
            </p:extLst>
          </p:nvPr>
        </p:nvGraphicFramePr>
        <p:xfrm>
          <a:off x="611188" y="1276350"/>
          <a:ext cx="7956000" cy="1524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00000">
                  <a:extLst>
                    <a:ext uri="{9D8B030D-6E8A-4147-A177-3AD203B41FA5}">
                      <a16:colId xmlns:a16="http://schemas.microsoft.com/office/drawing/2014/main" val="1580571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563221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424362976"/>
                    </a:ext>
                  </a:extLst>
                </a:gridCol>
              </a:tblGrid>
              <a:tr h="167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cap="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Patienten, für die eine VERLÄNGERUNG über 3 Monate hinaus </a:t>
                      </a:r>
                      <a:br>
                        <a:rPr lang="de-DE" sz="1100" b="1" cap="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100" b="1" cap="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empfohlen wird</a:t>
                      </a:r>
                      <a:r>
                        <a:rPr lang="de-DE" sz="1100" b="1" cap="all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cap="all" baseline="0">
                          <a:solidFill>
                            <a:schemeClr val="bg1"/>
                          </a:solidFill>
                        </a:rPr>
                        <a:t>Klasse*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cap="all" baseline="0" dirty="0">
                          <a:solidFill>
                            <a:schemeClr val="bg1"/>
                          </a:solidFill>
                        </a:rPr>
                        <a:t>LEVEL**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0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Eine orale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Antikoagulanstherapie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 von unbegrenzter Dauer wird für Patienten mit rezidivierender VTE empfohlen (d.h. mit mindestens einer früheren LE- oder TVT-Episode), die nicht mit einem höheren transienten oder reversiblen Risikofaktor in Verbindung stehen.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00B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80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2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Wenn eine verlängerte orale Antikoagulation nach einer LE bei einem Patienten ohne Krebs gewählt wird, sollte eine reduzierte Dosis der NOAKs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Apixaban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 (2.5 mg 2× tägl.) oder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Rivaroxaban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 (10 mg 1× tägl.) nach 6 Monaten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Antikoagulanstherapie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 in Betracht gezogen werden.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 dirty="0" err="1">
                          <a:solidFill>
                            <a:schemeClr val="tx1"/>
                          </a:solidFill>
                        </a:rPr>
                        <a:t>IIa</a:t>
                      </a:r>
                      <a:endParaRPr lang="de-DE" sz="1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52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4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lipse 43">
            <a:extLst>
              <a:ext uri="{FF2B5EF4-FFF2-40B4-BE49-F238E27FC236}">
                <a16:creationId xmlns:a16="http://schemas.microsoft.com/office/drawing/2014/main" id="{6B05047F-8FE6-4CC2-9C20-CECBB27799DB}"/>
              </a:ext>
            </a:extLst>
          </p:cNvPr>
          <p:cNvSpPr/>
          <p:nvPr/>
        </p:nvSpPr>
        <p:spPr bwMode="auto">
          <a:xfrm>
            <a:off x="884220" y="1688035"/>
            <a:ext cx="1044000" cy="1044000"/>
          </a:xfrm>
          <a:prstGeom prst="ellipse">
            <a:avLst/>
          </a:prstGeom>
          <a:solidFill>
            <a:srgbClr val="373533">
              <a:alpha val="12157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512695A-70BD-4F56-BFA9-045F227F5903}"/>
              </a:ext>
            </a:extLst>
          </p:cNvPr>
          <p:cNvSpPr/>
          <p:nvPr/>
        </p:nvSpPr>
        <p:spPr bwMode="auto">
          <a:xfrm>
            <a:off x="2851127" y="1696494"/>
            <a:ext cx="1044000" cy="1044000"/>
          </a:xfrm>
          <a:prstGeom prst="ellipse">
            <a:avLst/>
          </a:prstGeom>
          <a:solidFill>
            <a:srgbClr val="373533">
              <a:alpha val="12157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Line 38">
            <a:extLst>
              <a:ext uri="{FF2B5EF4-FFF2-40B4-BE49-F238E27FC236}">
                <a16:creationId xmlns:a16="http://schemas.microsoft.com/office/drawing/2014/main" id="{FC1DE2F0-763F-4E9E-9301-F9435CE551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360FDC7-0151-4AD5-836B-B1B7B95A0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516" y="570406"/>
            <a:ext cx="2987185" cy="19924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8A5A2DB-3E12-4DF4-BC7D-B3DE66A05CAD}"/>
              </a:ext>
            </a:extLst>
          </p:cNvPr>
          <p:cNvSpPr txBox="1">
            <a:spLocks/>
          </p:cNvSpPr>
          <p:nvPr/>
        </p:nvSpPr>
        <p:spPr>
          <a:xfrm>
            <a:off x="612001" y="549309"/>
            <a:ext cx="8281175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Was Sicherheit für Ihre VTE-Patienten bedeutet</a:t>
            </a:r>
          </a:p>
        </p:txBody>
      </p:sp>
      <p:pic>
        <p:nvPicPr>
          <p:cNvPr id="14" name="Grafik 13" descr="Medizin">
            <a:extLst>
              <a:ext uri="{FF2B5EF4-FFF2-40B4-BE49-F238E27FC236}">
                <a16:creationId xmlns:a16="http://schemas.microsoft.com/office/drawing/2014/main" id="{D4D70AAA-5EF9-4832-AD03-0EE74399F8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3751" y="1749622"/>
            <a:ext cx="914400" cy="914400"/>
          </a:xfrm>
          <a:prstGeom prst="rect">
            <a:avLst/>
          </a:prstGeom>
        </p:spPr>
      </p:pic>
      <p:sp>
        <p:nvSpPr>
          <p:cNvPr id="15" name="Ellipse 45">
            <a:hlinkClick r:id="" action="ppaction://noaction"/>
            <a:extLst>
              <a:ext uri="{FF2B5EF4-FFF2-40B4-BE49-F238E27FC236}">
                <a16:creationId xmlns:a16="http://schemas.microsoft.com/office/drawing/2014/main" id="{5E4D0B2E-7E06-42CA-BB5C-11D8BF6274F0}"/>
              </a:ext>
            </a:extLst>
          </p:cNvPr>
          <p:cNvSpPr/>
          <p:nvPr/>
        </p:nvSpPr>
        <p:spPr bwMode="auto">
          <a:xfrm>
            <a:off x="5177873" y="1680954"/>
            <a:ext cx="1044000" cy="1044000"/>
          </a:xfrm>
          <a:prstGeom prst="ellipse">
            <a:avLst/>
          </a:prstGeom>
          <a:solidFill>
            <a:srgbClr val="373533">
              <a:alpha val="12157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Grafik 15" descr="Tageskalender">
            <a:extLst>
              <a:ext uri="{FF2B5EF4-FFF2-40B4-BE49-F238E27FC236}">
                <a16:creationId xmlns:a16="http://schemas.microsoft.com/office/drawing/2014/main" id="{4626C0CF-3FDB-40F4-933D-274855882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9883" y="1686245"/>
            <a:ext cx="914400" cy="914400"/>
          </a:xfrm>
          <a:prstGeom prst="rect">
            <a:avLst/>
          </a:prstGeom>
        </p:spPr>
      </p:pic>
      <p:sp>
        <p:nvSpPr>
          <p:cNvPr id="17" name="Ellipse 47">
            <a:hlinkClick r:id="" action="ppaction://noaction"/>
            <a:extLst>
              <a:ext uri="{FF2B5EF4-FFF2-40B4-BE49-F238E27FC236}">
                <a16:creationId xmlns:a16="http://schemas.microsoft.com/office/drawing/2014/main" id="{E3B0D42C-76B2-4CA8-A967-EA1EE0293FDB}"/>
              </a:ext>
            </a:extLst>
          </p:cNvPr>
          <p:cNvSpPr/>
          <p:nvPr/>
        </p:nvSpPr>
        <p:spPr bwMode="auto">
          <a:xfrm>
            <a:off x="7335083" y="1679869"/>
            <a:ext cx="1044000" cy="1044000"/>
          </a:xfrm>
          <a:prstGeom prst="ellipse">
            <a:avLst/>
          </a:prstGeom>
          <a:solidFill>
            <a:srgbClr val="373533">
              <a:alpha val="12157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44">
            <a:extLst>
              <a:ext uri="{FF2B5EF4-FFF2-40B4-BE49-F238E27FC236}">
                <a16:creationId xmlns:a16="http://schemas.microsoft.com/office/drawing/2014/main" id="{65377DDA-EA5C-47BD-9DAD-BCCB065A3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4716" y="4001764"/>
            <a:ext cx="0" cy="374359"/>
          </a:xfrm>
          <a:prstGeom prst="line">
            <a:avLst/>
          </a:prstGeom>
          <a:noFill/>
          <a:ln w="50800">
            <a:solidFill>
              <a:srgbClr val="809ED5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de-DE" sz="1200">
              <a:solidFill>
                <a:srgbClr val="636266"/>
              </a:solidFill>
            </a:endParaRPr>
          </a:p>
        </p:txBody>
      </p:sp>
      <p:sp>
        <p:nvSpPr>
          <p:cNvPr id="19" name="Line 44">
            <a:extLst>
              <a:ext uri="{FF2B5EF4-FFF2-40B4-BE49-F238E27FC236}">
                <a16:creationId xmlns:a16="http://schemas.microsoft.com/office/drawing/2014/main" id="{0C71C390-25E2-410D-9DEA-F6ABE0C698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4412" y="3975388"/>
            <a:ext cx="0" cy="374359"/>
          </a:xfrm>
          <a:prstGeom prst="line">
            <a:avLst/>
          </a:prstGeom>
          <a:noFill/>
          <a:ln w="50800">
            <a:solidFill>
              <a:srgbClr val="809ED5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de-DE" sz="1200">
              <a:solidFill>
                <a:srgbClr val="636266"/>
              </a:solidFill>
            </a:endParaRPr>
          </a:p>
        </p:txBody>
      </p:sp>
      <p:pic>
        <p:nvPicPr>
          <p:cNvPr id="24" name="Grafik 23" descr="Infusion">
            <a:extLst>
              <a:ext uri="{FF2B5EF4-FFF2-40B4-BE49-F238E27FC236}">
                <a16:creationId xmlns:a16="http://schemas.microsoft.com/office/drawing/2014/main" id="{1CEEE59E-D8CA-4267-9DFC-559856BB26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7763" y="1775370"/>
            <a:ext cx="914400" cy="914400"/>
          </a:xfrm>
          <a:prstGeom prst="rect">
            <a:avLst/>
          </a:prstGeom>
        </p:spPr>
      </p:pic>
      <p:sp>
        <p:nvSpPr>
          <p:cNvPr id="28" name="Abgerundetes Rechteck 76">
            <a:extLst>
              <a:ext uri="{FF2B5EF4-FFF2-40B4-BE49-F238E27FC236}">
                <a16:creationId xmlns:a16="http://schemas.microsoft.com/office/drawing/2014/main" id="{D38284BA-60C8-42CC-93D0-41D7915D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11" y="4553880"/>
            <a:ext cx="7161064" cy="214527"/>
          </a:xfrm>
          <a:prstGeom prst="roundRect">
            <a:avLst/>
          </a:prstGeom>
          <a:noFill/>
          <a:ln w="19050">
            <a:solidFill>
              <a:srgbClr val="3961AC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lvl="3" algn="ctr">
              <a:lnSpc>
                <a:spcPct val="90000"/>
              </a:lnSpc>
              <a:spcBef>
                <a:spcPts val="1000"/>
              </a:spcBef>
              <a:buClr>
                <a:srgbClr val="006ABB"/>
              </a:buClr>
              <a:buSzPct val="100000"/>
            </a:pPr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Patientennutzen</a:t>
            </a:r>
          </a:p>
        </p:txBody>
      </p:sp>
      <p:pic>
        <p:nvPicPr>
          <p:cNvPr id="29" name="Grafik 28" descr="Waage der Justitia">
            <a:hlinkClick r:id="" action="ppaction://noaction"/>
            <a:extLst>
              <a:ext uri="{FF2B5EF4-FFF2-40B4-BE49-F238E27FC236}">
                <a16:creationId xmlns:a16="http://schemas.microsoft.com/office/drawing/2014/main" id="{E839CB6F-0454-4890-9812-E592F58133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6749" y="4098363"/>
            <a:ext cx="789441" cy="789441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EC2D9913-B5BC-47E0-8FBC-FDB407F8A6A5}"/>
              </a:ext>
            </a:extLst>
          </p:cNvPr>
          <p:cNvSpPr txBox="1"/>
          <p:nvPr/>
        </p:nvSpPr>
        <p:spPr>
          <a:xfrm>
            <a:off x="619123" y="2777610"/>
            <a:ext cx="1631157" cy="7870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cap="none" normalizeH="0" baseline="0" noProof="0" dirty="0">
                <a:ln>
                  <a:noFill/>
                </a:ln>
                <a:solidFill>
                  <a:srgbClr val="3961AC"/>
                </a:solidFill>
                <a:uLnTx/>
                <a:uFillTx/>
                <a:latin typeface="Arial" charset="0"/>
                <a:ea typeface="+mn-ea"/>
                <a:cs typeface="+mn-cs"/>
              </a:rPr>
              <a:t>Wirksamkeit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charset="0"/>
                <a:ea typeface="+mn-ea"/>
                <a:cs typeface="+mn-cs"/>
              </a:rPr>
              <a:t>Wirksamer Schutz vor frühzeitigem Rezidiv</a:t>
            </a:r>
            <a:r>
              <a:rPr kumimoji="0" lang="de-DE" sz="12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charset="0"/>
                <a:ea typeface="+mn-ea"/>
                <a:cs typeface="+mn-cs"/>
              </a:rPr>
              <a:t> während der ersten 21 Tage</a:t>
            </a:r>
            <a:r>
              <a:rPr kumimoji="0" lang="de-DE" sz="1200" i="0" u="none" strike="noStrike" cap="none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charset="0"/>
                <a:ea typeface="+mn-ea"/>
                <a:cs typeface="+mn-cs"/>
              </a:rPr>
              <a:t>6,18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F69ED0F-9562-47D6-BAA0-70E01FA91B6D}"/>
              </a:ext>
            </a:extLst>
          </p:cNvPr>
          <p:cNvSpPr txBox="1"/>
          <p:nvPr/>
        </p:nvSpPr>
        <p:spPr>
          <a:xfrm>
            <a:off x="2542531" y="2771316"/>
            <a:ext cx="1708958" cy="7870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cap="none" normalizeH="0" baseline="0" noProof="0" dirty="0">
                <a:ln>
                  <a:noFill/>
                </a:ln>
                <a:solidFill>
                  <a:srgbClr val="3961AC"/>
                </a:solidFill>
                <a:uLnTx/>
                <a:uFillTx/>
                <a:latin typeface="Arial" charset="0"/>
                <a:ea typeface="+mn-ea"/>
                <a:cs typeface="+mn-cs"/>
              </a:rPr>
              <a:t>Sicherheit</a:t>
            </a:r>
          </a:p>
          <a:p>
            <a:pPr lvl="0" algn="ctr">
              <a:spcBef>
                <a:spcPts val="0"/>
              </a:spcBef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Tiefe Rate </a:t>
            </a: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b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schweren </a:t>
            </a:r>
            <a:b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Blutungen</a:t>
            </a:r>
            <a:r>
              <a:rPr lang="de-DE" sz="12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de-DE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61BEA7F9-864C-43E6-86DC-717E750C5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3290" y="3972276"/>
            <a:ext cx="0" cy="374359"/>
          </a:xfrm>
          <a:prstGeom prst="line">
            <a:avLst/>
          </a:prstGeom>
          <a:noFill/>
          <a:ln w="50800">
            <a:solidFill>
              <a:srgbClr val="809ED5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de-DE" sz="1200">
              <a:solidFill>
                <a:srgbClr val="636266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554A52A-DFC1-4A52-81AD-FF2C6C55CDF9}"/>
              </a:ext>
            </a:extLst>
          </p:cNvPr>
          <p:cNvSpPr txBox="1"/>
          <p:nvPr/>
        </p:nvSpPr>
        <p:spPr>
          <a:xfrm>
            <a:off x="4600577" y="2768203"/>
            <a:ext cx="2171698" cy="10416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cap="none" normalizeH="0" baseline="0" noProof="0" dirty="0">
                <a:ln>
                  <a:noFill/>
                </a:ln>
                <a:solidFill>
                  <a:srgbClr val="3961AC"/>
                </a:solidFill>
                <a:uLnTx/>
                <a:uFillTx/>
                <a:latin typeface="Arial" charset="0"/>
                <a:ea typeface="+mn-ea"/>
                <a:cs typeface="+mn-cs"/>
              </a:rPr>
              <a:t>Einfachheit</a:t>
            </a:r>
          </a:p>
          <a:p>
            <a:pPr lvl="0" algn="ctr">
              <a:spcBef>
                <a:spcPts val="0"/>
              </a:spcBef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Individuell angepasste Dosierung in der </a:t>
            </a:r>
          </a:p>
          <a:p>
            <a:pPr lvl="0" algn="ctr">
              <a:spcBef>
                <a:spcPts val="0"/>
              </a:spcBef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verlängerten </a:t>
            </a:r>
          </a:p>
          <a:p>
            <a:pPr lvl="0" algn="ctr">
              <a:spcBef>
                <a:spcPts val="0"/>
              </a:spcBef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Erhaltungstherapie</a:t>
            </a:r>
            <a:endParaRPr kumimoji="0" lang="de-DE" sz="1200" i="0" u="none" strike="noStrike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Line 44">
            <a:extLst>
              <a:ext uri="{FF2B5EF4-FFF2-40B4-BE49-F238E27FC236}">
                <a16:creationId xmlns:a16="http://schemas.microsoft.com/office/drawing/2014/main" id="{BE8A7041-F81C-4640-8FB6-CB8C74CD0F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3569" y="3974764"/>
            <a:ext cx="0" cy="374359"/>
          </a:xfrm>
          <a:prstGeom prst="line">
            <a:avLst/>
          </a:prstGeom>
          <a:noFill/>
          <a:ln w="50800">
            <a:solidFill>
              <a:srgbClr val="809ED5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de-DE" sz="1200">
              <a:solidFill>
                <a:srgbClr val="636266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0AEEDA7-1B49-4A1F-8BFD-A431CA928582}"/>
              </a:ext>
            </a:extLst>
          </p:cNvPr>
          <p:cNvSpPr txBox="1"/>
          <p:nvPr/>
        </p:nvSpPr>
        <p:spPr>
          <a:xfrm>
            <a:off x="7051688" y="2770692"/>
            <a:ext cx="1631157" cy="7870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cap="none" normalizeH="0" baseline="0" noProof="0">
                <a:ln>
                  <a:noFill/>
                </a:ln>
                <a:solidFill>
                  <a:srgbClr val="3961AC"/>
                </a:solidFill>
                <a:uLnTx/>
                <a:uFillTx/>
                <a:latin typeface="Arial" charset="0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charset="0"/>
                <a:ea typeface="+mn-ea"/>
                <a:cs typeface="+mn-cs"/>
              </a:rPr>
              <a:t>Einfacher Start </a:t>
            </a:r>
            <a:br>
              <a:rPr kumimoji="0" lang="de-DE" sz="120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20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charset="0"/>
                <a:ea typeface="+mn-ea"/>
                <a:cs typeface="+mn-cs"/>
              </a:rPr>
              <a:t>und leicht einzuhaltende Therapietreue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6EB70CE0-AD8C-6A4C-9165-8D9AD47A48B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6169"/>
          <a:stretch/>
        </p:blipFill>
        <p:spPr>
          <a:xfrm>
            <a:off x="1315541" y="1987291"/>
            <a:ext cx="429441" cy="58130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8256D1-FE82-A540-BB8C-A0E97CC7AF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020" y="1823852"/>
            <a:ext cx="429441" cy="3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38">
            <a:extLst>
              <a:ext uri="{FF2B5EF4-FFF2-40B4-BE49-F238E27FC236}">
                <a16:creationId xmlns:a16="http://schemas.microsoft.com/office/drawing/2014/main" id="{023BF06F-E9FA-EC43-A4F5-627BB5EA02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6FC67E65-5930-5549-B7B4-EBE11D613672}"/>
              </a:ext>
            </a:extLst>
          </p:cNvPr>
          <p:cNvSpPr txBox="1">
            <a:spLocks/>
          </p:cNvSpPr>
          <p:nvPr/>
        </p:nvSpPr>
        <p:spPr>
          <a:xfrm>
            <a:off x="612001" y="549309"/>
            <a:ext cx="8281175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Referenzen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DC8379B1-D48E-AD4A-BC07-6F288DC1E2BB}"/>
              </a:ext>
            </a:extLst>
          </p:cNvPr>
          <p:cNvSpPr txBox="1">
            <a:spLocks/>
          </p:cNvSpPr>
          <p:nvPr/>
        </p:nvSpPr>
        <p:spPr>
          <a:xfrm>
            <a:off x="612776" y="1250911"/>
            <a:ext cx="8243887" cy="28058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Cohen AT, et al.,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 (VTE) in Europe. The </a:t>
            </a:r>
            <a:r>
              <a:rPr lang="de-DE" sz="700" dirty="0" err="1"/>
              <a:t>number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VTE </a:t>
            </a:r>
            <a:r>
              <a:rPr lang="de-DE" sz="700" dirty="0" err="1"/>
              <a:t>events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associated</a:t>
            </a:r>
            <a:r>
              <a:rPr lang="de-DE" sz="700" dirty="0"/>
              <a:t> </a:t>
            </a:r>
            <a:r>
              <a:rPr lang="de-DE" sz="700" dirty="0" err="1"/>
              <a:t>morbidity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mortality</a:t>
            </a:r>
            <a:r>
              <a:rPr lang="de-DE" sz="700" dirty="0"/>
              <a:t>, </a:t>
            </a:r>
            <a:r>
              <a:rPr lang="de-DE" sz="700" dirty="0" err="1"/>
              <a:t>Thromb</a:t>
            </a:r>
            <a:r>
              <a:rPr lang="de-DE" sz="700" dirty="0"/>
              <a:t> </a:t>
            </a:r>
            <a:r>
              <a:rPr lang="de-DE" sz="700" dirty="0" err="1"/>
              <a:t>Haemost</a:t>
            </a:r>
            <a:r>
              <a:rPr lang="de-DE" sz="700" dirty="0"/>
              <a:t> 2007;98(4):756–764. 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GLOBOSCAN http://</a:t>
            </a:r>
            <a:r>
              <a:rPr lang="de-DE" sz="700" dirty="0" err="1"/>
              <a:t>globocan.iarc.fr</a:t>
            </a:r>
            <a:r>
              <a:rPr lang="de-DE" sz="700" dirty="0"/>
              <a:t>/Pages/</a:t>
            </a:r>
            <a:r>
              <a:rPr lang="de-DE" sz="700" dirty="0" err="1"/>
              <a:t>fact_sheets_cancer.aspx</a:t>
            </a:r>
            <a:r>
              <a:rPr lang="de-DE" sz="700" dirty="0"/>
              <a:t> [aufgerufen am 22. April </a:t>
            </a:r>
            <a:r>
              <a:rPr lang="de-DE" sz="700"/>
              <a:t>2021].</a:t>
            </a:r>
            <a:endParaRPr lang="de-DE" sz="700" dirty="0"/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Moustafa F, et al., Clinical </a:t>
            </a:r>
            <a:r>
              <a:rPr lang="de-DE" sz="700" dirty="0" err="1"/>
              <a:t>outcomes</a:t>
            </a:r>
            <a:r>
              <a:rPr lang="de-DE" sz="700" dirty="0"/>
              <a:t> </a:t>
            </a:r>
            <a:r>
              <a:rPr lang="de-DE" sz="700" dirty="0" err="1"/>
              <a:t>during</a:t>
            </a:r>
            <a:r>
              <a:rPr lang="de-DE" sz="700" dirty="0"/>
              <a:t> </a:t>
            </a:r>
            <a:r>
              <a:rPr lang="de-DE" sz="700" dirty="0" err="1"/>
              <a:t>anticoagulant</a:t>
            </a:r>
            <a:r>
              <a:rPr lang="de-DE" sz="700" dirty="0"/>
              <a:t> </a:t>
            </a:r>
            <a:r>
              <a:rPr lang="de-DE" sz="700" dirty="0" err="1"/>
              <a:t>therapy</a:t>
            </a:r>
            <a:r>
              <a:rPr lang="de-DE" sz="700" dirty="0"/>
              <a:t> in fragile </a:t>
            </a:r>
            <a:r>
              <a:rPr lang="de-DE" sz="700" dirty="0" err="1"/>
              <a:t>patients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, Res </a:t>
            </a:r>
            <a:r>
              <a:rPr lang="de-DE" sz="700" dirty="0" err="1"/>
              <a:t>Pract</a:t>
            </a:r>
            <a:r>
              <a:rPr lang="de-DE" sz="700" dirty="0"/>
              <a:t> </a:t>
            </a:r>
            <a:r>
              <a:rPr lang="de-DE" sz="700" dirty="0" err="1"/>
              <a:t>Thromb</a:t>
            </a:r>
            <a:r>
              <a:rPr lang="de-DE" sz="700" dirty="0"/>
              <a:t> </a:t>
            </a:r>
            <a:r>
              <a:rPr lang="de-DE" sz="700" dirty="0" err="1"/>
              <a:t>Haemost</a:t>
            </a:r>
            <a:r>
              <a:rPr lang="de-DE" sz="700" dirty="0"/>
              <a:t> 2017;1(2):172–179. 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 err="1"/>
              <a:t>Monreal</a:t>
            </a:r>
            <a:r>
              <a:rPr lang="de-DE" sz="700" dirty="0"/>
              <a:t> M, et al.,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 in </a:t>
            </a:r>
            <a:r>
              <a:rPr lang="de-DE" sz="700" dirty="0" err="1"/>
              <a:t>patients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renal </a:t>
            </a:r>
            <a:r>
              <a:rPr lang="de-DE" sz="700" dirty="0" err="1"/>
              <a:t>insufficiency</a:t>
            </a:r>
            <a:r>
              <a:rPr lang="de-DE" sz="700" dirty="0"/>
              <a:t>: </a:t>
            </a:r>
            <a:r>
              <a:rPr lang="de-DE" sz="700" dirty="0" err="1"/>
              <a:t>findings</a:t>
            </a:r>
            <a:r>
              <a:rPr lang="de-DE" sz="700" dirty="0"/>
              <a:t> </a:t>
            </a:r>
            <a:r>
              <a:rPr lang="de-DE" sz="700" dirty="0" err="1"/>
              <a:t>from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RIETE Registry, Am J </a:t>
            </a:r>
            <a:r>
              <a:rPr lang="de-DE" sz="700" dirty="0" err="1"/>
              <a:t>Med</a:t>
            </a:r>
            <a:r>
              <a:rPr lang="de-DE" sz="700" dirty="0"/>
              <a:t> 2006;119(12):1073–1079.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Limone BL, Hernandez A, </a:t>
            </a:r>
            <a:r>
              <a:rPr lang="de-DE" sz="700" dirty="0" err="1"/>
              <a:t>Michalak</a:t>
            </a:r>
            <a:r>
              <a:rPr lang="de-DE" sz="700" dirty="0"/>
              <a:t> D et al. Timing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recurrent</a:t>
            </a:r>
            <a:r>
              <a:rPr lang="de-DE" sz="700" dirty="0"/>
              <a:t>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 </a:t>
            </a:r>
            <a:r>
              <a:rPr lang="de-DE" sz="700" dirty="0" err="1"/>
              <a:t>early</a:t>
            </a:r>
            <a:r>
              <a:rPr lang="de-DE" sz="700" dirty="0"/>
              <a:t> after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index</a:t>
            </a:r>
            <a:r>
              <a:rPr lang="de-DE" sz="700" dirty="0"/>
              <a:t> </a:t>
            </a:r>
            <a:r>
              <a:rPr lang="de-DE" sz="700" dirty="0" err="1"/>
              <a:t>event</a:t>
            </a:r>
            <a:r>
              <a:rPr lang="de-DE" sz="700" dirty="0"/>
              <a:t>: a meta-analysis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randomized</a:t>
            </a:r>
            <a:r>
              <a:rPr lang="de-DE" sz="700" dirty="0"/>
              <a:t> </a:t>
            </a:r>
            <a:r>
              <a:rPr lang="de-DE" sz="700" dirty="0" err="1"/>
              <a:t>controlled</a:t>
            </a:r>
            <a:r>
              <a:rPr lang="de-DE" sz="700" dirty="0"/>
              <a:t> </a:t>
            </a:r>
            <a:r>
              <a:rPr lang="de-DE" sz="700" dirty="0" err="1"/>
              <a:t>trials</a:t>
            </a:r>
            <a:r>
              <a:rPr lang="de-DE" sz="700" dirty="0"/>
              <a:t>. </a:t>
            </a:r>
            <a:r>
              <a:rPr lang="de-DE" sz="700" dirty="0" err="1"/>
              <a:t>Thromb</a:t>
            </a:r>
            <a:r>
              <a:rPr lang="de-DE" sz="700" dirty="0"/>
              <a:t> Res 2013;132(4):420–426.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van Es J, et al., </a:t>
            </a:r>
            <a:r>
              <a:rPr lang="de-DE" sz="700" dirty="0" err="1"/>
              <a:t>Clot</a:t>
            </a:r>
            <a:r>
              <a:rPr lang="de-DE" sz="700" dirty="0"/>
              <a:t> </a:t>
            </a:r>
            <a:r>
              <a:rPr lang="de-DE" sz="700" dirty="0" err="1"/>
              <a:t>resolution</a:t>
            </a:r>
            <a:r>
              <a:rPr lang="de-DE" sz="700" dirty="0"/>
              <a:t> after 3 </a:t>
            </a:r>
            <a:r>
              <a:rPr lang="de-DE" sz="700" dirty="0" err="1"/>
              <a:t>weeks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anticoagulant</a:t>
            </a:r>
            <a:r>
              <a:rPr lang="de-DE" sz="700" dirty="0"/>
              <a:t> </a:t>
            </a:r>
            <a:r>
              <a:rPr lang="de-DE" sz="700" dirty="0" err="1"/>
              <a:t>treatment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pulmonary</a:t>
            </a:r>
            <a:r>
              <a:rPr lang="de-DE" sz="700" dirty="0"/>
              <a:t> </a:t>
            </a:r>
            <a:r>
              <a:rPr lang="de-DE" sz="700" dirty="0" err="1"/>
              <a:t>embolism</a:t>
            </a:r>
            <a:r>
              <a:rPr lang="de-DE" sz="700" dirty="0"/>
              <a:t>: </a:t>
            </a:r>
            <a:r>
              <a:rPr lang="de-DE" sz="700" dirty="0" err="1"/>
              <a:t>comparison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computed</a:t>
            </a:r>
            <a:r>
              <a:rPr lang="de-DE" sz="700" dirty="0"/>
              <a:t> </a:t>
            </a:r>
            <a:r>
              <a:rPr lang="de-DE" sz="700" dirty="0" err="1"/>
              <a:t>tomography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perfusion</a:t>
            </a:r>
            <a:r>
              <a:rPr lang="de-DE" sz="700" dirty="0"/>
              <a:t> </a:t>
            </a:r>
            <a:r>
              <a:rPr lang="de-DE" sz="700" dirty="0" err="1"/>
              <a:t>scintigraphy</a:t>
            </a:r>
            <a:r>
              <a:rPr lang="de-DE" sz="700" dirty="0"/>
              <a:t>, J </a:t>
            </a:r>
            <a:r>
              <a:rPr lang="de-DE" sz="700" dirty="0" err="1"/>
              <a:t>Thromb</a:t>
            </a:r>
            <a:r>
              <a:rPr lang="de-DE" sz="700" dirty="0"/>
              <a:t> </a:t>
            </a:r>
            <a:r>
              <a:rPr lang="de-DE" sz="700" dirty="0" err="1"/>
              <a:t>Haemost</a:t>
            </a:r>
            <a:r>
              <a:rPr lang="de-DE" sz="700" dirty="0"/>
              <a:t> 2013;11(4):</a:t>
            </a:r>
            <a:br>
              <a:rPr lang="de-DE" sz="700" dirty="0"/>
            </a:br>
            <a:r>
              <a:rPr lang="de-DE" sz="700" b="1" dirty="0"/>
              <a:t> </a:t>
            </a:r>
            <a:r>
              <a:rPr lang="de-DE" sz="700" dirty="0"/>
              <a:t>679–685.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 err="1"/>
              <a:t>Prins</a:t>
            </a:r>
            <a:r>
              <a:rPr lang="de-DE" sz="700" dirty="0"/>
              <a:t> MH, et al., Oral </a:t>
            </a:r>
            <a:r>
              <a:rPr lang="de-DE" sz="700" dirty="0" err="1"/>
              <a:t>Rivaroxaban</a:t>
            </a:r>
            <a:r>
              <a:rPr lang="de-DE" sz="700" dirty="0"/>
              <a:t> versus </a:t>
            </a:r>
            <a:r>
              <a:rPr lang="de-DE" sz="700" dirty="0" err="1"/>
              <a:t>standard</a:t>
            </a:r>
            <a:r>
              <a:rPr lang="de-DE" sz="700" dirty="0"/>
              <a:t> </a:t>
            </a:r>
            <a:r>
              <a:rPr lang="de-DE" sz="700" dirty="0" err="1"/>
              <a:t>therapy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treatment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symptomatic</a:t>
            </a:r>
            <a:r>
              <a:rPr lang="de-DE" sz="700" dirty="0"/>
              <a:t>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: a </a:t>
            </a:r>
            <a:r>
              <a:rPr lang="de-DE" sz="700" dirty="0" err="1"/>
              <a:t>pooled</a:t>
            </a:r>
            <a:r>
              <a:rPr lang="de-DE" sz="700" dirty="0"/>
              <a:t> </a:t>
            </a:r>
            <a:r>
              <a:rPr lang="de-DE" sz="700" dirty="0" err="1"/>
              <a:t>analysis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EINSTEIN-DVT </a:t>
            </a:r>
            <a:r>
              <a:rPr lang="de-DE" sz="700" dirty="0" err="1"/>
              <a:t>and</a:t>
            </a:r>
            <a:r>
              <a:rPr lang="de-DE" sz="700" dirty="0"/>
              <a:t> PE </a:t>
            </a:r>
            <a:r>
              <a:rPr lang="de-DE" sz="700" dirty="0" err="1"/>
              <a:t>randomized</a:t>
            </a:r>
            <a:r>
              <a:rPr lang="de-DE" sz="700" dirty="0"/>
              <a:t> </a:t>
            </a:r>
            <a:r>
              <a:rPr lang="de-DE" sz="700" dirty="0" err="1"/>
              <a:t>studies</a:t>
            </a:r>
            <a:r>
              <a:rPr lang="de-DE" sz="700" dirty="0"/>
              <a:t>, </a:t>
            </a:r>
            <a:br>
              <a:rPr lang="de-DE" sz="700" dirty="0"/>
            </a:br>
            <a:r>
              <a:rPr lang="de-DE" sz="700" b="1" dirty="0"/>
              <a:t> </a:t>
            </a:r>
            <a:r>
              <a:rPr lang="de-DE" sz="700" dirty="0" err="1"/>
              <a:t>Thromb</a:t>
            </a:r>
            <a:r>
              <a:rPr lang="de-DE" sz="700" dirty="0"/>
              <a:t> J 2013;11(1):21.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Fachinformation </a:t>
            </a:r>
            <a:r>
              <a:rPr lang="de-DE" sz="700" dirty="0" err="1"/>
              <a:t>Xarelto</a:t>
            </a:r>
            <a:r>
              <a:rPr lang="de-DE" sz="700" baseline="30000" dirty="0"/>
              <a:t>®</a:t>
            </a:r>
            <a:r>
              <a:rPr lang="de-DE" sz="700" dirty="0"/>
              <a:t> Schweiz, </a:t>
            </a:r>
            <a:r>
              <a:rPr lang="de-DE" sz="700" dirty="0" err="1"/>
              <a:t>www.swissmedicinfo.ch</a:t>
            </a:r>
            <a:r>
              <a:rPr lang="de-DE" sz="700" dirty="0"/>
              <a:t>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 err="1"/>
              <a:t>Konstantinides</a:t>
            </a:r>
            <a:r>
              <a:rPr lang="de-DE" sz="700" dirty="0"/>
              <a:t> SV, Meyer G, </a:t>
            </a:r>
            <a:r>
              <a:rPr lang="de-DE" sz="700" dirty="0" err="1"/>
              <a:t>Becattini</a:t>
            </a:r>
            <a:r>
              <a:rPr lang="de-DE" sz="700" dirty="0"/>
              <a:t> C et al. 2019 ESC Guidelines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diagnosis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management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acute</a:t>
            </a:r>
            <a:r>
              <a:rPr lang="de-DE" sz="700" dirty="0"/>
              <a:t> </a:t>
            </a:r>
            <a:r>
              <a:rPr lang="de-DE" sz="700" dirty="0" err="1"/>
              <a:t>pulmonary</a:t>
            </a:r>
            <a:r>
              <a:rPr lang="de-DE" sz="700" dirty="0"/>
              <a:t> </a:t>
            </a:r>
            <a:r>
              <a:rPr lang="de-DE" sz="700" dirty="0" err="1"/>
              <a:t>embolism</a:t>
            </a:r>
            <a:r>
              <a:rPr lang="de-DE" sz="700" dirty="0"/>
              <a:t> </a:t>
            </a:r>
            <a:r>
              <a:rPr lang="de-DE" sz="700" dirty="0" err="1"/>
              <a:t>developed</a:t>
            </a:r>
            <a:r>
              <a:rPr lang="de-DE" sz="700" dirty="0"/>
              <a:t> in </a:t>
            </a:r>
            <a:r>
              <a:rPr lang="de-DE" sz="700" dirty="0" err="1"/>
              <a:t>collaboration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European </a:t>
            </a:r>
            <a:r>
              <a:rPr lang="de-DE" sz="700" dirty="0" err="1"/>
              <a:t>Respiratory</a:t>
            </a:r>
            <a:r>
              <a:rPr lang="de-DE" sz="700" dirty="0"/>
              <a:t> Society </a:t>
            </a:r>
            <a:r>
              <a:rPr lang="de-DE" sz="700" b="1" dirty="0"/>
              <a:t> </a:t>
            </a:r>
            <a:r>
              <a:rPr lang="de-DE" sz="700" dirty="0"/>
              <a:t>(ERS). </a:t>
            </a:r>
            <a:r>
              <a:rPr lang="de-DE" sz="700" dirty="0" err="1"/>
              <a:t>Eur</a:t>
            </a:r>
            <a:r>
              <a:rPr lang="de-DE" sz="700" dirty="0"/>
              <a:t> Heart J 2020;41(4):543–603.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 err="1"/>
              <a:t>Prandoni</a:t>
            </a:r>
            <a:r>
              <a:rPr lang="de-DE" sz="700" dirty="0"/>
              <a:t> P, et al., The </a:t>
            </a:r>
            <a:r>
              <a:rPr lang="de-DE" sz="700" dirty="0" err="1"/>
              <a:t>risk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recurrent</a:t>
            </a:r>
            <a:r>
              <a:rPr lang="de-DE" sz="700" dirty="0"/>
              <a:t>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 after </a:t>
            </a:r>
            <a:r>
              <a:rPr lang="de-DE" sz="700" dirty="0" err="1"/>
              <a:t>discontinuing</a:t>
            </a:r>
            <a:r>
              <a:rPr lang="de-DE" sz="700" dirty="0"/>
              <a:t> </a:t>
            </a:r>
            <a:r>
              <a:rPr lang="de-DE" sz="700" dirty="0" err="1"/>
              <a:t>anticoagulation</a:t>
            </a:r>
            <a:r>
              <a:rPr lang="de-DE" sz="700" dirty="0"/>
              <a:t> in </a:t>
            </a:r>
            <a:r>
              <a:rPr lang="de-DE" sz="700" dirty="0" err="1"/>
              <a:t>patients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</a:t>
            </a:r>
            <a:r>
              <a:rPr lang="de-DE" sz="700" dirty="0" err="1"/>
              <a:t>acute</a:t>
            </a:r>
            <a:r>
              <a:rPr lang="de-DE" sz="700" dirty="0"/>
              <a:t> proximal </a:t>
            </a:r>
            <a:r>
              <a:rPr lang="de-DE" sz="700" dirty="0" err="1"/>
              <a:t>deep</a:t>
            </a:r>
            <a:r>
              <a:rPr lang="de-DE" sz="700" dirty="0"/>
              <a:t> </a:t>
            </a:r>
            <a:r>
              <a:rPr lang="de-DE" sz="700" dirty="0" err="1"/>
              <a:t>vein</a:t>
            </a:r>
            <a:r>
              <a:rPr lang="de-DE" sz="700" dirty="0"/>
              <a:t> </a:t>
            </a:r>
            <a:r>
              <a:rPr lang="de-DE" sz="700" dirty="0" err="1"/>
              <a:t>thrombosis</a:t>
            </a:r>
            <a:r>
              <a:rPr lang="de-DE" sz="700" dirty="0"/>
              <a:t> </a:t>
            </a:r>
            <a:r>
              <a:rPr lang="de-DE" sz="700" dirty="0" err="1"/>
              <a:t>or</a:t>
            </a:r>
            <a:r>
              <a:rPr lang="de-DE" sz="700" dirty="0"/>
              <a:t> </a:t>
            </a:r>
            <a:r>
              <a:rPr lang="de-DE" sz="700" dirty="0" err="1"/>
              <a:t>pulmonary</a:t>
            </a:r>
            <a:r>
              <a:rPr lang="de-DE" sz="700" dirty="0"/>
              <a:t> </a:t>
            </a:r>
            <a:r>
              <a:rPr lang="de-DE" sz="700" dirty="0" err="1"/>
              <a:t>embolism</a:t>
            </a:r>
            <a:r>
              <a:rPr lang="de-DE" sz="700" dirty="0"/>
              <a:t>. </a:t>
            </a:r>
            <a:br>
              <a:rPr lang="de-DE" sz="700" dirty="0"/>
            </a:br>
            <a:r>
              <a:rPr lang="de-DE" sz="700" b="1" dirty="0"/>
              <a:t> </a:t>
            </a:r>
            <a:r>
              <a:rPr lang="de-DE" sz="700" dirty="0"/>
              <a:t>A </a:t>
            </a:r>
            <a:r>
              <a:rPr lang="de-DE" sz="700" dirty="0" err="1"/>
              <a:t>prospective</a:t>
            </a:r>
            <a:r>
              <a:rPr lang="de-DE" sz="700" dirty="0"/>
              <a:t> </a:t>
            </a:r>
            <a:r>
              <a:rPr lang="de-DE" sz="700" dirty="0" err="1"/>
              <a:t>cohort</a:t>
            </a:r>
            <a:r>
              <a:rPr lang="de-DE" sz="700" dirty="0"/>
              <a:t> </a:t>
            </a:r>
            <a:r>
              <a:rPr lang="de-DE" sz="700" dirty="0" err="1"/>
              <a:t>study</a:t>
            </a:r>
            <a:r>
              <a:rPr lang="de-DE" sz="700" dirty="0"/>
              <a:t> in 1,626 </a:t>
            </a:r>
            <a:r>
              <a:rPr lang="de-DE" sz="700" dirty="0" err="1"/>
              <a:t>patients</a:t>
            </a:r>
            <a:r>
              <a:rPr lang="de-DE" sz="700" dirty="0"/>
              <a:t>, </a:t>
            </a:r>
            <a:r>
              <a:rPr lang="de-DE" sz="700" dirty="0" err="1"/>
              <a:t>Haematologica</a:t>
            </a:r>
            <a:r>
              <a:rPr lang="de-DE" sz="700" dirty="0"/>
              <a:t> 2007;92(2):199–205.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 err="1"/>
              <a:t>Baglin</a:t>
            </a:r>
            <a:r>
              <a:rPr lang="de-DE" sz="700" dirty="0"/>
              <a:t> T, et al., </a:t>
            </a:r>
            <a:r>
              <a:rPr lang="de-DE" sz="700" dirty="0" err="1"/>
              <a:t>Incidence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recurrent</a:t>
            </a:r>
            <a:r>
              <a:rPr lang="de-DE" sz="700" dirty="0"/>
              <a:t>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 in </a:t>
            </a:r>
            <a:r>
              <a:rPr lang="de-DE" sz="700" dirty="0" err="1"/>
              <a:t>relation</a:t>
            </a:r>
            <a:r>
              <a:rPr lang="de-DE" sz="700" dirty="0"/>
              <a:t> </a:t>
            </a:r>
            <a:r>
              <a:rPr lang="de-DE" sz="700" dirty="0" err="1"/>
              <a:t>to</a:t>
            </a:r>
            <a:r>
              <a:rPr lang="de-DE" sz="700" dirty="0"/>
              <a:t> </a:t>
            </a:r>
            <a:r>
              <a:rPr lang="de-DE" sz="700" dirty="0" err="1"/>
              <a:t>clinical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thrombophilic</a:t>
            </a:r>
            <a:r>
              <a:rPr lang="de-DE" sz="700" dirty="0"/>
              <a:t> </a:t>
            </a:r>
            <a:r>
              <a:rPr lang="de-DE" sz="700" dirty="0" err="1"/>
              <a:t>risk</a:t>
            </a:r>
            <a:r>
              <a:rPr lang="de-DE" sz="700" dirty="0"/>
              <a:t> </a:t>
            </a:r>
            <a:r>
              <a:rPr lang="de-DE" sz="700" dirty="0" err="1"/>
              <a:t>factors</a:t>
            </a:r>
            <a:r>
              <a:rPr lang="de-DE" sz="700" dirty="0"/>
              <a:t>: </a:t>
            </a:r>
            <a:r>
              <a:rPr lang="de-DE" sz="700" dirty="0" err="1"/>
              <a:t>prospective</a:t>
            </a:r>
            <a:r>
              <a:rPr lang="de-DE" sz="700" dirty="0"/>
              <a:t> </a:t>
            </a:r>
            <a:r>
              <a:rPr lang="de-DE" sz="700" dirty="0" err="1"/>
              <a:t>cohort</a:t>
            </a:r>
            <a:r>
              <a:rPr lang="de-DE" sz="700" dirty="0"/>
              <a:t> </a:t>
            </a:r>
            <a:r>
              <a:rPr lang="de-DE" sz="700" dirty="0" err="1"/>
              <a:t>study</a:t>
            </a:r>
            <a:r>
              <a:rPr lang="de-DE" sz="700" dirty="0"/>
              <a:t>, Lancet 2003;362(9383):523–526.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 err="1"/>
              <a:t>Prins</a:t>
            </a:r>
            <a:r>
              <a:rPr lang="de-DE" sz="700" dirty="0"/>
              <a:t> MH, et al. </a:t>
            </a:r>
            <a:r>
              <a:rPr lang="de-DE" sz="700" dirty="0" err="1"/>
              <a:t>Risk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recurrent</a:t>
            </a:r>
            <a:r>
              <a:rPr lang="de-DE" sz="700" dirty="0"/>
              <a:t>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 </a:t>
            </a:r>
            <a:r>
              <a:rPr lang="de-DE" sz="700" dirty="0" err="1"/>
              <a:t>according</a:t>
            </a:r>
            <a:r>
              <a:rPr lang="de-DE" sz="700" dirty="0"/>
              <a:t> </a:t>
            </a:r>
            <a:r>
              <a:rPr lang="de-DE" sz="700" dirty="0" err="1"/>
              <a:t>to</a:t>
            </a:r>
            <a:r>
              <a:rPr lang="de-DE" sz="700" dirty="0"/>
              <a:t> </a:t>
            </a:r>
            <a:r>
              <a:rPr lang="de-DE" sz="700" dirty="0" err="1"/>
              <a:t>baseline</a:t>
            </a:r>
            <a:r>
              <a:rPr lang="de-DE" sz="700" dirty="0"/>
              <a:t> </a:t>
            </a:r>
            <a:r>
              <a:rPr lang="de-DE" sz="700" dirty="0" err="1"/>
              <a:t>risk</a:t>
            </a:r>
            <a:r>
              <a:rPr lang="de-DE" sz="700" dirty="0"/>
              <a:t> </a:t>
            </a:r>
            <a:r>
              <a:rPr lang="de-DE" sz="700" dirty="0" err="1"/>
              <a:t>factor</a:t>
            </a:r>
            <a:r>
              <a:rPr lang="de-DE" sz="700" dirty="0"/>
              <a:t> </a:t>
            </a:r>
            <a:r>
              <a:rPr lang="de-DE" sz="700" dirty="0" err="1"/>
              <a:t>profiles</a:t>
            </a:r>
            <a:r>
              <a:rPr lang="de-DE" sz="700" dirty="0"/>
              <a:t>, Blood </a:t>
            </a:r>
            <a:r>
              <a:rPr lang="de-DE" sz="700" dirty="0" err="1"/>
              <a:t>Adv</a:t>
            </a:r>
            <a:r>
              <a:rPr lang="de-DE" sz="700" dirty="0"/>
              <a:t> 2018;2(7):788–796.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Schimmelpfennig J </a:t>
            </a:r>
            <a:r>
              <a:rPr lang="de-DE" sz="700" dirty="0" err="1"/>
              <a:t>and</a:t>
            </a:r>
            <a:r>
              <a:rPr lang="de-DE" sz="700" dirty="0"/>
              <a:t> Bauersachs R. Die verlängerte Sekundärprophylaxe nach venöser Thrombose. Georg Thieme Verlag KG Stuttgart, New York. </a:t>
            </a:r>
            <a:r>
              <a:rPr lang="de-DE" sz="700" dirty="0" err="1"/>
              <a:t>Phlebologie</a:t>
            </a:r>
            <a:r>
              <a:rPr lang="de-DE" sz="700" dirty="0"/>
              <a:t> 2018;47(06):303–308.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Weitz JI, et al, </a:t>
            </a:r>
            <a:r>
              <a:rPr lang="de-DE" sz="700" dirty="0" err="1"/>
              <a:t>Rivaroxaban</a:t>
            </a:r>
            <a:r>
              <a:rPr lang="de-DE" sz="700" dirty="0"/>
              <a:t> </a:t>
            </a:r>
            <a:r>
              <a:rPr lang="de-DE" sz="700" dirty="0" err="1"/>
              <a:t>or</a:t>
            </a:r>
            <a:r>
              <a:rPr lang="de-DE" sz="700" dirty="0"/>
              <a:t> Aspirin </a:t>
            </a:r>
            <a:r>
              <a:rPr lang="de-DE" sz="700" dirty="0" err="1"/>
              <a:t>for</a:t>
            </a:r>
            <a:r>
              <a:rPr lang="de-DE" sz="700" dirty="0"/>
              <a:t> Extended Treatment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Venous</a:t>
            </a:r>
            <a:r>
              <a:rPr lang="de-DE" sz="700" dirty="0"/>
              <a:t> </a:t>
            </a:r>
            <a:r>
              <a:rPr lang="de-DE" sz="700" dirty="0" err="1"/>
              <a:t>Thromboembolism</a:t>
            </a:r>
            <a:r>
              <a:rPr lang="de-DE" sz="700" dirty="0"/>
              <a:t>, N Engl J </a:t>
            </a:r>
            <a:r>
              <a:rPr lang="de-DE" sz="700" dirty="0" err="1"/>
              <a:t>Med</a:t>
            </a:r>
            <a:r>
              <a:rPr lang="de-DE" sz="700" dirty="0"/>
              <a:t> 2017;376:1211-1222.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Fachinformation </a:t>
            </a:r>
            <a:r>
              <a:rPr lang="de-DE" sz="700" dirty="0" err="1"/>
              <a:t>Eliquis</a:t>
            </a:r>
            <a:r>
              <a:rPr lang="de-DE" sz="700" baseline="30000" dirty="0"/>
              <a:t>®</a:t>
            </a:r>
            <a:r>
              <a:rPr lang="de-DE" sz="700" dirty="0"/>
              <a:t> Schweiz, </a:t>
            </a:r>
            <a:r>
              <a:rPr lang="de-DE" sz="700" dirty="0" err="1"/>
              <a:t>www.swissmedicinfo.ch</a:t>
            </a:r>
            <a:r>
              <a:rPr lang="de-DE" sz="700" dirty="0"/>
              <a:t>. 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Fachinformation </a:t>
            </a:r>
            <a:r>
              <a:rPr lang="de-DE" sz="700" dirty="0" err="1"/>
              <a:t>Lixiana</a:t>
            </a:r>
            <a:r>
              <a:rPr lang="de-DE" sz="700" baseline="30000" dirty="0"/>
              <a:t>®</a:t>
            </a:r>
            <a:r>
              <a:rPr lang="de-DE" sz="700" dirty="0"/>
              <a:t> Schweiz, </a:t>
            </a:r>
            <a:r>
              <a:rPr lang="de-DE" sz="700" dirty="0" err="1"/>
              <a:t>www.swissmedicinfo.ch</a:t>
            </a:r>
            <a:r>
              <a:rPr lang="de-DE" sz="700" dirty="0"/>
              <a:t>. 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Fachinformation </a:t>
            </a:r>
            <a:r>
              <a:rPr lang="de-DE" sz="700" dirty="0" err="1"/>
              <a:t>Pradaxa</a:t>
            </a:r>
            <a:r>
              <a:rPr lang="de-DE" sz="700" baseline="30000" dirty="0"/>
              <a:t>®</a:t>
            </a:r>
            <a:r>
              <a:rPr lang="de-DE" sz="700" dirty="0"/>
              <a:t> </a:t>
            </a:r>
            <a:r>
              <a:rPr lang="de-DE" sz="700" dirty="0" err="1"/>
              <a:t>Schweiz,www.swissmedicinfo.ch</a:t>
            </a:r>
            <a:r>
              <a:rPr lang="de-DE" sz="700" dirty="0"/>
              <a:t>.</a:t>
            </a:r>
          </a:p>
          <a:p>
            <a:pPr marL="177800" indent="-177800">
              <a:spcBef>
                <a:spcPts val="200"/>
              </a:spcBef>
              <a:buClr>
                <a:srgbClr val="605F62"/>
              </a:buClr>
              <a:buSzPct val="100000"/>
              <a:buFont typeface="+mj-lt"/>
              <a:buAutoNum type="arabicPeriod"/>
              <a:tabLst>
                <a:tab pos="265113" algn="l"/>
                <a:tab pos="1238250" algn="l"/>
              </a:tabLst>
            </a:pPr>
            <a:r>
              <a:rPr lang="de-DE" sz="700" b="1" dirty="0"/>
              <a:t> </a:t>
            </a:r>
            <a:r>
              <a:rPr lang="de-DE" sz="700" dirty="0"/>
              <a:t>Agnelli G, et al., Treatment </a:t>
            </a:r>
            <a:r>
              <a:rPr lang="de-DE" sz="700" dirty="0" err="1"/>
              <a:t>of</a:t>
            </a:r>
            <a:r>
              <a:rPr lang="de-DE" sz="700" dirty="0"/>
              <a:t> Proximal </a:t>
            </a:r>
            <a:r>
              <a:rPr lang="de-DE" sz="700" dirty="0" err="1"/>
              <a:t>Deep-Vein</a:t>
            </a:r>
            <a:r>
              <a:rPr lang="de-DE" sz="700" dirty="0"/>
              <a:t> </a:t>
            </a:r>
            <a:r>
              <a:rPr lang="de-DE" sz="700" dirty="0" err="1"/>
              <a:t>Thrombosis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Oral </a:t>
            </a:r>
            <a:r>
              <a:rPr lang="de-DE" sz="700" dirty="0" err="1"/>
              <a:t>Direct</a:t>
            </a:r>
            <a:r>
              <a:rPr lang="de-DE" sz="700" dirty="0"/>
              <a:t> </a:t>
            </a:r>
            <a:r>
              <a:rPr lang="de-DE" sz="700" dirty="0" err="1"/>
              <a:t>Factor</a:t>
            </a:r>
            <a:r>
              <a:rPr lang="de-DE" sz="700" dirty="0"/>
              <a:t> </a:t>
            </a:r>
            <a:r>
              <a:rPr lang="de-DE" sz="700" dirty="0" err="1"/>
              <a:t>Xa</a:t>
            </a:r>
            <a:r>
              <a:rPr lang="de-DE" sz="700" dirty="0"/>
              <a:t> Inhibitor </a:t>
            </a:r>
            <a:r>
              <a:rPr lang="de-DE" sz="700" dirty="0" err="1"/>
              <a:t>Rivaroxaban</a:t>
            </a:r>
            <a:r>
              <a:rPr lang="de-DE" sz="700" dirty="0"/>
              <a:t> (BAY 59-7939). Auflage 2007;116(2):180–187.</a:t>
            </a:r>
          </a:p>
        </p:txBody>
      </p:sp>
    </p:spTree>
    <p:extLst>
      <p:ext uri="{BB962C8B-B14F-4D97-AF65-F5344CB8AC3E}">
        <p14:creationId xmlns:p14="http://schemas.microsoft.com/office/powerpoint/2010/main" val="74825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38">
            <a:extLst>
              <a:ext uri="{FF2B5EF4-FFF2-40B4-BE49-F238E27FC236}">
                <a16:creationId xmlns:a16="http://schemas.microsoft.com/office/drawing/2014/main" id="{023BF06F-E9FA-EC43-A4F5-627BB5EA02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FBD40F04-7545-4155-9DA6-D2FE6602CC4E}"/>
              </a:ext>
            </a:extLst>
          </p:cNvPr>
          <p:cNvSpPr txBox="1">
            <a:spLocks/>
          </p:cNvSpPr>
          <p:nvPr/>
        </p:nvSpPr>
        <p:spPr>
          <a:xfrm>
            <a:off x="612776" y="1250911"/>
            <a:ext cx="8243887" cy="33486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t">
              <a:lnSpc>
                <a:spcPct val="150000"/>
              </a:lnSpc>
            </a:pP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Gekürzte Fachinformation Xarelto</a:t>
            </a:r>
            <a:r>
              <a:rPr lang="de-DE" sz="800" b="1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®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(Rivaroxaban):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Direkter Faktor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Xa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-Inhibitor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Z: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Filmtabl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zu 10, 15 und 20mg Rivaroxaban.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I: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Erwachsene: a) Thromboseprophylaxe bei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grösseren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orthopädischen Eingriffen a. d. unteren Extremitäten wie Hüft- und Knieprothesen. b) 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Behandlung von Lungenembolie (LE) und tiefer Venenthrombose (TVT) sowie Prophylaxe rezidivierender TVT und LE. c) Schlaganfallprophylaxe und Prophylaxe </a:t>
            </a:r>
            <a:r>
              <a:rPr lang="de-CH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system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Embolien bei nicht-valvulärem Vorhofflimmern; Pädiatrische Population (Körpergewicht ≥ 30kg): Behandlung venöser Thromboembolien (VTE) nach initialer parenteraler Antikoagulation zur Prophylaxe von rezidivierenden VTE.</a:t>
            </a:r>
            <a:r>
              <a:rPr lang="de-CH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D: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Erwachsene: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a)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1x/Tag 10mg. 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b) 2x/Tag 15mg für die ersten 21 Tage, gefolgt von 1x/Tag 20mg; ab Monat 7: 1x/Tag 20mg oder 1x/Tag 10mg basierend auf einer individuellen Nutzen-Risiko-Abwägung c) 1x/Tag 20mg; bei </a:t>
            </a:r>
            <a:r>
              <a:rPr lang="de-CH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Krea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-Cl 15-49ml/min: 1x/Tag 15mg. 15mg und 20mg mit Mahlzeit einnehmen. Pädiatrische Population: bei Körpergewicht ≥30kg bis &lt;50kg: 1x/Tag 15mg. Bei Körpergewicht ≥50kg: 1x/Tag 20mg.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KI: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Überempfindlichkeit auf Inhaltsstoffe, akute bakt. Endokarditis,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klin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sign. aktive Blutungen, schw. Lebererkrankung/ Leberinsuffizienz (LI) mit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rel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ev. erhöhtem Blutungsrisiko; leichte LI in </a:t>
            </a:r>
            <a:r>
              <a:rPr lang="de-CH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Komb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mit </a:t>
            </a:r>
            <a:r>
              <a:rPr lang="de-CH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Koagulopathie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de-CH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dialysepfl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Niereninsuffizienz (NI), akute gastrointestinale (GI) Ulzera oder GI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ulzerative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Erkrankungen, Schwangerschaft, Stillzeit.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W: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Komedikation (siehe „IA“);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künstl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Herzklappen; gleichzeitige Gabe von d. Hämostase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beeinfl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Arzneimittel.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VM: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NI (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Krea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-Cl 15-29ml/min) od. NI in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Komb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mit Arzneimittel, die den Xarelto</a:t>
            </a:r>
            <a:r>
              <a:rPr lang="de-DE" sz="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®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-Plasmaspiegel erhöhen, erhöhtes Risiko unkontrollierter Blutungen und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hämorrhag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Diathese, kurz zurückliegender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hämorrhag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Schlaganfall, intrakran. o.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intrazerebr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Hämorrhagie, kürzlich aufgetretene GI Ulzera/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ulzerative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Erkrankungen, schwere unkontrollierte Hypertonie,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vask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Retinopathie, intraspinale o.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intrazerebr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Gefässanomalien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kurz zurückliegende Hirn-, Spinal-, Augen-OP, Bronchiektasie oder pulmonale Blutung in der Anamnese, Spinalanästhesie und -punktion, mind. 24 Stunden vor invasiven Verfahren/ chirurgischen Eingriffen absetzen, APS,</a:t>
            </a:r>
            <a:r>
              <a:rPr lang="de-CH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Einzelfälle von Agranulozytose und SJS wurden berichtet.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Häufige UAW: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Blutungen,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Anämie, Schwindel, Kopfschmerz, Augenblutungen, Hämatome, Epistaxis,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Hämoptysis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Nausea, Obstipation, Durchfall, Leberenzymerhöhungen (ASAT, ALAT), Pruritus,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Rash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Schmerzen i. d. Extrem., Fieber,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periph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Ödem, Asthenie. </a:t>
            </a:r>
            <a:r>
              <a:rPr lang="de-DE" sz="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IA: 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Starke CYP 3A4 + P-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gp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Inhib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(Ritonavir, 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Ketoconazol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), 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starke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CYP 3A4 + P-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gp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Induk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(Rifampicin, 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Carbamazepin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Phenobarbital, 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Johanniskraut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), d. 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Hämostase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beeinfl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r>
              <a:rPr lang="en-US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Arzneimittel</a:t>
            </a:r>
            <a:r>
              <a:rPr lang="en-US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r>
              <a:rPr lang="de-DE" sz="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Packg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.: 10mg à 10 und 30; 15mg und 20mg à je 14, 28 o. 98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Filmtabl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(B), kassenzulässig (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Limitatio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beachten). Für weitere Informationen siehe www.swissmedicinfo.ch. Vertrieb: Bayer (Schweiz) AG, </a:t>
            </a:r>
            <a:r>
              <a:rPr lang="de-DE" sz="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Uetlibergstr</a:t>
            </a: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132, 8045 Zürich. </a:t>
            </a:r>
          </a:p>
          <a:p>
            <a:pPr fontAlgn="t">
              <a:lnSpc>
                <a:spcPct val="150000"/>
              </a:lnSpc>
            </a:pPr>
            <a:r>
              <a:rPr lang="de-DE" sz="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MA-M_RIV-CH-0265-1_10.2022</a:t>
            </a:r>
            <a:endParaRPr lang="de-DE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9E7F9CC-DAE2-4468-AC2C-7D6D56EB67D5}"/>
              </a:ext>
            </a:extLst>
          </p:cNvPr>
          <p:cNvSpPr txBox="1">
            <a:spLocks/>
          </p:cNvSpPr>
          <p:nvPr/>
        </p:nvSpPr>
        <p:spPr>
          <a:xfrm>
            <a:off x="612001" y="216911"/>
            <a:ext cx="8281175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en-US" sz="2400" kern="0"/>
              <a:t>Xarelto</a:t>
            </a:r>
            <a:r>
              <a:rPr lang="en-US" sz="2400" kern="0" baseline="30000"/>
              <a:t>® </a:t>
            </a:r>
            <a:br>
              <a:rPr lang="en-US" sz="2400" kern="0"/>
            </a:br>
            <a:r>
              <a:rPr lang="en-US" sz="2400" kern="0"/>
              <a:t>Gekürzte Fachinformation</a:t>
            </a:r>
            <a:endParaRPr kumimoji="0" lang="de-DE" sz="2400" b="1" i="0" u="none" strike="noStrike" kern="0" cap="none" spc="0" normalizeH="0" baseline="30000" noProof="0" dirty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4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8">
            <a:extLst>
              <a:ext uri="{FF2B5EF4-FFF2-40B4-BE49-F238E27FC236}">
                <a16:creationId xmlns:a16="http://schemas.microsoft.com/office/drawing/2014/main" id="{7779BE4B-4B89-4415-84F2-E5EA1E69A6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21EF8027-B1D0-4752-9C0F-F6D14852A241}"/>
              </a:ext>
            </a:extLst>
          </p:cNvPr>
          <p:cNvSpPr txBox="1">
            <a:spLocks/>
          </p:cNvSpPr>
          <p:nvPr/>
        </p:nvSpPr>
        <p:spPr>
          <a:xfrm>
            <a:off x="612001" y="549309"/>
            <a:ext cx="8531999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VTE gehört zu den häufigsten Todesursachen in Europa</a:t>
            </a:r>
            <a:r>
              <a:rPr lang="de-DE" sz="2400" baseline="30000" dirty="0"/>
              <a:t>1,2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AF5A0872-2E2D-46AF-9BD7-CBD98B2D6A31}"/>
              </a:ext>
            </a:extLst>
          </p:cNvPr>
          <p:cNvSpPr txBox="1"/>
          <p:nvPr/>
        </p:nvSpPr>
        <p:spPr>
          <a:xfrm>
            <a:off x="619123" y="4948863"/>
            <a:ext cx="8274051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200"/>
              </a:spcBef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VTE: venöse Thromboembolie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7BDA536-AECB-4C7F-BA51-312D8990CB71}"/>
              </a:ext>
            </a:extLst>
          </p:cNvPr>
          <p:cNvGrpSpPr/>
          <p:nvPr/>
        </p:nvGrpSpPr>
        <p:grpSpPr>
          <a:xfrm>
            <a:off x="270423" y="1001515"/>
            <a:ext cx="7850891" cy="3314880"/>
            <a:chOff x="571211" y="1061673"/>
            <a:chExt cx="7850891" cy="3314880"/>
          </a:xfrm>
        </p:grpSpPr>
        <p:graphicFrame>
          <p:nvGraphicFramePr>
            <p:cNvPr id="30" name="Content Placeholder 11">
              <a:extLst>
                <a:ext uri="{FF2B5EF4-FFF2-40B4-BE49-F238E27FC236}">
                  <a16:creationId xmlns:a16="http://schemas.microsoft.com/office/drawing/2014/main" id="{F0A7099F-EC3B-478D-A8EB-8500D7ADBC5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3988408"/>
                </p:ext>
              </p:extLst>
            </p:nvPr>
          </p:nvGraphicFramePr>
          <p:xfrm>
            <a:off x="571211" y="1061673"/>
            <a:ext cx="7850891" cy="3314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10F0CE3C-7E57-4764-A890-6E1E2B2E1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988" y="1197733"/>
              <a:ext cx="11811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121917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Todesfälle als Folge von VTE</a:t>
              </a:r>
            </a:p>
          </p:txBody>
        </p: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5D11EF28-C1F6-44F6-ADC2-F389ABA97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376" y="1197733"/>
              <a:ext cx="20985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121917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Todesfälle als Folge</a:t>
              </a:r>
              <a:br>
                <a: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von häufigen Krebsarten</a:t>
              </a:r>
            </a:p>
          </p:txBody>
        </p:sp>
        <p:sp>
          <p:nvSpPr>
            <p:cNvPr id="39" name="Text Box 7">
              <a:extLst>
                <a:ext uri="{FF2B5EF4-FFF2-40B4-BE49-F238E27FC236}">
                  <a16:creationId xmlns:a16="http://schemas.microsoft.com/office/drawing/2014/main" id="{CDB22AD3-8A41-4A3A-8E9D-46134B490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944" y="2517275"/>
              <a:ext cx="981443" cy="137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b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Lunge</a:t>
              </a: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7EA60503-882C-470A-AFAF-751F2CE80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944" y="2026827"/>
              <a:ext cx="994143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b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Brust</a:t>
              </a:r>
            </a:p>
          </p:txBody>
        </p:sp>
        <p:sp>
          <p:nvSpPr>
            <p:cNvPr id="41" name="Text Box 7">
              <a:extLst>
                <a:ext uri="{FF2B5EF4-FFF2-40B4-BE49-F238E27FC236}">
                  <a16:creationId xmlns:a16="http://schemas.microsoft.com/office/drawing/2014/main" id="{0BBC5FF5-681E-42D1-B4F1-4EBE1C383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244" y="1643012"/>
              <a:ext cx="1302632" cy="3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Prostata</a:t>
              </a:r>
            </a:p>
          </p:txBody>
        </p:sp>
      </p:grpSp>
      <p:sp>
        <p:nvSpPr>
          <p:cNvPr id="42" name="Text Box 37">
            <a:extLst>
              <a:ext uri="{FF2B5EF4-FFF2-40B4-BE49-F238E27FC236}">
                <a16:creationId xmlns:a16="http://schemas.microsoft.com/office/drawing/2014/main" id="{BB0FD2B2-1DC5-468A-B3C0-A14C9A2070C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45435" y="2452301"/>
            <a:ext cx="26289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6095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200" b="1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34" charset="-128"/>
              </a:rPr>
              <a:t>Anzahl der Todesfälle </a:t>
            </a:r>
          </a:p>
        </p:txBody>
      </p:sp>
    </p:spTree>
    <p:extLst>
      <p:ext uri="{BB962C8B-B14F-4D97-AF65-F5344CB8AC3E}">
        <p14:creationId xmlns:p14="http://schemas.microsoft.com/office/powerpoint/2010/main" val="273654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lowchart: Off-page Connector 16">
            <a:extLst>
              <a:ext uri="{FF2B5EF4-FFF2-40B4-BE49-F238E27FC236}">
                <a16:creationId xmlns:a16="http://schemas.microsoft.com/office/drawing/2014/main" id="{931BA547-5DBC-4D6F-8134-2F666B80D9B8}"/>
              </a:ext>
            </a:extLst>
          </p:cNvPr>
          <p:cNvSpPr/>
          <p:nvPr/>
        </p:nvSpPr>
        <p:spPr bwMode="auto">
          <a:xfrm>
            <a:off x="6436199" y="2986878"/>
            <a:ext cx="2088663" cy="1368000"/>
          </a:xfrm>
          <a:prstGeom prst="flowChartOffpageConnector">
            <a:avLst/>
          </a:prstGeom>
          <a:noFill/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… und mit einem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100" b="1" dirty="0">
                <a:solidFill>
                  <a:srgbClr val="3961AC"/>
                </a:solidFill>
                <a:latin typeface="Arial"/>
              </a:rPr>
              <a:t>3× höheren Risiko an schweren Blutungen </a:t>
            </a:r>
            <a:br>
              <a:rPr lang="de-DE" sz="1100" b="1" dirty="0">
                <a:solidFill>
                  <a:srgbClr val="3961AC"/>
                </a:solidFill>
                <a:latin typeface="Arial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vs. VTE-Patienten ohne Niereninsuffizienz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3</a:t>
            </a:r>
          </a:p>
        </p:txBody>
      </p:sp>
      <p:sp>
        <p:nvSpPr>
          <p:cNvPr id="58" name="Line 38">
            <a:extLst>
              <a:ext uri="{FF2B5EF4-FFF2-40B4-BE49-F238E27FC236}">
                <a16:creationId xmlns:a16="http://schemas.microsoft.com/office/drawing/2014/main" id="{023BF06F-E9FA-EC43-A4F5-627BB5EA02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6FC67E65-5930-5549-B7B4-EBE11D613672}"/>
              </a:ext>
            </a:extLst>
          </p:cNvPr>
          <p:cNvSpPr txBox="1">
            <a:spLocks/>
          </p:cNvSpPr>
          <p:nvPr/>
        </p:nvSpPr>
        <p:spPr>
          <a:xfrm>
            <a:off x="612001" y="216911"/>
            <a:ext cx="8281175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Wie können Sie Patienten </a:t>
            </a:r>
            <a:r>
              <a:rPr lang="de-DE" sz="2400"/>
              <a:t>mit VTE wie </a:t>
            </a:r>
            <a:r>
              <a:rPr lang="de-DE" sz="2400" dirty="0"/>
              <a:t>Herrn Bucher schützen?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E30E56A-65EA-4E0F-B437-7F8EDEA8E8D5}"/>
              </a:ext>
            </a:extLst>
          </p:cNvPr>
          <p:cNvSpPr txBox="1"/>
          <p:nvPr/>
        </p:nvSpPr>
        <p:spPr>
          <a:xfrm>
            <a:off x="619123" y="4948863"/>
            <a:ext cx="8274051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>
                <a:solidFill>
                  <a:srgbClr val="B3B2B5"/>
                </a:solidFill>
                <a:cs typeface="Arial" charset="0"/>
              </a:rPr>
              <a:t>VTE: venöse Thromboembolie; CrCL: Kreatinin-Clearance; LE: Lungenembolie </a:t>
            </a: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FFD80A8B-43D5-4E06-A5B0-D7642A945270}"/>
              </a:ext>
            </a:extLst>
          </p:cNvPr>
          <p:cNvSpPr/>
          <p:nvPr/>
        </p:nvSpPr>
        <p:spPr bwMode="auto">
          <a:xfrm>
            <a:off x="3355401" y="3623758"/>
            <a:ext cx="2433212" cy="917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80097"/>
            <a:r>
              <a:rPr lang="de-DE" sz="1200" i="1" dirty="0">
                <a:solidFill>
                  <a:schemeClr val="bg2"/>
                </a:solidFill>
                <a:latin typeface="Arial" charset="0"/>
              </a:rPr>
              <a:t>Ich hatte ein Blutgerinnsel </a:t>
            </a:r>
            <a:r>
              <a:rPr lang="de-DE" sz="1200" i="1">
                <a:solidFill>
                  <a:schemeClr val="bg2"/>
                </a:solidFill>
                <a:latin typeface="Arial" charset="0"/>
              </a:rPr>
              <a:t>und </a:t>
            </a:r>
            <a:br>
              <a:rPr lang="de-DE" sz="1200" i="1">
                <a:solidFill>
                  <a:schemeClr val="bg2"/>
                </a:solidFill>
                <a:latin typeface="Arial" charset="0"/>
              </a:rPr>
            </a:br>
            <a:r>
              <a:rPr lang="de-DE" sz="1200" i="1">
                <a:solidFill>
                  <a:schemeClr val="bg2"/>
                </a:solidFill>
                <a:latin typeface="Arial" charset="0"/>
              </a:rPr>
              <a:t>mein </a:t>
            </a:r>
            <a:r>
              <a:rPr lang="de-DE" sz="1200" i="1" dirty="0">
                <a:solidFill>
                  <a:schemeClr val="bg2"/>
                </a:solidFill>
                <a:latin typeface="Arial" charset="0"/>
              </a:rPr>
              <a:t>Arzt sagt, dass </a:t>
            </a:r>
            <a:r>
              <a:rPr lang="de-DE" sz="1200" i="1">
                <a:solidFill>
                  <a:schemeClr val="bg2"/>
                </a:solidFill>
                <a:latin typeface="Arial" charset="0"/>
              </a:rPr>
              <a:t>meine </a:t>
            </a:r>
            <a:br>
              <a:rPr lang="de-DE" sz="1200" i="1">
                <a:solidFill>
                  <a:schemeClr val="bg2"/>
                </a:solidFill>
                <a:latin typeface="Arial" charset="0"/>
              </a:rPr>
            </a:br>
            <a:r>
              <a:rPr lang="de-DE" sz="1200" i="1">
                <a:solidFill>
                  <a:schemeClr val="bg2"/>
                </a:solidFill>
                <a:latin typeface="Arial" charset="0"/>
              </a:rPr>
              <a:t>Nieren </a:t>
            </a:r>
            <a:r>
              <a:rPr lang="de-DE" sz="1200" i="1" dirty="0">
                <a:solidFill>
                  <a:schemeClr val="bg2"/>
                </a:solidFill>
                <a:latin typeface="Arial" charset="0"/>
              </a:rPr>
              <a:t>nicht gut funktionieren</a:t>
            </a:r>
            <a:r>
              <a:rPr lang="de-DE" sz="1200" i="1">
                <a:solidFill>
                  <a:schemeClr val="bg2"/>
                </a:solidFill>
                <a:latin typeface="Arial" charset="0"/>
              </a:rPr>
              <a:t>. </a:t>
            </a:r>
            <a:br>
              <a:rPr lang="de-DE" sz="1200" i="1">
                <a:solidFill>
                  <a:schemeClr val="bg2"/>
                </a:solidFill>
                <a:latin typeface="Arial" charset="0"/>
              </a:rPr>
            </a:br>
            <a:r>
              <a:rPr lang="de-DE" sz="1200" i="1">
                <a:solidFill>
                  <a:schemeClr val="bg2"/>
                </a:solidFill>
                <a:latin typeface="Arial" charset="0"/>
              </a:rPr>
              <a:t>Ich </a:t>
            </a:r>
            <a:r>
              <a:rPr lang="de-DE" sz="1200" i="1" dirty="0">
                <a:solidFill>
                  <a:schemeClr val="bg2"/>
                </a:solidFill>
                <a:latin typeface="Arial" charset="0"/>
              </a:rPr>
              <a:t>hoffe sehr, dass dies keine weiteren Probleme verursacht.</a:t>
            </a:r>
          </a:p>
        </p:txBody>
      </p:sp>
      <p:sp>
        <p:nvSpPr>
          <p:cNvPr id="30" name="Flowchart: Off-page Connector 16">
            <a:extLst>
              <a:ext uri="{FF2B5EF4-FFF2-40B4-BE49-F238E27FC236}">
                <a16:creationId xmlns:a16="http://schemas.microsoft.com/office/drawing/2014/main" id="{24B090B0-9B09-4F7C-B4FC-9F47862335DE}"/>
              </a:ext>
            </a:extLst>
          </p:cNvPr>
          <p:cNvSpPr/>
          <p:nvPr/>
        </p:nvSpPr>
        <p:spPr bwMode="auto">
          <a:xfrm>
            <a:off x="6434625" y="2092636"/>
            <a:ext cx="2088663" cy="1116000"/>
          </a:xfrm>
          <a:prstGeom prst="flowChartOffpageConnector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Niereninsuffizienz wird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mit einem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100" b="1" dirty="0">
                <a:solidFill>
                  <a:srgbClr val="3961AC"/>
                </a:solidFill>
                <a:latin typeface="Arial"/>
              </a:rPr>
              <a:t>2–5× höheren Risiko an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>
                <a:solidFill>
                  <a:srgbClr val="3961AC"/>
                </a:solidFill>
                <a:latin typeface="Arial"/>
              </a:rPr>
              <a:t>fataler LE</a:t>
            </a:r>
            <a:r>
              <a:rPr lang="de-DE" sz="1100" b="1" baseline="30000" dirty="0">
                <a:solidFill>
                  <a:srgbClr val="3961AC"/>
                </a:solidFill>
                <a:latin typeface="Arial"/>
              </a:rPr>
              <a:t>4</a:t>
            </a:r>
            <a:r>
              <a:rPr lang="de-DE" sz="1100" dirty="0">
                <a:latin typeface="Arial"/>
              </a:rPr>
              <a:t> </a:t>
            </a:r>
            <a:r>
              <a:rPr lang="de-DE" sz="1100" b="1" dirty="0">
                <a:solidFill>
                  <a:srgbClr val="3961AC"/>
                </a:solidFill>
                <a:latin typeface="Arial"/>
              </a:rPr>
              <a:t>assoziiert</a:t>
            </a:r>
          </a:p>
        </p:txBody>
      </p:sp>
      <p:sp>
        <p:nvSpPr>
          <p:cNvPr id="31" name="Flowchart: Off-page Connector 15">
            <a:extLst>
              <a:ext uri="{FF2B5EF4-FFF2-40B4-BE49-F238E27FC236}">
                <a16:creationId xmlns:a16="http://schemas.microsoft.com/office/drawing/2014/main" id="{BAB3715B-EDC4-4B35-B649-F57A09DBE499}"/>
              </a:ext>
            </a:extLst>
          </p:cNvPr>
          <p:cNvSpPr/>
          <p:nvPr/>
        </p:nvSpPr>
        <p:spPr bwMode="auto">
          <a:xfrm>
            <a:off x="6434625" y="1290873"/>
            <a:ext cx="2088663" cy="1008000"/>
          </a:xfrm>
          <a:prstGeom prst="flowChartOffpageConnector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>
                <a:solidFill>
                  <a:srgbClr val="3961AC"/>
                </a:solidFill>
                <a:latin typeface="Arial"/>
              </a:rPr>
              <a:t>20% der Patienten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mit VTE leiden an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Niereninsuffizienz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3</a:t>
            </a: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0A7EE678-91B7-4466-AC35-66D61FE3F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8" y="1050203"/>
            <a:ext cx="2187139" cy="3299916"/>
          </a:xfrm>
          <a:prstGeom prst="rect">
            <a:avLst/>
          </a:prstGeom>
        </p:spPr>
      </p:pic>
      <p:sp>
        <p:nvSpPr>
          <p:cNvPr id="49" name="TextBox 6">
            <a:extLst>
              <a:ext uri="{FF2B5EF4-FFF2-40B4-BE49-F238E27FC236}">
                <a16:creationId xmlns:a16="http://schemas.microsoft.com/office/drawing/2014/main" id="{6FF40D65-10CA-4D7E-8EB5-C501AC71E72E}"/>
              </a:ext>
            </a:extLst>
          </p:cNvPr>
          <p:cNvSpPr txBox="1"/>
          <p:nvPr/>
        </p:nvSpPr>
        <p:spPr>
          <a:xfrm>
            <a:off x="829708" y="1538094"/>
            <a:ext cx="1976889" cy="637753"/>
          </a:xfrm>
          <a:prstGeom prst="rect">
            <a:avLst/>
          </a:prstGeom>
          <a:noFill/>
        </p:spPr>
        <p:txBody>
          <a:bodyPr wrap="square" lIns="67500" tIns="35100" rIns="67500" bIns="0" rtlCol="0" anchor="t">
            <a:noAutofit/>
          </a:bodyPr>
          <a:lstStyle/>
          <a:p>
            <a:pPr defTabSz="179388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de-DE" sz="2100" dirty="0">
                <a:solidFill>
                  <a:srgbClr val="3961AC"/>
                </a:solidFill>
                <a:latin typeface="Arial Black" panose="020B0A04020102020204" pitchFamily="34" charset="0"/>
              </a:rPr>
              <a:t>Herr Bucher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srgbClr val="3961AC">
                    <a:alpha val="80000"/>
                  </a:srgbClr>
                </a:solidFill>
                <a:latin typeface="Arial"/>
              </a:rPr>
              <a:t>70 Jahre alt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  <a:p>
            <a:pPr marL="214308" indent="-214308" defTabSz="685783" fontAlgn="auto">
              <a:spcBef>
                <a:spcPts val="0"/>
              </a:spcBef>
              <a:spcAft>
                <a:spcPts val="450"/>
              </a:spcAft>
              <a:buClr>
                <a:srgbClr val="3961AC"/>
              </a:buClr>
              <a:buFont typeface="Wingdings" panose="05000000000000000000" pitchFamily="2" charset="2"/>
              <a:buChar char="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Lungenembolie 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ohne provozierenden Faktor 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450"/>
              </a:spcAft>
              <a:buClr>
                <a:srgbClr val="3961AC"/>
              </a:buClr>
              <a:buFont typeface="Wingdings" panose="05000000000000000000" pitchFamily="2" charset="2"/>
              <a:buChar char="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CrCl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= 47 ml/min</a:t>
            </a:r>
          </a:p>
        </p:txBody>
      </p:sp>
      <p:pic>
        <p:nvPicPr>
          <p:cNvPr id="19" name="Picture 23">
            <a:extLst>
              <a:ext uri="{FF2B5EF4-FFF2-40B4-BE49-F238E27FC236}">
                <a16:creationId xmlns:a16="http://schemas.microsoft.com/office/drawing/2014/main" id="{3BF9B817-F710-4F64-9557-84F9EB3B8E9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5540" y="1260450"/>
            <a:ext cx="2232000" cy="22320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5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9A1F6C8-6259-460D-B3C5-F6775C7FE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45" y="3535529"/>
            <a:ext cx="287279" cy="230618"/>
          </a:xfrm>
          <a:prstGeom prst="rect">
            <a:avLst/>
          </a:prstGeom>
        </p:spPr>
      </p:pic>
      <p:pic>
        <p:nvPicPr>
          <p:cNvPr id="16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91A4F0AA-DCE1-40B7-936D-3D81140633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5212" y="3549710"/>
            <a:ext cx="287279" cy="2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0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3" y="4707772"/>
            <a:ext cx="8274051" cy="3488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Eine Literaturrecherche von MEDLINE, EMBASE und CENTRAL im April 2013 identifizierte randomisierte Kontrollstudien von akuten pharmakologischen Therapien und Präventionen von rezidivierender </a:t>
            </a:r>
            <a:br>
              <a:rPr lang="de-DE" sz="700" dirty="0">
                <a:solidFill>
                  <a:srgbClr val="B3B2B5"/>
                </a:solidFill>
                <a:cs typeface="Arial" charset="0"/>
              </a:rPr>
            </a:br>
            <a:r>
              <a:rPr lang="de-DE" sz="700" dirty="0">
                <a:solidFill>
                  <a:srgbClr val="B3B2B5"/>
                </a:solidFill>
                <a:cs typeface="Arial" charset="0"/>
              </a:rPr>
              <a:t>VTE mit &gt;200 Probanden/Behandlungsgruppe mit erforderlicher Antikoagulation während =3 Monaten und Berichtszeitraum zur objektiven Bestätigung einer rezidivierenden VTE (N=27’237).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5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PT: Patient; 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JR: Jahr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6" y="1237901"/>
            <a:ext cx="8274051" cy="215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dirty="0"/>
              <a:t>Meta-Analyse von 15 Studien zu VTE* (</a:t>
            </a:r>
            <a:r>
              <a:rPr lang="de-DE" sz="1400" b="1" dirty="0" err="1"/>
              <a:t>n</a:t>
            </a:r>
            <a:r>
              <a:rPr lang="de-DE" sz="1400" b="1" dirty="0"/>
              <a:t>=27’237): VTE-</a:t>
            </a:r>
            <a:r>
              <a:rPr lang="de-DE" sz="1400" b="1" dirty="0" err="1"/>
              <a:t>Rezidivrisiko</a:t>
            </a:r>
            <a:r>
              <a:rPr lang="de-DE" sz="1400" b="1" dirty="0"/>
              <a:t> im Zeitverlauf</a:t>
            </a:r>
            <a:r>
              <a:rPr lang="de-DE" sz="1400" b="1" baseline="30000" dirty="0"/>
              <a:t>5</a:t>
            </a: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EB9B309A-2C85-4333-A2A9-5C28F3F16489}"/>
              </a:ext>
            </a:extLst>
          </p:cNvPr>
          <p:cNvSpPr txBox="1">
            <a:spLocks/>
          </p:cNvSpPr>
          <p:nvPr/>
        </p:nvSpPr>
        <p:spPr>
          <a:xfrm>
            <a:off x="1061884" y="216911"/>
            <a:ext cx="7831292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Herr Bucher braucht während der Akutphase </a:t>
            </a:r>
          </a:p>
          <a:p>
            <a:pPr lvl="0"/>
            <a:r>
              <a:rPr lang="de-DE" sz="2400" dirty="0"/>
              <a:t>seiner VTE einen effektiven Schutz</a:t>
            </a:r>
          </a:p>
        </p:txBody>
      </p:sp>
      <p:pic>
        <p:nvPicPr>
          <p:cNvPr id="74" name="Picture 23">
            <a:extLst>
              <a:ext uri="{FF2B5EF4-FFF2-40B4-BE49-F238E27FC236}">
                <a16:creationId xmlns:a16="http://schemas.microsoft.com/office/drawing/2014/main" id="{67D39B45-52FA-4400-A49D-4F68DA475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8908" y="-86400"/>
            <a:ext cx="1123708" cy="11160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6567373-CE6F-422C-ACB6-0838037B098F}"/>
              </a:ext>
            </a:extLst>
          </p:cNvPr>
          <p:cNvGrpSpPr/>
          <p:nvPr/>
        </p:nvGrpSpPr>
        <p:grpSpPr>
          <a:xfrm>
            <a:off x="611299" y="1505251"/>
            <a:ext cx="7801743" cy="2800584"/>
            <a:chOff x="611299" y="1565633"/>
            <a:chExt cx="7801743" cy="2800584"/>
          </a:xfrm>
        </p:grpSpPr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72A8B8F3-8D4E-455B-AB2F-379092B67002}"/>
                </a:ext>
              </a:extLst>
            </p:cNvPr>
            <p:cNvSpPr/>
            <p:nvPr/>
          </p:nvSpPr>
          <p:spPr bwMode="auto">
            <a:xfrm>
              <a:off x="3128791" y="1732447"/>
              <a:ext cx="3872269" cy="2155396"/>
            </a:xfrm>
            <a:prstGeom prst="rect">
              <a:avLst/>
            </a:prstGeom>
            <a:solidFill>
              <a:srgbClr val="8A8C8E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704660B-D440-45BF-B53E-D83F6D912F5C}"/>
                </a:ext>
              </a:extLst>
            </p:cNvPr>
            <p:cNvSpPr/>
            <p:nvPr/>
          </p:nvSpPr>
          <p:spPr bwMode="auto">
            <a:xfrm>
              <a:off x="1500425" y="1732447"/>
              <a:ext cx="1628366" cy="2155396"/>
            </a:xfrm>
            <a:prstGeom prst="rect">
              <a:avLst/>
            </a:prstGeom>
            <a:solidFill>
              <a:srgbClr val="3961A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TextBox 9">
              <a:extLst>
                <a:ext uri="{FF2B5EF4-FFF2-40B4-BE49-F238E27FC236}">
                  <a16:creationId xmlns:a16="http://schemas.microsoft.com/office/drawing/2014/main" id="{880B18C4-B805-4F47-BD28-B00FA3ADE1EE}"/>
                </a:ext>
              </a:extLst>
            </p:cNvPr>
            <p:cNvSpPr txBox="1"/>
            <p:nvPr/>
          </p:nvSpPr>
          <p:spPr>
            <a:xfrm rot="16200000">
              <a:off x="-315001" y="2658747"/>
              <a:ext cx="2152767" cy="30016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marL="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1pPr>
              <a:lvl2pPr marL="4572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2pPr>
              <a:lvl3pPr marL="9144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3pPr>
              <a:lvl4pPr marL="13716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4pPr>
              <a:lvl5pPr marL="18288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5pPr>
              <a:lvl6pPr marL="2286000" algn="l" defTabSz="914400" rtl="0" eaLnBrk="1" latinLnBrk="0" hangingPunct="1"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6pPr>
              <a:lvl7pPr marL="2743200" algn="l" defTabSz="914400" rtl="0" eaLnBrk="1" latinLnBrk="0" hangingPunct="1"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7pPr>
              <a:lvl8pPr marL="3200400" algn="l" defTabSz="914400" rtl="0" eaLnBrk="1" latinLnBrk="0" hangingPunct="1"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8pPr>
              <a:lvl9pPr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9pPr>
            </a:lstStyle>
            <a:p>
              <a:pPr algn="ctr">
                <a:defRPr kumimoji="0" lang="de-DE" sz="800" b="1" i="0" u="none" strike="noStrike" kern="1200" normalizeH="0" baseline="0" noProof="0">
                  <a:solidFill>
                    <a:srgbClr val="000000">
                      <a:lumMod val="65000"/>
                      <a:lumOff val="35000"/>
                    </a:srgbClr>
                  </a:solidFill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VTE-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Rezidivraten</a:t>
              </a:r>
              <a:b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</a:b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(pro PT und JR)</a:t>
              </a:r>
            </a:p>
          </p:txBody>
        </p:sp>
        <p:sp>
          <p:nvSpPr>
            <p:cNvPr id="80" name="TextBox 9">
              <a:extLst>
                <a:ext uri="{FF2B5EF4-FFF2-40B4-BE49-F238E27FC236}">
                  <a16:creationId xmlns:a16="http://schemas.microsoft.com/office/drawing/2014/main" id="{E10B43DB-262E-49D6-A233-14C65A99C674}"/>
                </a:ext>
              </a:extLst>
            </p:cNvPr>
            <p:cNvSpPr txBox="1"/>
            <p:nvPr/>
          </p:nvSpPr>
          <p:spPr>
            <a:xfrm>
              <a:off x="1421060" y="4181551"/>
              <a:ext cx="5580000" cy="184666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>
              <a:defPPr>
                <a:defRPr lang="en-US"/>
              </a:defPPr>
              <a:lvl1pPr marL="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1pPr>
              <a:lvl2pPr marL="4572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2pPr>
              <a:lvl3pPr marL="9144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3pPr>
              <a:lvl4pPr marL="13716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4pPr>
              <a:lvl5pPr marL="1828800" algn="l" defTabSz="914400" rtl="0" eaLnBrk="1" fontAlgn="base" latinLnBrk="0" hangingPunct="0">
                <a:spcBef>
                  <a:spcPct val="50000"/>
                </a:spcBef>
                <a:spcAft>
                  <a:spcPct val="0"/>
                </a:spcAft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5pPr>
              <a:lvl6pPr marL="2286000" algn="l" defTabSz="914400" rtl="0" eaLnBrk="1" latinLnBrk="0" hangingPunct="1"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6pPr>
              <a:lvl7pPr marL="2743200" algn="l" defTabSz="914400" rtl="0" eaLnBrk="1" latinLnBrk="0" hangingPunct="1"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7pPr>
              <a:lvl8pPr marL="3200400" algn="l" defTabSz="914400" rtl="0" eaLnBrk="1" latinLnBrk="0" hangingPunct="1"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8pPr>
              <a:lvl9pPr>
                <a:defRPr kumimoji="0" sz="1800" b="0" i="0" u="none" strike="noStrike" kern="1200" cap="none" spc="0" normalizeH="0" baseline="0" noProof="0">
                  <a:solidFill>
                    <a:schemeClr val="tx1"/>
                  </a:solidFill>
                  <a:uLnTx/>
                  <a:uFillTx/>
                  <a:latin typeface="Arial" pitchFamily="34" charset="0"/>
                  <a:ea typeface="+mn-ea"/>
                  <a:cs typeface="+mn-cs"/>
                  <a:sym typeface="Wingdings" charset="2"/>
                </a:defRPr>
              </a:lvl9pPr>
            </a:lstStyle>
            <a:p>
              <a:pPr algn="ctr">
                <a:defRPr kumimoji="0" b="0" i="0" normalizeH="0" noProof="0">
                  <a:uLnTx/>
                  <a:uFillTx/>
                  <a:latin typeface="Arial" pitchFamily="34" charset="0"/>
                  <a:ea typeface="+mn-ea"/>
                  <a:cs typeface="+mn-cs"/>
                </a:defRPr>
              </a:pP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Zeit nach erstem Ereignis (Wochen)</a:t>
              </a: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DA2D2AA5-99ED-4C1C-BC6B-22F646345A08}"/>
                </a:ext>
              </a:extLst>
            </p:cNvPr>
            <p:cNvSpPr/>
            <p:nvPr/>
          </p:nvSpPr>
          <p:spPr bwMode="auto">
            <a:xfrm>
              <a:off x="1941443" y="2345635"/>
              <a:ext cx="5082209" cy="1443002"/>
            </a:xfrm>
            <a:custGeom>
              <a:avLst/>
              <a:gdLst>
                <a:gd name="connsiteX0" fmla="*/ 0 w 5082209"/>
                <a:gd name="connsiteY0" fmla="*/ 0 h 1443002"/>
                <a:gd name="connsiteX1" fmla="*/ 477079 w 5082209"/>
                <a:gd name="connsiteY1" fmla="*/ 742122 h 1443002"/>
                <a:gd name="connsiteX2" fmla="*/ 927653 w 5082209"/>
                <a:gd name="connsiteY2" fmla="*/ 934278 h 1443002"/>
                <a:gd name="connsiteX3" fmla="*/ 1398105 w 5082209"/>
                <a:gd name="connsiteY3" fmla="*/ 1000539 h 1443002"/>
                <a:gd name="connsiteX4" fmla="*/ 1855305 w 5082209"/>
                <a:gd name="connsiteY4" fmla="*/ 1272208 h 1443002"/>
                <a:gd name="connsiteX5" fmla="*/ 2312505 w 5082209"/>
                <a:gd name="connsiteY5" fmla="*/ 1311965 h 1443002"/>
                <a:gd name="connsiteX6" fmla="*/ 2769705 w 5082209"/>
                <a:gd name="connsiteY6" fmla="*/ 1358348 h 1443002"/>
                <a:gd name="connsiteX7" fmla="*/ 3240157 w 5082209"/>
                <a:gd name="connsiteY7" fmla="*/ 1318591 h 1443002"/>
                <a:gd name="connsiteX8" fmla="*/ 3710609 w 5082209"/>
                <a:gd name="connsiteY8" fmla="*/ 1325217 h 1443002"/>
                <a:gd name="connsiteX9" fmla="*/ 4187687 w 5082209"/>
                <a:gd name="connsiteY9" fmla="*/ 1437861 h 1443002"/>
                <a:gd name="connsiteX10" fmla="*/ 4618383 w 5082209"/>
                <a:gd name="connsiteY10" fmla="*/ 1417982 h 1443002"/>
                <a:gd name="connsiteX11" fmla="*/ 5082209 w 5082209"/>
                <a:gd name="connsiteY11" fmla="*/ 1364974 h 144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2209" h="1443002">
                  <a:moveTo>
                    <a:pt x="0" y="0"/>
                  </a:moveTo>
                  <a:cubicBezTo>
                    <a:pt x="161235" y="293204"/>
                    <a:pt x="322470" y="586409"/>
                    <a:pt x="477079" y="742122"/>
                  </a:cubicBezTo>
                  <a:cubicBezTo>
                    <a:pt x="631688" y="897835"/>
                    <a:pt x="774149" y="891208"/>
                    <a:pt x="927653" y="934278"/>
                  </a:cubicBezTo>
                  <a:cubicBezTo>
                    <a:pt x="1081157" y="977348"/>
                    <a:pt x="1243496" y="944217"/>
                    <a:pt x="1398105" y="1000539"/>
                  </a:cubicBezTo>
                  <a:cubicBezTo>
                    <a:pt x="1552714" y="1056861"/>
                    <a:pt x="1702905" y="1220304"/>
                    <a:pt x="1855305" y="1272208"/>
                  </a:cubicBezTo>
                  <a:cubicBezTo>
                    <a:pt x="2007705" y="1324112"/>
                    <a:pt x="2312505" y="1311965"/>
                    <a:pt x="2312505" y="1311965"/>
                  </a:cubicBezTo>
                  <a:cubicBezTo>
                    <a:pt x="2464905" y="1326322"/>
                    <a:pt x="2615096" y="1357244"/>
                    <a:pt x="2769705" y="1358348"/>
                  </a:cubicBezTo>
                  <a:cubicBezTo>
                    <a:pt x="2924314" y="1359452"/>
                    <a:pt x="3083340" y="1324113"/>
                    <a:pt x="3240157" y="1318591"/>
                  </a:cubicBezTo>
                  <a:cubicBezTo>
                    <a:pt x="3396974" y="1313069"/>
                    <a:pt x="3552687" y="1305339"/>
                    <a:pt x="3710609" y="1325217"/>
                  </a:cubicBezTo>
                  <a:cubicBezTo>
                    <a:pt x="3868531" y="1345095"/>
                    <a:pt x="4036391" y="1422400"/>
                    <a:pt x="4187687" y="1437861"/>
                  </a:cubicBezTo>
                  <a:cubicBezTo>
                    <a:pt x="4338983" y="1453322"/>
                    <a:pt x="4469296" y="1430130"/>
                    <a:pt x="4618383" y="1417982"/>
                  </a:cubicBezTo>
                  <a:cubicBezTo>
                    <a:pt x="4767470" y="1405834"/>
                    <a:pt x="4996070" y="1372704"/>
                    <a:pt x="5082209" y="1364974"/>
                  </a:cubicBezTo>
                </a:path>
              </a:pathLst>
            </a:custGeom>
            <a:noFill/>
            <a:ln w="25400" algn="ctr">
              <a:solidFill>
                <a:srgbClr val="D5D4D2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4" name="Rectangle 14">
              <a:extLst>
                <a:ext uri="{FF2B5EF4-FFF2-40B4-BE49-F238E27FC236}">
                  <a16:creationId xmlns:a16="http://schemas.microsoft.com/office/drawing/2014/main" id="{E9974534-0B05-4C26-A1E2-ED6532A7CD93}"/>
                </a:ext>
              </a:extLst>
            </p:cNvPr>
            <p:cNvSpPr/>
            <p:nvPr/>
          </p:nvSpPr>
          <p:spPr bwMode="auto">
            <a:xfrm rot="2700000">
              <a:off x="1891689" y="2311869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95" name="Rectangle 14">
              <a:extLst>
                <a:ext uri="{FF2B5EF4-FFF2-40B4-BE49-F238E27FC236}">
                  <a16:creationId xmlns:a16="http://schemas.microsoft.com/office/drawing/2014/main" id="{0D43FF7E-DCCF-4124-960A-3485ADD2DE06}"/>
                </a:ext>
              </a:extLst>
            </p:cNvPr>
            <p:cNvSpPr/>
            <p:nvPr/>
          </p:nvSpPr>
          <p:spPr bwMode="auto">
            <a:xfrm rot="2700000">
              <a:off x="2368218" y="3025632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96" name="Rectangle 14">
              <a:extLst>
                <a:ext uri="{FF2B5EF4-FFF2-40B4-BE49-F238E27FC236}">
                  <a16:creationId xmlns:a16="http://schemas.microsoft.com/office/drawing/2014/main" id="{55FA7781-E9DF-419F-B0D0-C04D0EAD15C7}"/>
                </a:ext>
              </a:extLst>
            </p:cNvPr>
            <p:cNvSpPr/>
            <p:nvPr/>
          </p:nvSpPr>
          <p:spPr bwMode="auto">
            <a:xfrm rot="2700000">
              <a:off x="2824325" y="3218647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0" name="Rectangle 14">
              <a:extLst>
                <a:ext uri="{FF2B5EF4-FFF2-40B4-BE49-F238E27FC236}">
                  <a16:creationId xmlns:a16="http://schemas.microsoft.com/office/drawing/2014/main" id="{E4BFDB12-AAA5-416D-8D09-8E61539C28DE}"/>
                </a:ext>
              </a:extLst>
            </p:cNvPr>
            <p:cNvSpPr/>
            <p:nvPr/>
          </p:nvSpPr>
          <p:spPr bwMode="auto">
            <a:xfrm rot="2700000">
              <a:off x="3285172" y="3281246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82FCAF77-1F35-40C6-87AD-982B3603E285}"/>
                </a:ext>
              </a:extLst>
            </p:cNvPr>
            <p:cNvSpPr/>
            <p:nvPr/>
          </p:nvSpPr>
          <p:spPr bwMode="auto">
            <a:xfrm rot="2700000">
              <a:off x="3747737" y="3565779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2" name="Rectangle 14">
              <a:extLst>
                <a:ext uri="{FF2B5EF4-FFF2-40B4-BE49-F238E27FC236}">
                  <a16:creationId xmlns:a16="http://schemas.microsoft.com/office/drawing/2014/main" id="{3FDC99D6-E364-46D5-BBCF-3AF7F750185B}"/>
                </a:ext>
              </a:extLst>
            </p:cNvPr>
            <p:cNvSpPr/>
            <p:nvPr/>
          </p:nvSpPr>
          <p:spPr bwMode="auto">
            <a:xfrm rot="2700000">
              <a:off x="4199138" y="3598525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3" name="Rectangle 14">
              <a:extLst>
                <a:ext uri="{FF2B5EF4-FFF2-40B4-BE49-F238E27FC236}">
                  <a16:creationId xmlns:a16="http://schemas.microsoft.com/office/drawing/2014/main" id="{48713A55-768E-480A-8B6C-5604264DBCB3}"/>
                </a:ext>
              </a:extLst>
            </p:cNvPr>
            <p:cNvSpPr/>
            <p:nvPr/>
          </p:nvSpPr>
          <p:spPr bwMode="auto">
            <a:xfrm rot="2700000">
              <a:off x="4666521" y="3638892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4" name="Rectangle 14">
              <a:extLst>
                <a:ext uri="{FF2B5EF4-FFF2-40B4-BE49-F238E27FC236}">
                  <a16:creationId xmlns:a16="http://schemas.microsoft.com/office/drawing/2014/main" id="{379F29ED-B243-4991-B849-D24D099E8D73}"/>
                </a:ext>
              </a:extLst>
            </p:cNvPr>
            <p:cNvSpPr/>
            <p:nvPr/>
          </p:nvSpPr>
          <p:spPr bwMode="auto">
            <a:xfrm rot="2700000">
              <a:off x="5116530" y="3618157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5" name="Rectangle 14">
              <a:extLst>
                <a:ext uri="{FF2B5EF4-FFF2-40B4-BE49-F238E27FC236}">
                  <a16:creationId xmlns:a16="http://schemas.microsoft.com/office/drawing/2014/main" id="{99E7D805-ABBD-44EC-AD88-2073A49A90A1}"/>
                </a:ext>
              </a:extLst>
            </p:cNvPr>
            <p:cNvSpPr/>
            <p:nvPr/>
          </p:nvSpPr>
          <p:spPr bwMode="auto">
            <a:xfrm rot="2700000">
              <a:off x="5574566" y="3615012"/>
              <a:ext cx="116652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6" name="Rectangle 14">
              <a:extLst>
                <a:ext uri="{FF2B5EF4-FFF2-40B4-BE49-F238E27FC236}">
                  <a16:creationId xmlns:a16="http://schemas.microsoft.com/office/drawing/2014/main" id="{8F5C4133-222D-4469-8574-3CC1A91242C7}"/>
                </a:ext>
              </a:extLst>
            </p:cNvPr>
            <p:cNvSpPr/>
            <p:nvPr/>
          </p:nvSpPr>
          <p:spPr bwMode="auto">
            <a:xfrm rot="2700000">
              <a:off x="6046738" y="3718544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7" name="Rectangle 14">
              <a:extLst>
                <a:ext uri="{FF2B5EF4-FFF2-40B4-BE49-F238E27FC236}">
                  <a16:creationId xmlns:a16="http://schemas.microsoft.com/office/drawing/2014/main" id="{D517CDEB-AC03-4C9F-8AB4-DABBB88AC6AD}"/>
                </a:ext>
              </a:extLst>
            </p:cNvPr>
            <p:cNvSpPr/>
            <p:nvPr/>
          </p:nvSpPr>
          <p:spPr bwMode="auto">
            <a:xfrm rot="2700000">
              <a:off x="6498741" y="3707967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08" name="Rectangle 14">
              <a:extLst>
                <a:ext uri="{FF2B5EF4-FFF2-40B4-BE49-F238E27FC236}">
                  <a16:creationId xmlns:a16="http://schemas.microsoft.com/office/drawing/2014/main" id="{E1F534D9-25F3-4D6C-BEF4-0CBDB4DA6E88}"/>
                </a:ext>
              </a:extLst>
            </p:cNvPr>
            <p:cNvSpPr/>
            <p:nvPr/>
          </p:nvSpPr>
          <p:spPr bwMode="auto">
            <a:xfrm rot="2700000">
              <a:off x="6958364" y="3659820"/>
              <a:ext cx="108000" cy="108000"/>
            </a:xfrm>
            <a:prstGeom prst="rect">
              <a:avLst/>
            </a:prstGeom>
            <a:solidFill>
              <a:srgbClr val="D5D4D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aphicFrame>
          <p:nvGraphicFramePr>
            <p:cNvPr id="27" name="Content Placeholder 7">
              <a:extLst>
                <a:ext uri="{FF2B5EF4-FFF2-40B4-BE49-F238E27FC236}">
                  <a16:creationId xmlns:a16="http://schemas.microsoft.com/office/drawing/2014/main" id="{E0B0D59C-4D96-4D3C-940F-8D50989A17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3700333"/>
                </p:ext>
              </p:extLst>
            </p:nvPr>
          </p:nvGraphicFramePr>
          <p:xfrm>
            <a:off x="802800" y="1565633"/>
            <a:ext cx="7610242" cy="2715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177E82EB-B5FE-4350-81A4-D2380615A697}"/>
              </a:ext>
            </a:extLst>
          </p:cNvPr>
          <p:cNvSpPr txBox="1"/>
          <p:nvPr/>
        </p:nvSpPr>
        <p:spPr>
          <a:xfrm>
            <a:off x="1500426" y="1698588"/>
            <a:ext cx="1628366" cy="463846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Initiale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Hochrisikoperiode</a:t>
            </a:r>
          </a:p>
        </p:txBody>
      </p:sp>
    </p:spTree>
    <p:extLst>
      <p:ext uri="{BB962C8B-B14F-4D97-AF65-F5344CB8AC3E}">
        <p14:creationId xmlns:p14="http://schemas.microsoft.com/office/powerpoint/2010/main" val="377618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E5EFB-35B6-4E7B-B90A-0BE19FEA8704}"/>
              </a:ext>
            </a:extLst>
          </p:cNvPr>
          <p:cNvSpPr txBox="1">
            <a:spLocks/>
          </p:cNvSpPr>
          <p:nvPr/>
        </p:nvSpPr>
        <p:spPr>
          <a:xfrm>
            <a:off x="619123" y="216911"/>
            <a:ext cx="8274053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400" dirty="0"/>
              <a:t>Schützen Sie Ihre VTE-Patienten während der </a:t>
            </a:r>
          </a:p>
          <a:p>
            <a:pPr lvl="0"/>
            <a:r>
              <a:rPr lang="de-CH" sz="2400" dirty="0"/>
              <a:t>akuten Phase direkt nach einer VTE</a:t>
            </a:r>
            <a:endParaRPr lang="de-DE" sz="2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574402"/>
            <a:ext cx="7913690" cy="4821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Prädefinierte Sicherheitsanalyse der EINSTEIN PE Studie mit 347 Patienten mit durch ein bildgebendes Verfahren bestätigter LE, die nach 21 Tagen Antikoagulationstherapie einer erneuten Computertomographie oder einem V/Q-Lungenscan unterzogen wurden.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6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# Gesamtraten der Auflösung eines Blutgerinnsels unter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Rivaroxaban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und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Enoxaparin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/VKA waren vergleichbar.</a:t>
            </a:r>
            <a:r>
              <a:rPr lang="de-DE" sz="700" baseline="30000" dirty="0">
                <a:solidFill>
                  <a:srgbClr val="B3B2B5"/>
                </a:solidFill>
                <a:cs typeface="Arial" charset="0"/>
              </a:rPr>
              <a:t>6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CT: Computertomographie; LE: Lungenembolie; VKA: Vitamin-K-Antagonist; 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6" y="1228789"/>
            <a:ext cx="8138032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dirty="0"/>
              <a:t>EINSTEIN PE Subanalyse (</a:t>
            </a:r>
            <a:r>
              <a:rPr lang="de-DE" sz="1400" b="1" dirty="0" err="1"/>
              <a:t>n</a:t>
            </a:r>
            <a:r>
              <a:rPr lang="de-DE" sz="1400" b="1" dirty="0"/>
              <a:t>=347</a:t>
            </a:r>
            <a:r>
              <a:rPr lang="de-DE" sz="1400" b="1"/>
              <a:t>): Auflösung </a:t>
            </a:r>
            <a:r>
              <a:rPr lang="de-DE" sz="1400" b="1" dirty="0"/>
              <a:t>des Blutgerinnsels nach 21 Tage Antikoagulation </a:t>
            </a:r>
            <a:r>
              <a:rPr lang="de-DE" sz="1400" b="1"/>
              <a:t>mit Rivaroxaban </a:t>
            </a:r>
            <a:r>
              <a:rPr lang="de-DE" sz="1400" b="1" dirty="0"/>
              <a:t>15 mg 2× täglich* bei LE</a:t>
            </a:r>
            <a:r>
              <a:rPr lang="de-DE" sz="1400" b="1" baseline="30000" dirty="0"/>
              <a:t>6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FD33936-82CF-4C0F-9778-5EA059E7DC72}"/>
              </a:ext>
            </a:extLst>
          </p:cNvPr>
          <p:cNvSpPr/>
          <p:nvPr/>
        </p:nvSpPr>
        <p:spPr>
          <a:xfrm>
            <a:off x="3323182" y="3052440"/>
            <a:ext cx="4949961" cy="551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de-DE" sz="1400" dirty="0">
                <a:solidFill>
                  <a:srgbClr val="3961AC"/>
                </a:solidFill>
              </a:rPr>
              <a:t>… der Patienten wiesen </a:t>
            </a:r>
            <a:r>
              <a:rPr lang="de-DE" sz="1400">
                <a:solidFill>
                  <a:srgbClr val="3961AC"/>
                </a:solidFill>
              </a:rPr>
              <a:t>unter Xarelto</a:t>
            </a:r>
            <a:r>
              <a:rPr lang="de-DE" sz="1400" baseline="30000">
                <a:solidFill>
                  <a:srgbClr val="3961AC"/>
                </a:solidFill>
                <a:cs typeface="Arial" charset="0"/>
              </a:rPr>
              <a:t>®</a:t>
            </a:r>
            <a:r>
              <a:rPr lang="de-DE" sz="1400">
                <a:solidFill>
                  <a:srgbClr val="3961AC"/>
                </a:solidFill>
              </a:rPr>
              <a:t> </a:t>
            </a:r>
            <a:r>
              <a:rPr lang="de-DE" sz="1400" dirty="0">
                <a:solidFill>
                  <a:srgbClr val="3961AC"/>
                </a:solidFill>
              </a:rPr>
              <a:t>eine vollständige oder teilweise Auflösung des Blutgerinnsels auf (</a:t>
            </a:r>
            <a:r>
              <a:rPr lang="de-DE" sz="1400" dirty="0" err="1">
                <a:solidFill>
                  <a:srgbClr val="3961AC"/>
                </a:solidFill>
              </a:rPr>
              <a:t>n</a:t>
            </a:r>
            <a:r>
              <a:rPr lang="de-DE" sz="1400" dirty="0">
                <a:solidFill>
                  <a:srgbClr val="3961AC"/>
                </a:solidFill>
              </a:rPr>
              <a:t>=180).</a:t>
            </a:r>
            <a:r>
              <a:rPr lang="de-DE" sz="1400" baseline="30000" dirty="0">
                <a:solidFill>
                  <a:srgbClr val="3961AC"/>
                </a:solidFill>
              </a:rPr>
              <a:t>#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B830AF1-46FD-4B84-A949-62C808E78202}"/>
              </a:ext>
            </a:extLst>
          </p:cNvPr>
          <p:cNvGrpSpPr/>
          <p:nvPr/>
        </p:nvGrpSpPr>
        <p:grpSpPr>
          <a:xfrm>
            <a:off x="635340" y="1916051"/>
            <a:ext cx="2334028" cy="2278614"/>
            <a:chOff x="637772" y="1801049"/>
            <a:chExt cx="2334028" cy="2278614"/>
          </a:xfrm>
        </p:grpSpPr>
        <p:sp>
          <p:nvSpPr>
            <p:cNvPr id="23" name="Kreis: nicht ausgefüllt 22">
              <a:extLst>
                <a:ext uri="{FF2B5EF4-FFF2-40B4-BE49-F238E27FC236}">
                  <a16:creationId xmlns:a16="http://schemas.microsoft.com/office/drawing/2014/main" id="{63BE8BB9-FFFE-44E4-91EB-A39149B72C65}"/>
                </a:ext>
              </a:extLst>
            </p:cNvPr>
            <p:cNvSpPr/>
            <p:nvPr/>
          </p:nvSpPr>
          <p:spPr bwMode="auto">
            <a:xfrm>
              <a:off x="637773" y="1801049"/>
              <a:ext cx="2334027" cy="2278614"/>
            </a:xfrm>
            <a:prstGeom prst="donut">
              <a:avLst>
                <a:gd name="adj" fmla="val 11835"/>
              </a:avLst>
            </a:prstGeom>
            <a:solidFill>
              <a:srgbClr val="D5D4D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CH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6B32838D-A0A3-4D7C-8D11-A6FB49D34338}"/>
                </a:ext>
              </a:extLst>
            </p:cNvPr>
            <p:cNvSpPr txBox="1"/>
            <p:nvPr/>
          </p:nvSpPr>
          <p:spPr>
            <a:xfrm>
              <a:off x="1135472" y="2613085"/>
              <a:ext cx="13538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b="1" dirty="0">
                  <a:solidFill>
                    <a:srgbClr val="3961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87%</a:t>
              </a:r>
            </a:p>
          </p:txBody>
        </p:sp>
        <p:sp>
          <p:nvSpPr>
            <p:cNvPr id="27" name="Halbbogen 26">
              <a:extLst>
                <a:ext uri="{FF2B5EF4-FFF2-40B4-BE49-F238E27FC236}">
                  <a16:creationId xmlns:a16="http://schemas.microsoft.com/office/drawing/2014/main" id="{72E97E4C-5A65-4363-AA0F-FD35E14B9C17}"/>
                </a:ext>
              </a:extLst>
            </p:cNvPr>
            <p:cNvSpPr/>
            <p:nvPr/>
          </p:nvSpPr>
          <p:spPr bwMode="auto">
            <a:xfrm rot="5400000">
              <a:off x="665480" y="1773343"/>
              <a:ext cx="2278612" cy="2334027"/>
            </a:xfrm>
            <a:prstGeom prst="blockArc">
              <a:avLst>
                <a:gd name="adj1" fmla="val 10765766"/>
                <a:gd name="adj2" fmla="val 8049812"/>
                <a:gd name="adj3" fmla="val 20376"/>
              </a:avLst>
            </a:prstGeom>
            <a:solidFill>
              <a:srgbClr val="3961AC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CH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85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E5EFB-35B6-4E7B-B90A-0BE19FEA8704}"/>
              </a:ext>
            </a:extLst>
          </p:cNvPr>
          <p:cNvSpPr txBox="1">
            <a:spLocks/>
          </p:cNvSpPr>
          <p:nvPr/>
        </p:nvSpPr>
        <p:spPr>
          <a:xfrm>
            <a:off x="619123" y="216911"/>
            <a:ext cx="8274053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br>
              <a:rPr lang="de-DE" sz="2400" dirty="0"/>
            </a:br>
            <a:r>
              <a:rPr lang="de-CH" sz="2400" dirty="0"/>
              <a:t>Schützen Sie Ihre akuten VTE-Patienten von Anfang an</a:t>
            </a:r>
            <a:endParaRPr lang="de-DE" sz="2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3" y="4682124"/>
            <a:ext cx="8386730" cy="37446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Das primäre Sicherheitsergebnis (klinisch relevante Blutungen) war in beiden Gruppen vergleichbar (9.4% in der </a:t>
            </a:r>
            <a:r>
              <a:rPr lang="de-DE" sz="700" spc="-10" dirty="0" err="1">
                <a:solidFill>
                  <a:srgbClr val="B3B2B5"/>
                </a:solidFill>
                <a:cs typeface="Arial" charset="0"/>
              </a:rPr>
              <a:t>Rivaroxaban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-Gruppe gegenüber 10.0% in der </a:t>
            </a:r>
            <a:r>
              <a:rPr lang="de-DE" sz="700" spc="-10" dirty="0" err="1">
                <a:solidFill>
                  <a:srgbClr val="B3B2B5"/>
                </a:solidFill>
                <a:cs typeface="Arial" charset="0"/>
              </a:rPr>
              <a:t>Enoxaparin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/VKA-Gruppe [HR=0.93; 95% KI 0.81–1.06]).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* rezidivierende VTE gemessen in der ITT-Population; Intention </a:t>
            </a:r>
            <a:r>
              <a:rPr lang="de-DE" sz="700" spc="-10" dirty="0" err="1">
                <a:solidFill>
                  <a:srgbClr val="B3B2B5"/>
                </a:solidFill>
                <a:cs typeface="Arial" charset="0"/>
              </a:rPr>
              <a:t>to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 </a:t>
            </a:r>
            <a:r>
              <a:rPr lang="de-DE" sz="700" spc="-10" dirty="0" err="1">
                <a:solidFill>
                  <a:srgbClr val="B3B2B5"/>
                </a:solidFill>
                <a:cs typeface="Arial" charset="0"/>
              </a:rPr>
              <a:t>treat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 (</a:t>
            </a:r>
            <a:r>
              <a:rPr lang="de-DE" sz="700" spc="-10" dirty="0" err="1">
                <a:solidFill>
                  <a:srgbClr val="B3B2B5"/>
                </a:solidFill>
                <a:cs typeface="Arial" charset="0"/>
              </a:rPr>
              <a:t>n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=8281); </a:t>
            </a:r>
            <a:r>
              <a:rPr lang="de-DE" sz="700" spc="-10" baseline="30000" dirty="0">
                <a:solidFill>
                  <a:srgbClr val="B3B2B5"/>
                </a:solidFill>
                <a:cs typeface="Arial" charset="0"/>
              </a:rPr>
              <a:t>#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schwere Blutungen gemessen anhand der Sicherheitspopulation als sekundärer Ergebnisparameter; Sicherheitsanalyse (</a:t>
            </a:r>
            <a:r>
              <a:rPr lang="de-DE" sz="700" spc="-10" dirty="0" err="1">
                <a:solidFill>
                  <a:srgbClr val="B3B2B5"/>
                </a:solidFill>
                <a:cs typeface="Arial" charset="0"/>
              </a:rPr>
              <a:t>n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=8246)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VTE: venöse </a:t>
            </a:r>
            <a:r>
              <a:rPr lang="de-DE" sz="700" spc="-10" dirty="0" err="1">
                <a:solidFill>
                  <a:srgbClr val="B3B2B5"/>
                </a:solidFill>
                <a:cs typeface="Arial" charset="0"/>
              </a:rPr>
              <a:t>Thromboembolie</a:t>
            </a:r>
            <a:r>
              <a:rPr lang="de-DE" sz="700" spc="-10" dirty="0">
                <a:solidFill>
                  <a:srgbClr val="B3B2B5"/>
                </a:solidFill>
                <a:cs typeface="Arial" charset="0"/>
              </a:rPr>
              <a:t>; TVT: tiefe Venenthrombose; LE: Lungenembolie; VKA: Vitamin-K-Antagonist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5" y="1228789"/>
            <a:ext cx="8629195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dirty="0"/>
              <a:t>EINSTEIN TVT und PE: Vergleichbare Wirksamkeit mit geringerem Risiko für schwere Blutungen </a:t>
            </a:r>
            <a:br>
              <a:rPr lang="de-DE" sz="1400" b="1" dirty="0"/>
            </a:br>
            <a:r>
              <a:rPr lang="de-DE" sz="1400" b="1" dirty="0"/>
              <a:t>unter </a:t>
            </a:r>
            <a:r>
              <a:rPr lang="de-DE" sz="1400" b="1" dirty="0" err="1"/>
              <a:t>Rivaroxaban</a:t>
            </a:r>
            <a:r>
              <a:rPr lang="de-DE" sz="1400" b="1" dirty="0"/>
              <a:t> vs. </a:t>
            </a:r>
            <a:r>
              <a:rPr lang="de-DE" sz="1400" b="1" dirty="0" err="1"/>
              <a:t>Enoxaparin</a:t>
            </a:r>
            <a:r>
              <a:rPr lang="de-DE" sz="1400" b="1" dirty="0"/>
              <a:t>/VKA:</a:t>
            </a:r>
            <a:r>
              <a:rPr lang="de-DE" sz="1400" b="1" baseline="30000" dirty="0"/>
              <a:t>7</a:t>
            </a:r>
          </a:p>
        </p:txBody>
      </p:sp>
      <p:sp>
        <p:nvSpPr>
          <p:cNvPr id="45" name="Text Box 94">
            <a:extLst>
              <a:ext uri="{FF2B5EF4-FFF2-40B4-BE49-F238E27FC236}">
                <a16:creationId xmlns:a16="http://schemas.microsoft.com/office/drawing/2014/main" id="{0EA12D40-B6AD-4433-B66E-D61729F3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473" y="4027359"/>
            <a:ext cx="23815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Zeit bis zum Ereignis (Tage)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B4FCD85-CA1D-4579-9654-74FFB7FFEBBA}"/>
              </a:ext>
            </a:extLst>
          </p:cNvPr>
          <p:cNvGrpSpPr/>
          <p:nvPr/>
        </p:nvGrpSpPr>
        <p:grpSpPr>
          <a:xfrm>
            <a:off x="566105" y="2033637"/>
            <a:ext cx="3104405" cy="2061158"/>
            <a:chOff x="491415" y="2016634"/>
            <a:chExt cx="2708843" cy="2061158"/>
          </a:xfrm>
        </p:grpSpPr>
        <p:sp>
          <p:nvSpPr>
            <p:cNvPr id="37" name="Freeform 89">
              <a:extLst>
                <a:ext uri="{FF2B5EF4-FFF2-40B4-BE49-F238E27FC236}">
                  <a16:creationId xmlns:a16="http://schemas.microsoft.com/office/drawing/2014/main" id="{8FB1D925-826C-4C24-AEDD-FFC66CF20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80" y="2403585"/>
              <a:ext cx="2064268" cy="1439513"/>
            </a:xfrm>
            <a:custGeom>
              <a:avLst/>
              <a:gdLst>
                <a:gd name="T0" fmla="*/ 0 w 4043"/>
                <a:gd name="T1" fmla="*/ 2147483647 h 1529"/>
                <a:gd name="T2" fmla="*/ 30241873 w 4043"/>
                <a:gd name="T3" fmla="*/ 2147483647 h 1529"/>
                <a:gd name="T4" fmla="*/ 88204668 w 4043"/>
                <a:gd name="T5" fmla="*/ 2147483647 h 1529"/>
                <a:gd name="T6" fmla="*/ 153728726 w 4043"/>
                <a:gd name="T7" fmla="*/ 2147483647 h 1529"/>
                <a:gd name="T8" fmla="*/ 173889974 w 4043"/>
                <a:gd name="T9" fmla="*/ 2147483647 h 1529"/>
                <a:gd name="T10" fmla="*/ 206652796 w 4043"/>
                <a:gd name="T11" fmla="*/ 2147483647 h 1529"/>
                <a:gd name="T12" fmla="*/ 239414031 w 4043"/>
                <a:gd name="T13" fmla="*/ 2147483647 h 1529"/>
                <a:gd name="T14" fmla="*/ 267136542 w 4043"/>
                <a:gd name="T15" fmla="*/ 2147483647 h 1529"/>
                <a:gd name="T16" fmla="*/ 299897777 w 4043"/>
                <a:gd name="T17" fmla="*/ 2147483647 h 1529"/>
                <a:gd name="T18" fmla="*/ 320059025 w 4043"/>
                <a:gd name="T19" fmla="*/ 2147483647 h 1529"/>
                <a:gd name="T20" fmla="*/ 345260586 w 4043"/>
                <a:gd name="T21" fmla="*/ 2147483647 h 1529"/>
                <a:gd name="T22" fmla="*/ 380542770 w 4043"/>
                <a:gd name="T23" fmla="*/ 2147483647 h 1529"/>
                <a:gd name="T24" fmla="*/ 435986204 w 4043"/>
                <a:gd name="T25" fmla="*/ 2147483647 h 1529"/>
                <a:gd name="T26" fmla="*/ 468749026 w 4043"/>
                <a:gd name="T27" fmla="*/ 2147483647 h 1529"/>
                <a:gd name="T28" fmla="*/ 486389325 w 4043"/>
                <a:gd name="T29" fmla="*/ 2147483647 h 1529"/>
                <a:gd name="T30" fmla="*/ 521671509 w 4043"/>
                <a:gd name="T31" fmla="*/ 2147483647 h 1529"/>
                <a:gd name="T32" fmla="*/ 551913382 w 4043"/>
                <a:gd name="T33" fmla="*/ 2086689805 h 1529"/>
                <a:gd name="T34" fmla="*/ 574595580 w 4043"/>
                <a:gd name="T35" fmla="*/ 1975802907 h 1529"/>
                <a:gd name="T36" fmla="*/ 632558376 w 4043"/>
                <a:gd name="T37" fmla="*/ 1867436960 h 1529"/>
                <a:gd name="T38" fmla="*/ 660280886 w 4043"/>
                <a:gd name="T39" fmla="*/ 1827114451 h 1529"/>
                <a:gd name="T40" fmla="*/ 748485554 w 4043"/>
                <a:gd name="T41" fmla="*/ 1776711316 h 1529"/>
                <a:gd name="T42" fmla="*/ 768646803 w 4043"/>
                <a:gd name="T43" fmla="*/ 1708666289 h 1529"/>
                <a:gd name="T44" fmla="*/ 798888675 w 4043"/>
                <a:gd name="T45" fmla="*/ 1638101900 h 1529"/>
                <a:gd name="T46" fmla="*/ 887094931 w 4043"/>
                <a:gd name="T47" fmla="*/ 1552416570 h 1529"/>
                <a:gd name="T48" fmla="*/ 947578676 w 4043"/>
                <a:gd name="T49" fmla="*/ 1512094061 h 1529"/>
                <a:gd name="T50" fmla="*/ 1000501160 w 4043"/>
                <a:gd name="T51" fmla="*/ 1444050622 h 1529"/>
                <a:gd name="T52" fmla="*/ 1113908976 w 4043"/>
                <a:gd name="T53" fmla="*/ 1406247477 h 1529"/>
                <a:gd name="T54" fmla="*/ 1141629899 w 4043"/>
                <a:gd name="T55" fmla="*/ 1368445919 h 1529"/>
                <a:gd name="T56" fmla="*/ 1202113644 w 4043"/>
                <a:gd name="T57" fmla="*/ 1325602461 h 1529"/>
                <a:gd name="T58" fmla="*/ 1285279587 w 4043"/>
                <a:gd name="T59" fmla="*/ 1282760589 h 1529"/>
                <a:gd name="T60" fmla="*/ 1393645504 w 4043"/>
                <a:gd name="T61" fmla="*/ 1255038071 h 1529"/>
                <a:gd name="T62" fmla="*/ 1489411434 w 4043"/>
                <a:gd name="T63" fmla="*/ 1207155886 h 1529"/>
                <a:gd name="T64" fmla="*/ 1600298300 w 4043"/>
                <a:gd name="T65" fmla="*/ 1169352741 h 1529"/>
                <a:gd name="T66" fmla="*/ 1746467351 w 4043"/>
                <a:gd name="T67" fmla="*/ 1129030233 h 1529"/>
                <a:gd name="T68" fmla="*/ 1766628600 w 4043"/>
                <a:gd name="T69" fmla="*/ 1093748038 h 1529"/>
                <a:gd name="T70" fmla="*/ 1937999212 w 4043"/>
                <a:gd name="T71" fmla="*/ 1008062708 h 1529"/>
                <a:gd name="T72" fmla="*/ 1975802346 w 4043"/>
                <a:gd name="T73" fmla="*/ 972780513 h 1529"/>
                <a:gd name="T74" fmla="*/ 2147483647 w 4043"/>
                <a:gd name="T75" fmla="*/ 892135496 h 1529"/>
                <a:gd name="T76" fmla="*/ 2147483647 w 4043"/>
                <a:gd name="T77" fmla="*/ 861893615 h 1529"/>
                <a:gd name="T78" fmla="*/ 2147483647 w 4043"/>
                <a:gd name="T79" fmla="*/ 816530793 h 1529"/>
                <a:gd name="T80" fmla="*/ 2147483647 w 4043"/>
                <a:gd name="T81" fmla="*/ 771167971 h 1529"/>
                <a:gd name="T82" fmla="*/ 2147483647 w 4043"/>
                <a:gd name="T83" fmla="*/ 735885777 h 1529"/>
                <a:gd name="T84" fmla="*/ 2147483647 w 4043"/>
                <a:gd name="T85" fmla="*/ 700603582 h 1529"/>
                <a:gd name="T86" fmla="*/ 2147483647 w 4043"/>
                <a:gd name="T87" fmla="*/ 650200446 h 1529"/>
                <a:gd name="T88" fmla="*/ 2147483647 w 4043"/>
                <a:gd name="T89" fmla="*/ 609877938 h 1529"/>
                <a:gd name="T90" fmla="*/ 2147483647 w 4043"/>
                <a:gd name="T91" fmla="*/ 567036067 h 1529"/>
                <a:gd name="T92" fmla="*/ 2147483647 w 4043"/>
                <a:gd name="T93" fmla="*/ 529232922 h 1529"/>
                <a:gd name="T94" fmla="*/ 2147483647 w 4043"/>
                <a:gd name="T95" fmla="*/ 509071667 h 1529"/>
                <a:gd name="T96" fmla="*/ 2147483647 w 4043"/>
                <a:gd name="T97" fmla="*/ 443547591 h 1529"/>
                <a:gd name="T98" fmla="*/ 2147483647 w 4043"/>
                <a:gd name="T99" fmla="*/ 390625093 h 1529"/>
                <a:gd name="T100" fmla="*/ 2147483647 w 4043"/>
                <a:gd name="T101" fmla="*/ 345262271 h 1529"/>
                <a:gd name="T102" fmla="*/ 2147483647 w 4043"/>
                <a:gd name="T103" fmla="*/ 312499439 h 1529"/>
                <a:gd name="T104" fmla="*/ 2147483647 w 4043"/>
                <a:gd name="T105" fmla="*/ 267136618 h 1529"/>
                <a:gd name="T106" fmla="*/ 2147483647 w 4043"/>
                <a:gd name="T107" fmla="*/ 133569103 h 1529"/>
                <a:gd name="T108" fmla="*/ 2147483647 w 4043"/>
                <a:gd name="T109" fmla="*/ 0 h 1529"/>
                <a:gd name="T110" fmla="*/ 2147483647 w 4043"/>
                <a:gd name="T111" fmla="*/ 0 h 15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043" h="1529">
                  <a:moveTo>
                    <a:pt x="0" y="1529"/>
                  </a:moveTo>
                  <a:lnTo>
                    <a:pt x="0" y="1491"/>
                  </a:lnTo>
                  <a:lnTo>
                    <a:pt x="13" y="1491"/>
                  </a:lnTo>
                  <a:lnTo>
                    <a:pt x="12" y="1374"/>
                  </a:lnTo>
                  <a:lnTo>
                    <a:pt x="37" y="1373"/>
                  </a:lnTo>
                  <a:lnTo>
                    <a:pt x="35" y="1301"/>
                  </a:lnTo>
                  <a:lnTo>
                    <a:pt x="61" y="1301"/>
                  </a:lnTo>
                  <a:lnTo>
                    <a:pt x="61" y="1270"/>
                  </a:lnTo>
                  <a:lnTo>
                    <a:pt x="69" y="1269"/>
                  </a:lnTo>
                  <a:lnTo>
                    <a:pt x="69" y="1226"/>
                  </a:lnTo>
                  <a:lnTo>
                    <a:pt x="82" y="1226"/>
                  </a:lnTo>
                  <a:lnTo>
                    <a:pt x="82" y="1209"/>
                  </a:lnTo>
                  <a:lnTo>
                    <a:pt x="95" y="1209"/>
                  </a:lnTo>
                  <a:lnTo>
                    <a:pt x="95" y="1166"/>
                  </a:lnTo>
                  <a:lnTo>
                    <a:pt x="106" y="1166"/>
                  </a:lnTo>
                  <a:lnTo>
                    <a:pt x="106" y="1122"/>
                  </a:lnTo>
                  <a:lnTo>
                    <a:pt x="120" y="1121"/>
                  </a:lnTo>
                  <a:lnTo>
                    <a:pt x="119" y="1114"/>
                  </a:lnTo>
                  <a:lnTo>
                    <a:pt x="127" y="1114"/>
                  </a:lnTo>
                  <a:lnTo>
                    <a:pt x="127" y="1068"/>
                  </a:lnTo>
                  <a:lnTo>
                    <a:pt x="137" y="1067"/>
                  </a:lnTo>
                  <a:lnTo>
                    <a:pt x="137" y="999"/>
                  </a:lnTo>
                  <a:lnTo>
                    <a:pt x="151" y="999"/>
                  </a:lnTo>
                  <a:lnTo>
                    <a:pt x="151" y="983"/>
                  </a:lnTo>
                  <a:lnTo>
                    <a:pt x="174" y="983"/>
                  </a:lnTo>
                  <a:lnTo>
                    <a:pt x="173" y="954"/>
                  </a:lnTo>
                  <a:lnTo>
                    <a:pt x="187" y="954"/>
                  </a:lnTo>
                  <a:lnTo>
                    <a:pt x="186" y="948"/>
                  </a:lnTo>
                  <a:lnTo>
                    <a:pt x="193" y="948"/>
                  </a:lnTo>
                  <a:lnTo>
                    <a:pt x="193" y="908"/>
                  </a:lnTo>
                  <a:lnTo>
                    <a:pt x="207" y="908"/>
                  </a:lnTo>
                  <a:lnTo>
                    <a:pt x="207" y="858"/>
                  </a:lnTo>
                  <a:lnTo>
                    <a:pt x="219" y="858"/>
                  </a:lnTo>
                  <a:lnTo>
                    <a:pt x="219" y="828"/>
                  </a:lnTo>
                  <a:lnTo>
                    <a:pt x="228" y="828"/>
                  </a:lnTo>
                  <a:lnTo>
                    <a:pt x="228" y="784"/>
                  </a:lnTo>
                  <a:lnTo>
                    <a:pt x="251" y="783"/>
                  </a:lnTo>
                  <a:lnTo>
                    <a:pt x="251" y="741"/>
                  </a:lnTo>
                  <a:lnTo>
                    <a:pt x="263" y="742"/>
                  </a:lnTo>
                  <a:lnTo>
                    <a:pt x="262" y="725"/>
                  </a:lnTo>
                  <a:lnTo>
                    <a:pt x="297" y="725"/>
                  </a:lnTo>
                  <a:lnTo>
                    <a:pt x="297" y="705"/>
                  </a:lnTo>
                  <a:lnTo>
                    <a:pt x="305" y="706"/>
                  </a:lnTo>
                  <a:lnTo>
                    <a:pt x="305" y="678"/>
                  </a:lnTo>
                  <a:lnTo>
                    <a:pt x="316" y="678"/>
                  </a:lnTo>
                  <a:lnTo>
                    <a:pt x="317" y="650"/>
                  </a:lnTo>
                  <a:lnTo>
                    <a:pt x="352" y="650"/>
                  </a:lnTo>
                  <a:lnTo>
                    <a:pt x="352" y="616"/>
                  </a:lnTo>
                  <a:lnTo>
                    <a:pt x="376" y="616"/>
                  </a:lnTo>
                  <a:lnTo>
                    <a:pt x="376" y="600"/>
                  </a:lnTo>
                  <a:lnTo>
                    <a:pt x="397" y="600"/>
                  </a:lnTo>
                  <a:lnTo>
                    <a:pt x="397" y="573"/>
                  </a:lnTo>
                  <a:lnTo>
                    <a:pt x="441" y="573"/>
                  </a:lnTo>
                  <a:lnTo>
                    <a:pt x="442" y="558"/>
                  </a:lnTo>
                  <a:lnTo>
                    <a:pt x="453" y="558"/>
                  </a:lnTo>
                  <a:lnTo>
                    <a:pt x="453" y="543"/>
                  </a:lnTo>
                  <a:lnTo>
                    <a:pt x="477" y="543"/>
                  </a:lnTo>
                  <a:lnTo>
                    <a:pt x="477" y="526"/>
                  </a:lnTo>
                  <a:lnTo>
                    <a:pt x="511" y="526"/>
                  </a:lnTo>
                  <a:lnTo>
                    <a:pt x="510" y="509"/>
                  </a:lnTo>
                  <a:lnTo>
                    <a:pt x="553" y="509"/>
                  </a:lnTo>
                  <a:lnTo>
                    <a:pt x="553" y="498"/>
                  </a:lnTo>
                  <a:lnTo>
                    <a:pt x="591" y="498"/>
                  </a:lnTo>
                  <a:lnTo>
                    <a:pt x="591" y="479"/>
                  </a:lnTo>
                  <a:lnTo>
                    <a:pt x="635" y="479"/>
                  </a:lnTo>
                  <a:lnTo>
                    <a:pt x="635" y="464"/>
                  </a:lnTo>
                  <a:lnTo>
                    <a:pt x="694" y="464"/>
                  </a:lnTo>
                  <a:lnTo>
                    <a:pt x="693" y="448"/>
                  </a:lnTo>
                  <a:lnTo>
                    <a:pt x="701" y="447"/>
                  </a:lnTo>
                  <a:lnTo>
                    <a:pt x="701" y="434"/>
                  </a:lnTo>
                  <a:lnTo>
                    <a:pt x="769" y="434"/>
                  </a:lnTo>
                  <a:lnTo>
                    <a:pt x="769" y="400"/>
                  </a:lnTo>
                  <a:lnTo>
                    <a:pt x="784" y="400"/>
                  </a:lnTo>
                  <a:lnTo>
                    <a:pt x="784" y="386"/>
                  </a:lnTo>
                  <a:lnTo>
                    <a:pt x="906" y="386"/>
                  </a:lnTo>
                  <a:lnTo>
                    <a:pt x="906" y="354"/>
                  </a:lnTo>
                  <a:lnTo>
                    <a:pt x="943" y="354"/>
                  </a:lnTo>
                  <a:lnTo>
                    <a:pt x="943" y="342"/>
                  </a:lnTo>
                  <a:lnTo>
                    <a:pt x="987" y="342"/>
                  </a:lnTo>
                  <a:lnTo>
                    <a:pt x="987" y="324"/>
                  </a:lnTo>
                  <a:lnTo>
                    <a:pt x="997" y="324"/>
                  </a:lnTo>
                  <a:lnTo>
                    <a:pt x="997" y="306"/>
                  </a:lnTo>
                  <a:lnTo>
                    <a:pt x="1019" y="305"/>
                  </a:lnTo>
                  <a:lnTo>
                    <a:pt x="1019" y="292"/>
                  </a:lnTo>
                  <a:lnTo>
                    <a:pt x="1135" y="292"/>
                  </a:lnTo>
                  <a:lnTo>
                    <a:pt x="1135" y="278"/>
                  </a:lnTo>
                  <a:lnTo>
                    <a:pt x="1254" y="278"/>
                  </a:lnTo>
                  <a:lnTo>
                    <a:pt x="1254" y="258"/>
                  </a:lnTo>
                  <a:lnTo>
                    <a:pt x="1311" y="258"/>
                  </a:lnTo>
                  <a:lnTo>
                    <a:pt x="1311" y="242"/>
                  </a:lnTo>
                  <a:lnTo>
                    <a:pt x="1359" y="242"/>
                  </a:lnTo>
                  <a:lnTo>
                    <a:pt x="1359" y="225"/>
                  </a:lnTo>
                  <a:lnTo>
                    <a:pt x="1731" y="225"/>
                  </a:lnTo>
                  <a:lnTo>
                    <a:pt x="1732" y="210"/>
                  </a:lnTo>
                  <a:lnTo>
                    <a:pt x="1743" y="210"/>
                  </a:lnTo>
                  <a:lnTo>
                    <a:pt x="1741" y="202"/>
                  </a:lnTo>
                  <a:lnTo>
                    <a:pt x="1753" y="202"/>
                  </a:lnTo>
                  <a:lnTo>
                    <a:pt x="1753" y="176"/>
                  </a:lnTo>
                  <a:lnTo>
                    <a:pt x="1831" y="176"/>
                  </a:lnTo>
                  <a:lnTo>
                    <a:pt x="1831" y="155"/>
                  </a:lnTo>
                  <a:lnTo>
                    <a:pt x="1933" y="155"/>
                  </a:lnTo>
                  <a:lnTo>
                    <a:pt x="1933" y="137"/>
                  </a:lnTo>
                  <a:lnTo>
                    <a:pt x="1943" y="138"/>
                  </a:lnTo>
                  <a:lnTo>
                    <a:pt x="1943" y="124"/>
                  </a:lnTo>
                  <a:lnTo>
                    <a:pt x="1979" y="124"/>
                  </a:lnTo>
                  <a:lnTo>
                    <a:pt x="1979" y="106"/>
                  </a:lnTo>
                  <a:lnTo>
                    <a:pt x="2789" y="105"/>
                  </a:lnTo>
                  <a:lnTo>
                    <a:pt x="2789" y="53"/>
                  </a:lnTo>
                  <a:lnTo>
                    <a:pt x="2813" y="52"/>
                  </a:lnTo>
                  <a:lnTo>
                    <a:pt x="2813" y="0"/>
                  </a:lnTo>
                  <a:lnTo>
                    <a:pt x="4037" y="0"/>
                  </a:lnTo>
                  <a:lnTo>
                    <a:pt x="4043" y="0"/>
                  </a:lnTo>
                </a:path>
              </a:pathLst>
            </a:custGeom>
            <a:noFill/>
            <a:ln w="25400" cmpd="sng">
              <a:solidFill>
                <a:srgbClr val="8A8C8E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377">
                <a:defRPr/>
              </a:pPr>
              <a:endParaRPr lang="en-GB" sz="800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grpSp>
          <p:nvGrpSpPr>
            <p:cNvPr id="38" name="Group 28">
              <a:extLst>
                <a:ext uri="{FF2B5EF4-FFF2-40B4-BE49-F238E27FC236}">
                  <a16:creationId xmlns:a16="http://schemas.microsoft.com/office/drawing/2014/main" id="{4388D196-8167-453D-8B23-FE4DF8F03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152" y="2016634"/>
              <a:ext cx="286945" cy="1938745"/>
              <a:chOff x="570" y="855"/>
              <a:chExt cx="562" cy="2059"/>
            </a:xfrm>
          </p:grpSpPr>
          <p:sp>
            <p:nvSpPr>
              <p:cNvPr id="84" name="Text Box 35">
                <a:extLst>
                  <a:ext uri="{FF2B5EF4-FFF2-40B4-BE49-F238E27FC236}">
                    <a16:creationId xmlns:a16="http://schemas.microsoft.com/office/drawing/2014/main" id="{D9D63CF2-F846-4D7C-ABA7-10A5EFD09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" y="2377"/>
                <a:ext cx="56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defTabSz="914377" eaLnBrk="1" hangingPunct="1">
                  <a:defRPr/>
                </a:pPr>
                <a:r>
                  <a:rPr lang="de-D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0.5</a:t>
                </a:r>
              </a:p>
            </p:txBody>
          </p:sp>
          <p:sp>
            <p:nvSpPr>
              <p:cNvPr id="85" name="Text Box 29">
                <a:extLst>
                  <a:ext uri="{FF2B5EF4-FFF2-40B4-BE49-F238E27FC236}">
                    <a16:creationId xmlns:a16="http://schemas.microsoft.com/office/drawing/2014/main" id="{203682B4-CF4C-471E-8CF4-738D65A13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" y="855"/>
                <a:ext cx="56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defTabSz="914377" eaLnBrk="1" hangingPunct="1">
                  <a:defRPr/>
                </a:pPr>
                <a:r>
                  <a:rPr lang="de-D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3.0</a:t>
                </a:r>
              </a:p>
            </p:txBody>
          </p:sp>
          <p:sp>
            <p:nvSpPr>
              <p:cNvPr id="86" name="Text Box 30">
                <a:extLst>
                  <a:ext uri="{FF2B5EF4-FFF2-40B4-BE49-F238E27FC236}">
                    <a16:creationId xmlns:a16="http://schemas.microsoft.com/office/drawing/2014/main" id="{517A63BD-1A8D-4E8A-B951-8C3090921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" y="1157"/>
                <a:ext cx="56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defTabSz="914377" eaLnBrk="1" hangingPunct="1">
                  <a:defRPr/>
                </a:pPr>
                <a:r>
                  <a:rPr lang="de-D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2.5</a:t>
                </a:r>
              </a:p>
            </p:txBody>
          </p:sp>
          <p:sp>
            <p:nvSpPr>
              <p:cNvPr id="87" name="Text Box 31">
                <a:extLst>
                  <a:ext uri="{FF2B5EF4-FFF2-40B4-BE49-F238E27FC236}">
                    <a16:creationId xmlns:a16="http://schemas.microsoft.com/office/drawing/2014/main" id="{0CC89E2A-3EDC-4E95-871F-65012D6BA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" y="1462"/>
                <a:ext cx="56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defTabSz="914377" eaLnBrk="1" hangingPunct="1">
                  <a:defRPr/>
                </a:pPr>
                <a:r>
                  <a:rPr lang="de-D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2.0</a:t>
                </a:r>
              </a:p>
            </p:txBody>
          </p:sp>
          <p:sp>
            <p:nvSpPr>
              <p:cNvPr id="88" name="Text Box 32">
                <a:extLst>
                  <a:ext uri="{FF2B5EF4-FFF2-40B4-BE49-F238E27FC236}">
                    <a16:creationId xmlns:a16="http://schemas.microsoft.com/office/drawing/2014/main" id="{B89FDE0E-8850-4364-B547-266406357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" y="1770"/>
                <a:ext cx="56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defTabSz="914377" eaLnBrk="1" hangingPunct="1">
                  <a:defRPr/>
                </a:pPr>
                <a:r>
                  <a:rPr lang="de-D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1.5</a:t>
                </a:r>
              </a:p>
            </p:txBody>
          </p:sp>
          <p:sp>
            <p:nvSpPr>
              <p:cNvPr id="89" name="Text Box 33">
                <a:extLst>
                  <a:ext uri="{FF2B5EF4-FFF2-40B4-BE49-F238E27FC236}">
                    <a16:creationId xmlns:a16="http://schemas.microsoft.com/office/drawing/2014/main" id="{417E1844-787A-4CE0-A677-F0EF8EE43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" y="2072"/>
                <a:ext cx="56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defTabSz="914377" eaLnBrk="1" hangingPunct="1">
                  <a:defRPr/>
                </a:pPr>
                <a:r>
                  <a:rPr lang="de-D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1.0</a:t>
                </a:r>
              </a:p>
            </p:txBody>
          </p:sp>
          <p:sp>
            <p:nvSpPr>
              <p:cNvPr id="90" name="Text Box 34">
                <a:extLst>
                  <a:ext uri="{FF2B5EF4-FFF2-40B4-BE49-F238E27FC236}">
                    <a16:creationId xmlns:a16="http://schemas.microsoft.com/office/drawing/2014/main" id="{713081BA-3F8D-471C-A0DD-0F7041B53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" y="2685"/>
                <a:ext cx="56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defTabSz="914377" eaLnBrk="1" hangingPunct="1">
                  <a:defRPr/>
                </a:pPr>
                <a:r>
                  <a:rPr lang="de-D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0.0</a:t>
                </a:r>
              </a:p>
            </p:txBody>
          </p:sp>
        </p:grpSp>
        <p:sp>
          <p:nvSpPr>
            <p:cNvPr id="41" name="Text Box 93">
              <a:extLst>
                <a:ext uri="{FF2B5EF4-FFF2-40B4-BE49-F238E27FC236}">
                  <a16:creationId xmlns:a16="http://schemas.microsoft.com/office/drawing/2014/main" id="{CB787BF2-CA65-46ED-BAF8-1855C7E89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537" y="2643661"/>
              <a:ext cx="1611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endParaRPr lang="en-US" sz="8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Text Box 94">
              <a:extLst>
                <a:ext uri="{FF2B5EF4-FFF2-40B4-BE49-F238E27FC236}">
                  <a16:creationId xmlns:a16="http://schemas.microsoft.com/office/drawing/2014/main" id="{40CF6EE5-8F67-440B-9193-0D7CC3586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586" y="2140914"/>
              <a:ext cx="1611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endParaRPr lang="en-US" sz="8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3" name="Group 15">
              <a:extLst>
                <a:ext uri="{FF2B5EF4-FFF2-40B4-BE49-F238E27FC236}">
                  <a16:creationId xmlns:a16="http://schemas.microsoft.com/office/drawing/2014/main" id="{5EC7AAB7-4BAF-4B59-B10A-8879E236D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821" y="2118327"/>
              <a:ext cx="2094395" cy="1766433"/>
              <a:chOff x="1742262" y="1986582"/>
              <a:chExt cx="6498453" cy="2978150"/>
            </a:xfrm>
          </p:grpSpPr>
          <p:grpSp>
            <p:nvGrpSpPr>
              <p:cNvPr id="62" name="Group 16">
                <a:extLst>
                  <a:ext uri="{FF2B5EF4-FFF2-40B4-BE49-F238E27FC236}">
                    <a16:creationId xmlns:a16="http://schemas.microsoft.com/office/drawing/2014/main" id="{1B199F84-E6F5-4590-A1E8-ACF5DA7C6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2262" y="1986582"/>
                <a:ext cx="57600" cy="2978150"/>
                <a:chOff x="1742262" y="1986582"/>
                <a:chExt cx="57600" cy="2978150"/>
              </a:xfrm>
            </p:grpSpPr>
            <p:sp>
              <p:nvSpPr>
                <p:cNvPr id="77" name="Line 7">
                  <a:extLst>
                    <a:ext uri="{FF2B5EF4-FFF2-40B4-BE49-F238E27FC236}">
                      <a16:creationId xmlns:a16="http://schemas.microsoft.com/office/drawing/2014/main" id="{309AFBC7-D1F2-449F-B650-5F9BE8B7A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2946" y="1986567"/>
                  <a:ext cx="0" cy="2977765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8" name="Line 8">
                  <a:extLst>
                    <a:ext uri="{FF2B5EF4-FFF2-40B4-BE49-F238E27FC236}">
                      <a16:creationId xmlns:a16="http://schemas.microsoft.com/office/drawing/2014/main" id="{65A236ED-1A25-4ADC-B6D4-747E4DF709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2934" y="1992916"/>
                  <a:ext cx="56680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Line 9">
                  <a:extLst>
                    <a:ext uri="{FF2B5EF4-FFF2-40B4-BE49-F238E27FC236}">
                      <a16:creationId xmlns:a16="http://schemas.microsoft.com/office/drawing/2014/main" id="{A6541096-2991-44C3-ACCD-D2E9CBBB7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2934" y="2473866"/>
                  <a:ext cx="53347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Line 10">
                  <a:extLst>
                    <a:ext uri="{FF2B5EF4-FFF2-40B4-BE49-F238E27FC236}">
                      <a16:creationId xmlns:a16="http://schemas.microsoft.com/office/drawing/2014/main" id="{3DA5A3BA-C54B-4ABF-B056-66F04F342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2934" y="2956404"/>
                  <a:ext cx="53347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Line 11">
                  <a:extLst>
                    <a:ext uri="{FF2B5EF4-FFF2-40B4-BE49-F238E27FC236}">
                      <a16:creationId xmlns:a16="http://schemas.microsoft.com/office/drawing/2014/main" id="{3D92AC15-E0E3-4760-9DE2-3CA415FA1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2934" y="3446878"/>
                  <a:ext cx="53347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2" name="Line 12">
                  <a:extLst>
                    <a:ext uri="{FF2B5EF4-FFF2-40B4-BE49-F238E27FC236}">
                      <a16:creationId xmlns:a16="http://schemas.microsoft.com/office/drawing/2014/main" id="{9D166DD4-6400-4D5D-9BDA-99C37DF7F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2934" y="3926241"/>
                  <a:ext cx="53347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Line 13">
                  <a:extLst>
                    <a:ext uri="{FF2B5EF4-FFF2-40B4-BE49-F238E27FC236}">
                      <a16:creationId xmlns:a16="http://schemas.microsoft.com/office/drawing/2014/main" id="{102989D3-16E9-4E53-B116-87B834923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2934" y="4413540"/>
                  <a:ext cx="53347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3" name="Group 14">
                <a:extLst>
                  <a:ext uri="{FF2B5EF4-FFF2-40B4-BE49-F238E27FC236}">
                    <a16:creationId xmlns:a16="http://schemas.microsoft.com/office/drawing/2014/main" id="{DD3A1100-BF01-4F3A-8B30-0922510E4D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4663" y="4901232"/>
                <a:ext cx="6496052" cy="55563"/>
                <a:chOff x="1099" y="2799"/>
                <a:chExt cx="4092" cy="35"/>
              </a:xfrm>
            </p:grpSpPr>
            <p:sp>
              <p:nvSpPr>
                <p:cNvPr id="64" name="Line 15">
                  <a:extLst>
                    <a:ext uri="{FF2B5EF4-FFF2-40B4-BE49-F238E27FC236}">
                      <a16:creationId xmlns:a16="http://schemas.microsoft.com/office/drawing/2014/main" id="{42D76AEF-FFA4-451E-AE43-2A5427B56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2" y="2799"/>
                  <a:ext cx="4083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5" name="Line 16">
                  <a:extLst>
                    <a:ext uri="{FF2B5EF4-FFF2-40B4-BE49-F238E27FC236}">
                      <a16:creationId xmlns:a16="http://schemas.microsoft.com/office/drawing/2014/main" id="{E386885E-D9F5-4A8F-8B2D-2FC11BB4E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168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Line 17">
                  <a:extLst>
                    <a:ext uri="{FF2B5EF4-FFF2-40B4-BE49-F238E27FC236}">
                      <a16:creationId xmlns:a16="http://schemas.microsoft.com/office/drawing/2014/main" id="{04EA7947-263E-42A6-89CD-1B6C35597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32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Line 18">
                  <a:extLst>
                    <a:ext uri="{FF2B5EF4-FFF2-40B4-BE49-F238E27FC236}">
                      <a16:creationId xmlns:a16="http://schemas.microsoft.com/office/drawing/2014/main" id="{10B4AEF3-6840-47F1-8FBF-36F90D42B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498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Line 19">
                  <a:extLst>
                    <a:ext uri="{FF2B5EF4-FFF2-40B4-BE49-F238E27FC236}">
                      <a16:creationId xmlns:a16="http://schemas.microsoft.com/office/drawing/2014/main" id="{43C3A661-6AC0-48CF-B68E-DD0E895D6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152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Line 20">
                  <a:extLst>
                    <a:ext uri="{FF2B5EF4-FFF2-40B4-BE49-F238E27FC236}">
                      <a16:creationId xmlns:a16="http://schemas.microsoft.com/office/drawing/2014/main" id="{9E1A24E0-D3BC-42BF-A316-CE58DABB5A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18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Line 21">
                  <a:extLst>
                    <a:ext uri="{FF2B5EF4-FFF2-40B4-BE49-F238E27FC236}">
                      <a16:creationId xmlns:a16="http://schemas.microsoft.com/office/drawing/2014/main" id="{3644D5DB-A06F-4480-9B2B-A8637345A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482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1" name="Line 22">
                  <a:extLst>
                    <a:ext uri="{FF2B5EF4-FFF2-40B4-BE49-F238E27FC236}">
                      <a16:creationId xmlns:a16="http://schemas.microsoft.com/office/drawing/2014/main" id="{05B678F9-3A71-4A22-A7A5-9A188EADA7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37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2" name="Line 23">
                  <a:extLst>
                    <a:ext uri="{FF2B5EF4-FFF2-40B4-BE49-F238E27FC236}">
                      <a16:creationId xmlns:a16="http://schemas.microsoft.com/office/drawing/2014/main" id="{7CAB7101-975C-4836-8B93-78B850630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99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3" name="Line 24">
                  <a:extLst>
                    <a:ext uri="{FF2B5EF4-FFF2-40B4-BE49-F238E27FC236}">
                      <a16:creationId xmlns:a16="http://schemas.microsoft.com/office/drawing/2014/main" id="{8C3578CC-477A-4EB6-AA12-1EC88A86D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473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4" name="Line 25">
                  <a:extLst>
                    <a:ext uri="{FF2B5EF4-FFF2-40B4-BE49-F238E27FC236}">
                      <a16:creationId xmlns:a16="http://schemas.microsoft.com/office/drawing/2014/main" id="{73122F3A-D1C5-4321-9B1D-BB9F2684E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125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5" name="Line 26">
                  <a:extLst>
                    <a:ext uri="{FF2B5EF4-FFF2-40B4-BE49-F238E27FC236}">
                      <a16:creationId xmlns:a16="http://schemas.microsoft.com/office/drawing/2014/main" id="{9BA75AC3-E49C-4036-AFAC-121E41B81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785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Line 27">
                  <a:extLst>
                    <a:ext uri="{FF2B5EF4-FFF2-40B4-BE49-F238E27FC236}">
                      <a16:creationId xmlns:a16="http://schemas.microsoft.com/office/drawing/2014/main" id="{2DF5B7F2-73C3-4C49-A945-DDAE8D18DB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7" y="2817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 defTabSz="914377">
                    <a:defRPr/>
                  </a:pPr>
                  <a:endParaRPr lang="en-GB" sz="8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44" name="Group 36">
              <a:extLst>
                <a:ext uri="{FF2B5EF4-FFF2-40B4-BE49-F238E27FC236}">
                  <a16:creationId xmlns:a16="http://schemas.microsoft.com/office/drawing/2014/main" id="{D093ADFC-932C-4B55-A7D8-62DF0141C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152" y="3862166"/>
              <a:ext cx="2370106" cy="215626"/>
              <a:chOff x="892" y="2806"/>
              <a:chExt cx="4642" cy="229"/>
            </a:xfrm>
          </p:grpSpPr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15E9E5C4-F845-4C0B-B046-85502D65A5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" y="2806"/>
                <a:ext cx="47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CECDABCB-9FF4-46CD-BE4E-BAB3CBDC8D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" y="2806"/>
                <a:ext cx="58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30</a:t>
                </a:r>
              </a:p>
            </p:txBody>
          </p:sp>
          <p:sp>
            <p:nvSpPr>
              <p:cNvPr id="51" name="Text Box 39">
                <a:extLst>
                  <a:ext uri="{FF2B5EF4-FFF2-40B4-BE49-F238E27FC236}">
                    <a16:creationId xmlns:a16="http://schemas.microsoft.com/office/drawing/2014/main" id="{DF4827C2-BD4A-4F0C-9E72-18B8AF3CB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6" y="2806"/>
                <a:ext cx="58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60</a:t>
                </a:r>
              </a:p>
            </p:txBody>
          </p:sp>
          <p:sp>
            <p:nvSpPr>
              <p:cNvPr id="52" name="Text Box 40">
                <a:extLst>
                  <a:ext uri="{FF2B5EF4-FFF2-40B4-BE49-F238E27FC236}">
                    <a16:creationId xmlns:a16="http://schemas.microsoft.com/office/drawing/2014/main" id="{A8A29C28-38F3-44EF-8FC8-083190444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5" y="2806"/>
                <a:ext cx="58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90</a:t>
                </a:r>
              </a:p>
            </p:txBody>
          </p:sp>
          <p:sp>
            <p:nvSpPr>
              <p:cNvPr id="53" name="Text Box 41">
                <a:extLst>
                  <a:ext uri="{FF2B5EF4-FFF2-40B4-BE49-F238E27FC236}">
                    <a16:creationId xmlns:a16="http://schemas.microsoft.com/office/drawing/2014/main" id="{2864808C-A103-4A4A-9F69-186891BB7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120</a:t>
                </a:r>
              </a:p>
            </p:txBody>
          </p:sp>
          <p:sp>
            <p:nvSpPr>
              <p:cNvPr id="54" name="Text Box 42">
                <a:extLst>
                  <a:ext uri="{FF2B5EF4-FFF2-40B4-BE49-F238E27FC236}">
                    <a16:creationId xmlns:a16="http://schemas.microsoft.com/office/drawing/2014/main" id="{6C887396-1B48-4B07-9A02-720A858B6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2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150</a:t>
                </a:r>
              </a:p>
            </p:txBody>
          </p:sp>
          <p:sp>
            <p:nvSpPr>
              <p:cNvPr id="55" name="Text Box 43">
                <a:extLst>
                  <a:ext uri="{FF2B5EF4-FFF2-40B4-BE49-F238E27FC236}">
                    <a16:creationId xmlns:a16="http://schemas.microsoft.com/office/drawing/2014/main" id="{BB6E6A70-694D-432A-9CAA-37CB5C9BF2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2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180</a:t>
                </a:r>
              </a:p>
            </p:txBody>
          </p:sp>
          <p:sp>
            <p:nvSpPr>
              <p:cNvPr id="56" name="Text Box 44">
                <a:extLst>
                  <a:ext uri="{FF2B5EF4-FFF2-40B4-BE49-F238E27FC236}">
                    <a16:creationId xmlns:a16="http://schemas.microsoft.com/office/drawing/2014/main" id="{2341814A-1238-4A4F-A71B-4B2DB4117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4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210</a:t>
                </a:r>
              </a:p>
            </p:txBody>
          </p:sp>
          <p:sp>
            <p:nvSpPr>
              <p:cNvPr id="57" name="Text Box 45">
                <a:extLst>
                  <a:ext uri="{FF2B5EF4-FFF2-40B4-BE49-F238E27FC236}">
                    <a16:creationId xmlns:a16="http://schemas.microsoft.com/office/drawing/2014/main" id="{C7C31E8A-6FE2-49F4-818B-D9C482B69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0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240</a:t>
                </a:r>
              </a:p>
            </p:txBody>
          </p:sp>
          <p:sp>
            <p:nvSpPr>
              <p:cNvPr id="58" name="Text Box 46">
                <a:extLst>
                  <a:ext uri="{FF2B5EF4-FFF2-40B4-BE49-F238E27FC236}">
                    <a16:creationId xmlns:a16="http://schemas.microsoft.com/office/drawing/2014/main" id="{6204F596-D6E7-438A-A19C-36544893E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7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270</a:t>
                </a:r>
              </a:p>
            </p:txBody>
          </p:sp>
          <p:sp>
            <p:nvSpPr>
              <p:cNvPr id="59" name="Text Box 47">
                <a:extLst>
                  <a:ext uri="{FF2B5EF4-FFF2-40B4-BE49-F238E27FC236}">
                    <a16:creationId xmlns:a16="http://schemas.microsoft.com/office/drawing/2014/main" id="{85112231-A095-4AF3-93AB-0069FD39F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300</a:t>
                </a:r>
              </a:p>
            </p:txBody>
          </p:sp>
          <p:sp>
            <p:nvSpPr>
              <p:cNvPr id="60" name="Text Box 48">
                <a:extLst>
                  <a:ext uri="{FF2B5EF4-FFF2-40B4-BE49-F238E27FC236}">
                    <a16:creationId xmlns:a16="http://schemas.microsoft.com/office/drawing/2014/main" id="{FCBD3A93-D42B-47D2-BD80-F06AAD789B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8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330</a:t>
                </a:r>
              </a:p>
            </p:txBody>
          </p:sp>
          <p:sp>
            <p:nvSpPr>
              <p:cNvPr id="61" name="Text Box 49">
                <a:extLst>
                  <a:ext uri="{FF2B5EF4-FFF2-40B4-BE49-F238E27FC236}">
                    <a16:creationId xmlns:a16="http://schemas.microsoft.com/office/drawing/2014/main" id="{63031854-5998-41A8-A3F6-378FD2285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3" y="2806"/>
                <a:ext cx="70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7" eaLnBrk="1" hangingPunct="1">
                  <a:defRPr/>
                </a:pPr>
                <a:r>
                  <a:rPr lang="de-D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360</a:t>
                </a:r>
              </a:p>
            </p:txBody>
          </p:sp>
        </p:grpSp>
        <p:sp>
          <p:nvSpPr>
            <p:cNvPr id="46" name="Text Box 91">
              <a:extLst>
                <a:ext uri="{FF2B5EF4-FFF2-40B4-BE49-F238E27FC236}">
                  <a16:creationId xmlns:a16="http://schemas.microsoft.com/office/drawing/2014/main" id="{2C29CBCA-F446-42E9-B212-0CEAD4421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331064" y="2866689"/>
              <a:ext cx="1859805" cy="21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kumulative Ereignisrate (%)</a:t>
              </a:r>
            </a:p>
          </p:txBody>
        </p:sp>
        <p:sp>
          <p:nvSpPr>
            <p:cNvPr id="47" name="Freeform 91">
              <a:extLst>
                <a:ext uri="{FF2B5EF4-FFF2-40B4-BE49-F238E27FC236}">
                  <a16:creationId xmlns:a16="http://schemas.microsoft.com/office/drawing/2014/main" id="{3E2C364B-7866-49E4-B953-47F9ECC7B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80" y="2383814"/>
              <a:ext cx="2067492" cy="1459284"/>
            </a:xfrm>
            <a:custGeom>
              <a:avLst/>
              <a:gdLst>
                <a:gd name="T0" fmla="*/ 0 w 4050"/>
                <a:gd name="T1" fmla="*/ 2147483647 h 1550"/>
                <a:gd name="T2" fmla="*/ 32762825 w 4050"/>
                <a:gd name="T3" fmla="*/ 2147483647 h 1550"/>
                <a:gd name="T4" fmla="*/ 68045013 w 4050"/>
                <a:gd name="T5" fmla="*/ 2147483647 h 1550"/>
                <a:gd name="T6" fmla="*/ 93246575 w 4050"/>
                <a:gd name="T7" fmla="*/ 2147483647 h 1550"/>
                <a:gd name="T8" fmla="*/ 123488450 w 4050"/>
                <a:gd name="T9" fmla="*/ 2147483647 h 1550"/>
                <a:gd name="T10" fmla="*/ 158770638 w 4050"/>
                <a:gd name="T11" fmla="*/ 2147483647 h 1550"/>
                <a:gd name="T12" fmla="*/ 176410938 w 4050"/>
                <a:gd name="T13" fmla="*/ 2147483647 h 1550"/>
                <a:gd name="T14" fmla="*/ 236894688 w 4050"/>
                <a:gd name="T15" fmla="*/ 2147483647 h 1550"/>
                <a:gd name="T16" fmla="*/ 264617200 w 4050"/>
                <a:gd name="T17" fmla="*/ 2147483647 h 1550"/>
                <a:gd name="T18" fmla="*/ 294859075 w 4050"/>
                <a:gd name="T19" fmla="*/ 2147483647 h 1550"/>
                <a:gd name="T20" fmla="*/ 320060638 w 4050"/>
                <a:gd name="T21" fmla="*/ 2147483647 h 1550"/>
                <a:gd name="T22" fmla="*/ 345262200 w 4050"/>
                <a:gd name="T23" fmla="*/ 2147483647 h 1550"/>
                <a:gd name="T24" fmla="*/ 521673138 w 4050"/>
                <a:gd name="T25" fmla="*/ 2147483647 h 1550"/>
                <a:gd name="T26" fmla="*/ 607358450 w 4050"/>
                <a:gd name="T27" fmla="*/ 2147483647 h 1550"/>
                <a:gd name="T28" fmla="*/ 723285638 w 4050"/>
                <a:gd name="T29" fmla="*/ 2147483647 h 1550"/>
                <a:gd name="T30" fmla="*/ 748487200 w 4050"/>
                <a:gd name="T31" fmla="*/ 2147483647 h 1550"/>
                <a:gd name="T32" fmla="*/ 773688763 w 4050"/>
                <a:gd name="T33" fmla="*/ 2147483647 h 1550"/>
                <a:gd name="T34" fmla="*/ 798890325 w 4050"/>
                <a:gd name="T35" fmla="*/ 2147483647 h 1550"/>
                <a:gd name="T36" fmla="*/ 831651563 w 4050"/>
                <a:gd name="T37" fmla="*/ 2132052188 h 1550"/>
                <a:gd name="T38" fmla="*/ 861893438 w 4050"/>
                <a:gd name="T39" fmla="*/ 2091729688 h 1550"/>
                <a:gd name="T40" fmla="*/ 970260950 w 4050"/>
                <a:gd name="T41" fmla="*/ 2008565325 h 1550"/>
                <a:gd name="T42" fmla="*/ 1008062500 w 4050"/>
                <a:gd name="T43" fmla="*/ 1983363763 h 1550"/>
                <a:gd name="T44" fmla="*/ 1060986575 w 4050"/>
                <a:gd name="T45" fmla="*/ 1940520313 h 1550"/>
                <a:gd name="T46" fmla="*/ 1116430013 w 4050"/>
                <a:gd name="T47" fmla="*/ 1862396263 h 1550"/>
                <a:gd name="T48" fmla="*/ 1144150938 w 4050"/>
                <a:gd name="T49" fmla="*/ 1829633438 h 1550"/>
                <a:gd name="T50" fmla="*/ 1234876563 w 4050"/>
                <a:gd name="T51" fmla="*/ 1743948125 h 1550"/>
                <a:gd name="T52" fmla="*/ 1315521563 w 4050"/>
                <a:gd name="T53" fmla="*/ 1708665938 h 1550"/>
                <a:gd name="T54" fmla="*/ 1373485950 w 4050"/>
                <a:gd name="T55" fmla="*/ 1675904700 h 1550"/>
                <a:gd name="T56" fmla="*/ 1519655013 w 4050"/>
                <a:gd name="T57" fmla="*/ 1633061250 h 1550"/>
                <a:gd name="T58" fmla="*/ 1570058138 w 4050"/>
                <a:gd name="T59" fmla="*/ 1590219388 h 1550"/>
                <a:gd name="T60" fmla="*/ 1628020938 w 4050"/>
                <a:gd name="T61" fmla="*/ 1519655013 h 1550"/>
                <a:gd name="T62" fmla="*/ 1663303125 w 4050"/>
                <a:gd name="T63" fmla="*/ 1479332513 h 1550"/>
                <a:gd name="T64" fmla="*/ 1769149688 w 4050"/>
                <a:gd name="T65" fmla="*/ 1436489063 h 1550"/>
                <a:gd name="T66" fmla="*/ 2147483647 w 4050"/>
                <a:gd name="T67" fmla="*/ 1411287500 h 1550"/>
                <a:gd name="T68" fmla="*/ 2147483647 w 4050"/>
                <a:gd name="T69" fmla="*/ 1365924688 h 1550"/>
                <a:gd name="T70" fmla="*/ 2147483647 w 4050"/>
                <a:gd name="T71" fmla="*/ 1328123138 h 1550"/>
                <a:gd name="T72" fmla="*/ 2147483647 w 4050"/>
                <a:gd name="T73" fmla="*/ 1290320000 h 1550"/>
                <a:gd name="T74" fmla="*/ 2147483647 w 4050"/>
                <a:gd name="T75" fmla="*/ 1244957188 h 1550"/>
                <a:gd name="T76" fmla="*/ 2147483647 w 4050"/>
                <a:gd name="T77" fmla="*/ 1202115325 h 1550"/>
                <a:gd name="T78" fmla="*/ 2147483647 w 4050"/>
                <a:gd name="T79" fmla="*/ 1166833138 h 1550"/>
                <a:gd name="T80" fmla="*/ 2147483647 w 4050"/>
                <a:gd name="T81" fmla="*/ 1116430013 h 1550"/>
                <a:gd name="T82" fmla="*/ 2147483647 w 4050"/>
                <a:gd name="T83" fmla="*/ 1073586563 h 1550"/>
                <a:gd name="T84" fmla="*/ 2147483647 w 4050"/>
                <a:gd name="T85" fmla="*/ 1040825325 h 1550"/>
                <a:gd name="T86" fmla="*/ 2147483647 w 4050"/>
                <a:gd name="T87" fmla="*/ 987901250 h 1550"/>
                <a:gd name="T88" fmla="*/ 2147483647 w 4050"/>
                <a:gd name="T89" fmla="*/ 950099700 h 1550"/>
                <a:gd name="T90" fmla="*/ 2147483647 w 4050"/>
                <a:gd name="T91" fmla="*/ 899696575 h 1550"/>
                <a:gd name="T92" fmla="*/ 2147483647 w 4050"/>
                <a:gd name="T93" fmla="*/ 854333763 h 1550"/>
                <a:gd name="T94" fmla="*/ 2147483647 w 4050"/>
                <a:gd name="T95" fmla="*/ 738406575 h 1550"/>
                <a:gd name="T96" fmla="*/ 2147483647 w 4050"/>
                <a:gd name="T97" fmla="*/ 612398763 h 1550"/>
                <a:gd name="T98" fmla="*/ 2147483647 w 4050"/>
                <a:gd name="T99" fmla="*/ 468749063 h 1550"/>
                <a:gd name="T100" fmla="*/ 2147483647 w 4050"/>
                <a:gd name="T101" fmla="*/ 317539688 h 1550"/>
                <a:gd name="T102" fmla="*/ 2147483647 w 4050"/>
                <a:gd name="T103" fmla="*/ 166330313 h 1550"/>
                <a:gd name="T104" fmla="*/ 2147483647 w 4050"/>
                <a:gd name="T105" fmla="*/ 0 h 15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0" h="1550">
                  <a:moveTo>
                    <a:pt x="3" y="1550"/>
                  </a:moveTo>
                  <a:lnTo>
                    <a:pt x="0" y="1517"/>
                  </a:lnTo>
                  <a:lnTo>
                    <a:pt x="13" y="1513"/>
                  </a:lnTo>
                  <a:lnTo>
                    <a:pt x="13" y="1453"/>
                  </a:lnTo>
                  <a:lnTo>
                    <a:pt x="27" y="1454"/>
                  </a:lnTo>
                  <a:lnTo>
                    <a:pt x="27" y="1368"/>
                  </a:lnTo>
                  <a:lnTo>
                    <a:pt x="37" y="1368"/>
                  </a:lnTo>
                  <a:lnTo>
                    <a:pt x="37" y="1309"/>
                  </a:lnTo>
                  <a:lnTo>
                    <a:pt x="49" y="1309"/>
                  </a:lnTo>
                  <a:lnTo>
                    <a:pt x="49" y="1248"/>
                  </a:lnTo>
                  <a:lnTo>
                    <a:pt x="63" y="1248"/>
                  </a:lnTo>
                  <a:lnTo>
                    <a:pt x="63" y="1171"/>
                  </a:lnTo>
                  <a:lnTo>
                    <a:pt x="70" y="1172"/>
                  </a:lnTo>
                  <a:lnTo>
                    <a:pt x="70" y="1160"/>
                  </a:lnTo>
                  <a:lnTo>
                    <a:pt x="95" y="1160"/>
                  </a:lnTo>
                  <a:lnTo>
                    <a:pt x="94" y="1100"/>
                  </a:lnTo>
                  <a:lnTo>
                    <a:pt x="106" y="1101"/>
                  </a:lnTo>
                  <a:lnTo>
                    <a:pt x="105" y="1071"/>
                  </a:lnTo>
                  <a:lnTo>
                    <a:pt x="117" y="1071"/>
                  </a:lnTo>
                  <a:lnTo>
                    <a:pt x="117" y="1040"/>
                  </a:lnTo>
                  <a:lnTo>
                    <a:pt x="127" y="1039"/>
                  </a:lnTo>
                  <a:lnTo>
                    <a:pt x="127" y="1011"/>
                  </a:lnTo>
                  <a:lnTo>
                    <a:pt x="138" y="1011"/>
                  </a:lnTo>
                  <a:lnTo>
                    <a:pt x="137" y="995"/>
                  </a:lnTo>
                  <a:lnTo>
                    <a:pt x="207" y="995"/>
                  </a:lnTo>
                  <a:lnTo>
                    <a:pt x="207" y="980"/>
                  </a:lnTo>
                  <a:lnTo>
                    <a:pt x="240" y="980"/>
                  </a:lnTo>
                  <a:lnTo>
                    <a:pt x="241" y="951"/>
                  </a:lnTo>
                  <a:lnTo>
                    <a:pt x="287" y="951"/>
                  </a:lnTo>
                  <a:lnTo>
                    <a:pt x="287" y="907"/>
                  </a:lnTo>
                  <a:lnTo>
                    <a:pt x="299" y="907"/>
                  </a:lnTo>
                  <a:lnTo>
                    <a:pt x="297" y="894"/>
                  </a:lnTo>
                  <a:lnTo>
                    <a:pt x="307" y="894"/>
                  </a:lnTo>
                  <a:lnTo>
                    <a:pt x="307" y="875"/>
                  </a:lnTo>
                  <a:lnTo>
                    <a:pt x="318" y="875"/>
                  </a:lnTo>
                  <a:lnTo>
                    <a:pt x="317" y="858"/>
                  </a:lnTo>
                  <a:lnTo>
                    <a:pt x="330" y="858"/>
                  </a:lnTo>
                  <a:lnTo>
                    <a:pt x="330" y="846"/>
                  </a:lnTo>
                  <a:lnTo>
                    <a:pt x="342" y="846"/>
                  </a:lnTo>
                  <a:lnTo>
                    <a:pt x="342" y="830"/>
                  </a:lnTo>
                  <a:lnTo>
                    <a:pt x="385" y="830"/>
                  </a:lnTo>
                  <a:lnTo>
                    <a:pt x="385" y="797"/>
                  </a:lnTo>
                  <a:lnTo>
                    <a:pt x="400" y="797"/>
                  </a:lnTo>
                  <a:lnTo>
                    <a:pt x="400" y="787"/>
                  </a:lnTo>
                  <a:lnTo>
                    <a:pt x="421" y="786"/>
                  </a:lnTo>
                  <a:lnTo>
                    <a:pt x="421" y="770"/>
                  </a:lnTo>
                  <a:lnTo>
                    <a:pt x="443" y="769"/>
                  </a:lnTo>
                  <a:lnTo>
                    <a:pt x="443" y="739"/>
                  </a:lnTo>
                  <a:lnTo>
                    <a:pt x="455" y="738"/>
                  </a:lnTo>
                  <a:lnTo>
                    <a:pt x="454" y="726"/>
                  </a:lnTo>
                  <a:lnTo>
                    <a:pt x="490" y="726"/>
                  </a:lnTo>
                  <a:lnTo>
                    <a:pt x="490" y="692"/>
                  </a:lnTo>
                  <a:lnTo>
                    <a:pt x="522" y="692"/>
                  </a:lnTo>
                  <a:lnTo>
                    <a:pt x="522" y="678"/>
                  </a:lnTo>
                  <a:lnTo>
                    <a:pt x="545" y="678"/>
                  </a:lnTo>
                  <a:lnTo>
                    <a:pt x="545" y="665"/>
                  </a:lnTo>
                  <a:lnTo>
                    <a:pt x="603" y="665"/>
                  </a:lnTo>
                  <a:lnTo>
                    <a:pt x="603" y="648"/>
                  </a:lnTo>
                  <a:lnTo>
                    <a:pt x="624" y="648"/>
                  </a:lnTo>
                  <a:lnTo>
                    <a:pt x="623" y="631"/>
                  </a:lnTo>
                  <a:lnTo>
                    <a:pt x="646" y="631"/>
                  </a:lnTo>
                  <a:lnTo>
                    <a:pt x="646" y="603"/>
                  </a:lnTo>
                  <a:lnTo>
                    <a:pt x="660" y="603"/>
                  </a:lnTo>
                  <a:lnTo>
                    <a:pt x="660" y="587"/>
                  </a:lnTo>
                  <a:lnTo>
                    <a:pt x="702" y="587"/>
                  </a:lnTo>
                  <a:lnTo>
                    <a:pt x="702" y="570"/>
                  </a:lnTo>
                  <a:lnTo>
                    <a:pt x="893" y="570"/>
                  </a:lnTo>
                  <a:lnTo>
                    <a:pt x="893" y="560"/>
                  </a:lnTo>
                  <a:lnTo>
                    <a:pt x="919" y="559"/>
                  </a:lnTo>
                  <a:lnTo>
                    <a:pt x="919" y="542"/>
                  </a:lnTo>
                  <a:lnTo>
                    <a:pt x="976" y="542"/>
                  </a:lnTo>
                  <a:lnTo>
                    <a:pt x="976" y="527"/>
                  </a:lnTo>
                  <a:lnTo>
                    <a:pt x="1290" y="527"/>
                  </a:lnTo>
                  <a:lnTo>
                    <a:pt x="1291" y="512"/>
                  </a:lnTo>
                  <a:lnTo>
                    <a:pt x="1347" y="512"/>
                  </a:lnTo>
                  <a:lnTo>
                    <a:pt x="1347" y="494"/>
                  </a:lnTo>
                  <a:lnTo>
                    <a:pt x="1470" y="494"/>
                  </a:lnTo>
                  <a:lnTo>
                    <a:pt x="1470" y="477"/>
                  </a:lnTo>
                  <a:lnTo>
                    <a:pt x="1525" y="477"/>
                  </a:lnTo>
                  <a:lnTo>
                    <a:pt x="1525" y="463"/>
                  </a:lnTo>
                  <a:lnTo>
                    <a:pt x="1561" y="463"/>
                  </a:lnTo>
                  <a:lnTo>
                    <a:pt x="1561" y="443"/>
                  </a:lnTo>
                  <a:lnTo>
                    <a:pt x="1630" y="443"/>
                  </a:lnTo>
                  <a:lnTo>
                    <a:pt x="1630" y="426"/>
                  </a:lnTo>
                  <a:lnTo>
                    <a:pt x="1753" y="426"/>
                  </a:lnTo>
                  <a:lnTo>
                    <a:pt x="1753" y="413"/>
                  </a:lnTo>
                  <a:lnTo>
                    <a:pt x="1854" y="413"/>
                  </a:lnTo>
                  <a:lnTo>
                    <a:pt x="1855" y="392"/>
                  </a:lnTo>
                  <a:lnTo>
                    <a:pt x="1955" y="392"/>
                  </a:lnTo>
                  <a:lnTo>
                    <a:pt x="1955" y="377"/>
                  </a:lnTo>
                  <a:lnTo>
                    <a:pt x="2046" y="377"/>
                  </a:lnTo>
                  <a:lnTo>
                    <a:pt x="2046" y="357"/>
                  </a:lnTo>
                  <a:lnTo>
                    <a:pt x="2080" y="357"/>
                  </a:lnTo>
                  <a:lnTo>
                    <a:pt x="2080" y="339"/>
                  </a:lnTo>
                  <a:lnTo>
                    <a:pt x="2281" y="339"/>
                  </a:lnTo>
                  <a:lnTo>
                    <a:pt x="2281" y="293"/>
                  </a:lnTo>
                  <a:lnTo>
                    <a:pt x="2927" y="293"/>
                  </a:lnTo>
                  <a:lnTo>
                    <a:pt x="2926" y="243"/>
                  </a:lnTo>
                  <a:lnTo>
                    <a:pt x="3421" y="243"/>
                  </a:lnTo>
                  <a:lnTo>
                    <a:pt x="3421" y="186"/>
                  </a:lnTo>
                  <a:lnTo>
                    <a:pt x="3838" y="186"/>
                  </a:lnTo>
                  <a:lnTo>
                    <a:pt x="3838" y="126"/>
                  </a:lnTo>
                  <a:lnTo>
                    <a:pt x="4007" y="126"/>
                  </a:lnTo>
                  <a:lnTo>
                    <a:pt x="4008" y="66"/>
                  </a:lnTo>
                  <a:lnTo>
                    <a:pt x="4042" y="66"/>
                  </a:lnTo>
                  <a:lnTo>
                    <a:pt x="4042" y="0"/>
                  </a:lnTo>
                  <a:lnTo>
                    <a:pt x="4050" y="0"/>
                  </a:lnTo>
                </a:path>
              </a:pathLst>
            </a:custGeom>
            <a:noFill/>
            <a:ln w="25400" cmpd="sng">
              <a:solidFill>
                <a:srgbClr val="3961AC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377">
                <a:defRPr/>
              </a:pPr>
              <a:endParaRPr lang="en-GB" sz="800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1" name="TextBox 63">
              <a:extLst>
                <a:ext uri="{FF2B5EF4-FFF2-40B4-BE49-F238E27FC236}">
                  <a16:creationId xmlns:a16="http://schemas.microsoft.com/office/drawing/2014/main" id="{F682B0D4-B6D4-4459-8BB4-80ED721C4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4151" y="2018285"/>
              <a:ext cx="10673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377" eaLnBrk="1" hangingPunct="1">
                <a:spcBef>
                  <a:spcPts val="0"/>
                </a:spcBef>
                <a:defRPr/>
              </a:pPr>
              <a:r>
                <a:rPr lang="de-DE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HR 0.89</a:t>
              </a:r>
            </a:p>
            <a:p>
              <a:pPr defTabSz="914377" eaLnBrk="1" hangingPunct="1">
                <a:spcBef>
                  <a:spcPts val="0"/>
                </a:spcBef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95% KI 0.66–1.19</a:t>
              </a:r>
            </a:p>
            <a:p>
              <a:pPr defTabSz="914377" eaLnBrk="1" hangingPunct="1">
                <a:spcBef>
                  <a:spcPts val="0"/>
                </a:spcBef>
                <a:defRPr/>
              </a:pPr>
              <a:r>
                <a:rPr lang="de-DE" sz="8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&lt;0.001</a:t>
              </a:r>
            </a:p>
          </p:txBody>
        </p:sp>
      </p:grpSp>
      <p:sp>
        <p:nvSpPr>
          <p:cNvPr id="93" name="Text Box 94">
            <a:extLst>
              <a:ext uri="{FF2B5EF4-FFF2-40B4-BE49-F238E27FC236}">
                <a16:creationId xmlns:a16="http://schemas.microsoft.com/office/drawing/2014/main" id="{10998E5D-47CD-44D1-86F8-0494C52E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809" y="4032740"/>
            <a:ext cx="2402259" cy="2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Zeit bis zum Ereignis (Tage)</a:t>
            </a:r>
          </a:p>
        </p:txBody>
      </p:sp>
      <p:grpSp>
        <p:nvGrpSpPr>
          <p:cNvPr id="94" name="Group 28">
            <a:extLst>
              <a:ext uri="{FF2B5EF4-FFF2-40B4-BE49-F238E27FC236}">
                <a16:creationId xmlns:a16="http://schemas.microsoft.com/office/drawing/2014/main" id="{5AE9D4E8-1217-4A46-B02E-753E92F06ADD}"/>
              </a:ext>
            </a:extLst>
          </p:cNvPr>
          <p:cNvGrpSpPr>
            <a:grpSpLocks/>
          </p:cNvGrpSpPr>
          <p:nvPr/>
        </p:nvGrpSpPr>
        <p:grpSpPr bwMode="auto">
          <a:xfrm>
            <a:off x="4894060" y="2021675"/>
            <a:ext cx="329587" cy="1955558"/>
            <a:chOff x="571" y="855"/>
            <a:chExt cx="560" cy="2057"/>
          </a:xfrm>
        </p:grpSpPr>
        <p:sp>
          <p:nvSpPr>
            <p:cNvPr id="140" name="Text Box 35">
              <a:extLst>
                <a:ext uri="{FF2B5EF4-FFF2-40B4-BE49-F238E27FC236}">
                  <a16:creationId xmlns:a16="http://schemas.microsoft.com/office/drawing/2014/main" id="{6D4619E6-BD53-4FC5-98DF-98573DF35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2377"/>
              <a:ext cx="559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0.5</a:t>
              </a:r>
            </a:p>
          </p:txBody>
        </p:sp>
        <p:sp>
          <p:nvSpPr>
            <p:cNvPr id="141" name="Text Box 29">
              <a:extLst>
                <a:ext uri="{FF2B5EF4-FFF2-40B4-BE49-F238E27FC236}">
                  <a16:creationId xmlns:a16="http://schemas.microsoft.com/office/drawing/2014/main" id="{E19E8350-3BFA-49FE-83BC-313858719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" y="855"/>
              <a:ext cx="559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3.0</a:t>
              </a:r>
            </a:p>
          </p:txBody>
        </p:sp>
        <p:sp>
          <p:nvSpPr>
            <p:cNvPr id="142" name="Text Box 30">
              <a:extLst>
                <a:ext uri="{FF2B5EF4-FFF2-40B4-BE49-F238E27FC236}">
                  <a16:creationId xmlns:a16="http://schemas.microsoft.com/office/drawing/2014/main" id="{76049263-7F88-4BFF-86A6-8B71EAE55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1157"/>
              <a:ext cx="559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2.5</a:t>
              </a:r>
            </a:p>
          </p:txBody>
        </p:sp>
        <p:sp>
          <p:nvSpPr>
            <p:cNvPr id="143" name="Text Box 31">
              <a:extLst>
                <a:ext uri="{FF2B5EF4-FFF2-40B4-BE49-F238E27FC236}">
                  <a16:creationId xmlns:a16="http://schemas.microsoft.com/office/drawing/2014/main" id="{02274350-2B2E-4699-BB78-221D7939F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1458"/>
              <a:ext cx="559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2.0</a:t>
              </a:r>
            </a:p>
          </p:txBody>
        </p:sp>
        <p:sp>
          <p:nvSpPr>
            <p:cNvPr id="144" name="Text Box 32">
              <a:extLst>
                <a:ext uri="{FF2B5EF4-FFF2-40B4-BE49-F238E27FC236}">
                  <a16:creationId xmlns:a16="http://schemas.microsoft.com/office/drawing/2014/main" id="{BC4DB902-4168-4BF5-834B-CA8487F87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1766"/>
              <a:ext cx="559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1.5</a:t>
              </a:r>
            </a:p>
          </p:txBody>
        </p:sp>
        <p:sp>
          <p:nvSpPr>
            <p:cNvPr id="145" name="Text Box 33">
              <a:extLst>
                <a:ext uri="{FF2B5EF4-FFF2-40B4-BE49-F238E27FC236}">
                  <a16:creationId xmlns:a16="http://schemas.microsoft.com/office/drawing/2014/main" id="{F9E95EC7-41AB-4083-B85D-0BBE04051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2068"/>
              <a:ext cx="559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1.0</a:t>
              </a:r>
            </a:p>
          </p:txBody>
        </p:sp>
        <p:sp>
          <p:nvSpPr>
            <p:cNvPr id="146" name="Text Box 34">
              <a:extLst>
                <a:ext uri="{FF2B5EF4-FFF2-40B4-BE49-F238E27FC236}">
                  <a16:creationId xmlns:a16="http://schemas.microsoft.com/office/drawing/2014/main" id="{5A2FBB3B-708E-478C-A466-5D7D8FF95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" y="2685"/>
              <a:ext cx="559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r" defTabSz="914377" eaLnBrk="1" hangingPunct="1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0.0</a:t>
              </a:r>
            </a:p>
          </p:txBody>
        </p:sp>
      </p:grpSp>
      <p:grpSp>
        <p:nvGrpSpPr>
          <p:cNvPr id="97" name="Group 82943">
            <a:extLst>
              <a:ext uri="{FF2B5EF4-FFF2-40B4-BE49-F238E27FC236}">
                <a16:creationId xmlns:a16="http://schemas.microsoft.com/office/drawing/2014/main" id="{444CA508-9389-4D2C-B86A-7AE8C215C50F}"/>
              </a:ext>
            </a:extLst>
          </p:cNvPr>
          <p:cNvGrpSpPr>
            <a:grpSpLocks/>
          </p:cNvGrpSpPr>
          <p:nvPr/>
        </p:nvGrpSpPr>
        <p:grpSpPr bwMode="auto">
          <a:xfrm>
            <a:off x="5208988" y="2124090"/>
            <a:ext cx="2407169" cy="1783898"/>
            <a:chOff x="1742262" y="1986582"/>
            <a:chExt cx="6498453" cy="2978150"/>
          </a:xfrm>
        </p:grpSpPr>
        <p:grpSp>
          <p:nvGrpSpPr>
            <p:cNvPr id="118" name="Group 1">
              <a:extLst>
                <a:ext uri="{FF2B5EF4-FFF2-40B4-BE49-F238E27FC236}">
                  <a16:creationId xmlns:a16="http://schemas.microsoft.com/office/drawing/2014/main" id="{F0BB123C-13A3-48CE-9714-1F7FB7748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2262" y="1986582"/>
              <a:ext cx="57600" cy="2978150"/>
              <a:chOff x="1742262" y="1986582"/>
              <a:chExt cx="57600" cy="2978150"/>
            </a:xfrm>
          </p:grpSpPr>
          <p:sp>
            <p:nvSpPr>
              <p:cNvPr id="133" name="Line 7">
                <a:extLst>
                  <a:ext uri="{FF2B5EF4-FFF2-40B4-BE49-F238E27FC236}">
                    <a16:creationId xmlns:a16="http://schemas.microsoft.com/office/drawing/2014/main" id="{7E10227D-4214-4B11-8B6E-B9B87F1BE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279" y="1985851"/>
                <a:ext cx="0" cy="297921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4" name="Line 8">
                <a:extLst>
                  <a:ext uri="{FF2B5EF4-FFF2-40B4-BE49-F238E27FC236}">
                    <a16:creationId xmlns:a16="http://schemas.microsoft.com/office/drawing/2014/main" id="{1BD05314-0507-4D1C-B247-5FF80AA45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1820" y="1992220"/>
                <a:ext cx="58731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5" name="Line 9">
                <a:extLst>
                  <a:ext uri="{FF2B5EF4-FFF2-40B4-BE49-F238E27FC236}">
                    <a16:creationId xmlns:a16="http://schemas.microsoft.com/office/drawing/2014/main" id="{0FCA5EB2-F5DB-481F-A68C-94DA29B90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1820" y="2473097"/>
                <a:ext cx="55641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6" name="Line 10">
                <a:extLst>
                  <a:ext uri="{FF2B5EF4-FFF2-40B4-BE49-F238E27FC236}">
                    <a16:creationId xmlns:a16="http://schemas.microsoft.com/office/drawing/2014/main" id="{71A259A2-B4E6-4495-B98F-8DEF02474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1820" y="2955567"/>
                <a:ext cx="55641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7" name="Line 11">
                <a:extLst>
                  <a:ext uri="{FF2B5EF4-FFF2-40B4-BE49-F238E27FC236}">
                    <a16:creationId xmlns:a16="http://schemas.microsoft.com/office/drawing/2014/main" id="{0D8C5E74-650C-45B7-A642-2B4A063AC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1820" y="3447591"/>
                <a:ext cx="55641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8" name="Line 12">
                <a:extLst>
                  <a:ext uri="{FF2B5EF4-FFF2-40B4-BE49-F238E27FC236}">
                    <a16:creationId xmlns:a16="http://schemas.microsoft.com/office/drawing/2014/main" id="{27E98805-D9DD-4316-AEEF-F9384E379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1820" y="3926875"/>
                <a:ext cx="55641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9" name="Line 13">
                <a:extLst>
                  <a:ext uri="{FF2B5EF4-FFF2-40B4-BE49-F238E27FC236}">
                    <a16:creationId xmlns:a16="http://schemas.microsoft.com/office/drawing/2014/main" id="{01403C6E-BF58-4299-AE8A-AB242B32A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1820" y="4414122"/>
                <a:ext cx="55641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19" name="Group 14">
              <a:extLst>
                <a:ext uri="{FF2B5EF4-FFF2-40B4-BE49-F238E27FC236}">
                  <a16:creationId xmlns:a16="http://schemas.microsoft.com/office/drawing/2014/main" id="{3FD14FF2-667D-4138-8DC0-671471E16F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4663" y="4901232"/>
              <a:ext cx="6496052" cy="55563"/>
              <a:chOff x="1099" y="2799"/>
              <a:chExt cx="4092" cy="35"/>
            </a:xfrm>
          </p:grpSpPr>
          <p:sp>
            <p:nvSpPr>
              <p:cNvPr id="120" name="Line 15">
                <a:extLst>
                  <a:ext uri="{FF2B5EF4-FFF2-40B4-BE49-F238E27FC236}">
                    <a16:creationId xmlns:a16="http://schemas.microsoft.com/office/drawing/2014/main" id="{47AA00F4-EF85-493A-9914-85696055E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9" y="2799"/>
                <a:ext cx="4091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1" name="Line 16">
                <a:extLst>
                  <a:ext uri="{FF2B5EF4-FFF2-40B4-BE49-F238E27FC236}">
                    <a16:creationId xmlns:a16="http://schemas.microsoft.com/office/drawing/2014/main" id="{E620CA97-8685-44F9-AFC1-C0634BE29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167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2" name="Line 17">
                <a:extLst>
                  <a:ext uri="{FF2B5EF4-FFF2-40B4-BE49-F238E27FC236}">
                    <a16:creationId xmlns:a16="http://schemas.microsoft.com/office/drawing/2014/main" id="{6C1FCBDC-1998-4625-8E3D-49BD006EF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30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Line 18">
                <a:extLst>
                  <a:ext uri="{FF2B5EF4-FFF2-40B4-BE49-F238E27FC236}">
                    <a16:creationId xmlns:a16="http://schemas.microsoft.com/office/drawing/2014/main" id="{9D560177-7A84-4240-9D40-E0FB80EF8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94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4" name="Line 19">
                <a:extLst>
                  <a:ext uri="{FF2B5EF4-FFF2-40B4-BE49-F238E27FC236}">
                    <a16:creationId xmlns:a16="http://schemas.microsoft.com/office/drawing/2014/main" id="{31B1E66B-ECC7-462D-995C-2BA48E224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51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Line 20">
                <a:extLst>
                  <a:ext uri="{FF2B5EF4-FFF2-40B4-BE49-F238E27FC236}">
                    <a16:creationId xmlns:a16="http://schemas.microsoft.com/office/drawing/2014/main" id="{5CE2C72C-5C2F-44BD-8301-DC7A6A8D4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16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6" name="Line 21">
                <a:extLst>
                  <a:ext uri="{FF2B5EF4-FFF2-40B4-BE49-F238E27FC236}">
                    <a16:creationId xmlns:a16="http://schemas.microsoft.com/office/drawing/2014/main" id="{63432A40-E8D9-45B2-9EFA-7696BBA14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477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Line 22">
                <a:extLst>
                  <a:ext uri="{FF2B5EF4-FFF2-40B4-BE49-F238E27FC236}">
                    <a16:creationId xmlns:a16="http://schemas.microsoft.com/office/drawing/2014/main" id="{3945BC3C-5723-43D2-8CFB-D6681CF90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64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8" name="Line 23">
                <a:extLst>
                  <a:ext uri="{FF2B5EF4-FFF2-40B4-BE49-F238E27FC236}">
                    <a16:creationId xmlns:a16="http://schemas.microsoft.com/office/drawing/2014/main" id="{CA8F9018-EBC7-49CF-8852-9A323B20D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25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Line 24">
                <a:extLst>
                  <a:ext uri="{FF2B5EF4-FFF2-40B4-BE49-F238E27FC236}">
                    <a16:creationId xmlns:a16="http://schemas.microsoft.com/office/drawing/2014/main" id="{DF83589F-51C7-4FA4-86AA-5B27C343A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490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" name="Line 25">
                <a:extLst>
                  <a:ext uri="{FF2B5EF4-FFF2-40B4-BE49-F238E27FC236}">
                    <a16:creationId xmlns:a16="http://schemas.microsoft.com/office/drawing/2014/main" id="{B8CCEA10-0678-40E2-B9B2-9B25F9975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151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" name="Line 26">
                <a:extLst>
                  <a:ext uri="{FF2B5EF4-FFF2-40B4-BE49-F238E27FC236}">
                    <a16:creationId xmlns:a16="http://schemas.microsoft.com/office/drawing/2014/main" id="{2362EC96-999F-4A6D-B4D6-DB2FE1D47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808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" name="Line 27">
                <a:extLst>
                  <a:ext uri="{FF2B5EF4-FFF2-40B4-BE49-F238E27FC236}">
                    <a16:creationId xmlns:a16="http://schemas.microsoft.com/office/drawing/2014/main" id="{4371D47E-B638-4CCA-804F-A88ACB480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452" y="2817"/>
                <a:ext cx="34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77" eaLnBrk="0" hangingPunct="0">
                  <a:defRPr/>
                </a:pPr>
                <a:endParaRPr lang="en-GB" sz="8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8" name="Group 36">
            <a:extLst>
              <a:ext uri="{FF2B5EF4-FFF2-40B4-BE49-F238E27FC236}">
                <a16:creationId xmlns:a16="http://schemas.microsoft.com/office/drawing/2014/main" id="{59822B7B-D54E-4E3B-B385-4973F0E9206A}"/>
              </a:ext>
            </a:extLst>
          </p:cNvPr>
          <p:cNvGrpSpPr>
            <a:grpSpLocks/>
          </p:cNvGrpSpPr>
          <p:nvPr/>
        </p:nvGrpSpPr>
        <p:grpSpPr bwMode="auto">
          <a:xfrm>
            <a:off x="5104413" y="3885247"/>
            <a:ext cx="2687326" cy="215167"/>
            <a:chOff x="919" y="2806"/>
            <a:chExt cx="4570" cy="227"/>
          </a:xfrm>
        </p:grpSpPr>
        <p:sp>
          <p:nvSpPr>
            <p:cNvPr id="105" name="Text Box 37">
              <a:extLst>
                <a:ext uri="{FF2B5EF4-FFF2-40B4-BE49-F238E27FC236}">
                  <a16:creationId xmlns:a16="http://schemas.microsoft.com/office/drawing/2014/main" id="{85E3BC78-8FE9-417A-A2DC-2650D5933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" y="2806"/>
              <a:ext cx="412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106" name="Text Box 38">
              <a:extLst>
                <a:ext uri="{FF2B5EF4-FFF2-40B4-BE49-F238E27FC236}">
                  <a16:creationId xmlns:a16="http://schemas.microsoft.com/office/drawing/2014/main" id="{E1C71E3E-669A-4D42-8A00-3EE1AFEB0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806"/>
              <a:ext cx="510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  <p:sp>
          <p:nvSpPr>
            <p:cNvPr id="107" name="Text Box 39">
              <a:extLst>
                <a:ext uri="{FF2B5EF4-FFF2-40B4-BE49-F238E27FC236}">
                  <a16:creationId xmlns:a16="http://schemas.microsoft.com/office/drawing/2014/main" id="{6130BA03-AEDA-4DA6-A35C-3A36C0E82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" y="2806"/>
              <a:ext cx="510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60</a:t>
              </a:r>
            </a:p>
          </p:txBody>
        </p:sp>
        <p:sp>
          <p:nvSpPr>
            <p:cNvPr id="108" name="Text Box 40">
              <a:extLst>
                <a:ext uri="{FF2B5EF4-FFF2-40B4-BE49-F238E27FC236}">
                  <a16:creationId xmlns:a16="http://schemas.microsoft.com/office/drawing/2014/main" id="{3EA34850-D77D-44DC-8FA0-7BBFC8D5F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2806"/>
              <a:ext cx="510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90</a:t>
              </a:r>
            </a:p>
          </p:txBody>
        </p: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59C45CE7-7CE6-43F2-9823-1A4B482F3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120</a:t>
              </a:r>
            </a:p>
          </p:txBody>
        </p:sp>
        <p:sp>
          <p:nvSpPr>
            <p:cNvPr id="110" name="Text Box 42">
              <a:extLst>
                <a:ext uri="{FF2B5EF4-FFF2-40B4-BE49-F238E27FC236}">
                  <a16:creationId xmlns:a16="http://schemas.microsoft.com/office/drawing/2014/main" id="{B7485FD1-BDDA-406B-ACB9-281DB67F0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150</a:t>
              </a:r>
            </a:p>
          </p:txBody>
        </p:sp>
        <p:sp>
          <p:nvSpPr>
            <p:cNvPr id="111" name="Text Box 43">
              <a:extLst>
                <a:ext uri="{FF2B5EF4-FFF2-40B4-BE49-F238E27FC236}">
                  <a16:creationId xmlns:a16="http://schemas.microsoft.com/office/drawing/2014/main" id="{B0FADBB2-E472-44A1-B5B9-48682738E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180</a:t>
              </a:r>
            </a:p>
          </p:txBody>
        </p:sp>
        <p:sp>
          <p:nvSpPr>
            <p:cNvPr id="112" name="Text Box 44">
              <a:extLst>
                <a:ext uri="{FF2B5EF4-FFF2-40B4-BE49-F238E27FC236}">
                  <a16:creationId xmlns:a16="http://schemas.microsoft.com/office/drawing/2014/main" id="{FCEC930D-CC6A-4936-9B42-57974B805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210</a:t>
              </a:r>
            </a:p>
          </p:txBody>
        </p:sp>
        <p:sp>
          <p:nvSpPr>
            <p:cNvPr id="113" name="Text Box 45">
              <a:extLst>
                <a:ext uri="{FF2B5EF4-FFF2-40B4-BE49-F238E27FC236}">
                  <a16:creationId xmlns:a16="http://schemas.microsoft.com/office/drawing/2014/main" id="{8B960CDF-383D-4F7E-A339-C59D859CC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240</a:t>
              </a:r>
            </a:p>
          </p:txBody>
        </p:sp>
        <p:sp>
          <p:nvSpPr>
            <p:cNvPr id="114" name="Text Box 46">
              <a:extLst>
                <a:ext uri="{FF2B5EF4-FFF2-40B4-BE49-F238E27FC236}">
                  <a16:creationId xmlns:a16="http://schemas.microsoft.com/office/drawing/2014/main" id="{D542EE65-F6C7-4D41-9422-874C78DCF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270</a:t>
              </a:r>
            </a:p>
          </p:txBody>
        </p:sp>
        <p:sp>
          <p:nvSpPr>
            <p:cNvPr id="115" name="Text Box 47">
              <a:extLst>
                <a:ext uri="{FF2B5EF4-FFF2-40B4-BE49-F238E27FC236}">
                  <a16:creationId xmlns:a16="http://schemas.microsoft.com/office/drawing/2014/main" id="{116650E1-A4E9-4F85-A289-8935CD2F8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300</a:t>
              </a:r>
            </a:p>
          </p:txBody>
        </p:sp>
        <p:sp>
          <p:nvSpPr>
            <p:cNvPr id="116" name="Text Box 48">
              <a:extLst>
                <a:ext uri="{FF2B5EF4-FFF2-40B4-BE49-F238E27FC236}">
                  <a16:creationId xmlns:a16="http://schemas.microsoft.com/office/drawing/2014/main" id="{12D4A070-2027-42F6-AE8C-E4DB1A375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5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330</a:t>
              </a:r>
            </a:p>
          </p:txBody>
        </p:sp>
        <p:sp>
          <p:nvSpPr>
            <p:cNvPr id="117" name="Text Box 49">
              <a:extLst>
                <a:ext uri="{FF2B5EF4-FFF2-40B4-BE49-F238E27FC236}">
                  <a16:creationId xmlns:a16="http://schemas.microsoft.com/office/drawing/2014/main" id="{9EFB777D-7BAD-4F2C-AEC5-164E7E449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" y="2806"/>
              <a:ext cx="608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de-DE" sz="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360</a:t>
              </a:r>
            </a:p>
          </p:txBody>
        </p:sp>
      </p:grpSp>
      <p:sp>
        <p:nvSpPr>
          <p:cNvPr id="99" name="Freeform 89">
            <a:extLst>
              <a:ext uri="{FF2B5EF4-FFF2-40B4-BE49-F238E27FC236}">
                <a16:creationId xmlns:a16="http://schemas.microsoft.com/office/drawing/2014/main" id="{0FE95B56-608B-4F7C-89B2-2D08688A8E39}"/>
              </a:ext>
            </a:extLst>
          </p:cNvPr>
          <p:cNvSpPr>
            <a:spLocks/>
          </p:cNvSpPr>
          <p:nvPr/>
        </p:nvSpPr>
        <p:spPr bwMode="auto">
          <a:xfrm>
            <a:off x="5231725" y="2574793"/>
            <a:ext cx="2373627" cy="1291426"/>
          </a:xfrm>
          <a:custGeom>
            <a:avLst/>
            <a:gdLst>
              <a:gd name="T0" fmla="*/ 1 w 4037"/>
              <a:gd name="T1" fmla="*/ 1344 h 1359"/>
              <a:gd name="T2" fmla="*/ 25 w 4037"/>
              <a:gd name="T3" fmla="*/ 1280 h 1359"/>
              <a:gd name="T4" fmla="*/ 47 w 4037"/>
              <a:gd name="T5" fmla="*/ 1236 h 1359"/>
              <a:gd name="T6" fmla="*/ 67 w 4037"/>
              <a:gd name="T7" fmla="*/ 1191 h 1359"/>
              <a:gd name="T8" fmla="*/ 81 w 4037"/>
              <a:gd name="T9" fmla="*/ 1130 h 1359"/>
              <a:gd name="T10" fmla="*/ 93 w 4037"/>
              <a:gd name="T11" fmla="*/ 1092 h 1359"/>
              <a:gd name="T12" fmla="*/ 103 w 4037"/>
              <a:gd name="T13" fmla="*/ 1084 h 1359"/>
              <a:gd name="T14" fmla="*/ 114 w 4037"/>
              <a:gd name="T15" fmla="*/ 1046 h 1359"/>
              <a:gd name="T16" fmla="*/ 126 w 4037"/>
              <a:gd name="T17" fmla="*/ 1023 h 1359"/>
              <a:gd name="T18" fmla="*/ 136 w 4037"/>
              <a:gd name="T19" fmla="*/ 978 h 1359"/>
              <a:gd name="T20" fmla="*/ 148 w 4037"/>
              <a:gd name="T21" fmla="*/ 954 h 1359"/>
              <a:gd name="T22" fmla="*/ 169 w 4037"/>
              <a:gd name="T23" fmla="*/ 947 h 1359"/>
              <a:gd name="T24" fmla="*/ 184 w 4037"/>
              <a:gd name="T25" fmla="*/ 930 h 1359"/>
              <a:gd name="T26" fmla="*/ 203 w 4037"/>
              <a:gd name="T27" fmla="*/ 900 h 1359"/>
              <a:gd name="T28" fmla="*/ 216 w 4037"/>
              <a:gd name="T29" fmla="*/ 884 h 1359"/>
              <a:gd name="T30" fmla="*/ 226 w 4037"/>
              <a:gd name="T31" fmla="*/ 872 h 1359"/>
              <a:gd name="T32" fmla="*/ 252 w 4037"/>
              <a:gd name="T33" fmla="*/ 857 h 1359"/>
              <a:gd name="T34" fmla="*/ 292 w 4037"/>
              <a:gd name="T35" fmla="*/ 840 h 1359"/>
              <a:gd name="T36" fmla="*/ 327 w 4037"/>
              <a:gd name="T37" fmla="*/ 827 h 1359"/>
              <a:gd name="T38" fmla="*/ 341 w 4037"/>
              <a:gd name="T39" fmla="*/ 806 h 1359"/>
              <a:gd name="T40" fmla="*/ 377 w 4037"/>
              <a:gd name="T41" fmla="*/ 792 h 1359"/>
              <a:gd name="T42" fmla="*/ 421 w 4037"/>
              <a:gd name="T43" fmla="*/ 779 h 1359"/>
              <a:gd name="T44" fmla="*/ 431 w 4037"/>
              <a:gd name="T45" fmla="*/ 761 h 1359"/>
              <a:gd name="T46" fmla="*/ 466 w 4037"/>
              <a:gd name="T47" fmla="*/ 747 h 1359"/>
              <a:gd name="T48" fmla="*/ 533 w 4037"/>
              <a:gd name="T49" fmla="*/ 732 h 1359"/>
              <a:gd name="T50" fmla="*/ 553 w 4037"/>
              <a:gd name="T51" fmla="*/ 699 h 1359"/>
              <a:gd name="T52" fmla="*/ 574 w 4037"/>
              <a:gd name="T53" fmla="*/ 682 h 1359"/>
              <a:gd name="T54" fmla="*/ 711 w 4037"/>
              <a:gd name="T55" fmla="*/ 668 h 1359"/>
              <a:gd name="T56" fmla="*/ 972 w 4037"/>
              <a:gd name="T57" fmla="*/ 652 h 1359"/>
              <a:gd name="T58" fmla="*/ 995 w 4037"/>
              <a:gd name="T59" fmla="*/ 634 h 1359"/>
              <a:gd name="T60" fmla="*/ 1097 w 4037"/>
              <a:gd name="T61" fmla="*/ 620 h 1359"/>
              <a:gd name="T62" fmla="*/ 1187 w 4037"/>
              <a:gd name="T63" fmla="*/ 602 h 1359"/>
              <a:gd name="T64" fmla="*/ 1210 w 4037"/>
              <a:gd name="T65" fmla="*/ 564 h 1359"/>
              <a:gd name="T66" fmla="*/ 1276 w 4037"/>
              <a:gd name="T67" fmla="*/ 549 h 1359"/>
              <a:gd name="T68" fmla="*/ 1369 w 4037"/>
              <a:gd name="T69" fmla="*/ 525 h 1359"/>
              <a:gd name="T70" fmla="*/ 1403 w 4037"/>
              <a:gd name="T71" fmla="*/ 512 h 1359"/>
              <a:gd name="T72" fmla="*/ 1458 w 4037"/>
              <a:gd name="T73" fmla="*/ 494 h 1359"/>
              <a:gd name="T74" fmla="*/ 1483 w 4037"/>
              <a:gd name="T75" fmla="*/ 467 h 1359"/>
              <a:gd name="T76" fmla="*/ 1493 w 4037"/>
              <a:gd name="T77" fmla="*/ 459 h 1359"/>
              <a:gd name="T78" fmla="*/ 1505 w 4037"/>
              <a:gd name="T79" fmla="*/ 423 h 1359"/>
              <a:gd name="T80" fmla="*/ 1595 w 4037"/>
              <a:gd name="T81" fmla="*/ 405 h 1359"/>
              <a:gd name="T82" fmla="*/ 1614 w 4037"/>
              <a:gd name="T83" fmla="*/ 370 h 1359"/>
              <a:gd name="T84" fmla="*/ 1697 w 4037"/>
              <a:gd name="T85" fmla="*/ 352 h 1359"/>
              <a:gd name="T86" fmla="*/ 1861 w 4037"/>
              <a:gd name="T87" fmla="*/ 333 h 1359"/>
              <a:gd name="T88" fmla="*/ 1949 w 4037"/>
              <a:gd name="T89" fmla="*/ 315 h 1359"/>
              <a:gd name="T90" fmla="*/ 2008 w 4037"/>
              <a:gd name="T91" fmla="*/ 297 h 1359"/>
              <a:gd name="T92" fmla="*/ 2263 w 4037"/>
              <a:gd name="T93" fmla="*/ 244 h 1359"/>
              <a:gd name="T94" fmla="*/ 2611 w 4037"/>
              <a:gd name="T95" fmla="*/ 190 h 1359"/>
              <a:gd name="T96" fmla="*/ 3129 w 4037"/>
              <a:gd name="T97" fmla="*/ 128 h 1359"/>
              <a:gd name="T98" fmla="*/ 3436 w 4037"/>
              <a:gd name="T99" fmla="*/ 66 h 1359"/>
              <a:gd name="T100" fmla="*/ 3742 w 4037"/>
              <a:gd name="T101" fmla="*/ 0 h 13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037" h="1359">
                <a:moveTo>
                  <a:pt x="0" y="1359"/>
                </a:moveTo>
                <a:lnTo>
                  <a:pt x="1" y="1344"/>
                </a:lnTo>
                <a:lnTo>
                  <a:pt x="25" y="1344"/>
                </a:lnTo>
                <a:lnTo>
                  <a:pt x="25" y="1280"/>
                </a:lnTo>
                <a:lnTo>
                  <a:pt x="46" y="1280"/>
                </a:lnTo>
                <a:lnTo>
                  <a:pt x="47" y="1236"/>
                </a:lnTo>
                <a:lnTo>
                  <a:pt x="67" y="1236"/>
                </a:lnTo>
                <a:lnTo>
                  <a:pt x="67" y="1191"/>
                </a:lnTo>
                <a:lnTo>
                  <a:pt x="79" y="1192"/>
                </a:lnTo>
                <a:lnTo>
                  <a:pt x="81" y="1130"/>
                </a:lnTo>
                <a:lnTo>
                  <a:pt x="91" y="1130"/>
                </a:lnTo>
                <a:lnTo>
                  <a:pt x="93" y="1092"/>
                </a:lnTo>
                <a:lnTo>
                  <a:pt x="103" y="1092"/>
                </a:lnTo>
                <a:lnTo>
                  <a:pt x="103" y="1084"/>
                </a:lnTo>
                <a:lnTo>
                  <a:pt x="113" y="1084"/>
                </a:lnTo>
                <a:lnTo>
                  <a:pt x="114" y="1046"/>
                </a:lnTo>
                <a:lnTo>
                  <a:pt x="126" y="1046"/>
                </a:lnTo>
                <a:lnTo>
                  <a:pt x="126" y="1023"/>
                </a:lnTo>
                <a:lnTo>
                  <a:pt x="136" y="1022"/>
                </a:lnTo>
                <a:lnTo>
                  <a:pt x="136" y="978"/>
                </a:lnTo>
                <a:lnTo>
                  <a:pt x="148" y="978"/>
                </a:lnTo>
                <a:lnTo>
                  <a:pt x="148" y="954"/>
                </a:lnTo>
                <a:lnTo>
                  <a:pt x="171" y="954"/>
                </a:lnTo>
                <a:lnTo>
                  <a:pt x="169" y="947"/>
                </a:lnTo>
                <a:lnTo>
                  <a:pt x="183" y="946"/>
                </a:lnTo>
                <a:lnTo>
                  <a:pt x="184" y="930"/>
                </a:lnTo>
                <a:lnTo>
                  <a:pt x="203" y="930"/>
                </a:lnTo>
                <a:lnTo>
                  <a:pt x="203" y="900"/>
                </a:lnTo>
                <a:lnTo>
                  <a:pt x="215" y="900"/>
                </a:lnTo>
                <a:lnTo>
                  <a:pt x="216" y="884"/>
                </a:lnTo>
                <a:lnTo>
                  <a:pt x="225" y="884"/>
                </a:lnTo>
                <a:lnTo>
                  <a:pt x="226" y="872"/>
                </a:lnTo>
                <a:lnTo>
                  <a:pt x="251" y="872"/>
                </a:lnTo>
                <a:lnTo>
                  <a:pt x="252" y="857"/>
                </a:lnTo>
                <a:lnTo>
                  <a:pt x="293" y="857"/>
                </a:lnTo>
                <a:lnTo>
                  <a:pt x="292" y="840"/>
                </a:lnTo>
                <a:lnTo>
                  <a:pt x="327" y="840"/>
                </a:lnTo>
                <a:lnTo>
                  <a:pt x="327" y="827"/>
                </a:lnTo>
                <a:lnTo>
                  <a:pt x="339" y="827"/>
                </a:lnTo>
                <a:lnTo>
                  <a:pt x="341" y="806"/>
                </a:lnTo>
                <a:lnTo>
                  <a:pt x="376" y="806"/>
                </a:lnTo>
                <a:lnTo>
                  <a:pt x="377" y="792"/>
                </a:lnTo>
                <a:lnTo>
                  <a:pt x="421" y="792"/>
                </a:lnTo>
                <a:lnTo>
                  <a:pt x="421" y="779"/>
                </a:lnTo>
                <a:lnTo>
                  <a:pt x="431" y="779"/>
                </a:lnTo>
                <a:lnTo>
                  <a:pt x="431" y="761"/>
                </a:lnTo>
                <a:lnTo>
                  <a:pt x="466" y="762"/>
                </a:lnTo>
                <a:lnTo>
                  <a:pt x="466" y="747"/>
                </a:lnTo>
                <a:lnTo>
                  <a:pt x="533" y="747"/>
                </a:lnTo>
                <a:lnTo>
                  <a:pt x="533" y="732"/>
                </a:lnTo>
                <a:lnTo>
                  <a:pt x="553" y="732"/>
                </a:lnTo>
                <a:lnTo>
                  <a:pt x="553" y="699"/>
                </a:lnTo>
                <a:lnTo>
                  <a:pt x="573" y="699"/>
                </a:lnTo>
                <a:lnTo>
                  <a:pt x="574" y="682"/>
                </a:lnTo>
                <a:lnTo>
                  <a:pt x="711" y="682"/>
                </a:lnTo>
                <a:lnTo>
                  <a:pt x="711" y="668"/>
                </a:lnTo>
                <a:lnTo>
                  <a:pt x="972" y="668"/>
                </a:lnTo>
                <a:lnTo>
                  <a:pt x="972" y="652"/>
                </a:lnTo>
                <a:lnTo>
                  <a:pt x="995" y="652"/>
                </a:lnTo>
                <a:lnTo>
                  <a:pt x="995" y="634"/>
                </a:lnTo>
                <a:lnTo>
                  <a:pt x="1097" y="634"/>
                </a:lnTo>
                <a:lnTo>
                  <a:pt x="1097" y="620"/>
                </a:lnTo>
                <a:lnTo>
                  <a:pt x="1187" y="620"/>
                </a:lnTo>
                <a:lnTo>
                  <a:pt x="1187" y="602"/>
                </a:lnTo>
                <a:lnTo>
                  <a:pt x="1209" y="603"/>
                </a:lnTo>
                <a:lnTo>
                  <a:pt x="1210" y="564"/>
                </a:lnTo>
                <a:lnTo>
                  <a:pt x="1276" y="564"/>
                </a:lnTo>
                <a:lnTo>
                  <a:pt x="1276" y="549"/>
                </a:lnTo>
                <a:lnTo>
                  <a:pt x="1369" y="549"/>
                </a:lnTo>
                <a:lnTo>
                  <a:pt x="1369" y="525"/>
                </a:lnTo>
                <a:lnTo>
                  <a:pt x="1403" y="525"/>
                </a:lnTo>
                <a:lnTo>
                  <a:pt x="1403" y="512"/>
                </a:lnTo>
                <a:lnTo>
                  <a:pt x="1458" y="512"/>
                </a:lnTo>
                <a:lnTo>
                  <a:pt x="1458" y="494"/>
                </a:lnTo>
                <a:lnTo>
                  <a:pt x="1482" y="494"/>
                </a:lnTo>
                <a:lnTo>
                  <a:pt x="1483" y="467"/>
                </a:lnTo>
                <a:lnTo>
                  <a:pt x="1493" y="467"/>
                </a:lnTo>
                <a:lnTo>
                  <a:pt x="1493" y="459"/>
                </a:lnTo>
                <a:lnTo>
                  <a:pt x="1504" y="459"/>
                </a:lnTo>
                <a:lnTo>
                  <a:pt x="1505" y="423"/>
                </a:lnTo>
                <a:lnTo>
                  <a:pt x="1595" y="423"/>
                </a:lnTo>
                <a:lnTo>
                  <a:pt x="1595" y="405"/>
                </a:lnTo>
                <a:lnTo>
                  <a:pt x="1614" y="405"/>
                </a:lnTo>
                <a:lnTo>
                  <a:pt x="1614" y="370"/>
                </a:lnTo>
                <a:lnTo>
                  <a:pt x="1697" y="370"/>
                </a:lnTo>
                <a:lnTo>
                  <a:pt x="1697" y="352"/>
                </a:lnTo>
                <a:lnTo>
                  <a:pt x="1861" y="352"/>
                </a:lnTo>
                <a:lnTo>
                  <a:pt x="1861" y="333"/>
                </a:lnTo>
                <a:lnTo>
                  <a:pt x="1949" y="333"/>
                </a:lnTo>
                <a:lnTo>
                  <a:pt x="1949" y="315"/>
                </a:lnTo>
                <a:lnTo>
                  <a:pt x="2008" y="315"/>
                </a:lnTo>
                <a:lnTo>
                  <a:pt x="2008" y="297"/>
                </a:lnTo>
                <a:lnTo>
                  <a:pt x="2264" y="297"/>
                </a:lnTo>
                <a:lnTo>
                  <a:pt x="2263" y="244"/>
                </a:lnTo>
                <a:lnTo>
                  <a:pt x="2611" y="244"/>
                </a:lnTo>
                <a:lnTo>
                  <a:pt x="2611" y="190"/>
                </a:lnTo>
                <a:lnTo>
                  <a:pt x="3130" y="190"/>
                </a:lnTo>
                <a:lnTo>
                  <a:pt x="3129" y="128"/>
                </a:lnTo>
                <a:lnTo>
                  <a:pt x="3435" y="128"/>
                </a:lnTo>
                <a:lnTo>
                  <a:pt x="3436" y="66"/>
                </a:lnTo>
                <a:lnTo>
                  <a:pt x="3742" y="66"/>
                </a:lnTo>
                <a:lnTo>
                  <a:pt x="3742" y="0"/>
                </a:lnTo>
                <a:lnTo>
                  <a:pt x="4037" y="0"/>
                </a:lnTo>
              </a:path>
            </a:pathLst>
          </a:custGeom>
          <a:noFill/>
          <a:ln w="25400" cmpd="sng">
            <a:solidFill>
              <a:srgbClr val="8A8C8E"/>
            </a:solidFill>
            <a:round/>
            <a:headEnd type="none" w="med" len="med"/>
            <a:tailEnd type="none" w="med" len="med"/>
          </a:ln>
          <a:effectLst/>
        </p:spPr>
        <p:txBody>
          <a:bodyPr lIns="91411" tIns="45705" rIns="91411" bIns="45705"/>
          <a:lstStyle/>
          <a:p>
            <a:pPr algn="ctr" defTabSz="914377" eaLnBrk="0" hangingPunct="0">
              <a:defRPr/>
            </a:pPr>
            <a:endParaRPr lang="en-GB" sz="800" ker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0" name="Freeform 90">
            <a:extLst>
              <a:ext uri="{FF2B5EF4-FFF2-40B4-BE49-F238E27FC236}">
                <a16:creationId xmlns:a16="http://schemas.microsoft.com/office/drawing/2014/main" id="{6E896E4E-C499-478D-BC35-DA104448D2E4}"/>
              </a:ext>
            </a:extLst>
          </p:cNvPr>
          <p:cNvSpPr>
            <a:spLocks/>
          </p:cNvSpPr>
          <p:nvPr/>
        </p:nvSpPr>
        <p:spPr bwMode="auto">
          <a:xfrm>
            <a:off x="5231725" y="3189031"/>
            <a:ext cx="2386222" cy="677188"/>
          </a:xfrm>
          <a:custGeom>
            <a:avLst/>
            <a:gdLst>
              <a:gd name="T0" fmla="*/ 0 w 4060"/>
              <a:gd name="T1" fmla="*/ 712 h 712"/>
              <a:gd name="T2" fmla="*/ 0 w 4060"/>
              <a:gd name="T3" fmla="*/ 701 h 712"/>
              <a:gd name="T4" fmla="*/ 24 w 4060"/>
              <a:gd name="T5" fmla="*/ 701 h 712"/>
              <a:gd name="T6" fmla="*/ 24 w 4060"/>
              <a:gd name="T7" fmla="*/ 633 h 712"/>
              <a:gd name="T8" fmla="*/ 45 w 4060"/>
              <a:gd name="T9" fmla="*/ 633 h 712"/>
              <a:gd name="T10" fmla="*/ 45 w 4060"/>
              <a:gd name="T11" fmla="*/ 588 h 712"/>
              <a:gd name="T12" fmla="*/ 66 w 4060"/>
              <a:gd name="T13" fmla="*/ 588 h 712"/>
              <a:gd name="T14" fmla="*/ 66 w 4060"/>
              <a:gd name="T15" fmla="*/ 575 h 712"/>
              <a:gd name="T16" fmla="*/ 78 w 4060"/>
              <a:gd name="T17" fmla="*/ 574 h 712"/>
              <a:gd name="T18" fmla="*/ 78 w 4060"/>
              <a:gd name="T19" fmla="*/ 560 h 712"/>
              <a:gd name="T20" fmla="*/ 92 w 4060"/>
              <a:gd name="T21" fmla="*/ 560 h 712"/>
              <a:gd name="T22" fmla="*/ 92 w 4060"/>
              <a:gd name="T23" fmla="*/ 540 h 712"/>
              <a:gd name="T24" fmla="*/ 101 w 4060"/>
              <a:gd name="T25" fmla="*/ 540 h 712"/>
              <a:gd name="T26" fmla="*/ 101 w 4060"/>
              <a:gd name="T27" fmla="*/ 531 h 712"/>
              <a:gd name="T28" fmla="*/ 203 w 4060"/>
              <a:gd name="T29" fmla="*/ 531 h 712"/>
              <a:gd name="T30" fmla="*/ 202 w 4060"/>
              <a:gd name="T31" fmla="*/ 497 h 712"/>
              <a:gd name="T32" fmla="*/ 224 w 4060"/>
              <a:gd name="T33" fmla="*/ 497 h 712"/>
              <a:gd name="T34" fmla="*/ 225 w 4060"/>
              <a:gd name="T35" fmla="*/ 482 h 712"/>
              <a:gd name="T36" fmla="*/ 250 w 4060"/>
              <a:gd name="T37" fmla="*/ 482 h 712"/>
              <a:gd name="T38" fmla="*/ 250 w 4060"/>
              <a:gd name="T39" fmla="*/ 466 h 712"/>
              <a:gd name="T40" fmla="*/ 374 w 4060"/>
              <a:gd name="T41" fmla="*/ 466 h 712"/>
              <a:gd name="T42" fmla="*/ 374 w 4060"/>
              <a:gd name="T43" fmla="*/ 452 h 712"/>
              <a:gd name="T44" fmla="*/ 450 w 4060"/>
              <a:gd name="T45" fmla="*/ 452 h 712"/>
              <a:gd name="T46" fmla="*/ 450 w 4060"/>
              <a:gd name="T47" fmla="*/ 435 h 712"/>
              <a:gd name="T48" fmla="*/ 473 w 4060"/>
              <a:gd name="T49" fmla="*/ 435 h 712"/>
              <a:gd name="T50" fmla="*/ 474 w 4060"/>
              <a:gd name="T51" fmla="*/ 418 h 712"/>
              <a:gd name="T52" fmla="*/ 485 w 4060"/>
              <a:gd name="T53" fmla="*/ 418 h 712"/>
              <a:gd name="T54" fmla="*/ 485 w 4060"/>
              <a:gd name="T55" fmla="*/ 388 h 712"/>
              <a:gd name="T56" fmla="*/ 676 w 4060"/>
              <a:gd name="T57" fmla="*/ 388 h 712"/>
              <a:gd name="T58" fmla="*/ 677 w 4060"/>
              <a:gd name="T59" fmla="*/ 372 h 712"/>
              <a:gd name="T60" fmla="*/ 734 w 4060"/>
              <a:gd name="T61" fmla="*/ 372 h 712"/>
              <a:gd name="T62" fmla="*/ 734 w 4060"/>
              <a:gd name="T63" fmla="*/ 356 h 712"/>
              <a:gd name="T64" fmla="*/ 746 w 4060"/>
              <a:gd name="T65" fmla="*/ 356 h 712"/>
              <a:gd name="T66" fmla="*/ 746 w 4060"/>
              <a:gd name="T67" fmla="*/ 341 h 712"/>
              <a:gd name="T68" fmla="*/ 848 w 4060"/>
              <a:gd name="T69" fmla="*/ 341 h 712"/>
              <a:gd name="T70" fmla="*/ 848 w 4060"/>
              <a:gd name="T71" fmla="*/ 309 h 712"/>
              <a:gd name="T72" fmla="*/ 1026 w 4060"/>
              <a:gd name="T73" fmla="*/ 309 h 712"/>
              <a:gd name="T74" fmla="*/ 1026 w 4060"/>
              <a:gd name="T75" fmla="*/ 293 h 712"/>
              <a:gd name="T76" fmla="*/ 1164 w 4060"/>
              <a:gd name="T77" fmla="*/ 293 h 712"/>
              <a:gd name="T78" fmla="*/ 1164 w 4060"/>
              <a:gd name="T79" fmla="*/ 278 h 712"/>
              <a:gd name="T80" fmla="*/ 1228 w 4060"/>
              <a:gd name="T81" fmla="*/ 278 h 712"/>
              <a:gd name="T82" fmla="*/ 1229 w 4060"/>
              <a:gd name="T83" fmla="*/ 260 h 712"/>
              <a:gd name="T84" fmla="*/ 1402 w 4060"/>
              <a:gd name="T85" fmla="*/ 260 h 712"/>
              <a:gd name="T86" fmla="*/ 1403 w 4060"/>
              <a:gd name="T87" fmla="*/ 240 h 712"/>
              <a:gd name="T88" fmla="*/ 1662 w 4060"/>
              <a:gd name="T89" fmla="*/ 240 h 712"/>
              <a:gd name="T90" fmla="*/ 1662 w 4060"/>
              <a:gd name="T91" fmla="*/ 224 h 712"/>
              <a:gd name="T92" fmla="*/ 1696 w 4060"/>
              <a:gd name="T93" fmla="*/ 224 h 712"/>
              <a:gd name="T94" fmla="*/ 1697 w 4060"/>
              <a:gd name="T95" fmla="*/ 189 h 712"/>
              <a:gd name="T96" fmla="*/ 1806 w 4060"/>
              <a:gd name="T97" fmla="*/ 189 h 712"/>
              <a:gd name="T98" fmla="*/ 1806 w 4060"/>
              <a:gd name="T99" fmla="*/ 171 h 712"/>
              <a:gd name="T100" fmla="*/ 1833 w 4060"/>
              <a:gd name="T101" fmla="*/ 171 h 712"/>
              <a:gd name="T102" fmla="*/ 1833 w 4060"/>
              <a:gd name="T103" fmla="*/ 153 h 712"/>
              <a:gd name="T104" fmla="*/ 1896 w 4060"/>
              <a:gd name="T105" fmla="*/ 153 h 712"/>
              <a:gd name="T106" fmla="*/ 1896 w 4060"/>
              <a:gd name="T107" fmla="*/ 134 h 712"/>
              <a:gd name="T108" fmla="*/ 1920 w 4060"/>
              <a:gd name="T109" fmla="*/ 134 h 712"/>
              <a:gd name="T110" fmla="*/ 1919 w 4060"/>
              <a:gd name="T111" fmla="*/ 119 h 712"/>
              <a:gd name="T112" fmla="*/ 2666 w 4060"/>
              <a:gd name="T113" fmla="*/ 119 h 712"/>
              <a:gd name="T114" fmla="*/ 2666 w 4060"/>
              <a:gd name="T115" fmla="*/ 64 h 712"/>
              <a:gd name="T116" fmla="*/ 3196 w 4060"/>
              <a:gd name="T117" fmla="*/ 64 h 712"/>
              <a:gd name="T118" fmla="*/ 3196 w 4060"/>
              <a:gd name="T119" fmla="*/ 0 h 712"/>
              <a:gd name="T120" fmla="*/ 4060 w 4060"/>
              <a:gd name="T121" fmla="*/ 0 h 7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060" h="712">
                <a:moveTo>
                  <a:pt x="0" y="712"/>
                </a:moveTo>
                <a:lnTo>
                  <a:pt x="0" y="701"/>
                </a:lnTo>
                <a:lnTo>
                  <a:pt x="24" y="701"/>
                </a:lnTo>
                <a:lnTo>
                  <a:pt x="24" y="633"/>
                </a:lnTo>
                <a:lnTo>
                  <a:pt x="45" y="633"/>
                </a:lnTo>
                <a:lnTo>
                  <a:pt x="45" y="588"/>
                </a:lnTo>
                <a:lnTo>
                  <a:pt x="66" y="588"/>
                </a:lnTo>
                <a:lnTo>
                  <a:pt x="66" y="575"/>
                </a:lnTo>
                <a:lnTo>
                  <a:pt x="78" y="574"/>
                </a:lnTo>
                <a:lnTo>
                  <a:pt x="78" y="560"/>
                </a:lnTo>
                <a:lnTo>
                  <a:pt x="92" y="560"/>
                </a:lnTo>
                <a:lnTo>
                  <a:pt x="92" y="540"/>
                </a:lnTo>
                <a:lnTo>
                  <a:pt x="101" y="540"/>
                </a:lnTo>
                <a:lnTo>
                  <a:pt x="101" y="531"/>
                </a:lnTo>
                <a:lnTo>
                  <a:pt x="203" y="531"/>
                </a:lnTo>
                <a:lnTo>
                  <a:pt x="202" y="497"/>
                </a:lnTo>
                <a:lnTo>
                  <a:pt x="224" y="497"/>
                </a:lnTo>
                <a:lnTo>
                  <a:pt x="225" y="482"/>
                </a:lnTo>
                <a:lnTo>
                  <a:pt x="250" y="482"/>
                </a:lnTo>
                <a:lnTo>
                  <a:pt x="250" y="466"/>
                </a:lnTo>
                <a:lnTo>
                  <a:pt x="374" y="466"/>
                </a:lnTo>
                <a:lnTo>
                  <a:pt x="374" y="452"/>
                </a:lnTo>
                <a:lnTo>
                  <a:pt x="450" y="452"/>
                </a:lnTo>
                <a:lnTo>
                  <a:pt x="450" y="435"/>
                </a:lnTo>
                <a:lnTo>
                  <a:pt x="473" y="435"/>
                </a:lnTo>
                <a:lnTo>
                  <a:pt x="474" y="418"/>
                </a:lnTo>
                <a:lnTo>
                  <a:pt x="485" y="418"/>
                </a:lnTo>
                <a:lnTo>
                  <a:pt x="485" y="388"/>
                </a:lnTo>
                <a:lnTo>
                  <a:pt x="676" y="388"/>
                </a:lnTo>
                <a:lnTo>
                  <a:pt x="677" y="372"/>
                </a:lnTo>
                <a:lnTo>
                  <a:pt x="734" y="372"/>
                </a:lnTo>
                <a:lnTo>
                  <a:pt x="734" y="356"/>
                </a:lnTo>
                <a:lnTo>
                  <a:pt x="746" y="356"/>
                </a:lnTo>
                <a:lnTo>
                  <a:pt x="746" y="341"/>
                </a:lnTo>
                <a:lnTo>
                  <a:pt x="848" y="341"/>
                </a:lnTo>
                <a:lnTo>
                  <a:pt x="848" y="309"/>
                </a:lnTo>
                <a:lnTo>
                  <a:pt x="1026" y="309"/>
                </a:lnTo>
                <a:lnTo>
                  <a:pt x="1026" y="293"/>
                </a:lnTo>
                <a:lnTo>
                  <a:pt x="1164" y="293"/>
                </a:lnTo>
                <a:lnTo>
                  <a:pt x="1164" y="278"/>
                </a:lnTo>
                <a:lnTo>
                  <a:pt x="1228" y="278"/>
                </a:lnTo>
                <a:lnTo>
                  <a:pt x="1229" y="260"/>
                </a:lnTo>
                <a:lnTo>
                  <a:pt x="1402" y="260"/>
                </a:lnTo>
                <a:lnTo>
                  <a:pt x="1403" y="240"/>
                </a:lnTo>
                <a:lnTo>
                  <a:pt x="1662" y="240"/>
                </a:lnTo>
                <a:lnTo>
                  <a:pt x="1662" y="224"/>
                </a:lnTo>
                <a:lnTo>
                  <a:pt x="1696" y="224"/>
                </a:lnTo>
                <a:lnTo>
                  <a:pt x="1697" y="189"/>
                </a:lnTo>
                <a:lnTo>
                  <a:pt x="1806" y="189"/>
                </a:lnTo>
                <a:lnTo>
                  <a:pt x="1806" y="171"/>
                </a:lnTo>
                <a:lnTo>
                  <a:pt x="1833" y="171"/>
                </a:lnTo>
                <a:lnTo>
                  <a:pt x="1833" y="153"/>
                </a:lnTo>
                <a:lnTo>
                  <a:pt x="1896" y="153"/>
                </a:lnTo>
                <a:lnTo>
                  <a:pt x="1896" y="134"/>
                </a:lnTo>
                <a:lnTo>
                  <a:pt x="1920" y="134"/>
                </a:lnTo>
                <a:lnTo>
                  <a:pt x="1919" y="119"/>
                </a:lnTo>
                <a:lnTo>
                  <a:pt x="2666" y="119"/>
                </a:lnTo>
                <a:lnTo>
                  <a:pt x="2666" y="64"/>
                </a:lnTo>
                <a:lnTo>
                  <a:pt x="3196" y="64"/>
                </a:lnTo>
                <a:lnTo>
                  <a:pt x="3196" y="0"/>
                </a:lnTo>
                <a:lnTo>
                  <a:pt x="4060" y="0"/>
                </a:lnTo>
              </a:path>
            </a:pathLst>
          </a:custGeom>
          <a:noFill/>
          <a:ln w="25400" cmpd="sng">
            <a:solidFill>
              <a:srgbClr val="3961AC"/>
            </a:solidFill>
            <a:round/>
            <a:headEnd type="none" w="med" len="med"/>
            <a:tailEnd type="none" w="med" len="med"/>
          </a:ln>
          <a:effectLst/>
        </p:spPr>
        <p:txBody>
          <a:bodyPr lIns="91411" tIns="45705" rIns="91411" bIns="45705"/>
          <a:lstStyle/>
          <a:p>
            <a:pPr algn="ctr" defTabSz="914377" eaLnBrk="0" hangingPunct="0">
              <a:defRPr/>
            </a:pPr>
            <a:endParaRPr lang="en-GB" sz="800" ker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7" name="TextBox 70">
            <a:extLst>
              <a:ext uri="{FF2B5EF4-FFF2-40B4-BE49-F238E27FC236}">
                <a16:creationId xmlns:a16="http://schemas.microsoft.com/office/drawing/2014/main" id="{1DB4D229-6621-4EBB-8AD5-53967204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421" y="2030506"/>
            <a:ext cx="1040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defTabSz="914377" eaLnBrk="1" hangingPunct="1">
              <a:spcBef>
                <a:spcPts val="0"/>
              </a:spcBef>
              <a:defRPr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 0.54</a:t>
            </a:r>
          </a:p>
          <a:p>
            <a:pPr defTabSz="914377" eaLnBrk="1" hangingPunct="1">
              <a:spcBef>
                <a:spcPts val="0"/>
              </a:spcBef>
              <a:defRPr/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95% KI 0.37–0.79</a:t>
            </a:r>
          </a:p>
          <a:p>
            <a:pPr defTabSz="914377" eaLnBrk="1" hangingPunct="1">
              <a:spcBef>
                <a:spcPts val="0"/>
              </a:spcBef>
              <a:defRPr/>
            </a:pPr>
            <a:r>
              <a:rPr lang="de-DE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=0.002</a:t>
            </a:r>
          </a:p>
        </p:txBody>
      </p: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B0211219-F3AE-4F83-BF57-1F7C8316C347}"/>
              </a:ext>
            </a:extLst>
          </p:cNvPr>
          <p:cNvGrpSpPr/>
          <p:nvPr/>
        </p:nvGrpSpPr>
        <p:grpSpPr>
          <a:xfrm>
            <a:off x="7508413" y="2557189"/>
            <a:ext cx="1024399" cy="638496"/>
            <a:chOff x="3825176" y="1886659"/>
            <a:chExt cx="796036" cy="728252"/>
          </a:xfrm>
        </p:grpSpPr>
        <p:sp>
          <p:nvSpPr>
            <p:cNvPr id="151" name="Pfeil: nach unten 150">
              <a:extLst>
                <a:ext uri="{FF2B5EF4-FFF2-40B4-BE49-F238E27FC236}">
                  <a16:creationId xmlns:a16="http://schemas.microsoft.com/office/drawing/2014/main" id="{5CF4724F-7B39-4B54-BF83-CB13C05422FF}"/>
                </a:ext>
              </a:extLst>
            </p:cNvPr>
            <p:cNvSpPr/>
            <p:nvPr/>
          </p:nvSpPr>
          <p:spPr bwMode="auto">
            <a:xfrm>
              <a:off x="3825176" y="1904291"/>
              <a:ext cx="796036" cy="710620"/>
            </a:xfrm>
            <a:prstGeom prst="downArrow">
              <a:avLst/>
            </a:prstGeom>
            <a:solidFill>
              <a:srgbClr val="6689CC">
                <a:alpha val="50000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CH" sz="1600">
                <a:solidFill>
                  <a:schemeClr val="bg1"/>
                </a:solidFill>
              </a:endParaRPr>
            </a:p>
          </p:txBody>
        </p: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21644993-F77C-49D1-B8D3-B0EE29E238DD}"/>
                </a:ext>
              </a:extLst>
            </p:cNvPr>
            <p:cNvSpPr txBox="1"/>
            <p:nvPr/>
          </p:nvSpPr>
          <p:spPr>
            <a:xfrm>
              <a:off x="3863680" y="1886659"/>
              <a:ext cx="736980" cy="6343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rtlCol="0" anchor="ctr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46%</a:t>
              </a:r>
              <a:br>
                <a:rPr lang="de-DE" sz="1000" b="1" dirty="0">
                  <a:solidFill>
                    <a:schemeClr val="bg1"/>
                  </a:solidFill>
                </a:rPr>
              </a:br>
              <a:r>
                <a:rPr lang="de-DE" sz="600" b="1" dirty="0">
                  <a:solidFill>
                    <a:schemeClr val="bg1"/>
                  </a:solidFill>
                </a:rPr>
                <a:t>RRR</a:t>
              </a:r>
              <a:br>
                <a:rPr lang="de-DE" sz="600" b="1" dirty="0">
                  <a:solidFill>
                    <a:schemeClr val="bg1"/>
                  </a:solidFill>
                </a:rPr>
              </a:br>
              <a:br>
                <a:rPr lang="de-DE" sz="800" b="1" dirty="0">
                  <a:solidFill>
                    <a:schemeClr val="bg1"/>
                  </a:solidFill>
                </a:rPr>
              </a:br>
              <a:r>
                <a:rPr lang="de-DE" sz="600" b="1" dirty="0">
                  <a:solidFill>
                    <a:schemeClr val="bg1"/>
                  </a:solidFill>
                </a:rPr>
                <a:t>0.8% ARR</a:t>
              </a:r>
            </a:p>
          </p:txBody>
        </p:sp>
      </p:grpSp>
      <p:sp>
        <p:nvSpPr>
          <p:cNvPr id="153" name="Text Box 91">
            <a:extLst>
              <a:ext uri="{FF2B5EF4-FFF2-40B4-BE49-F238E27FC236}">
                <a16:creationId xmlns:a16="http://schemas.microsoft.com/office/drawing/2014/main" id="{3593434B-F151-4DD9-B725-3C37FC43C4C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92302" y="2864422"/>
            <a:ext cx="18598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hangingPunct="1">
              <a:defRPr/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kumulative Ereignisrate (%)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2C80AAE-61A1-4A08-A359-668C478AF4C0}"/>
              </a:ext>
            </a:extLst>
          </p:cNvPr>
          <p:cNvGrpSpPr/>
          <p:nvPr/>
        </p:nvGrpSpPr>
        <p:grpSpPr>
          <a:xfrm>
            <a:off x="5601275" y="4270570"/>
            <a:ext cx="1924060" cy="342659"/>
            <a:chOff x="5813043" y="3298343"/>
            <a:chExt cx="1924060" cy="342659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AB3EA90-4A34-46D3-960E-582E59986CCE}"/>
                </a:ext>
              </a:extLst>
            </p:cNvPr>
            <p:cNvGrpSpPr/>
            <p:nvPr/>
          </p:nvGrpSpPr>
          <p:grpSpPr>
            <a:xfrm>
              <a:off x="6718134" y="3300267"/>
              <a:ext cx="1018969" cy="340735"/>
              <a:chOff x="6101402" y="-64379"/>
              <a:chExt cx="1018969" cy="340735"/>
            </a:xfrm>
          </p:grpSpPr>
          <p:sp>
            <p:nvSpPr>
              <p:cNvPr id="155" name="Rectangle 14">
                <a:extLst>
                  <a:ext uri="{FF2B5EF4-FFF2-40B4-BE49-F238E27FC236}">
                    <a16:creationId xmlns:a16="http://schemas.microsoft.com/office/drawing/2014/main" id="{92E29977-CB3C-4399-9F68-827ACC651A75}"/>
                  </a:ext>
                </a:extLst>
              </p:cNvPr>
              <p:cNvSpPr/>
              <p:nvPr/>
            </p:nvSpPr>
            <p:spPr bwMode="auto">
              <a:xfrm>
                <a:off x="6101402" y="55467"/>
                <a:ext cx="72000" cy="72000"/>
              </a:xfrm>
              <a:prstGeom prst="rect">
                <a:avLst/>
              </a:prstGeom>
              <a:solidFill>
                <a:srgbClr val="8A8C8E"/>
              </a:solidFill>
              <a:ln w="19050" algn="ctr">
                <a:solidFill>
                  <a:srgbClr val="8A8C8E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GB" sz="1000">
                  <a:solidFill>
                    <a:srgbClr val="8A8C8E"/>
                  </a:solidFill>
                </a:endParaRPr>
              </a:p>
            </p:txBody>
          </p:sp>
          <p:sp>
            <p:nvSpPr>
              <p:cNvPr id="156" name="TextBox 15">
                <a:extLst>
                  <a:ext uri="{FF2B5EF4-FFF2-40B4-BE49-F238E27FC236}">
                    <a16:creationId xmlns:a16="http://schemas.microsoft.com/office/drawing/2014/main" id="{DB0712A3-6806-424F-8F9A-8DBE5602419F}"/>
                  </a:ext>
                </a:extLst>
              </p:cNvPr>
              <p:cNvSpPr txBox="1"/>
              <p:nvPr/>
            </p:nvSpPr>
            <p:spPr>
              <a:xfrm>
                <a:off x="6151538" y="-64379"/>
                <a:ext cx="968833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>
                <a:spAutoFit/>
              </a:bodyPr>
              <a:lstStyle/>
              <a:p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Enoxaparin/VKA</a:t>
                </a:r>
                <a:b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</a:br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(n=4116)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EF4A512-C0EA-45A1-82AA-27CDE30E5F10}"/>
                </a:ext>
              </a:extLst>
            </p:cNvPr>
            <p:cNvGrpSpPr/>
            <p:nvPr/>
          </p:nvGrpSpPr>
          <p:grpSpPr>
            <a:xfrm>
              <a:off x="5813043" y="3298343"/>
              <a:ext cx="1612009" cy="340735"/>
              <a:chOff x="6102397" y="230525"/>
              <a:chExt cx="1612009" cy="340735"/>
            </a:xfrm>
          </p:grpSpPr>
          <p:sp>
            <p:nvSpPr>
              <p:cNvPr id="157" name="Rectangle 20">
                <a:extLst>
                  <a:ext uri="{FF2B5EF4-FFF2-40B4-BE49-F238E27FC236}">
                    <a16:creationId xmlns:a16="http://schemas.microsoft.com/office/drawing/2014/main" id="{D151CA98-BADE-47A1-AE60-106E277643B1}"/>
                  </a:ext>
                </a:extLst>
              </p:cNvPr>
              <p:cNvSpPr/>
              <p:nvPr/>
            </p:nvSpPr>
            <p:spPr bwMode="auto">
              <a:xfrm>
                <a:off x="6102397" y="352958"/>
                <a:ext cx="72000" cy="72000"/>
              </a:xfrm>
              <a:prstGeom prst="rect">
                <a:avLst/>
              </a:prstGeom>
              <a:solidFill>
                <a:srgbClr val="3961AC"/>
              </a:solidFill>
              <a:ln w="19050" algn="ctr">
                <a:solidFill>
                  <a:srgbClr val="3961AC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GB" sz="100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  <p:sp>
            <p:nvSpPr>
              <p:cNvPr id="158" name="TextBox 23">
                <a:extLst>
                  <a:ext uri="{FF2B5EF4-FFF2-40B4-BE49-F238E27FC236}">
                    <a16:creationId xmlns:a16="http://schemas.microsoft.com/office/drawing/2014/main" id="{092BDD9C-8C8A-4092-BCA8-2700E01AEAEB}"/>
                  </a:ext>
                </a:extLst>
              </p:cNvPr>
              <p:cNvSpPr txBox="1"/>
              <p:nvPr/>
            </p:nvSpPr>
            <p:spPr>
              <a:xfrm>
                <a:off x="6152533" y="230525"/>
                <a:ext cx="1561873" cy="3407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spAutoFit/>
              </a:bodyPr>
              <a:lstStyle/>
              <a:p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Rivaroxaban</a:t>
                </a:r>
                <a:b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</a:br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(n=4130)</a:t>
                </a:r>
              </a:p>
            </p:txBody>
          </p:sp>
        </p:grp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1918C97-80EA-482B-A8AF-9706907BD47A}"/>
              </a:ext>
            </a:extLst>
          </p:cNvPr>
          <p:cNvGrpSpPr/>
          <p:nvPr/>
        </p:nvGrpSpPr>
        <p:grpSpPr>
          <a:xfrm>
            <a:off x="1450357" y="4270570"/>
            <a:ext cx="1924060" cy="342659"/>
            <a:chOff x="1648320" y="3266269"/>
            <a:chExt cx="1924060" cy="342659"/>
          </a:xfrm>
        </p:grpSpPr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3EDFCBF2-7602-4A42-8B87-ED93C3A5FC0C}"/>
                </a:ext>
              </a:extLst>
            </p:cNvPr>
            <p:cNvGrpSpPr/>
            <p:nvPr/>
          </p:nvGrpSpPr>
          <p:grpSpPr>
            <a:xfrm>
              <a:off x="2553411" y="3268193"/>
              <a:ext cx="1018969" cy="340735"/>
              <a:chOff x="6101402" y="-64379"/>
              <a:chExt cx="1018969" cy="340735"/>
            </a:xfrm>
          </p:grpSpPr>
          <p:sp>
            <p:nvSpPr>
              <p:cNvPr id="160" name="Rectangle 14">
                <a:extLst>
                  <a:ext uri="{FF2B5EF4-FFF2-40B4-BE49-F238E27FC236}">
                    <a16:creationId xmlns:a16="http://schemas.microsoft.com/office/drawing/2014/main" id="{D477A64C-6CCA-4658-938B-40452028C180}"/>
                  </a:ext>
                </a:extLst>
              </p:cNvPr>
              <p:cNvSpPr/>
              <p:nvPr/>
            </p:nvSpPr>
            <p:spPr bwMode="auto">
              <a:xfrm>
                <a:off x="6101402" y="55467"/>
                <a:ext cx="72000" cy="72000"/>
              </a:xfrm>
              <a:prstGeom prst="rect">
                <a:avLst/>
              </a:prstGeom>
              <a:solidFill>
                <a:srgbClr val="8A8C8E"/>
              </a:solidFill>
              <a:ln w="19050" algn="ctr">
                <a:solidFill>
                  <a:srgbClr val="8A8C8E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GB" sz="1000">
                  <a:solidFill>
                    <a:srgbClr val="8A8C8E"/>
                  </a:solidFill>
                </a:endParaRPr>
              </a:p>
            </p:txBody>
          </p:sp>
          <p:sp>
            <p:nvSpPr>
              <p:cNvPr id="161" name="TextBox 15">
                <a:extLst>
                  <a:ext uri="{FF2B5EF4-FFF2-40B4-BE49-F238E27FC236}">
                    <a16:creationId xmlns:a16="http://schemas.microsoft.com/office/drawing/2014/main" id="{2F75B07F-1E21-4B73-B23A-9468DCB776EA}"/>
                  </a:ext>
                </a:extLst>
              </p:cNvPr>
              <p:cNvSpPr txBox="1"/>
              <p:nvPr/>
            </p:nvSpPr>
            <p:spPr>
              <a:xfrm>
                <a:off x="6151538" y="-64379"/>
                <a:ext cx="968833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>
                <a:spAutoFit/>
              </a:bodyPr>
              <a:lstStyle/>
              <a:p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Enoxaparin/VKA</a:t>
                </a:r>
                <a:b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</a:br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(n=4131)</a:t>
                </a:r>
              </a:p>
            </p:txBody>
          </p:sp>
        </p:grpSp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DFBDFE91-36FE-4898-92DD-84EF7682C450}"/>
                </a:ext>
              </a:extLst>
            </p:cNvPr>
            <p:cNvGrpSpPr/>
            <p:nvPr/>
          </p:nvGrpSpPr>
          <p:grpSpPr>
            <a:xfrm>
              <a:off x="1648320" y="3266269"/>
              <a:ext cx="1612009" cy="340735"/>
              <a:chOff x="6102397" y="230525"/>
              <a:chExt cx="1612009" cy="340735"/>
            </a:xfrm>
          </p:grpSpPr>
          <p:sp>
            <p:nvSpPr>
              <p:cNvPr id="163" name="Rectangle 20">
                <a:extLst>
                  <a:ext uri="{FF2B5EF4-FFF2-40B4-BE49-F238E27FC236}">
                    <a16:creationId xmlns:a16="http://schemas.microsoft.com/office/drawing/2014/main" id="{E27C2726-D9AB-4830-8A9B-B25D4EC4BAA6}"/>
                  </a:ext>
                </a:extLst>
              </p:cNvPr>
              <p:cNvSpPr/>
              <p:nvPr/>
            </p:nvSpPr>
            <p:spPr bwMode="auto">
              <a:xfrm>
                <a:off x="6102397" y="352958"/>
                <a:ext cx="72000" cy="72000"/>
              </a:xfrm>
              <a:prstGeom prst="rect">
                <a:avLst/>
              </a:prstGeom>
              <a:solidFill>
                <a:srgbClr val="3961AC"/>
              </a:solidFill>
              <a:ln w="19050" algn="ctr">
                <a:solidFill>
                  <a:srgbClr val="3961AC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GB" sz="100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  <p:sp>
            <p:nvSpPr>
              <p:cNvPr id="164" name="TextBox 23">
                <a:extLst>
                  <a:ext uri="{FF2B5EF4-FFF2-40B4-BE49-F238E27FC236}">
                    <a16:creationId xmlns:a16="http://schemas.microsoft.com/office/drawing/2014/main" id="{CDDC3CC9-9E79-4B97-9E72-13103B5D031B}"/>
                  </a:ext>
                </a:extLst>
              </p:cNvPr>
              <p:cNvSpPr txBox="1"/>
              <p:nvPr/>
            </p:nvSpPr>
            <p:spPr>
              <a:xfrm>
                <a:off x="6152533" y="230525"/>
                <a:ext cx="1561873" cy="3407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spAutoFit/>
              </a:bodyPr>
              <a:lstStyle/>
              <a:p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Rivaroxaban</a:t>
                </a:r>
                <a:b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</a:br>
                <a:r>
                  <a:rPr lang="de-DE" sz="8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(n=4150)</a:t>
                </a:r>
              </a:p>
            </p:txBody>
          </p:sp>
        </p:grp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77AB92D1-A459-436E-A7E4-7684D8A2C9BD}"/>
              </a:ext>
            </a:extLst>
          </p:cNvPr>
          <p:cNvSpPr txBox="1"/>
          <p:nvPr/>
        </p:nvSpPr>
        <p:spPr>
          <a:xfrm>
            <a:off x="616753" y="1803211"/>
            <a:ext cx="140615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Rezidivierende VTE*</a:t>
            </a:r>
          </a:p>
        </p:txBody>
      </p:sp>
      <p:sp>
        <p:nvSpPr>
          <p:cNvPr id="168" name="Textfeld 167">
            <a:extLst>
              <a:ext uri="{FF2B5EF4-FFF2-40B4-BE49-F238E27FC236}">
                <a16:creationId xmlns:a16="http://schemas.microsoft.com/office/drawing/2014/main" id="{9197ED60-0351-497A-9DC9-8769418C4A88}"/>
              </a:ext>
            </a:extLst>
          </p:cNvPr>
          <p:cNvSpPr txBox="1"/>
          <p:nvPr/>
        </p:nvSpPr>
        <p:spPr>
          <a:xfrm>
            <a:off x="4751388" y="1807499"/>
            <a:ext cx="140615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Schwere Blutung</a:t>
            </a:r>
            <a:r>
              <a:rPr lang="de-DE" sz="1000" b="1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# </a:t>
            </a:r>
          </a:p>
        </p:txBody>
      </p:sp>
    </p:spTree>
    <p:extLst>
      <p:ext uri="{BB962C8B-B14F-4D97-AF65-F5344CB8AC3E}">
        <p14:creationId xmlns:p14="http://schemas.microsoft.com/office/powerpoint/2010/main" val="367854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6464E34-31BF-4836-B7AB-5A3E62603AFB}"/>
              </a:ext>
            </a:extLst>
          </p:cNvPr>
          <p:cNvGrpSpPr/>
          <p:nvPr/>
        </p:nvGrpSpPr>
        <p:grpSpPr>
          <a:xfrm>
            <a:off x="798970" y="2041072"/>
            <a:ext cx="3600000" cy="900000"/>
            <a:chOff x="4746629" y="2055541"/>
            <a:chExt cx="3812057" cy="596050"/>
          </a:xfrm>
        </p:grpSpPr>
        <p:sp>
          <p:nvSpPr>
            <p:cNvPr id="21" name="Freeform: Shape 36">
              <a:extLst>
                <a:ext uri="{FF2B5EF4-FFF2-40B4-BE49-F238E27FC236}">
                  <a16:creationId xmlns:a16="http://schemas.microsoft.com/office/drawing/2014/main" id="{213FFAB3-7082-4EB5-AD96-206354808798}"/>
                </a:ext>
              </a:extLst>
            </p:cNvPr>
            <p:cNvSpPr/>
            <p:nvPr/>
          </p:nvSpPr>
          <p:spPr bwMode="auto">
            <a:xfrm>
              <a:off x="4751388" y="2055541"/>
              <a:ext cx="3807298" cy="596050"/>
            </a:xfrm>
            <a:custGeom>
              <a:avLst/>
              <a:gdLst>
                <a:gd name="connsiteX0" fmla="*/ 360000 w 4368835"/>
                <a:gd name="connsiteY0" fmla="*/ 0 h 720000"/>
                <a:gd name="connsiteX1" fmla="*/ 4077048 w 4368835"/>
                <a:gd name="connsiteY1" fmla="*/ 0 h 720000"/>
                <a:gd name="connsiteX2" fmla="*/ 4368835 w 4368835"/>
                <a:gd name="connsiteY2" fmla="*/ 360000 h 720000"/>
                <a:gd name="connsiteX3" fmla="*/ 4077048 w 4368835"/>
                <a:gd name="connsiteY3" fmla="*/ 720000 h 720000"/>
                <a:gd name="connsiteX4" fmla="*/ 360000 w 4368835"/>
                <a:gd name="connsiteY4" fmla="*/ 720000 h 720000"/>
                <a:gd name="connsiteX5" fmla="*/ 0 w 4368835"/>
                <a:gd name="connsiteY5" fmla="*/ 360000 h 720000"/>
                <a:gd name="connsiteX6" fmla="*/ 360000 w 4368835"/>
                <a:gd name="connsiteY6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835" h="720000">
                  <a:moveTo>
                    <a:pt x="360000" y="0"/>
                  </a:moveTo>
                  <a:lnTo>
                    <a:pt x="4077048" y="0"/>
                  </a:lnTo>
                  <a:lnTo>
                    <a:pt x="4368835" y="360000"/>
                  </a:lnTo>
                  <a:lnTo>
                    <a:pt x="4077048" y="720000"/>
                  </a:lnTo>
                  <a:lnTo>
                    <a:pt x="360000" y="720000"/>
                  </a:lnTo>
                  <a:cubicBezTo>
                    <a:pt x="161177" y="720000"/>
                    <a:pt x="0" y="558823"/>
                    <a:pt x="0" y="360000"/>
                  </a:cubicBezTo>
                  <a:cubicBezTo>
                    <a:pt x="0" y="161177"/>
                    <a:pt x="161177" y="0"/>
                    <a:pt x="360000" y="0"/>
                  </a:cubicBezTo>
                  <a:close/>
                </a:path>
              </a:pathLst>
            </a:custGeom>
            <a:solidFill>
              <a:srgbClr val="3961A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5AD393A-2B7A-40F5-ACB7-4DEC8CFAE2B6}"/>
                </a:ext>
              </a:extLst>
            </p:cNvPr>
            <p:cNvSpPr/>
            <p:nvPr/>
          </p:nvSpPr>
          <p:spPr bwMode="auto">
            <a:xfrm>
              <a:off x="4746629" y="2055541"/>
              <a:ext cx="497900" cy="596050"/>
            </a:xfrm>
            <a:prstGeom prst="rect">
              <a:avLst/>
            </a:prstGeom>
            <a:solidFill>
              <a:srgbClr val="3961A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4E940E7-662E-4063-B945-CF2F30CB1EE6}"/>
              </a:ext>
            </a:extLst>
          </p:cNvPr>
          <p:cNvSpPr txBox="1">
            <a:spLocks/>
          </p:cNvSpPr>
          <p:nvPr/>
        </p:nvSpPr>
        <p:spPr>
          <a:xfrm>
            <a:off x="616659" y="1686354"/>
            <a:ext cx="7907817" cy="1473566"/>
          </a:xfrm>
          <a:prstGeom prst="roundRect">
            <a:avLst>
              <a:gd name="adj" fmla="val 7035"/>
            </a:avLst>
          </a:prstGeom>
          <a:solidFill>
            <a:srgbClr val="3961AC">
              <a:alpha val="10000"/>
            </a:srgbClr>
          </a:solidFill>
        </p:spPr>
        <p:txBody>
          <a:bodyPr vert="horz" lIns="54000" tIns="54000" rIns="54000" bIns="54000" rtlCol="0">
            <a:noAutofit/>
          </a:bodyPr>
          <a:lstStyle>
            <a:lvl1pPr marL="201216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9575" indent="-207169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626269" indent="-215504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827485" indent="-2000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021556" indent="-2143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19490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2919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26348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2977754" indent="-17978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928688" algn="l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961AC"/>
              </a:buClr>
              <a:buSzPct val="80000"/>
              <a:buFont typeface="Wingdings" panose="05000000000000000000" pitchFamily="2" charset="2"/>
              <a:buNone/>
              <a:tabLst>
                <a:tab pos="928688" algn="l"/>
              </a:tabLst>
              <a:defRPr/>
            </a:pPr>
            <a:endParaRPr kumimoji="0" lang="en-AU" sz="1500" b="1" i="0" u="none" strike="noStrike" kern="0" cap="none" spc="0" normalizeH="0" baseline="0" noProof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E5EFB-35B6-4E7B-B90A-0BE19FEA8704}"/>
              </a:ext>
            </a:extLst>
          </p:cNvPr>
          <p:cNvSpPr txBox="1">
            <a:spLocks/>
          </p:cNvSpPr>
          <p:nvPr/>
        </p:nvSpPr>
        <p:spPr>
          <a:xfrm>
            <a:off x="619123" y="549309"/>
            <a:ext cx="8274053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CH" sz="2400" dirty="0"/>
              <a:t>Klarer Monotherapie-Ansatz von Anfang an</a:t>
            </a:r>
            <a:endParaRPr lang="de-DE" sz="2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3" y="4815493"/>
            <a:ext cx="8274051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Rivaroxaban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15 mg- und 20 mg-Tabletten mit der Mahlzeit einnehmen; keine Dosierungsanpassung erforderlich auf Basis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CrCl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VTE: venöse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Thromboembolie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; TVT: tiefe Venenthrombose; LE: Lungenembolie;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CrCl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: Kreatinin-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Clearance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 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04EA1788-3DA9-4CEB-9C2A-358BFC9B1EF5}"/>
              </a:ext>
            </a:extLst>
          </p:cNvPr>
          <p:cNvSpPr txBox="1">
            <a:spLocks/>
          </p:cNvSpPr>
          <p:nvPr/>
        </p:nvSpPr>
        <p:spPr>
          <a:xfrm>
            <a:off x="612776" y="1228789"/>
            <a:ext cx="5998336" cy="215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dirty="0"/>
              <a:t>Dosierungsschema von </a:t>
            </a:r>
            <a:r>
              <a:rPr lang="de-DE" sz="1400" b="1" dirty="0" err="1"/>
              <a:t>Rivaroxaban</a:t>
            </a:r>
            <a:r>
              <a:rPr lang="de-DE" sz="1400" b="1" dirty="0"/>
              <a:t> für die Behandlung von TVT/LE</a:t>
            </a:r>
            <a:r>
              <a:rPr lang="de-DE" sz="1400" b="1" baseline="30000" dirty="0"/>
              <a:t>8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AA21FC-DBD6-44A5-8DB7-826EFB84B496}"/>
              </a:ext>
            </a:extLst>
          </p:cNvPr>
          <p:cNvSpPr txBox="1"/>
          <p:nvPr/>
        </p:nvSpPr>
        <p:spPr>
          <a:xfrm>
            <a:off x="803463" y="1686355"/>
            <a:ext cx="3340493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  <a:t>Initialbehandlung </a:t>
            </a:r>
            <a:r>
              <a:rPr lang="de-DE" sz="1200" b="1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</a:rPr>
              <a:t>(21 Tage)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3978789-CCBF-45DE-B15B-403144E550C2}"/>
              </a:ext>
            </a:extLst>
          </p:cNvPr>
          <p:cNvGrpSpPr/>
          <p:nvPr/>
        </p:nvGrpSpPr>
        <p:grpSpPr>
          <a:xfrm>
            <a:off x="4746629" y="2041072"/>
            <a:ext cx="3600000" cy="900000"/>
            <a:chOff x="4746629" y="2055541"/>
            <a:chExt cx="3812057" cy="596050"/>
          </a:xfrm>
        </p:grpSpPr>
        <p:sp>
          <p:nvSpPr>
            <p:cNvPr id="16" name="Freeform: Shape 36">
              <a:extLst>
                <a:ext uri="{FF2B5EF4-FFF2-40B4-BE49-F238E27FC236}">
                  <a16:creationId xmlns:a16="http://schemas.microsoft.com/office/drawing/2014/main" id="{B0C28421-5FD4-4973-AA88-92496F2A52D2}"/>
                </a:ext>
              </a:extLst>
            </p:cNvPr>
            <p:cNvSpPr/>
            <p:nvPr/>
          </p:nvSpPr>
          <p:spPr bwMode="auto">
            <a:xfrm>
              <a:off x="4751388" y="2055541"/>
              <a:ext cx="3807298" cy="596050"/>
            </a:xfrm>
            <a:custGeom>
              <a:avLst/>
              <a:gdLst>
                <a:gd name="connsiteX0" fmla="*/ 360000 w 4368835"/>
                <a:gd name="connsiteY0" fmla="*/ 0 h 720000"/>
                <a:gd name="connsiteX1" fmla="*/ 4077048 w 4368835"/>
                <a:gd name="connsiteY1" fmla="*/ 0 h 720000"/>
                <a:gd name="connsiteX2" fmla="*/ 4368835 w 4368835"/>
                <a:gd name="connsiteY2" fmla="*/ 360000 h 720000"/>
                <a:gd name="connsiteX3" fmla="*/ 4077048 w 4368835"/>
                <a:gd name="connsiteY3" fmla="*/ 720000 h 720000"/>
                <a:gd name="connsiteX4" fmla="*/ 360000 w 4368835"/>
                <a:gd name="connsiteY4" fmla="*/ 720000 h 720000"/>
                <a:gd name="connsiteX5" fmla="*/ 0 w 4368835"/>
                <a:gd name="connsiteY5" fmla="*/ 360000 h 720000"/>
                <a:gd name="connsiteX6" fmla="*/ 360000 w 4368835"/>
                <a:gd name="connsiteY6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835" h="720000">
                  <a:moveTo>
                    <a:pt x="360000" y="0"/>
                  </a:moveTo>
                  <a:lnTo>
                    <a:pt x="4077048" y="0"/>
                  </a:lnTo>
                  <a:lnTo>
                    <a:pt x="4368835" y="360000"/>
                  </a:lnTo>
                  <a:lnTo>
                    <a:pt x="4077048" y="720000"/>
                  </a:lnTo>
                  <a:lnTo>
                    <a:pt x="360000" y="720000"/>
                  </a:lnTo>
                  <a:cubicBezTo>
                    <a:pt x="161177" y="720000"/>
                    <a:pt x="0" y="558823"/>
                    <a:pt x="0" y="360000"/>
                  </a:cubicBezTo>
                  <a:cubicBezTo>
                    <a:pt x="0" y="161177"/>
                    <a:pt x="161177" y="0"/>
                    <a:pt x="360000" y="0"/>
                  </a:cubicBezTo>
                  <a:close/>
                </a:path>
              </a:pathLst>
            </a:custGeom>
            <a:solidFill>
              <a:srgbClr val="3961A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77681FB1-452B-4221-A63C-4DB886EC239C}"/>
                </a:ext>
              </a:extLst>
            </p:cNvPr>
            <p:cNvSpPr/>
            <p:nvPr/>
          </p:nvSpPr>
          <p:spPr bwMode="auto">
            <a:xfrm>
              <a:off x="4746629" y="2055541"/>
              <a:ext cx="497900" cy="596050"/>
            </a:xfrm>
            <a:prstGeom prst="rect">
              <a:avLst/>
            </a:prstGeom>
            <a:solidFill>
              <a:srgbClr val="3961AC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73200C34-A86C-4371-A187-2A5FD1F0B942}"/>
              </a:ext>
            </a:extLst>
          </p:cNvPr>
          <p:cNvSpPr txBox="1"/>
          <p:nvPr/>
        </p:nvSpPr>
        <p:spPr>
          <a:xfrm>
            <a:off x="2339123" y="2658778"/>
            <a:ext cx="1278605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algn="ctr" rtl="0"/>
            <a:endParaRPr lang="de-DE" sz="12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DECDEB1-FA05-42E7-8886-F749A27E926D}"/>
              </a:ext>
            </a:extLst>
          </p:cNvPr>
          <p:cNvSpPr txBox="1"/>
          <p:nvPr/>
        </p:nvSpPr>
        <p:spPr>
          <a:xfrm>
            <a:off x="5753933" y="2658778"/>
            <a:ext cx="1236967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de-DE" sz="12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4AF23C3-A970-44B0-8971-041451D145B5}"/>
              </a:ext>
            </a:extLst>
          </p:cNvPr>
          <p:cNvSpPr txBox="1"/>
          <p:nvPr/>
        </p:nvSpPr>
        <p:spPr>
          <a:xfrm>
            <a:off x="4758480" y="1695455"/>
            <a:ext cx="3340492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200" b="1" dirty="0">
                <a:solidFill>
                  <a:srgbClr val="595959"/>
                </a:solidFill>
                <a:latin typeface="Arial" panose="020B0604020202020204" pitchFamily="34" charset="0"/>
              </a:rPr>
              <a:t>Erhaltungstherapie (ab Tag 22</a:t>
            </a:r>
            <a:r>
              <a:rPr lang="de-DE" sz="1200" b="1" i="0" u="none" strike="noStrike" baseline="0" dirty="0">
                <a:solidFill>
                  <a:srgbClr val="595959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433C37A-9757-44E7-AF08-005A64256C7F}"/>
              </a:ext>
            </a:extLst>
          </p:cNvPr>
          <p:cNvSpPr txBox="1"/>
          <p:nvPr/>
        </p:nvSpPr>
        <p:spPr>
          <a:xfrm>
            <a:off x="2887198" y="2314680"/>
            <a:ext cx="1324440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rtl="0"/>
            <a:r>
              <a:rPr lang="de-DE"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</a:rPr>
              <a:t>15 mg 2× tägl.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58C3FE7-7FC6-4027-8AC8-4E6E1DD96293}"/>
              </a:ext>
            </a:extLst>
          </p:cNvPr>
          <p:cNvSpPr txBox="1"/>
          <p:nvPr/>
        </p:nvSpPr>
        <p:spPr>
          <a:xfrm>
            <a:off x="5602502" y="2314680"/>
            <a:ext cx="1319107" cy="33409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rtl="0"/>
            <a:r>
              <a:rPr lang="de-DE"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</a:rPr>
              <a:t>20 mg 1× tägl.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5C5CA34-1EDE-4800-B0C0-0C46680B4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39" y="2223771"/>
            <a:ext cx="518400" cy="50288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BA5AC98-17D8-4B91-BEE1-3497247FA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03" y="2223771"/>
            <a:ext cx="518400" cy="50288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C058914-060C-44A1-B4BB-7F3C75F34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99" y="2223771"/>
            <a:ext cx="518400" cy="50288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D9AB434-D153-48C8-ADF9-8593BAFD8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88" y="2304667"/>
            <a:ext cx="388672" cy="34776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72E06FC-7747-4081-AE55-C9432D064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43" y="2303748"/>
            <a:ext cx="248603" cy="3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3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>
            <a:extLst>
              <a:ext uri="{FF2B5EF4-FFF2-40B4-BE49-F238E27FC236}">
                <a16:creationId xmlns:a16="http://schemas.microsoft.com/office/drawing/2014/main" id="{ADB0AE22-C99A-4362-B6BC-EAFB89F74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913185"/>
            <a:ext cx="8532812" cy="2381"/>
          </a:xfrm>
          <a:prstGeom prst="line">
            <a:avLst/>
          </a:prstGeom>
          <a:noFill/>
          <a:ln w="28575">
            <a:solidFill>
              <a:srgbClr val="3961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E5EFB-35B6-4E7B-B90A-0BE19FEA8704}"/>
              </a:ext>
            </a:extLst>
          </p:cNvPr>
          <p:cNvSpPr txBox="1">
            <a:spLocks/>
          </p:cNvSpPr>
          <p:nvPr/>
        </p:nvSpPr>
        <p:spPr>
          <a:xfrm>
            <a:off x="619123" y="272310"/>
            <a:ext cx="8394248" cy="6093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961A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/>
            <a:r>
              <a:rPr lang="de-DE" sz="2200" dirty="0"/>
              <a:t>ESC LE Guidelines: NOAK werden als First-Line-Therapie empfohlen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FFE767A-A25D-4C4F-BA87-BB3284BB6192}"/>
              </a:ext>
            </a:extLst>
          </p:cNvPr>
          <p:cNvSpPr txBox="1"/>
          <p:nvPr/>
        </p:nvSpPr>
        <p:spPr>
          <a:xfrm>
            <a:off x="619124" y="4815493"/>
            <a:ext cx="7913690" cy="2410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* Empfehlungsklasse; ** Evidenzlevel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de-DE" sz="700" dirty="0">
                <a:solidFill>
                  <a:srgbClr val="B3B2B5"/>
                </a:solidFill>
                <a:cs typeface="Arial" charset="0"/>
              </a:rPr>
              <a:t>LE: Lungenembolie; VKA: Vitamin-K-Antagonist; NOAK: Nicht-Vitamin-K-antagonistische orale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Antikoagulantien</a:t>
            </a:r>
            <a:r>
              <a:rPr lang="de-DE" sz="700" dirty="0">
                <a:solidFill>
                  <a:srgbClr val="B3B2B5"/>
                </a:solidFill>
                <a:cs typeface="Arial" charset="0"/>
              </a:rPr>
              <a:t>, neue orale </a:t>
            </a:r>
            <a:r>
              <a:rPr lang="de-DE" sz="700" dirty="0" err="1">
                <a:solidFill>
                  <a:srgbClr val="B3B2B5"/>
                </a:solidFill>
                <a:cs typeface="Arial" charset="0"/>
              </a:rPr>
              <a:t>Antikoagulantien</a:t>
            </a:r>
            <a:endParaRPr lang="de-DE" sz="700" dirty="0">
              <a:solidFill>
                <a:srgbClr val="B3B2B5"/>
              </a:solidFill>
              <a:cs typeface="Arial" charset="0"/>
            </a:endParaRPr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EBD09BBE-BA7F-403B-9B3D-A7552F3A3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369539"/>
              </p:ext>
            </p:extLst>
          </p:nvPr>
        </p:nvGraphicFramePr>
        <p:xfrm>
          <a:off x="611188" y="1276350"/>
          <a:ext cx="7914112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97381">
                  <a:extLst>
                    <a:ext uri="{9D8B030D-6E8A-4147-A177-3AD203B41FA5}">
                      <a16:colId xmlns:a16="http://schemas.microsoft.com/office/drawing/2014/main" val="158057105"/>
                    </a:ext>
                  </a:extLst>
                </a:gridCol>
                <a:gridCol w="1516731">
                  <a:extLst>
                    <a:ext uri="{9D8B030D-6E8A-4147-A177-3AD203B41FA5}">
                      <a16:colId xmlns:a16="http://schemas.microsoft.com/office/drawing/2014/main" val="3756322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24362976"/>
                    </a:ext>
                  </a:extLst>
                </a:gridCol>
              </a:tblGrid>
              <a:tr h="167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cap="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Empfehlungen für Akutphase-therapie</a:t>
                      </a:r>
                      <a:r>
                        <a:rPr lang="de-DE" sz="1100" b="1" cap="all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cap="all" baseline="0">
                          <a:solidFill>
                            <a:schemeClr val="bg1"/>
                          </a:solidFill>
                        </a:rPr>
                        <a:t>Klasse*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cap="all" baseline="0" dirty="0">
                          <a:solidFill>
                            <a:schemeClr val="bg1"/>
                          </a:solidFill>
                        </a:rPr>
                        <a:t>LEVEL**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0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/>
                        <a:t>Für Patienten mit hoher oder mittlerer klinischer Wahrscheinlichkeit einer LE wird bereits während der diagnostischen Abklärung die unmittelbare Antikoagulation-Initiierung empfohlen.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00B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80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2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Wenn eine orale Antikoagulation bei Patienten mit LE mit einem geeigneten NOAK (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Apixaban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Dabigatran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Edoxaban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 oder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Rivaroxaban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) gestartet wurde, sollte ein NOAK den VKA vorgezogen werden.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rgbClr val="00B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5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NOAKs werden nicht empfohlen für Patienten mit schwerer Niereninsuffizienz, i</a:t>
                      </a:r>
                      <a:r>
                        <a:rPr lang="de-CH" sz="1000" dirty="0" err="1"/>
                        <a:t>n</a:t>
                      </a:r>
                      <a:r>
                        <a:rPr lang="de-CH" sz="1000" dirty="0"/>
                        <a:t> der Schwangerschaft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und </a:t>
                      </a:r>
                      <a:r>
                        <a:rPr lang="de-CH" sz="1000" dirty="0"/>
                        <a:t>in der Stillzeit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sowie für Patienten mit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</a:rPr>
                        <a:t>Antiphospholipid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-Antikörper-Syndrom.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170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ivaroxaban scientific slide template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Main title slide 2 or 3 lines (Arial 32 pt, purple) 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Section divider 1 to 4 Lines (Arial 28 pt, Purple) &amp;quot;&quot;/&gt;&lt;property id=&quot;20307&quot; value=&quot;273&quot;/&gt;&lt;/object&gt;&lt;object type=&quot;3&quot; unique_id=&quot;10007&quot;&gt;&lt;property id=&quot;20148&quot; value=&quot;5&quot;/&gt;&lt;property id=&quot;20300&quot; value=&quot;Slide 6 - &amp;quot;Two columns&amp;quot;&quot;/&gt;&lt;property id=&quot;20307&quot; value=&quot;276&quot;/&gt;&lt;/object&gt;&lt;object type=&quot;3&quot; unique_id=&quot;10008&quot;&gt;&lt;property id=&quot;20148&quot; value=&quot;5&quot;/&gt;&lt;property id=&quot;20300&quot; value=&quot;Slide 7 - &amp;quot;Copy and style protocols&amp;quot;&quot;/&gt;&lt;property id=&quot;20307&quot; value=&quot;281&quot;/&gt;&lt;/object&gt;&lt;object type=&quot;3&quot; unique_id=&quot;10009&quot;&gt;&lt;property id=&quot;20148&quot; value=&quot;5&quot;/&gt;&lt;property id=&quot;20300&quot; value=&quot;Slide 8 - &amp;quot;Hyperlinks&amp;quot;&quot;/&gt;&lt;property id=&quot;20307&quot; value=&quot;286&quot;/&gt;&lt;/object&gt;&lt;object type=&quot;3&quot; unique_id=&quot;10010&quot;&gt;&lt;property id=&quot;20148&quot; value=&quot;5&quot;/&gt;&lt;property id=&quot;20300&quot; value=&quot;Slide 9 - &amp;quot;Layout grids (3 vertical + 7 horizontal) activate via view  guides&amp;quot;&quot;/&gt;&lt;property id=&quot;20307&quot; value=&quot;262&quot;/&gt;&lt;/object&gt;&lt;object type=&quot;3&quot; unique_id=&quot;10011&quot;&gt;&lt;property id=&quot;20148&quot; value=&quot;5&quot;/&gt;&lt;property id=&quot;20300&quot; value=&quot;Slide 10 - &amp;quot;System colours&amp;quot;&quot;/&gt;&lt;property id=&quot;20307&quot; value=&quot;264&quot;/&gt;&lt;/object&gt;&lt;object type=&quot;3&quot; unique_id=&quot;10012&quot;&gt;&lt;property id=&quot;20148&quot; value=&quot;5&quot;/&gt;&lt;property id=&quot;20300&quot; value=&quot;Slide 11 - &amp;quot;The designed colours and colour breaks for charts and graphs&amp;quot;&quot;/&gt;&lt;property id=&quot;20307&quot; value=&quot;265&quot;/&gt;&lt;/object&gt;&lt;object type=&quot;3&quot; unique_id=&quot;10013&quot;&gt;&lt;property id=&quot;20148&quot; value=&quot;5&quot;/&gt;&lt;property id=&quot;20300&quot; value=&quot;Slide 12 - &amp;quot;Pie chart design example – drug-specific data&amp;quot;&quot;/&gt;&lt;property id=&quot;20307&quot; value=&quot;266&quot;/&gt;&lt;/object&gt;&lt;object type=&quot;3&quot; unique_id=&quot;10014&quot;&gt;&lt;property id=&quot;20148&quot; value=&quot;5&quot;/&gt;&lt;property id=&quot;20300&quot; value=&quot;Slide 13 - &amp;quot;Complex column chart design example – drug-specific data&amp;quot;&quot;/&gt;&lt;property id=&quot;20307&quot; value=&quot;267&quot;/&gt;&lt;/object&gt;&lt;object type=&quot;3&quot; unique_id=&quot;10015&quot;&gt;&lt;property id=&quot;20148&quot; value=&quot;5&quot;/&gt;&lt;property id=&quot;20300&quot; value=&quot;Slide 14 - &amp;quot;Simple column chart design example  – drug-specific data&amp;quot;&quot;/&gt;&lt;property id=&quot;20307&quot; value=&quot;269&quot;/&gt;&lt;/object&gt;&lt;object type=&quot;3&quot; unique_id=&quot;10016&quot;&gt;&lt;property id=&quot;20148&quot; value=&quot;5&quot;/&gt;&lt;property id=&quot;20300&quot; value=&quot;Slide 16 - &amp;quot;Colours for non-drug data&amp;quot;&quot;/&gt;&lt;property id=&quot;20307&quot; value=&quot;283&quot;/&gt;&lt;/object&gt;&lt;object type=&quot;3&quot; unique_id=&quot;10017&quot;&gt;&lt;property id=&quot;20148&quot; value=&quot;5&quot;/&gt;&lt;property id=&quot;20300&quot; value=&quot;Slide 17 - &amp;quot;Column chart design example – non-drug data&amp;quot;&quot;/&gt;&lt;property id=&quot;20307&quot; value=&quot;285&quot;/&gt;&lt;/object&gt;&lt;object type=&quot;3&quot; unique_id=&quot;10018&quot;&gt;&lt;property id=&quot;20148&quot; value=&quot;5&quot;/&gt;&lt;property id=&quot;20300&quot; value=&quot;Slide 18 - &amp;quot;Complex bar chart design example  – non-drug data&amp;quot;&quot;/&gt;&lt;property id=&quot;20307&quot; value=&quot;270&quot;/&gt;&lt;/object&gt;&lt;object type=&quot;3&quot; unique_id=&quot;10020&quot;&gt;&lt;property id=&quot;20148&quot; value=&quot;5&quot;/&gt;&lt;property id=&quot;20300&quot; value=&quot;Slide 19 - &amp;quot;Table – banded rows&amp;quot;&quot;/&gt;&lt;property id=&quot;20307&quot; value=&quot;282&quot;/&gt;&lt;/object&gt;&lt;object type=&quot;3&quot; unique_id=&quot;10022&quot;&gt;&lt;property id=&quot;20148&quot; value=&quot;5&quot;/&gt;&lt;property id=&quot;20300&quot; value=&quot;Slide 21 - &amp;quot;Useful preformatted elements text boxes and objects&amp;quot;&quot;/&gt;&lt;property id=&quot;20307&quot; value=&quot;279&quot;/&gt;&lt;/object&gt;&lt;object type=&quot;3&quot; unique_id=&quot;10207&quot;&gt;&lt;property id=&quot;20148&quot; value=&quot;5&quot;/&gt;&lt;property id=&quot;20300&quot; value=&quot;Slide 4 - &amp;quot;Slide without subheading (Arial 28 pt, bold, blue, sentence case)&amp;quot;&quot;/&gt;&lt;property id=&quot;20307&quot; value=&quot;293&quot;/&gt;&lt;/object&gt;&lt;object type=&quot;3&quot; unique_id=&quot;10208&quot;&gt;&lt;property id=&quot;20148&quot; value=&quot;5&quot;/&gt;&lt;property id=&quot;20300&quot; value=&quot;Slide 5 - &amp;quot;Slide with subheading  (Arial 28 pt, bold, blue, sentence case)&amp;quot;&quot;/&gt;&lt;property id=&quot;20307&quot; value=&quot;290&quot;/&gt;&lt;/object&gt;&lt;object type=&quot;3&quot; unique_id=&quot;10209&quot;&gt;&lt;property id=&quot;20148&quot; value=&quot;5&quot;/&gt;&lt;property id=&quot;20300&quot; value=&quot;Slide 15 - &amp;quot;Simple line graph design example  – drug-specific data&amp;quot;&quot;/&gt;&lt;property id=&quot;20307&quot; value=&quot;291&quot;/&gt;&lt;/object&gt;&lt;object type=&quot;3&quot; unique_id=&quot;10210&quot;&gt;&lt;property id=&quot;20148&quot; value=&quot;5&quot;/&gt;&lt;property id=&quot;20300&quot; value=&quot;Slide 20 - &amp;quot;Accessing table designs&amp;quot;&quot;/&gt;&lt;property id=&quot;20307&quot; value=&quot;292&quot;/&gt;&lt;/object&gt;&lt;object type=&quot;3&quot; unique_id=&quot;10211&quot;&gt;&lt;property id=&quot;20148&quot; value=&quot;5&quot;/&gt;&lt;property id=&quot;20300&quot; value=&quot;Slide 22 - &amp;quot;Useful preformatted elements: lines and arrows&amp;quot;&quot;/&gt;&lt;property id=&quot;20307&quot; value=&quot;289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cientific_Slide_Template_template">
  <a:themeElements>
    <a:clrScheme name="Scientific colours 2016">
      <a:dk1>
        <a:srgbClr val="000000"/>
      </a:dk1>
      <a:lt1>
        <a:srgbClr val="FFFFFF"/>
      </a:lt1>
      <a:dk2>
        <a:srgbClr val="A3B8E0"/>
      </a:dk2>
      <a:lt2>
        <a:srgbClr val="3961AC"/>
      </a:lt2>
      <a:accent1>
        <a:srgbClr val="726F69"/>
      </a:accent1>
      <a:accent2>
        <a:srgbClr val="D5D4D2"/>
      </a:accent2>
      <a:accent3>
        <a:srgbClr val="6689CC"/>
      </a:accent3>
      <a:accent4>
        <a:srgbClr val="6F3130"/>
      </a:accent4>
      <a:accent5>
        <a:srgbClr val="C00000"/>
      </a:accent5>
      <a:accent6>
        <a:srgbClr val="FF000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525 Rivaroxaban Scientific Slide Template - Long 16-9 format - Final.potx" id="{B452D264-8EA8-4019-86DD-475F3C821B16}" vid="{8949D22F-6BCC-45EA-9337-2F5A66F5FB64}"/>
    </a:ext>
  </a:extLst>
</a:theme>
</file>

<file path=ppt/theme/theme2.xml><?xml version="1.0" encoding="utf-8"?>
<a:theme xmlns:a="http://schemas.openxmlformats.org/drawingml/2006/main" name="Office Theme">
  <a:themeElements>
    <a:clrScheme name="Rivaroxaban scientific blue wash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F978F"/>
      </a:accent3>
      <a:accent4>
        <a:srgbClr val="86715C"/>
      </a:accent4>
      <a:accent5>
        <a:srgbClr val="30BDE4"/>
      </a:accent5>
      <a:accent6>
        <a:srgbClr val="6F3130"/>
      </a:accent6>
      <a:hlink>
        <a:srgbClr val="000000"/>
      </a:hlink>
      <a:folHlink>
        <a:srgbClr val="3F3F3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ientific colours 2016">
    <a:dk1>
      <a:srgbClr val="000000"/>
    </a:dk1>
    <a:lt1>
      <a:srgbClr val="FFFFFF"/>
    </a:lt1>
    <a:dk2>
      <a:srgbClr val="A3B8E0"/>
    </a:dk2>
    <a:lt2>
      <a:srgbClr val="3961AC"/>
    </a:lt2>
    <a:accent1>
      <a:srgbClr val="726F69"/>
    </a:accent1>
    <a:accent2>
      <a:srgbClr val="D5D4D2"/>
    </a:accent2>
    <a:accent3>
      <a:srgbClr val="6689CC"/>
    </a:accent3>
    <a:accent4>
      <a:srgbClr val="6F3130"/>
    </a:accent4>
    <a:accent5>
      <a:srgbClr val="C00000"/>
    </a:accent5>
    <a:accent6>
      <a:srgbClr val="FF0000"/>
    </a:accent6>
    <a:hlink>
      <a:srgbClr val="595959"/>
    </a:hlink>
    <a:folHlink>
      <a:srgbClr val="7F7F7F"/>
    </a:folHlink>
  </a:clrScheme>
  <a:fontScheme name="PowerPoint_XARELTO_2008">
    <a:majorFont>
      <a:latin typeface="Arial" pitchFamily="34" charset="0"/>
      <a:ea typeface="Arial" pitchFamily="34" charset="0"/>
      <a:cs typeface="Arial" pitchFamily="34" charset="0"/>
    </a:majorFont>
    <a:minorFont>
      <a:latin typeface="Arial" pitchFamily="34" charset="0"/>
      <a:ea typeface="Arial" pitchFamily="34" charset="0"/>
      <a:cs typeface="Arial" pitchFamily="34" charset="0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3. egyéni séma">
    <a:dk1>
      <a:srgbClr val="000000"/>
    </a:dk1>
    <a:lt1>
      <a:srgbClr val="FFFFFF"/>
    </a:lt1>
    <a:dk2>
      <a:srgbClr val="809ED5"/>
    </a:dk2>
    <a:lt2>
      <a:srgbClr val="3961AC"/>
    </a:lt2>
    <a:accent1>
      <a:srgbClr val="605F62"/>
    </a:accent1>
    <a:accent2>
      <a:srgbClr val="B3B2B5"/>
    </a:accent2>
    <a:accent3>
      <a:srgbClr val="2B4980"/>
    </a:accent3>
    <a:accent4>
      <a:srgbClr val="6F3130"/>
    </a:accent4>
    <a:accent5>
      <a:srgbClr val="C00000"/>
    </a:accent5>
    <a:accent6>
      <a:srgbClr val="FF0000"/>
    </a:accent6>
    <a:hlink>
      <a:srgbClr val="595959"/>
    </a:hlink>
    <a:folHlink>
      <a:srgbClr val="7F7F7F"/>
    </a:folHlink>
  </a:clrScheme>
  <a:fontScheme name="PowerPoint_XARELTO_2008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>
      <Value>1</Value>
    </TaxCatchAll>
    <_dlc_ExpireDateSaved xmlns="http://schemas.microsoft.com/sharepoint/v3" xsi:nil="true"/>
    <_dlc_ExpireDate xmlns="http://schemas.microsoft.com/sharepoint/v3" xsi:nil="true"/>
    <_dlc_Exempt xmlns="http://schemas.microsoft.com/sharepoint/v3" xsi:nil="true"/>
    <lcf76f155ced4ddcb4097134ff3c332f xmlns="7a9bd15c-fb68-4230-a1ac-f013520fe7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9949204070B647A6179AFC9C2571BB" ma:contentTypeVersion="21" ma:contentTypeDescription="Ein neues Dokument erstellen." ma:contentTypeScope="" ma:versionID="d750ddc21a5d59f1d2a5b9fb1ba3a8ad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7a9bd15c-fb68-4230-a1ac-f013520fe7e3" xmlns:ns4="2da42ddc-2231-46c7-993b-a5a7b856d060" targetNamespace="http://schemas.microsoft.com/office/2006/metadata/properties" ma:root="true" ma:fieldsID="a24ce7f64619bcd04cf5e141c16cb4c1" ns1:_="" ns2:_="" ns3:_="" ns4:_="">
    <xsd:import namespace="http://schemas.microsoft.com/sharepoint/v3"/>
    <xsd:import namespace="1a4d292e-883c-434b-96e3-060cfff16c86"/>
    <xsd:import namespace="7a9bd15c-fb68-4230-a1ac-f013520fe7e3"/>
    <xsd:import namespace="2da42ddc-2231-46c7-993b-a5a7b856d06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on der Richtlinie ausgenommen" ma:hidden="true" ma:internalName="_dlc_Exempt" ma:readOnly="false">
      <xsd:simpleType>
        <xsd:restriction base="dms:Unknown"/>
      </xsd:simpleType>
    </xsd:element>
    <xsd:element name="_dlc_ExpireDateSaved" ma:index="11" nillable="true" ma:displayName="Ursprüngliches Ablaufdatum" ma:hidden="true" ma:internalName="_dlc_ExpireDateSaved" ma:readOnly="false">
      <xsd:simpleType>
        <xsd:restriction base="dms:DateTime"/>
      </xsd:simpleType>
    </xsd:element>
    <xsd:element name="_dlc_ExpireDate" ma:index="12" nillable="true" ma:displayName="Ablaufdatum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7f20f86-187e-4246-9a3c-d72de4c1b9b1}" ma:internalName="TaxCatchAll" ma:showField="CatchAllData" ma:web="2da42ddc-2231-46c7-993b-a5a7b856d0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67f20f86-187e-4246-9a3c-d72de4c1b9b1}" ma:internalName="TaxCatchAllLabel" ma:readOnly="true" ma:showField="CatchAllDataLabel" ma:web="2da42ddc-2231-46c7-993b-a5a7b856d0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bd15c-fb68-4230-a1ac-f013520fe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Bildmarkierungen" ma:readOnly="false" ma:fieldId="{5cf76f15-5ced-4ddc-b409-7134ff3c332f}" ma:taxonomyMulti="true" ma:sspId="7bc43322-b630-4bac-8b27-31def233d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42ddc-2231-46c7-993b-a5a7b856d060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7bc43322-b630-4bac-8b27-31def233d1d0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39F8EE-1708-4EF9-BCD3-6FB554C5755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6d5a7559-e577-456b-ab58-6ff37b8296d3"/>
    <ds:schemaRef ds:uri="http://purl.org/dc/elements/1.1/"/>
    <ds:schemaRef ds:uri="1a4d292e-883c-434b-96e3-060cfff16c8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198ca5f-0b7e-48b6-8548-4a49a2cf45e1"/>
    <ds:schemaRef ds:uri="http://www.w3.org/XML/1998/namespace"/>
    <ds:schemaRef ds:uri="4c833779-7e6e-437e-ae47-0ff46a2032e3"/>
  </ds:schemaRefs>
</ds:datastoreItem>
</file>

<file path=customXml/itemProps2.xml><?xml version="1.0" encoding="utf-8"?>
<ds:datastoreItem xmlns:ds="http://schemas.openxmlformats.org/officeDocument/2006/customXml" ds:itemID="{90A2E4CD-8B25-4342-B053-4AD67A971450}"/>
</file>

<file path=customXml/itemProps3.xml><?xml version="1.0" encoding="utf-8"?>
<ds:datastoreItem xmlns:ds="http://schemas.openxmlformats.org/officeDocument/2006/customXml" ds:itemID="{27AABE25-FDD0-45C6-AEA0-479DA22021F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C05B0C2-4E0D-4020-8C54-B14B08D31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160525 Rivaroxaban Scientific Slide Template - Long 16-9 format - Final</Template>
  <TotalTime>0</TotalTime>
  <Words>3689</Words>
  <Application>Microsoft Office PowerPoint</Application>
  <PresentationFormat>Bildschirmpräsentation (16:9)</PresentationFormat>
  <Paragraphs>403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Scientific_Slide_Template_template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2021-05-26T09:31:22Z</cp:lastPrinted>
  <dcterms:created xsi:type="dcterms:W3CDTF">2021-05-25T10:59:17Z</dcterms:created>
  <dcterms:modified xsi:type="dcterms:W3CDTF">2024-03-01T13:14:56Z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0x010100349949204070B647A6179AFC9C2571BB</vt:lpwstr>
  </property>
  <property fmtid="{D5CDD505-2E9C-101B-9397-08002B2CF9AE}" pid="3" name="c2b5fb8256bd435bb7806ac3891e195b">
    <vt:lpwstr>Short-Term|6d967203-8346-4b9c-90f8-b3828a3fa508</vt:lpwstr>
  </property>
  <property fmtid="{D5CDD505-2E9C-101B-9397-08002B2CF9AE}" pid="4" name="MSIP_Label_2c76c141-ac86-40e5-abf2-c6f60e474cee_Enabled">
    <vt:lpwstr>true</vt:lpwstr>
  </property>
  <property fmtid="{D5CDD505-2E9C-101B-9397-08002B2CF9AE}" pid="5" name="MSIP_Label_2c76c141-ac86-40e5-abf2-c6f60e474cee_SetDate">
    <vt:lpwstr>2022-08-22T06:32:44Z</vt:lpwstr>
  </property>
  <property fmtid="{D5CDD505-2E9C-101B-9397-08002B2CF9AE}" pid="6" name="MSIP_Label_2c76c141-ac86-40e5-abf2-c6f60e474cee_Method">
    <vt:lpwstr>Standard</vt:lpwstr>
  </property>
  <property fmtid="{D5CDD505-2E9C-101B-9397-08002B2CF9AE}" pid="7" name="MSIP_Label_2c76c141-ac86-40e5-abf2-c6f60e474cee_Name">
    <vt:lpwstr>2c76c141-ac86-40e5-abf2-c6f60e474cee</vt:lpwstr>
  </property>
  <property fmtid="{D5CDD505-2E9C-101B-9397-08002B2CF9AE}" pid="8" name="MSIP_Label_2c76c141-ac86-40e5-abf2-c6f60e474cee_SiteId">
    <vt:lpwstr>fcb2b37b-5da0-466b-9b83-0014b67a7c78</vt:lpwstr>
  </property>
  <property fmtid="{D5CDD505-2E9C-101B-9397-08002B2CF9AE}" pid="9" name="MSIP_Label_2c76c141-ac86-40e5-abf2-c6f60e474cee_ActionId">
    <vt:lpwstr>72a20473-da15-4e28-9254-b60ec7a9da3d</vt:lpwstr>
  </property>
  <property fmtid="{D5CDD505-2E9C-101B-9397-08002B2CF9AE}" pid="10" name="MSIP_Label_2c76c141-ac86-40e5-abf2-c6f60e474cee_ContentBits">
    <vt:lpwstr>2</vt:lpwstr>
  </property>
  <property fmtid="{D5CDD505-2E9C-101B-9397-08002B2CF9AE}" pid="11" name="MediaServiceImageTags">
    <vt:lpwstr/>
  </property>
  <property fmtid="{D5CDD505-2E9C-101B-9397-08002B2CF9AE}" pid="12" name="DataClassBayerRetention">
    <vt:lpwstr>1;#Short-Term|6d967203-8346-4b9c-90f8-b3828a3fa508</vt:lpwstr>
  </property>
</Properties>
</file>