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theme/themeOverride1.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3.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4.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5"/>
  </p:sldMasterIdLst>
  <p:notesMasterIdLst>
    <p:notesMasterId r:id="rId29"/>
  </p:notesMasterIdLst>
  <p:sldIdLst>
    <p:sldId id="262" r:id="rId6"/>
    <p:sldId id="266" r:id="rId7"/>
    <p:sldId id="296" r:id="rId8"/>
    <p:sldId id="292" r:id="rId9"/>
    <p:sldId id="287" r:id="rId10"/>
    <p:sldId id="290" r:id="rId11"/>
    <p:sldId id="298" r:id="rId12"/>
    <p:sldId id="299" r:id="rId13"/>
    <p:sldId id="312" r:id="rId14"/>
    <p:sldId id="313" r:id="rId15"/>
    <p:sldId id="315" r:id="rId16"/>
    <p:sldId id="316" r:id="rId17"/>
    <p:sldId id="317" r:id="rId18"/>
    <p:sldId id="326" r:id="rId19"/>
    <p:sldId id="318" r:id="rId20"/>
    <p:sldId id="325" r:id="rId21"/>
    <p:sldId id="320" r:id="rId22"/>
    <p:sldId id="321" r:id="rId23"/>
    <p:sldId id="322" r:id="rId24"/>
    <p:sldId id="323" r:id="rId25"/>
    <p:sldId id="324" r:id="rId26"/>
    <p:sldId id="283" r:id="rId27"/>
    <p:sldId id="284" r:id="rId28"/>
  </p:sldIdLst>
  <p:sldSz cx="9144000" cy="5143500" type="screen16x9"/>
  <p:notesSz cx="6797675" cy="9872663"/>
  <p:custDataLst>
    <p:tags r:id="rId30"/>
  </p:custDataLst>
  <p:defaultTextStyle>
    <a:defPPr>
      <a:defRPr lang="en-US"/>
    </a:defPPr>
    <a:lvl1pPr algn="l" rtl="0" fontAlgn="base">
      <a:spcBef>
        <a:spcPct val="50000"/>
      </a:spcBef>
      <a:spcAft>
        <a:spcPct val="0"/>
      </a:spcAft>
      <a:defRPr kern="1200">
        <a:solidFill>
          <a:schemeClr val="tx1"/>
        </a:solidFill>
        <a:latin typeface="Arial" charset="0"/>
        <a:ea typeface="+mn-ea"/>
        <a:cs typeface="+mn-cs"/>
      </a:defRPr>
    </a:lvl1pPr>
    <a:lvl2pPr marL="457200" algn="l" rtl="0" fontAlgn="base">
      <a:spcBef>
        <a:spcPct val="50000"/>
      </a:spcBef>
      <a:spcAft>
        <a:spcPct val="0"/>
      </a:spcAft>
      <a:defRPr kern="1200">
        <a:solidFill>
          <a:schemeClr val="tx1"/>
        </a:solidFill>
        <a:latin typeface="Arial" charset="0"/>
        <a:ea typeface="+mn-ea"/>
        <a:cs typeface="+mn-cs"/>
      </a:defRPr>
    </a:lvl2pPr>
    <a:lvl3pPr marL="914400" algn="l" rtl="0" fontAlgn="base">
      <a:spcBef>
        <a:spcPct val="50000"/>
      </a:spcBef>
      <a:spcAft>
        <a:spcPct val="0"/>
      </a:spcAft>
      <a:defRPr kern="1200">
        <a:solidFill>
          <a:schemeClr val="tx1"/>
        </a:solidFill>
        <a:latin typeface="Arial" charset="0"/>
        <a:ea typeface="+mn-ea"/>
        <a:cs typeface="+mn-cs"/>
      </a:defRPr>
    </a:lvl3pPr>
    <a:lvl4pPr marL="1371600" algn="l" rtl="0" fontAlgn="base">
      <a:spcBef>
        <a:spcPct val="50000"/>
      </a:spcBef>
      <a:spcAft>
        <a:spcPct val="0"/>
      </a:spcAft>
      <a:defRPr kern="1200">
        <a:solidFill>
          <a:schemeClr val="tx1"/>
        </a:solidFill>
        <a:latin typeface="Arial" charset="0"/>
        <a:ea typeface="+mn-ea"/>
        <a:cs typeface="+mn-cs"/>
      </a:defRPr>
    </a:lvl4pPr>
    <a:lvl5pPr marL="1828800" algn="l" rtl="0" fontAlgn="base">
      <a:spcBef>
        <a:spcPct val="5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Intro" id="{0BA87508-44E0-44FF-B3D2-8EF01C08C3E7}">
          <p14:sldIdLst>
            <p14:sldId id="262"/>
            <p14:sldId id="266"/>
            <p14:sldId id="296"/>
          </p14:sldIdLst>
        </p14:section>
        <p14:section name="Traitement initial" id="{83771806-BA74-4B44-A68D-69488412D017}">
          <p14:sldIdLst>
            <p14:sldId id="292"/>
            <p14:sldId id="287"/>
            <p14:sldId id="290"/>
            <p14:sldId id="298"/>
            <p14:sldId id="299"/>
            <p14:sldId id="312"/>
            <p14:sldId id="313"/>
          </p14:sldIdLst>
        </p14:section>
        <p14:section name="Traitement de maintien prolongé" id="{291985E1-7834-4995-B07F-2630E819CDF9}">
          <p14:sldIdLst>
            <p14:sldId id="315"/>
            <p14:sldId id="316"/>
            <p14:sldId id="317"/>
            <p14:sldId id="326"/>
            <p14:sldId id="318"/>
            <p14:sldId id="325"/>
            <p14:sldId id="320"/>
            <p14:sldId id="321"/>
            <p14:sldId id="322"/>
            <p14:sldId id="323"/>
          </p14:sldIdLst>
        </p14:section>
        <p14:section name="Résumé" id="{24505F54-A2B9-4AD8-A374-82BC996CA05C}">
          <p14:sldIdLst>
            <p14:sldId id="324"/>
            <p14:sldId id="283"/>
            <p14:sldId id="284"/>
          </p14:sldIdLst>
        </p14:section>
      </p14:sectionLst>
    </p:ext>
    <p:ext uri="{EFAFB233-063F-42B5-8137-9DF3F51BA10A}">
      <p15:sldGuideLst xmlns:p15="http://schemas.microsoft.com/office/powerpoint/2012/main">
        <p15:guide id="3" orient="horz" pos="4247">
          <p15:clr>
            <a:srgbClr val="A4A3A4"/>
          </p15:clr>
        </p15:guide>
        <p15:guide id="4" orient="horz" pos="3929">
          <p15:clr>
            <a:srgbClr val="A4A3A4"/>
          </p15:clr>
        </p15:guide>
        <p15:guide id="9" pos="5035" userDrawn="1">
          <p15:clr>
            <a:srgbClr val="A4A3A4"/>
          </p15:clr>
        </p15:guide>
        <p15:guide id="11" pos="2018" userDrawn="1">
          <p15:clr>
            <a:srgbClr val="A4A3A4"/>
          </p15:clr>
        </p15:guide>
        <p15:guide id="14" orient="horz" pos="3185" userDrawn="1">
          <p15:clr>
            <a:srgbClr val="A4A3A4"/>
          </p15:clr>
        </p15:guide>
        <p15:guide id="15" orient="horz" pos="1507" userDrawn="1">
          <p15:clr>
            <a:srgbClr val="A4A3A4"/>
          </p15:clr>
        </p15:guide>
        <p15:guide id="17" pos="385" userDrawn="1">
          <p15:clr>
            <a:srgbClr val="A4A3A4"/>
          </p15:clr>
        </p15:guide>
        <p15:guide id="25" pos="862" userDrawn="1">
          <p15:clr>
            <a:srgbClr val="A4A3A4"/>
          </p15:clr>
        </p15:guide>
        <p15:guide id="26" orient="horz" pos="1416" userDrawn="1">
          <p15:clr>
            <a:srgbClr val="A4A3A4"/>
          </p15:clr>
        </p15:guide>
        <p15:guide id="27" orient="horz" pos="2368" userDrawn="1">
          <p15:clr>
            <a:srgbClr val="A4A3A4"/>
          </p15:clr>
        </p15:guide>
        <p15:guide id="28" pos="2880" userDrawn="1">
          <p15:clr>
            <a:srgbClr val="A4A3A4"/>
          </p15:clr>
        </p15:guide>
      </p15:sldGuideLst>
    </p:ext>
    <p:ext uri="{2D200454-40CA-4A62-9FC3-DE9A4176ACB9}">
      <p15:notesGuideLst xmlns:p15="http://schemas.microsoft.com/office/powerpoint/2012/main">
        <p15:guide id="1" orient="horz" pos="3109">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hilip Linley" initials="PL" lastIdx="14" clrIdx="0"/>
  <p:cmAuthor id="7" name="Microsoft Office" initials="MO" lastIdx="3" clrIdx="7">
    <p:extLst>
      <p:ext uri="{19B8F6BF-5375-455C-9EA6-DF929625EA0E}">
        <p15:presenceInfo xmlns:p15="http://schemas.microsoft.com/office/powerpoint/2012/main" userId="Microsoft Office" providerId="None"/>
      </p:ext>
    </p:extLst>
  </p:cmAuthor>
  <p:cmAuthor id="1" name="Victoria Burchell" initials="VB" lastIdx="15" clrIdx="1">
    <p:extLst>
      <p:ext uri="{19B8F6BF-5375-455C-9EA6-DF929625EA0E}">
        <p15:presenceInfo xmlns:p15="http://schemas.microsoft.com/office/powerpoint/2012/main" userId="S-1-5-21-2834317594-801733261-2494563199-27808" providerId="AD"/>
      </p:ext>
    </p:extLst>
  </p:cmAuthor>
  <p:cmAuthor id="2" name="Lizahn Zwart" initials="LZ" lastIdx="61" clrIdx="2">
    <p:extLst>
      <p:ext uri="{19B8F6BF-5375-455C-9EA6-DF929625EA0E}">
        <p15:presenceInfo xmlns:p15="http://schemas.microsoft.com/office/powerpoint/2012/main" userId="S-1-5-21-2834317594-801733261-2494563199-28098" providerId="AD"/>
      </p:ext>
    </p:extLst>
  </p:cmAuthor>
  <p:cmAuthor id="3" name="Sarah Atkinson" initials="SA" lastIdx="1" clrIdx="3">
    <p:extLst>
      <p:ext uri="{19B8F6BF-5375-455C-9EA6-DF929625EA0E}">
        <p15:presenceInfo xmlns:p15="http://schemas.microsoft.com/office/powerpoint/2012/main" userId="S-1-5-21-2834317594-801733261-2494563199-27900" providerId="AD"/>
      </p:ext>
    </p:extLst>
  </p:cmAuthor>
  <p:cmAuthor id="4" name="Luca Barbic" initials="LB" lastIdx="6" clrIdx="4">
    <p:extLst>
      <p:ext uri="{19B8F6BF-5375-455C-9EA6-DF929625EA0E}">
        <p15:presenceInfo xmlns:p15="http://schemas.microsoft.com/office/powerpoint/2012/main" userId="S::luca.barbic@bayer.com::3ae80bd8-b0a0-4fba-b2e1-251c5f77a4a3" providerId="AD"/>
      </p:ext>
    </p:extLst>
  </p:cmAuthor>
  <p:cmAuthor id="5" name="Reto Staedeli" initials="RS" lastIdx="2" clrIdx="5">
    <p:extLst>
      <p:ext uri="{19B8F6BF-5375-455C-9EA6-DF929625EA0E}">
        <p15:presenceInfo xmlns:p15="http://schemas.microsoft.com/office/powerpoint/2012/main" userId="S::reto.staedeli@bayer.com::eaf80c95-f418-4de1-9142-45367ce7daf2" providerId="AD"/>
      </p:ext>
    </p:extLst>
  </p:cmAuthor>
  <p:cmAuthor id="6" name="Violetta Sudmann" initials="VS" lastIdx="2" clrIdx="6">
    <p:extLst>
      <p:ext uri="{19B8F6BF-5375-455C-9EA6-DF929625EA0E}">
        <p15:presenceInfo xmlns:p15="http://schemas.microsoft.com/office/powerpoint/2012/main" userId="S::violetta.sudmann@bayer.com::1791e3c8-adb1-4535-bd82-edd35ce98b0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6689CC"/>
    <a:srgbClr val="3961AC"/>
    <a:srgbClr val="809ED5"/>
    <a:srgbClr val="D5D4D2"/>
    <a:srgbClr val="B3B2B5"/>
    <a:srgbClr val="8A8C8E"/>
    <a:srgbClr val="605F62"/>
    <a:srgbClr val="2B4981"/>
    <a:srgbClr val="439F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7B26C5-4107-4FEC-AEDC-1716B250A1E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67"/>
    <p:restoredTop sz="92543" autoAdjust="0"/>
  </p:normalViewPr>
  <p:slideViewPr>
    <p:cSldViewPr snapToGrid="0">
      <p:cViewPr varScale="1">
        <p:scale>
          <a:sx n="82" d="100"/>
          <a:sy n="82" d="100"/>
        </p:scale>
        <p:origin x="592" y="44"/>
      </p:cViewPr>
      <p:guideLst>
        <p:guide orient="horz" pos="4247"/>
        <p:guide orient="horz" pos="3929"/>
        <p:guide pos="5035"/>
        <p:guide pos="2018"/>
        <p:guide orient="horz" pos="3185"/>
        <p:guide orient="horz" pos="1507"/>
        <p:guide pos="385"/>
        <p:guide pos="862"/>
        <p:guide orient="horz" pos="1416"/>
        <p:guide orient="horz" pos="2368"/>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109"/>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tags" Target="tags/tag1.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erina Gass" userId="c68511ae-a3a7-46f7-9967-98e75be526b5" providerId="ADAL" clId="{27324B9C-7CC3-4B3F-BBFB-A7E2D350ABBF}"/>
    <pc:docChg chg="modSection">
      <pc:chgData name="Blerina Gass" userId="c68511ae-a3a7-46f7-9967-98e75be526b5" providerId="ADAL" clId="{27324B9C-7CC3-4B3F-BBFB-A7E2D350ABBF}" dt="2024-03-01T13:18:49.027" v="0" actId="17846"/>
      <pc:docMkLst>
        <pc:docMk/>
      </pc:docMkLst>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872095550939567"/>
          <c:y val="0.10235777716283867"/>
          <c:w val="0.76992935123907058"/>
          <c:h val="0.75335664511584621"/>
        </c:manualLayout>
      </c:layout>
      <c:barChart>
        <c:barDir val="col"/>
        <c:grouping val="stacked"/>
        <c:varyColors val="0"/>
        <c:ser>
          <c:idx val="0"/>
          <c:order val="0"/>
          <c:tx>
            <c:strRef>
              <c:f>Sheet1!$B$1</c:f>
              <c:strCache>
                <c:ptCount val="1"/>
                <c:pt idx="0">
                  <c:v>Column1</c:v>
                </c:pt>
              </c:strCache>
            </c:strRef>
          </c:tx>
          <c:spPr>
            <a:solidFill>
              <a:srgbClr val="3961AC"/>
            </a:solidFill>
          </c:spPr>
          <c:invertIfNegative val="0"/>
          <c:dPt>
            <c:idx val="0"/>
            <c:invertIfNegative val="0"/>
            <c:bubble3D val="0"/>
            <c:extLst>
              <c:ext xmlns:c16="http://schemas.microsoft.com/office/drawing/2014/chart" uri="{C3380CC4-5D6E-409C-BE32-E72D297353CC}">
                <c16:uniqueId val="{00000000-AE34-40B3-A87A-10C7EA3BCD7C}"/>
              </c:ext>
            </c:extLst>
          </c:dPt>
          <c:dPt>
            <c:idx val="1"/>
            <c:invertIfNegative val="0"/>
            <c:bubble3D val="0"/>
            <c:spPr>
              <a:solidFill>
                <a:srgbClr val="605F62"/>
              </a:solidFill>
            </c:spPr>
            <c:extLst>
              <c:ext xmlns:c16="http://schemas.microsoft.com/office/drawing/2014/chart" uri="{C3380CC4-5D6E-409C-BE32-E72D297353CC}">
                <c16:uniqueId val="{00000002-AE34-40B3-A87A-10C7EA3BCD7C}"/>
              </c:ext>
            </c:extLst>
          </c:dPt>
          <c:dLbls>
            <c:dLbl>
              <c:idx val="0"/>
              <c:spPr/>
              <c:txPr>
                <a:bodyPr/>
                <a:lstStyle/>
                <a:p>
                  <a:pPr>
                    <a:defRPr b="1">
                      <a:solidFill>
                        <a:schemeClr val="bg1"/>
                      </a:solidFill>
                    </a:defRPr>
                  </a:pPr>
                  <a:endParaRPr lang="de-DE"/>
                </a:p>
              </c:txPr>
              <c:showLegendKey val="0"/>
              <c:showVal val="1"/>
              <c:showCatName val="0"/>
              <c:showSerName val="0"/>
              <c:showPercent val="0"/>
              <c:showBubbleSize val="0"/>
              <c:extLst>
                <c:ext xmlns:c16="http://schemas.microsoft.com/office/drawing/2014/chart" uri="{C3380CC4-5D6E-409C-BE32-E72D297353CC}">
                  <c16:uniqueId val="{00000000-AE34-40B3-A87A-10C7EA3BCD7C}"/>
                </c:ext>
              </c:extLst>
            </c:dLbl>
            <c:dLbl>
              <c:idx val="1"/>
              <c:spPr/>
              <c:txPr>
                <a:bodyPr/>
                <a:lstStyle/>
                <a:p>
                  <a:pPr>
                    <a:defRPr b="1">
                      <a:solidFill>
                        <a:schemeClr val="bg1"/>
                      </a:solidFill>
                    </a:defRPr>
                  </a:pPr>
                  <a:endParaRPr lang="de-DE"/>
                </a:p>
              </c:txPr>
              <c:showLegendKey val="0"/>
              <c:showVal val="1"/>
              <c:showCatName val="0"/>
              <c:showSerName val="0"/>
              <c:showPercent val="0"/>
              <c:showBubbleSize val="0"/>
              <c:extLst>
                <c:ext xmlns:c16="http://schemas.microsoft.com/office/drawing/2014/chart" uri="{C3380CC4-5D6E-409C-BE32-E72D297353CC}">
                  <c16:uniqueId val="{00000002-AE34-40B3-A87A-10C7EA3BCD7C}"/>
                </c:ext>
              </c:extLst>
            </c:dLbl>
            <c:spPr>
              <a:noFill/>
              <a:ln>
                <a:noFill/>
              </a:ln>
              <a:effectLst/>
            </c:spPr>
            <c:txPr>
              <a:bodyPr/>
              <a:lstStyle/>
              <a:p>
                <a:pPr>
                  <a:defRPr b="1">
                    <a:solidFill>
                      <a:schemeClr val="bg1"/>
                    </a:solidFill>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autres causes</c:v>
                </c:pt>
                <c:pt idx="1">
                  <c:v>VTE</c:v>
                </c:pt>
              </c:strCache>
            </c:strRef>
          </c:cat>
          <c:val>
            <c:numRef>
              <c:f>Sheet1!$B$2:$B$3</c:f>
              <c:numCache>
                <c:formatCode>#,##0</c:formatCode>
                <c:ptCount val="2"/>
                <c:pt idx="0">
                  <c:v>387913</c:v>
                </c:pt>
                <c:pt idx="1">
                  <c:v>543454</c:v>
                </c:pt>
              </c:numCache>
            </c:numRef>
          </c:val>
          <c:extLst>
            <c:ext xmlns:c16="http://schemas.microsoft.com/office/drawing/2014/chart" uri="{C3380CC4-5D6E-409C-BE32-E72D297353CC}">
              <c16:uniqueId val="{00000003-AE34-40B3-A87A-10C7EA3BCD7C}"/>
            </c:ext>
          </c:extLst>
        </c:ser>
        <c:ser>
          <c:idx val="1"/>
          <c:order val="1"/>
          <c:tx>
            <c:strRef>
              <c:f>Sheet1!$C$1</c:f>
              <c:strCache>
                <c:ptCount val="1"/>
                <c:pt idx="0">
                  <c:v>Column2</c:v>
                </c:pt>
              </c:strCache>
            </c:strRef>
          </c:tx>
          <c:spPr>
            <a:solidFill>
              <a:srgbClr val="3961AC">
                <a:alpha val="70000"/>
              </a:srgbClr>
            </a:solidFill>
          </c:spPr>
          <c:invertIfNegative val="0"/>
          <c:dLbls>
            <c:spPr>
              <a:noFill/>
              <a:ln>
                <a:noFill/>
              </a:ln>
              <a:effectLst/>
            </c:spPr>
            <c:txPr>
              <a:bodyPr/>
              <a:lstStyle/>
              <a:p>
                <a:pPr>
                  <a:defRPr b="1">
                    <a:solidFill>
                      <a:schemeClr val="bg1"/>
                    </a:solidFill>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autres causes</c:v>
                </c:pt>
                <c:pt idx="1">
                  <c:v>VTE</c:v>
                </c:pt>
              </c:strCache>
            </c:strRef>
          </c:cat>
          <c:val>
            <c:numRef>
              <c:f>Sheet1!$C$2:$C$3</c:f>
              <c:numCache>
                <c:formatCode>General</c:formatCode>
                <c:ptCount val="2"/>
                <c:pt idx="0" formatCode="#,##0">
                  <c:v>137707</c:v>
                </c:pt>
              </c:numCache>
            </c:numRef>
          </c:val>
          <c:extLst>
            <c:ext xmlns:c16="http://schemas.microsoft.com/office/drawing/2014/chart" uri="{C3380CC4-5D6E-409C-BE32-E72D297353CC}">
              <c16:uniqueId val="{00000005-AE34-40B3-A87A-10C7EA3BCD7C}"/>
            </c:ext>
          </c:extLst>
        </c:ser>
        <c:ser>
          <c:idx val="2"/>
          <c:order val="2"/>
          <c:tx>
            <c:strRef>
              <c:f>Sheet1!$D$1</c:f>
              <c:strCache>
                <c:ptCount val="1"/>
                <c:pt idx="0">
                  <c:v>Column3</c:v>
                </c:pt>
              </c:strCache>
            </c:strRef>
          </c:tx>
          <c:spPr>
            <a:solidFill>
              <a:srgbClr val="3961AC">
                <a:alpha val="40000"/>
              </a:srgbClr>
            </a:solidFill>
          </c:spPr>
          <c:invertIfNegative val="0"/>
          <c:dLbls>
            <c:spPr>
              <a:noFill/>
              <a:ln>
                <a:noFill/>
              </a:ln>
              <a:effectLst/>
            </c:spPr>
            <c:txPr>
              <a:bodyPr/>
              <a:lstStyle/>
              <a:p>
                <a:pPr>
                  <a:defRPr b="1">
                    <a:solidFill>
                      <a:schemeClr val="bg1"/>
                    </a:solidFill>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autres causes</c:v>
                </c:pt>
                <c:pt idx="1">
                  <c:v>VTE</c:v>
                </c:pt>
              </c:strCache>
            </c:strRef>
          </c:cat>
          <c:val>
            <c:numRef>
              <c:f>Sheet1!$D$2:$D$3</c:f>
              <c:numCache>
                <c:formatCode>General</c:formatCode>
                <c:ptCount val="2"/>
                <c:pt idx="0" formatCode="#,##0">
                  <c:v>107315</c:v>
                </c:pt>
              </c:numCache>
            </c:numRef>
          </c:val>
          <c:extLst>
            <c:ext xmlns:c16="http://schemas.microsoft.com/office/drawing/2014/chart" uri="{C3380CC4-5D6E-409C-BE32-E72D297353CC}">
              <c16:uniqueId val="{00000006-AE34-40B3-A87A-10C7EA3BCD7C}"/>
            </c:ext>
          </c:extLst>
        </c:ser>
        <c:ser>
          <c:idx val="3"/>
          <c:order val="3"/>
          <c:tx>
            <c:strRef>
              <c:f>Sheet1!$E$1</c:f>
              <c:strCache>
                <c:ptCount val="1"/>
                <c:pt idx="0">
                  <c:v>Column4</c:v>
                </c:pt>
              </c:strCache>
            </c:strRef>
          </c:tx>
          <c:invertIfNegative val="0"/>
          <c:cat>
            <c:strRef>
              <c:f>Sheet1!$A$2:$A$3</c:f>
              <c:strCache>
                <c:ptCount val="2"/>
                <c:pt idx="0">
                  <c:v>autres causes</c:v>
                </c:pt>
                <c:pt idx="1">
                  <c:v>VTE</c:v>
                </c:pt>
              </c:strCache>
            </c:strRef>
          </c:cat>
          <c:val>
            <c:numRef>
              <c:f>Sheet1!$E$2:$E$3</c:f>
              <c:numCache>
                <c:formatCode>General</c:formatCode>
                <c:ptCount val="2"/>
              </c:numCache>
            </c:numRef>
          </c:val>
          <c:extLst>
            <c:ext xmlns:c16="http://schemas.microsoft.com/office/drawing/2014/chart" uri="{C3380CC4-5D6E-409C-BE32-E72D297353CC}">
              <c16:uniqueId val="{00000007-AE34-40B3-A87A-10C7EA3BCD7C}"/>
            </c:ext>
          </c:extLst>
        </c:ser>
        <c:dLbls>
          <c:showLegendKey val="0"/>
          <c:showVal val="0"/>
          <c:showCatName val="0"/>
          <c:showSerName val="0"/>
          <c:showPercent val="0"/>
          <c:showBubbleSize val="0"/>
        </c:dLbls>
        <c:gapWidth val="150"/>
        <c:overlap val="100"/>
        <c:axId val="120996224"/>
        <c:axId val="120997760"/>
      </c:barChart>
      <c:catAx>
        <c:axId val="120996224"/>
        <c:scaling>
          <c:orientation val="minMax"/>
        </c:scaling>
        <c:delete val="0"/>
        <c:axPos val="b"/>
        <c:numFmt formatCode="General" sourceLinked="1"/>
        <c:majorTickMark val="out"/>
        <c:minorTickMark val="none"/>
        <c:tickLblPos val="nextTo"/>
        <c:spPr>
          <a:ln w="12700">
            <a:solidFill>
              <a:schemeClr val="tx1">
                <a:lumMod val="65000"/>
                <a:lumOff val="35000"/>
              </a:schemeClr>
            </a:solidFill>
          </a:ln>
        </c:spPr>
        <c:crossAx val="120997760"/>
        <c:crosses val="autoZero"/>
        <c:auto val="1"/>
        <c:lblAlgn val="ctr"/>
        <c:lblOffset val="100"/>
        <c:noMultiLvlLbl val="0"/>
      </c:catAx>
      <c:valAx>
        <c:axId val="120997760"/>
        <c:scaling>
          <c:orientation val="minMax"/>
          <c:max val="700000"/>
        </c:scaling>
        <c:delete val="0"/>
        <c:axPos val="l"/>
        <c:numFmt formatCode="#,##0" sourceLinked="1"/>
        <c:majorTickMark val="out"/>
        <c:minorTickMark val="none"/>
        <c:tickLblPos val="nextTo"/>
        <c:spPr>
          <a:ln w="12700">
            <a:solidFill>
              <a:schemeClr val="tx1">
                <a:lumMod val="65000"/>
                <a:lumOff val="35000"/>
              </a:schemeClr>
            </a:solidFill>
          </a:ln>
        </c:spPr>
        <c:crossAx val="120996224"/>
        <c:crosses val="autoZero"/>
        <c:crossBetween val="between"/>
      </c:valAx>
      <c:spPr>
        <a:noFill/>
        <a:ln w="25389">
          <a:noFill/>
        </a:ln>
      </c:spPr>
    </c:plotArea>
    <c:plotVisOnly val="1"/>
    <c:dispBlanksAs val="gap"/>
    <c:showDLblsOverMax val="0"/>
  </c:chart>
  <c:txPr>
    <a:bodyPr/>
    <a:lstStyle/>
    <a:p>
      <a:pPr>
        <a:defRPr sz="1200">
          <a:solidFill>
            <a:schemeClr val="tx1">
              <a:lumMod val="65000"/>
              <a:lumOff val="35000"/>
            </a:schemeClr>
          </a:solidFill>
        </a:defRPr>
      </a:pPr>
      <a:endParaRPr lang="de-DE"/>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1559343039989471E-2"/>
          <c:y val="6.2647253274917603E-2"/>
          <c:w val="0.72506630420684814"/>
          <c:h val="0.79133086770742622"/>
        </c:manualLayout>
      </c:layout>
      <c:lineChart>
        <c:grouping val="standard"/>
        <c:varyColors val="0"/>
        <c:ser>
          <c:idx val="0"/>
          <c:order val="0"/>
          <c:tx>
            <c:strRef>
              <c:f>Sheet1!$B$1</c:f>
              <c:strCache>
                <c:ptCount val="1"/>
                <c:pt idx="0">
                  <c:v>≥1 modifiable risk factor</c:v>
                </c:pt>
              </c:strCache>
            </c:strRef>
          </c:tx>
          <c:spPr>
            <a:ln w="28575">
              <a:solidFill>
                <a:schemeClr val="bg2"/>
              </a:solidFill>
            </a:ln>
          </c:spPr>
          <c:marker>
            <c:symbol val="none"/>
          </c:marker>
          <c:cat>
            <c:numRef>
              <c:f>Sheet1!$A$2:$A$14</c:f>
              <c:numCache>
                <c:formatCode>General</c:formatCode>
                <c:ptCount val="13"/>
                <c:pt idx="0">
                  <c:v>0</c:v>
                </c:pt>
                <c:pt idx="1">
                  <c:v>1</c:v>
                </c:pt>
                <c:pt idx="2">
                  <c:v>2</c:v>
                </c:pt>
                <c:pt idx="3">
                  <c:v>3</c:v>
                </c:pt>
                <c:pt idx="4">
                  <c:v>4</c:v>
                </c:pt>
                <c:pt idx="5">
                  <c:v>5</c:v>
                </c:pt>
                <c:pt idx="6">
                  <c:v>6</c:v>
                </c:pt>
                <c:pt idx="7">
                  <c:v>7</c:v>
                </c:pt>
                <c:pt idx="8">
                  <c:v>8</c:v>
                </c:pt>
                <c:pt idx="9">
                  <c:v>9</c:v>
                </c:pt>
                <c:pt idx="10">
                  <c:v>10</c:v>
                </c:pt>
                <c:pt idx="11">
                  <c:v>11</c:v>
                </c:pt>
                <c:pt idx="12">
                  <c:v>12</c:v>
                </c:pt>
              </c:numCache>
            </c:numRef>
          </c:cat>
          <c:val>
            <c:numRef>
              <c:f>Sheet1!$B$2:$B$14</c:f>
              <c:numCache>
                <c:formatCode>General</c:formatCode>
                <c:ptCount val="13"/>
              </c:numCache>
            </c:numRef>
          </c:val>
          <c:smooth val="0"/>
          <c:extLst>
            <c:ext xmlns:c16="http://schemas.microsoft.com/office/drawing/2014/chart" uri="{C3380CC4-5D6E-409C-BE32-E72D297353CC}">
              <c16:uniqueId val="{00000000-57D9-4E74-A5AC-C3382D5EDA99}"/>
            </c:ext>
          </c:extLst>
        </c:ser>
        <c:ser>
          <c:idx val="1"/>
          <c:order val="1"/>
          <c:tx>
            <c:strRef>
              <c:f>Sheet1!$C$1</c:f>
              <c:strCache>
                <c:ptCount val="1"/>
                <c:pt idx="0">
                  <c:v>No modifiable risk factor</c:v>
                </c:pt>
              </c:strCache>
            </c:strRef>
          </c:tx>
          <c:spPr>
            <a:ln w="28575">
              <a:solidFill>
                <a:schemeClr val="tx2"/>
              </a:solidFill>
            </a:ln>
          </c:spPr>
          <c:marker>
            <c:symbol val="none"/>
          </c:marker>
          <c:cat>
            <c:numRef>
              <c:f>Sheet1!$A$2:$A$14</c:f>
              <c:numCache>
                <c:formatCode>General</c:formatCode>
                <c:ptCount val="13"/>
                <c:pt idx="0">
                  <c:v>0</c:v>
                </c:pt>
                <c:pt idx="1">
                  <c:v>1</c:v>
                </c:pt>
                <c:pt idx="2">
                  <c:v>2</c:v>
                </c:pt>
                <c:pt idx="3">
                  <c:v>3</c:v>
                </c:pt>
                <c:pt idx="4">
                  <c:v>4</c:v>
                </c:pt>
                <c:pt idx="5">
                  <c:v>5</c:v>
                </c:pt>
                <c:pt idx="6">
                  <c:v>6</c:v>
                </c:pt>
                <c:pt idx="7">
                  <c:v>7</c:v>
                </c:pt>
                <c:pt idx="8">
                  <c:v>8</c:v>
                </c:pt>
                <c:pt idx="9">
                  <c:v>9</c:v>
                </c:pt>
                <c:pt idx="10">
                  <c:v>10</c:v>
                </c:pt>
                <c:pt idx="11">
                  <c:v>11</c:v>
                </c:pt>
                <c:pt idx="12">
                  <c:v>12</c:v>
                </c:pt>
              </c:numCache>
            </c:numRef>
          </c:cat>
          <c:val>
            <c:numRef>
              <c:f>Sheet1!$C$2:$C$14</c:f>
              <c:numCache>
                <c:formatCode>General</c:formatCode>
                <c:ptCount val="13"/>
              </c:numCache>
            </c:numRef>
          </c:val>
          <c:smooth val="0"/>
          <c:extLst>
            <c:ext xmlns:c16="http://schemas.microsoft.com/office/drawing/2014/chart" uri="{C3380CC4-5D6E-409C-BE32-E72D297353CC}">
              <c16:uniqueId val="{00000001-57D9-4E74-A5AC-C3382D5EDA99}"/>
            </c:ext>
          </c:extLst>
        </c:ser>
        <c:dLbls>
          <c:showLegendKey val="0"/>
          <c:showVal val="0"/>
          <c:showCatName val="0"/>
          <c:showSerName val="0"/>
          <c:showPercent val="0"/>
          <c:showBubbleSize val="0"/>
        </c:dLbls>
        <c:smooth val="0"/>
        <c:axId val="248521088"/>
        <c:axId val="248524160"/>
      </c:lineChart>
      <c:catAx>
        <c:axId val="248521088"/>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lang="de-DE" sz="1200" smtId="4294967295">
                <a:solidFill>
                  <a:schemeClr val="tx1">
                    <a:lumMod val="65000"/>
                    <a:lumOff val="35000"/>
                  </a:schemeClr>
                </a:solidFill>
              </a:defRPr>
            </a:pPr>
            <a:endParaRPr lang="de-DE"/>
          </a:p>
        </c:txPr>
        <c:crossAx val="248524160"/>
        <c:crosses val="autoZero"/>
        <c:auto val="0"/>
        <c:lblAlgn val="ctr"/>
        <c:lblOffset val="100"/>
        <c:tickLblSkip val="1"/>
        <c:tickMarkSkip val="1"/>
        <c:noMultiLvlLbl val="0"/>
      </c:catAx>
      <c:valAx>
        <c:axId val="248524160"/>
        <c:scaling>
          <c:orientation val="minMax"/>
          <c:max val="0.4"/>
          <c:min val="0"/>
        </c:scaling>
        <c:delete val="0"/>
        <c:axPos val="l"/>
        <c:numFmt formatCode="#,##0.0" sourceLinked="0"/>
        <c:majorTickMark val="out"/>
        <c:minorTickMark val="none"/>
        <c:tickLblPos val="nextTo"/>
        <c:spPr>
          <a:ln w="12700">
            <a:solidFill>
              <a:srgbClr val="000000">
                <a:lumMod val="65000"/>
                <a:lumOff val="35000"/>
              </a:srgbClr>
            </a:solidFill>
          </a:ln>
        </c:spPr>
        <c:txPr>
          <a:bodyPr/>
          <a:lstStyle/>
          <a:p>
            <a:pPr>
              <a:defRPr lang="de-DE" sz="1200" smtId="4294967295">
                <a:solidFill>
                  <a:schemeClr val="tx1">
                    <a:lumMod val="65000"/>
                    <a:lumOff val="35000"/>
                  </a:schemeClr>
                </a:solidFill>
              </a:defRPr>
            </a:pPr>
            <a:endParaRPr lang="de-DE"/>
          </a:p>
        </c:txPr>
        <c:crossAx val="248521088"/>
        <c:crosses val="autoZero"/>
        <c:crossBetween val="midCat"/>
        <c:majorUnit val="0.1"/>
      </c:valAx>
      <c:spPr>
        <a:noFill/>
        <a:ln w="25400">
          <a:noFill/>
        </a:ln>
      </c:spPr>
    </c:plotArea>
    <c:plotVisOnly val="1"/>
    <c:dispBlanksAs val="gap"/>
    <c:showDLblsOverMax val="0"/>
  </c:chart>
  <c:txPr>
    <a:bodyPr/>
    <a:lstStyle/>
    <a:p>
      <a:pPr>
        <a:defRPr sz="1800" smtId="4294967295"/>
      </a:pPr>
      <a:endParaRPr lang="de-DE"/>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838510216897735"/>
          <c:y val="9.6590041352744557E-2"/>
          <c:w val="0.82387481281097519"/>
          <c:h val="0.70944972525916261"/>
        </c:manualLayout>
      </c:layout>
      <c:barChart>
        <c:barDir val="col"/>
        <c:grouping val="clustered"/>
        <c:varyColors val="0"/>
        <c:ser>
          <c:idx val="0"/>
          <c:order val="0"/>
          <c:tx>
            <c:strRef>
              <c:f>Sheet1!$A$2</c:f>
              <c:strCache>
                <c:ptCount val="1"/>
                <c:pt idx="0">
                  <c:v>Time since first event</c:v>
                </c:pt>
              </c:strCache>
            </c:strRef>
          </c:tx>
          <c:spPr>
            <a:solidFill>
              <a:srgbClr val="3961AC"/>
            </a:solidFill>
            <a:ln w="25400">
              <a:noFill/>
            </a:ln>
          </c:spPr>
          <c:invertIfNegative val="0"/>
          <c:dPt>
            <c:idx val="0"/>
            <c:invertIfNegative val="0"/>
            <c:bubble3D val="0"/>
            <c:extLst>
              <c:ext xmlns:c16="http://schemas.microsoft.com/office/drawing/2014/chart" uri="{C3380CC4-5D6E-409C-BE32-E72D297353CC}">
                <c16:uniqueId val="{00000000-10C8-4906-9482-C6DEE33BA198}"/>
              </c:ext>
            </c:extLst>
          </c:dPt>
          <c:dLbls>
            <c:dLbl>
              <c:idx val="0"/>
              <c:numFmt formatCode="0.0\ %" sourceLinked="0"/>
              <c:spPr/>
              <c:txPr>
                <a:bodyPr/>
                <a:lstStyle/>
                <a:p>
                  <a:pPr>
                    <a:defRPr>
                      <a:solidFill>
                        <a:schemeClr val="tx1">
                          <a:lumMod val="65000"/>
                          <a:lumOff val="35000"/>
                        </a:schemeClr>
                      </a:solidFill>
                    </a:defRPr>
                  </a:pPr>
                  <a:endParaRPr lang="de-DE"/>
                </a:p>
              </c:txPr>
              <c:showLegendKey val="0"/>
              <c:showVal val="1"/>
              <c:showCatName val="0"/>
              <c:showSerName val="0"/>
              <c:showPercent val="0"/>
              <c:showBubbleSize val="0"/>
              <c:extLst>
                <c:ext xmlns:c16="http://schemas.microsoft.com/office/drawing/2014/chart" uri="{C3380CC4-5D6E-409C-BE32-E72D297353CC}">
                  <c16:uniqueId val="{00000000-10C8-4906-9482-C6DEE33BA198}"/>
                </c:ext>
              </c:extLst>
            </c:dLbl>
            <c:dLbl>
              <c:idx val="1"/>
              <c:numFmt formatCode="0.0\ %" sourceLinked="0"/>
              <c:spPr/>
              <c:txPr>
                <a:bodyPr/>
                <a:lstStyle/>
                <a:p>
                  <a:pPr>
                    <a:defRPr>
                      <a:solidFill>
                        <a:schemeClr val="tx1">
                          <a:lumMod val="65000"/>
                          <a:lumOff val="35000"/>
                        </a:schemeClr>
                      </a:solidFill>
                    </a:defRPr>
                  </a:pPr>
                  <a:endParaRPr lang="de-DE"/>
                </a:p>
              </c:txPr>
              <c:showLegendKey val="0"/>
              <c:showVal val="1"/>
              <c:showCatName val="0"/>
              <c:showSerName val="0"/>
              <c:showPercent val="0"/>
              <c:showBubbleSize val="0"/>
              <c:extLst>
                <c:ext xmlns:c16="http://schemas.microsoft.com/office/drawing/2014/chart" uri="{C3380CC4-5D6E-409C-BE32-E72D297353CC}">
                  <c16:uniqueId val="{00000001-10C8-4906-9482-C6DEE33BA198}"/>
                </c:ext>
              </c:extLst>
            </c:dLbl>
            <c:numFmt formatCode="0.0\ %" sourceLinked="0"/>
            <c:spPr>
              <a:noFill/>
              <a:ln>
                <a:noFill/>
              </a:ln>
              <a:effectLst/>
            </c:spPr>
            <c:txPr>
              <a:bodyPr/>
              <a:lstStyle/>
              <a:p>
                <a:pPr>
                  <a:defRPr>
                    <a:solidFill>
                      <a:schemeClr val="tx1">
                        <a:lumMod val="65000"/>
                        <a:lumOff val="35000"/>
                      </a:schemeClr>
                    </a:solidFill>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Sheet1!$B$1:$E$1</c:f>
              <c:strCache>
                <c:ptCount val="4"/>
                <c:pt idx="0">
                  <c:v>1 année</c:v>
                </c:pt>
                <c:pt idx="1">
                  <c:v>3 années</c:v>
                </c:pt>
                <c:pt idx="2">
                  <c:v>5 années</c:v>
                </c:pt>
                <c:pt idx="3">
                  <c:v>10 années</c:v>
                </c:pt>
              </c:strCache>
            </c:strRef>
          </c:cat>
          <c:val>
            <c:numRef>
              <c:f>Sheet1!$B$2:$E$2</c:f>
              <c:numCache>
                <c:formatCode>General</c:formatCode>
                <c:ptCount val="4"/>
                <c:pt idx="0">
                  <c:v>11</c:v>
                </c:pt>
                <c:pt idx="1">
                  <c:v>19.600000000000001</c:v>
                </c:pt>
                <c:pt idx="2">
                  <c:v>29.1</c:v>
                </c:pt>
                <c:pt idx="3">
                  <c:v>39.9</c:v>
                </c:pt>
              </c:numCache>
            </c:numRef>
          </c:val>
          <c:extLst>
            <c:ext xmlns:c16="http://schemas.microsoft.com/office/drawing/2014/chart" uri="{C3380CC4-5D6E-409C-BE32-E72D297353CC}">
              <c16:uniqueId val="{00000002-10C8-4906-9482-C6DEE33BA198}"/>
            </c:ext>
          </c:extLst>
        </c:ser>
        <c:dLbls>
          <c:showLegendKey val="0"/>
          <c:showVal val="0"/>
          <c:showCatName val="0"/>
          <c:showSerName val="0"/>
          <c:showPercent val="0"/>
          <c:showBubbleSize val="0"/>
        </c:dLbls>
        <c:gapWidth val="50"/>
        <c:axId val="192607360"/>
        <c:axId val="198522752"/>
      </c:barChart>
      <c:catAx>
        <c:axId val="192607360"/>
        <c:scaling>
          <c:orientation val="minMax"/>
        </c:scaling>
        <c:delete val="0"/>
        <c:axPos val="b"/>
        <c:title>
          <c:tx>
            <c:rich>
              <a:bodyPr/>
              <a:lstStyle/>
              <a:p>
                <a:pPr>
                  <a:defRPr/>
                </a:pPr>
                <a:r>
                  <a:rPr lang="fr-FR" sz="1200" b="1" dirty="0">
                    <a:solidFill>
                      <a:schemeClr val="tx1">
                        <a:lumMod val="65000"/>
                        <a:lumOff val="35000"/>
                      </a:schemeClr>
                    </a:solidFill>
                  </a:rPr>
                  <a:t>temps écoulé après le premier événement (années)</a:t>
                </a:r>
              </a:p>
            </c:rich>
          </c:tx>
          <c:layout>
            <c:manualLayout>
              <c:xMode val="edge"/>
              <c:yMode val="edge"/>
              <c:x val="0.32553386373677728"/>
              <c:y val="0.90346290756406955"/>
            </c:manualLayout>
          </c:layout>
          <c:overlay val="0"/>
        </c:title>
        <c:numFmt formatCode="General" sourceLinked="1"/>
        <c:majorTickMark val="out"/>
        <c:minorTickMark val="none"/>
        <c:tickLblPos val="nextTo"/>
        <c:spPr>
          <a:ln w="12700">
            <a:solidFill>
              <a:schemeClr val="tx1">
                <a:lumMod val="65000"/>
                <a:lumOff val="35000"/>
              </a:schemeClr>
            </a:solidFill>
            <a:prstDash val="solid"/>
          </a:ln>
        </c:spPr>
        <c:txPr>
          <a:bodyPr rot="0" vert="horz"/>
          <a:lstStyle/>
          <a:p>
            <a:pPr>
              <a:defRPr>
                <a:solidFill>
                  <a:schemeClr val="tx1">
                    <a:lumMod val="65000"/>
                    <a:lumOff val="35000"/>
                  </a:schemeClr>
                </a:solidFill>
              </a:defRPr>
            </a:pPr>
            <a:endParaRPr lang="de-DE"/>
          </a:p>
        </c:txPr>
        <c:crossAx val="198522752"/>
        <c:crosses val="autoZero"/>
        <c:auto val="1"/>
        <c:lblAlgn val="ctr"/>
        <c:lblOffset val="100"/>
        <c:tickLblSkip val="1"/>
        <c:tickMarkSkip val="1"/>
        <c:noMultiLvlLbl val="0"/>
      </c:catAx>
      <c:valAx>
        <c:axId val="198522752"/>
        <c:scaling>
          <c:orientation val="minMax"/>
          <c:max val="45"/>
        </c:scaling>
        <c:delete val="0"/>
        <c:axPos val="l"/>
        <c:title>
          <c:tx>
            <c:rich>
              <a:bodyPr rot="-5400000" vert="horz"/>
              <a:lstStyle/>
              <a:p>
                <a:pPr>
                  <a:defRPr/>
                </a:pPr>
                <a:r>
                  <a:rPr lang="fr-FR" sz="1200" b="1" dirty="0">
                    <a:solidFill>
                      <a:schemeClr val="tx1">
                        <a:lumMod val="65000"/>
                        <a:lumOff val="35000"/>
                      </a:schemeClr>
                    </a:solidFill>
                  </a:rPr>
                  <a:t>proportion cumulative de  </a:t>
                </a:r>
              </a:p>
              <a:p>
                <a:pPr>
                  <a:defRPr/>
                </a:pPr>
                <a:r>
                  <a:rPr lang="fr-FR" sz="1200" b="1" dirty="0">
                    <a:solidFill>
                      <a:schemeClr val="tx1">
                        <a:lumMod val="65000"/>
                        <a:lumOff val="35000"/>
                      </a:schemeClr>
                    </a:solidFill>
                  </a:rPr>
                  <a:t>récidive de TEV (%)</a:t>
                </a:r>
              </a:p>
            </c:rich>
          </c:tx>
          <c:layout>
            <c:manualLayout>
              <c:xMode val="edge"/>
              <c:yMode val="edge"/>
              <c:x val="2.9426208447065689E-2"/>
              <c:y val="0.18909159388604754"/>
            </c:manualLayout>
          </c:layout>
          <c:overlay val="0"/>
        </c:title>
        <c:numFmt formatCode="0\ %" sourceLinked="0"/>
        <c:majorTickMark val="out"/>
        <c:minorTickMark val="none"/>
        <c:tickLblPos val="nextTo"/>
        <c:spPr>
          <a:ln w="12700">
            <a:solidFill>
              <a:schemeClr val="tx1">
                <a:lumMod val="65000"/>
                <a:lumOff val="35000"/>
              </a:schemeClr>
            </a:solidFill>
            <a:prstDash val="solid"/>
          </a:ln>
        </c:spPr>
        <c:txPr>
          <a:bodyPr rot="0" vert="horz"/>
          <a:lstStyle/>
          <a:p>
            <a:pPr>
              <a:defRPr>
                <a:solidFill>
                  <a:schemeClr val="tx1">
                    <a:lumMod val="65000"/>
                    <a:lumOff val="35000"/>
                  </a:schemeClr>
                </a:solidFill>
              </a:defRPr>
            </a:pPr>
            <a:endParaRPr lang="de-DE"/>
          </a:p>
        </c:txPr>
        <c:crossAx val="192607360"/>
        <c:crosses val="autoZero"/>
        <c:crossBetween val="between"/>
        <c:dispUnits>
          <c:builtInUnit val="hundreds"/>
        </c:dispUnits>
      </c:valAx>
      <c:spPr>
        <a:noFill/>
        <a:ln w="25400">
          <a:noFill/>
        </a:ln>
      </c:spPr>
    </c:plotArea>
    <c:plotVisOnly val="1"/>
    <c:dispBlanksAs val="gap"/>
    <c:showDLblsOverMax val="0"/>
  </c:chart>
  <c:spPr>
    <a:noFill/>
    <a:ln>
      <a:noFill/>
    </a:ln>
  </c:spPr>
  <c:txPr>
    <a:bodyPr/>
    <a:lstStyle/>
    <a:p>
      <a:pPr>
        <a:defRPr sz="1000" b="0" i="0" u="none" strike="noStrike" baseline="0">
          <a:solidFill>
            <a:schemeClr val="tx1"/>
          </a:solidFill>
          <a:latin typeface="Arial"/>
          <a:ea typeface="Arial"/>
          <a:cs typeface="Arial"/>
        </a:defRPr>
      </a:pPr>
      <a:endParaRPr lang="de-DE"/>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605167946942073E-2"/>
          <c:y val="0.15284354018070698"/>
          <c:w val="0.92389574533749175"/>
          <c:h val="0.68909516157959649"/>
        </c:manualLayout>
      </c:layout>
      <c:barChart>
        <c:barDir val="col"/>
        <c:grouping val="clustered"/>
        <c:varyColors val="0"/>
        <c:ser>
          <c:idx val="0"/>
          <c:order val="0"/>
          <c:tx>
            <c:strRef>
              <c:f>Sheet1!$B$1</c:f>
              <c:strCache>
                <c:ptCount val="1"/>
                <c:pt idx="0">
                  <c:v>Placebo (N=590)</c:v>
                </c:pt>
              </c:strCache>
            </c:strRef>
          </c:tx>
          <c:spPr>
            <a:solidFill>
              <a:srgbClr val="605F6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605F62"/>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non provoquée</c:v>
                </c:pt>
                <c:pt idx="1">
                  <c:v>TEV provoquée – facteurs de risque 
légers transitoires</c:v>
                </c:pt>
                <c:pt idx="2">
                  <c:v>TEV provoquée – facteurs de risque 
légers persistants</c:v>
                </c:pt>
              </c:strCache>
            </c:strRef>
          </c:cat>
          <c:val>
            <c:numRef>
              <c:f>Sheet1!$B$2:$B$4</c:f>
              <c:numCache>
                <c:formatCode>General</c:formatCode>
                <c:ptCount val="3"/>
                <c:pt idx="0">
                  <c:v>10</c:v>
                </c:pt>
                <c:pt idx="1">
                  <c:v>7.1</c:v>
                </c:pt>
                <c:pt idx="2">
                  <c:v>10.7</c:v>
                </c:pt>
              </c:numCache>
            </c:numRef>
          </c:val>
          <c:extLst>
            <c:ext xmlns:c16="http://schemas.microsoft.com/office/drawing/2014/chart" uri="{C3380CC4-5D6E-409C-BE32-E72D297353CC}">
              <c16:uniqueId val="{00000000-7F87-4336-8DC6-AA4FA0190E8A}"/>
            </c:ext>
          </c:extLst>
        </c:ser>
        <c:ser>
          <c:idx val="1"/>
          <c:order val="1"/>
          <c:tx>
            <c:strRef>
              <c:f>Sheet1!$C$1</c:f>
              <c:strCache>
                <c:ptCount val="1"/>
                <c:pt idx="0">
                  <c:v>Aspirin (N=1131)</c:v>
                </c:pt>
              </c:strCache>
            </c:strRef>
          </c:tx>
          <c:spPr>
            <a:solidFill>
              <a:srgbClr val="D5D4D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605F62"/>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non provoquée</c:v>
                </c:pt>
                <c:pt idx="1">
                  <c:v>TEV provoquée – facteurs de risque 
légers transitoires</c:v>
                </c:pt>
                <c:pt idx="2">
                  <c:v>TEV provoquée – facteurs de risque 
légers persistants</c:v>
                </c:pt>
              </c:strCache>
            </c:strRef>
          </c:cat>
          <c:val>
            <c:numRef>
              <c:f>Sheet1!$C$2:$C$4</c:f>
              <c:numCache>
                <c:formatCode>General</c:formatCode>
                <c:ptCount val="3"/>
                <c:pt idx="0">
                  <c:v>5.9</c:v>
                </c:pt>
                <c:pt idx="1">
                  <c:v>4.2</c:v>
                </c:pt>
                <c:pt idx="2">
                  <c:v>4.5</c:v>
                </c:pt>
              </c:numCache>
            </c:numRef>
          </c:val>
          <c:extLst>
            <c:ext xmlns:c16="http://schemas.microsoft.com/office/drawing/2014/chart" uri="{C3380CC4-5D6E-409C-BE32-E72D297353CC}">
              <c16:uniqueId val="{00000001-7F87-4336-8DC6-AA4FA0190E8A}"/>
            </c:ext>
          </c:extLst>
        </c:ser>
        <c:ser>
          <c:idx val="2"/>
          <c:order val="2"/>
          <c:tx>
            <c:strRef>
              <c:f>Sheet1!$D$1</c:f>
              <c:strCache>
                <c:ptCount val="1"/>
                <c:pt idx="0">
                  <c:v>Rivaroxaban (N=2832)</c:v>
                </c:pt>
              </c:strCache>
            </c:strRef>
          </c:tx>
          <c:spPr>
            <a:solidFill>
              <a:schemeClr val="bg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605F62"/>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non provoquée</c:v>
                </c:pt>
                <c:pt idx="1">
                  <c:v>TEV provoquée – facteurs de risque 
légers transitoires</c:v>
                </c:pt>
                <c:pt idx="2">
                  <c:v>TEV provoquée – facteurs de risque 
légers persistants</c:v>
                </c:pt>
              </c:strCache>
            </c:strRef>
          </c:cat>
          <c:val>
            <c:numRef>
              <c:f>Sheet1!$D$2:$D$4</c:f>
              <c:numCache>
                <c:formatCode>General</c:formatCode>
                <c:ptCount val="3"/>
                <c:pt idx="0">
                  <c:v>2</c:v>
                </c:pt>
                <c:pt idx="1">
                  <c:v>0.4</c:v>
                </c:pt>
                <c:pt idx="2">
                  <c:v>2.4</c:v>
                </c:pt>
              </c:numCache>
            </c:numRef>
          </c:val>
          <c:extLst>
            <c:ext xmlns:c16="http://schemas.microsoft.com/office/drawing/2014/chart" uri="{C3380CC4-5D6E-409C-BE32-E72D297353CC}">
              <c16:uniqueId val="{00000002-7F87-4336-8DC6-AA4FA0190E8A}"/>
            </c:ext>
          </c:extLst>
        </c:ser>
        <c:dLbls>
          <c:showLegendKey val="0"/>
          <c:showVal val="0"/>
          <c:showCatName val="0"/>
          <c:showSerName val="0"/>
          <c:showPercent val="0"/>
          <c:showBubbleSize val="0"/>
        </c:dLbls>
        <c:gapWidth val="75"/>
        <c:axId val="111181824"/>
        <c:axId val="111183360"/>
      </c:barChart>
      <c:catAx>
        <c:axId val="111181824"/>
        <c:scaling>
          <c:orientation val="minMax"/>
        </c:scaling>
        <c:delete val="0"/>
        <c:axPos val="b"/>
        <c:numFmt formatCode="General" sourceLinked="1"/>
        <c:majorTickMark val="none"/>
        <c:minorTickMark val="none"/>
        <c:tickLblPos val="nextTo"/>
        <c:spPr>
          <a:noFill/>
          <a:ln w="12700" cap="flat" cmpd="sng" algn="ctr">
            <a:solidFill>
              <a:srgbClr val="000000">
                <a:lumMod val="65000"/>
                <a:lumOff val="35000"/>
              </a:srgb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crossAx val="111183360"/>
        <c:crosses val="autoZero"/>
        <c:auto val="1"/>
        <c:lblAlgn val="ctr"/>
        <c:lblOffset val="100"/>
        <c:noMultiLvlLbl val="0"/>
      </c:catAx>
      <c:valAx>
        <c:axId val="111183360"/>
        <c:scaling>
          <c:orientation val="minMax"/>
          <c:max val="20"/>
        </c:scaling>
        <c:delete val="0"/>
        <c:axPos val="l"/>
        <c:numFmt formatCode="General" sourceLinked="1"/>
        <c:majorTickMark val="out"/>
        <c:minorTickMark val="none"/>
        <c:tickLblPos val="nextTo"/>
        <c:spPr>
          <a:noFill/>
          <a:ln w="12700">
            <a:solidFill>
              <a:srgbClr val="000000">
                <a:lumMod val="65000"/>
                <a:lumOff val="35000"/>
              </a:srgbClr>
            </a:solidFill>
          </a:ln>
          <a:effectLst/>
        </c:spPr>
        <c:txPr>
          <a:bodyPr rot="-60000000" spcFirstLastPara="1" vertOverflow="ellipsis" vert="horz" wrap="square" anchor="ctr" anchorCtr="1"/>
          <a:lstStyle/>
          <a:p>
            <a:pPr>
              <a:defRPr sz="1000" b="0" i="0" u="none" strike="noStrike" kern="1200" baseline="0">
                <a:solidFill>
                  <a:srgbClr val="605F62"/>
                </a:solidFill>
                <a:latin typeface="+mn-lt"/>
                <a:ea typeface="+mn-ea"/>
                <a:cs typeface="+mn-cs"/>
              </a:defRPr>
            </a:pPr>
            <a:endParaRPr lang="de-DE"/>
          </a:p>
        </c:txPr>
        <c:crossAx val="111181824"/>
        <c:crosses val="autoZero"/>
        <c:crossBetween val="between"/>
        <c:majorUnit val="5"/>
      </c:valAx>
      <c:spPr>
        <a:noFill/>
        <a:ln>
          <a:noFill/>
        </a:ln>
        <a:effectLst/>
      </c:spPr>
    </c:plotArea>
    <c:plotVisOnly val="1"/>
    <c:dispBlanksAs val="gap"/>
    <c:showDLblsOverMax val="0"/>
  </c:chart>
  <c:spPr>
    <a:noFill/>
    <a:ln>
      <a:noFill/>
    </a:ln>
    <a:effectLst/>
  </c:spPr>
  <c:txPr>
    <a:bodyPr/>
    <a:lstStyle/>
    <a:p>
      <a:pPr>
        <a:defRPr/>
      </a:pPr>
      <a:endParaRPr lang="de-DE"/>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418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4186"/>
          </a:xfrm>
          <a:prstGeom prst="rect">
            <a:avLst/>
          </a:prstGeom>
        </p:spPr>
        <p:txBody>
          <a:bodyPr vert="horz" lIns="91440" tIns="45720" rIns="91440" bIns="45720" rtlCol="0"/>
          <a:lstStyle>
            <a:lvl1pPr algn="r">
              <a:defRPr sz="1200"/>
            </a:lvl1pPr>
          </a:lstStyle>
          <a:p>
            <a:endParaRPr lang="en-GB"/>
          </a:p>
        </p:txBody>
      </p:sp>
      <p:sp>
        <p:nvSpPr>
          <p:cNvPr id="4" name="Slide Image Placeholder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689239"/>
            <a:ext cx="5438775" cy="444293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6899"/>
            <a:ext cx="2946400" cy="49418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376899"/>
            <a:ext cx="2946400" cy="494185"/>
          </a:xfrm>
          <a:prstGeom prst="rect">
            <a:avLst/>
          </a:prstGeom>
        </p:spPr>
        <p:txBody>
          <a:bodyPr vert="horz" lIns="91440" tIns="45720" rIns="91440" bIns="45720" rtlCol="0" anchor="b"/>
          <a:lstStyle>
            <a:lvl1pPr algn="r">
              <a:defRPr sz="1200"/>
            </a:lvl1pPr>
          </a:lstStyle>
          <a:p>
            <a:fld id="{4FE12A04-9E3C-4CA4-8E37-57D068AB06B1}" type="slidenum">
              <a:rPr lang="en-GB" smtClean="0"/>
              <a:pPr/>
              <a:t>‹Nr.›</a:t>
            </a:fld>
            <a:endParaRPr lang="en-GB"/>
          </a:p>
        </p:txBody>
      </p:sp>
    </p:spTree>
    <p:extLst>
      <p:ext uri="{BB962C8B-B14F-4D97-AF65-F5344CB8AC3E}">
        <p14:creationId xmlns:p14="http://schemas.microsoft.com/office/powerpoint/2010/main" val="4165730992"/>
      </p:ext>
    </p:extLst>
  </p:cSld>
  <p:clrMap bg1="lt1" tx1="dk1" bg2="lt2" tx2="dk2" accent1="accent1" accent2="accent2" accent3="accent3" accent4="accent4" accent5="accent5" accent6="accent6" hlink="hlink" folHlink="folHlink"/>
  <p:notesStyle>
    <a:lvl1pPr marL="0" algn="l" defTabSz="914400" rtl="0" eaLnBrk="1" latinLnBrk="0" hangingPunct="1">
      <a:defRPr sz="1100" kern="1200">
        <a:solidFill>
          <a:schemeClr val="tx1"/>
        </a:solidFill>
        <a:latin typeface="+mn-lt"/>
        <a:ea typeface="+mn-ea"/>
        <a:cs typeface="+mn-cs"/>
      </a:defRPr>
    </a:lvl1pPr>
    <a:lvl2pPr marL="271463" indent="-185738" algn="l" defTabSz="914400" rtl="0" eaLnBrk="1" latinLnBrk="0" hangingPunct="1">
      <a:buFont typeface="Arial" panose="020B0604020202020204" pitchFamily="34" charset="0"/>
      <a:buChar char="•"/>
      <a:defRPr sz="1100" kern="1200">
        <a:solidFill>
          <a:schemeClr val="tx1"/>
        </a:solidFill>
        <a:latin typeface="+mn-lt"/>
        <a:ea typeface="+mn-ea"/>
        <a:cs typeface="+mn-cs"/>
      </a:defRPr>
    </a:lvl2pPr>
    <a:lvl3pPr marL="444500" indent="-173038" algn="l" defTabSz="914400" rtl="0" eaLnBrk="1" latinLnBrk="0" hangingPunct="1">
      <a:buFont typeface="Arial" panose="020B0604020202020204" pitchFamily="34" charset="0"/>
      <a:buChar char="–"/>
      <a:defRPr sz="1100" kern="1200">
        <a:solidFill>
          <a:schemeClr val="tx1"/>
        </a:solidFill>
        <a:latin typeface="+mn-lt"/>
        <a:ea typeface="+mn-ea"/>
        <a:cs typeface="+mn-cs"/>
      </a:defRPr>
    </a:lvl3pPr>
    <a:lvl4pPr marL="630238" indent="-185738" algn="l" defTabSz="914400" rtl="0" eaLnBrk="1" latinLnBrk="0" hangingPunct="1">
      <a:buFont typeface="Arial" panose="020B0604020202020204" pitchFamily="34" charset="0"/>
      <a:buChar char="–"/>
      <a:defRPr sz="1100" kern="1200">
        <a:solidFill>
          <a:schemeClr val="tx1"/>
        </a:solidFill>
        <a:latin typeface="+mn-lt"/>
        <a:ea typeface="+mn-ea"/>
        <a:cs typeface="+mn-cs"/>
      </a:defRPr>
    </a:lvl4pPr>
    <a:lvl5pPr marL="803275" indent="-173038" algn="l" defTabSz="914400" rtl="0" eaLnBrk="1" latinLnBrk="0" hangingPunct="1">
      <a:buFont typeface="Arial" panose="020B0604020202020204" pitchFamily="34" charset="0"/>
      <a:buChar char="–"/>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a:t>
            </a:fld>
            <a:endParaRPr lang="en-GB"/>
          </a:p>
        </p:txBody>
      </p:sp>
    </p:spTree>
    <p:extLst>
      <p:ext uri="{BB962C8B-B14F-4D97-AF65-F5344CB8AC3E}">
        <p14:creationId xmlns:p14="http://schemas.microsoft.com/office/powerpoint/2010/main" val="25084096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rtl="0"/>
            <a:endParaRPr lang="en-GB" sz="1800" b="0" i="0" u="none" strike="noStrike" baseline="0">
              <a:solidFill>
                <a:srgbClr val="000000"/>
              </a:solidFill>
              <a:latin typeface="Arial" panose="020B0604020202020204" pitchFamily="34" charset="0"/>
            </a:endParaRPr>
          </a:p>
        </p:txBody>
      </p:sp>
      <p:sp>
        <p:nvSpPr>
          <p:cNvPr id="4" name="Foliennummernplatzhalter 3"/>
          <p:cNvSpPr>
            <a:spLocks noGrp="1"/>
          </p:cNvSpPr>
          <p:nvPr>
            <p:ph type="sldNum" sz="quarter" idx="5"/>
          </p:nvPr>
        </p:nvSpPr>
        <p:spPr/>
        <p:txBody>
          <a:bodyPr/>
          <a:lstStyle/>
          <a:p>
            <a:fld id="{4FE12A04-9E3C-4CA4-8E37-57D068AB06B1}" type="slidenum">
              <a:rPr lang="en-GB" smtClean="0"/>
              <a:pPr/>
              <a:t>10</a:t>
            </a:fld>
            <a:endParaRPr lang="en-GB"/>
          </a:p>
        </p:txBody>
      </p:sp>
    </p:spTree>
    <p:extLst>
      <p:ext uri="{BB962C8B-B14F-4D97-AF65-F5344CB8AC3E}">
        <p14:creationId xmlns:p14="http://schemas.microsoft.com/office/powerpoint/2010/main" val="20429160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endParaRPr lang="en-US" sz="1800" b="0" i="0" u="none" strike="noStrike" baseline="0">
              <a:solidFill>
                <a:srgbClr val="000000"/>
              </a:solidFill>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4FE12A04-9E3C-4CA4-8E37-57D068AB06B1}" type="slidenum">
              <a:rPr lang="en-GB" smtClean="0"/>
              <a:pPr/>
              <a:t>11</a:t>
            </a:fld>
            <a:endParaRPr lang="en-GB"/>
          </a:p>
        </p:txBody>
      </p:sp>
    </p:spTree>
    <p:extLst>
      <p:ext uri="{BB962C8B-B14F-4D97-AF65-F5344CB8AC3E}">
        <p14:creationId xmlns:p14="http://schemas.microsoft.com/office/powerpoint/2010/main" val="33819662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rtl="0"/>
            <a:r>
              <a:rPr lang="fr-FR" sz="1800" b="1" i="0" u="none" strike="noStrike" baseline="0">
                <a:solidFill>
                  <a:srgbClr val="000000"/>
                </a:solidFill>
                <a:latin typeface="Calibri" panose="020F0502020204030204" pitchFamily="34" charset="0"/>
              </a:rPr>
              <a:t>Notes</a:t>
            </a:r>
          </a:p>
          <a:p>
            <a:pPr rtl="0">
              <a:buSzPts val="900"/>
              <a:buFont typeface="Arial" panose="020B0604020202020204" pitchFamily="34" charset="0"/>
              <a:buChar char="•"/>
            </a:pPr>
            <a:r>
              <a:rPr lang="fr-FR" sz="1800" b="0" i="0" u="none" strike="noStrike">
                <a:solidFill>
                  <a:srgbClr val="000000"/>
                </a:solidFill>
                <a:latin typeface="Calibri" panose="020F0502020204030204" pitchFamily="34" charset="0"/>
              </a:rPr>
              <a:t>Le risque de récidive est le plus élevé dans les 6 à 12 mois suivant l’épisode initial, et peut persister jusqu’à 10 ans</a:t>
            </a:r>
            <a:r>
              <a:rPr lang="fr-FR" sz="1800" b="0" i="0" u="none" strike="noStrike" baseline="30000">
                <a:solidFill>
                  <a:srgbClr val="000000"/>
                </a:solidFill>
                <a:latin typeface="Calibri" panose="020F0502020204030204" pitchFamily="34" charset="0"/>
              </a:rPr>
              <a:t>2</a:t>
            </a:r>
          </a:p>
          <a:p>
            <a:pPr rtl="0">
              <a:buSzPts val="900"/>
              <a:buFont typeface="Arial" panose="020B0604020202020204" pitchFamily="34" charset="0"/>
              <a:buChar char="•"/>
            </a:pPr>
            <a:r>
              <a:rPr lang="fr-FR" sz="1800" b="0" i="0" u="none" strike="noStrike" baseline="0">
                <a:solidFill>
                  <a:srgbClr val="000000"/>
                </a:solidFill>
                <a:latin typeface="Calibri" panose="020F0502020204030204" pitchFamily="34" charset="0"/>
              </a:rPr>
              <a:t>Le risque de récidive est plus élevé chez les hommes que chez les femmes</a:t>
            </a:r>
            <a:r>
              <a:rPr lang="fr-FR" sz="1800" b="0" i="0" u="none" strike="noStrike" baseline="30000">
                <a:solidFill>
                  <a:srgbClr val="000000"/>
                </a:solidFill>
                <a:latin typeface="Calibri" panose="020F0502020204030204" pitchFamily="34" charset="0"/>
              </a:rPr>
              <a:t>3</a:t>
            </a:r>
          </a:p>
          <a:p>
            <a:pPr rtl="0">
              <a:buSzPts val="900"/>
              <a:buFont typeface="Arial" panose="020B0604020202020204" pitchFamily="34" charset="0"/>
              <a:buChar char="•"/>
            </a:pPr>
            <a:r>
              <a:rPr lang="fr-FR" sz="1800" b="0" i="0" u="none" strike="noStrike">
                <a:solidFill>
                  <a:srgbClr val="000000"/>
                </a:solidFill>
                <a:latin typeface="Calibri" panose="020F0502020204030204" pitchFamily="34" charset="0"/>
              </a:rPr>
              <a:t>Le risque de récidive de la TEV est plus élevé chez les patients présentant une TVP proximale initiale que chez ceux présentant une TVP distale initiale</a:t>
            </a:r>
            <a:r>
              <a:rPr lang="fr-FR" sz="1800" b="0" i="0" u="none" strike="noStrike" baseline="30000">
                <a:solidFill>
                  <a:srgbClr val="000000"/>
                </a:solidFill>
                <a:latin typeface="Calibri" panose="020F0502020204030204" pitchFamily="34" charset="0"/>
              </a:rPr>
              <a:t>4</a:t>
            </a:r>
          </a:p>
          <a:p>
            <a:pPr rtl="0">
              <a:buSzPts val="900"/>
              <a:buFont typeface="Arial" panose="020B0604020202020204" pitchFamily="34" charset="0"/>
              <a:buChar char="•"/>
            </a:pPr>
            <a:r>
              <a:rPr lang="fr-FR" sz="1800" b="0" i="0" u="none" strike="noStrike">
                <a:solidFill>
                  <a:srgbClr val="000000"/>
                </a:solidFill>
                <a:latin typeface="Calibri" panose="020F0502020204030204" pitchFamily="34" charset="0"/>
              </a:rPr>
              <a:t>L’étude prospective PROLONG II a montré que des taux élevés de D-dimères étaient associés à un risque plus élevé de récidive de TEV après une TEV non provoquée</a:t>
            </a:r>
            <a:r>
              <a:rPr lang="fr-FR" sz="1800" b="0" i="0" u="none" strike="noStrike" baseline="30000">
                <a:solidFill>
                  <a:srgbClr val="000000"/>
                </a:solidFill>
                <a:latin typeface="Calibri" panose="020F0502020204030204" pitchFamily="34" charset="0"/>
              </a:rPr>
              <a:t>5</a:t>
            </a:r>
          </a:p>
          <a:p>
            <a:pPr rtl="0"/>
            <a:endParaRPr lang="en-GB" sz="1800" b="0" i="0" u="none" strike="noStrike" kern="1200" baseline="30000">
              <a:solidFill>
                <a:srgbClr val="000000"/>
              </a:solidFill>
              <a:latin typeface="Calibri" panose="020F0502020204030204" pitchFamily="34" charset="0"/>
            </a:endParaRPr>
          </a:p>
          <a:p>
            <a:pPr rtl="0"/>
            <a:r>
              <a:rPr lang="fr-FR" sz="1800" b="1" i="0" u="none" strike="noStrike" baseline="0">
                <a:solidFill>
                  <a:srgbClr val="000000"/>
                </a:solidFill>
                <a:latin typeface="Calibri" panose="020F0502020204030204" pitchFamily="34" charset="0"/>
              </a:rPr>
              <a:t>Abréviations</a:t>
            </a:r>
          </a:p>
          <a:p>
            <a:pPr rtl="0"/>
            <a:r>
              <a:rPr lang="fr-FR" sz="1800" b="0" i="0" u="none" strike="noStrike" baseline="0">
                <a:solidFill>
                  <a:srgbClr val="000000"/>
                </a:solidFill>
                <a:latin typeface="Calibri" panose="020F0502020204030204" pitchFamily="34" charset="0"/>
              </a:rPr>
              <a:t>TVP: thrombose veineuse profonde; TEV, thromboembolie veineuse</a:t>
            </a:r>
          </a:p>
          <a:p>
            <a:pPr rtl="0"/>
            <a:endParaRPr lang="en-GB" altLang="ja-JP" sz="1800" b="0" i="0" u="none" strike="noStrike" kern="1200" baseline="0">
              <a:solidFill>
                <a:srgbClr val="000000"/>
              </a:solidFill>
              <a:latin typeface="Calibri" panose="020F0502020204030204" pitchFamily="34" charset="0"/>
            </a:endParaRPr>
          </a:p>
          <a:p>
            <a:pPr rtl="0"/>
            <a:r>
              <a:rPr lang="fr-FR" sz="1800" b="1" i="0" u="none" strike="noStrike" baseline="0">
                <a:solidFill>
                  <a:srgbClr val="000000"/>
                </a:solidFill>
                <a:latin typeface="Calibri" panose="020F0502020204030204" pitchFamily="34" charset="0"/>
              </a:rPr>
              <a:t>Références</a:t>
            </a:r>
          </a:p>
          <a:p>
            <a:pPr rtl="0"/>
            <a:r>
              <a:rPr lang="fr-FR" sz="1800" b="0" i="0" u="none" strike="noStrike" baseline="0">
                <a:solidFill>
                  <a:srgbClr val="000000"/>
                </a:solidFill>
                <a:latin typeface="Calibri" panose="020F0502020204030204" pitchFamily="34" charset="0"/>
              </a:rPr>
              <a:t>2. Heit JA </a:t>
            </a:r>
            <a:r>
              <a:rPr lang="fr-FR" sz="1800" b="0" i="1" u="none" strike="noStrike" baseline="0">
                <a:solidFill>
                  <a:srgbClr val="000000"/>
                </a:solidFill>
                <a:latin typeface="Calibri" panose="020F0502020204030204" pitchFamily="34" charset="0"/>
              </a:rPr>
              <a:t>et al</a:t>
            </a:r>
            <a:r>
              <a:rPr lang="fr-FR" sz="1800" b="0" i="0" u="none" strike="noStrike" baseline="0">
                <a:solidFill>
                  <a:srgbClr val="000000"/>
                </a:solidFill>
                <a:latin typeface="Calibri" panose="020F0502020204030204" pitchFamily="34" charset="0"/>
              </a:rPr>
              <a:t>,</a:t>
            </a:r>
            <a:r>
              <a:rPr lang="fr-FR" sz="1800" b="0" i="1" u="none" strike="noStrike" baseline="0">
                <a:solidFill>
                  <a:srgbClr val="000000"/>
                </a:solidFill>
                <a:latin typeface="Calibri" panose="020F0502020204030204" pitchFamily="34" charset="0"/>
              </a:rPr>
              <a:t> Arch Intern Med </a:t>
            </a:r>
            <a:r>
              <a:rPr lang="fr-FR" sz="1800" b="0" i="0" u="none" strike="noStrike" baseline="0">
                <a:solidFill>
                  <a:srgbClr val="000000"/>
                </a:solidFill>
                <a:latin typeface="Calibri" panose="020F0502020204030204" pitchFamily="34" charset="0"/>
              </a:rPr>
              <a:t>2000;160:761–768</a:t>
            </a:r>
            <a:br>
              <a:rPr lang="fr-FR" sz="1800" b="0" i="0" u="none" strike="noStrike" baseline="0">
                <a:solidFill>
                  <a:srgbClr val="000000"/>
                </a:solidFill>
                <a:latin typeface="Calibri" panose="020F0502020204030204" pitchFamily="34" charset="0"/>
              </a:rPr>
            </a:br>
            <a:r>
              <a:rPr lang="fr-FR" sz="1800" b="0" i="0" u="none" strike="noStrike" baseline="0">
                <a:solidFill>
                  <a:srgbClr val="000000"/>
                </a:solidFill>
                <a:latin typeface="Calibri" panose="020F0502020204030204" pitchFamily="34" charset="0"/>
              </a:rPr>
              <a:t>3. Kyrle PA </a:t>
            </a:r>
            <a:r>
              <a:rPr lang="fr-FR" sz="1800" b="0" i="1" u="none" strike="noStrike" baseline="0">
                <a:solidFill>
                  <a:srgbClr val="000000"/>
                </a:solidFill>
                <a:latin typeface="Calibri" panose="020F0502020204030204" pitchFamily="34" charset="0"/>
              </a:rPr>
              <a:t>et al</a:t>
            </a:r>
            <a:r>
              <a:rPr lang="fr-FR" sz="1800" b="0" i="0" u="none" strike="noStrike" baseline="0">
                <a:solidFill>
                  <a:srgbClr val="000000"/>
                </a:solidFill>
                <a:latin typeface="Calibri" panose="020F0502020204030204" pitchFamily="34" charset="0"/>
              </a:rPr>
              <a:t>, </a:t>
            </a:r>
            <a:r>
              <a:rPr lang="fr-FR" sz="1800" b="0" i="1" u="none" strike="noStrike" baseline="0">
                <a:solidFill>
                  <a:srgbClr val="000000"/>
                </a:solidFill>
                <a:latin typeface="Calibri" panose="020F0502020204030204" pitchFamily="34" charset="0"/>
              </a:rPr>
              <a:t>N Engl J Med </a:t>
            </a:r>
            <a:r>
              <a:rPr lang="fr-FR" sz="1800" b="0" i="0" u="none" strike="noStrike" baseline="0">
                <a:solidFill>
                  <a:srgbClr val="000000"/>
                </a:solidFill>
                <a:latin typeface="Calibri" panose="020F0502020204030204" pitchFamily="34" charset="0"/>
              </a:rPr>
              <a:t>2004;350:2558–2563</a:t>
            </a:r>
          </a:p>
          <a:p>
            <a:pPr rtl="0"/>
            <a:r>
              <a:rPr lang="fr-FR" sz="1800" b="0" i="0" u="none" strike="noStrike" baseline="0">
                <a:solidFill>
                  <a:srgbClr val="000000"/>
                </a:solidFill>
                <a:latin typeface="Calibri" panose="020F0502020204030204" pitchFamily="34" charset="0"/>
              </a:rPr>
              <a:t>4. Schulman S </a:t>
            </a:r>
            <a:r>
              <a:rPr lang="fr-FR" sz="1800" b="0" i="1" u="none" strike="noStrike" baseline="0">
                <a:solidFill>
                  <a:srgbClr val="000000"/>
                </a:solidFill>
                <a:latin typeface="Calibri" panose="020F0502020204030204" pitchFamily="34" charset="0"/>
              </a:rPr>
              <a:t>et al</a:t>
            </a:r>
            <a:r>
              <a:rPr lang="fr-FR" sz="1800" b="0" i="0" u="none" strike="noStrike" baseline="0">
                <a:solidFill>
                  <a:srgbClr val="000000"/>
                </a:solidFill>
                <a:latin typeface="Calibri" panose="020F0502020204030204" pitchFamily="34" charset="0"/>
              </a:rPr>
              <a:t>, </a:t>
            </a:r>
            <a:r>
              <a:rPr lang="fr-FR" sz="1800" b="0" i="1" u="none" strike="noStrike" baseline="0">
                <a:solidFill>
                  <a:srgbClr val="000000"/>
                </a:solidFill>
                <a:latin typeface="Calibri" panose="020F0502020204030204" pitchFamily="34" charset="0"/>
              </a:rPr>
              <a:t>N Engl J Med </a:t>
            </a:r>
            <a:r>
              <a:rPr lang="fr-FR" sz="1800" b="0" i="0" u="none" strike="noStrike" baseline="0">
                <a:solidFill>
                  <a:srgbClr val="000000"/>
                </a:solidFill>
                <a:latin typeface="Calibri" panose="020F0502020204030204" pitchFamily="34" charset="0"/>
              </a:rPr>
              <a:t>1995;332:1661–1665</a:t>
            </a:r>
            <a:br>
              <a:rPr lang="fr-FR" sz="1800" b="0" i="0" u="none" strike="noStrike" baseline="0">
                <a:solidFill>
                  <a:srgbClr val="000000"/>
                </a:solidFill>
                <a:latin typeface="Calibri" panose="020F0502020204030204" pitchFamily="34" charset="0"/>
              </a:rPr>
            </a:br>
            <a:r>
              <a:rPr lang="fr-FR" sz="1800" b="0" i="0" u="none" strike="noStrike" baseline="0">
                <a:solidFill>
                  <a:srgbClr val="000000"/>
                </a:solidFill>
                <a:latin typeface="Calibri" panose="020F0502020204030204" pitchFamily="34" charset="0"/>
              </a:rPr>
              <a:t>5. Cosmi B </a:t>
            </a:r>
            <a:r>
              <a:rPr lang="fr-FR" sz="1800" b="0" i="1" u="none" strike="noStrike" baseline="0">
                <a:solidFill>
                  <a:srgbClr val="000000"/>
                </a:solidFill>
                <a:latin typeface="Calibri" panose="020F0502020204030204" pitchFamily="34" charset="0"/>
              </a:rPr>
              <a:t>et al</a:t>
            </a:r>
            <a:r>
              <a:rPr lang="fr-FR" sz="1800" b="0" i="0" u="none" strike="noStrike" baseline="0">
                <a:solidFill>
                  <a:srgbClr val="000000"/>
                </a:solidFill>
                <a:latin typeface="Calibri" panose="020F0502020204030204" pitchFamily="34" charset="0"/>
              </a:rPr>
              <a:t>, </a:t>
            </a:r>
            <a:r>
              <a:rPr lang="fr-FR" sz="1800" b="0" i="1" u="none" strike="noStrike" baseline="0">
                <a:solidFill>
                  <a:srgbClr val="000000"/>
                </a:solidFill>
                <a:latin typeface="Calibri" panose="020F0502020204030204" pitchFamily="34" charset="0"/>
              </a:rPr>
              <a:t>Blood</a:t>
            </a:r>
            <a:r>
              <a:rPr lang="fr-FR" sz="1800" b="0" i="0" u="none" strike="noStrike" baseline="0">
                <a:solidFill>
                  <a:srgbClr val="000000"/>
                </a:solidFill>
                <a:latin typeface="Calibri" panose="020F0502020204030204" pitchFamily="34" charset="0"/>
              </a:rPr>
              <a:t> 2010;115:481–488</a:t>
            </a:r>
          </a:p>
          <a:p>
            <a:pPr rtl="0"/>
            <a:endParaRPr lang="en-US" altLang="ja-JP" sz="1800" b="0" i="0" u="none" strike="noStrike" kern="1200" baseline="0">
              <a:solidFill>
                <a:srgbClr val="000000"/>
              </a:solidFill>
              <a:latin typeface="Calibri" panose="020F0502020204030204" pitchFamily="34" charset="0"/>
            </a:endParaRPr>
          </a:p>
          <a:p>
            <a:pPr rtl="0"/>
            <a:endParaRPr lang="en-GB" sz="1800" b="0" i="0" u="none" strike="noStrike" kern="1200" baseline="30000">
              <a:solidFill>
                <a:srgbClr val="000000"/>
              </a:solidFill>
              <a:latin typeface="Calibri" panose="020F0502020204030204" pitchFamily="34" charset="0"/>
            </a:endParaRPr>
          </a:p>
          <a:p>
            <a:pPr rtl="0"/>
            <a:endParaRPr lang="fr-FR" sz="1800" b="0" i="0" u="none" strike="noStrike" kern="1200" baseline="0">
              <a:solidFill>
                <a:srgbClr val="000000"/>
              </a:solidFill>
              <a:latin typeface="Calibri" panose="020F0502020204030204" pitchFamily="34" charset="0"/>
            </a:endParaRPr>
          </a:p>
          <a:p>
            <a:pPr rtl="0"/>
            <a:endParaRPr lang="fr-FR" sz="1800" b="0" i="0" u="none" strike="noStrike" kern="1200" baseline="0">
              <a:solidFill>
                <a:srgbClr val="000000"/>
              </a:solidFill>
              <a:latin typeface="Calibri" panose="020F0502020204030204" pitchFamily="34" charset="0"/>
            </a:endParaRPr>
          </a:p>
          <a:p>
            <a:endParaRPr lang="de-DE"/>
          </a:p>
        </p:txBody>
      </p:sp>
      <p:sp>
        <p:nvSpPr>
          <p:cNvPr id="4" name="Foliennummernplatzhalter 3"/>
          <p:cNvSpPr>
            <a:spLocks noGrp="1"/>
          </p:cNvSpPr>
          <p:nvPr>
            <p:ph type="sldNum" sz="quarter" idx="5"/>
          </p:nvPr>
        </p:nvSpPr>
        <p:spPr/>
        <p:txBody>
          <a:bodyPr/>
          <a:lstStyle/>
          <a:p>
            <a:fld id="{4FE12A04-9E3C-4CA4-8E37-57D068AB06B1}" type="slidenum">
              <a:rPr lang="en-GB" smtClean="0"/>
              <a:pPr/>
              <a:t>12</a:t>
            </a:fld>
            <a:endParaRPr lang="en-GB"/>
          </a:p>
        </p:txBody>
      </p:sp>
    </p:spTree>
    <p:extLst>
      <p:ext uri="{BB962C8B-B14F-4D97-AF65-F5344CB8AC3E}">
        <p14:creationId xmlns:p14="http://schemas.microsoft.com/office/powerpoint/2010/main" val="27584424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rtl="0"/>
            <a:r>
              <a:rPr lang="fr-FR" sz="1800" b="1" i="0" u="none" strike="noStrike" baseline="0">
                <a:solidFill>
                  <a:srgbClr val="000000"/>
                </a:solidFill>
                <a:latin typeface="Calibri" panose="020F0502020204030204" pitchFamily="34" charset="0"/>
              </a:rPr>
              <a:t>Abréviations</a:t>
            </a:r>
          </a:p>
          <a:p>
            <a:pPr rtl="0"/>
            <a:r>
              <a:rPr lang="fr-FR" sz="1800" b="0" i="0" u="none" strike="noStrike" baseline="0">
                <a:solidFill>
                  <a:srgbClr val="000000"/>
                </a:solidFill>
                <a:latin typeface="Calibri" panose="020F0502020204030204" pitchFamily="34" charset="0"/>
              </a:rPr>
              <a:t>TEV, thromboembolie veineuse</a:t>
            </a:r>
          </a:p>
          <a:p>
            <a:endParaRPr lang="de-DE"/>
          </a:p>
        </p:txBody>
      </p:sp>
      <p:sp>
        <p:nvSpPr>
          <p:cNvPr id="4" name="Foliennummernplatzhalter 3"/>
          <p:cNvSpPr>
            <a:spLocks noGrp="1"/>
          </p:cNvSpPr>
          <p:nvPr>
            <p:ph type="sldNum" sz="quarter" idx="5"/>
          </p:nvPr>
        </p:nvSpPr>
        <p:spPr/>
        <p:txBody>
          <a:bodyPr/>
          <a:lstStyle/>
          <a:p>
            <a:fld id="{4FE12A04-9E3C-4CA4-8E37-57D068AB06B1}" type="slidenum">
              <a:rPr lang="en-GB" smtClean="0"/>
              <a:pPr/>
              <a:t>13</a:t>
            </a:fld>
            <a:endParaRPr lang="en-GB"/>
          </a:p>
        </p:txBody>
      </p:sp>
    </p:spTree>
    <p:extLst>
      <p:ext uri="{BB962C8B-B14F-4D97-AF65-F5344CB8AC3E}">
        <p14:creationId xmlns:p14="http://schemas.microsoft.com/office/powerpoint/2010/main" val="34962616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rtl="0"/>
            <a:r>
              <a:rPr lang="fr-FR" sz="1800" b="1" i="0" u="none" strike="noStrike" baseline="0">
                <a:solidFill>
                  <a:srgbClr val="000000"/>
                </a:solidFill>
                <a:latin typeface="Calibri" panose="020F0502020204030204" pitchFamily="34" charset="0"/>
              </a:rPr>
              <a:t>Abréviations</a:t>
            </a:r>
          </a:p>
          <a:p>
            <a:pPr rtl="0"/>
            <a:r>
              <a:rPr lang="fr-FR" sz="1800" b="0" i="0" u="none" strike="noStrike" baseline="0">
                <a:solidFill>
                  <a:srgbClr val="000000"/>
                </a:solidFill>
                <a:latin typeface="Calibri" panose="020F0502020204030204" pitchFamily="34" charset="0"/>
              </a:rPr>
              <a:t>TEV, thromboembolie veineuse</a:t>
            </a:r>
          </a:p>
          <a:p>
            <a:endParaRPr lang="de-DE"/>
          </a:p>
        </p:txBody>
      </p:sp>
      <p:sp>
        <p:nvSpPr>
          <p:cNvPr id="4" name="Foliennummernplatzhalter 3"/>
          <p:cNvSpPr>
            <a:spLocks noGrp="1"/>
          </p:cNvSpPr>
          <p:nvPr>
            <p:ph type="sldNum" sz="quarter" idx="5"/>
          </p:nvPr>
        </p:nvSpPr>
        <p:spPr/>
        <p:txBody>
          <a:bodyPr/>
          <a:lstStyle/>
          <a:p>
            <a:fld id="{4FE12A04-9E3C-4CA4-8E37-57D068AB06B1}" type="slidenum">
              <a:rPr lang="en-GB" smtClean="0"/>
              <a:pPr/>
              <a:t>14</a:t>
            </a:fld>
            <a:endParaRPr lang="en-GB"/>
          </a:p>
        </p:txBody>
      </p:sp>
    </p:spTree>
    <p:extLst>
      <p:ext uri="{BB962C8B-B14F-4D97-AF65-F5344CB8AC3E}">
        <p14:creationId xmlns:p14="http://schemas.microsoft.com/office/powerpoint/2010/main" val="11886693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4FE12A04-9E3C-4CA4-8E37-57D068AB06B1}" type="slidenum">
              <a:rPr lang="en-GB" smtClean="0"/>
              <a:pPr/>
              <a:t>15</a:t>
            </a:fld>
            <a:endParaRPr lang="en-GB"/>
          </a:p>
        </p:txBody>
      </p:sp>
    </p:spTree>
    <p:extLst>
      <p:ext uri="{BB962C8B-B14F-4D97-AF65-F5344CB8AC3E}">
        <p14:creationId xmlns:p14="http://schemas.microsoft.com/office/powerpoint/2010/main" val="37391309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4FE12A04-9E3C-4CA4-8E37-57D068AB06B1}" type="slidenum">
              <a:rPr lang="en-GB" smtClean="0"/>
              <a:pPr/>
              <a:t>16</a:t>
            </a:fld>
            <a:endParaRPr lang="en-GB"/>
          </a:p>
        </p:txBody>
      </p:sp>
    </p:spTree>
    <p:extLst>
      <p:ext uri="{BB962C8B-B14F-4D97-AF65-F5344CB8AC3E}">
        <p14:creationId xmlns:p14="http://schemas.microsoft.com/office/powerpoint/2010/main" val="6828707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rtl="0"/>
            <a:r>
              <a:rPr lang="fr-FR" sz="1800" b="1" i="0" u="none" strike="noStrike" baseline="0" dirty="0">
                <a:solidFill>
                  <a:srgbClr val="000000"/>
                </a:solidFill>
                <a:latin typeface="Calibri" panose="020F0502020204030204" pitchFamily="34" charset="0"/>
              </a:rPr>
              <a:t>Abréviations</a:t>
            </a:r>
          </a:p>
          <a:p>
            <a:pPr rtl="0"/>
            <a:r>
              <a:rPr lang="fr-FR" sz="1800" b="0" i="0" u="none" strike="noStrike" baseline="0" dirty="0">
                <a:solidFill>
                  <a:srgbClr val="000000"/>
                </a:solidFill>
                <a:latin typeface="Calibri" panose="020F0502020204030204" pitchFamily="34" charset="0"/>
              </a:rPr>
              <a:t>AAS, ; CI = intervalle de confiance ; RR = rapport de risque ; </a:t>
            </a:r>
            <a:r>
              <a:rPr lang="fr-FR" sz="1800" b="0" i="0" u="none" strike="noStrike" baseline="0" dirty="0" err="1">
                <a:solidFill>
                  <a:srgbClr val="000000"/>
                </a:solidFill>
                <a:latin typeface="Calibri" panose="020F0502020204030204" pitchFamily="34" charset="0"/>
              </a:rPr>
              <a:t>od</a:t>
            </a:r>
            <a:r>
              <a:rPr lang="fr-FR" sz="1800" b="0" i="0" u="none" strike="noStrike" baseline="0" dirty="0">
                <a:solidFill>
                  <a:srgbClr val="000000"/>
                </a:solidFill>
                <a:latin typeface="Calibri" panose="020F0502020204030204" pitchFamily="34" charset="0"/>
              </a:rPr>
              <a:t>, une fois par jour</a:t>
            </a:r>
          </a:p>
          <a:p>
            <a:endParaRPr lang="de-DE" dirty="0"/>
          </a:p>
        </p:txBody>
      </p:sp>
      <p:sp>
        <p:nvSpPr>
          <p:cNvPr id="4" name="Foliennummernplatzhalter 3"/>
          <p:cNvSpPr>
            <a:spLocks noGrp="1"/>
          </p:cNvSpPr>
          <p:nvPr>
            <p:ph type="sldNum" sz="quarter" idx="5"/>
          </p:nvPr>
        </p:nvSpPr>
        <p:spPr/>
        <p:txBody>
          <a:bodyPr/>
          <a:lstStyle/>
          <a:p>
            <a:fld id="{4FE12A04-9E3C-4CA4-8E37-57D068AB06B1}" type="slidenum">
              <a:rPr lang="en-GB" smtClean="0"/>
              <a:pPr/>
              <a:t>17</a:t>
            </a:fld>
            <a:endParaRPr lang="en-GB"/>
          </a:p>
        </p:txBody>
      </p:sp>
    </p:spTree>
    <p:extLst>
      <p:ext uri="{BB962C8B-B14F-4D97-AF65-F5344CB8AC3E}">
        <p14:creationId xmlns:p14="http://schemas.microsoft.com/office/powerpoint/2010/main" val="1636189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rtl="0"/>
            <a:endParaRPr lang="en-GB" sz="1800" b="0" i="0" u="none" strike="noStrike" baseline="0">
              <a:solidFill>
                <a:srgbClr val="000000"/>
              </a:solidFill>
              <a:latin typeface="Arial" panose="020B0604020202020204" pitchFamily="34" charset="0"/>
            </a:endParaRPr>
          </a:p>
        </p:txBody>
      </p:sp>
      <p:sp>
        <p:nvSpPr>
          <p:cNvPr id="4" name="Foliennummernplatzhalter 3"/>
          <p:cNvSpPr>
            <a:spLocks noGrp="1"/>
          </p:cNvSpPr>
          <p:nvPr>
            <p:ph type="sldNum" sz="quarter" idx="5"/>
          </p:nvPr>
        </p:nvSpPr>
        <p:spPr/>
        <p:txBody>
          <a:bodyPr/>
          <a:lstStyle/>
          <a:p>
            <a:fld id="{4FE12A04-9E3C-4CA4-8E37-57D068AB06B1}" type="slidenum">
              <a:rPr lang="en-GB" smtClean="0"/>
              <a:pPr/>
              <a:t>18</a:t>
            </a:fld>
            <a:endParaRPr lang="en-GB"/>
          </a:p>
        </p:txBody>
      </p:sp>
    </p:spTree>
    <p:extLst>
      <p:ext uri="{BB962C8B-B14F-4D97-AF65-F5344CB8AC3E}">
        <p14:creationId xmlns:p14="http://schemas.microsoft.com/office/powerpoint/2010/main" val="40706248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4FE12A04-9E3C-4CA4-8E37-57D068AB06B1}" type="slidenum">
              <a:rPr lang="en-GB" smtClean="0"/>
              <a:pPr/>
              <a:t>19</a:t>
            </a:fld>
            <a:endParaRPr lang="en-GB"/>
          </a:p>
        </p:txBody>
      </p:sp>
    </p:spTree>
    <p:extLst>
      <p:ext uri="{BB962C8B-B14F-4D97-AF65-F5344CB8AC3E}">
        <p14:creationId xmlns:p14="http://schemas.microsoft.com/office/powerpoint/2010/main" val="2998830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endParaRPr lang="en-US" sz="1800" b="0" i="0" u="none" strike="noStrike" baseline="0" dirty="0">
              <a:solidFill>
                <a:srgbClr val="000000"/>
              </a:solidFill>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4FE12A04-9E3C-4CA4-8E37-57D068AB06B1}" type="slidenum">
              <a:rPr lang="en-GB" smtClean="0"/>
              <a:pPr/>
              <a:t>2</a:t>
            </a:fld>
            <a:endParaRPr lang="en-GB"/>
          </a:p>
        </p:txBody>
      </p:sp>
    </p:spTree>
    <p:extLst>
      <p:ext uri="{BB962C8B-B14F-4D97-AF65-F5344CB8AC3E}">
        <p14:creationId xmlns:p14="http://schemas.microsoft.com/office/powerpoint/2010/main" val="42857581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rtl="0"/>
            <a:r>
              <a:rPr lang="fr-FR" sz="1800" b="1" i="0" u="none" strike="noStrike" baseline="0">
                <a:solidFill>
                  <a:srgbClr val="000000"/>
                </a:solidFill>
                <a:latin typeface="Calibri" panose="020F0502020204030204" pitchFamily="34" charset="0"/>
              </a:rPr>
              <a:t>Abréviations</a:t>
            </a:r>
          </a:p>
          <a:p>
            <a:pPr rtl="0"/>
            <a:r>
              <a:rPr lang="fr-FR" sz="1800" b="0" i="0" u="none" strike="noStrike" baseline="0">
                <a:solidFill>
                  <a:srgbClr val="000000"/>
                </a:solidFill>
                <a:latin typeface="Calibri" panose="020F0502020204030204" pitchFamily="34" charset="0"/>
              </a:rPr>
              <a:t>TVP: thrombose veineuse profonde ; EP, embolie pulmonaire ; TEV, thromboembolie veineuse</a:t>
            </a:r>
          </a:p>
          <a:p>
            <a:pPr rtl="0"/>
            <a:endParaRPr lang="en-GB" sz="1800" b="0" i="0" u="none" strike="noStrike" baseline="0">
              <a:solidFill>
                <a:srgbClr val="000000"/>
              </a:solidFill>
              <a:latin typeface="Arial" panose="020B0604020202020204" pitchFamily="34" charset="0"/>
            </a:endParaRPr>
          </a:p>
        </p:txBody>
      </p:sp>
      <p:sp>
        <p:nvSpPr>
          <p:cNvPr id="4" name="Foliennummernplatzhalter 3"/>
          <p:cNvSpPr>
            <a:spLocks noGrp="1"/>
          </p:cNvSpPr>
          <p:nvPr>
            <p:ph type="sldNum" sz="quarter" idx="5"/>
          </p:nvPr>
        </p:nvSpPr>
        <p:spPr/>
        <p:txBody>
          <a:bodyPr/>
          <a:lstStyle/>
          <a:p>
            <a:fld id="{4FE12A04-9E3C-4CA4-8E37-57D068AB06B1}" type="slidenum">
              <a:rPr lang="en-GB" smtClean="0"/>
              <a:pPr/>
              <a:t>20</a:t>
            </a:fld>
            <a:endParaRPr lang="en-GB"/>
          </a:p>
        </p:txBody>
      </p:sp>
    </p:spTree>
    <p:extLst>
      <p:ext uri="{BB962C8B-B14F-4D97-AF65-F5344CB8AC3E}">
        <p14:creationId xmlns:p14="http://schemas.microsoft.com/office/powerpoint/2010/main" val="13168199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rtl="0"/>
            <a:endParaRPr lang="en-GB" sz="1800" b="0" i="0" u="none" strike="noStrike" baseline="0">
              <a:solidFill>
                <a:srgbClr val="000000"/>
              </a:solidFill>
              <a:latin typeface="Arial" panose="020B0604020202020204" pitchFamily="34" charset="0"/>
            </a:endParaRPr>
          </a:p>
        </p:txBody>
      </p:sp>
      <p:sp>
        <p:nvSpPr>
          <p:cNvPr id="4" name="Foliennummernplatzhalter 3"/>
          <p:cNvSpPr>
            <a:spLocks noGrp="1"/>
          </p:cNvSpPr>
          <p:nvPr>
            <p:ph type="sldNum" sz="quarter" idx="5"/>
          </p:nvPr>
        </p:nvSpPr>
        <p:spPr/>
        <p:txBody>
          <a:bodyPr/>
          <a:lstStyle/>
          <a:p>
            <a:fld id="{4FE12A04-9E3C-4CA4-8E37-57D068AB06B1}" type="slidenum">
              <a:rPr lang="en-GB" smtClean="0"/>
              <a:pPr/>
              <a:t>21</a:t>
            </a:fld>
            <a:endParaRPr lang="en-GB"/>
          </a:p>
        </p:txBody>
      </p:sp>
    </p:spTree>
    <p:extLst>
      <p:ext uri="{BB962C8B-B14F-4D97-AF65-F5344CB8AC3E}">
        <p14:creationId xmlns:p14="http://schemas.microsoft.com/office/powerpoint/2010/main" val="14065168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22</a:t>
            </a:fld>
            <a:endParaRPr lang="en-GB"/>
          </a:p>
        </p:txBody>
      </p:sp>
    </p:spTree>
    <p:extLst>
      <p:ext uri="{BB962C8B-B14F-4D97-AF65-F5344CB8AC3E}">
        <p14:creationId xmlns:p14="http://schemas.microsoft.com/office/powerpoint/2010/main" val="2579895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endParaRPr lang="en-GB" sz="1800" b="0" i="0" u="none" strike="noStrike" baseline="0">
              <a:solidFill>
                <a:srgbClr val="000000"/>
              </a:solidFill>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4FE12A04-9E3C-4CA4-8E37-57D068AB06B1}" type="slidenum">
              <a:rPr lang="en-GB" smtClean="0"/>
              <a:pPr/>
              <a:t>23</a:t>
            </a:fld>
            <a:endParaRPr lang="en-GB"/>
          </a:p>
        </p:txBody>
      </p:sp>
    </p:spTree>
    <p:extLst>
      <p:ext uri="{BB962C8B-B14F-4D97-AF65-F5344CB8AC3E}">
        <p14:creationId xmlns:p14="http://schemas.microsoft.com/office/powerpoint/2010/main" val="5589122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endParaRPr lang="en-GB" sz="1800" b="0" i="0" u="none" strike="noStrike" baseline="0">
              <a:solidFill>
                <a:srgbClr val="000000"/>
              </a:solidFill>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4FE12A04-9E3C-4CA4-8E37-57D068AB06B1}" type="slidenum">
              <a:rPr lang="en-GB" smtClean="0"/>
              <a:pPr/>
              <a:t>3</a:t>
            </a:fld>
            <a:endParaRPr lang="en-GB"/>
          </a:p>
        </p:txBody>
      </p:sp>
    </p:spTree>
    <p:extLst>
      <p:ext uri="{BB962C8B-B14F-4D97-AF65-F5344CB8AC3E}">
        <p14:creationId xmlns:p14="http://schemas.microsoft.com/office/powerpoint/2010/main" val="3156660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endParaRPr lang="en-US" sz="1800" b="0" i="0" u="none" strike="noStrike" baseline="0">
              <a:solidFill>
                <a:srgbClr val="000000"/>
              </a:solidFill>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4FE12A04-9E3C-4CA4-8E37-57D068AB06B1}" type="slidenum">
              <a:rPr lang="en-GB" smtClean="0"/>
              <a:pPr/>
              <a:t>4</a:t>
            </a:fld>
            <a:endParaRPr lang="en-GB"/>
          </a:p>
        </p:txBody>
      </p:sp>
    </p:spTree>
    <p:extLst>
      <p:ext uri="{BB962C8B-B14F-4D97-AF65-F5344CB8AC3E}">
        <p14:creationId xmlns:p14="http://schemas.microsoft.com/office/powerpoint/2010/main" val="2350987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4FE12A04-9E3C-4CA4-8E37-57D068AB06B1}" type="slidenum">
              <a:rPr lang="en-GB" smtClean="0"/>
              <a:pPr/>
              <a:t>5</a:t>
            </a:fld>
            <a:endParaRPr lang="en-GB"/>
          </a:p>
        </p:txBody>
      </p:sp>
    </p:spTree>
    <p:extLst>
      <p:ext uri="{BB962C8B-B14F-4D97-AF65-F5344CB8AC3E}">
        <p14:creationId xmlns:p14="http://schemas.microsoft.com/office/powerpoint/2010/main" val="835546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4FE12A04-9E3C-4CA4-8E37-57D068AB06B1}" type="slidenum">
              <a:rPr lang="en-GB" smtClean="0"/>
              <a:pPr/>
              <a:t>6</a:t>
            </a:fld>
            <a:endParaRPr lang="en-GB"/>
          </a:p>
        </p:txBody>
      </p:sp>
    </p:spTree>
    <p:extLst>
      <p:ext uri="{BB962C8B-B14F-4D97-AF65-F5344CB8AC3E}">
        <p14:creationId xmlns:p14="http://schemas.microsoft.com/office/powerpoint/2010/main" val="36449880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rtl="0"/>
            <a:endParaRPr lang="en-GB" sz="1800" b="0" i="0" u="none" strike="noStrike" baseline="0">
              <a:solidFill>
                <a:srgbClr val="000000"/>
              </a:solidFill>
              <a:latin typeface="Arial" panose="020B0604020202020204" pitchFamily="34" charset="0"/>
            </a:endParaRPr>
          </a:p>
        </p:txBody>
      </p:sp>
      <p:sp>
        <p:nvSpPr>
          <p:cNvPr id="4" name="Foliennummernplatzhalter 3"/>
          <p:cNvSpPr>
            <a:spLocks noGrp="1"/>
          </p:cNvSpPr>
          <p:nvPr>
            <p:ph type="sldNum" sz="quarter" idx="5"/>
          </p:nvPr>
        </p:nvSpPr>
        <p:spPr/>
        <p:txBody>
          <a:bodyPr/>
          <a:lstStyle/>
          <a:p>
            <a:fld id="{4FE12A04-9E3C-4CA4-8E37-57D068AB06B1}" type="slidenum">
              <a:rPr lang="en-GB" smtClean="0"/>
              <a:pPr/>
              <a:t>7</a:t>
            </a:fld>
            <a:endParaRPr lang="en-GB"/>
          </a:p>
        </p:txBody>
      </p:sp>
    </p:spTree>
    <p:extLst>
      <p:ext uri="{BB962C8B-B14F-4D97-AF65-F5344CB8AC3E}">
        <p14:creationId xmlns:p14="http://schemas.microsoft.com/office/powerpoint/2010/main" val="12793562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rtl="0"/>
            <a:endParaRPr lang="en-GB" sz="1800" b="0" i="0" u="none" strike="noStrike" baseline="0">
              <a:solidFill>
                <a:srgbClr val="000000"/>
              </a:solidFill>
              <a:latin typeface="Arial" panose="020B0604020202020204" pitchFamily="34" charset="0"/>
            </a:endParaRPr>
          </a:p>
        </p:txBody>
      </p:sp>
      <p:sp>
        <p:nvSpPr>
          <p:cNvPr id="4" name="Foliennummernplatzhalter 3"/>
          <p:cNvSpPr>
            <a:spLocks noGrp="1"/>
          </p:cNvSpPr>
          <p:nvPr>
            <p:ph type="sldNum" sz="quarter" idx="5"/>
          </p:nvPr>
        </p:nvSpPr>
        <p:spPr/>
        <p:txBody>
          <a:bodyPr/>
          <a:lstStyle/>
          <a:p>
            <a:fld id="{4FE12A04-9E3C-4CA4-8E37-57D068AB06B1}" type="slidenum">
              <a:rPr lang="en-GB" smtClean="0"/>
              <a:pPr/>
              <a:t>8</a:t>
            </a:fld>
            <a:endParaRPr lang="en-GB"/>
          </a:p>
        </p:txBody>
      </p:sp>
    </p:spTree>
    <p:extLst>
      <p:ext uri="{BB962C8B-B14F-4D97-AF65-F5344CB8AC3E}">
        <p14:creationId xmlns:p14="http://schemas.microsoft.com/office/powerpoint/2010/main" val="16273911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rtl="0"/>
            <a:endParaRPr lang="en-GB" sz="1800" b="0" i="0" u="none" strike="noStrike" baseline="0">
              <a:solidFill>
                <a:srgbClr val="000000"/>
              </a:solidFill>
              <a:latin typeface="Arial" panose="020B0604020202020204" pitchFamily="34" charset="0"/>
            </a:endParaRPr>
          </a:p>
        </p:txBody>
      </p:sp>
      <p:sp>
        <p:nvSpPr>
          <p:cNvPr id="4" name="Foliennummernplatzhalter 3"/>
          <p:cNvSpPr>
            <a:spLocks noGrp="1"/>
          </p:cNvSpPr>
          <p:nvPr>
            <p:ph type="sldNum" sz="quarter" idx="5"/>
          </p:nvPr>
        </p:nvSpPr>
        <p:spPr/>
        <p:txBody>
          <a:bodyPr/>
          <a:lstStyle/>
          <a:p>
            <a:fld id="{4FE12A04-9E3C-4CA4-8E37-57D068AB06B1}" type="slidenum">
              <a:rPr lang="en-GB" smtClean="0"/>
              <a:pPr/>
              <a:t>9</a:t>
            </a:fld>
            <a:endParaRPr lang="en-GB"/>
          </a:p>
        </p:txBody>
      </p:sp>
    </p:spTree>
    <p:extLst>
      <p:ext uri="{BB962C8B-B14F-4D97-AF65-F5344CB8AC3E}">
        <p14:creationId xmlns:p14="http://schemas.microsoft.com/office/powerpoint/2010/main" val="4149077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p:spTree>
      <p:nvGrpSpPr>
        <p:cNvPr id="1" name=""/>
        <p:cNvGrpSpPr/>
        <p:nvPr/>
      </p:nvGrpSpPr>
      <p:grpSpPr>
        <a:xfrm>
          <a:off x="0" y="0"/>
          <a:ext cx="0" cy="0"/>
          <a:chOff x="0" y="0"/>
          <a:chExt cx="0" cy="0"/>
        </a:xfrm>
      </p:grpSpPr>
      <p:sp>
        <p:nvSpPr>
          <p:cNvPr id="3112" name="Rectangle 40"/>
          <p:cNvSpPr>
            <a:spLocks noGrp="1" noChangeArrowheads="1"/>
          </p:cNvSpPr>
          <p:nvPr>
            <p:ph type="subTitle" sz="quarter" idx="1" hasCustomPrompt="1"/>
          </p:nvPr>
        </p:nvSpPr>
        <p:spPr>
          <a:xfrm>
            <a:off x="612775" y="2707482"/>
            <a:ext cx="7451725" cy="369332"/>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lang="en-GB" sz="2400" noProof="0" dirty="0">
                <a:solidFill>
                  <a:schemeClr val="tx1">
                    <a:lumMod val="65000"/>
                    <a:lumOff val="35000"/>
                  </a:schemeClr>
                </a:solidFill>
                <a:latin typeface="+mn-lt"/>
                <a:ea typeface="+mn-ea"/>
                <a:cs typeface="+mn-cs"/>
              </a:defRPr>
            </a:lvl1pPr>
          </a:lstStyle>
          <a:p>
            <a:pPr marL="0" lvl="0" indent="0" algn="l" rtl="0" eaLnBrk="1" fontAlgn="base" hangingPunct="1">
              <a:spcBef>
                <a:spcPct val="20000"/>
              </a:spcBef>
              <a:spcAft>
                <a:spcPct val="0"/>
              </a:spcAft>
              <a:buClr>
                <a:schemeClr val="bg2"/>
              </a:buClr>
              <a:buSzPct val="80000"/>
              <a:buFont typeface="Wingdings" pitchFamily="2" charset="2"/>
              <a:buNone/>
              <a:tabLst>
                <a:tab pos="1238250" algn="l"/>
              </a:tabLst>
            </a:pPr>
            <a:r>
              <a:rPr lang="en-GB" noProof="0"/>
              <a:t>Click to edit Master subtitle text</a:t>
            </a:r>
          </a:p>
        </p:txBody>
      </p:sp>
      <p:sp>
        <p:nvSpPr>
          <p:cNvPr id="3" name="Title 2"/>
          <p:cNvSpPr>
            <a:spLocks noGrp="1"/>
          </p:cNvSpPr>
          <p:nvPr>
            <p:ph type="title" hasCustomPrompt="1"/>
          </p:nvPr>
        </p:nvSpPr>
        <p:spPr>
          <a:xfrm>
            <a:off x="612775" y="2045616"/>
            <a:ext cx="7451725" cy="430887"/>
          </a:xfrm>
        </p:spPr>
        <p:txBody>
          <a:bodyPr wrap="square">
            <a:spAutoFit/>
          </a:bodyPr>
          <a:lstStyle>
            <a:lvl1pPr algn="l" rtl="0" eaLnBrk="1" fontAlgn="base" hangingPunct="1">
              <a:spcBef>
                <a:spcPct val="0"/>
              </a:spcBef>
              <a:spcAft>
                <a:spcPct val="0"/>
              </a:spcAft>
              <a:defRPr lang="en-GB" sz="2800" b="0" noProof="0" dirty="0">
                <a:solidFill>
                  <a:schemeClr val="bg2"/>
                </a:solidFill>
                <a:latin typeface="+mj-lt"/>
                <a:ea typeface="+mj-ea"/>
                <a:cs typeface="+mj-cs"/>
              </a:defRPr>
            </a:lvl1pPr>
          </a:lstStyle>
          <a:p>
            <a:r>
              <a:rPr lang="en-GB" noProof="0"/>
              <a:t>Click to edit Master title text</a:t>
            </a:r>
          </a:p>
        </p:txBody>
      </p:sp>
      <p:sp>
        <p:nvSpPr>
          <p:cNvPr id="5" name="Line 38"/>
          <p:cNvSpPr>
            <a:spLocks noChangeShapeType="1"/>
          </p:cNvSpPr>
          <p:nvPr userDrawn="1"/>
        </p:nvSpPr>
        <p:spPr bwMode="auto">
          <a:xfrm flipV="1">
            <a:off x="611188" y="2566988"/>
            <a:ext cx="853281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Textfeld 5">
            <a:extLst>
              <a:ext uri="{FF2B5EF4-FFF2-40B4-BE49-F238E27FC236}">
                <a16:creationId xmlns:a16="http://schemas.microsoft.com/office/drawing/2014/main" id="{3D0235E7-275F-452D-950B-5C20C75F4807}"/>
              </a:ext>
            </a:extLst>
          </p:cNvPr>
          <p:cNvSpPr txBox="1"/>
          <p:nvPr userDrawn="1"/>
        </p:nvSpPr>
        <p:spPr>
          <a:xfrm rot="16200000">
            <a:off x="8358573" y="4234247"/>
            <a:ext cx="1283519" cy="287335"/>
          </a:xfrm>
          <a:prstGeom prst="rect">
            <a:avLst/>
          </a:prstGeom>
          <a:noFill/>
        </p:spPr>
        <p:txBody>
          <a:bodyPr wrap="none" lIns="0" tIns="0" rIns="0" bIns="0" rtlCol="0" anchor="ctr" anchorCtr="0">
            <a:no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lang="de-CH" sz="600" dirty="0">
              <a:solidFill>
                <a:srgbClr val="B3B2B5"/>
              </a:solidFill>
            </a:endParaRPr>
          </a:p>
          <a:p>
            <a:r>
              <a:rPr lang="de-CH" sz="600" dirty="0">
                <a:solidFill>
                  <a:srgbClr val="B3B2B5"/>
                </a:solidFill>
              </a:rPr>
              <a:t>PP-XAR-CH-0541-1_07.2021</a:t>
            </a:r>
          </a:p>
          <a:p>
            <a:endParaRPr lang="de-CH" sz="600" dirty="0">
              <a:solidFill>
                <a:srgbClr val="B3B2B5"/>
              </a:solidFill>
            </a:endParaRPr>
          </a:p>
        </p:txBody>
      </p:sp>
    </p:spTree>
    <p:extLst>
      <p:ext uri="{BB962C8B-B14F-4D97-AF65-F5344CB8AC3E}">
        <p14:creationId xmlns:p14="http://schemas.microsoft.com/office/powerpoint/2010/main" val="1920057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5" name="Table Placeholder 4"/>
          <p:cNvSpPr>
            <a:spLocks noGrp="1"/>
          </p:cNvSpPr>
          <p:nvPr>
            <p:ph type="tbl" sz="quarter" idx="11" hasCustomPrompt="1"/>
          </p:nvPr>
        </p:nvSpPr>
        <p:spPr>
          <a:xfrm>
            <a:off x="612000" y="1032579"/>
            <a:ext cx="8281175" cy="3645387"/>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Tree>
    <p:extLst>
      <p:ext uri="{BB962C8B-B14F-4D97-AF65-F5344CB8AC3E}">
        <p14:creationId xmlns:p14="http://schemas.microsoft.com/office/powerpoint/2010/main" val="3019115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5" name="Table Placeholder 4"/>
          <p:cNvSpPr>
            <a:spLocks noGrp="1"/>
          </p:cNvSpPr>
          <p:nvPr>
            <p:ph type="tbl" sz="quarter" idx="11" hasCustomPrompt="1"/>
          </p:nvPr>
        </p:nvSpPr>
        <p:spPr>
          <a:xfrm>
            <a:off x="612000" y="1368900"/>
            <a:ext cx="8281175" cy="3273966"/>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
        <p:nvSpPr>
          <p:cNvPr id="4"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2927010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able Placeholder 2"/>
          <p:cNvSpPr>
            <a:spLocks noGrp="1"/>
          </p:cNvSpPr>
          <p:nvPr>
            <p:ph type="tbl" sz="quarter" idx="18" hasCustomPrompt="1"/>
          </p:nvPr>
        </p:nvSpPr>
        <p:spPr>
          <a:xfrm>
            <a:off x="611188" y="1032579"/>
            <a:ext cx="8281987" cy="1701403"/>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Tree>
    <p:extLst>
      <p:ext uri="{BB962C8B-B14F-4D97-AF65-F5344CB8AC3E}">
        <p14:creationId xmlns:p14="http://schemas.microsoft.com/office/powerpoint/2010/main" val="23101982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able Placeholder 2"/>
          <p:cNvSpPr>
            <a:spLocks noGrp="1"/>
          </p:cNvSpPr>
          <p:nvPr>
            <p:ph type="tbl" sz="quarter" idx="18" hasCustomPrompt="1"/>
          </p:nvPr>
        </p:nvSpPr>
        <p:spPr>
          <a:xfrm>
            <a:off x="611188" y="1368900"/>
            <a:ext cx="8281987" cy="1322784"/>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
        <p:nvSpPr>
          <p:cNvPr id="5"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4220347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3" name="Content Placeholder 5"/>
          <p:cNvSpPr>
            <a:spLocks noGrp="1"/>
          </p:cNvSpPr>
          <p:nvPr>
            <p:ph sz="quarter" idx="16" hasCustomPrompt="1"/>
          </p:nvPr>
        </p:nvSpPr>
        <p:spPr>
          <a:xfrm>
            <a:off x="612774" y="1032579"/>
            <a:ext cx="8280401" cy="1701449"/>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able Placeholder 2"/>
          <p:cNvSpPr>
            <a:spLocks noGrp="1"/>
          </p:cNvSpPr>
          <p:nvPr>
            <p:ph type="tbl" sz="quarter" idx="18" hasCustomPrompt="1"/>
          </p:nvPr>
        </p:nvSpPr>
        <p:spPr>
          <a:xfrm>
            <a:off x="611188" y="2808000"/>
            <a:ext cx="8281987" cy="1869966"/>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Tree>
    <p:extLst>
      <p:ext uri="{BB962C8B-B14F-4D97-AF65-F5344CB8AC3E}">
        <p14:creationId xmlns:p14="http://schemas.microsoft.com/office/powerpoint/2010/main" val="828580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ub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3" name="Content Placeholder 5"/>
          <p:cNvSpPr>
            <a:spLocks noGrp="1"/>
          </p:cNvSpPr>
          <p:nvPr>
            <p:ph sz="quarter" idx="16" hasCustomPrompt="1"/>
          </p:nvPr>
        </p:nvSpPr>
        <p:spPr>
          <a:xfrm>
            <a:off x="612774" y="1368900"/>
            <a:ext cx="8280401" cy="1323091"/>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able Placeholder 2"/>
          <p:cNvSpPr>
            <a:spLocks noGrp="1"/>
          </p:cNvSpPr>
          <p:nvPr>
            <p:ph type="tbl" sz="quarter" idx="18" hasCustomPrompt="1"/>
          </p:nvPr>
        </p:nvSpPr>
        <p:spPr>
          <a:xfrm>
            <a:off x="611188" y="2808000"/>
            <a:ext cx="8281987" cy="1869966"/>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103447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5"/>
          <p:cNvSpPr>
            <a:spLocks noGrp="1"/>
          </p:cNvSpPr>
          <p:nvPr>
            <p:ph sz="quarter" idx="17" hasCustomPrompt="1"/>
          </p:nvPr>
        </p:nvSpPr>
        <p:spPr>
          <a:xfrm>
            <a:off x="612774" y="1032579"/>
            <a:ext cx="8280401" cy="1702359"/>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672518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ub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5"/>
          <p:cNvSpPr>
            <a:spLocks noGrp="1"/>
          </p:cNvSpPr>
          <p:nvPr>
            <p:ph sz="quarter" idx="17" hasCustomPrompt="1"/>
          </p:nvPr>
        </p:nvSpPr>
        <p:spPr>
          <a:xfrm>
            <a:off x="612774" y="1368900"/>
            <a:ext cx="8280401" cy="1322831"/>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755075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Chapter divider">
    <p:spTree>
      <p:nvGrpSpPr>
        <p:cNvPr id="1" name=""/>
        <p:cNvGrpSpPr/>
        <p:nvPr/>
      </p:nvGrpSpPr>
      <p:grpSpPr>
        <a:xfrm>
          <a:off x="0" y="0"/>
          <a:ext cx="0" cy="0"/>
          <a:chOff x="0" y="0"/>
          <a:chExt cx="0" cy="0"/>
        </a:xfrm>
      </p:grpSpPr>
      <p:sp>
        <p:nvSpPr>
          <p:cNvPr id="3112" name="Rectangle 40"/>
          <p:cNvSpPr>
            <a:spLocks noGrp="1" noChangeArrowheads="1"/>
          </p:cNvSpPr>
          <p:nvPr>
            <p:ph type="subTitle" sz="quarter" idx="1" hasCustomPrompt="1"/>
          </p:nvPr>
        </p:nvSpPr>
        <p:spPr>
          <a:xfrm>
            <a:off x="612776" y="2707481"/>
            <a:ext cx="7451724" cy="369332"/>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lang="en-GB" sz="2400" noProof="0" dirty="0">
                <a:solidFill>
                  <a:schemeClr val="tx1">
                    <a:lumMod val="65000"/>
                    <a:lumOff val="35000"/>
                  </a:schemeClr>
                </a:solidFill>
                <a:latin typeface="+mn-lt"/>
                <a:ea typeface="+mn-ea"/>
                <a:cs typeface="+mn-cs"/>
              </a:defRPr>
            </a:lvl1pPr>
          </a:lstStyle>
          <a:p>
            <a:pPr marL="0" lvl="0" indent="0" algn="l" rtl="0" eaLnBrk="1" fontAlgn="base" hangingPunct="1">
              <a:spcBef>
                <a:spcPct val="20000"/>
              </a:spcBef>
              <a:spcAft>
                <a:spcPct val="0"/>
              </a:spcAft>
              <a:buClr>
                <a:schemeClr val="bg2"/>
              </a:buClr>
              <a:buSzPct val="80000"/>
              <a:buFont typeface="Wingdings" pitchFamily="2" charset="2"/>
              <a:buNone/>
              <a:tabLst>
                <a:tab pos="1238250" algn="l"/>
              </a:tabLst>
            </a:pPr>
            <a:r>
              <a:rPr lang="en-GB" noProof="0"/>
              <a:t>Click to edit Master subtitle text</a:t>
            </a:r>
          </a:p>
        </p:txBody>
      </p:sp>
      <p:sp>
        <p:nvSpPr>
          <p:cNvPr id="3" name="Title 2"/>
          <p:cNvSpPr>
            <a:spLocks noGrp="1"/>
          </p:cNvSpPr>
          <p:nvPr>
            <p:ph type="title" hasCustomPrompt="1"/>
          </p:nvPr>
        </p:nvSpPr>
        <p:spPr>
          <a:xfrm>
            <a:off x="612774" y="2045616"/>
            <a:ext cx="7451725" cy="430887"/>
          </a:xfrm>
        </p:spPr>
        <p:txBody>
          <a:bodyPr wrap="square">
            <a:spAutoFit/>
          </a:bodyPr>
          <a:lstStyle>
            <a:lvl1pPr algn="l" rtl="0" eaLnBrk="1" fontAlgn="base" hangingPunct="1">
              <a:spcBef>
                <a:spcPct val="0"/>
              </a:spcBef>
              <a:spcAft>
                <a:spcPct val="0"/>
              </a:spcAft>
              <a:defRPr lang="en-GB" sz="2800" b="0" noProof="0" dirty="0">
                <a:solidFill>
                  <a:schemeClr val="bg2"/>
                </a:solidFill>
                <a:latin typeface="+mj-lt"/>
                <a:ea typeface="+mj-ea"/>
                <a:cs typeface="+mj-cs"/>
              </a:defRPr>
            </a:lvl1pPr>
          </a:lstStyle>
          <a:p>
            <a:r>
              <a:rPr lang="en-GB" noProof="0"/>
              <a:t>Click to edit Master title text</a:t>
            </a:r>
            <a:endParaRPr lang="en-GB"/>
          </a:p>
        </p:txBody>
      </p:sp>
      <p:sp>
        <p:nvSpPr>
          <p:cNvPr id="4" name="Textfeld 3">
            <a:extLst>
              <a:ext uri="{FF2B5EF4-FFF2-40B4-BE49-F238E27FC236}">
                <a16:creationId xmlns:a16="http://schemas.microsoft.com/office/drawing/2014/main" id="{7476B8EA-F16D-4AAC-B888-49F1CFA9C803}"/>
              </a:ext>
            </a:extLst>
          </p:cNvPr>
          <p:cNvSpPr txBox="1"/>
          <p:nvPr userDrawn="1"/>
        </p:nvSpPr>
        <p:spPr>
          <a:xfrm rot="16200000">
            <a:off x="8314123" y="4285047"/>
            <a:ext cx="1283519" cy="287335"/>
          </a:xfrm>
          <a:prstGeom prst="rect">
            <a:avLst/>
          </a:prstGeom>
          <a:noFill/>
        </p:spPr>
        <p:txBody>
          <a:bodyPr wrap="none" lIns="0" tIns="0" rIns="0" bIns="0" rtlCol="0" anchor="ctr" anchorCtr="0">
            <a:no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lang="de-CH" sz="600" dirty="0">
              <a:solidFill>
                <a:srgbClr val="B3B2B5"/>
              </a:solidFill>
            </a:endParaRPr>
          </a:p>
          <a:p>
            <a:pPr marL="0" marR="0" lvl="0" indent="0" algn="l" defTabSz="914400" rtl="0" eaLnBrk="1" fontAlgn="base" latinLnBrk="0" hangingPunct="1">
              <a:lnSpc>
                <a:spcPct val="100000"/>
              </a:lnSpc>
              <a:spcBef>
                <a:spcPct val="50000"/>
              </a:spcBef>
              <a:spcAft>
                <a:spcPct val="0"/>
              </a:spcAft>
              <a:buClrTx/>
              <a:buSzTx/>
              <a:buFontTx/>
              <a:buNone/>
              <a:tabLst/>
              <a:defRPr/>
            </a:pPr>
            <a:endParaRPr lang="de-CH" sz="600" dirty="0">
              <a:solidFill>
                <a:srgbClr val="B3B2B5"/>
              </a:solidFill>
            </a:endParaRPr>
          </a:p>
          <a:p>
            <a:pPr marL="0" marR="0" lvl="0" indent="0" algn="l" defTabSz="914400" rtl="0" eaLnBrk="1" fontAlgn="base" latinLnBrk="0" hangingPunct="1">
              <a:lnSpc>
                <a:spcPct val="100000"/>
              </a:lnSpc>
              <a:spcBef>
                <a:spcPct val="50000"/>
              </a:spcBef>
              <a:spcAft>
                <a:spcPct val="0"/>
              </a:spcAft>
              <a:buClrTx/>
              <a:buSzTx/>
              <a:buFontTx/>
              <a:buNone/>
              <a:tabLst/>
              <a:defRPr/>
            </a:pPr>
            <a:r>
              <a:rPr lang="de-CH" sz="600" dirty="0">
                <a:solidFill>
                  <a:srgbClr val="B3B2B5"/>
                </a:solidFill>
              </a:rPr>
              <a:t>PP-XAR-CH-0531-2_04.2023</a:t>
            </a:r>
          </a:p>
          <a:p>
            <a:endParaRPr lang="de-CH" sz="600" dirty="0">
              <a:solidFill>
                <a:srgbClr val="B3B2B5"/>
              </a:solidFill>
            </a:endParaRPr>
          </a:p>
        </p:txBody>
      </p:sp>
    </p:spTree>
    <p:extLst>
      <p:ext uri="{BB962C8B-B14F-4D97-AF65-F5344CB8AC3E}">
        <p14:creationId xmlns:p14="http://schemas.microsoft.com/office/powerpoint/2010/main" val="1245068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Content">
    <p:spTree>
      <p:nvGrpSpPr>
        <p:cNvPr id="1" name=""/>
        <p:cNvGrpSpPr/>
        <p:nvPr/>
      </p:nvGrpSpPr>
      <p:grpSpPr>
        <a:xfrm>
          <a:off x="0" y="0"/>
          <a:ext cx="0" cy="0"/>
          <a:chOff x="0" y="0"/>
          <a:chExt cx="0" cy="0"/>
        </a:xfrm>
      </p:grpSpPr>
      <p:sp>
        <p:nvSpPr>
          <p:cNvPr id="6" name="Title 5"/>
          <p:cNvSpPr>
            <a:spLocks noGrp="1"/>
          </p:cNvSpPr>
          <p:nvPr>
            <p:ph type="title" hasCustomPrompt="1"/>
          </p:nvPr>
        </p:nvSpPr>
        <p:spPr/>
        <p:txBody>
          <a:bodyPr/>
          <a:lstStyle>
            <a:lvl1pPr algn="l" rtl="0" eaLnBrk="1" fontAlgn="base" hangingPunct="1">
              <a:spcBef>
                <a:spcPct val="0"/>
              </a:spcBef>
              <a:spcAft>
                <a:spcPct val="0"/>
              </a:spcAft>
              <a:defRPr lang="en-GB" sz="2400" b="0" noProof="0" dirty="0">
                <a:solidFill>
                  <a:schemeClr val="bg2"/>
                </a:solidFill>
                <a:latin typeface="+mj-lt"/>
                <a:ea typeface="+mj-ea"/>
                <a:cs typeface="+mj-cs"/>
              </a:defRPr>
            </a:lvl1pPr>
          </a:lstStyle>
          <a:p>
            <a:r>
              <a:rPr lang="en-GB" noProof="0"/>
              <a:t>Click to edit Master title text</a:t>
            </a:r>
          </a:p>
        </p:txBody>
      </p:sp>
      <p:sp>
        <p:nvSpPr>
          <p:cNvPr id="7" name="Content Placeholder 6"/>
          <p:cNvSpPr>
            <a:spLocks noGrp="1"/>
          </p:cNvSpPr>
          <p:nvPr>
            <p:ph sz="quarter" idx="10" hasCustomPrompt="1"/>
          </p:nvPr>
        </p:nvSpPr>
        <p:spPr>
          <a:xfrm>
            <a:off x="611188" y="1032272"/>
            <a:ext cx="8281987" cy="3645694"/>
          </a:xfrm>
        </p:spPr>
        <p:txBody>
          <a:bodyPr/>
          <a:lstStyle>
            <a:lvl1pPr>
              <a:defRPr lang="en-US" sz="1800" dirty="0">
                <a:solidFill>
                  <a:schemeClr val="tx1">
                    <a:lumMod val="65000"/>
                    <a:lumOff val="35000"/>
                  </a:schemeClr>
                </a:solidFill>
                <a:latin typeface="+mn-lt"/>
                <a:ea typeface="+mn-ea"/>
                <a:cs typeface="+mn-cs"/>
              </a:defRPr>
            </a:lvl1pPr>
          </a:lstStyle>
          <a:p>
            <a:pPr marL="268288" lvl="0"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326835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ub-headline + Content">
    <p:spTree>
      <p:nvGrpSpPr>
        <p:cNvPr id="1" name=""/>
        <p:cNvGrpSpPr/>
        <p:nvPr/>
      </p:nvGrpSpPr>
      <p:grpSpPr>
        <a:xfrm>
          <a:off x="0" y="0"/>
          <a:ext cx="0" cy="0"/>
          <a:chOff x="0" y="0"/>
          <a:chExt cx="0" cy="0"/>
        </a:xfrm>
      </p:grpSpPr>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lang="en-GB" sz="1800" b="1" noProof="0" dirty="0">
                <a:solidFill>
                  <a:schemeClr val="tx1">
                    <a:lumMod val="65000"/>
                    <a:lumOff val="35000"/>
                  </a:schemeClr>
                </a:solidFill>
                <a:latin typeface="+mn-lt"/>
                <a:ea typeface="+mn-ea"/>
                <a:cs typeface="+mn-cs"/>
              </a:defRPr>
            </a:lvl1pPr>
          </a:lstStyle>
          <a:p>
            <a:pPr marL="0" lvl="0" indent="0" algn="l" rtl="0" eaLnBrk="1" fontAlgn="base" hangingPunct="1">
              <a:spcBef>
                <a:spcPts val="600"/>
              </a:spcBef>
              <a:spcAft>
                <a:spcPct val="0"/>
              </a:spcAft>
              <a:buClr>
                <a:schemeClr val="bg2"/>
              </a:buClr>
              <a:buSzPct val="80000"/>
              <a:buFont typeface="Wingdings" pitchFamily="2" charset="2"/>
              <a:buNone/>
              <a:tabLst>
                <a:tab pos="1238250" algn="l"/>
              </a:tabLst>
            </a:pPr>
            <a:r>
              <a:rPr lang="en-GB" noProof="0"/>
              <a:t>Click to edit Master subtitle text</a:t>
            </a:r>
          </a:p>
        </p:txBody>
      </p:sp>
      <p:sp>
        <p:nvSpPr>
          <p:cNvPr id="9" name="Content Placeholder 8"/>
          <p:cNvSpPr>
            <a:spLocks noGrp="1"/>
          </p:cNvSpPr>
          <p:nvPr>
            <p:ph sz="quarter" idx="19" hasCustomPrompt="1"/>
          </p:nvPr>
        </p:nvSpPr>
        <p:spPr>
          <a:xfrm>
            <a:off x="612776" y="1368281"/>
            <a:ext cx="8280400" cy="3309685"/>
          </a:xfrm>
          <a:prstGeom prst="rect">
            <a:avLst/>
          </a:prstGeom>
        </p:spPr>
        <p:txBody>
          <a:bodyPr/>
          <a:lstStyle>
            <a:lvl1pPr>
              <a:defRPr lang="en-US" sz="1800" dirty="0">
                <a:solidFill>
                  <a:schemeClr val="tx1">
                    <a:lumMod val="65000"/>
                    <a:lumOff val="35000"/>
                  </a:schemeClr>
                </a:solidFill>
                <a:latin typeface="+mn-lt"/>
                <a:ea typeface="+mn-ea"/>
                <a:cs typeface="+mn-cs"/>
              </a:defRPr>
            </a:lvl1pPr>
            <a:lvl2pPr>
              <a:defRPr lang="en-US" sz="1600" dirty="0">
                <a:solidFill>
                  <a:schemeClr val="tx1">
                    <a:lumMod val="65000"/>
                    <a:lumOff val="35000"/>
                  </a:schemeClr>
                </a:solidFill>
                <a:latin typeface="+mn-lt"/>
              </a:defRPr>
            </a:lvl2pPr>
            <a:lvl3pPr>
              <a:defRPr lang="en-US" sz="1400" dirty="0">
                <a:solidFill>
                  <a:schemeClr val="tx1">
                    <a:lumMod val="65000"/>
                    <a:lumOff val="35000"/>
                  </a:schemeClr>
                </a:solidFill>
                <a:latin typeface="+mn-lt"/>
              </a:defRPr>
            </a:lvl3pPr>
            <a:lvl4pPr>
              <a:defRPr lang="en-US" sz="1400" dirty="0">
                <a:solidFill>
                  <a:schemeClr val="tx1">
                    <a:lumMod val="65000"/>
                    <a:lumOff val="35000"/>
                  </a:schemeClr>
                </a:solidFill>
                <a:latin typeface="+mn-lt"/>
              </a:defRPr>
            </a:lvl4pPr>
          </a:lstStyle>
          <a:p>
            <a:pPr marL="268288" lvl="0"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r>
              <a:rPr lang="en-US"/>
              <a:t>Click to edit Master text styles</a:t>
            </a:r>
          </a:p>
          <a:p>
            <a:pPr marL="546100" lvl="1"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pPr>
            <a:r>
              <a:rPr lang="en-US"/>
              <a:t>Second level</a:t>
            </a:r>
          </a:p>
          <a:p>
            <a:pPr marL="835025" lvl="2" indent="-287338" algn="l" rtl="0" eaLnBrk="1" fontAlgn="base" hangingPunct="1">
              <a:spcBef>
                <a:spcPct val="25000"/>
              </a:spcBef>
              <a:spcAft>
                <a:spcPct val="0"/>
              </a:spcAft>
              <a:buClr>
                <a:schemeClr val="bg2"/>
              </a:buClr>
              <a:buFont typeface="Arial" panose="020B0604020202020204" pitchFamily="34" charset="0"/>
              <a:buChar char="–"/>
              <a:tabLst>
                <a:tab pos="1238250" algn="l"/>
              </a:tabLst>
            </a:pPr>
            <a:r>
              <a:rPr lang="en-US"/>
              <a:t>Third level</a:t>
            </a:r>
          </a:p>
          <a:p>
            <a:pPr marL="1103313" lvl="3" indent="-266700" algn="l" rtl="0" eaLnBrk="1" fontAlgn="base" hangingPunct="1">
              <a:spcBef>
                <a:spcPct val="25000"/>
              </a:spcBef>
              <a:spcAft>
                <a:spcPct val="0"/>
              </a:spcAft>
              <a:buClr>
                <a:schemeClr val="bg2"/>
              </a:buClr>
              <a:buFont typeface="Arial" charset="0"/>
              <a:buChar char="–"/>
              <a:tabLst>
                <a:tab pos="1238250" algn="l"/>
              </a:tabLst>
            </a:pPr>
            <a:r>
              <a:rPr lang="en-US"/>
              <a:t>Fourth level</a:t>
            </a:r>
          </a:p>
        </p:txBody>
      </p:sp>
      <p:sp>
        <p:nvSpPr>
          <p:cNvPr id="10" name="Title 9"/>
          <p:cNvSpPr>
            <a:spLocks noGrp="1"/>
          </p:cNvSpPr>
          <p:nvPr>
            <p:ph type="title" hasCustomPrompt="1"/>
          </p:nvPr>
        </p:nvSpPr>
        <p:spPr/>
        <p:txBody>
          <a:bodyPr/>
          <a:lstStyle/>
          <a:p>
            <a:r>
              <a:rPr lang="en-GB" noProof="0"/>
              <a:t>Click to edit Master title text</a:t>
            </a:r>
            <a:endParaRPr lang="en-GB"/>
          </a:p>
        </p:txBody>
      </p:sp>
    </p:spTree>
    <p:extLst>
      <p:ext uri="{BB962C8B-B14F-4D97-AF65-F5344CB8AC3E}">
        <p14:creationId xmlns:p14="http://schemas.microsoft.com/office/powerpoint/2010/main" val="414197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 Contents">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21" hasCustomPrompt="1"/>
          </p:nvPr>
        </p:nvSpPr>
        <p:spPr>
          <a:xfrm>
            <a:off x="612774" y="1032579"/>
            <a:ext cx="4032000" cy="3645387"/>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5"/>
          <p:cNvSpPr>
            <a:spLocks noGrp="1"/>
          </p:cNvSpPr>
          <p:nvPr>
            <p:ph sz="quarter" idx="22" hasCustomPrompt="1"/>
          </p:nvPr>
        </p:nvSpPr>
        <p:spPr>
          <a:xfrm>
            <a:off x="4860480" y="1032579"/>
            <a:ext cx="4032000" cy="3645387"/>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111475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ub-Headline + 2 Contents">
    <p:spTree>
      <p:nvGrpSpPr>
        <p:cNvPr id="1" name=""/>
        <p:cNvGrpSpPr/>
        <p:nvPr/>
      </p:nvGrpSpPr>
      <p:grpSpPr>
        <a:xfrm>
          <a:off x="0" y="0"/>
          <a:ext cx="0" cy="0"/>
          <a:chOff x="0" y="0"/>
          <a:chExt cx="0" cy="0"/>
        </a:xfrm>
      </p:grpSpPr>
      <p:sp>
        <p:nvSpPr>
          <p:cNvPr id="8" name="Content Placeholder 7"/>
          <p:cNvSpPr>
            <a:spLocks noGrp="1"/>
          </p:cNvSpPr>
          <p:nvPr>
            <p:ph sz="quarter" idx="22" hasCustomPrompt="1"/>
          </p:nvPr>
        </p:nvSpPr>
        <p:spPr>
          <a:xfrm>
            <a:off x="612774" y="1368900"/>
            <a:ext cx="4032000" cy="3309066"/>
          </a:xfrm>
        </p:spPr>
        <p:txBody>
          <a:bodyPr/>
          <a:lstStyle>
            <a:lvl1pPr>
              <a:defRPr sz="1800">
                <a:solidFill>
                  <a:schemeClr val="tx1">
                    <a:lumMod val="65000"/>
                    <a:lumOff val="35000"/>
                  </a:schemeClr>
                </a:solidFill>
              </a:defRPr>
            </a:lvl1pPr>
            <a:lvl2pPr>
              <a:defRPr sz="1600"/>
            </a:lvl2pPr>
            <a:lvl3pPr>
              <a:defRPr sz="1400"/>
            </a:lvl3pPr>
            <a:lvl4pPr>
              <a:defRPr sz="14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7"/>
          <p:cNvSpPr>
            <a:spLocks noGrp="1"/>
          </p:cNvSpPr>
          <p:nvPr>
            <p:ph sz="quarter" idx="23" hasCustomPrompt="1"/>
          </p:nvPr>
        </p:nvSpPr>
        <p:spPr>
          <a:xfrm>
            <a:off x="4860480" y="1368900"/>
            <a:ext cx="4032000" cy="3309066"/>
          </a:xfrm>
        </p:spPr>
        <p:txBody>
          <a:bodyPr/>
          <a:lstStyle>
            <a:lvl1pPr>
              <a:defRPr sz="1800">
                <a:solidFill>
                  <a:schemeClr val="tx1">
                    <a:lumMod val="65000"/>
                    <a:lumOff val="35000"/>
                  </a:schemeClr>
                </a:solidFill>
              </a:defRPr>
            </a:lvl1pPr>
            <a:lvl2pPr>
              <a:defRPr sz="1600"/>
            </a:lvl2pPr>
            <a:lvl3pPr>
              <a:defRPr sz="1400"/>
            </a:lvl3pPr>
            <a:lvl4pPr>
              <a:defRPr sz="14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2" name="Title 1"/>
          <p:cNvSpPr>
            <a:spLocks noGrp="1"/>
          </p:cNvSpPr>
          <p:nvPr>
            <p:ph type="title" hasCustomPrompt="1"/>
          </p:nvPr>
        </p:nvSpPr>
        <p:spPr/>
        <p:txBody>
          <a:bodyPr/>
          <a:lstStyle/>
          <a:p>
            <a:r>
              <a:rPr lang="en-GB" noProof="0"/>
              <a:t>Click to edit Master title text</a:t>
            </a:r>
            <a:endParaRPr lang="en-GB"/>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1836803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a:t>Click to edit Master title text</a:t>
            </a:r>
            <a:endParaRPr lang="en-GB"/>
          </a:p>
        </p:txBody>
      </p:sp>
    </p:spTree>
    <p:extLst>
      <p:ext uri="{BB962C8B-B14F-4D97-AF65-F5344CB8AC3E}">
        <p14:creationId xmlns:p14="http://schemas.microsoft.com/office/powerpoint/2010/main" val="2184783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3"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2110907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5025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Title Placeholder 2"/>
          <p:cNvSpPr>
            <a:spLocks noGrp="1"/>
          </p:cNvSpPr>
          <p:nvPr>
            <p:ph type="title"/>
          </p:nvPr>
        </p:nvSpPr>
        <p:spPr>
          <a:xfrm>
            <a:off x="612000" y="388744"/>
            <a:ext cx="8281175" cy="369332"/>
          </a:xfrm>
          <a:prstGeom prst="rect">
            <a:avLst/>
          </a:prstGeom>
        </p:spPr>
        <p:txBody>
          <a:bodyPr vert="horz" wrap="square" lIns="0" tIns="0" rIns="0" bIns="0" rtlCol="0" anchor="b">
            <a:spAutoFit/>
          </a:bodyPr>
          <a:lstStyle/>
          <a:p>
            <a:r>
              <a:rPr lang="en-GB" noProof="0"/>
              <a:t>Click to edit Master title text</a:t>
            </a:r>
          </a:p>
        </p:txBody>
      </p:sp>
      <p:sp>
        <p:nvSpPr>
          <p:cNvPr id="4" name="Text Placeholder 3"/>
          <p:cNvSpPr>
            <a:spLocks noGrp="1"/>
          </p:cNvSpPr>
          <p:nvPr>
            <p:ph type="body" idx="1"/>
          </p:nvPr>
        </p:nvSpPr>
        <p:spPr>
          <a:xfrm>
            <a:off x="611188" y="1032355"/>
            <a:ext cx="8281987" cy="3645611"/>
          </a:xfrm>
          <a:prstGeom prst="rect">
            <a:avLst/>
          </a:prstGeom>
        </p:spPr>
        <p:txBody>
          <a:bodyPr vert="horz" lIns="0" tIns="0" rIns="0" bIns="0" rtlCol="0">
            <a:noAutofit/>
          </a:bodyPr>
          <a:lstStyle/>
          <a:p>
            <a:pPr lvl="0"/>
            <a:r>
              <a:rPr lang="en-US" dirty="0"/>
              <a:t>Click to edit Master text styles</a:t>
            </a:r>
          </a:p>
          <a:p>
            <a:pPr marL="546100" lvl="1"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pPr>
            <a:r>
              <a:rPr lang="en-US" dirty="0"/>
              <a:t>Second level</a:t>
            </a:r>
          </a:p>
          <a:p>
            <a:pPr marL="835025" lvl="2" indent="-287338" algn="l" rtl="0" eaLnBrk="1" fontAlgn="base" hangingPunct="1">
              <a:spcBef>
                <a:spcPct val="25000"/>
              </a:spcBef>
              <a:spcAft>
                <a:spcPct val="0"/>
              </a:spcAft>
              <a:buClr>
                <a:schemeClr val="bg2"/>
              </a:buClr>
              <a:buFont typeface="Arial" panose="020B0604020202020204" pitchFamily="34" charset="0"/>
              <a:buChar char="–"/>
              <a:tabLst>
                <a:tab pos="1238250" algn="l"/>
              </a:tabLst>
            </a:pPr>
            <a:r>
              <a:rPr lang="en-US" dirty="0"/>
              <a:t>Third level</a:t>
            </a:r>
          </a:p>
          <a:p>
            <a:pPr marL="1103313" lvl="3" indent="-266700" algn="l" rtl="0" eaLnBrk="1" fontAlgn="base" hangingPunct="1">
              <a:spcBef>
                <a:spcPct val="25000"/>
              </a:spcBef>
              <a:spcAft>
                <a:spcPct val="0"/>
              </a:spcAft>
              <a:buClr>
                <a:schemeClr val="bg2"/>
              </a:buClr>
              <a:buFont typeface="Arial" charset="0"/>
              <a:buChar char="–"/>
              <a:tabLst>
                <a:tab pos="1238250" algn="l"/>
              </a:tabLst>
            </a:pPr>
            <a:r>
              <a:rPr lang="en-US" dirty="0"/>
              <a:t>Fourth level</a:t>
            </a:r>
          </a:p>
        </p:txBody>
      </p:sp>
      <p:sp>
        <p:nvSpPr>
          <p:cNvPr id="5" name="Line 38"/>
          <p:cNvSpPr>
            <a:spLocks noChangeShapeType="1"/>
          </p:cNvSpPr>
          <p:nvPr/>
        </p:nvSpPr>
        <p:spPr bwMode="auto">
          <a:xfrm flipV="1">
            <a:off x="611188" y="789553"/>
            <a:ext cx="853281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Textfeld 5">
            <a:extLst>
              <a:ext uri="{FF2B5EF4-FFF2-40B4-BE49-F238E27FC236}">
                <a16:creationId xmlns:a16="http://schemas.microsoft.com/office/drawing/2014/main" id="{8D88FBB0-9B27-43B4-B6D5-F175FD8806B0}"/>
              </a:ext>
            </a:extLst>
          </p:cNvPr>
          <p:cNvSpPr txBox="1"/>
          <p:nvPr userDrawn="1"/>
        </p:nvSpPr>
        <p:spPr>
          <a:xfrm rot="16200000">
            <a:off x="8358573" y="4234247"/>
            <a:ext cx="1283519" cy="287335"/>
          </a:xfrm>
          <a:prstGeom prst="rect">
            <a:avLst/>
          </a:prstGeom>
          <a:noFill/>
        </p:spPr>
        <p:txBody>
          <a:bodyPr wrap="none" lIns="0" tIns="0" rIns="0" bIns="0" rtlCol="0" anchor="ctr" anchorCtr="0">
            <a:noAutofit/>
          </a:bodyPr>
          <a:lstStyle/>
          <a:p>
            <a:r>
              <a:rPr lang="de-CH" sz="600" dirty="0">
                <a:solidFill>
                  <a:srgbClr val="B3B2B5"/>
                </a:solidFill>
              </a:rPr>
              <a:t>PP-XAR-CH-0541-1_07.2021</a:t>
            </a:r>
          </a:p>
        </p:txBody>
      </p:sp>
    </p:spTree>
    <p:extLst>
      <p:ext uri="{BB962C8B-B14F-4D97-AF65-F5344CB8AC3E}">
        <p14:creationId xmlns:p14="http://schemas.microsoft.com/office/powerpoint/2010/main" val="3199247453"/>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3" r:id="rId4"/>
    <p:sldLayoutId id="2147483774" r:id="rId5"/>
    <p:sldLayoutId id="2147483775" r:id="rId6"/>
    <p:sldLayoutId id="2147483771" r:id="rId7"/>
    <p:sldLayoutId id="2147483779" r:id="rId8"/>
    <p:sldLayoutId id="2147483772" r:id="rId9"/>
    <p:sldLayoutId id="2147483777" r:id="rId10"/>
    <p:sldLayoutId id="2147483780" r:id="rId11"/>
    <p:sldLayoutId id="2147483776" r:id="rId12"/>
    <p:sldLayoutId id="2147483781" r:id="rId13"/>
    <p:sldLayoutId id="2147483778" r:id="rId14"/>
    <p:sldLayoutId id="2147483782" r:id="rId15"/>
    <p:sldLayoutId id="2147483783" r:id="rId16"/>
    <p:sldLayoutId id="2147483784" r:id="rId17"/>
  </p:sldLayoutIdLst>
  <p:hf sldNum="0" hdr="0" dt="0"/>
  <p:txStyles>
    <p:titleStyle>
      <a:lvl1pPr algn="l" rtl="0" eaLnBrk="1" fontAlgn="base" hangingPunct="1">
        <a:spcBef>
          <a:spcPct val="0"/>
        </a:spcBef>
        <a:spcAft>
          <a:spcPct val="0"/>
        </a:spcAft>
        <a:defRPr lang="en-GB" sz="2400" b="0" noProof="0" dirty="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defRPr lang="en-US" sz="180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12.jpeg"/><Relationship Id="rId4" Type="http://schemas.openxmlformats.org/officeDocument/2006/relationships/image" Target="../media/image11.jpeg"/></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jpeg"/><Relationship Id="rId7" Type="http://schemas.openxmlformats.org/officeDocument/2006/relationships/image" Target="../media/image19.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9.xml.rels><?xml version="1.0" encoding="UTF-8" standalone="yes"?>
<Relationships xmlns="http://schemas.openxmlformats.org/package/2006/relationships"><Relationship Id="rId8" Type="http://schemas.openxmlformats.org/officeDocument/2006/relationships/image" Target="../media/image21.png"/><Relationship Id="rId7" Type="http://schemas.openxmlformats.org/officeDocument/2006/relationships/image" Target="../media/image160.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150.png"/><Relationship Id="rId11" Type="http://schemas.openxmlformats.org/officeDocument/2006/relationships/image" Target="../media/image24.png"/><Relationship Id="rId10" Type="http://schemas.openxmlformats.org/officeDocument/2006/relationships/image" Target="../media/image23.png"/><Relationship Id="rId9" Type="http://schemas.openxmlformats.org/officeDocument/2006/relationships/image" Target="../media/image2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30.png"/><Relationship Id="rId13" Type="http://schemas.openxmlformats.org/officeDocument/2006/relationships/image" Target="../media/image35.emf"/><Relationship Id="rId3" Type="http://schemas.openxmlformats.org/officeDocument/2006/relationships/image" Target="../media/image25.jpeg"/><Relationship Id="rId7" Type="http://schemas.openxmlformats.org/officeDocument/2006/relationships/image" Target="../media/image29.svg"/><Relationship Id="rId12" Type="http://schemas.openxmlformats.org/officeDocument/2006/relationships/image" Target="../media/image34.emf"/><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28.png"/><Relationship Id="rId11" Type="http://schemas.openxmlformats.org/officeDocument/2006/relationships/image" Target="../media/image33.svg"/><Relationship Id="rId5" Type="http://schemas.openxmlformats.org/officeDocument/2006/relationships/image" Target="../media/image27.svg"/><Relationship Id="rId10" Type="http://schemas.openxmlformats.org/officeDocument/2006/relationships/image" Target="../media/image32.png"/><Relationship Id="rId4" Type="http://schemas.openxmlformats.org/officeDocument/2006/relationships/image" Target="../media/image26.png"/><Relationship Id="rId9" Type="http://schemas.openxmlformats.org/officeDocument/2006/relationships/image" Target="../media/image31.sv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Line 38">
            <a:extLst>
              <a:ext uri="{FF2B5EF4-FFF2-40B4-BE49-F238E27FC236}">
                <a16:creationId xmlns:a16="http://schemas.microsoft.com/office/drawing/2014/main" id="{D4748E2E-069B-AB41-AE36-076C3B201260}"/>
              </a:ext>
            </a:extLst>
          </p:cNvPr>
          <p:cNvSpPr>
            <a:spLocks noChangeShapeType="1"/>
          </p:cNvSpPr>
          <p:nvPr/>
        </p:nvSpPr>
        <p:spPr bwMode="auto">
          <a:xfrm flipV="1">
            <a:off x="611188" y="2566988"/>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5000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ndParaRPr>
          </a:p>
        </p:txBody>
      </p:sp>
      <p:sp>
        <p:nvSpPr>
          <p:cNvPr id="10" name="Title 2">
            <a:extLst>
              <a:ext uri="{FF2B5EF4-FFF2-40B4-BE49-F238E27FC236}">
                <a16:creationId xmlns:a16="http://schemas.microsoft.com/office/drawing/2014/main" id="{EE2AE12B-50AB-D342-8CDD-6C65FEF352A6}"/>
              </a:ext>
            </a:extLst>
          </p:cNvPr>
          <p:cNvSpPr txBox="1">
            <a:spLocks/>
          </p:cNvSpPr>
          <p:nvPr/>
        </p:nvSpPr>
        <p:spPr>
          <a:xfrm>
            <a:off x="612776" y="1491621"/>
            <a:ext cx="8339200" cy="984885"/>
          </a:xfrm>
          <a:prstGeom prst="rect">
            <a:avLst/>
          </a:prstGeom>
        </p:spPr>
        <p:txBody>
          <a:bodyPr vert="horz" wrap="square" lIns="0" tIns="0" rIns="0" bIns="0" rtlCol="0" anchor="b">
            <a:spAutoFit/>
          </a:bodyPr>
          <a:lstStyle>
            <a:lvl1pPr algn="l" rtl="0" eaLnBrk="1" fontAlgn="base" hangingPunct="1">
              <a:spcBef>
                <a:spcPct val="0"/>
              </a:spcBef>
              <a:spcAft>
                <a:spcPct val="0"/>
              </a:spcAft>
              <a:defRPr sz="3200" b="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defRPr/>
            </a:pPr>
            <a:r>
              <a:rPr lang="fr-FR" b="1" dirty="0">
                <a:solidFill>
                  <a:srgbClr val="3961AC"/>
                </a:solidFill>
              </a:rPr>
              <a:t>Que signifie protection pour les patients atteints d’une TEV ?</a:t>
            </a:r>
          </a:p>
        </p:txBody>
      </p:sp>
      <p:sp>
        <p:nvSpPr>
          <p:cNvPr id="4" name="Textfeld 3">
            <a:extLst>
              <a:ext uri="{FF2B5EF4-FFF2-40B4-BE49-F238E27FC236}">
                <a16:creationId xmlns:a16="http://schemas.microsoft.com/office/drawing/2014/main" id="{1AB2EC80-5943-A341-9B4E-A316E8413F8C}"/>
              </a:ext>
            </a:extLst>
          </p:cNvPr>
          <p:cNvSpPr txBox="1"/>
          <p:nvPr/>
        </p:nvSpPr>
        <p:spPr>
          <a:xfrm>
            <a:off x="611188" y="2795706"/>
            <a:ext cx="7912610" cy="276999"/>
          </a:xfrm>
          <a:prstGeom prst="rect">
            <a:avLst/>
          </a:prstGeom>
        </p:spPr>
        <p:txBody>
          <a:bodyPr vert="horz" wrap="square" lIns="0" tIns="0" rIns="0" bIns="0" rtlCol="0" anchor="b">
            <a:spAutoFit/>
          </a:bodyPr>
          <a:lstStyle>
            <a:defPPr>
              <a:defRPr lang="en-US"/>
            </a:defPPr>
            <a:lvl1pPr lvl="0" eaLnBrk="1" hangingPunct="1">
              <a:spcBef>
                <a:spcPct val="0"/>
              </a:spcBef>
              <a:defRPr sz="3100" b="1">
                <a:solidFill>
                  <a:srgbClr val="3961AC"/>
                </a:solidFill>
                <a:latin typeface="+mj-lt"/>
                <a:ea typeface="+mj-ea"/>
                <a:cs typeface="+mj-cs"/>
              </a:defRPr>
            </a:lvl1pPr>
            <a:lvl2pPr eaLnBrk="1" hangingPunct="1">
              <a:spcBef>
                <a:spcPct val="0"/>
              </a:spcBef>
              <a:defRPr sz="2800" b="1">
                <a:solidFill>
                  <a:schemeClr val="bg2"/>
                </a:solidFill>
              </a:defRPr>
            </a:lvl2pPr>
            <a:lvl3pPr eaLnBrk="1" hangingPunct="1">
              <a:spcBef>
                <a:spcPct val="0"/>
              </a:spcBef>
              <a:defRPr sz="2800" b="1">
                <a:solidFill>
                  <a:schemeClr val="bg2"/>
                </a:solidFill>
              </a:defRPr>
            </a:lvl3pPr>
            <a:lvl4pPr eaLnBrk="1" hangingPunct="1">
              <a:spcBef>
                <a:spcPct val="0"/>
              </a:spcBef>
              <a:defRPr sz="2800" b="1">
                <a:solidFill>
                  <a:schemeClr val="bg2"/>
                </a:solidFill>
              </a:defRPr>
            </a:lvl4pPr>
            <a:lvl5pPr eaLnBrk="1" hangingPunct="1">
              <a:spcBef>
                <a:spcPct val="0"/>
              </a:spcBef>
              <a:defRPr sz="2800" b="1">
                <a:solidFill>
                  <a:schemeClr val="bg2"/>
                </a:solidFill>
              </a:defRPr>
            </a:lvl5pPr>
            <a:lvl6pPr marL="457200" fontAlgn="base">
              <a:spcBef>
                <a:spcPct val="0"/>
              </a:spcBef>
              <a:spcAft>
                <a:spcPct val="0"/>
              </a:spcAft>
              <a:defRPr sz="2800" b="1">
                <a:solidFill>
                  <a:schemeClr val="bg2"/>
                </a:solidFill>
              </a:defRPr>
            </a:lvl6pPr>
            <a:lvl7pPr marL="914400" fontAlgn="base">
              <a:spcBef>
                <a:spcPct val="0"/>
              </a:spcBef>
              <a:spcAft>
                <a:spcPct val="0"/>
              </a:spcAft>
              <a:defRPr sz="2800" b="1">
                <a:solidFill>
                  <a:schemeClr val="bg2"/>
                </a:solidFill>
              </a:defRPr>
            </a:lvl7pPr>
            <a:lvl8pPr marL="1371600" fontAlgn="base">
              <a:spcBef>
                <a:spcPct val="0"/>
              </a:spcBef>
              <a:spcAft>
                <a:spcPct val="0"/>
              </a:spcAft>
              <a:defRPr sz="2800" b="1">
                <a:solidFill>
                  <a:schemeClr val="bg2"/>
                </a:solidFill>
              </a:defRPr>
            </a:lvl8pPr>
            <a:lvl9pPr marL="1828800" fontAlgn="base">
              <a:spcBef>
                <a:spcPct val="0"/>
              </a:spcBef>
              <a:spcAft>
                <a:spcPct val="0"/>
              </a:spcAft>
              <a:defRPr sz="2800" b="1">
                <a:solidFill>
                  <a:schemeClr val="bg2"/>
                </a:solidFill>
              </a:defRPr>
            </a:lvl9pPr>
          </a:lstStyle>
          <a:p>
            <a:pPr>
              <a:spcBef>
                <a:spcPct val="20000"/>
              </a:spcBef>
              <a:buClr>
                <a:schemeClr val="bg2"/>
              </a:buClr>
              <a:buSzPct val="80000"/>
              <a:tabLst>
                <a:tab pos="1238250" algn="l"/>
              </a:tabLst>
            </a:pPr>
            <a:r>
              <a:rPr lang="de-DE" sz="1800" b="0" dirty="0">
                <a:solidFill>
                  <a:schemeClr val="tx1">
                    <a:lumMod val="65000"/>
                    <a:lumOff val="35000"/>
                  </a:schemeClr>
                </a:solidFill>
                <a:latin typeface="+mn-lt"/>
                <a:ea typeface="+mn-ea"/>
                <a:cs typeface="+mn-cs"/>
              </a:rPr>
              <a:t>Prise en </a:t>
            </a:r>
            <a:r>
              <a:rPr lang="de-DE" sz="1800" b="0" dirty="0" err="1">
                <a:solidFill>
                  <a:schemeClr val="tx1">
                    <a:lumMod val="65000"/>
                    <a:lumOff val="35000"/>
                  </a:schemeClr>
                </a:solidFill>
                <a:latin typeface="+mn-lt"/>
                <a:ea typeface="+mn-ea"/>
                <a:cs typeface="+mn-cs"/>
              </a:rPr>
              <a:t>charge</a:t>
            </a:r>
            <a:r>
              <a:rPr lang="de-DE" sz="1800" b="0" dirty="0">
                <a:solidFill>
                  <a:schemeClr val="tx1">
                    <a:lumMod val="65000"/>
                    <a:lumOff val="35000"/>
                  </a:schemeClr>
                </a:solidFill>
                <a:latin typeface="+mn-lt"/>
                <a:ea typeface="+mn-ea"/>
                <a:cs typeface="+mn-cs"/>
              </a:rPr>
              <a:t> des </a:t>
            </a:r>
            <a:r>
              <a:rPr lang="de-DE" sz="1800" b="0" dirty="0" err="1">
                <a:solidFill>
                  <a:schemeClr val="tx1">
                    <a:lumMod val="65000"/>
                    <a:lumOff val="35000"/>
                  </a:schemeClr>
                </a:solidFill>
                <a:latin typeface="+mn-lt"/>
                <a:ea typeface="+mn-ea"/>
                <a:cs typeface="+mn-cs"/>
              </a:rPr>
              <a:t>patients</a:t>
            </a:r>
            <a:r>
              <a:rPr lang="de-DE" sz="1800" b="0" dirty="0">
                <a:solidFill>
                  <a:schemeClr val="tx1">
                    <a:lumMod val="65000"/>
                    <a:lumOff val="35000"/>
                  </a:schemeClr>
                </a:solidFill>
                <a:latin typeface="+mn-lt"/>
                <a:ea typeface="+mn-ea"/>
                <a:cs typeface="+mn-cs"/>
              </a:rPr>
              <a:t> </a:t>
            </a:r>
            <a:r>
              <a:rPr lang="de-DE" sz="1800" b="0" dirty="0" err="1">
                <a:solidFill>
                  <a:schemeClr val="tx1">
                    <a:lumMod val="65000"/>
                    <a:lumOff val="35000"/>
                  </a:schemeClr>
                </a:solidFill>
                <a:latin typeface="+mn-lt"/>
                <a:ea typeface="+mn-ea"/>
                <a:cs typeface="+mn-cs"/>
              </a:rPr>
              <a:t>atteints</a:t>
            </a:r>
            <a:r>
              <a:rPr lang="de-DE" sz="1800" b="0" dirty="0">
                <a:solidFill>
                  <a:schemeClr val="tx1">
                    <a:lumMod val="65000"/>
                    <a:lumOff val="35000"/>
                  </a:schemeClr>
                </a:solidFill>
                <a:latin typeface="+mn-lt"/>
                <a:ea typeface="+mn-ea"/>
                <a:cs typeface="+mn-cs"/>
              </a:rPr>
              <a:t> de </a:t>
            </a:r>
            <a:r>
              <a:rPr lang="de-DE" sz="1800" b="0" dirty="0" err="1">
                <a:solidFill>
                  <a:schemeClr val="tx1">
                    <a:lumMod val="65000"/>
                    <a:lumOff val="35000"/>
                  </a:schemeClr>
                </a:solidFill>
                <a:latin typeface="+mn-lt"/>
                <a:ea typeface="+mn-ea"/>
                <a:cs typeface="+mn-cs"/>
              </a:rPr>
              <a:t>thromboembolie</a:t>
            </a:r>
            <a:r>
              <a:rPr lang="de-DE" sz="1800" b="0" dirty="0">
                <a:solidFill>
                  <a:schemeClr val="tx1">
                    <a:lumMod val="65000"/>
                    <a:lumOff val="35000"/>
                  </a:schemeClr>
                </a:solidFill>
                <a:latin typeface="+mn-lt"/>
                <a:ea typeface="+mn-ea"/>
                <a:cs typeface="+mn-cs"/>
              </a:rPr>
              <a:t> </a:t>
            </a:r>
            <a:r>
              <a:rPr lang="de-DE" sz="1800" b="0" dirty="0" err="1">
                <a:solidFill>
                  <a:schemeClr val="tx1">
                    <a:lumMod val="65000"/>
                    <a:lumOff val="35000"/>
                  </a:schemeClr>
                </a:solidFill>
                <a:latin typeface="+mn-lt"/>
                <a:ea typeface="+mn-ea"/>
                <a:cs typeface="+mn-cs"/>
              </a:rPr>
              <a:t>veineuse</a:t>
            </a:r>
            <a:endParaRPr lang="de-DE" sz="1800" b="0" dirty="0">
              <a:solidFill>
                <a:schemeClr val="tx1">
                  <a:lumMod val="65000"/>
                  <a:lumOff val="35000"/>
                </a:schemeClr>
              </a:solidFill>
              <a:latin typeface="+mn-lt"/>
              <a:ea typeface="+mn-ea"/>
              <a:cs typeface="+mn-cs"/>
            </a:endParaRPr>
          </a:p>
        </p:txBody>
      </p:sp>
    </p:spTree>
    <p:extLst>
      <p:ext uri="{BB962C8B-B14F-4D97-AF65-F5344CB8AC3E}">
        <p14:creationId xmlns:p14="http://schemas.microsoft.com/office/powerpoint/2010/main" val="1124652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itel 1">
            <a:extLst>
              <a:ext uri="{FF2B5EF4-FFF2-40B4-BE49-F238E27FC236}">
                <a16:creationId xmlns:a16="http://schemas.microsoft.com/office/drawing/2014/main" id="{CB0E5EFB-35B6-4E7B-B90A-0BE19FEA8704}"/>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Recommandations de l’ESC pour la EP 2019 : Possibilité de sortie précoce et de traitement à domicile de l’EP</a:t>
            </a:r>
          </a:p>
        </p:txBody>
      </p:sp>
      <p:sp>
        <p:nvSpPr>
          <p:cNvPr id="8" name="TextBox 3">
            <a:extLst>
              <a:ext uri="{FF2B5EF4-FFF2-40B4-BE49-F238E27FC236}">
                <a16:creationId xmlns:a16="http://schemas.microsoft.com/office/drawing/2014/main" id="{2FFE767A-A25D-4C4F-BA87-BB3284BB6192}"/>
              </a:ext>
            </a:extLst>
          </p:cNvPr>
          <p:cNvSpPr txBox="1"/>
          <p:nvPr/>
        </p:nvSpPr>
        <p:spPr>
          <a:xfrm>
            <a:off x="619124" y="4815493"/>
            <a:ext cx="7913690" cy="241092"/>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 Classe de recommandations ; ** Niveau de preuves</a:t>
            </a:r>
          </a:p>
          <a:p>
            <a:pPr>
              <a:spcBef>
                <a:spcPts val="0"/>
              </a:spcBef>
              <a:spcAft>
                <a:spcPts val="200"/>
              </a:spcAft>
            </a:pPr>
            <a:r>
              <a:rPr lang="fr-FR" sz="700" dirty="0">
                <a:solidFill>
                  <a:srgbClr val="B3B2B5"/>
                </a:solidFill>
                <a:cs typeface="Arial" charset="0"/>
              </a:rPr>
              <a:t>EP : embolie pulmonaire </a:t>
            </a:r>
          </a:p>
        </p:txBody>
      </p:sp>
      <p:graphicFrame>
        <p:nvGraphicFramePr>
          <p:cNvPr id="27" name="Content Placeholder 4">
            <a:extLst>
              <a:ext uri="{FF2B5EF4-FFF2-40B4-BE49-F238E27FC236}">
                <a16:creationId xmlns:a16="http://schemas.microsoft.com/office/drawing/2014/main" id="{EBD09BBE-BA7F-403B-9B3D-A7552F3A3352}"/>
              </a:ext>
            </a:extLst>
          </p:cNvPr>
          <p:cNvGraphicFramePr>
            <a:graphicFrameLocks/>
          </p:cNvGraphicFramePr>
          <p:nvPr>
            <p:extLst>
              <p:ext uri="{D42A27DB-BD31-4B8C-83A1-F6EECF244321}">
                <p14:modId xmlns:p14="http://schemas.microsoft.com/office/powerpoint/2010/main" val="4007060016"/>
              </p:ext>
            </p:extLst>
          </p:nvPr>
        </p:nvGraphicFramePr>
        <p:xfrm>
          <a:off x="611188" y="1276350"/>
          <a:ext cx="7914112" cy="807720"/>
        </p:xfrm>
        <a:graphic>
          <a:graphicData uri="http://schemas.openxmlformats.org/drawingml/2006/table">
            <a:tbl>
              <a:tblPr firstRow="1" bandRow="1">
                <a:tableStyleId>{9D7B26C5-4107-4FEC-AEDC-1716B250A1EF}</a:tableStyleId>
              </a:tblPr>
              <a:tblGrid>
                <a:gridCol w="6114112">
                  <a:extLst>
                    <a:ext uri="{9D8B030D-6E8A-4147-A177-3AD203B41FA5}">
                      <a16:colId xmlns:a16="http://schemas.microsoft.com/office/drawing/2014/main" val="158057105"/>
                    </a:ext>
                  </a:extLst>
                </a:gridCol>
                <a:gridCol w="900000">
                  <a:extLst>
                    <a:ext uri="{9D8B030D-6E8A-4147-A177-3AD203B41FA5}">
                      <a16:colId xmlns:a16="http://schemas.microsoft.com/office/drawing/2014/main" val="375632211"/>
                    </a:ext>
                  </a:extLst>
                </a:gridCol>
                <a:gridCol w="900000">
                  <a:extLst>
                    <a:ext uri="{9D8B030D-6E8A-4147-A177-3AD203B41FA5}">
                      <a16:colId xmlns:a16="http://schemas.microsoft.com/office/drawing/2014/main" val="2424362976"/>
                    </a:ext>
                  </a:extLst>
                </a:gridCol>
              </a:tblGrid>
              <a:tr h="1677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100" b="1" cap="all" dirty="0">
                          <a:solidFill>
                            <a:schemeClr val="bg1"/>
                          </a:solidFill>
                          <a:latin typeface="+mn-lt"/>
                          <a:ea typeface="+mn-ea"/>
                          <a:cs typeface="+mn-cs"/>
                        </a:rPr>
                        <a:t>Recommandations pour une sortie PRÉCOCE et un traitement à domicile</a:t>
                      </a:r>
                      <a:r>
                        <a:rPr lang="fr-FR" sz="1100" b="1" cap="all" baseline="30000" dirty="0">
                          <a:solidFill>
                            <a:schemeClr val="bg1"/>
                          </a:solidFill>
                          <a:latin typeface="+mn-lt"/>
                          <a:ea typeface="+mn-ea"/>
                          <a:cs typeface="+mn-cs"/>
                        </a:rPr>
                        <a:t>9</a:t>
                      </a:r>
                    </a:p>
                  </a:txBody>
                  <a:tcP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tc>
                  <a:txBody>
                    <a:bodyPr/>
                    <a:lstStyle/>
                    <a:p>
                      <a:pPr algn="ctr"/>
                      <a:r>
                        <a:rPr lang="fr-FR" sz="1100" cap="all" baseline="0">
                          <a:solidFill>
                            <a:schemeClr val="bg1"/>
                          </a:solidFill>
                        </a:rPr>
                        <a:t>Classe*</a:t>
                      </a:r>
                    </a:p>
                  </a:txBody>
                  <a:tcP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tc>
                  <a:txBody>
                    <a:bodyPr/>
                    <a:lstStyle/>
                    <a:p>
                      <a:pPr algn="ctr"/>
                      <a:r>
                        <a:rPr lang="fr-FR" sz="1100" cap="all" baseline="0">
                          <a:solidFill>
                            <a:schemeClr val="bg1"/>
                          </a:solidFill>
                        </a:rPr>
                        <a:t>Niveau**</a:t>
                      </a:r>
                    </a:p>
                  </a:txBody>
                  <a:tcP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extLst>
                  <a:ext uri="{0D108BD9-81ED-4DB2-BD59-A6C34878D82A}">
                    <a16:rowId xmlns:a16="http://schemas.microsoft.com/office/drawing/2014/main" val="397260071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a:solidFill>
                            <a:schemeClr val="tx1"/>
                          </a:solidFill>
                        </a:rPr>
                        <a:t>Des patients sélectionnés avec soin et présentant une EP à faible risque devraient être envisagés pour une sortie précoce et la poursuite du traitement à domicile, si des soins ambulatoires et un traitement anticoagulant appropriés peuvent être fournis.</a:t>
                      </a:r>
                    </a:p>
                  </a:txBody>
                  <a:tcPr>
                    <a:lnT w="12700" cmpd="sng">
                      <a:noFill/>
                    </a:lnT>
                    <a:solidFill>
                      <a:schemeClr val="bg1">
                        <a:lumMod val="95000"/>
                      </a:schemeClr>
                    </a:solidFill>
                  </a:tcPr>
                </a:tc>
                <a:tc>
                  <a:txBody>
                    <a:bodyPr/>
                    <a:lstStyle/>
                    <a:p>
                      <a:pPr algn="ctr"/>
                      <a:r>
                        <a:rPr lang="fr-FR" sz="1100" baseline="0">
                          <a:solidFill>
                            <a:schemeClr val="tx1"/>
                          </a:solidFill>
                        </a:rPr>
                        <a:t>IIa</a:t>
                      </a:r>
                    </a:p>
                  </a:txBody>
                  <a:tcPr anchor="ctr">
                    <a:lnT w="12700" cmpd="sng">
                      <a:noFill/>
                    </a:lnT>
                    <a:solidFill>
                      <a:srgbClr val="FFFF00">
                        <a:alpha val="60000"/>
                      </a:srgbClr>
                    </a:solidFill>
                  </a:tcPr>
                </a:tc>
                <a:tc>
                  <a:txBody>
                    <a:bodyPr/>
                    <a:lstStyle/>
                    <a:p>
                      <a:pPr algn="ctr"/>
                      <a:r>
                        <a:rPr lang="fr-FR" sz="1100" baseline="0" dirty="0">
                          <a:solidFill>
                            <a:schemeClr val="bg1"/>
                          </a:solidFill>
                        </a:rPr>
                        <a:t>A</a:t>
                      </a:r>
                    </a:p>
                  </a:txBody>
                  <a:tcPr anchor="ctr">
                    <a:lnT w="12700" cmpd="sng">
                      <a:noFill/>
                    </a:lnT>
                    <a:solidFill>
                      <a:schemeClr val="bg2"/>
                    </a:solidFill>
                  </a:tcPr>
                </a:tc>
                <a:extLst>
                  <a:ext uri="{0D108BD9-81ED-4DB2-BD59-A6C34878D82A}">
                    <a16:rowId xmlns:a16="http://schemas.microsoft.com/office/drawing/2014/main" val="2718226692"/>
                  </a:ext>
                </a:extLst>
              </a:tr>
            </a:tbl>
          </a:graphicData>
        </a:graphic>
      </p:graphicFrame>
    </p:spTree>
    <p:extLst>
      <p:ext uri="{BB962C8B-B14F-4D97-AF65-F5344CB8AC3E}">
        <p14:creationId xmlns:p14="http://schemas.microsoft.com/office/powerpoint/2010/main" val="1472923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216911"/>
            <a:ext cx="828117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La prolongation du traitement de M. Favre est soutenue par les directives EP 2019 de l’ESC.</a:t>
            </a:r>
            <a:r>
              <a:rPr lang="fr-FR" sz="2400" baseline="30000" dirty="0"/>
              <a:t>9</a:t>
            </a:r>
          </a:p>
        </p:txBody>
      </p:sp>
      <p:sp>
        <p:nvSpPr>
          <p:cNvPr id="25" name="TextBox 3">
            <a:extLst>
              <a:ext uri="{FF2B5EF4-FFF2-40B4-BE49-F238E27FC236}">
                <a16:creationId xmlns:a16="http://schemas.microsoft.com/office/drawing/2014/main" id="{0E30E56A-65EA-4E0F-B437-7F8EDEA8E8D5}"/>
              </a:ext>
            </a:extLst>
          </p:cNvPr>
          <p:cNvSpPr txBox="1"/>
          <p:nvPr/>
        </p:nvSpPr>
        <p:spPr>
          <a:xfrm>
            <a:off x="619124" y="4948863"/>
            <a:ext cx="7913690" cy="107722"/>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OD : une fois par jour ; ESC : Société européenne de cardiologie ; EP : embolie pulmonaire ; </a:t>
            </a:r>
            <a:r>
              <a:rPr lang="fr-FR" sz="700" dirty="0" err="1">
                <a:solidFill>
                  <a:srgbClr val="B3B2B5"/>
                </a:solidFill>
                <a:cs typeface="Arial" charset="0"/>
              </a:rPr>
              <a:t>DFGe</a:t>
            </a:r>
            <a:r>
              <a:rPr lang="fr-FR" sz="700" dirty="0">
                <a:solidFill>
                  <a:srgbClr val="B3B2B5"/>
                </a:solidFill>
                <a:cs typeface="Arial" charset="0"/>
              </a:rPr>
              <a:t> : taux de filtration glomérulaire estimé</a:t>
            </a:r>
          </a:p>
        </p:txBody>
      </p:sp>
      <p:sp>
        <p:nvSpPr>
          <p:cNvPr id="27" name="Rectangle 28">
            <a:extLst>
              <a:ext uri="{FF2B5EF4-FFF2-40B4-BE49-F238E27FC236}">
                <a16:creationId xmlns:a16="http://schemas.microsoft.com/office/drawing/2014/main" id="{FFD80A8B-43D5-4E06-A5B0-D7642A945270}"/>
              </a:ext>
            </a:extLst>
          </p:cNvPr>
          <p:cNvSpPr/>
          <p:nvPr/>
        </p:nvSpPr>
        <p:spPr bwMode="auto">
          <a:xfrm>
            <a:off x="3369069" y="3534920"/>
            <a:ext cx="2433212" cy="917713"/>
          </a:xfrm>
          <a:prstGeom prst="rect">
            <a:avLst/>
          </a:prstGeom>
          <a:noFill/>
          <a:ln w="19050" algn="ctr">
            <a:noFill/>
            <a:miter lim="800000"/>
            <a:headEnd/>
            <a:tailEnd/>
          </a:ln>
          <a:effectLst/>
        </p:spPr>
        <p:txBody>
          <a:bodyPr wrap="square" lIns="0" tIns="0" rIns="0" bIns="0" rtlCol="0" anchor="ctr">
            <a:noAutofit/>
          </a:bodyPr>
          <a:lstStyle/>
          <a:p>
            <a:pPr algn="ctr" defTabSz="1280097"/>
            <a:r>
              <a:rPr lang="fr-FR" sz="1200" i="1" dirty="0">
                <a:solidFill>
                  <a:schemeClr val="bg2"/>
                </a:solidFill>
                <a:latin typeface="Arial" charset="0"/>
              </a:rPr>
              <a:t>Je ne veux pas vivre dans la </a:t>
            </a:r>
            <a:br>
              <a:rPr lang="fr-FR" sz="1200" i="1" dirty="0">
                <a:solidFill>
                  <a:schemeClr val="bg2"/>
                </a:solidFill>
                <a:latin typeface="Arial" charset="0"/>
              </a:rPr>
            </a:br>
            <a:r>
              <a:rPr lang="fr-FR" sz="1200" i="1" dirty="0">
                <a:solidFill>
                  <a:schemeClr val="bg2"/>
                </a:solidFill>
                <a:latin typeface="Arial" charset="0"/>
              </a:rPr>
              <a:t>crainte d’avoir une autre EP </a:t>
            </a:r>
            <a:br>
              <a:rPr lang="fr-FR" sz="1200" i="1" dirty="0">
                <a:solidFill>
                  <a:schemeClr val="bg2"/>
                </a:solidFill>
                <a:latin typeface="Arial" charset="0"/>
              </a:rPr>
            </a:br>
            <a:r>
              <a:rPr lang="fr-FR" sz="1200" i="1" dirty="0">
                <a:solidFill>
                  <a:schemeClr val="bg2"/>
                </a:solidFill>
                <a:latin typeface="Arial" charset="0"/>
              </a:rPr>
              <a:t>et de finir de nouveau </a:t>
            </a:r>
            <a:br>
              <a:rPr lang="fr-FR" sz="1200" i="1" dirty="0">
                <a:solidFill>
                  <a:schemeClr val="bg2"/>
                </a:solidFill>
                <a:latin typeface="Arial" charset="0"/>
              </a:rPr>
            </a:br>
            <a:r>
              <a:rPr lang="fr-FR" sz="1200" i="1" dirty="0">
                <a:solidFill>
                  <a:schemeClr val="bg2"/>
                </a:solidFill>
                <a:latin typeface="Arial" charset="0"/>
              </a:rPr>
              <a:t>à l’hôpital.</a:t>
            </a:r>
          </a:p>
        </p:txBody>
      </p:sp>
      <p:sp>
        <p:nvSpPr>
          <p:cNvPr id="30" name="Flowchart: Off-page Connector 16">
            <a:extLst>
              <a:ext uri="{FF2B5EF4-FFF2-40B4-BE49-F238E27FC236}">
                <a16:creationId xmlns:a16="http://schemas.microsoft.com/office/drawing/2014/main" id="{24B090B0-9B09-4F7C-B4FC-9F47862335DE}"/>
              </a:ext>
            </a:extLst>
          </p:cNvPr>
          <p:cNvSpPr/>
          <p:nvPr/>
        </p:nvSpPr>
        <p:spPr bwMode="auto">
          <a:xfrm>
            <a:off x="6434625" y="2932001"/>
            <a:ext cx="2088663" cy="1763712"/>
          </a:xfrm>
          <a:prstGeom prst="flowChartOffpageConnector">
            <a:avLst/>
          </a:prstGeom>
          <a:solidFill>
            <a:srgbClr val="809ED5"/>
          </a:solidFill>
          <a:ln w="28575" algn="ctr">
            <a:solidFill>
              <a:srgbClr val="3961AC"/>
            </a:solidFill>
            <a:miter lim="800000"/>
            <a:headEnd/>
            <a:tailEnd/>
          </a:ln>
          <a:effectLst/>
        </p:spPr>
        <p:txBody>
          <a:bodyPr wrap="square" lIns="0" tIns="144000" rIns="0" bIns="0" rtlCol="0" anchor="ctr" anchorCtr="0">
            <a:noAutofit/>
          </a:bodyPr>
          <a:lstStyle/>
          <a:p>
            <a:pPr algn="ctr" defTabSz="685783" fontAlgn="auto">
              <a:spcBef>
                <a:spcPts val="0"/>
              </a:spcBef>
              <a:spcAft>
                <a:spcPts val="0"/>
              </a:spcAft>
            </a:pPr>
            <a:endParaRPr lang="en-US" sz="1000" dirty="0">
              <a:solidFill>
                <a:schemeClr val="bg1"/>
              </a:solidFill>
              <a:latin typeface="Arial"/>
            </a:endParaRPr>
          </a:p>
          <a:p>
            <a:pPr algn="ctr" defTabSz="685783" fontAlgn="auto">
              <a:spcBef>
                <a:spcPts val="0"/>
              </a:spcBef>
              <a:spcAft>
                <a:spcPts val="0"/>
              </a:spcAft>
            </a:pPr>
            <a:endParaRPr lang="en-US" sz="1000" dirty="0">
              <a:solidFill>
                <a:schemeClr val="bg1"/>
              </a:solidFill>
              <a:latin typeface="Arial"/>
            </a:endParaRPr>
          </a:p>
          <a:p>
            <a:pPr algn="ctr" defTabSz="685783" fontAlgn="auto">
              <a:spcBef>
                <a:spcPts val="0"/>
              </a:spcBef>
              <a:spcAft>
                <a:spcPts val="600"/>
              </a:spcAft>
            </a:pPr>
            <a:r>
              <a:rPr lang="fr-FR" sz="1000" dirty="0">
                <a:solidFill>
                  <a:schemeClr val="bg1"/>
                </a:solidFill>
                <a:latin typeface="Arial"/>
              </a:rPr>
              <a:t>Recommandation de </a:t>
            </a:r>
            <a:r>
              <a:rPr lang="fr-FR" sz="1000" dirty="0" err="1">
                <a:solidFill>
                  <a:schemeClr val="bg1"/>
                </a:solidFill>
                <a:latin typeface="Arial"/>
              </a:rPr>
              <a:t>rivoraxaban</a:t>
            </a:r>
            <a:r>
              <a:rPr lang="fr-FR" sz="1000" dirty="0">
                <a:solidFill>
                  <a:schemeClr val="bg1"/>
                </a:solidFill>
                <a:latin typeface="Arial"/>
              </a:rPr>
              <a:t> : </a:t>
            </a:r>
          </a:p>
          <a:p>
            <a:pPr algn="ctr" defTabSz="685783" fontAlgn="auto">
              <a:spcBef>
                <a:spcPts val="0"/>
              </a:spcBef>
              <a:spcAft>
                <a:spcPts val="200"/>
              </a:spcAft>
            </a:pPr>
            <a:r>
              <a:rPr lang="fr-FR" sz="1000" b="1" dirty="0">
                <a:solidFill>
                  <a:schemeClr val="bg1"/>
                </a:solidFill>
                <a:latin typeface="Arial"/>
              </a:rPr>
              <a:t>Envisager une dose réduite</a:t>
            </a:r>
            <a:br>
              <a:rPr lang="fr-FR" sz="1000" b="1" dirty="0">
                <a:solidFill>
                  <a:schemeClr val="bg1"/>
                </a:solidFill>
                <a:latin typeface="Arial"/>
              </a:rPr>
            </a:br>
            <a:r>
              <a:rPr lang="fr-FR" sz="1000" b="1" dirty="0">
                <a:solidFill>
                  <a:schemeClr val="bg1"/>
                </a:solidFill>
                <a:latin typeface="Arial"/>
              </a:rPr>
              <a:t>(10 mg OD) pour une anticoagulation prolongée</a:t>
            </a:r>
            <a:br>
              <a:rPr lang="fr-FR" sz="1000" b="1" dirty="0">
                <a:solidFill>
                  <a:schemeClr val="bg1"/>
                </a:solidFill>
                <a:latin typeface="Arial"/>
              </a:rPr>
            </a:br>
            <a:r>
              <a:rPr lang="fr-FR" sz="1000" b="1" dirty="0">
                <a:solidFill>
                  <a:schemeClr val="bg1"/>
                </a:solidFill>
                <a:latin typeface="Arial"/>
              </a:rPr>
              <a:t>après les 6 premiers mois</a:t>
            </a:r>
            <a:br>
              <a:rPr lang="fr-FR" sz="1000" b="1" dirty="0">
                <a:solidFill>
                  <a:schemeClr val="bg1"/>
                </a:solidFill>
                <a:latin typeface="Arial"/>
              </a:rPr>
            </a:br>
            <a:r>
              <a:rPr lang="fr-FR" sz="1000" b="1" dirty="0">
                <a:solidFill>
                  <a:schemeClr val="bg1"/>
                </a:solidFill>
                <a:latin typeface="Arial"/>
              </a:rPr>
              <a:t>de traitement (20 mg OD)</a:t>
            </a:r>
          </a:p>
        </p:txBody>
      </p:sp>
      <p:sp>
        <p:nvSpPr>
          <p:cNvPr id="31" name="Flowchart: Off-page Connector 15">
            <a:extLst>
              <a:ext uri="{FF2B5EF4-FFF2-40B4-BE49-F238E27FC236}">
                <a16:creationId xmlns:a16="http://schemas.microsoft.com/office/drawing/2014/main" id="{BAB3715B-EDC4-4B35-B649-F57A09DBE499}"/>
              </a:ext>
            </a:extLst>
          </p:cNvPr>
          <p:cNvSpPr/>
          <p:nvPr/>
        </p:nvSpPr>
        <p:spPr bwMode="auto">
          <a:xfrm>
            <a:off x="6434625" y="1290873"/>
            <a:ext cx="2088663" cy="2097441"/>
          </a:xfrm>
          <a:prstGeom prst="flowChartOffpageConnector">
            <a:avLst/>
          </a:prstGeom>
          <a:solidFill>
            <a:schemeClr val="bg1"/>
          </a:solidFill>
          <a:ln w="28575" algn="ctr">
            <a:solidFill>
              <a:schemeClr val="bg2"/>
            </a:solidFill>
            <a:miter lim="800000"/>
            <a:headEnd/>
            <a:tailEnd/>
          </a:ln>
          <a:effectLst/>
        </p:spPr>
        <p:txBody>
          <a:bodyPr wrap="square" lIns="0" tIns="108000" rIns="0" bIns="0" rtlCol="0" anchor="t" anchorCtr="0">
            <a:noAutofit/>
          </a:bodyPr>
          <a:lstStyle/>
          <a:p>
            <a:pPr algn="ctr" defTabSz="685783" fontAlgn="auto">
              <a:spcBef>
                <a:spcPts val="0"/>
              </a:spcBef>
              <a:spcAft>
                <a:spcPts val="0"/>
              </a:spcAft>
            </a:pPr>
            <a:r>
              <a:rPr lang="fr-FR" sz="1000" dirty="0">
                <a:solidFill>
                  <a:schemeClr val="tx1">
                    <a:lumMod val="65000"/>
                    <a:lumOff val="35000"/>
                  </a:schemeClr>
                </a:solidFill>
                <a:latin typeface="Arial"/>
              </a:rPr>
              <a:t>Les directives 2019 de l’ESC pour l’EP aiguë recommandent un traitement prolongé chez les </a:t>
            </a:r>
            <a:br>
              <a:rPr lang="fr-FR" sz="1000" dirty="0">
                <a:solidFill>
                  <a:schemeClr val="tx1">
                    <a:lumMod val="65000"/>
                    <a:lumOff val="35000"/>
                  </a:schemeClr>
                </a:solidFill>
                <a:latin typeface="Arial"/>
              </a:rPr>
            </a:br>
            <a:r>
              <a:rPr lang="fr-FR" sz="1000" dirty="0">
                <a:solidFill>
                  <a:schemeClr val="tx1">
                    <a:lumMod val="65000"/>
                    <a:lumOff val="35000"/>
                  </a:schemeClr>
                </a:solidFill>
                <a:latin typeface="Arial"/>
              </a:rPr>
              <a:t>patients présentant : </a:t>
            </a:r>
            <a:br>
              <a:rPr lang="fr-FR" sz="1000" dirty="0">
                <a:solidFill>
                  <a:schemeClr val="tx1">
                    <a:lumMod val="65000"/>
                    <a:lumOff val="35000"/>
                  </a:schemeClr>
                </a:solidFill>
                <a:latin typeface="Arial"/>
              </a:rPr>
            </a:br>
            <a:r>
              <a:rPr lang="fr-FR" sz="1000" b="1" dirty="0">
                <a:solidFill>
                  <a:srgbClr val="3961AC"/>
                </a:solidFill>
                <a:latin typeface="Arial"/>
              </a:rPr>
              <a:t>Aucun facteur de risque cardiovasculaire</a:t>
            </a:r>
          </a:p>
          <a:p>
            <a:pPr algn="ctr" defTabSz="685783" fontAlgn="auto">
              <a:spcBef>
                <a:spcPts val="0"/>
              </a:spcBef>
              <a:spcAft>
                <a:spcPts val="0"/>
              </a:spcAft>
            </a:pPr>
            <a:r>
              <a:rPr lang="fr-FR" sz="1000" b="1" dirty="0">
                <a:solidFill>
                  <a:srgbClr val="3961AC"/>
                </a:solidFill>
                <a:latin typeface="Arial"/>
              </a:rPr>
              <a:t>Des facteurs de risque </a:t>
            </a:r>
            <a:br>
              <a:rPr lang="fr-FR" sz="1000" b="1" dirty="0">
                <a:solidFill>
                  <a:srgbClr val="3961AC"/>
                </a:solidFill>
                <a:latin typeface="Arial"/>
              </a:rPr>
            </a:br>
            <a:r>
              <a:rPr lang="fr-FR" sz="1000" b="1" dirty="0">
                <a:solidFill>
                  <a:srgbClr val="3961AC"/>
                </a:solidFill>
                <a:latin typeface="Arial"/>
              </a:rPr>
              <a:t>persistants et mineurs transitoires/réversibles</a:t>
            </a:r>
          </a:p>
        </p:txBody>
      </p:sp>
      <p:pic>
        <p:nvPicPr>
          <p:cNvPr id="48" name="Picture 4">
            <a:extLst>
              <a:ext uri="{FF2B5EF4-FFF2-40B4-BE49-F238E27FC236}">
                <a16:creationId xmlns:a16="http://schemas.microsoft.com/office/drawing/2014/main" id="{0A7EE678-91B7-4466-AC35-66D61FE3F109}"/>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19458" y="1050202"/>
            <a:ext cx="2187139" cy="3640747"/>
          </a:xfrm>
          <a:prstGeom prst="rect">
            <a:avLst/>
          </a:prstGeom>
        </p:spPr>
      </p:pic>
      <p:sp>
        <p:nvSpPr>
          <p:cNvPr id="49" name="TextBox 6">
            <a:extLst>
              <a:ext uri="{FF2B5EF4-FFF2-40B4-BE49-F238E27FC236}">
                <a16:creationId xmlns:a16="http://schemas.microsoft.com/office/drawing/2014/main" id="{6FF40D65-10CA-4D7E-8EB5-C501AC71E72E}"/>
              </a:ext>
            </a:extLst>
          </p:cNvPr>
          <p:cNvSpPr txBox="1"/>
          <p:nvPr/>
        </p:nvSpPr>
        <p:spPr>
          <a:xfrm>
            <a:off x="829708" y="1538094"/>
            <a:ext cx="1976889" cy="637753"/>
          </a:xfrm>
          <a:prstGeom prst="rect">
            <a:avLst/>
          </a:prstGeom>
          <a:noFill/>
        </p:spPr>
        <p:txBody>
          <a:bodyPr wrap="square" lIns="67500" tIns="35100" rIns="67500" bIns="0" rtlCol="0" anchor="t">
            <a:noAutofit/>
          </a:bodyPr>
          <a:lstStyle/>
          <a:p>
            <a:pPr defTabSz="179388" fontAlgn="auto">
              <a:spcBef>
                <a:spcPts val="0"/>
              </a:spcBef>
              <a:spcAft>
                <a:spcPts val="0"/>
              </a:spcAft>
              <a:tabLst>
                <a:tab pos="0" algn="l"/>
              </a:tabLst>
            </a:pPr>
            <a:r>
              <a:rPr lang="fr-FR" sz="2100" dirty="0">
                <a:solidFill>
                  <a:srgbClr val="3961AC"/>
                </a:solidFill>
                <a:latin typeface="Arial Black" panose="020B0A04020102020204" pitchFamily="34" charset="0"/>
              </a:rPr>
              <a:t>M. Favre</a:t>
            </a:r>
          </a:p>
          <a:p>
            <a:pPr defTabSz="685783" fontAlgn="auto">
              <a:spcBef>
                <a:spcPts val="0"/>
              </a:spcBef>
              <a:spcAft>
                <a:spcPts val="0"/>
              </a:spcAft>
            </a:pPr>
            <a:r>
              <a:rPr lang="fr-FR" sz="1200" b="1" dirty="0">
                <a:solidFill>
                  <a:srgbClr val="3961AC">
                    <a:alpha val="80000"/>
                  </a:srgbClr>
                </a:solidFill>
                <a:latin typeface="Arial"/>
              </a:rPr>
              <a:t>65 ans</a:t>
            </a:r>
          </a:p>
          <a:p>
            <a:pPr defTabSz="685783" fontAlgn="auto">
              <a:spcBef>
                <a:spcPts val="0"/>
              </a:spcBef>
              <a:spcAft>
                <a:spcPts val="0"/>
              </a:spcAft>
            </a:pPr>
            <a:endParaRPr lang="en-GB" sz="1200" dirty="0">
              <a:solidFill>
                <a:srgbClr val="000000">
                  <a:lumMod val="65000"/>
                  <a:lumOff val="35000"/>
                </a:srgbClr>
              </a:solidFill>
              <a:latin typeface="Arial"/>
            </a:endParaRPr>
          </a:p>
          <a:p>
            <a:pPr marL="214308" indent="-214308" defTabSz="685783" fontAlgn="auto">
              <a:spcBef>
                <a:spcPts val="0"/>
              </a:spcBef>
              <a:spcAft>
                <a:spcPts val="450"/>
              </a:spcAft>
              <a:buClr>
                <a:srgbClr val="3961AC"/>
              </a:buClr>
              <a:buFont typeface="Wingdings" panose="05000000000000000000" pitchFamily="2" charset="2"/>
              <a:buChar char=""/>
            </a:pPr>
            <a:r>
              <a:rPr lang="fr-FR" sz="1200" dirty="0">
                <a:solidFill>
                  <a:schemeClr val="tx1">
                    <a:lumMod val="65000"/>
                    <a:lumOff val="35000"/>
                  </a:schemeClr>
                </a:solidFill>
                <a:latin typeface="Arial"/>
              </a:rPr>
              <a:t>EP après un</a:t>
            </a:r>
            <a:br>
              <a:rPr lang="fr-FR" sz="1200" dirty="0">
                <a:solidFill>
                  <a:schemeClr val="tx1">
                    <a:lumMod val="65000"/>
                    <a:lumOff val="35000"/>
                  </a:schemeClr>
                </a:solidFill>
                <a:latin typeface="Arial"/>
              </a:rPr>
            </a:br>
            <a:r>
              <a:rPr lang="fr-FR" sz="1200" dirty="0">
                <a:solidFill>
                  <a:schemeClr val="tx1">
                    <a:lumMod val="65000"/>
                    <a:lumOff val="35000"/>
                  </a:schemeClr>
                </a:solidFill>
                <a:latin typeface="Arial"/>
              </a:rPr>
              <a:t>vol récent</a:t>
            </a:r>
          </a:p>
          <a:p>
            <a:pPr marL="214308" indent="-214308" defTabSz="685783" fontAlgn="auto">
              <a:spcBef>
                <a:spcPts val="0"/>
              </a:spcBef>
              <a:spcAft>
                <a:spcPts val="450"/>
              </a:spcAft>
              <a:buClr>
                <a:srgbClr val="3961AC"/>
              </a:buClr>
              <a:buFont typeface="Wingdings" panose="05000000000000000000" pitchFamily="2" charset="2"/>
              <a:buChar char=""/>
            </a:pPr>
            <a:r>
              <a:rPr lang="fr-FR" sz="1200" dirty="0" err="1">
                <a:solidFill>
                  <a:schemeClr val="tx1">
                    <a:lumMod val="65000"/>
                    <a:lumOff val="35000"/>
                  </a:schemeClr>
                </a:solidFill>
                <a:latin typeface="Arial"/>
              </a:rPr>
              <a:t>DFGe</a:t>
            </a:r>
            <a:r>
              <a:rPr lang="fr-FR" sz="1200" dirty="0">
                <a:solidFill>
                  <a:schemeClr val="tx1">
                    <a:lumMod val="65000"/>
                    <a:lumOff val="35000"/>
                  </a:schemeClr>
                </a:solidFill>
                <a:latin typeface="Arial"/>
              </a:rPr>
              <a:t> 70 ml/min </a:t>
            </a:r>
          </a:p>
        </p:txBody>
      </p:sp>
      <p:pic>
        <p:nvPicPr>
          <p:cNvPr id="20" name="Picture 21" descr="A person smiling for the camera&#10;&#10;Description automatically generated">
            <a:extLst>
              <a:ext uri="{FF2B5EF4-FFF2-40B4-BE49-F238E27FC236}">
                <a16:creationId xmlns:a16="http://schemas.microsoft.com/office/drawing/2014/main" id="{6FE79014-D7AD-4666-97D1-EE9033495B31}"/>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a:xfrm>
            <a:off x="3464614" y="1268399"/>
            <a:ext cx="2232000" cy="2232000"/>
          </a:xfrm>
          <a:prstGeom prst="ellipse">
            <a:avLst/>
          </a:prstGeom>
          <a:ln w="28575">
            <a:solidFill>
              <a:srgbClr val="3961AC"/>
            </a:solidFill>
          </a:ln>
        </p:spPr>
      </p:pic>
      <p:pic>
        <p:nvPicPr>
          <p:cNvPr id="21" name="Google Shape;12;p1">
            <a:extLst>
              <a:ext uri="{FF2B5EF4-FFF2-40B4-BE49-F238E27FC236}">
                <a16:creationId xmlns:a16="http://schemas.microsoft.com/office/drawing/2014/main" id="{79882BA0-EF5E-4C28-9578-1A5EBB215DE8}"/>
              </a:ext>
            </a:extLst>
          </p:cNvPr>
          <p:cNvPicPr preferRelativeResize="0"/>
          <p:nvPr/>
        </p:nvPicPr>
        <p:blipFill rotWithShape="1">
          <a:blip r:embed="rId5" cstate="screen">
            <a:alphaModFix/>
            <a:extLst>
              <a:ext uri="{28A0092B-C50C-407E-A947-70E740481C1C}">
                <a14:useLocalDpi xmlns:a14="http://schemas.microsoft.com/office/drawing/2010/main"/>
              </a:ext>
            </a:extLst>
          </a:blip>
          <a:srcRect/>
          <a:stretch/>
        </p:blipFill>
        <p:spPr>
          <a:xfrm>
            <a:off x="7104163" y="2867552"/>
            <a:ext cx="743775" cy="332525"/>
          </a:xfrm>
          <a:prstGeom prst="rect">
            <a:avLst/>
          </a:prstGeom>
          <a:noFill/>
          <a:ln>
            <a:noFill/>
          </a:ln>
        </p:spPr>
      </p:pic>
      <p:pic>
        <p:nvPicPr>
          <p:cNvPr id="15" name="Picture 29" descr="A close up of a logo&#10;&#10;Description automatically generated">
            <a:extLst>
              <a:ext uri="{FF2B5EF4-FFF2-40B4-BE49-F238E27FC236}">
                <a16:creationId xmlns:a16="http://schemas.microsoft.com/office/drawing/2014/main" id="{9078DCE8-E7F2-4D69-9A29-3CACB9C6AB1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69245" y="3535529"/>
            <a:ext cx="287279" cy="230618"/>
          </a:xfrm>
          <a:prstGeom prst="rect">
            <a:avLst/>
          </a:prstGeom>
        </p:spPr>
      </p:pic>
      <p:pic>
        <p:nvPicPr>
          <p:cNvPr id="19" name="Picture 30" descr="A close up of a logo&#10;&#10;Description automatically generated">
            <a:extLst>
              <a:ext uri="{FF2B5EF4-FFF2-40B4-BE49-F238E27FC236}">
                <a16:creationId xmlns:a16="http://schemas.microsoft.com/office/drawing/2014/main" id="{4CAC855C-05E6-40B8-9B7A-00050250875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10800000">
            <a:off x="5765212" y="3549710"/>
            <a:ext cx="287279" cy="230618"/>
          </a:xfrm>
          <a:prstGeom prst="rect">
            <a:avLst/>
          </a:prstGeom>
        </p:spPr>
      </p:pic>
    </p:spTree>
    <p:extLst>
      <p:ext uri="{BB962C8B-B14F-4D97-AF65-F5344CB8AC3E}">
        <p14:creationId xmlns:p14="http://schemas.microsoft.com/office/powerpoint/2010/main" val="857354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 name="TextBox 3">
            <a:extLst>
              <a:ext uri="{FF2B5EF4-FFF2-40B4-BE49-F238E27FC236}">
                <a16:creationId xmlns:a16="http://schemas.microsoft.com/office/drawing/2014/main" id="{2FFE767A-A25D-4C4F-BA87-BB3284BB6192}"/>
              </a:ext>
            </a:extLst>
          </p:cNvPr>
          <p:cNvSpPr txBox="1"/>
          <p:nvPr/>
        </p:nvSpPr>
        <p:spPr>
          <a:xfrm>
            <a:off x="619124" y="4815493"/>
            <a:ext cx="7913690" cy="241092"/>
          </a:xfrm>
          <a:prstGeom prst="rect">
            <a:avLst/>
          </a:prstGeom>
          <a:noFill/>
        </p:spPr>
        <p:txBody>
          <a:bodyPr wrap="square" lIns="0" tIns="0" rIns="0" bIns="0" rtlCol="0" anchor="b" anchorCtr="0">
            <a:spAutoFit/>
          </a:bodyPr>
          <a:lstStyle/>
          <a:p>
            <a:pPr>
              <a:spcBef>
                <a:spcPts val="0"/>
              </a:spcBef>
              <a:spcAft>
                <a:spcPts val="200"/>
              </a:spcAft>
            </a:pPr>
            <a:r>
              <a:rPr lang="fr-FR" sz="700">
                <a:solidFill>
                  <a:srgbClr val="B3B2B5"/>
                </a:solidFill>
                <a:cs typeface="Arial" charset="0"/>
              </a:rPr>
              <a:t>Méta-analyse de 18 études (n=7515)</a:t>
            </a:r>
          </a:p>
          <a:p>
            <a:pPr>
              <a:spcBef>
                <a:spcPts val="0"/>
              </a:spcBef>
              <a:spcAft>
                <a:spcPts val="200"/>
              </a:spcAft>
            </a:pPr>
            <a:r>
              <a:rPr lang="fr-FR" sz="700">
                <a:solidFill>
                  <a:srgbClr val="B3B2B5"/>
                </a:solidFill>
                <a:cs typeface="Arial" charset="0"/>
              </a:rPr>
              <a:t>TEV : thromboembolie veineuse </a:t>
            </a:r>
          </a:p>
        </p:txBody>
      </p:sp>
      <p:sp>
        <p:nvSpPr>
          <p:cNvPr id="9" name="Subtitle 1">
            <a:extLst>
              <a:ext uri="{FF2B5EF4-FFF2-40B4-BE49-F238E27FC236}">
                <a16:creationId xmlns:a16="http://schemas.microsoft.com/office/drawing/2014/main" id="{04EA1788-3DA9-4CEB-9C2A-358BFC9B1EF5}"/>
              </a:ext>
            </a:extLst>
          </p:cNvPr>
          <p:cNvSpPr txBox="1">
            <a:spLocks/>
          </p:cNvSpPr>
          <p:nvPr/>
        </p:nvSpPr>
        <p:spPr>
          <a:xfrm>
            <a:off x="612776" y="1237901"/>
            <a:ext cx="8274051" cy="473976"/>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a:t>Taux cumulé de récidive de TEV chez les patients qui ont interrompu l’anticoagulothérapie</a:t>
            </a:r>
            <a:r>
              <a:rPr lang="fr-FR" sz="1400" b="1" baseline="30000" dirty="0"/>
              <a:t>10</a:t>
            </a:r>
          </a:p>
          <a:p>
            <a:endParaRPr lang="en-US" altLang="en-US" sz="1400" b="1" kern="0" dirty="0"/>
          </a:p>
        </p:txBody>
      </p:sp>
      <p:sp>
        <p:nvSpPr>
          <p:cNvPr id="67" name="Titel 1">
            <a:extLst>
              <a:ext uri="{FF2B5EF4-FFF2-40B4-BE49-F238E27FC236}">
                <a16:creationId xmlns:a16="http://schemas.microsoft.com/office/drawing/2014/main" id="{EB9B309A-2C85-4333-A2A9-5C28F3F16489}"/>
              </a:ext>
            </a:extLst>
          </p:cNvPr>
          <p:cNvSpPr txBox="1">
            <a:spLocks/>
          </p:cNvSpPr>
          <p:nvPr/>
        </p:nvSpPr>
        <p:spPr>
          <a:xfrm>
            <a:off x="1061884" y="272310"/>
            <a:ext cx="7831292" cy="6093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200" dirty="0"/>
              <a:t>Le risque de récidive est élevé chez les patients ayant présenté une TEV après avoir interrompu l’anticoagulation</a:t>
            </a:r>
          </a:p>
        </p:txBody>
      </p:sp>
      <p:pic>
        <p:nvPicPr>
          <p:cNvPr id="27" name="Picture 21" descr="A person smiling for the camera&#10;&#10;Description automatically generated">
            <a:extLst>
              <a:ext uri="{FF2B5EF4-FFF2-40B4-BE49-F238E27FC236}">
                <a16:creationId xmlns:a16="http://schemas.microsoft.com/office/drawing/2014/main" id="{1D4D8F40-32D0-4C76-8553-EEDBD7860AE0}"/>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237272" y="-88407"/>
            <a:ext cx="1116000" cy="1116000"/>
          </a:xfrm>
          <a:prstGeom prst="ellipse">
            <a:avLst/>
          </a:prstGeom>
          <a:ln w="28575">
            <a:solidFill>
              <a:srgbClr val="3961AC"/>
            </a:solidFill>
          </a:ln>
        </p:spPr>
      </p:pic>
      <p:graphicFrame>
        <p:nvGraphicFramePr>
          <p:cNvPr id="29" name="Object 6">
            <a:extLst>
              <a:ext uri="{FF2B5EF4-FFF2-40B4-BE49-F238E27FC236}">
                <a16:creationId xmlns:a16="http://schemas.microsoft.com/office/drawing/2014/main" id="{E7C3EC14-1B42-440F-9ECB-759829E07CF7}"/>
              </a:ext>
            </a:extLst>
          </p:cNvPr>
          <p:cNvGraphicFramePr>
            <a:graphicFrameLocks/>
          </p:cNvGraphicFramePr>
          <p:nvPr>
            <p:extLst>
              <p:ext uri="{D42A27DB-BD31-4B8C-83A1-F6EECF244321}">
                <p14:modId xmlns:p14="http://schemas.microsoft.com/office/powerpoint/2010/main" val="214361028"/>
              </p:ext>
            </p:extLst>
          </p:nvPr>
        </p:nvGraphicFramePr>
        <p:xfrm>
          <a:off x="320782" y="1435134"/>
          <a:ext cx="8200173" cy="315422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37569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 name="TextBox 3">
            <a:extLst>
              <a:ext uri="{FF2B5EF4-FFF2-40B4-BE49-F238E27FC236}">
                <a16:creationId xmlns:a16="http://schemas.microsoft.com/office/drawing/2014/main" id="{2FFE767A-A25D-4C4F-BA87-BB3284BB6192}"/>
              </a:ext>
            </a:extLst>
          </p:cNvPr>
          <p:cNvSpPr txBox="1"/>
          <p:nvPr/>
        </p:nvSpPr>
        <p:spPr>
          <a:xfrm>
            <a:off x="619124" y="4815493"/>
            <a:ext cx="7913690" cy="241092"/>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 Les patients atteints de maladies malignes et du syndrome des </a:t>
            </a:r>
            <a:r>
              <a:rPr lang="fr-FR" sz="700" dirty="0" err="1">
                <a:solidFill>
                  <a:srgbClr val="B3B2B5"/>
                </a:solidFill>
                <a:cs typeface="Arial" charset="0"/>
              </a:rPr>
              <a:t>antiphospholipides</a:t>
            </a:r>
            <a:r>
              <a:rPr lang="fr-FR" sz="700" dirty="0">
                <a:solidFill>
                  <a:srgbClr val="B3B2B5"/>
                </a:solidFill>
                <a:cs typeface="Arial" charset="0"/>
              </a:rPr>
              <a:t> ont été exclus de l’étude</a:t>
            </a:r>
          </a:p>
          <a:p>
            <a:pPr>
              <a:spcBef>
                <a:spcPts val="0"/>
              </a:spcBef>
              <a:spcAft>
                <a:spcPts val="200"/>
              </a:spcAft>
            </a:pPr>
            <a:r>
              <a:rPr lang="fr-FR" sz="700" dirty="0">
                <a:solidFill>
                  <a:srgbClr val="B3B2B5"/>
                </a:solidFill>
                <a:cs typeface="Arial" charset="0"/>
              </a:rPr>
              <a:t>TEV : </a:t>
            </a:r>
            <a:r>
              <a:rPr lang="fr-FR" sz="700" dirty="0" err="1">
                <a:solidFill>
                  <a:srgbClr val="B3B2B5"/>
                </a:solidFill>
                <a:cs typeface="Arial" charset="0"/>
              </a:rPr>
              <a:t>thromboembolie</a:t>
            </a:r>
            <a:r>
              <a:rPr lang="fr-FR" sz="700" dirty="0">
                <a:solidFill>
                  <a:srgbClr val="B3B2B5"/>
                </a:solidFill>
                <a:cs typeface="Arial" charset="0"/>
              </a:rPr>
              <a:t> veineuse</a:t>
            </a:r>
          </a:p>
        </p:txBody>
      </p:sp>
      <p:sp>
        <p:nvSpPr>
          <p:cNvPr id="9" name="Subtitle 1">
            <a:extLst>
              <a:ext uri="{FF2B5EF4-FFF2-40B4-BE49-F238E27FC236}">
                <a16:creationId xmlns:a16="http://schemas.microsoft.com/office/drawing/2014/main" id="{04EA1788-3DA9-4CEB-9C2A-358BFC9B1EF5}"/>
              </a:ext>
            </a:extLst>
          </p:cNvPr>
          <p:cNvSpPr txBox="1">
            <a:spLocks/>
          </p:cNvSpPr>
          <p:nvPr/>
        </p:nvSpPr>
        <p:spPr>
          <a:xfrm>
            <a:off x="612776" y="1237901"/>
            <a:ext cx="8274051" cy="430887"/>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a:t>Proportions cumulées de thromboses récurrentes après l’arrêt du traitement anticoagulant* (n=558)</a:t>
            </a:r>
            <a:r>
              <a:rPr lang="fr-FR" sz="1400" b="1" baseline="30000" dirty="0"/>
              <a:t>11</a:t>
            </a:r>
          </a:p>
        </p:txBody>
      </p:sp>
      <p:sp>
        <p:nvSpPr>
          <p:cNvPr id="67" name="Titel 1">
            <a:extLst>
              <a:ext uri="{FF2B5EF4-FFF2-40B4-BE49-F238E27FC236}">
                <a16:creationId xmlns:a16="http://schemas.microsoft.com/office/drawing/2014/main" id="{EB9B309A-2C85-4333-A2A9-5C28F3F16489}"/>
              </a:ext>
            </a:extLst>
          </p:cNvPr>
          <p:cNvSpPr txBox="1">
            <a:spLocks/>
          </p:cNvSpPr>
          <p:nvPr/>
        </p:nvSpPr>
        <p:spPr>
          <a:xfrm>
            <a:off x="611188" y="216911"/>
            <a:ext cx="8281988"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Impact des facteurs de risque cliniques dans la récidive pour les patients atteints de TEV</a:t>
            </a:r>
          </a:p>
        </p:txBody>
      </p:sp>
      <p:grpSp>
        <p:nvGrpSpPr>
          <p:cNvPr id="10" name="Group 102">
            <a:extLst>
              <a:ext uri="{FF2B5EF4-FFF2-40B4-BE49-F238E27FC236}">
                <a16:creationId xmlns:a16="http://schemas.microsoft.com/office/drawing/2014/main" id="{B69218A5-FEDC-4D0B-B9ED-08EA9EBB60DD}"/>
              </a:ext>
            </a:extLst>
          </p:cNvPr>
          <p:cNvGrpSpPr/>
          <p:nvPr/>
        </p:nvGrpSpPr>
        <p:grpSpPr>
          <a:xfrm>
            <a:off x="532093" y="1965292"/>
            <a:ext cx="8755040" cy="2694982"/>
            <a:chOff x="776592" y="1399877"/>
            <a:chExt cx="7711634" cy="3440104"/>
          </a:xfrm>
        </p:grpSpPr>
        <p:sp>
          <p:nvSpPr>
            <p:cNvPr id="11" name="Text Box 79">
              <a:extLst>
                <a:ext uri="{FF2B5EF4-FFF2-40B4-BE49-F238E27FC236}">
                  <a16:creationId xmlns:a16="http://schemas.microsoft.com/office/drawing/2014/main" id="{7A51CA88-B7F2-421C-99A3-F2693D3938E0}"/>
                </a:ext>
              </a:extLst>
            </p:cNvPr>
            <p:cNvSpPr txBox="1">
              <a:spLocks noChangeArrowheads="1"/>
            </p:cNvSpPr>
            <p:nvPr/>
          </p:nvSpPr>
          <p:spPr bwMode="auto">
            <a:xfrm>
              <a:off x="6149918" y="3848150"/>
              <a:ext cx="1587326" cy="589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defRPr/>
              </a:pPr>
              <a:r>
                <a:rPr lang="fr-FR" sz="1200" dirty="0">
                  <a:solidFill>
                    <a:srgbClr val="605F62"/>
                  </a:solidFill>
                  <a:latin typeface="+mn-lt"/>
                </a:rPr>
                <a:t>provoquée par une</a:t>
              </a:r>
              <a:br>
                <a:rPr lang="fr-FR" sz="1200" dirty="0">
                  <a:solidFill>
                    <a:srgbClr val="605F62"/>
                  </a:solidFill>
                  <a:latin typeface="+mn-lt"/>
                </a:rPr>
              </a:br>
              <a:r>
                <a:rPr lang="fr-FR" sz="1200" dirty="0">
                  <a:solidFill>
                    <a:srgbClr val="605F62"/>
                  </a:solidFill>
                  <a:latin typeface="+mn-lt"/>
                </a:rPr>
                <a:t>intervention chirurgicale</a:t>
              </a:r>
            </a:p>
          </p:txBody>
        </p:sp>
        <p:sp>
          <p:nvSpPr>
            <p:cNvPr id="12" name="Text Box 80">
              <a:extLst>
                <a:ext uri="{FF2B5EF4-FFF2-40B4-BE49-F238E27FC236}">
                  <a16:creationId xmlns:a16="http://schemas.microsoft.com/office/drawing/2014/main" id="{741064F8-7A4F-46A5-B239-E8805B73A043}"/>
                </a:ext>
              </a:extLst>
            </p:cNvPr>
            <p:cNvSpPr txBox="1">
              <a:spLocks noChangeArrowheads="1"/>
            </p:cNvSpPr>
            <p:nvPr/>
          </p:nvSpPr>
          <p:spPr bwMode="auto">
            <a:xfrm>
              <a:off x="6149918" y="2615465"/>
              <a:ext cx="2338308" cy="825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defRPr/>
              </a:pPr>
              <a:r>
                <a:rPr lang="fr-FR" sz="1200" dirty="0">
                  <a:solidFill>
                    <a:srgbClr val="809ED5"/>
                  </a:solidFill>
                  <a:latin typeface="+mn-lt"/>
                </a:rPr>
                <a:t>provoquée par des </a:t>
              </a:r>
              <a:br>
                <a:rPr lang="fr-FR" sz="1200" dirty="0">
                  <a:solidFill>
                    <a:srgbClr val="809ED5"/>
                  </a:solidFill>
                  <a:latin typeface="+mn-lt"/>
                </a:rPr>
              </a:br>
              <a:r>
                <a:rPr lang="fr-FR" sz="1200" dirty="0">
                  <a:solidFill>
                    <a:srgbClr val="809ED5"/>
                  </a:solidFill>
                  <a:latin typeface="+mn-lt"/>
                </a:rPr>
                <a:t>facteurs de risque </a:t>
              </a:r>
              <a:br>
                <a:rPr lang="fr-FR" sz="1200" dirty="0">
                  <a:solidFill>
                    <a:srgbClr val="809ED5"/>
                  </a:solidFill>
                  <a:latin typeface="+mn-lt"/>
                </a:rPr>
              </a:br>
              <a:r>
                <a:rPr lang="fr-FR" sz="1200" dirty="0">
                  <a:solidFill>
                    <a:srgbClr val="809ED5"/>
                  </a:solidFill>
                  <a:latin typeface="+mn-lt"/>
                </a:rPr>
                <a:t>non chirurgicaux</a:t>
              </a:r>
            </a:p>
          </p:txBody>
        </p:sp>
        <p:sp>
          <p:nvSpPr>
            <p:cNvPr id="13" name="Text Box 81">
              <a:extLst>
                <a:ext uri="{FF2B5EF4-FFF2-40B4-BE49-F238E27FC236}">
                  <a16:creationId xmlns:a16="http://schemas.microsoft.com/office/drawing/2014/main" id="{BC68DB3A-9B23-4F7E-B3D6-D9DFFB24A098}"/>
                </a:ext>
              </a:extLst>
            </p:cNvPr>
            <p:cNvSpPr txBox="1">
              <a:spLocks noChangeArrowheads="1"/>
            </p:cNvSpPr>
            <p:nvPr/>
          </p:nvSpPr>
          <p:spPr bwMode="auto">
            <a:xfrm>
              <a:off x="6149918" y="1399877"/>
              <a:ext cx="1062077" cy="353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defRPr/>
              </a:pPr>
              <a:r>
                <a:rPr lang="fr-FR" sz="1200" dirty="0">
                  <a:solidFill>
                    <a:srgbClr val="3961AC"/>
                  </a:solidFill>
                  <a:latin typeface="+mn-lt"/>
                </a:rPr>
                <a:t>non provoquée</a:t>
              </a:r>
            </a:p>
          </p:txBody>
        </p:sp>
        <p:sp>
          <p:nvSpPr>
            <p:cNvPr id="14" name="Text Box 75">
              <a:extLst>
                <a:ext uri="{FF2B5EF4-FFF2-40B4-BE49-F238E27FC236}">
                  <a16:creationId xmlns:a16="http://schemas.microsoft.com/office/drawing/2014/main" id="{D8CFBB2D-5BF1-44FF-8670-F5EDDBB9F613}"/>
                </a:ext>
              </a:extLst>
            </p:cNvPr>
            <p:cNvSpPr txBox="1">
              <a:spLocks noChangeArrowheads="1"/>
            </p:cNvSpPr>
            <p:nvPr/>
          </p:nvSpPr>
          <p:spPr bwMode="auto">
            <a:xfrm rot="16200000">
              <a:off x="-348033" y="2532857"/>
              <a:ext cx="2655896" cy="406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50000"/>
                </a:spcBef>
                <a:buFontTx/>
                <a:buNone/>
                <a:defRPr/>
              </a:pPr>
              <a:r>
                <a:rPr lang="fr-FR" sz="1200" b="1" dirty="0">
                  <a:solidFill>
                    <a:schemeClr val="tx1">
                      <a:lumMod val="65000"/>
                      <a:lumOff val="35000"/>
                    </a:schemeClr>
                  </a:solidFill>
                  <a:latin typeface="+mn-lt"/>
                </a:rPr>
                <a:t>proportion cumulative   </a:t>
              </a:r>
              <a:br>
                <a:rPr lang="fr-FR" sz="1200" b="1" dirty="0">
                  <a:solidFill>
                    <a:schemeClr val="tx1">
                      <a:lumMod val="65000"/>
                      <a:lumOff val="35000"/>
                    </a:schemeClr>
                  </a:solidFill>
                  <a:latin typeface="+mn-lt"/>
                </a:rPr>
              </a:br>
              <a:r>
                <a:rPr lang="fr-FR" sz="1200" b="1" dirty="0">
                  <a:solidFill>
                    <a:schemeClr val="tx1">
                      <a:lumMod val="65000"/>
                      <a:lumOff val="35000"/>
                    </a:schemeClr>
                  </a:solidFill>
                  <a:latin typeface="+mn-lt"/>
                </a:rPr>
                <a:t>d’événements récurrents </a:t>
              </a:r>
            </a:p>
          </p:txBody>
        </p:sp>
        <p:sp>
          <p:nvSpPr>
            <p:cNvPr id="15" name="Text Box 15">
              <a:extLst>
                <a:ext uri="{FF2B5EF4-FFF2-40B4-BE49-F238E27FC236}">
                  <a16:creationId xmlns:a16="http://schemas.microsoft.com/office/drawing/2014/main" id="{2B35FAA6-36B6-46F2-8096-D3C2A9BC6227}"/>
                </a:ext>
              </a:extLst>
            </p:cNvPr>
            <p:cNvSpPr txBox="1">
              <a:spLocks noChangeArrowheads="1"/>
            </p:cNvSpPr>
            <p:nvPr/>
          </p:nvSpPr>
          <p:spPr bwMode="auto">
            <a:xfrm>
              <a:off x="1659207" y="4486396"/>
              <a:ext cx="4373326" cy="353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50000"/>
                </a:spcBef>
                <a:buFontTx/>
                <a:buNone/>
                <a:defRPr/>
              </a:pPr>
              <a:r>
                <a:rPr lang="fr-FR" sz="1200" b="1" dirty="0">
                  <a:solidFill>
                    <a:schemeClr val="tx1">
                      <a:lumMod val="65000"/>
                      <a:lumOff val="35000"/>
                    </a:schemeClr>
                  </a:solidFill>
                  <a:latin typeface="+mn-lt"/>
                </a:rPr>
                <a:t>délai écoulé depuis l’événement (mois)</a:t>
              </a:r>
            </a:p>
          </p:txBody>
        </p:sp>
        <p:cxnSp>
          <p:nvCxnSpPr>
            <p:cNvPr id="16" name="Straight Connector 108">
              <a:extLst>
                <a:ext uri="{FF2B5EF4-FFF2-40B4-BE49-F238E27FC236}">
                  <a16:creationId xmlns:a16="http://schemas.microsoft.com/office/drawing/2014/main" id="{3FBF3767-CD02-4270-92D9-29FCBAE67013}"/>
                </a:ext>
              </a:extLst>
            </p:cNvPr>
            <p:cNvCxnSpPr/>
            <p:nvPr/>
          </p:nvCxnSpPr>
          <p:spPr bwMode="auto">
            <a:xfrm>
              <a:off x="1740899" y="4132802"/>
              <a:ext cx="42912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Straight Connector 109">
              <a:extLst>
                <a:ext uri="{FF2B5EF4-FFF2-40B4-BE49-F238E27FC236}">
                  <a16:creationId xmlns:a16="http://schemas.microsoft.com/office/drawing/2014/main" id="{46A2F589-87AC-4B37-859F-9AA454EB7120}"/>
                </a:ext>
              </a:extLst>
            </p:cNvPr>
            <p:cNvCxnSpPr/>
            <p:nvPr/>
          </p:nvCxnSpPr>
          <p:spPr bwMode="auto">
            <a:xfrm>
              <a:off x="1659207" y="1408233"/>
              <a:ext cx="0" cy="2659426"/>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Straight Connector 110">
              <a:extLst>
                <a:ext uri="{FF2B5EF4-FFF2-40B4-BE49-F238E27FC236}">
                  <a16:creationId xmlns:a16="http://schemas.microsoft.com/office/drawing/2014/main" id="{C3D97BA0-DCFC-4FA0-AF71-4FFDECC798A6}"/>
                </a:ext>
              </a:extLst>
            </p:cNvPr>
            <p:cNvCxnSpPr/>
            <p:nvPr/>
          </p:nvCxnSpPr>
          <p:spPr bwMode="auto">
            <a:xfrm>
              <a:off x="1590738" y="1411764"/>
              <a:ext cx="72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Straight Connector 111">
              <a:extLst>
                <a:ext uri="{FF2B5EF4-FFF2-40B4-BE49-F238E27FC236}">
                  <a16:creationId xmlns:a16="http://schemas.microsoft.com/office/drawing/2014/main" id="{6A0A6E79-7AFB-489E-A8CE-29945E7B6690}"/>
                </a:ext>
              </a:extLst>
            </p:cNvPr>
            <p:cNvCxnSpPr/>
            <p:nvPr/>
          </p:nvCxnSpPr>
          <p:spPr bwMode="auto">
            <a:xfrm>
              <a:off x="1590738" y="2074855"/>
              <a:ext cx="72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 name="Straight Connector 112">
              <a:extLst>
                <a:ext uri="{FF2B5EF4-FFF2-40B4-BE49-F238E27FC236}">
                  <a16:creationId xmlns:a16="http://schemas.microsoft.com/office/drawing/2014/main" id="{ECDEF236-2F9F-48CB-ABC4-0A98ACEFBB87}"/>
                </a:ext>
              </a:extLst>
            </p:cNvPr>
            <p:cNvCxnSpPr/>
            <p:nvPr/>
          </p:nvCxnSpPr>
          <p:spPr bwMode="auto">
            <a:xfrm>
              <a:off x="1590738" y="2737946"/>
              <a:ext cx="72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Straight Connector 113">
              <a:extLst>
                <a:ext uri="{FF2B5EF4-FFF2-40B4-BE49-F238E27FC236}">
                  <a16:creationId xmlns:a16="http://schemas.microsoft.com/office/drawing/2014/main" id="{5A524A4C-E06F-495F-AC61-EF201B00F5E4}"/>
                </a:ext>
              </a:extLst>
            </p:cNvPr>
            <p:cNvCxnSpPr/>
            <p:nvPr/>
          </p:nvCxnSpPr>
          <p:spPr bwMode="auto">
            <a:xfrm>
              <a:off x="1590738" y="3401037"/>
              <a:ext cx="72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Straight Connector 114">
              <a:extLst>
                <a:ext uri="{FF2B5EF4-FFF2-40B4-BE49-F238E27FC236}">
                  <a16:creationId xmlns:a16="http://schemas.microsoft.com/office/drawing/2014/main" id="{080F3D02-493B-40DE-B864-FBAE55C6F9C2}"/>
                </a:ext>
              </a:extLst>
            </p:cNvPr>
            <p:cNvCxnSpPr/>
            <p:nvPr/>
          </p:nvCxnSpPr>
          <p:spPr bwMode="auto">
            <a:xfrm>
              <a:off x="1590738" y="4064128"/>
              <a:ext cx="72000" cy="0"/>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 name="Straight Connector 115">
              <a:extLst>
                <a:ext uri="{FF2B5EF4-FFF2-40B4-BE49-F238E27FC236}">
                  <a16:creationId xmlns:a16="http://schemas.microsoft.com/office/drawing/2014/main" id="{89993E21-0F95-4D72-9C22-190767F583A4}"/>
                </a:ext>
              </a:extLst>
            </p:cNvPr>
            <p:cNvCxnSpPr/>
            <p:nvPr/>
          </p:nvCxnSpPr>
          <p:spPr bwMode="auto">
            <a:xfrm>
              <a:off x="1743404" y="4132802"/>
              <a:ext cx="0" cy="72008"/>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 name="Straight Connector 116">
              <a:extLst>
                <a:ext uri="{FF2B5EF4-FFF2-40B4-BE49-F238E27FC236}">
                  <a16:creationId xmlns:a16="http://schemas.microsoft.com/office/drawing/2014/main" id="{D82FCDA7-30CF-4602-A3E9-34CB34A09958}"/>
                </a:ext>
              </a:extLst>
            </p:cNvPr>
            <p:cNvCxnSpPr/>
            <p:nvPr/>
          </p:nvCxnSpPr>
          <p:spPr bwMode="auto">
            <a:xfrm>
              <a:off x="2457270" y="4132802"/>
              <a:ext cx="0" cy="72008"/>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 name="Straight Connector 197">
              <a:extLst>
                <a:ext uri="{FF2B5EF4-FFF2-40B4-BE49-F238E27FC236}">
                  <a16:creationId xmlns:a16="http://schemas.microsoft.com/office/drawing/2014/main" id="{B612F9AA-88E5-4971-924B-DA4679BD6A82}"/>
                </a:ext>
              </a:extLst>
            </p:cNvPr>
            <p:cNvCxnSpPr/>
            <p:nvPr/>
          </p:nvCxnSpPr>
          <p:spPr bwMode="auto">
            <a:xfrm>
              <a:off x="3171136" y="4132802"/>
              <a:ext cx="0" cy="72008"/>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 name="Straight Connector 211">
              <a:extLst>
                <a:ext uri="{FF2B5EF4-FFF2-40B4-BE49-F238E27FC236}">
                  <a16:creationId xmlns:a16="http://schemas.microsoft.com/office/drawing/2014/main" id="{1D8B8054-E860-4FB2-A352-0B0BC5519FF8}"/>
                </a:ext>
              </a:extLst>
            </p:cNvPr>
            <p:cNvCxnSpPr/>
            <p:nvPr/>
          </p:nvCxnSpPr>
          <p:spPr bwMode="auto">
            <a:xfrm>
              <a:off x="3885002" y="4132802"/>
              <a:ext cx="0" cy="72008"/>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0" name="Straight Connector 212">
              <a:extLst>
                <a:ext uri="{FF2B5EF4-FFF2-40B4-BE49-F238E27FC236}">
                  <a16:creationId xmlns:a16="http://schemas.microsoft.com/office/drawing/2014/main" id="{78485597-ABE4-494E-B2C1-3A151FED24DA}"/>
                </a:ext>
              </a:extLst>
            </p:cNvPr>
            <p:cNvCxnSpPr/>
            <p:nvPr/>
          </p:nvCxnSpPr>
          <p:spPr bwMode="auto">
            <a:xfrm>
              <a:off x="4598868" y="4132802"/>
              <a:ext cx="0" cy="72008"/>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1" name="Straight Connector 213">
              <a:extLst>
                <a:ext uri="{FF2B5EF4-FFF2-40B4-BE49-F238E27FC236}">
                  <a16:creationId xmlns:a16="http://schemas.microsoft.com/office/drawing/2014/main" id="{2AEAD3E8-B3CB-41BA-9829-FCFD69C72CB8}"/>
                </a:ext>
              </a:extLst>
            </p:cNvPr>
            <p:cNvCxnSpPr/>
            <p:nvPr/>
          </p:nvCxnSpPr>
          <p:spPr bwMode="auto">
            <a:xfrm>
              <a:off x="5312734" y="4132802"/>
              <a:ext cx="0" cy="72008"/>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2" name="Straight Connector 214">
              <a:extLst>
                <a:ext uri="{FF2B5EF4-FFF2-40B4-BE49-F238E27FC236}">
                  <a16:creationId xmlns:a16="http://schemas.microsoft.com/office/drawing/2014/main" id="{E4C2DEEC-C334-445A-9F85-3E6EA798FC15}"/>
                </a:ext>
              </a:extLst>
            </p:cNvPr>
            <p:cNvCxnSpPr/>
            <p:nvPr/>
          </p:nvCxnSpPr>
          <p:spPr bwMode="auto">
            <a:xfrm>
              <a:off x="6026601" y="4132802"/>
              <a:ext cx="0" cy="72008"/>
            </a:xfrm>
            <a:prstGeom prst="line">
              <a:avLst/>
            </a:prstGeom>
            <a:noFill/>
            <a:ln w="12700" cap="flat" cmpd="sng" algn="ctr">
              <a:solidFill>
                <a:schemeClr val="tx1">
                  <a:lumMod val="65000"/>
                  <a:lumOff val="35000"/>
                </a:scheme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5" name="Straight Connector 227">
              <a:extLst>
                <a:ext uri="{FF2B5EF4-FFF2-40B4-BE49-F238E27FC236}">
                  <a16:creationId xmlns:a16="http://schemas.microsoft.com/office/drawing/2014/main" id="{48AB5013-BF16-4A7F-BDC4-F1BAFDB02CF7}"/>
                </a:ext>
              </a:extLst>
            </p:cNvPr>
            <p:cNvCxnSpPr/>
            <p:nvPr/>
          </p:nvCxnSpPr>
          <p:spPr bwMode="auto">
            <a:xfrm>
              <a:off x="1743404" y="4067659"/>
              <a:ext cx="4288695" cy="0"/>
            </a:xfrm>
            <a:prstGeom prst="line">
              <a:avLst/>
            </a:prstGeom>
            <a:noFill/>
            <a:ln w="25400" cap="flat" cmpd="sng" algn="ctr">
              <a:solidFill>
                <a:srgbClr val="605F6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6" name="Freeform 228">
              <a:extLst>
                <a:ext uri="{FF2B5EF4-FFF2-40B4-BE49-F238E27FC236}">
                  <a16:creationId xmlns:a16="http://schemas.microsoft.com/office/drawing/2014/main" id="{5B510220-A9CC-4F8B-9DBF-AD5DE64A69D9}"/>
                </a:ext>
              </a:extLst>
            </p:cNvPr>
            <p:cNvSpPr/>
            <p:nvPr/>
          </p:nvSpPr>
          <p:spPr bwMode="auto">
            <a:xfrm>
              <a:off x="1931513" y="2873471"/>
              <a:ext cx="4101022" cy="1212519"/>
            </a:xfrm>
            <a:custGeom>
              <a:avLst/>
              <a:gdLst>
                <a:gd name="connsiteX0" fmla="*/ 0 w 4101022"/>
                <a:gd name="connsiteY0" fmla="*/ 1212519 h 1212519"/>
                <a:gd name="connsiteX1" fmla="*/ 0 w 4101022"/>
                <a:gd name="connsiteY1" fmla="*/ 1054691 h 1212519"/>
                <a:gd name="connsiteX2" fmla="*/ 50105 w 4101022"/>
                <a:gd name="connsiteY2" fmla="*/ 1057196 h 1212519"/>
                <a:gd name="connsiteX3" fmla="*/ 348224 w 4101022"/>
                <a:gd name="connsiteY3" fmla="*/ 1057196 h 1212519"/>
                <a:gd name="connsiteX4" fmla="*/ 348224 w 4101022"/>
                <a:gd name="connsiteY4" fmla="*/ 864296 h 1212519"/>
                <a:gd name="connsiteX5" fmla="*/ 711479 w 4101022"/>
                <a:gd name="connsiteY5" fmla="*/ 864296 h 1212519"/>
                <a:gd name="connsiteX6" fmla="*/ 711479 w 4101022"/>
                <a:gd name="connsiteY6" fmla="*/ 764087 h 1212519"/>
                <a:gd name="connsiteX7" fmla="*/ 891854 w 4101022"/>
                <a:gd name="connsiteY7" fmla="*/ 764087 h 1212519"/>
                <a:gd name="connsiteX8" fmla="*/ 891854 w 4101022"/>
                <a:gd name="connsiteY8" fmla="*/ 666384 h 1212519"/>
                <a:gd name="connsiteX9" fmla="*/ 1069723 w 4101022"/>
                <a:gd name="connsiteY9" fmla="*/ 666384 h 1212519"/>
                <a:gd name="connsiteX10" fmla="*/ 1069723 w 4101022"/>
                <a:gd name="connsiteY10" fmla="*/ 616280 h 1212519"/>
                <a:gd name="connsiteX11" fmla="*/ 1245088 w 4101022"/>
                <a:gd name="connsiteY11" fmla="*/ 616280 h 1212519"/>
                <a:gd name="connsiteX12" fmla="*/ 1245088 w 4101022"/>
                <a:gd name="connsiteY12" fmla="*/ 558661 h 1212519"/>
                <a:gd name="connsiteX13" fmla="*/ 1422957 w 4101022"/>
                <a:gd name="connsiteY13" fmla="*/ 558661 h 1212519"/>
                <a:gd name="connsiteX14" fmla="*/ 1422957 w 4101022"/>
                <a:gd name="connsiteY14" fmla="*/ 443421 h 1212519"/>
                <a:gd name="connsiteX15" fmla="*/ 1966587 w 4101022"/>
                <a:gd name="connsiteY15" fmla="*/ 443421 h 1212519"/>
                <a:gd name="connsiteX16" fmla="*/ 1966587 w 4101022"/>
                <a:gd name="connsiteY16" fmla="*/ 388307 h 1212519"/>
                <a:gd name="connsiteX17" fmla="*/ 2324831 w 4101022"/>
                <a:gd name="connsiteY17" fmla="*/ 388307 h 1212519"/>
                <a:gd name="connsiteX18" fmla="*/ 2324831 w 4101022"/>
                <a:gd name="connsiteY18" fmla="*/ 325676 h 1212519"/>
                <a:gd name="connsiteX19" fmla="*/ 2678065 w 4101022"/>
                <a:gd name="connsiteY19" fmla="*/ 325676 h 1212519"/>
                <a:gd name="connsiteX20" fmla="*/ 2678065 w 4101022"/>
                <a:gd name="connsiteY20" fmla="*/ 253025 h 1212519"/>
                <a:gd name="connsiteX21" fmla="*/ 2848419 w 4101022"/>
                <a:gd name="connsiteY21" fmla="*/ 253025 h 1212519"/>
                <a:gd name="connsiteX22" fmla="*/ 2848419 w 4101022"/>
                <a:gd name="connsiteY22" fmla="*/ 182880 h 1212519"/>
                <a:gd name="connsiteX23" fmla="*/ 3033804 w 4101022"/>
                <a:gd name="connsiteY23" fmla="*/ 182880 h 1212519"/>
                <a:gd name="connsiteX24" fmla="*/ 3033804 w 4101022"/>
                <a:gd name="connsiteY24" fmla="*/ 110229 h 1212519"/>
                <a:gd name="connsiteX25" fmla="*/ 4101022 w 4101022"/>
                <a:gd name="connsiteY25" fmla="*/ 110229 h 1212519"/>
                <a:gd name="connsiteX26" fmla="*/ 4101022 w 4101022"/>
                <a:gd name="connsiteY26" fmla="*/ 0 h 12125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101022" h="1212519">
                  <a:moveTo>
                    <a:pt x="0" y="1212519"/>
                  </a:moveTo>
                  <a:lnTo>
                    <a:pt x="0" y="1054691"/>
                  </a:lnTo>
                  <a:cubicBezTo>
                    <a:pt x="43418" y="1057404"/>
                    <a:pt x="26697" y="1057196"/>
                    <a:pt x="50105" y="1057196"/>
                  </a:cubicBezTo>
                  <a:lnTo>
                    <a:pt x="348224" y="1057196"/>
                  </a:lnTo>
                  <a:lnTo>
                    <a:pt x="348224" y="864296"/>
                  </a:lnTo>
                  <a:lnTo>
                    <a:pt x="711479" y="864296"/>
                  </a:lnTo>
                  <a:lnTo>
                    <a:pt x="711479" y="764087"/>
                  </a:lnTo>
                  <a:lnTo>
                    <a:pt x="891854" y="764087"/>
                  </a:lnTo>
                  <a:lnTo>
                    <a:pt x="891854" y="666384"/>
                  </a:lnTo>
                  <a:lnTo>
                    <a:pt x="1069723" y="666384"/>
                  </a:lnTo>
                  <a:lnTo>
                    <a:pt x="1069723" y="616280"/>
                  </a:lnTo>
                  <a:lnTo>
                    <a:pt x="1245088" y="616280"/>
                  </a:lnTo>
                  <a:lnTo>
                    <a:pt x="1245088" y="558661"/>
                  </a:lnTo>
                  <a:lnTo>
                    <a:pt x="1422957" y="558661"/>
                  </a:lnTo>
                  <a:lnTo>
                    <a:pt x="1422957" y="443421"/>
                  </a:lnTo>
                  <a:lnTo>
                    <a:pt x="1966587" y="443421"/>
                  </a:lnTo>
                  <a:lnTo>
                    <a:pt x="1966587" y="388307"/>
                  </a:lnTo>
                  <a:lnTo>
                    <a:pt x="2324831" y="388307"/>
                  </a:lnTo>
                  <a:lnTo>
                    <a:pt x="2324831" y="325676"/>
                  </a:lnTo>
                  <a:lnTo>
                    <a:pt x="2678065" y="325676"/>
                  </a:lnTo>
                  <a:lnTo>
                    <a:pt x="2678065" y="253025"/>
                  </a:lnTo>
                  <a:lnTo>
                    <a:pt x="2848419" y="253025"/>
                  </a:lnTo>
                  <a:lnTo>
                    <a:pt x="2848419" y="182880"/>
                  </a:lnTo>
                  <a:lnTo>
                    <a:pt x="3033804" y="182880"/>
                  </a:lnTo>
                  <a:lnTo>
                    <a:pt x="3033804" y="110229"/>
                  </a:lnTo>
                  <a:lnTo>
                    <a:pt x="4101022" y="110229"/>
                  </a:lnTo>
                  <a:lnTo>
                    <a:pt x="4101022" y="0"/>
                  </a:lnTo>
                </a:path>
              </a:pathLst>
            </a:custGeom>
            <a:noFill/>
            <a:ln w="25400" algn="ctr">
              <a:solidFill>
                <a:srgbClr val="809ED5"/>
              </a:solidFill>
              <a:miter lim="800000"/>
              <a:headEnd/>
              <a:tailEnd/>
            </a:ln>
            <a:effectLst/>
          </p:spPr>
          <p:txBody>
            <a:bodyPr rtlCol="0" anchor="ctr"/>
            <a:lstStyle/>
            <a:p>
              <a:pPr algn="ctr"/>
              <a:endParaRPr lang="en-GB" sz="1200"/>
            </a:p>
          </p:txBody>
        </p:sp>
        <p:sp>
          <p:nvSpPr>
            <p:cNvPr id="47" name="Freeform 229">
              <a:extLst>
                <a:ext uri="{FF2B5EF4-FFF2-40B4-BE49-F238E27FC236}">
                  <a16:creationId xmlns:a16="http://schemas.microsoft.com/office/drawing/2014/main" id="{655DB2C9-5906-461C-AB06-D9CF5422BA82}"/>
                </a:ext>
              </a:extLst>
            </p:cNvPr>
            <p:cNvSpPr/>
            <p:nvPr/>
          </p:nvSpPr>
          <p:spPr bwMode="auto">
            <a:xfrm>
              <a:off x="1926991" y="1466722"/>
              <a:ext cx="4105594" cy="2598983"/>
            </a:xfrm>
            <a:custGeom>
              <a:avLst/>
              <a:gdLst>
                <a:gd name="connsiteX0" fmla="*/ 0 w 4105594"/>
                <a:gd name="connsiteY0" fmla="*/ 2598983 h 2598983"/>
                <a:gd name="connsiteX1" fmla="*/ 0 w 4105594"/>
                <a:gd name="connsiteY1" fmla="*/ 2463971 h 2598983"/>
                <a:gd name="connsiteX2" fmla="*/ 181039 w 4105594"/>
                <a:gd name="connsiteY2" fmla="*/ 2463971 h 2598983"/>
                <a:gd name="connsiteX3" fmla="*/ 181039 w 4105594"/>
                <a:gd name="connsiteY3" fmla="*/ 2255316 h 2598983"/>
                <a:gd name="connsiteX4" fmla="*/ 352872 w 4105594"/>
                <a:gd name="connsiteY4" fmla="*/ 2255316 h 2598983"/>
                <a:gd name="connsiteX5" fmla="*/ 352872 w 4105594"/>
                <a:gd name="connsiteY5" fmla="*/ 2184741 h 2598983"/>
                <a:gd name="connsiteX6" fmla="*/ 540048 w 4105594"/>
                <a:gd name="connsiteY6" fmla="*/ 2184741 h 2598983"/>
                <a:gd name="connsiteX7" fmla="*/ 540048 w 4105594"/>
                <a:gd name="connsiteY7" fmla="*/ 1899375 h 2598983"/>
                <a:gd name="connsiteX8" fmla="*/ 718018 w 4105594"/>
                <a:gd name="connsiteY8" fmla="*/ 1899375 h 2598983"/>
                <a:gd name="connsiteX9" fmla="*/ 718018 w 4105594"/>
                <a:gd name="connsiteY9" fmla="*/ 1687651 h 2598983"/>
                <a:gd name="connsiteX10" fmla="*/ 892920 w 4105594"/>
                <a:gd name="connsiteY10" fmla="*/ 1687651 h 2598983"/>
                <a:gd name="connsiteX11" fmla="*/ 892920 w 4105594"/>
                <a:gd name="connsiteY11" fmla="*/ 1469791 h 2598983"/>
                <a:gd name="connsiteX12" fmla="*/ 1073959 w 4105594"/>
                <a:gd name="connsiteY12" fmla="*/ 1469791 h 2598983"/>
                <a:gd name="connsiteX13" fmla="*/ 1073959 w 4105594"/>
                <a:gd name="connsiteY13" fmla="*/ 1316368 h 2598983"/>
                <a:gd name="connsiteX14" fmla="*/ 1251930 w 4105594"/>
                <a:gd name="connsiteY14" fmla="*/ 1316368 h 2598983"/>
                <a:gd name="connsiteX15" fmla="*/ 1251930 w 4105594"/>
                <a:gd name="connsiteY15" fmla="*/ 1233520 h 2598983"/>
                <a:gd name="connsiteX16" fmla="*/ 1607871 w 4105594"/>
                <a:gd name="connsiteY16" fmla="*/ 1233520 h 2598983"/>
                <a:gd name="connsiteX17" fmla="*/ 1607871 w 4105594"/>
                <a:gd name="connsiteY17" fmla="*/ 1064755 h 2598983"/>
                <a:gd name="connsiteX18" fmla="*/ 1969949 w 4105594"/>
                <a:gd name="connsiteY18" fmla="*/ 1064755 h 2598983"/>
                <a:gd name="connsiteX19" fmla="*/ 1969949 w 4105594"/>
                <a:gd name="connsiteY19" fmla="*/ 978838 h 2598983"/>
                <a:gd name="connsiteX20" fmla="*/ 2325890 w 4105594"/>
                <a:gd name="connsiteY20" fmla="*/ 978838 h 2598983"/>
                <a:gd name="connsiteX21" fmla="*/ 2325890 w 4105594"/>
                <a:gd name="connsiteY21" fmla="*/ 883716 h 2598983"/>
                <a:gd name="connsiteX22" fmla="*/ 2681830 w 4105594"/>
                <a:gd name="connsiteY22" fmla="*/ 883716 h 2598983"/>
                <a:gd name="connsiteX23" fmla="*/ 2681830 w 4105594"/>
                <a:gd name="connsiteY23" fmla="*/ 779388 h 2598983"/>
                <a:gd name="connsiteX24" fmla="*/ 3393712 w 4105594"/>
                <a:gd name="connsiteY24" fmla="*/ 779388 h 2598983"/>
                <a:gd name="connsiteX25" fmla="*/ 3393712 w 4105594"/>
                <a:gd name="connsiteY25" fmla="*/ 659718 h 2598983"/>
                <a:gd name="connsiteX26" fmla="*/ 3749653 w 4105594"/>
                <a:gd name="connsiteY26" fmla="*/ 659718 h 2598983"/>
                <a:gd name="connsiteX27" fmla="*/ 3749653 w 4105594"/>
                <a:gd name="connsiteY27" fmla="*/ 408105 h 2598983"/>
                <a:gd name="connsiteX28" fmla="*/ 3927624 w 4105594"/>
                <a:gd name="connsiteY28" fmla="*/ 408105 h 2598983"/>
                <a:gd name="connsiteX29" fmla="*/ 3927624 w 4105594"/>
                <a:gd name="connsiteY29" fmla="*/ 162628 h 2598983"/>
                <a:gd name="connsiteX30" fmla="*/ 4105594 w 4105594"/>
                <a:gd name="connsiteY30" fmla="*/ 162628 h 2598983"/>
                <a:gd name="connsiteX31" fmla="*/ 4105594 w 4105594"/>
                <a:gd name="connsiteY31" fmla="*/ 0 h 2598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105594" h="2598983">
                  <a:moveTo>
                    <a:pt x="0" y="2598983"/>
                  </a:moveTo>
                  <a:lnTo>
                    <a:pt x="0" y="2463971"/>
                  </a:lnTo>
                  <a:lnTo>
                    <a:pt x="181039" y="2463971"/>
                  </a:lnTo>
                  <a:lnTo>
                    <a:pt x="181039" y="2255316"/>
                  </a:lnTo>
                  <a:lnTo>
                    <a:pt x="352872" y="2255316"/>
                  </a:lnTo>
                  <a:lnTo>
                    <a:pt x="352872" y="2184741"/>
                  </a:lnTo>
                  <a:lnTo>
                    <a:pt x="540048" y="2184741"/>
                  </a:lnTo>
                  <a:lnTo>
                    <a:pt x="540048" y="1899375"/>
                  </a:lnTo>
                  <a:lnTo>
                    <a:pt x="718018" y="1899375"/>
                  </a:lnTo>
                  <a:lnTo>
                    <a:pt x="718018" y="1687651"/>
                  </a:lnTo>
                  <a:lnTo>
                    <a:pt x="892920" y="1687651"/>
                  </a:lnTo>
                  <a:lnTo>
                    <a:pt x="892920" y="1469791"/>
                  </a:lnTo>
                  <a:lnTo>
                    <a:pt x="1073959" y="1469791"/>
                  </a:lnTo>
                  <a:lnTo>
                    <a:pt x="1073959" y="1316368"/>
                  </a:lnTo>
                  <a:lnTo>
                    <a:pt x="1251930" y="1316368"/>
                  </a:lnTo>
                  <a:lnTo>
                    <a:pt x="1251930" y="1233520"/>
                  </a:lnTo>
                  <a:lnTo>
                    <a:pt x="1607871" y="1233520"/>
                  </a:lnTo>
                  <a:lnTo>
                    <a:pt x="1607871" y="1064755"/>
                  </a:lnTo>
                  <a:lnTo>
                    <a:pt x="1969949" y="1064755"/>
                  </a:lnTo>
                  <a:lnTo>
                    <a:pt x="1969949" y="978838"/>
                  </a:lnTo>
                  <a:lnTo>
                    <a:pt x="2325890" y="978838"/>
                  </a:lnTo>
                  <a:lnTo>
                    <a:pt x="2325890" y="883716"/>
                  </a:lnTo>
                  <a:lnTo>
                    <a:pt x="2681830" y="883716"/>
                  </a:lnTo>
                  <a:lnTo>
                    <a:pt x="2681830" y="779388"/>
                  </a:lnTo>
                  <a:lnTo>
                    <a:pt x="3393712" y="779388"/>
                  </a:lnTo>
                  <a:lnTo>
                    <a:pt x="3393712" y="659718"/>
                  </a:lnTo>
                  <a:lnTo>
                    <a:pt x="3749653" y="659718"/>
                  </a:lnTo>
                  <a:lnTo>
                    <a:pt x="3749653" y="408105"/>
                  </a:lnTo>
                  <a:lnTo>
                    <a:pt x="3927624" y="408105"/>
                  </a:lnTo>
                  <a:lnTo>
                    <a:pt x="3927624" y="162628"/>
                  </a:lnTo>
                  <a:lnTo>
                    <a:pt x="4105594" y="162628"/>
                  </a:lnTo>
                  <a:lnTo>
                    <a:pt x="4105594" y="0"/>
                  </a:lnTo>
                </a:path>
              </a:pathLst>
            </a:custGeom>
            <a:noFill/>
            <a:ln w="25400" algn="ctr">
              <a:solidFill>
                <a:srgbClr val="3961AC"/>
              </a:solidFill>
              <a:miter lim="800000"/>
              <a:headEnd/>
              <a:tailEnd/>
            </a:ln>
            <a:effectLst/>
          </p:spPr>
          <p:txBody>
            <a:bodyPr rtlCol="0" anchor="ctr"/>
            <a:lstStyle/>
            <a:p>
              <a:pPr algn="ctr"/>
              <a:endParaRPr lang="en-GB" sz="1200"/>
            </a:p>
          </p:txBody>
        </p:sp>
      </p:grpSp>
      <p:sp>
        <p:nvSpPr>
          <p:cNvPr id="48" name="Text Box 15">
            <a:extLst>
              <a:ext uri="{FF2B5EF4-FFF2-40B4-BE49-F238E27FC236}">
                <a16:creationId xmlns:a16="http://schemas.microsoft.com/office/drawing/2014/main" id="{E0CCC9A0-C12E-4797-BF7D-8D37A72E960C}"/>
              </a:ext>
            </a:extLst>
          </p:cNvPr>
          <p:cNvSpPr txBox="1">
            <a:spLocks noChangeArrowheads="1"/>
          </p:cNvSpPr>
          <p:nvPr/>
        </p:nvSpPr>
        <p:spPr bwMode="auto">
          <a:xfrm>
            <a:off x="737208" y="1887627"/>
            <a:ext cx="77439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hangingPunct="1">
              <a:spcBef>
                <a:spcPct val="50000"/>
              </a:spcBef>
              <a:buFontTx/>
              <a:buNone/>
              <a:defRPr/>
            </a:pPr>
            <a:r>
              <a:rPr lang="fr-FR" sz="1000" dirty="0">
                <a:solidFill>
                  <a:schemeClr val="tx1">
                    <a:lumMod val="65000"/>
                    <a:lumOff val="35000"/>
                  </a:schemeClr>
                </a:solidFill>
                <a:latin typeface="+mn-lt"/>
              </a:rPr>
              <a:t>0.20</a:t>
            </a:r>
          </a:p>
        </p:txBody>
      </p:sp>
      <p:sp>
        <p:nvSpPr>
          <p:cNvPr id="49" name="Text Box 15">
            <a:extLst>
              <a:ext uri="{FF2B5EF4-FFF2-40B4-BE49-F238E27FC236}">
                <a16:creationId xmlns:a16="http://schemas.microsoft.com/office/drawing/2014/main" id="{23D03D7B-9F83-4F55-95D5-2173096EA442}"/>
              </a:ext>
            </a:extLst>
          </p:cNvPr>
          <p:cNvSpPr txBox="1">
            <a:spLocks noChangeArrowheads="1"/>
          </p:cNvSpPr>
          <p:nvPr/>
        </p:nvSpPr>
        <p:spPr bwMode="auto">
          <a:xfrm>
            <a:off x="737208" y="2407092"/>
            <a:ext cx="77439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hangingPunct="1">
              <a:spcBef>
                <a:spcPct val="50000"/>
              </a:spcBef>
              <a:buFontTx/>
              <a:buNone/>
              <a:defRPr/>
            </a:pPr>
            <a:r>
              <a:rPr lang="fr-FR" sz="1000" dirty="0">
                <a:solidFill>
                  <a:schemeClr val="tx1">
                    <a:lumMod val="65000"/>
                    <a:lumOff val="35000"/>
                  </a:schemeClr>
                </a:solidFill>
                <a:latin typeface="+mn-lt"/>
              </a:rPr>
              <a:t>0.15</a:t>
            </a:r>
          </a:p>
        </p:txBody>
      </p:sp>
      <p:sp>
        <p:nvSpPr>
          <p:cNvPr id="50" name="Text Box 15">
            <a:extLst>
              <a:ext uri="{FF2B5EF4-FFF2-40B4-BE49-F238E27FC236}">
                <a16:creationId xmlns:a16="http://schemas.microsoft.com/office/drawing/2014/main" id="{D6CC3B39-1555-4C15-B72F-CD80114C89E1}"/>
              </a:ext>
            </a:extLst>
          </p:cNvPr>
          <p:cNvSpPr txBox="1">
            <a:spLocks noChangeArrowheads="1"/>
          </p:cNvSpPr>
          <p:nvPr/>
        </p:nvSpPr>
        <p:spPr bwMode="auto">
          <a:xfrm>
            <a:off x="737208" y="2926556"/>
            <a:ext cx="77439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hangingPunct="1">
              <a:spcBef>
                <a:spcPct val="50000"/>
              </a:spcBef>
              <a:buFontTx/>
              <a:buNone/>
              <a:defRPr/>
            </a:pPr>
            <a:r>
              <a:rPr lang="fr-FR" sz="1000" dirty="0">
                <a:solidFill>
                  <a:schemeClr val="tx1">
                    <a:lumMod val="65000"/>
                    <a:lumOff val="35000"/>
                  </a:schemeClr>
                </a:solidFill>
                <a:latin typeface="+mn-lt"/>
              </a:rPr>
              <a:t>0.10</a:t>
            </a:r>
          </a:p>
        </p:txBody>
      </p:sp>
      <p:sp>
        <p:nvSpPr>
          <p:cNvPr id="51" name="Text Box 15">
            <a:extLst>
              <a:ext uri="{FF2B5EF4-FFF2-40B4-BE49-F238E27FC236}">
                <a16:creationId xmlns:a16="http://schemas.microsoft.com/office/drawing/2014/main" id="{3CA36DA5-0409-44D8-B8F6-DCA59739BEED}"/>
              </a:ext>
            </a:extLst>
          </p:cNvPr>
          <p:cNvSpPr txBox="1">
            <a:spLocks noChangeArrowheads="1"/>
          </p:cNvSpPr>
          <p:nvPr/>
        </p:nvSpPr>
        <p:spPr bwMode="auto">
          <a:xfrm>
            <a:off x="737208" y="3446022"/>
            <a:ext cx="77439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hangingPunct="1">
              <a:spcBef>
                <a:spcPct val="50000"/>
              </a:spcBef>
              <a:buFontTx/>
              <a:buNone/>
              <a:defRPr/>
            </a:pPr>
            <a:r>
              <a:rPr lang="fr-FR" sz="1000" dirty="0">
                <a:solidFill>
                  <a:schemeClr val="tx1">
                    <a:lumMod val="65000"/>
                    <a:lumOff val="35000"/>
                  </a:schemeClr>
                </a:solidFill>
                <a:latin typeface="+mn-lt"/>
              </a:rPr>
              <a:t>0.05</a:t>
            </a:r>
          </a:p>
        </p:txBody>
      </p:sp>
      <p:sp>
        <p:nvSpPr>
          <p:cNvPr id="52" name="Text Box 15">
            <a:extLst>
              <a:ext uri="{FF2B5EF4-FFF2-40B4-BE49-F238E27FC236}">
                <a16:creationId xmlns:a16="http://schemas.microsoft.com/office/drawing/2014/main" id="{844BFFDD-294D-4BF6-A827-D7BEFD7EE537}"/>
              </a:ext>
            </a:extLst>
          </p:cNvPr>
          <p:cNvSpPr txBox="1">
            <a:spLocks noChangeArrowheads="1"/>
          </p:cNvSpPr>
          <p:nvPr/>
        </p:nvSpPr>
        <p:spPr bwMode="auto">
          <a:xfrm>
            <a:off x="982315" y="3965490"/>
            <a:ext cx="52929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hangingPunct="1">
              <a:spcBef>
                <a:spcPct val="50000"/>
              </a:spcBef>
              <a:buFontTx/>
              <a:buNone/>
              <a:defRPr/>
            </a:pPr>
            <a:r>
              <a:rPr lang="fr-FR" sz="1000">
                <a:solidFill>
                  <a:schemeClr val="tx1">
                    <a:lumMod val="65000"/>
                    <a:lumOff val="35000"/>
                  </a:schemeClr>
                </a:solidFill>
                <a:latin typeface="+mn-lt"/>
              </a:rPr>
              <a:t>0</a:t>
            </a:r>
          </a:p>
        </p:txBody>
      </p:sp>
      <p:sp>
        <p:nvSpPr>
          <p:cNvPr id="53" name="Text Box 15">
            <a:extLst>
              <a:ext uri="{FF2B5EF4-FFF2-40B4-BE49-F238E27FC236}">
                <a16:creationId xmlns:a16="http://schemas.microsoft.com/office/drawing/2014/main" id="{626E04ED-7A64-486C-A5B4-3407F9AD86FD}"/>
              </a:ext>
            </a:extLst>
          </p:cNvPr>
          <p:cNvSpPr txBox="1">
            <a:spLocks noChangeArrowheads="1"/>
          </p:cNvSpPr>
          <p:nvPr/>
        </p:nvSpPr>
        <p:spPr bwMode="auto">
          <a:xfrm>
            <a:off x="1318227" y="4152437"/>
            <a:ext cx="62297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50000"/>
              </a:spcBef>
              <a:buFontTx/>
              <a:buNone/>
              <a:defRPr/>
            </a:pPr>
            <a:r>
              <a:rPr lang="fr-FR" sz="1000">
                <a:solidFill>
                  <a:schemeClr val="tx1">
                    <a:lumMod val="65000"/>
                    <a:lumOff val="35000"/>
                  </a:schemeClr>
                </a:solidFill>
                <a:latin typeface="+mn-lt"/>
              </a:rPr>
              <a:t>0</a:t>
            </a:r>
          </a:p>
        </p:txBody>
      </p:sp>
      <p:sp>
        <p:nvSpPr>
          <p:cNvPr id="54" name="Text Box 15">
            <a:extLst>
              <a:ext uri="{FF2B5EF4-FFF2-40B4-BE49-F238E27FC236}">
                <a16:creationId xmlns:a16="http://schemas.microsoft.com/office/drawing/2014/main" id="{22BB509A-4D5D-43FA-A7AB-628AFF0E86BD}"/>
              </a:ext>
            </a:extLst>
          </p:cNvPr>
          <p:cNvSpPr txBox="1">
            <a:spLocks noChangeArrowheads="1"/>
          </p:cNvSpPr>
          <p:nvPr/>
        </p:nvSpPr>
        <p:spPr bwMode="auto">
          <a:xfrm>
            <a:off x="2128681" y="4152437"/>
            <a:ext cx="62297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50000"/>
              </a:spcBef>
              <a:buFontTx/>
              <a:buNone/>
              <a:defRPr/>
            </a:pPr>
            <a:r>
              <a:rPr lang="fr-FR" sz="1000">
                <a:solidFill>
                  <a:schemeClr val="tx1">
                    <a:lumMod val="65000"/>
                    <a:lumOff val="35000"/>
                  </a:schemeClr>
                </a:solidFill>
                <a:latin typeface="+mn-lt"/>
              </a:rPr>
              <a:t>4</a:t>
            </a:r>
          </a:p>
        </p:txBody>
      </p:sp>
      <p:sp>
        <p:nvSpPr>
          <p:cNvPr id="55" name="Text Box 15">
            <a:extLst>
              <a:ext uri="{FF2B5EF4-FFF2-40B4-BE49-F238E27FC236}">
                <a16:creationId xmlns:a16="http://schemas.microsoft.com/office/drawing/2014/main" id="{5804A7C9-8383-43D4-9CEA-4D628270F5E9}"/>
              </a:ext>
            </a:extLst>
          </p:cNvPr>
          <p:cNvSpPr txBox="1">
            <a:spLocks noChangeArrowheads="1"/>
          </p:cNvSpPr>
          <p:nvPr/>
        </p:nvSpPr>
        <p:spPr bwMode="auto">
          <a:xfrm>
            <a:off x="2939135" y="4152437"/>
            <a:ext cx="62297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50000"/>
              </a:spcBef>
              <a:buFontTx/>
              <a:buNone/>
              <a:defRPr/>
            </a:pPr>
            <a:r>
              <a:rPr lang="fr-FR" sz="1000">
                <a:solidFill>
                  <a:schemeClr val="tx1">
                    <a:lumMod val="65000"/>
                    <a:lumOff val="35000"/>
                  </a:schemeClr>
                </a:solidFill>
                <a:latin typeface="+mn-lt"/>
              </a:rPr>
              <a:t>8</a:t>
            </a:r>
          </a:p>
        </p:txBody>
      </p:sp>
      <p:sp>
        <p:nvSpPr>
          <p:cNvPr id="56" name="Text Box 15">
            <a:extLst>
              <a:ext uri="{FF2B5EF4-FFF2-40B4-BE49-F238E27FC236}">
                <a16:creationId xmlns:a16="http://schemas.microsoft.com/office/drawing/2014/main" id="{DA42B6BB-773F-46F4-A967-623E0DF7804E}"/>
              </a:ext>
            </a:extLst>
          </p:cNvPr>
          <p:cNvSpPr txBox="1">
            <a:spLocks noChangeArrowheads="1"/>
          </p:cNvSpPr>
          <p:nvPr/>
        </p:nvSpPr>
        <p:spPr bwMode="auto">
          <a:xfrm>
            <a:off x="3722481" y="4152437"/>
            <a:ext cx="68059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50000"/>
              </a:spcBef>
              <a:buFontTx/>
              <a:buNone/>
              <a:defRPr/>
            </a:pPr>
            <a:r>
              <a:rPr lang="fr-FR" sz="1000">
                <a:solidFill>
                  <a:schemeClr val="tx1">
                    <a:lumMod val="65000"/>
                    <a:lumOff val="35000"/>
                  </a:schemeClr>
                </a:solidFill>
                <a:latin typeface="+mn-lt"/>
              </a:rPr>
              <a:t>12</a:t>
            </a:r>
          </a:p>
        </p:txBody>
      </p:sp>
      <p:sp>
        <p:nvSpPr>
          <p:cNvPr id="57" name="Text Box 15">
            <a:extLst>
              <a:ext uri="{FF2B5EF4-FFF2-40B4-BE49-F238E27FC236}">
                <a16:creationId xmlns:a16="http://schemas.microsoft.com/office/drawing/2014/main" id="{EBAFAE96-9C25-4483-894A-80C38307EA1C}"/>
              </a:ext>
            </a:extLst>
          </p:cNvPr>
          <p:cNvSpPr txBox="1">
            <a:spLocks noChangeArrowheads="1"/>
          </p:cNvSpPr>
          <p:nvPr/>
        </p:nvSpPr>
        <p:spPr bwMode="auto">
          <a:xfrm>
            <a:off x="4537868" y="4152437"/>
            <a:ext cx="66732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50000"/>
              </a:spcBef>
              <a:buFontTx/>
              <a:buNone/>
              <a:defRPr/>
            </a:pPr>
            <a:r>
              <a:rPr lang="fr-FR" sz="1000">
                <a:solidFill>
                  <a:schemeClr val="tx1">
                    <a:lumMod val="65000"/>
                    <a:lumOff val="35000"/>
                  </a:schemeClr>
                </a:solidFill>
                <a:latin typeface="+mn-lt"/>
              </a:rPr>
              <a:t>16</a:t>
            </a:r>
          </a:p>
        </p:txBody>
      </p:sp>
      <p:sp>
        <p:nvSpPr>
          <p:cNvPr id="58" name="Text Box 15">
            <a:extLst>
              <a:ext uri="{FF2B5EF4-FFF2-40B4-BE49-F238E27FC236}">
                <a16:creationId xmlns:a16="http://schemas.microsoft.com/office/drawing/2014/main" id="{70E5047E-6487-4FB3-9EE0-87E27E902506}"/>
              </a:ext>
            </a:extLst>
          </p:cNvPr>
          <p:cNvSpPr txBox="1">
            <a:spLocks noChangeArrowheads="1"/>
          </p:cNvSpPr>
          <p:nvPr/>
        </p:nvSpPr>
        <p:spPr bwMode="auto">
          <a:xfrm>
            <a:off x="5322703" y="4152437"/>
            <a:ext cx="71856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50000"/>
              </a:spcBef>
              <a:buFontTx/>
              <a:buNone/>
              <a:defRPr/>
            </a:pPr>
            <a:r>
              <a:rPr lang="fr-FR" sz="1000">
                <a:solidFill>
                  <a:schemeClr val="tx1">
                    <a:lumMod val="65000"/>
                    <a:lumOff val="35000"/>
                  </a:schemeClr>
                </a:solidFill>
                <a:latin typeface="+mn-lt"/>
              </a:rPr>
              <a:t>20</a:t>
            </a:r>
          </a:p>
        </p:txBody>
      </p:sp>
      <p:sp>
        <p:nvSpPr>
          <p:cNvPr id="59" name="Text Box 15">
            <a:extLst>
              <a:ext uri="{FF2B5EF4-FFF2-40B4-BE49-F238E27FC236}">
                <a16:creationId xmlns:a16="http://schemas.microsoft.com/office/drawing/2014/main" id="{EA1721E2-93FA-4762-8B17-B3B4B3CC486A}"/>
              </a:ext>
            </a:extLst>
          </p:cNvPr>
          <p:cNvSpPr txBox="1">
            <a:spLocks noChangeArrowheads="1"/>
          </p:cNvSpPr>
          <p:nvPr/>
        </p:nvSpPr>
        <p:spPr bwMode="auto">
          <a:xfrm>
            <a:off x="6138501" y="4152437"/>
            <a:ext cx="70787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50000"/>
              </a:spcBef>
              <a:buFontTx/>
              <a:buNone/>
              <a:defRPr/>
            </a:pPr>
            <a:r>
              <a:rPr lang="fr-FR" sz="1000">
                <a:solidFill>
                  <a:schemeClr val="tx1">
                    <a:lumMod val="65000"/>
                    <a:lumOff val="35000"/>
                  </a:schemeClr>
                </a:solidFill>
                <a:latin typeface="+mn-lt"/>
              </a:rPr>
              <a:t>24</a:t>
            </a:r>
          </a:p>
        </p:txBody>
      </p:sp>
    </p:spTree>
    <p:extLst>
      <p:ext uri="{BB962C8B-B14F-4D97-AF65-F5344CB8AC3E}">
        <p14:creationId xmlns:p14="http://schemas.microsoft.com/office/powerpoint/2010/main" val="408950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Line 38">
            <a:extLst>
              <a:ext uri="{FF2B5EF4-FFF2-40B4-BE49-F238E27FC236}">
                <a16:creationId xmlns:a16="http://schemas.microsoft.com/office/drawing/2014/main" id="{FAD9A9C2-C351-1B43-91B8-1D961908683D}"/>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 name="Titel 1">
            <a:extLst>
              <a:ext uri="{FF2B5EF4-FFF2-40B4-BE49-F238E27FC236}">
                <a16:creationId xmlns:a16="http://schemas.microsoft.com/office/drawing/2014/main" id="{60C549DD-AAB3-C84E-BEE3-BB49426C7FE3}"/>
              </a:ext>
            </a:extLst>
          </p:cNvPr>
          <p:cNvSpPr txBox="1">
            <a:spLocks/>
          </p:cNvSpPr>
          <p:nvPr/>
        </p:nvSpPr>
        <p:spPr>
          <a:xfrm>
            <a:off x="611188" y="549309"/>
            <a:ext cx="8281988"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r>
              <a:rPr lang="de-CH" sz="2400" dirty="0" err="1"/>
              <a:t>Classification</a:t>
            </a:r>
            <a:r>
              <a:rPr lang="de-CH" sz="2400" dirty="0"/>
              <a:t> des </a:t>
            </a:r>
            <a:r>
              <a:rPr lang="de-CH" sz="2400" dirty="0" err="1"/>
              <a:t>facteurs</a:t>
            </a:r>
            <a:r>
              <a:rPr lang="de-CH" sz="2400" dirty="0"/>
              <a:t> de </a:t>
            </a:r>
            <a:r>
              <a:rPr lang="de-CH" sz="2400" dirty="0" err="1"/>
              <a:t>risque</a:t>
            </a:r>
            <a:r>
              <a:rPr lang="de-CH" sz="2400" dirty="0"/>
              <a:t> de TEV </a:t>
            </a:r>
            <a:r>
              <a:rPr lang="de-CH" sz="2400" dirty="0" err="1"/>
              <a:t>provoquée</a:t>
            </a:r>
            <a:endParaRPr lang="de-CH" sz="2400" dirty="0"/>
          </a:p>
        </p:txBody>
      </p:sp>
      <p:sp>
        <p:nvSpPr>
          <p:cNvPr id="61" name="Subtitle 1">
            <a:extLst>
              <a:ext uri="{FF2B5EF4-FFF2-40B4-BE49-F238E27FC236}">
                <a16:creationId xmlns:a16="http://schemas.microsoft.com/office/drawing/2014/main" id="{C59C3FA6-0716-464B-9E4C-A50967B1379D}"/>
              </a:ext>
            </a:extLst>
          </p:cNvPr>
          <p:cNvSpPr txBox="1">
            <a:spLocks/>
          </p:cNvSpPr>
          <p:nvPr/>
        </p:nvSpPr>
        <p:spPr>
          <a:xfrm>
            <a:off x="612776" y="1237901"/>
            <a:ext cx="7918449" cy="603242"/>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pPr>
              <a:spcBef>
                <a:spcPts val="600"/>
              </a:spcBef>
              <a:buClr>
                <a:srgbClr val="3961AC"/>
              </a:buClr>
              <a:tabLst>
                <a:tab pos="1238220" algn="l"/>
              </a:tabLst>
            </a:pPr>
            <a:r>
              <a:rPr lang="en-GB" sz="1400" b="1" kern="0" dirty="0">
                <a:solidFill>
                  <a:srgbClr val="000000">
                    <a:lumMod val="65000"/>
                    <a:lumOff val="35000"/>
                  </a:srgbClr>
                </a:solidFill>
              </a:rPr>
              <a:t>Classification des </a:t>
            </a:r>
            <a:r>
              <a:rPr lang="en-GB" sz="1400" b="1" kern="0" dirty="0" err="1">
                <a:solidFill>
                  <a:srgbClr val="000000">
                    <a:lumMod val="65000"/>
                    <a:lumOff val="35000"/>
                  </a:srgbClr>
                </a:solidFill>
              </a:rPr>
              <a:t>facteurs</a:t>
            </a:r>
            <a:r>
              <a:rPr lang="en-GB" sz="1400" b="1" kern="0" dirty="0">
                <a:solidFill>
                  <a:srgbClr val="000000">
                    <a:lumMod val="65000"/>
                    <a:lumOff val="35000"/>
                  </a:srgbClr>
                </a:solidFill>
              </a:rPr>
              <a:t> de </a:t>
            </a:r>
            <a:r>
              <a:rPr lang="en-GB" sz="1400" b="1" kern="0" dirty="0" err="1">
                <a:solidFill>
                  <a:srgbClr val="000000">
                    <a:lumMod val="65000"/>
                    <a:lumOff val="35000"/>
                  </a:srgbClr>
                </a:solidFill>
              </a:rPr>
              <a:t>risque</a:t>
            </a:r>
            <a:r>
              <a:rPr lang="en-GB" sz="1400" b="1" kern="0" dirty="0">
                <a:solidFill>
                  <a:srgbClr val="000000">
                    <a:lumMod val="65000"/>
                    <a:lumOff val="35000"/>
                  </a:srgbClr>
                </a:solidFill>
              </a:rPr>
              <a:t> </a:t>
            </a:r>
            <a:r>
              <a:rPr lang="en-GB" sz="1400" b="1" kern="0" dirty="0" err="1">
                <a:solidFill>
                  <a:srgbClr val="000000">
                    <a:lumMod val="65000"/>
                    <a:lumOff val="35000"/>
                  </a:srgbClr>
                </a:solidFill>
              </a:rPr>
              <a:t>en</a:t>
            </a:r>
            <a:r>
              <a:rPr lang="en-GB" sz="1400" b="1" kern="0" dirty="0">
                <a:solidFill>
                  <a:srgbClr val="000000">
                    <a:lumMod val="65000"/>
                    <a:lumOff val="35000"/>
                  </a:srgbClr>
                </a:solidFill>
              </a:rPr>
              <a:t> </a:t>
            </a:r>
            <a:r>
              <a:rPr lang="en-GB" sz="1400" b="1" kern="0" dirty="0" err="1">
                <a:solidFill>
                  <a:srgbClr val="000000">
                    <a:lumMod val="65000"/>
                    <a:lumOff val="35000"/>
                  </a:srgbClr>
                </a:solidFill>
              </a:rPr>
              <a:t>fonction</a:t>
            </a:r>
            <a:r>
              <a:rPr lang="en-GB" sz="1400" b="1" kern="0" dirty="0">
                <a:solidFill>
                  <a:srgbClr val="000000">
                    <a:lumMod val="65000"/>
                    <a:lumOff val="35000"/>
                  </a:srgbClr>
                </a:solidFill>
              </a:rPr>
              <a:t> de </a:t>
            </a:r>
            <a:r>
              <a:rPr lang="en-GB" sz="1400" b="1" kern="0" dirty="0" err="1">
                <a:solidFill>
                  <a:srgbClr val="000000">
                    <a:lumMod val="65000"/>
                    <a:lumOff val="35000"/>
                  </a:srgbClr>
                </a:solidFill>
              </a:rPr>
              <a:t>l'indice</a:t>
            </a:r>
            <a:r>
              <a:rPr lang="en-GB" sz="1400" b="1" kern="0" dirty="0">
                <a:solidFill>
                  <a:srgbClr val="000000">
                    <a:lumMod val="65000"/>
                    <a:lumOff val="35000"/>
                  </a:srgbClr>
                </a:solidFill>
              </a:rPr>
              <a:t> des </a:t>
            </a:r>
            <a:r>
              <a:rPr lang="en-GB" sz="1400" b="1" kern="0" dirty="0" err="1">
                <a:solidFill>
                  <a:srgbClr val="000000">
                    <a:lumMod val="65000"/>
                    <a:lumOff val="35000"/>
                  </a:srgbClr>
                </a:solidFill>
              </a:rPr>
              <a:t>événements</a:t>
            </a:r>
            <a:r>
              <a:rPr lang="en-GB" sz="1400" b="1" kern="0" dirty="0">
                <a:solidFill>
                  <a:srgbClr val="000000">
                    <a:lumMod val="65000"/>
                    <a:lumOff val="35000"/>
                  </a:srgbClr>
                </a:solidFill>
              </a:rPr>
              <a:t> </a:t>
            </a:r>
            <a:r>
              <a:rPr lang="en-GB" sz="1400" b="1" kern="0" dirty="0" err="1">
                <a:solidFill>
                  <a:srgbClr val="000000">
                    <a:lumMod val="65000"/>
                    <a:lumOff val="35000"/>
                  </a:srgbClr>
                </a:solidFill>
              </a:rPr>
              <a:t>thromboemboliques</a:t>
            </a:r>
            <a:r>
              <a:rPr lang="en-GB" sz="1400" b="1" kern="0" dirty="0">
                <a:solidFill>
                  <a:srgbClr val="000000">
                    <a:lumMod val="65000"/>
                    <a:lumOff val="35000"/>
                  </a:srgbClr>
                </a:solidFill>
              </a:rPr>
              <a:t> veineux.</a:t>
            </a:r>
            <a:r>
              <a:rPr lang="en-GB" sz="1400" b="1" kern="0" baseline="30000" dirty="0">
                <a:solidFill>
                  <a:srgbClr val="000000">
                    <a:lumMod val="65000"/>
                    <a:lumOff val="35000"/>
                  </a:srgbClr>
                </a:solidFill>
              </a:rPr>
              <a:t>12</a:t>
            </a:r>
          </a:p>
          <a:p>
            <a:endParaRPr lang="en-US" altLang="en-US" sz="1400" b="1" kern="0" baseline="30000" dirty="0"/>
          </a:p>
        </p:txBody>
      </p:sp>
      <p:sp>
        <p:nvSpPr>
          <p:cNvPr id="63" name="TextBox 3">
            <a:extLst>
              <a:ext uri="{FF2B5EF4-FFF2-40B4-BE49-F238E27FC236}">
                <a16:creationId xmlns:a16="http://schemas.microsoft.com/office/drawing/2014/main" id="{205281A9-8552-984C-BAFC-7E510A83D626}"/>
              </a:ext>
            </a:extLst>
          </p:cNvPr>
          <p:cNvSpPr txBox="1"/>
          <p:nvPr/>
        </p:nvSpPr>
        <p:spPr>
          <a:xfrm>
            <a:off x="619123" y="4841141"/>
            <a:ext cx="8274051" cy="215444"/>
          </a:xfrm>
          <a:prstGeom prst="rect">
            <a:avLst/>
          </a:prstGeom>
          <a:noFill/>
        </p:spPr>
        <p:txBody>
          <a:bodyPr wrap="square" lIns="0" tIns="0" rIns="0" bIns="0" rtlCol="0" anchor="b" anchorCtr="0">
            <a:spAutoFit/>
          </a:bodyPr>
          <a:lstStyle/>
          <a:p>
            <a:pPr lvl="0" defTabSz="914377" fontAlgn="auto">
              <a:spcBef>
                <a:spcPts val="0"/>
              </a:spcBef>
              <a:spcAft>
                <a:spcPts val="0"/>
              </a:spcAft>
              <a:defRPr/>
            </a:pPr>
            <a:r>
              <a:rPr lang="fr-FR" sz="700" dirty="0">
                <a:solidFill>
                  <a:srgbClr val="B3B2B5"/>
                </a:solidFill>
                <a:cs typeface="Arial" charset="0"/>
              </a:rPr>
              <a:t>* Attention, veillez à respecter les contre-indications conformément à l‘information professionnelle </a:t>
            </a:r>
            <a:r>
              <a:rPr lang="de-DE" sz="700" dirty="0">
                <a:solidFill>
                  <a:srgbClr val="B3B2B5"/>
                </a:solidFill>
                <a:cs typeface="Arial" charset="0"/>
              </a:rPr>
              <a:t>(</a:t>
            </a:r>
            <a:r>
              <a:rPr lang="de-DE" sz="700" dirty="0" err="1">
                <a:solidFill>
                  <a:srgbClr val="B3B2B5"/>
                </a:solidFill>
                <a:cs typeface="Arial" charset="0"/>
              </a:rPr>
              <a:t>www.swissmedicinfo.ch</a:t>
            </a:r>
            <a:r>
              <a:rPr lang="de-DE" sz="700" dirty="0">
                <a:solidFill>
                  <a:srgbClr val="B3B2B5"/>
                </a:solidFill>
                <a:cs typeface="Arial" charset="0"/>
              </a:rPr>
              <a:t>). </a:t>
            </a:r>
          </a:p>
          <a:p>
            <a:pPr lvl="0" defTabSz="914377" fontAlgn="auto">
              <a:spcBef>
                <a:spcPts val="0"/>
              </a:spcBef>
              <a:spcAft>
                <a:spcPts val="0"/>
              </a:spcAft>
              <a:defRPr/>
            </a:pPr>
            <a:r>
              <a:rPr lang="fr-FR" sz="700" dirty="0" err="1">
                <a:solidFill>
                  <a:srgbClr val="B3B2B5"/>
                </a:solidFill>
                <a:cs typeface="Arial" charset="0"/>
              </a:rPr>
              <a:t>ClCr</a:t>
            </a:r>
            <a:r>
              <a:rPr lang="fr-FR" sz="700" dirty="0">
                <a:solidFill>
                  <a:srgbClr val="B3B2B5"/>
                </a:solidFill>
                <a:cs typeface="Arial" charset="0"/>
              </a:rPr>
              <a:t> : clairance de la créatinine</a:t>
            </a:r>
            <a:endParaRPr lang="da-DK" sz="700" dirty="0">
              <a:solidFill>
                <a:srgbClr val="B3B2B5"/>
              </a:solidFill>
              <a:cs typeface="Arial" charset="0"/>
            </a:endParaRPr>
          </a:p>
        </p:txBody>
      </p:sp>
      <p:graphicFrame>
        <p:nvGraphicFramePr>
          <p:cNvPr id="8" name="Content Placeholder 2">
            <a:extLst>
              <a:ext uri="{FF2B5EF4-FFF2-40B4-BE49-F238E27FC236}">
                <a16:creationId xmlns:a16="http://schemas.microsoft.com/office/drawing/2014/main" id="{3CAD933F-97C8-9D45-A254-857012B2A8E8}"/>
              </a:ext>
            </a:extLst>
          </p:cNvPr>
          <p:cNvGraphicFramePr>
            <a:graphicFrameLocks/>
          </p:cNvGraphicFramePr>
          <p:nvPr>
            <p:extLst>
              <p:ext uri="{D42A27DB-BD31-4B8C-83A1-F6EECF244321}">
                <p14:modId xmlns:p14="http://schemas.microsoft.com/office/powerpoint/2010/main" val="3315319007"/>
              </p:ext>
            </p:extLst>
          </p:nvPr>
        </p:nvGraphicFramePr>
        <p:xfrm>
          <a:off x="611187" y="1747283"/>
          <a:ext cx="7920037" cy="3060000"/>
        </p:xfrm>
        <a:graphic>
          <a:graphicData uri="http://schemas.openxmlformats.org/drawingml/2006/table">
            <a:tbl>
              <a:tblPr firstRow="1">
                <a:tableStyleId>{9D7B26C5-4107-4FEC-AEDC-1716B250A1EF}</a:tableStyleId>
              </a:tblPr>
              <a:tblGrid>
                <a:gridCol w="413521">
                  <a:extLst>
                    <a:ext uri="{9D8B030D-6E8A-4147-A177-3AD203B41FA5}">
                      <a16:colId xmlns:a16="http://schemas.microsoft.com/office/drawing/2014/main" val="20000"/>
                    </a:ext>
                  </a:extLst>
                </a:gridCol>
                <a:gridCol w="3753258">
                  <a:extLst>
                    <a:ext uri="{9D8B030D-6E8A-4147-A177-3AD203B41FA5}">
                      <a16:colId xmlns:a16="http://schemas.microsoft.com/office/drawing/2014/main" val="20001"/>
                    </a:ext>
                  </a:extLst>
                </a:gridCol>
                <a:gridCol w="3753258">
                  <a:extLst>
                    <a:ext uri="{9D8B030D-6E8A-4147-A177-3AD203B41FA5}">
                      <a16:colId xmlns:a16="http://schemas.microsoft.com/office/drawing/2014/main" val="20002"/>
                    </a:ext>
                  </a:extLst>
                </a:gridCol>
              </a:tblGrid>
              <a:tr h="411647">
                <a:tc>
                  <a:txBody>
                    <a:bodyPr/>
                    <a:lstStyle/>
                    <a:p>
                      <a:pPr marL="0" indent="0">
                        <a:buClr>
                          <a:schemeClr val="bg2"/>
                        </a:buClr>
                        <a:buFont typeface="Arial" panose="020B0604020202020204" pitchFamily="34" charset="0"/>
                        <a:buNone/>
                      </a:pPr>
                      <a:endParaRPr lang="en-GB" sz="1900" noProof="0" dirty="0">
                        <a:solidFill>
                          <a:schemeClr val="bg1"/>
                        </a:solidFill>
                      </a:endParaRPr>
                    </a:p>
                  </a:txBody>
                  <a:tcPr marL="91423" marR="91423" marT="60960" marB="60960" anchor="ctr">
                    <a:lnL>
                      <a:noFill/>
                    </a:lnL>
                    <a:lnR w="12700" cap="flat" cmpd="sng" algn="ctr">
                      <a:noFill/>
                      <a:prstDash val="solid"/>
                      <a:round/>
                      <a:headEnd type="none" w="med" len="med"/>
                      <a:tailEnd type="none" w="med" len="med"/>
                    </a:lnR>
                    <a:lnT w="12700" cmpd="sng">
                      <a:noFill/>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ctr" defTabSz="914400" rtl="0" eaLnBrk="1" fontAlgn="auto" latinLnBrk="0" hangingPunct="1">
                        <a:lnSpc>
                          <a:spcPct val="100000"/>
                        </a:lnSpc>
                        <a:spcBef>
                          <a:spcPts val="0"/>
                        </a:spcBef>
                        <a:spcAft>
                          <a:spcPts val="0"/>
                        </a:spcAft>
                        <a:buClr>
                          <a:schemeClr val="bg2"/>
                        </a:buClr>
                        <a:buSzTx/>
                        <a:buFont typeface="Arial" panose="020B0604020202020204" pitchFamily="34" charset="0"/>
                        <a:buNone/>
                        <a:tabLst/>
                        <a:defRPr/>
                      </a:pPr>
                      <a:r>
                        <a:rPr lang="en-GB" sz="1100" b="1" noProof="0">
                          <a:solidFill>
                            <a:schemeClr val="bg1"/>
                          </a:solidFill>
                        </a:rPr>
                        <a:t>PERSISTANT</a:t>
                      </a:r>
                      <a:endParaRPr lang="en-GB" sz="1100" b="1" noProof="0" dirty="0">
                        <a:solidFill>
                          <a:schemeClr val="bg1"/>
                        </a:solidFill>
                      </a:endParaRPr>
                    </a:p>
                  </a:txBody>
                  <a:tcPr marL="91423" marR="91423" marT="0" marB="0" anchor="ctr">
                    <a:lnL w="12700" cap="flat" cmpd="sng" algn="ctr">
                      <a:no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rgbClr val="3961AC"/>
                    </a:solidFill>
                  </a:tcPr>
                </a:tc>
                <a:tc>
                  <a:txBody>
                    <a:bodyPr/>
                    <a:lstStyle/>
                    <a:p>
                      <a:pPr marL="0" marR="0" indent="0" algn="ctr" defTabSz="914400" rtl="0" eaLnBrk="1" fontAlgn="auto" latinLnBrk="0" hangingPunct="1">
                        <a:lnSpc>
                          <a:spcPct val="100000"/>
                        </a:lnSpc>
                        <a:spcBef>
                          <a:spcPts val="0"/>
                        </a:spcBef>
                        <a:spcAft>
                          <a:spcPts val="0"/>
                        </a:spcAft>
                        <a:buClr>
                          <a:schemeClr val="bg2"/>
                        </a:buClr>
                        <a:buSzTx/>
                        <a:buFont typeface="Arial" panose="020B0604020202020204" pitchFamily="34" charset="0"/>
                        <a:buNone/>
                        <a:tabLst/>
                        <a:defRPr/>
                      </a:pPr>
                      <a:r>
                        <a:rPr lang="en-GB" sz="1100" b="1" noProof="0" dirty="0">
                          <a:solidFill>
                            <a:schemeClr val="bg1"/>
                          </a:solidFill>
                        </a:rPr>
                        <a:t>TRANSITOIRE</a:t>
                      </a:r>
                    </a:p>
                  </a:txBody>
                  <a:tcPr marL="90000" marR="91423"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0"/>
                  </a:ext>
                </a:extLst>
              </a:tr>
              <a:tr h="2027743">
                <a:tc>
                  <a:txBody>
                    <a:bodyPr/>
                    <a:lstStyle/>
                    <a:p>
                      <a:pPr marL="0" marR="0" lvl="0" indent="0" algn="ctr" defTabSz="914400" rtl="0" eaLnBrk="1" fontAlgn="auto" latinLnBrk="0" hangingPunct="1">
                        <a:lnSpc>
                          <a:spcPct val="100000"/>
                        </a:lnSpc>
                        <a:spcBef>
                          <a:spcPts val="0"/>
                        </a:spcBef>
                        <a:spcAft>
                          <a:spcPts val="0"/>
                        </a:spcAft>
                        <a:buClr>
                          <a:schemeClr val="bg2"/>
                        </a:buClr>
                        <a:buSzTx/>
                        <a:buFont typeface="Arial" panose="020B0604020202020204" pitchFamily="34" charset="0"/>
                        <a:buNone/>
                        <a:tabLst/>
                        <a:defRPr/>
                      </a:pPr>
                      <a:r>
                        <a:rPr lang="en-GB" altLang="zh-CN" sz="1100" b="1" kern="0" noProof="0" dirty="0">
                          <a:solidFill>
                            <a:schemeClr val="tx1"/>
                          </a:solidFill>
                        </a:rPr>
                        <a:t>Léger</a:t>
                      </a:r>
                    </a:p>
                  </a:txBody>
                  <a:tcPr marL="91423" marR="91423" marT="60960" marB="60960" vert="vert270" anchor="ctr">
                    <a:lnL>
                      <a:noFill/>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68288" marR="0" lvl="0" indent="-268288" algn="l" defTabSz="914400" rtl="0" eaLnBrk="1" fontAlgn="base" latinLnBrk="0" hangingPunct="1">
                        <a:lnSpc>
                          <a:spcPct val="100000"/>
                        </a:lnSpc>
                        <a:spcBef>
                          <a:spcPct val="25000"/>
                        </a:spcBef>
                        <a:spcAft>
                          <a:spcPct val="0"/>
                        </a:spcAft>
                        <a:buClr>
                          <a:schemeClr val="bg2"/>
                        </a:buClr>
                        <a:buSzPct val="80000"/>
                        <a:buFont typeface="Wingdings" panose="05000000000000000000" pitchFamily="2" charset="2"/>
                        <a:buChar char=""/>
                        <a:tabLst>
                          <a:tab pos="1238250" algn="l"/>
                        </a:tabLst>
                        <a:defRPr/>
                      </a:pPr>
                      <a:r>
                        <a:rPr lang="en-GB" sz="1000" noProof="0">
                          <a:solidFill>
                            <a:schemeClr val="tx1"/>
                          </a:solidFill>
                          <a:latin typeface="+mn-lt"/>
                          <a:ea typeface="+mn-ea"/>
                          <a:cs typeface="+mn-cs"/>
                        </a:rPr>
                        <a:t>IMC &gt;30 kg/m</a:t>
                      </a:r>
                      <a:r>
                        <a:rPr lang="en-GB" sz="1000" baseline="30000" noProof="0">
                          <a:solidFill>
                            <a:schemeClr val="tx1"/>
                          </a:solidFill>
                          <a:latin typeface="+mn-lt"/>
                          <a:ea typeface="+mn-ea"/>
                          <a:cs typeface="+mn-cs"/>
                        </a:rPr>
                        <a:t>2</a:t>
                      </a:r>
                    </a:p>
                    <a:p>
                      <a:pPr marL="268288" marR="0" lvl="0" indent="-268288" algn="l" defTabSz="914400" rtl="0" eaLnBrk="1" fontAlgn="base" latinLnBrk="0" hangingPunct="1">
                        <a:lnSpc>
                          <a:spcPct val="100000"/>
                        </a:lnSpc>
                        <a:spcBef>
                          <a:spcPct val="25000"/>
                        </a:spcBef>
                        <a:spcAft>
                          <a:spcPct val="0"/>
                        </a:spcAft>
                        <a:buClr>
                          <a:schemeClr val="bg2"/>
                        </a:buClr>
                        <a:buSzPct val="80000"/>
                        <a:buFont typeface="Wingdings" panose="05000000000000000000" pitchFamily="2" charset="2"/>
                        <a:buChar char=""/>
                        <a:tabLst>
                          <a:tab pos="1238250" algn="l"/>
                        </a:tabLst>
                        <a:defRPr/>
                      </a:pPr>
                      <a:r>
                        <a:rPr lang="en-GB" sz="1000" noProof="0">
                          <a:solidFill>
                            <a:schemeClr val="tx1"/>
                          </a:solidFill>
                          <a:latin typeface="+mn-lt"/>
                          <a:ea typeface="+mn-ea"/>
                          <a:cs typeface="+mn-cs"/>
                        </a:rPr>
                        <a:t>TEV dans les antécédents familiaux </a:t>
                      </a:r>
                    </a:p>
                    <a:p>
                      <a:pPr marL="268288" marR="0" lvl="0" indent="-268288" algn="l" defTabSz="914400" rtl="0" eaLnBrk="1" fontAlgn="base" latinLnBrk="0" hangingPunct="1">
                        <a:lnSpc>
                          <a:spcPct val="100000"/>
                        </a:lnSpc>
                        <a:spcBef>
                          <a:spcPct val="25000"/>
                        </a:spcBef>
                        <a:spcAft>
                          <a:spcPct val="0"/>
                        </a:spcAft>
                        <a:buClr>
                          <a:schemeClr val="bg2"/>
                        </a:buClr>
                        <a:buSzPct val="80000"/>
                        <a:buFont typeface="Wingdings" panose="05000000000000000000" pitchFamily="2" charset="2"/>
                        <a:buChar char=""/>
                        <a:tabLst>
                          <a:tab pos="1238250" algn="l"/>
                        </a:tabLst>
                        <a:defRPr/>
                      </a:pPr>
                      <a:r>
                        <a:rPr lang="en-GB" sz="1000" noProof="0">
                          <a:solidFill>
                            <a:schemeClr val="tx1"/>
                          </a:solidFill>
                          <a:latin typeface="+mn-lt"/>
                          <a:ea typeface="+mn-ea"/>
                          <a:cs typeface="+mn-cs"/>
                        </a:rPr>
                        <a:t>ClCr calculée &lt;50 mL/min</a:t>
                      </a:r>
                    </a:p>
                    <a:p>
                      <a:pPr marL="268288" marR="0" lvl="0" indent="-268288" algn="l" defTabSz="914400" rtl="0" eaLnBrk="1" fontAlgn="base" latinLnBrk="0" hangingPunct="1">
                        <a:lnSpc>
                          <a:spcPct val="100000"/>
                        </a:lnSpc>
                        <a:spcBef>
                          <a:spcPct val="25000"/>
                        </a:spcBef>
                        <a:spcAft>
                          <a:spcPct val="0"/>
                        </a:spcAft>
                        <a:buClr>
                          <a:schemeClr val="bg2"/>
                        </a:buClr>
                        <a:buSzPct val="80000"/>
                        <a:buFont typeface="Wingdings" panose="05000000000000000000" pitchFamily="2" charset="2"/>
                        <a:buChar char=""/>
                        <a:tabLst>
                          <a:tab pos="1238250" algn="l"/>
                        </a:tabLst>
                        <a:defRPr/>
                      </a:pPr>
                      <a:r>
                        <a:rPr lang="en-GB" sz="1000" noProof="0">
                          <a:solidFill>
                            <a:schemeClr val="tx1"/>
                          </a:solidFill>
                          <a:latin typeface="+mn-lt"/>
                          <a:ea typeface="+mn-ea"/>
                          <a:cs typeface="+mn-cs"/>
                        </a:rPr>
                        <a:t>Insuffisance cardiaque</a:t>
                      </a:r>
                    </a:p>
                    <a:p>
                      <a:pPr marL="268288" marR="0" lvl="0" indent="-268288" algn="l" defTabSz="914400" rtl="0" eaLnBrk="1" fontAlgn="base" latinLnBrk="0" hangingPunct="1">
                        <a:lnSpc>
                          <a:spcPct val="100000"/>
                        </a:lnSpc>
                        <a:spcBef>
                          <a:spcPct val="25000"/>
                        </a:spcBef>
                        <a:spcAft>
                          <a:spcPct val="0"/>
                        </a:spcAft>
                        <a:buClr>
                          <a:schemeClr val="bg2"/>
                        </a:buClr>
                        <a:buSzPct val="80000"/>
                        <a:buFont typeface="Wingdings" panose="05000000000000000000" pitchFamily="2" charset="2"/>
                        <a:buChar char=""/>
                        <a:tabLst>
                          <a:tab pos="1238250" algn="l"/>
                        </a:tabLst>
                        <a:defRPr/>
                      </a:pPr>
                      <a:r>
                        <a:rPr lang="en-GB" sz="1000" noProof="0">
                          <a:solidFill>
                            <a:schemeClr val="tx1"/>
                          </a:solidFill>
                          <a:latin typeface="+mn-lt"/>
                          <a:ea typeface="+mn-ea"/>
                          <a:cs typeface="+mn-cs"/>
                        </a:rPr>
                        <a:t>Maladie intestinale inflammatoire chronique</a:t>
                      </a:r>
                    </a:p>
                    <a:p>
                      <a:pPr marL="268288" marR="0" lvl="0" indent="-268288" algn="l" defTabSz="914400" rtl="0" eaLnBrk="1" fontAlgn="base" latinLnBrk="0" hangingPunct="1">
                        <a:lnSpc>
                          <a:spcPct val="100000"/>
                        </a:lnSpc>
                        <a:spcBef>
                          <a:spcPct val="25000"/>
                        </a:spcBef>
                        <a:spcAft>
                          <a:spcPct val="0"/>
                        </a:spcAft>
                        <a:buClr>
                          <a:schemeClr val="bg2"/>
                        </a:buClr>
                        <a:buSzPct val="80000"/>
                        <a:buFont typeface="Wingdings" panose="05000000000000000000" pitchFamily="2" charset="2"/>
                        <a:buChar char=""/>
                        <a:tabLst>
                          <a:tab pos="1238250" algn="l"/>
                        </a:tabLst>
                        <a:defRPr/>
                      </a:pPr>
                      <a:r>
                        <a:rPr lang="en-GB" sz="1000" noProof="0">
                          <a:solidFill>
                            <a:schemeClr val="tx1"/>
                          </a:solidFill>
                          <a:latin typeface="+mn-lt"/>
                          <a:ea typeface="+mn-ea"/>
                          <a:cs typeface="+mn-cs"/>
                        </a:rPr>
                        <a:t>Paralysie complète ou partielle des members inférieurs</a:t>
                      </a:r>
                    </a:p>
                    <a:p>
                      <a:pPr marL="268288" marR="0" lvl="0" indent="-268288" algn="l" defTabSz="914400" rtl="0" eaLnBrk="1" fontAlgn="base" latinLnBrk="0" hangingPunct="1">
                        <a:lnSpc>
                          <a:spcPct val="100000"/>
                        </a:lnSpc>
                        <a:spcBef>
                          <a:spcPct val="25000"/>
                        </a:spcBef>
                        <a:spcAft>
                          <a:spcPct val="0"/>
                        </a:spcAft>
                        <a:buClr>
                          <a:schemeClr val="bg2"/>
                        </a:buClr>
                        <a:buSzPct val="80000"/>
                        <a:buFont typeface="Wingdings" panose="05000000000000000000" pitchFamily="2" charset="2"/>
                        <a:buChar char=""/>
                        <a:tabLst>
                          <a:tab pos="1238250" algn="l"/>
                        </a:tabLst>
                        <a:defRPr/>
                      </a:pPr>
                      <a:r>
                        <a:rPr lang="en-GB" sz="1000" noProof="0">
                          <a:solidFill>
                            <a:schemeClr val="tx1"/>
                          </a:solidFill>
                          <a:latin typeface="+mn-lt"/>
                          <a:ea typeface="+mn-ea"/>
                          <a:cs typeface="+mn-cs"/>
                        </a:rPr>
                        <a:t>Thrombophilie connue (y compris déficience en antithrombine, de la protéine C ou de la protéine S, facteur V Leiden ou mutation du gène de la prothrombine, et syndrome des antiphospholipides).</a:t>
                      </a:r>
                      <a:endParaRPr lang="en-GB" sz="1000" noProof="0" dirty="0">
                        <a:solidFill>
                          <a:schemeClr val="tx1"/>
                        </a:solidFill>
                        <a:latin typeface="+mn-lt"/>
                        <a:ea typeface="+mn-ea"/>
                        <a:cs typeface="+mn-cs"/>
                      </a:endParaRPr>
                    </a:p>
                  </a:txBody>
                  <a:tcPr marL="91423" marR="91423" marT="60960" marB="6096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68288"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r>
                        <a:rPr lang="en-GB" sz="1000" noProof="0" dirty="0" err="1">
                          <a:solidFill>
                            <a:schemeClr val="tx1"/>
                          </a:solidFill>
                          <a:latin typeface="+mn-lt"/>
                          <a:ea typeface="+mn-ea"/>
                          <a:cs typeface="+mn-cs"/>
                        </a:rPr>
                        <a:t>Traitement</a:t>
                      </a:r>
                      <a:r>
                        <a:rPr lang="en-GB" sz="1000" noProof="0" dirty="0">
                          <a:solidFill>
                            <a:schemeClr val="tx1"/>
                          </a:solidFill>
                          <a:latin typeface="+mn-lt"/>
                          <a:ea typeface="+mn-ea"/>
                          <a:cs typeface="+mn-cs"/>
                        </a:rPr>
                        <a:t> hormonal</a:t>
                      </a:r>
                    </a:p>
                    <a:p>
                      <a:pPr marL="268288" marR="0" lvl="0" indent="-268288" algn="l" defTabSz="914400" rtl="0" eaLnBrk="1" fontAlgn="base" latinLnBrk="0" hangingPunct="1">
                        <a:lnSpc>
                          <a:spcPct val="100000"/>
                        </a:lnSpc>
                        <a:spcBef>
                          <a:spcPct val="25000"/>
                        </a:spcBef>
                        <a:spcAft>
                          <a:spcPct val="0"/>
                        </a:spcAft>
                        <a:buClr>
                          <a:schemeClr val="bg2"/>
                        </a:buClr>
                        <a:buSzPct val="80000"/>
                        <a:buFont typeface="Wingdings" panose="05000000000000000000" pitchFamily="2" charset="2"/>
                        <a:buChar char=""/>
                        <a:tabLst>
                          <a:tab pos="1238250" algn="l"/>
                        </a:tabLst>
                        <a:defRPr/>
                      </a:pPr>
                      <a:r>
                        <a:rPr lang="en-GB" sz="1000" noProof="0" dirty="0">
                          <a:solidFill>
                            <a:schemeClr val="tx1"/>
                          </a:solidFill>
                          <a:latin typeface="+mn-lt"/>
                          <a:ea typeface="+mn-ea"/>
                          <a:cs typeface="+mn-cs"/>
                        </a:rPr>
                        <a:t>Etat </a:t>
                      </a:r>
                      <a:r>
                        <a:rPr lang="en-GB" sz="1000" noProof="0" dirty="0" err="1">
                          <a:solidFill>
                            <a:schemeClr val="tx1"/>
                          </a:solidFill>
                          <a:latin typeface="+mn-lt"/>
                          <a:ea typeface="+mn-ea"/>
                          <a:cs typeface="+mn-cs"/>
                        </a:rPr>
                        <a:t>grabataire</a:t>
                      </a:r>
                      <a:endParaRPr lang="en-GB" sz="1000" noProof="0" dirty="0">
                        <a:solidFill>
                          <a:schemeClr val="tx1"/>
                        </a:solidFill>
                        <a:latin typeface="+mn-lt"/>
                        <a:ea typeface="+mn-ea"/>
                        <a:cs typeface="+mn-cs"/>
                      </a:endParaRPr>
                    </a:p>
                    <a:p>
                      <a:pPr marL="268288"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r>
                        <a:rPr lang="en-GB" sz="1000" noProof="0" dirty="0" err="1">
                          <a:solidFill>
                            <a:schemeClr val="tx1"/>
                          </a:solidFill>
                          <a:latin typeface="+mn-lt"/>
                          <a:ea typeface="+mn-ea"/>
                          <a:cs typeface="+mn-cs"/>
                        </a:rPr>
                        <a:t>Blessure</a:t>
                      </a:r>
                      <a:r>
                        <a:rPr lang="en-GB" sz="1000" noProof="0" dirty="0">
                          <a:solidFill>
                            <a:schemeClr val="tx1"/>
                          </a:solidFill>
                          <a:latin typeface="+mn-lt"/>
                          <a:ea typeface="+mn-ea"/>
                          <a:cs typeface="+mn-cs"/>
                        </a:rPr>
                        <a:t> aux jambes avec </a:t>
                      </a:r>
                      <a:r>
                        <a:rPr lang="en-GB" sz="1000" noProof="0" dirty="0" err="1">
                          <a:solidFill>
                            <a:schemeClr val="tx1"/>
                          </a:solidFill>
                          <a:latin typeface="+mn-lt"/>
                          <a:ea typeface="+mn-ea"/>
                          <a:cs typeface="+mn-cs"/>
                        </a:rPr>
                        <a:t>mobilité</a:t>
                      </a:r>
                      <a:r>
                        <a:rPr lang="en-GB" sz="1000" noProof="0" dirty="0">
                          <a:solidFill>
                            <a:schemeClr val="tx1"/>
                          </a:solidFill>
                          <a:latin typeface="+mn-lt"/>
                          <a:ea typeface="+mn-ea"/>
                          <a:cs typeface="+mn-cs"/>
                        </a:rPr>
                        <a:t> </a:t>
                      </a:r>
                      <a:r>
                        <a:rPr lang="en-GB" sz="1000" noProof="0" dirty="0" err="1">
                          <a:solidFill>
                            <a:schemeClr val="tx1"/>
                          </a:solidFill>
                          <a:latin typeface="+mn-lt"/>
                          <a:ea typeface="+mn-ea"/>
                          <a:cs typeface="+mn-cs"/>
                        </a:rPr>
                        <a:t>réduite</a:t>
                      </a:r>
                      <a:endParaRPr lang="en-GB" sz="1000" noProof="0" dirty="0">
                        <a:solidFill>
                          <a:schemeClr val="tx1"/>
                        </a:solidFill>
                        <a:latin typeface="+mn-lt"/>
                        <a:ea typeface="+mn-ea"/>
                        <a:cs typeface="+mn-cs"/>
                      </a:endParaRPr>
                    </a:p>
                    <a:p>
                      <a:pPr marL="268288"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r>
                        <a:rPr lang="en-GB" sz="1000" noProof="0" dirty="0">
                          <a:solidFill>
                            <a:schemeClr val="tx1"/>
                          </a:solidFill>
                          <a:latin typeface="+mn-lt"/>
                          <a:ea typeface="+mn-ea"/>
                          <a:cs typeface="+mn-cs"/>
                        </a:rPr>
                        <a:t>Voyage &gt;8 </a:t>
                      </a:r>
                      <a:r>
                        <a:rPr lang="en-GB" sz="1000" noProof="0" dirty="0" err="1">
                          <a:solidFill>
                            <a:schemeClr val="tx1"/>
                          </a:solidFill>
                          <a:latin typeface="+mn-lt"/>
                          <a:ea typeface="+mn-ea"/>
                          <a:cs typeface="+mn-cs"/>
                        </a:rPr>
                        <a:t>heures</a:t>
                      </a:r>
                      <a:endParaRPr lang="en-GB" sz="1000" noProof="0" dirty="0">
                        <a:solidFill>
                          <a:schemeClr val="tx1"/>
                        </a:solidFill>
                        <a:latin typeface="+mn-lt"/>
                        <a:ea typeface="+mn-ea"/>
                        <a:cs typeface="+mn-cs"/>
                      </a:endParaRPr>
                    </a:p>
                    <a:p>
                      <a:pPr marL="268288" marR="0" lvl="0" indent="-268288" algn="l" defTabSz="914400" rtl="0" eaLnBrk="1" fontAlgn="base" latinLnBrk="0" hangingPunct="1">
                        <a:lnSpc>
                          <a:spcPct val="100000"/>
                        </a:lnSpc>
                        <a:spcBef>
                          <a:spcPct val="25000"/>
                        </a:spcBef>
                        <a:spcAft>
                          <a:spcPct val="0"/>
                        </a:spcAft>
                        <a:buClr>
                          <a:schemeClr val="bg2"/>
                        </a:buClr>
                        <a:buSzPct val="80000"/>
                        <a:buFont typeface="Wingdings" panose="05000000000000000000" pitchFamily="2" charset="2"/>
                        <a:buChar char=""/>
                        <a:tabLst>
                          <a:tab pos="1238250" algn="l"/>
                        </a:tabLst>
                        <a:defRPr/>
                      </a:pPr>
                      <a:r>
                        <a:rPr lang="en-GB" sz="1000" noProof="0" dirty="0" err="1">
                          <a:solidFill>
                            <a:schemeClr val="tx1"/>
                          </a:solidFill>
                          <a:latin typeface="+mn-lt"/>
                          <a:ea typeface="+mn-ea"/>
                          <a:cs typeface="+mn-cs"/>
                        </a:rPr>
                        <a:t>Grossesse</a:t>
                      </a:r>
                      <a:r>
                        <a:rPr lang="en-GB" sz="1000" noProof="0" dirty="0">
                          <a:solidFill>
                            <a:schemeClr val="tx1"/>
                          </a:solidFill>
                          <a:latin typeface="+mn-lt"/>
                          <a:ea typeface="+mn-ea"/>
                          <a:cs typeface="+mn-cs"/>
                        </a:rPr>
                        <a:t>*</a:t>
                      </a:r>
                    </a:p>
                    <a:p>
                      <a:pPr marL="268288" marR="0" lvl="0" indent="-268288" algn="l" defTabSz="914400" rtl="0" eaLnBrk="1" fontAlgn="base" latinLnBrk="0" hangingPunct="1">
                        <a:lnSpc>
                          <a:spcPct val="100000"/>
                        </a:lnSpc>
                        <a:spcBef>
                          <a:spcPct val="25000"/>
                        </a:spcBef>
                        <a:spcAft>
                          <a:spcPct val="0"/>
                        </a:spcAft>
                        <a:buClr>
                          <a:schemeClr val="bg2"/>
                        </a:buClr>
                        <a:buSzPct val="80000"/>
                        <a:buFont typeface="Wingdings" panose="05000000000000000000" pitchFamily="2" charset="2"/>
                        <a:buChar char=""/>
                        <a:tabLst>
                          <a:tab pos="1238250" algn="l"/>
                        </a:tabLst>
                        <a:defRPr/>
                      </a:pPr>
                      <a:r>
                        <a:rPr lang="en-GB" sz="1000" noProof="0" dirty="0">
                          <a:solidFill>
                            <a:schemeClr val="tx1"/>
                          </a:solidFill>
                          <a:latin typeface="+mn-lt"/>
                          <a:ea typeface="+mn-ea"/>
                          <a:cs typeface="+mn-cs"/>
                        </a:rPr>
                        <a:t>Post-partum*</a:t>
                      </a:r>
                    </a:p>
                    <a:p>
                      <a:pPr marL="268288"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endParaRPr lang="en-GB" sz="1000" noProof="0" dirty="0">
                        <a:solidFill>
                          <a:schemeClr val="tx1"/>
                        </a:solidFill>
                        <a:latin typeface="+mn-lt"/>
                        <a:ea typeface="+mn-ea"/>
                        <a:cs typeface="+mn-cs"/>
                      </a:endParaRPr>
                    </a:p>
                  </a:txBody>
                  <a:tcPr marL="91423" marR="91423" marT="60960" marB="60960">
                    <a:lnL w="12700" cap="flat" cmpd="sng" algn="ctr">
                      <a:solidFill>
                        <a:schemeClr val="tx1">
                          <a:lumMod val="65000"/>
                          <a:lumOff val="3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20610">
                <a:tc>
                  <a:txBody>
                    <a:bodyPr/>
                    <a:lstStyle/>
                    <a:p>
                      <a:pPr marL="0" marR="0" lvl="0" indent="0" algn="ctr" defTabSz="914400" rtl="0" eaLnBrk="1" fontAlgn="auto" latinLnBrk="0" hangingPunct="1">
                        <a:lnSpc>
                          <a:spcPct val="100000"/>
                        </a:lnSpc>
                        <a:spcBef>
                          <a:spcPts val="0"/>
                        </a:spcBef>
                        <a:spcAft>
                          <a:spcPts val="0"/>
                        </a:spcAft>
                        <a:buClr>
                          <a:schemeClr val="bg2"/>
                        </a:buClr>
                        <a:buSzTx/>
                        <a:buFont typeface="Arial" panose="020B0604020202020204" pitchFamily="34" charset="0"/>
                        <a:buNone/>
                        <a:tabLst/>
                        <a:defRPr/>
                      </a:pPr>
                      <a:r>
                        <a:rPr lang="en-GB" altLang="zh-CN" sz="1100" b="1" kern="0" noProof="0" dirty="0" err="1">
                          <a:solidFill>
                            <a:schemeClr val="tx1"/>
                          </a:solidFill>
                        </a:rPr>
                        <a:t>Majeur</a:t>
                      </a:r>
                      <a:endParaRPr lang="en-GB" altLang="zh-CN" sz="1100" b="1" kern="0" noProof="0" dirty="0">
                        <a:solidFill>
                          <a:schemeClr val="tx1"/>
                        </a:solidFill>
                      </a:endParaRPr>
                    </a:p>
                  </a:txBody>
                  <a:tcPr marL="91423" marR="91423" marT="60960" marB="60960" vert="vert270" anchor="ctr">
                    <a:lnL>
                      <a:noFill/>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rgbClr val="D5D4D2"/>
                    </a:solidFill>
                  </a:tcPr>
                </a:tc>
                <a:tc>
                  <a:txBody>
                    <a:bodyPr/>
                    <a:lstStyle/>
                    <a:p>
                      <a:pPr marL="268288" marR="0" indent="-268288" algn="l" defTabSz="914400" rtl="0" eaLnBrk="1" fontAlgn="base" latinLnBrk="0" hangingPunct="1">
                        <a:lnSpc>
                          <a:spcPct val="100000"/>
                        </a:lnSpc>
                        <a:spcBef>
                          <a:spcPct val="25000"/>
                        </a:spcBef>
                        <a:spcAft>
                          <a:spcPct val="0"/>
                        </a:spcAft>
                        <a:buClr>
                          <a:schemeClr val="bg2"/>
                        </a:buClr>
                        <a:buSzPct val="80000"/>
                        <a:buFont typeface="Wingdings" panose="05000000000000000000" pitchFamily="2" charset="2"/>
                        <a:buChar char=""/>
                        <a:tabLst>
                          <a:tab pos="1238250" algn="l"/>
                        </a:tabLst>
                        <a:defRPr/>
                      </a:pPr>
                      <a:r>
                        <a:rPr lang="en-GB" altLang="zh-CN" sz="1000" noProof="0">
                          <a:solidFill>
                            <a:schemeClr val="tx1"/>
                          </a:solidFill>
                          <a:latin typeface="+mn-lt"/>
                          <a:ea typeface="+mn-ea"/>
                          <a:cs typeface="+mn-cs"/>
                        </a:rPr>
                        <a:t>Cancer actif, à l'exception du cancer de la peau basocellulaire ou spinocellulaire</a:t>
                      </a:r>
                      <a:endParaRPr lang="en-GB" altLang="zh-CN" sz="1000" noProof="0" dirty="0">
                        <a:solidFill>
                          <a:schemeClr val="tx1"/>
                        </a:solidFill>
                        <a:latin typeface="+mn-lt"/>
                        <a:ea typeface="+mn-ea"/>
                        <a:cs typeface="+mn-cs"/>
                      </a:endParaRPr>
                    </a:p>
                  </a:txBody>
                  <a:tcPr marL="91423" marR="91423" marT="60960" marB="6096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rgbClr val="D5D4D2"/>
                    </a:solidFill>
                  </a:tcPr>
                </a:tc>
                <a:tc>
                  <a:txBody>
                    <a:bodyPr/>
                    <a:lstStyle/>
                    <a:p>
                      <a:pPr marL="268288"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r>
                        <a:rPr lang="en-GB" sz="1000" noProof="0" dirty="0" err="1">
                          <a:solidFill>
                            <a:schemeClr val="tx1"/>
                          </a:solidFill>
                          <a:latin typeface="+mn-lt"/>
                          <a:ea typeface="+mn-ea"/>
                          <a:cs typeface="+mn-cs"/>
                        </a:rPr>
                        <a:t>Chirurgie</a:t>
                      </a:r>
                      <a:r>
                        <a:rPr lang="en-GB" sz="1000" noProof="0" dirty="0">
                          <a:solidFill>
                            <a:schemeClr val="tx1"/>
                          </a:solidFill>
                          <a:latin typeface="+mn-lt"/>
                          <a:ea typeface="+mn-ea"/>
                          <a:cs typeface="+mn-cs"/>
                        </a:rPr>
                        <a:t> majeure/</a:t>
                      </a:r>
                      <a:r>
                        <a:rPr lang="en-GB" sz="1000" noProof="0" dirty="0" err="1">
                          <a:solidFill>
                            <a:schemeClr val="tx1"/>
                          </a:solidFill>
                          <a:latin typeface="+mn-lt"/>
                          <a:ea typeface="+mn-ea"/>
                          <a:cs typeface="+mn-cs"/>
                        </a:rPr>
                        <a:t>traumatisme</a:t>
                      </a:r>
                      <a:endParaRPr lang="en-GB" sz="1000" noProof="0" dirty="0">
                        <a:solidFill>
                          <a:schemeClr val="tx1"/>
                        </a:solidFill>
                        <a:latin typeface="+mn-lt"/>
                        <a:ea typeface="+mn-ea"/>
                        <a:cs typeface="+mn-cs"/>
                      </a:endParaRPr>
                    </a:p>
                    <a:p>
                      <a:pPr marL="268288" marR="0" lvl="0" indent="-268288" algn="l" defTabSz="914400" rtl="0" eaLnBrk="1" fontAlgn="base" latinLnBrk="0" hangingPunct="1">
                        <a:lnSpc>
                          <a:spcPct val="100000"/>
                        </a:lnSpc>
                        <a:spcBef>
                          <a:spcPct val="25000"/>
                        </a:spcBef>
                        <a:spcAft>
                          <a:spcPct val="0"/>
                        </a:spcAft>
                        <a:buClr>
                          <a:schemeClr val="bg2"/>
                        </a:buClr>
                        <a:buSzPct val="80000"/>
                        <a:buFont typeface="Wingdings" panose="05000000000000000000" pitchFamily="2" charset="2"/>
                        <a:buChar char=""/>
                        <a:tabLst>
                          <a:tab pos="1238250" algn="l"/>
                        </a:tabLst>
                        <a:defRPr/>
                      </a:pPr>
                      <a:r>
                        <a:rPr lang="en-GB" sz="1000" noProof="0" dirty="0" err="1">
                          <a:solidFill>
                            <a:schemeClr val="tx1"/>
                          </a:solidFill>
                          <a:latin typeface="+mn-lt"/>
                          <a:ea typeface="+mn-ea"/>
                          <a:cs typeface="+mn-cs"/>
                        </a:rPr>
                        <a:t>Césarienne</a:t>
                      </a:r>
                      <a:r>
                        <a:rPr lang="en-GB" sz="1000" noProof="0" dirty="0">
                          <a:solidFill>
                            <a:schemeClr val="tx1"/>
                          </a:solidFill>
                          <a:latin typeface="+mn-lt"/>
                          <a:ea typeface="+mn-ea"/>
                          <a:cs typeface="+mn-cs"/>
                        </a:rPr>
                        <a:t>*</a:t>
                      </a:r>
                    </a:p>
                  </a:txBody>
                  <a:tcPr marL="91423" marR="91423" marT="60960" marB="60960" anchor="ctr">
                    <a:lnL w="12700" cap="flat" cmpd="sng" algn="ctr">
                      <a:solidFill>
                        <a:schemeClr val="tx1">
                          <a:lumMod val="65000"/>
                          <a:lumOff val="3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rgbClr val="D5D4D2"/>
                    </a:solidFill>
                  </a:tcPr>
                </a:tc>
                <a:extLst>
                  <a:ext uri="{0D108BD9-81ED-4DB2-BD59-A6C34878D82A}">
                    <a16:rowId xmlns:a16="http://schemas.microsoft.com/office/drawing/2014/main" val="2353826358"/>
                  </a:ext>
                </a:extLst>
              </a:tr>
            </a:tbl>
          </a:graphicData>
        </a:graphic>
      </p:graphicFrame>
    </p:spTree>
    <p:extLst>
      <p:ext uri="{BB962C8B-B14F-4D97-AF65-F5344CB8AC3E}">
        <p14:creationId xmlns:p14="http://schemas.microsoft.com/office/powerpoint/2010/main" val="3600332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 name="Chart 14">
            <a:extLst>
              <a:ext uri="{FF2B5EF4-FFF2-40B4-BE49-F238E27FC236}">
                <a16:creationId xmlns:a16="http://schemas.microsoft.com/office/drawing/2014/main" id="{C729DABC-8A03-4CB3-9613-CE408F480C2C}"/>
              </a:ext>
            </a:extLst>
          </p:cNvPr>
          <p:cNvGraphicFramePr/>
          <p:nvPr>
            <p:extLst>
              <p:ext uri="{D42A27DB-BD31-4B8C-83A1-F6EECF244321}">
                <p14:modId xmlns:p14="http://schemas.microsoft.com/office/powerpoint/2010/main" val="3565896514"/>
              </p:ext>
            </p:extLst>
          </p:nvPr>
        </p:nvGraphicFramePr>
        <p:xfrm>
          <a:off x="912791" y="1630688"/>
          <a:ext cx="7881386" cy="2624752"/>
        </p:xfrm>
        <a:graphic>
          <a:graphicData uri="http://schemas.openxmlformats.org/drawingml/2006/chart">
            <c:chart xmlns:c="http://schemas.openxmlformats.org/drawingml/2006/chart" xmlns:r="http://schemas.openxmlformats.org/officeDocument/2006/relationships" r:id="rId3"/>
          </a:graphicData>
        </a:graphic>
      </p:graphicFrame>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 name="TextBox 3">
            <a:extLst>
              <a:ext uri="{FF2B5EF4-FFF2-40B4-BE49-F238E27FC236}">
                <a16:creationId xmlns:a16="http://schemas.microsoft.com/office/drawing/2014/main" id="{2FFE767A-A25D-4C4F-BA87-BB3284BB6192}"/>
              </a:ext>
            </a:extLst>
          </p:cNvPr>
          <p:cNvSpPr txBox="1"/>
          <p:nvPr/>
        </p:nvSpPr>
        <p:spPr>
          <a:xfrm>
            <a:off x="619124" y="4815493"/>
            <a:ext cx="7913690" cy="241092"/>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p&lt;0.001 versus AAS 100 mg</a:t>
            </a:r>
          </a:p>
          <a:p>
            <a:pPr>
              <a:spcBef>
                <a:spcPts val="0"/>
              </a:spcBef>
              <a:spcAft>
                <a:spcPts val="200"/>
              </a:spcAft>
            </a:pPr>
            <a:r>
              <a:rPr lang="fr-FR" sz="700" dirty="0">
                <a:solidFill>
                  <a:srgbClr val="B3B2B5"/>
                </a:solidFill>
                <a:cs typeface="Arial" charset="0"/>
              </a:rPr>
              <a:t>AAS : acide acétylsalicylique ; TEV : </a:t>
            </a:r>
            <a:r>
              <a:rPr lang="fr-FR" sz="700" dirty="0" err="1">
                <a:solidFill>
                  <a:srgbClr val="B3B2B5"/>
                </a:solidFill>
                <a:cs typeface="Arial" charset="0"/>
              </a:rPr>
              <a:t>thromboembolie</a:t>
            </a:r>
            <a:r>
              <a:rPr lang="fr-FR" sz="700" dirty="0">
                <a:solidFill>
                  <a:srgbClr val="B3B2B5"/>
                </a:solidFill>
                <a:cs typeface="Arial" charset="0"/>
              </a:rPr>
              <a:t> veineuse ; TVP : thrombose veineuse profonde ; EP : embolie pulmonaire </a:t>
            </a:r>
          </a:p>
        </p:txBody>
      </p:sp>
      <p:sp>
        <p:nvSpPr>
          <p:cNvPr id="9" name="Subtitle 1">
            <a:extLst>
              <a:ext uri="{FF2B5EF4-FFF2-40B4-BE49-F238E27FC236}">
                <a16:creationId xmlns:a16="http://schemas.microsoft.com/office/drawing/2014/main" id="{04EA1788-3DA9-4CEB-9C2A-358BFC9B1EF5}"/>
              </a:ext>
            </a:extLst>
          </p:cNvPr>
          <p:cNvSpPr txBox="1">
            <a:spLocks/>
          </p:cNvSpPr>
          <p:nvPr/>
        </p:nvSpPr>
        <p:spPr>
          <a:xfrm>
            <a:off x="612776" y="1237901"/>
            <a:ext cx="8274051" cy="430887"/>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a:t>PROLONGATION/CHOIX EINSTEIN : Aucune différence statistiquement significative entre les taux de récurrence des TEV non provoquées et provoquées après 1 an</a:t>
            </a:r>
            <a:r>
              <a:rPr lang="fr-FR" sz="1400" b="1" baseline="30000" dirty="0"/>
              <a:t>12</a:t>
            </a:r>
          </a:p>
        </p:txBody>
      </p:sp>
      <p:sp>
        <p:nvSpPr>
          <p:cNvPr id="67" name="Titel 1">
            <a:extLst>
              <a:ext uri="{FF2B5EF4-FFF2-40B4-BE49-F238E27FC236}">
                <a16:creationId xmlns:a16="http://schemas.microsoft.com/office/drawing/2014/main" id="{EB9B309A-2C85-4333-A2A9-5C28F3F16489}"/>
              </a:ext>
            </a:extLst>
          </p:cNvPr>
          <p:cNvSpPr txBox="1">
            <a:spLocks/>
          </p:cNvSpPr>
          <p:nvPr/>
        </p:nvSpPr>
        <p:spPr>
          <a:xfrm>
            <a:off x="1061884" y="216911"/>
            <a:ext cx="7831292"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M. Favre a besoin d’une protection aussi longtemps que son risque persiste</a:t>
            </a:r>
          </a:p>
        </p:txBody>
      </p:sp>
      <p:pic>
        <p:nvPicPr>
          <p:cNvPr id="27" name="Picture 21" descr="A person smiling for the camera&#10;&#10;Description automatically generated">
            <a:extLst>
              <a:ext uri="{FF2B5EF4-FFF2-40B4-BE49-F238E27FC236}">
                <a16:creationId xmlns:a16="http://schemas.microsoft.com/office/drawing/2014/main" id="{1D4D8F40-32D0-4C76-8553-EEDBD7860AE0}"/>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a:xfrm>
            <a:off x="-237272" y="-88407"/>
            <a:ext cx="1116000" cy="1116000"/>
          </a:xfrm>
          <a:prstGeom prst="ellipse">
            <a:avLst/>
          </a:prstGeom>
          <a:ln w="28575">
            <a:solidFill>
              <a:srgbClr val="3961AC"/>
            </a:solidFill>
          </a:ln>
        </p:spPr>
      </p:pic>
      <p:grpSp>
        <p:nvGrpSpPr>
          <p:cNvPr id="18" name="Gruppieren 17">
            <a:extLst>
              <a:ext uri="{FF2B5EF4-FFF2-40B4-BE49-F238E27FC236}">
                <a16:creationId xmlns:a16="http://schemas.microsoft.com/office/drawing/2014/main" id="{944F7E9D-0237-4DD1-9042-3EA1661A6F73}"/>
              </a:ext>
            </a:extLst>
          </p:cNvPr>
          <p:cNvGrpSpPr/>
          <p:nvPr/>
        </p:nvGrpSpPr>
        <p:grpSpPr>
          <a:xfrm>
            <a:off x="1510600" y="1904458"/>
            <a:ext cx="1612849" cy="546766"/>
            <a:chOff x="3682300" y="2003366"/>
            <a:chExt cx="1612849" cy="546766"/>
          </a:xfrm>
        </p:grpSpPr>
        <p:sp>
          <p:nvSpPr>
            <p:cNvPr id="22" name="Rectangle 20">
              <a:extLst>
                <a:ext uri="{FF2B5EF4-FFF2-40B4-BE49-F238E27FC236}">
                  <a16:creationId xmlns:a16="http://schemas.microsoft.com/office/drawing/2014/main" id="{2B06CF4C-17AF-4B7B-B592-4EA1911AE0E8}"/>
                </a:ext>
              </a:extLst>
            </p:cNvPr>
            <p:cNvSpPr/>
            <p:nvPr/>
          </p:nvSpPr>
          <p:spPr bwMode="auto">
            <a:xfrm>
              <a:off x="3683036" y="2079316"/>
              <a:ext cx="72000" cy="72000"/>
            </a:xfrm>
            <a:prstGeom prst="rect">
              <a:avLst/>
            </a:prstGeom>
            <a:solidFill>
              <a:srgbClr val="605F62"/>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23" name="TextBox 23">
              <a:extLst>
                <a:ext uri="{FF2B5EF4-FFF2-40B4-BE49-F238E27FC236}">
                  <a16:creationId xmlns:a16="http://schemas.microsoft.com/office/drawing/2014/main" id="{96243047-B553-4A2A-B191-6AAD82A37F57}"/>
                </a:ext>
              </a:extLst>
            </p:cNvPr>
            <p:cNvSpPr txBox="1"/>
            <p:nvPr/>
          </p:nvSpPr>
          <p:spPr>
            <a:xfrm>
              <a:off x="3733172" y="2003366"/>
              <a:ext cx="1561873" cy="217625"/>
            </a:xfrm>
            <a:prstGeom prst="rect">
              <a:avLst/>
            </a:prstGeom>
            <a:noFill/>
          </p:spPr>
          <p:txBody>
            <a:bodyPr wrap="square" lIns="90000" tIns="46800" rIns="90000" bIns="46800" rtlCol="0" anchor="ctr">
              <a:spAutoFit/>
            </a:bodyPr>
            <a:lstStyle/>
            <a:p>
              <a:r>
                <a:rPr lang="fr-FR" sz="800" dirty="0">
                  <a:solidFill>
                    <a:srgbClr val="000000">
                      <a:lumMod val="65000"/>
                      <a:lumOff val="35000"/>
                    </a:srgbClr>
                  </a:solidFill>
                </a:rPr>
                <a:t>placebo (n=590)</a:t>
              </a:r>
            </a:p>
          </p:txBody>
        </p:sp>
        <p:sp>
          <p:nvSpPr>
            <p:cNvPr id="25" name="Rectangle 20">
              <a:extLst>
                <a:ext uri="{FF2B5EF4-FFF2-40B4-BE49-F238E27FC236}">
                  <a16:creationId xmlns:a16="http://schemas.microsoft.com/office/drawing/2014/main" id="{2F9130B8-1488-4CDC-BE7D-0C451F863F1F}"/>
                </a:ext>
              </a:extLst>
            </p:cNvPr>
            <p:cNvSpPr/>
            <p:nvPr/>
          </p:nvSpPr>
          <p:spPr bwMode="auto">
            <a:xfrm>
              <a:off x="3683140" y="2237140"/>
              <a:ext cx="72000" cy="72000"/>
            </a:xfrm>
            <a:prstGeom prst="rect">
              <a:avLst/>
            </a:prstGeom>
            <a:solidFill>
              <a:srgbClr val="D5D4D2"/>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26" name="TextBox 23">
              <a:extLst>
                <a:ext uri="{FF2B5EF4-FFF2-40B4-BE49-F238E27FC236}">
                  <a16:creationId xmlns:a16="http://schemas.microsoft.com/office/drawing/2014/main" id="{8E9E16B7-50B2-47FD-BAE0-6584F15FF004}"/>
                </a:ext>
              </a:extLst>
            </p:cNvPr>
            <p:cNvSpPr txBox="1"/>
            <p:nvPr/>
          </p:nvSpPr>
          <p:spPr>
            <a:xfrm>
              <a:off x="3733276" y="2161190"/>
              <a:ext cx="1561873" cy="217625"/>
            </a:xfrm>
            <a:prstGeom prst="rect">
              <a:avLst/>
            </a:prstGeom>
            <a:noFill/>
          </p:spPr>
          <p:txBody>
            <a:bodyPr wrap="square" lIns="90000" tIns="46800" rIns="90000" bIns="46800" rtlCol="0" anchor="ctr">
              <a:spAutoFit/>
            </a:bodyPr>
            <a:lstStyle/>
            <a:p>
              <a:r>
                <a:rPr lang="fr-FR" sz="800" dirty="0">
                  <a:solidFill>
                    <a:srgbClr val="000000">
                      <a:lumMod val="65000"/>
                      <a:lumOff val="35000"/>
                    </a:srgbClr>
                  </a:solidFill>
                </a:rPr>
                <a:t>AAS (n=1131)</a:t>
              </a:r>
            </a:p>
          </p:txBody>
        </p:sp>
        <p:sp>
          <p:nvSpPr>
            <p:cNvPr id="28" name="Rectangle 20">
              <a:extLst>
                <a:ext uri="{FF2B5EF4-FFF2-40B4-BE49-F238E27FC236}">
                  <a16:creationId xmlns:a16="http://schemas.microsoft.com/office/drawing/2014/main" id="{FB70E7F8-ECAC-4E72-A414-91513B0108F0}"/>
                </a:ext>
              </a:extLst>
            </p:cNvPr>
            <p:cNvSpPr/>
            <p:nvPr/>
          </p:nvSpPr>
          <p:spPr bwMode="auto">
            <a:xfrm>
              <a:off x="3682300" y="2408457"/>
              <a:ext cx="72000" cy="72000"/>
            </a:xfrm>
            <a:prstGeom prst="rect">
              <a:avLst/>
            </a:prstGeom>
            <a:solidFill>
              <a:srgbClr val="3961AC"/>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30" name="TextBox 23">
              <a:extLst>
                <a:ext uri="{FF2B5EF4-FFF2-40B4-BE49-F238E27FC236}">
                  <a16:creationId xmlns:a16="http://schemas.microsoft.com/office/drawing/2014/main" id="{ED948AAF-3825-46C5-88D9-6937E83F29C7}"/>
                </a:ext>
              </a:extLst>
            </p:cNvPr>
            <p:cNvSpPr txBox="1"/>
            <p:nvPr/>
          </p:nvSpPr>
          <p:spPr>
            <a:xfrm>
              <a:off x="3732436" y="2332507"/>
              <a:ext cx="1561873" cy="217625"/>
            </a:xfrm>
            <a:prstGeom prst="rect">
              <a:avLst/>
            </a:prstGeom>
            <a:noFill/>
          </p:spPr>
          <p:txBody>
            <a:bodyPr wrap="square" lIns="90000" tIns="46800" rIns="90000" bIns="46800" rtlCol="0" anchor="ctr">
              <a:spAutoFit/>
            </a:bodyPr>
            <a:lstStyle/>
            <a:p>
              <a:r>
                <a:rPr lang="fr-FR" sz="800" dirty="0" err="1">
                  <a:solidFill>
                    <a:srgbClr val="000000">
                      <a:lumMod val="65000"/>
                      <a:lumOff val="35000"/>
                    </a:srgbClr>
                  </a:solidFill>
                </a:rPr>
                <a:t>rivaroxaban</a:t>
              </a:r>
              <a:r>
                <a:rPr lang="fr-FR" sz="800" dirty="0">
                  <a:solidFill>
                    <a:srgbClr val="000000">
                      <a:lumMod val="65000"/>
                      <a:lumOff val="35000"/>
                    </a:srgbClr>
                  </a:solidFill>
                </a:rPr>
                <a:t> (n=2832)</a:t>
              </a:r>
            </a:p>
          </p:txBody>
        </p:sp>
      </p:grpSp>
      <p:grpSp>
        <p:nvGrpSpPr>
          <p:cNvPr id="31" name="Gruppieren 30">
            <a:extLst>
              <a:ext uri="{FF2B5EF4-FFF2-40B4-BE49-F238E27FC236}">
                <a16:creationId xmlns:a16="http://schemas.microsoft.com/office/drawing/2014/main" id="{3161D8BA-2479-4EF7-9066-ED17134AEB62}"/>
              </a:ext>
            </a:extLst>
          </p:cNvPr>
          <p:cNvGrpSpPr/>
          <p:nvPr/>
        </p:nvGrpSpPr>
        <p:grpSpPr>
          <a:xfrm>
            <a:off x="539176" y="2009771"/>
            <a:ext cx="7984113" cy="2707476"/>
            <a:chOff x="296232" y="2042840"/>
            <a:chExt cx="11505409" cy="4884873"/>
          </a:xfrm>
        </p:grpSpPr>
        <p:sp>
          <p:nvSpPr>
            <p:cNvPr id="33" name="TextBox 6">
              <a:extLst>
                <a:ext uri="{FF2B5EF4-FFF2-40B4-BE49-F238E27FC236}">
                  <a16:creationId xmlns:a16="http://schemas.microsoft.com/office/drawing/2014/main" id="{4357484F-79A6-43C2-879F-4032F0DB5D14}"/>
                </a:ext>
              </a:extLst>
            </p:cNvPr>
            <p:cNvSpPr txBox="1"/>
            <p:nvPr/>
          </p:nvSpPr>
          <p:spPr>
            <a:xfrm>
              <a:off x="5195310" y="2604906"/>
              <a:ext cx="2802319" cy="725820"/>
            </a:xfrm>
            <a:prstGeom prst="rect">
              <a:avLst/>
            </a:prstGeom>
            <a:noFill/>
          </p:spPr>
          <p:txBody>
            <a:bodyPr wrap="square" lIns="90000" tIns="46800" rIns="90000" bIns="46800" rtlCol="0" anchor="ctr">
              <a:spAutoFit/>
            </a:bodyPr>
            <a:lstStyle/>
            <a:p>
              <a:pPr lvl="0" algn="ctr" defTabSz="1219140">
                <a:defRPr/>
              </a:pPr>
              <a:r>
                <a:rPr kumimoji="0" lang="fr-FR" sz="1000" b="0" i="0" u="none" strike="noStrike" cap="none" normalizeH="0" baseline="0" noProof="0" dirty="0">
                  <a:ln>
                    <a:noFill/>
                  </a:ln>
                  <a:solidFill>
                    <a:srgbClr val="605F62"/>
                  </a:solidFill>
                  <a:uLnTx/>
                  <a:uFillTx/>
                </a:rPr>
                <a:t>RR=</a:t>
              </a:r>
              <a:r>
                <a:rPr lang="fr-FR" sz="1000" dirty="0">
                  <a:solidFill>
                    <a:srgbClr val="605F62"/>
                  </a:solidFill>
                </a:rPr>
                <a:t>0.68 vs non provoquée</a:t>
              </a:r>
              <a:br>
                <a:rPr kumimoji="0" lang="fr-FR" sz="1000" b="0" i="0" u="none" strike="noStrike" cap="none" normalizeH="0" baseline="0" noProof="0" dirty="0">
                  <a:ln>
                    <a:noFill/>
                  </a:ln>
                  <a:solidFill>
                    <a:srgbClr val="605F62"/>
                  </a:solidFill>
                  <a:uLnTx/>
                  <a:uFillTx/>
                </a:rPr>
              </a:br>
              <a:r>
                <a:rPr kumimoji="0" lang="fr-FR" sz="1000" b="0" i="0" u="none" strike="noStrike" cap="none" normalizeH="0" baseline="0" noProof="0" dirty="0">
                  <a:ln>
                    <a:noFill/>
                  </a:ln>
                  <a:solidFill>
                    <a:srgbClr val="605F62"/>
                  </a:solidFill>
                  <a:uLnTx/>
                  <a:uFillTx/>
                </a:rPr>
                <a:t>(IC à 95 % 0.32–1.30)</a:t>
              </a:r>
            </a:p>
          </p:txBody>
        </p:sp>
        <p:sp>
          <p:nvSpPr>
            <p:cNvPr id="34" name="TextBox 7">
              <a:extLst>
                <a:ext uri="{FF2B5EF4-FFF2-40B4-BE49-F238E27FC236}">
                  <a16:creationId xmlns:a16="http://schemas.microsoft.com/office/drawing/2014/main" id="{5285BE78-F9B4-4A5B-AC3A-2CFFD41B486D}"/>
                </a:ext>
              </a:extLst>
            </p:cNvPr>
            <p:cNvSpPr txBox="1"/>
            <p:nvPr/>
          </p:nvSpPr>
          <p:spPr>
            <a:xfrm>
              <a:off x="8695076" y="2597314"/>
              <a:ext cx="3032145" cy="725820"/>
            </a:xfrm>
            <a:prstGeom prst="rect">
              <a:avLst/>
            </a:prstGeom>
            <a:noFill/>
          </p:spPr>
          <p:txBody>
            <a:bodyPr wrap="square" lIns="90000" tIns="46800" rIns="90000" bIns="46800" rtlCol="0" anchor="ctr">
              <a:spAutoFit/>
            </a:bodyPr>
            <a:lstStyle/>
            <a:p>
              <a:pPr lvl="0" algn="ctr" defTabSz="1219140">
                <a:defRPr/>
              </a:pPr>
              <a:r>
                <a:rPr kumimoji="0" lang="fr-FR" sz="1000" b="0" i="0" u="none" strike="noStrike" cap="none" normalizeH="0" baseline="0" noProof="0" dirty="0">
                  <a:ln>
                    <a:noFill/>
                  </a:ln>
                  <a:solidFill>
                    <a:srgbClr val="605F62"/>
                  </a:solidFill>
                  <a:uLnTx/>
                  <a:uFillTx/>
                </a:rPr>
                <a:t>RR=</a:t>
              </a:r>
              <a:r>
                <a:rPr lang="fr-FR" sz="1000" dirty="0">
                  <a:solidFill>
                    <a:srgbClr val="605F62"/>
                  </a:solidFill>
                </a:rPr>
                <a:t>0.81 vs non provoquée</a:t>
              </a:r>
              <a:br>
                <a:rPr kumimoji="0" lang="fr-FR" sz="1000" b="0" i="0" u="none" strike="noStrike" cap="none" normalizeH="0" baseline="0" noProof="0" dirty="0">
                  <a:ln>
                    <a:noFill/>
                  </a:ln>
                  <a:solidFill>
                    <a:srgbClr val="605F62"/>
                  </a:solidFill>
                  <a:uLnTx/>
                  <a:uFillTx/>
                </a:rPr>
              </a:br>
              <a:r>
                <a:rPr kumimoji="0" lang="fr-FR" sz="1000" b="0" i="0" u="none" strike="noStrike" cap="none" normalizeH="0" baseline="0" noProof="0" dirty="0">
                  <a:ln>
                    <a:noFill/>
                  </a:ln>
                  <a:solidFill>
                    <a:srgbClr val="605F62"/>
                  </a:solidFill>
                  <a:uLnTx/>
                  <a:uFillTx/>
                </a:rPr>
                <a:t>(IC à 95 % 0.56–1.16)</a:t>
              </a:r>
            </a:p>
          </p:txBody>
        </p:sp>
        <p:sp>
          <p:nvSpPr>
            <p:cNvPr id="35" name="TextBox 17">
              <a:extLst>
                <a:ext uri="{FF2B5EF4-FFF2-40B4-BE49-F238E27FC236}">
                  <a16:creationId xmlns:a16="http://schemas.microsoft.com/office/drawing/2014/main" id="{434DDAD5-8E0F-459D-95C5-36A0D8008FF2}"/>
                </a:ext>
              </a:extLst>
            </p:cNvPr>
            <p:cNvSpPr txBox="1"/>
            <p:nvPr/>
          </p:nvSpPr>
          <p:spPr>
            <a:xfrm rot="16200000">
              <a:off x="-1056592" y="3395664"/>
              <a:ext cx="3282997" cy="577350"/>
            </a:xfrm>
            <a:prstGeom prst="rect">
              <a:avLst/>
            </a:prstGeom>
            <a:noFill/>
          </p:spPr>
          <p:txBody>
            <a:bodyPr wrap="square" lIns="90000" tIns="46800" rIns="90000" bIns="46800" rtlCol="0" anchor="ctr">
              <a:spAutoFit/>
            </a:bodyPr>
            <a:lstStyle/>
            <a:p>
              <a:pPr marL="0" marR="0" lvl="0" indent="0" algn="ctr" defTabSz="1219140" eaLnBrk="1" fontAlgn="auto" latinLnBrk="0" hangingPunct="1">
                <a:lnSpc>
                  <a:spcPct val="100000"/>
                </a:lnSpc>
                <a:spcBef>
                  <a:spcPts val="0"/>
                </a:spcBef>
                <a:spcAft>
                  <a:spcPts val="0"/>
                </a:spcAft>
                <a:buClrTx/>
                <a:buSzTx/>
                <a:buFontTx/>
                <a:buNone/>
                <a:tabLst/>
                <a:defRPr/>
              </a:pPr>
              <a:r>
                <a:rPr kumimoji="0" lang="fr-FR" sz="1000" b="1" i="0" u="none" strike="noStrike" cap="none" normalizeH="0" baseline="0" noProof="0" dirty="0">
                  <a:ln>
                    <a:noFill/>
                  </a:ln>
                  <a:solidFill>
                    <a:srgbClr val="605F62"/>
                  </a:solidFill>
                  <a:uLnTx/>
                  <a:uFillTx/>
                </a:rPr>
                <a:t>incidence cumulée de TEV récurrente à 1 année (%)</a:t>
              </a:r>
            </a:p>
          </p:txBody>
        </p:sp>
        <p:sp>
          <p:nvSpPr>
            <p:cNvPr id="36" name="TextBox 13">
              <a:extLst>
                <a:ext uri="{FF2B5EF4-FFF2-40B4-BE49-F238E27FC236}">
                  <a16:creationId xmlns:a16="http://schemas.microsoft.com/office/drawing/2014/main" id="{2FB85096-E02F-49B4-B309-A9B72BA75E79}"/>
                </a:ext>
              </a:extLst>
            </p:cNvPr>
            <p:cNvSpPr txBox="1"/>
            <p:nvPr/>
          </p:nvSpPr>
          <p:spPr>
            <a:xfrm>
              <a:off x="4982160" y="6201893"/>
              <a:ext cx="6819481" cy="725820"/>
            </a:xfrm>
            <a:prstGeom prst="rect">
              <a:avLst/>
            </a:prstGeom>
            <a:noFill/>
          </p:spPr>
          <p:txBody>
            <a:bodyPr wrap="square" lIns="90000" tIns="46800" rIns="90000" bIns="46800" rtlCol="0" anchor="ctr">
              <a:spAutoFit/>
            </a:bodyPr>
            <a:lstStyle/>
            <a:p>
              <a:pPr marL="0" marR="0" lvl="0" indent="0" algn="ctr" defTabSz="914354" eaLnBrk="1" fontAlgn="base" latinLnBrk="0" hangingPunct="1">
                <a:lnSpc>
                  <a:spcPct val="100000"/>
                </a:lnSpc>
                <a:spcBef>
                  <a:spcPct val="50000"/>
                </a:spcBef>
                <a:spcAft>
                  <a:spcPct val="0"/>
                </a:spcAft>
                <a:buClrTx/>
                <a:buSzTx/>
                <a:buFontTx/>
                <a:buNone/>
                <a:tabLst/>
                <a:defRPr/>
              </a:pPr>
              <a:r>
                <a:rPr kumimoji="0" lang="fr-FR" sz="1000" b="0" i="0" u="none" strike="noStrike" cap="none" normalizeH="0" baseline="0" noProof="0" dirty="0">
                  <a:ln>
                    <a:noFill/>
                  </a:ln>
                  <a:solidFill>
                    <a:schemeClr val="tx1">
                      <a:lumMod val="65000"/>
                      <a:lumOff val="35000"/>
                    </a:schemeClr>
                  </a:solidFill>
                  <a:uLnTx/>
                  <a:uFillTx/>
                </a:rPr>
                <a:t>TEV provoquée non liée à des facteurs de risque majeurs </a:t>
              </a:r>
              <a:br>
                <a:rPr kumimoji="0" lang="fr-FR" sz="1000" b="0" i="0" u="none" strike="noStrike" cap="none" normalizeH="0" baseline="0" noProof="0" dirty="0">
                  <a:ln>
                    <a:noFill/>
                  </a:ln>
                  <a:solidFill>
                    <a:schemeClr val="tx1">
                      <a:lumMod val="65000"/>
                      <a:lumOff val="35000"/>
                    </a:schemeClr>
                  </a:solidFill>
                  <a:uLnTx/>
                  <a:uFillTx/>
                </a:rPr>
              </a:br>
              <a:r>
                <a:rPr kumimoji="0" lang="fr-FR" sz="1000" b="0" i="0" u="none" strike="noStrike" cap="none" normalizeH="0" baseline="0" noProof="0" dirty="0">
                  <a:ln>
                    <a:noFill/>
                  </a:ln>
                  <a:solidFill>
                    <a:schemeClr val="tx1">
                      <a:lumMod val="65000"/>
                      <a:lumOff val="35000"/>
                    </a:schemeClr>
                  </a:solidFill>
                  <a:uLnTx/>
                  <a:uFillTx/>
                </a:rPr>
                <a:t>(cancer actif, chirurgie, traumatisme)</a:t>
              </a:r>
            </a:p>
          </p:txBody>
        </p:sp>
        <p:cxnSp>
          <p:nvCxnSpPr>
            <p:cNvPr id="37" name="Gerader Verbinder 36">
              <a:extLst>
                <a:ext uri="{FF2B5EF4-FFF2-40B4-BE49-F238E27FC236}">
                  <a16:creationId xmlns:a16="http://schemas.microsoft.com/office/drawing/2014/main" id="{C62B345B-0CEE-4DCC-B3EE-773BB062E922}"/>
                </a:ext>
              </a:extLst>
            </p:cNvPr>
            <p:cNvCxnSpPr/>
            <p:nvPr/>
          </p:nvCxnSpPr>
          <p:spPr bwMode="auto">
            <a:xfrm>
              <a:off x="4982160" y="6132286"/>
              <a:ext cx="6819481" cy="31834"/>
            </a:xfrm>
            <a:prstGeom prst="line">
              <a:avLst/>
            </a:prstGeom>
            <a:noFill/>
            <a:ln w="19050" cap="flat" cmpd="sng" algn="ctr">
              <a:solidFill>
                <a:srgbClr val="3961AC"/>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Tree>
    <p:extLst>
      <p:ext uri="{BB962C8B-B14F-4D97-AF65-F5344CB8AC3E}">
        <p14:creationId xmlns:p14="http://schemas.microsoft.com/office/powerpoint/2010/main" val="23879464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Gruppieren 33">
            <a:extLst>
              <a:ext uri="{FF2B5EF4-FFF2-40B4-BE49-F238E27FC236}">
                <a16:creationId xmlns:a16="http://schemas.microsoft.com/office/drawing/2014/main" id="{27760890-8A12-FC48-B5F3-144BCFA15E47}"/>
              </a:ext>
            </a:extLst>
          </p:cNvPr>
          <p:cNvGrpSpPr/>
          <p:nvPr/>
        </p:nvGrpSpPr>
        <p:grpSpPr>
          <a:xfrm>
            <a:off x="611188" y="3487996"/>
            <a:ext cx="7381875" cy="1044000"/>
            <a:chOff x="625032" y="3656596"/>
            <a:chExt cx="7396223" cy="1044000"/>
          </a:xfrm>
        </p:grpSpPr>
        <p:sp>
          <p:nvSpPr>
            <p:cNvPr id="35" name="Rechteck 34">
              <a:extLst>
                <a:ext uri="{FF2B5EF4-FFF2-40B4-BE49-F238E27FC236}">
                  <a16:creationId xmlns:a16="http://schemas.microsoft.com/office/drawing/2014/main" id="{AC505F3C-C7D3-8E4F-97E6-BF954859E6FC}"/>
                </a:ext>
              </a:extLst>
            </p:cNvPr>
            <p:cNvSpPr/>
            <p:nvPr/>
          </p:nvSpPr>
          <p:spPr bwMode="auto">
            <a:xfrm>
              <a:off x="625032" y="3656596"/>
              <a:ext cx="7396223" cy="1044000"/>
            </a:xfrm>
            <a:prstGeom prst="rect">
              <a:avLst/>
            </a:prstGeom>
            <a:solidFill>
              <a:srgbClr val="6689CC"/>
            </a:solidFill>
            <a:ln w="19050" algn="ctr">
              <a:noFill/>
              <a:miter lim="800000"/>
              <a:headEnd/>
              <a:tailEnd/>
            </a:ln>
            <a:effectLst/>
          </p:spPr>
          <p:txBody>
            <a:bodyPr wrap="square" lIns="0" tIns="0" rIns="0" bIns="0" rtlCol="0" anchor="ctr">
              <a:noAutofit/>
            </a:bodyPr>
            <a:lstStyle/>
            <a:p>
              <a:pPr algn="ctr"/>
              <a:endParaRPr lang="de-DE" sz="1600" dirty="0">
                <a:solidFill>
                  <a:schemeClr val="tx1">
                    <a:lumMod val="65000"/>
                    <a:lumOff val="35000"/>
                  </a:schemeClr>
                </a:solidFill>
              </a:endParaRPr>
            </a:p>
          </p:txBody>
        </p:sp>
        <p:grpSp>
          <p:nvGrpSpPr>
            <p:cNvPr id="45" name="Gruppieren 44">
              <a:extLst>
                <a:ext uri="{FF2B5EF4-FFF2-40B4-BE49-F238E27FC236}">
                  <a16:creationId xmlns:a16="http://schemas.microsoft.com/office/drawing/2014/main" id="{A429232C-895E-AA4F-A456-815D1643DB5E}"/>
                </a:ext>
              </a:extLst>
            </p:cNvPr>
            <p:cNvGrpSpPr/>
            <p:nvPr/>
          </p:nvGrpSpPr>
          <p:grpSpPr>
            <a:xfrm>
              <a:off x="1141874" y="3826560"/>
              <a:ext cx="345353" cy="720000"/>
              <a:chOff x="1141873" y="3634229"/>
              <a:chExt cx="345353" cy="720000"/>
            </a:xfrm>
          </p:grpSpPr>
          <p:sp>
            <p:nvSpPr>
              <p:cNvPr id="54" name="Rechteck 53">
                <a:extLst>
                  <a:ext uri="{FF2B5EF4-FFF2-40B4-BE49-F238E27FC236}">
                    <a16:creationId xmlns:a16="http://schemas.microsoft.com/office/drawing/2014/main" id="{0B8A4EC8-E6AB-0049-8A22-C1F5D2DD12E3}"/>
                  </a:ext>
                </a:extLst>
              </p:cNvPr>
              <p:cNvSpPr/>
              <p:nvPr/>
            </p:nvSpPr>
            <p:spPr bwMode="auto">
              <a:xfrm>
                <a:off x="1141873" y="3634229"/>
                <a:ext cx="345353" cy="720000"/>
              </a:xfrm>
              <a:prstGeom prst="rect">
                <a:avLst/>
              </a:prstGeom>
              <a:solidFill>
                <a:srgbClr val="8A8C8E"/>
              </a:solidFill>
              <a:ln w="19050" algn="ctr">
                <a:noFill/>
                <a:miter lim="800000"/>
                <a:headEnd/>
                <a:tailEnd/>
              </a:ln>
              <a:effectLst/>
            </p:spPr>
            <p:txBody>
              <a:bodyPr wrap="square" lIns="0" tIns="0" rIns="0" bIns="0" rtlCol="0" anchor="ctr">
                <a:noAutofit/>
              </a:bodyPr>
              <a:lstStyle/>
              <a:p>
                <a:pPr algn="ctr"/>
                <a:endParaRPr lang="de-DE" sz="1600">
                  <a:solidFill>
                    <a:srgbClr val="D5D4D2"/>
                  </a:solidFill>
                </a:endParaRPr>
              </a:p>
            </p:txBody>
          </p:sp>
          <p:sp>
            <p:nvSpPr>
              <p:cNvPr id="55" name="Ellipse 46">
                <a:extLst>
                  <a:ext uri="{FF2B5EF4-FFF2-40B4-BE49-F238E27FC236}">
                    <a16:creationId xmlns:a16="http://schemas.microsoft.com/office/drawing/2014/main" id="{617935AA-3BC2-8049-B913-E547F914FCAE}"/>
                  </a:ext>
                </a:extLst>
              </p:cNvPr>
              <p:cNvSpPr/>
              <p:nvPr/>
            </p:nvSpPr>
            <p:spPr bwMode="auto">
              <a:xfrm>
                <a:off x="1224549" y="3665003"/>
                <a:ext cx="180000" cy="180000"/>
              </a:xfrm>
              <a:prstGeom prst="ellipse">
                <a:avLst/>
              </a:prstGeom>
              <a:solidFill>
                <a:srgbClr val="D5D4D2"/>
              </a:solidFill>
              <a:ln w="19050" algn="ctr">
                <a:noFill/>
                <a:miter lim="800000"/>
                <a:headEnd/>
                <a:tailEnd/>
              </a:ln>
              <a:effectLst/>
            </p:spPr>
            <p:txBody>
              <a:bodyPr wrap="square" lIns="0" tIns="0" rIns="0" bIns="0" rtlCol="0" anchor="ctr">
                <a:noAutofit/>
              </a:bodyPr>
              <a:lstStyle/>
              <a:p>
                <a:pPr algn="ctr"/>
                <a:endParaRPr lang="de-DE" sz="1600">
                  <a:solidFill>
                    <a:srgbClr val="D5D4D2"/>
                  </a:solidFill>
                </a:endParaRPr>
              </a:p>
            </p:txBody>
          </p:sp>
          <p:sp>
            <p:nvSpPr>
              <p:cNvPr id="56" name="Ellipse 47">
                <a:extLst>
                  <a:ext uri="{FF2B5EF4-FFF2-40B4-BE49-F238E27FC236}">
                    <a16:creationId xmlns:a16="http://schemas.microsoft.com/office/drawing/2014/main" id="{6ACA5A25-B0BF-A442-A977-55331AA22A14}"/>
                  </a:ext>
                </a:extLst>
              </p:cNvPr>
              <p:cNvSpPr/>
              <p:nvPr/>
            </p:nvSpPr>
            <p:spPr bwMode="auto">
              <a:xfrm>
                <a:off x="1224549" y="3875715"/>
                <a:ext cx="180000" cy="180000"/>
              </a:xfrm>
              <a:prstGeom prst="ellipse">
                <a:avLst/>
              </a:prstGeom>
              <a:solidFill>
                <a:srgbClr val="D5D4D2"/>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sp>
            <p:nvSpPr>
              <p:cNvPr id="57" name="Ellipse 48">
                <a:extLst>
                  <a:ext uri="{FF2B5EF4-FFF2-40B4-BE49-F238E27FC236}">
                    <a16:creationId xmlns:a16="http://schemas.microsoft.com/office/drawing/2014/main" id="{BD96640E-5AE7-B648-867A-B3023EA0877F}"/>
                  </a:ext>
                </a:extLst>
              </p:cNvPr>
              <p:cNvSpPr/>
              <p:nvPr/>
            </p:nvSpPr>
            <p:spPr bwMode="auto">
              <a:xfrm>
                <a:off x="1224549" y="4086428"/>
                <a:ext cx="180000" cy="180000"/>
              </a:xfrm>
              <a:prstGeom prst="ellipse">
                <a:avLst/>
              </a:prstGeom>
              <a:solidFill>
                <a:srgbClr val="00B050"/>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sp>
          <p:nvSpPr>
            <p:cNvPr id="52" name="Textfeld 51">
              <a:extLst>
                <a:ext uri="{FF2B5EF4-FFF2-40B4-BE49-F238E27FC236}">
                  <a16:creationId xmlns:a16="http://schemas.microsoft.com/office/drawing/2014/main" id="{2ABD66B7-D3CE-A24E-B4F6-63E8D6390288}"/>
                </a:ext>
              </a:extLst>
            </p:cNvPr>
            <p:cNvSpPr txBox="1"/>
            <p:nvPr/>
          </p:nvSpPr>
          <p:spPr>
            <a:xfrm>
              <a:off x="1824931" y="3666947"/>
              <a:ext cx="2558618" cy="1025621"/>
            </a:xfrm>
            <a:prstGeom prst="rect">
              <a:avLst/>
            </a:prstGeom>
            <a:noFill/>
          </p:spPr>
          <p:txBody>
            <a:bodyPr wrap="square" lIns="0" tIns="46800" rIns="0" bIns="46800" rtlCol="0" anchor="ctr">
              <a:noAutofit/>
            </a:bodyPr>
            <a:lstStyle/>
            <a:p>
              <a:pPr>
                <a:spcBef>
                  <a:spcPts val="0"/>
                </a:spcBef>
                <a:spcAft>
                  <a:spcPts val="300"/>
                </a:spcAft>
              </a:pPr>
              <a:r>
                <a:rPr lang="fr-FR" sz="1000" dirty="0">
                  <a:solidFill>
                    <a:schemeClr val="bg1"/>
                  </a:solidFill>
                </a:rPr>
                <a:t>Risque faible de récidive</a:t>
              </a:r>
            </a:p>
            <a:p>
              <a:pPr>
                <a:spcBef>
                  <a:spcPts val="0"/>
                </a:spcBef>
                <a:spcAft>
                  <a:spcPts val="3600"/>
                </a:spcAft>
              </a:pPr>
              <a:r>
                <a:rPr lang="fr-FR" sz="1000" b="1" dirty="0">
                  <a:solidFill>
                    <a:schemeClr val="bg1"/>
                  </a:solidFill>
                </a:rPr>
                <a:t>Cessation après 3–6 mois </a:t>
              </a:r>
            </a:p>
            <a:p>
              <a:pPr>
                <a:spcBef>
                  <a:spcPts val="0"/>
                </a:spcBef>
                <a:spcAft>
                  <a:spcPts val="3600"/>
                </a:spcAft>
              </a:pPr>
              <a:r>
                <a:rPr lang="fr-FR" sz="1000" b="1" dirty="0">
                  <a:solidFill>
                    <a:schemeClr val="bg1"/>
                  </a:solidFill>
                </a:rPr>
                <a:t>Cessation après 3 mois</a:t>
              </a:r>
              <a:endParaRPr lang="de-DE" sz="1000" b="1" dirty="0">
                <a:solidFill>
                  <a:schemeClr val="bg1"/>
                </a:solidFill>
              </a:endParaRPr>
            </a:p>
          </p:txBody>
        </p:sp>
        <p:sp>
          <p:nvSpPr>
            <p:cNvPr id="53" name="Textfeld 52">
              <a:extLst>
                <a:ext uri="{FF2B5EF4-FFF2-40B4-BE49-F238E27FC236}">
                  <a16:creationId xmlns:a16="http://schemas.microsoft.com/office/drawing/2014/main" id="{BE9E0D94-971A-1E47-818E-6420A6C1D62E}"/>
                </a:ext>
              </a:extLst>
            </p:cNvPr>
            <p:cNvSpPr txBox="1"/>
            <p:nvPr/>
          </p:nvSpPr>
          <p:spPr>
            <a:xfrm>
              <a:off x="4388136" y="3674975"/>
              <a:ext cx="3595861" cy="1025621"/>
            </a:xfrm>
            <a:prstGeom prst="rect">
              <a:avLst/>
            </a:prstGeom>
            <a:noFill/>
          </p:spPr>
          <p:txBody>
            <a:bodyPr wrap="square" lIns="0" tIns="46800" rIns="0" bIns="46800" rtlCol="0" anchor="ctr">
              <a:noAutofit/>
            </a:bodyPr>
            <a:lstStyle/>
            <a:p>
              <a:pPr marL="214303" indent="-214303" defTabSz="685766">
                <a:spcBef>
                  <a:spcPts val="0"/>
                </a:spcBef>
                <a:spcAft>
                  <a:spcPts val="300"/>
                </a:spcAft>
                <a:buClr>
                  <a:schemeClr val="bg1"/>
                </a:buClr>
                <a:buFont typeface="Wingdings" panose="05000000000000000000" pitchFamily="2" charset="2"/>
                <a:buChar char=""/>
              </a:pPr>
              <a:r>
                <a:rPr lang="fr-FR" sz="1000" dirty="0">
                  <a:solidFill>
                    <a:schemeClr val="bg1"/>
                  </a:solidFill>
                  <a:latin typeface="Arial"/>
                </a:rPr>
                <a:t>Evénement provoqué avec un facteur de risque clair et dur (par exemple, opération, blessure à la jambe avec mobilité réduite, confinement au lit)</a:t>
              </a:r>
            </a:p>
            <a:p>
              <a:pPr marL="214303" indent="-214303" defTabSz="685766">
                <a:spcBef>
                  <a:spcPts val="0"/>
                </a:spcBef>
                <a:spcAft>
                  <a:spcPts val="900"/>
                </a:spcAft>
                <a:buClr>
                  <a:schemeClr val="bg1"/>
                </a:buClr>
                <a:buFont typeface="Wingdings" panose="05000000000000000000" pitchFamily="2" charset="2"/>
                <a:buChar char=""/>
              </a:pPr>
              <a:r>
                <a:rPr lang="fr-FR" sz="1000" dirty="0">
                  <a:solidFill>
                    <a:schemeClr val="bg1"/>
                  </a:solidFill>
                  <a:latin typeface="Arial"/>
                </a:rPr>
                <a:t>La pilule ou un traitement hormonal (interrompu à présent)</a:t>
              </a:r>
              <a:endParaRPr lang="de-DE" sz="1000" dirty="0">
                <a:solidFill>
                  <a:schemeClr val="bg1"/>
                </a:solidFill>
                <a:latin typeface="Arial"/>
              </a:endParaRPr>
            </a:p>
            <a:p>
              <a:pPr marL="214303" indent="-214303" defTabSz="685766">
                <a:spcBef>
                  <a:spcPts val="0"/>
                </a:spcBef>
                <a:spcAft>
                  <a:spcPts val="300"/>
                </a:spcAft>
                <a:buClr>
                  <a:schemeClr val="bg1"/>
                </a:buClr>
                <a:buFont typeface="Wingdings" panose="05000000000000000000" pitchFamily="2" charset="2"/>
                <a:buChar char=""/>
              </a:pPr>
              <a:r>
                <a:rPr lang="fr-FR" sz="1000" dirty="0">
                  <a:solidFill>
                    <a:schemeClr val="bg1"/>
                  </a:solidFill>
                  <a:latin typeface="Arial"/>
                </a:rPr>
                <a:t>TVP dans le bas de la jambe</a:t>
              </a:r>
            </a:p>
          </p:txBody>
        </p:sp>
      </p:grpSp>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6"/>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 name="TextBox 3">
            <a:extLst>
              <a:ext uri="{FF2B5EF4-FFF2-40B4-BE49-F238E27FC236}">
                <a16:creationId xmlns:a16="http://schemas.microsoft.com/office/drawing/2014/main" id="{2FFE767A-A25D-4C4F-BA87-BB3284BB6192}"/>
              </a:ext>
            </a:extLst>
          </p:cNvPr>
          <p:cNvSpPr txBox="1"/>
          <p:nvPr/>
        </p:nvSpPr>
        <p:spPr>
          <a:xfrm>
            <a:off x="619124" y="4812569"/>
            <a:ext cx="8117469" cy="215444"/>
          </a:xfrm>
          <a:prstGeom prst="rect">
            <a:avLst/>
          </a:prstGeom>
          <a:noFill/>
        </p:spPr>
        <p:txBody>
          <a:bodyPr wrap="square" lIns="0" tIns="0" rIns="0" bIns="0" rtlCol="0" anchor="b" anchorCtr="0">
            <a:spAutoFit/>
          </a:bodyPr>
          <a:lstStyle/>
          <a:p>
            <a:pPr>
              <a:spcAft>
                <a:spcPts val="200"/>
              </a:spcAft>
            </a:pPr>
            <a:r>
              <a:rPr lang="fr-FR" sz="700" dirty="0">
                <a:solidFill>
                  <a:srgbClr val="B3B2B5"/>
                </a:solidFill>
                <a:cs typeface="Arial" charset="0"/>
              </a:rPr>
              <a:t>* Syndrome des </a:t>
            </a:r>
            <a:r>
              <a:rPr lang="fr-FR" sz="700" dirty="0" err="1">
                <a:solidFill>
                  <a:srgbClr val="B3B2B5"/>
                </a:solidFill>
                <a:cs typeface="Arial" charset="0"/>
              </a:rPr>
              <a:t>antiphospholipides</a:t>
            </a:r>
            <a:r>
              <a:rPr lang="fr-FR" sz="700" dirty="0">
                <a:solidFill>
                  <a:srgbClr val="B3B2B5"/>
                </a:solidFill>
                <a:cs typeface="Arial" charset="0"/>
              </a:rPr>
              <a:t> (veuillez tenir compte de la mise en garde figurant dans l’information professionnelle correspondante), déficit en protéine C, déficit en protéine S, déficit en antithrombine</a:t>
            </a:r>
            <a:br>
              <a:rPr lang="fr-FR" sz="700" dirty="0">
                <a:solidFill>
                  <a:srgbClr val="B3B2B5"/>
                </a:solidFill>
                <a:cs typeface="Arial" charset="0"/>
              </a:rPr>
            </a:br>
            <a:r>
              <a:rPr lang="fr-FR" sz="700" dirty="0">
                <a:solidFill>
                  <a:srgbClr val="B3B2B5"/>
                </a:solidFill>
                <a:cs typeface="Arial" charset="0"/>
              </a:rPr>
              <a:t>TEV : </a:t>
            </a:r>
            <a:r>
              <a:rPr lang="fr-FR" sz="700" dirty="0" err="1">
                <a:solidFill>
                  <a:srgbClr val="B3B2B5"/>
                </a:solidFill>
                <a:cs typeface="Arial" charset="0"/>
              </a:rPr>
              <a:t>thromboembolie</a:t>
            </a:r>
            <a:r>
              <a:rPr lang="fr-FR" sz="700" dirty="0">
                <a:solidFill>
                  <a:srgbClr val="B3B2B5"/>
                </a:solidFill>
                <a:cs typeface="Arial" charset="0"/>
              </a:rPr>
              <a:t> veineuse ; TVP : thrombose veineuse profonde </a:t>
            </a:r>
          </a:p>
        </p:txBody>
      </p:sp>
      <p:sp>
        <p:nvSpPr>
          <p:cNvPr id="67" name="Titel 1">
            <a:extLst>
              <a:ext uri="{FF2B5EF4-FFF2-40B4-BE49-F238E27FC236}">
                <a16:creationId xmlns:a16="http://schemas.microsoft.com/office/drawing/2014/main" id="{EB9B309A-2C85-4333-A2A9-5C28F3F16489}"/>
              </a:ext>
            </a:extLst>
          </p:cNvPr>
          <p:cNvSpPr txBox="1">
            <a:spLocks/>
          </p:cNvSpPr>
          <p:nvPr/>
        </p:nvSpPr>
        <p:spPr>
          <a:xfrm>
            <a:off x="611188" y="272312"/>
            <a:ext cx="8431212" cy="6093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200" dirty="0"/>
              <a:t>Catégorisation des facteurs de risque pour les patients atteints de TEV en fonction du risque de récidive à long terme</a:t>
            </a:r>
            <a:r>
              <a:rPr lang="fr-FR" sz="2200" baseline="30000" dirty="0"/>
              <a:t>13</a:t>
            </a:r>
          </a:p>
        </p:txBody>
      </p:sp>
      <p:grpSp>
        <p:nvGrpSpPr>
          <p:cNvPr id="2" name="Gruppieren 1">
            <a:extLst>
              <a:ext uri="{FF2B5EF4-FFF2-40B4-BE49-F238E27FC236}">
                <a16:creationId xmlns:a16="http://schemas.microsoft.com/office/drawing/2014/main" id="{5E251089-F8BF-4B74-99D8-DAE66D75666B}"/>
              </a:ext>
            </a:extLst>
          </p:cNvPr>
          <p:cNvGrpSpPr/>
          <p:nvPr/>
        </p:nvGrpSpPr>
        <p:grpSpPr>
          <a:xfrm>
            <a:off x="619126" y="1276350"/>
            <a:ext cx="7913689" cy="972000"/>
            <a:chOff x="619125" y="1276350"/>
            <a:chExt cx="7913689" cy="896214"/>
          </a:xfrm>
        </p:grpSpPr>
        <p:sp>
          <p:nvSpPr>
            <p:cNvPr id="18" name="Freeform: Shape 36">
              <a:extLst>
                <a:ext uri="{FF2B5EF4-FFF2-40B4-BE49-F238E27FC236}">
                  <a16:creationId xmlns:a16="http://schemas.microsoft.com/office/drawing/2014/main" id="{74985F52-561F-4263-9CCA-477C65099B50}"/>
                </a:ext>
              </a:extLst>
            </p:cNvPr>
            <p:cNvSpPr/>
            <p:nvPr/>
          </p:nvSpPr>
          <p:spPr bwMode="auto">
            <a:xfrm>
              <a:off x="790575" y="1276350"/>
              <a:ext cx="7742239" cy="896214"/>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6689CC"/>
            </a:solidFill>
            <a:ln w="19050" algn="ctr">
              <a:noFill/>
              <a:miter lim="800000"/>
              <a:headEnd/>
              <a:tailEnd/>
            </a:ln>
            <a:effectLst/>
          </p:spPr>
          <p:txBody>
            <a:bodyPr wrap="square" lIns="0" tIns="0" rIns="0" bIns="0" rtlCol="0" anchor="ctr">
              <a:noAutofit/>
            </a:bodyPr>
            <a:lstStyle/>
            <a:p>
              <a:pPr algn="ctr" defTabSz="685614">
                <a:defRPr/>
              </a:pPr>
              <a:endParaRPr lang="en-GB" sz="1600">
                <a:solidFill>
                  <a:srgbClr val="000000">
                    <a:lumMod val="65000"/>
                    <a:lumOff val="35000"/>
                  </a:srgbClr>
                </a:solidFill>
                <a:latin typeface="Arial"/>
              </a:endParaRPr>
            </a:p>
          </p:txBody>
        </p:sp>
        <p:sp>
          <p:nvSpPr>
            <p:cNvPr id="19" name="Rechteck 18">
              <a:extLst>
                <a:ext uri="{FF2B5EF4-FFF2-40B4-BE49-F238E27FC236}">
                  <a16:creationId xmlns:a16="http://schemas.microsoft.com/office/drawing/2014/main" id="{A02F43FF-5D83-4BF0-8E37-B20BC3BEB232}"/>
                </a:ext>
              </a:extLst>
            </p:cNvPr>
            <p:cNvSpPr/>
            <p:nvPr/>
          </p:nvSpPr>
          <p:spPr bwMode="auto">
            <a:xfrm>
              <a:off x="619125" y="1276350"/>
              <a:ext cx="1443340" cy="896214"/>
            </a:xfrm>
            <a:prstGeom prst="rect">
              <a:avLst/>
            </a:prstGeom>
            <a:solidFill>
              <a:srgbClr val="6689CC"/>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grpSp>
        <p:nvGrpSpPr>
          <p:cNvPr id="13" name="Gruppieren 12">
            <a:extLst>
              <a:ext uri="{FF2B5EF4-FFF2-40B4-BE49-F238E27FC236}">
                <a16:creationId xmlns:a16="http://schemas.microsoft.com/office/drawing/2014/main" id="{BA0D75A0-9B1C-42EA-B85B-634D87D91DED}"/>
              </a:ext>
            </a:extLst>
          </p:cNvPr>
          <p:cNvGrpSpPr/>
          <p:nvPr/>
        </p:nvGrpSpPr>
        <p:grpSpPr>
          <a:xfrm>
            <a:off x="1150939" y="1416731"/>
            <a:ext cx="345353" cy="720000"/>
            <a:chOff x="1150938" y="1366723"/>
            <a:chExt cx="345353" cy="720000"/>
          </a:xfrm>
        </p:grpSpPr>
        <p:sp>
          <p:nvSpPr>
            <p:cNvPr id="3" name="Rechteck 2">
              <a:extLst>
                <a:ext uri="{FF2B5EF4-FFF2-40B4-BE49-F238E27FC236}">
                  <a16:creationId xmlns:a16="http://schemas.microsoft.com/office/drawing/2014/main" id="{257BCAA6-0020-40A3-81AA-7CB80C4F9DBD}"/>
                </a:ext>
              </a:extLst>
            </p:cNvPr>
            <p:cNvSpPr/>
            <p:nvPr/>
          </p:nvSpPr>
          <p:spPr bwMode="auto">
            <a:xfrm>
              <a:off x="1150938" y="1366723"/>
              <a:ext cx="345353" cy="720000"/>
            </a:xfrm>
            <a:prstGeom prst="rect">
              <a:avLst/>
            </a:prstGeom>
            <a:solidFill>
              <a:srgbClr val="8A8C8E"/>
            </a:solidFill>
            <a:ln w="19050" algn="ctr">
              <a:noFill/>
              <a:miter lim="800000"/>
              <a:headEnd/>
              <a:tailEnd/>
            </a:ln>
            <a:effectLst/>
          </p:spPr>
          <p:txBody>
            <a:bodyPr wrap="square" lIns="0" tIns="0" rIns="0" bIns="0" rtlCol="0" anchor="ctr">
              <a:noAutofit/>
            </a:bodyPr>
            <a:lstStyle/>
            <a:p>
              <a:pPr algn="ctr"/>
              <a:endParaRPr lang="de-DE" sz="1600">
                <a:solidFill>
                  <a:srgbClr val="D5D4D2"/>
                </a:solidFill>
              </a:endParaRPr>
            </a:p>
          </p:txBody>
        </p:sp>
        <p:sp>
          <p:nvSpPr>
            <p:cNvPr id="4" name="Ellipse 3">
              <a:extLst>
                <a:ext uri="{FF2B5EF4-FFF2-40B4-BE49-F238E27FC236}">
                  <a16:creationId xmlns:a16="http://schemas.microsoft.com/office/drawing/2014/main" id="{3D27FCF4-A795-4329-9CB8-DCBCA265F70F}"/>
                </a:ext>
              </a:extLst>
            </p:cNvPr>
            <p:cNvSpPr/>
            <p:nvPr/>
          </p:nvSpPr>
          <p:spPr bwMode="auto">
            <a:xfrm>
              <a:off x="1233614" y="1423873"/>
              <a:ext cx="180000" cy="180000"/>
            </a:xfrm>
            <a:prstGeom prst="ellipse">
              <a:avLst/>
            </a:prstGeom>
            <a:solidFill>
              <a:srgbClr val="FF0000"/>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sp>
          <p:nvSpPr>
            <p:cNvPr id="30" name="Ellipse 29">
              <a:extLst>
                <a:ext uri="{FF2B5EF4-FFF2-40B4-BE49-F238E27FC236}">
                  <a16:creationId xmlns:a16="http://schemas.microsoft.com/office/drawing/2014/main" id="{A9999D92-4FA1-4AB5-BB1C-33A093002406}"/>
                </a:ext>
              </a:extLst>
            </p:cNvPr>
            <p:cNvSpPr/>
            <p:nvPr/>
          </p:nvSpPr>
          <p:spPr bwMode="auto">
            <a:xfrm>
              <a:off x="1233614" y="1634585"/>
              <a:ext cx="180000" cy="180000"/>
            </a:xfrm>
            <a:prstGeom prst="ellipse">
              <a:avLst/>
            </a:prstGeom>
            <a:solidFill>
              <a:srgbClr val="D5D4D2"/>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sp>
          <p:nvSpPr>
            <p:cNvPr id="31" name="Ellipse 30">
              <a:extLst>
                <a:ext uri="{FF2B5EF4-FFF2-40B4-BE49-F238E27FC236}">
                  <a16:creationId xmlns:a16="http://schemas.microsoft.com/office/drawing/2014/main" id="{145CF779-3969-4DD1-BD05-565E3C592116}"/>
                </a:ext>
              </a:extLst>
            </p:cNvPr>
            <p:cNvSpPr/>
            <p:nvPr/>
          </p:nvSpPr>
          <p:spPr bwMode="auto">
            <a:xfrm>
              <a:off x="1233614" y="1845298"/>
              <a:ext cx="180000" cy="180000"/>
            </a:xfrm>
            <a:prstGeom prst="ellipse">
              <a:avLst/>
            </a:prstGeom>
            <a:solidFill>
              <a:srgbClr val="D5D4D2"/>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sp>
        <p:nvSpPr>
          <p:cNvPr id="5" name="Textfeld 4">
            <a:extLst>
              <a:ext uri="{FF2B5EF4-FFF2-40B4-BE49-F238E27FC236}">
                <a16:creationId xmlns:a16="http://schemas.microsoft.com/office/drawing/2014/main" id="{90DBCBD0-DDAD-438B-BE36-B33D0BF9D6E0}"/>
              </a:ext>
            </a:extLst>
          </p:cNvPr>
          <p:cNvSpPr txBox="1"/>
          <p:nvPr/>
        </p:nvSpPr>
        <p:spPr>
          <a:xfrm>
            <a:off x="1833997" y="1276349"/>
            <a:ext cx="2558618" cy="972000"/>
          </a:xfrm>
          <a:prstGeom prst="rect">
            <a:avLst/>
          </a:prstGeom>
          <a:noFill/>
        </p:spPr>
        <p:txBody>
          <a:bodyPr wrap="square" lIns="0" tIns="46800" rIns="0" bIns="46800" rtlCol="0" anchor="ctr">
            <a:noAutofit/>
          </a:bodyPr>
          <a:lstStyle/>
          <a:p>
            <a:pPr>
              <a:spcBef>
                <a:spcPts val="0"/>
              </a:spcBef>
              <a:spcAft>
                <a:spcPts val="300"/>
              </a:spcAft>
            </a:pPr>
            <a:r>
              <a:rPr lang="fr-FR" sz="1000">
                <a:solidFill>
                  <a:schemeClr val="bg1"/>
                </a:solidFill>
              </a:rPr>
              <a:t>Risque élevé de récidive</a:t>
            </a:r>
          </a:p>
          <a:p>
            <a:pPr>
              <a:spcBef>
                <a:spcPts val="0"/>
              </a:spcBef>
              <a:spcAft>
                <a:spcPts val="300"/>
              </a:spcAft>
            </a:pPr>
            <a:r>
              <a:rPr lang="fr-FR" sz="1000" b="1">
                <a:solidFill>
                  <a:schemeClr val="bg1"/>
                </a:solidFill>
              </a:rPr>
              <a:t>Anticoagulation longue durée,</a:t>
            </a:r>
          </a:p>
          <a:p>
            <a:pPr>
              <a:spcBef>
                <a:spcPts val="0"/>
              </a:spcBef>
              <a:spcAft>
                <a:spcPts val="300"/>
              </a:spcAft>
            </a:pPr>
            <a:r>
              <a:rPr lang="fr-FR" sz="1000" b="1">
                <a:solidFill>
                  <a:schemeClr val="bg1"/>
                </a:solidFill>
              </a:rPr>
              <a:t>sauf contre-indication</a:t>
            </a:r>
          </a:p>
        </p:txBody>
      </p:sp>
      <p:sp>
        <p:nvSpPr>
          <p:cNvPr id="32" name="Textfeld 31">
            <a:extLst>
              <a:ext uri="{FF2B5EF4-FFF2-40B4-BE49-F238E27FC236}">
                <a16:creationId xmlns:a16="http://schemas.microsoft.com/office/drawing/2014/main" id="{2F4A7E99-CFEA-4E74-A5C8-D148CDA49F79}"/>
              </a:ext>
            </a:extLst>
          </p:cNvPr>
          <p:cNvSpPr txBox="1"/>
          <p:nvPr/>
        </p:nvSpPr>
        <p:spPr>
          <a:xfrm>
            <a:off x="4401679" y="1284378"/>
            <a:ext cx="3438621" cy="963973"/>
          </a:xfrm>
          <a:prstGeom prst="rect">
            <a:avLst/>
          </a:prstGeom>
          <a:noFill/>
        </p:spPr>
        <p:txBody>
          <a:bodyPr wrap="square" lIns="0" tIns="46800" rIns="0" bIns="46800" rtlCol="0" anchor="ctr">
            <a:noAutofit/>
          </a:bodyPr>
          <a:lstStyle/>
          <a:p>
            <a:pPr marL="214303" indent="-214303" defTabSz="685766">
              <a:spcBef>
                <a:spcPts val="0"/>
              </a:spcBef>
              <a:spcAft>
                <a:spcPts val="300"/>
              </a:spcAft>
              <a:buClr>
                <a:schemeClr val="bg1"/>
              </a:buClr>
              <a:buFont typeface="Wingdings" panose="05000000000000000000" pitchFamily="2" charset="2"/>
              <a:buChar char=""/>
            </a:pPr>
            <a:r>
              <a:rPr lang="fr-FR" sz="1000" dirty="0">
                <a:solidFill>
                  <a:schemeClr val="bg1"/>
                </a:solidFill>
                <a:latin typeface="Arial"/>
              </a:rPr>
              <a:t>Tumeur active</a:t>
            </a:r>
          </a:p>
          <a:p>
            <a:pPr marL="214303" indent="-214303" defTabSz="685766">
              <a:spcBef>
                <a:spcPts val="0"/>
              </a:spcBef>
              <a:spcAft>
                <a:spcPts val="300"/>
              </a:spcAft>
              <a:buClr>
                <a:schemeClr val="bg1"/>
              </a:buClr>
              <a:buFont typeface="Wingdings" panose="05000000000000000000" pitchFamily="2" charset="2"/>
              <a:buChar char=""/>
            </a:pPr>
            <a:r>
              <a:rPr lang="fr-FR" sz="1000" dirty="0">
                <a:solidFill>
                  <a:schemeClr val="bg1"/>
                </a:solidFill>
                <a:latin typeface="Arial"/>
              </a:rPr>
              <a:t>Evénement provoqué avec facteur de risque persistant</a:t>
            </a:r>
          </a:p>
          <a:p>
            <a:pPr marL="214303" indent="-214303" defTabSz="685766">
              <a:spcBef>
                <a:spcPts val="0"/>
              </a:spcBef>
              <a:spcAft>
                <a:spcPts val="300"/>
              </a:spcAft>
              <a:buClr>
                <a:schemeClr val="bg1"/>
              </a:buClr>
              <a:buFont typeface="Wingdings" panose="05000000000000000000" pitchFamily="2" charset="2"/>
              <a:buChar char=""/>
            </a:pPr>
            <a:r>
              <a:rPr lang="fr-FR" sz="1000" dirty="0">
                <a:solidFill>
                  <a:schemeClr val="bg1"/>
                </a:solidFill>
                <a:latin typeface="Arial"/>
              </a:rPr>
              <a:t>Thrombophilie sévère*</a:t>
            </a:r>
          </a:p>
        </p:txBody>
      </p:sp>
      <p:grpSp>
        <p:nvGrpSpPr>
          <p:cNvPr id="10" name="Gruppieren 9">
            <a:extLst>
              <a:ext uri="{FF2B5EF4-FFF2-40B4-BE49-F238E27FC236}">
                <a16:creationId xmlns:a16="http://schemas.microsoft.com/office/drawing/2014/main" id="{0F6B83C7-9828-4CEA-9A86-EA7579E1B108}"/>
              </a:ext>
            </a:extLst>
          </p:cNvPr>
          <p:cNvGrpSpPr/>
          <p:nvPr/>
        </p:nvGrpSpPr>
        <p:grpSpPr>
          <a:xfrm>
            <a:off x="619126" y="2396915"/>
            <a:ext cx="7913689" cy="972000"/>
            <a:chOff x="619125" y="2396915"/>
            <a:chExt cx="7913689" cy="896214"/>
          </a:xfrm>
        </p:grpSpPr>
        <p:sp>
          <p:nvSpPr>
            <p:cNvPr id="42" name="Freeform: Shape 36">
              <a:extLst>
                <a:ext uri="{FF2B5EF4-FFF2-40B4-BE49-F238E27FC236}">
                  <a16:creationId xmlns:a16="http://schemas.microsoft.com/office/drawing/2014/main" id="{589134E6-F5E0-412D-B339-D8B32F87CAFC}"/>
                </a:ext>
              </a:extLst>
            </p:cNvPr>
            <p:cNvSpPr/>
            <p:nvPr/>
          </p:nvSpPr>
          <p:spPr bwMode="auto">
            <a:xfrm>
              <a:off x="790575" y="2396915"/>
              <a:ext cx="7742239" cy="896214"/>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6689CC"/>
            </a:solidFill>
            <a:ln w="19050" algn="ctr">
              <a:noFill/>
              <a:miter lim="800000"/>
              <a:headEnd/>
              <a:tailEnd/>
            </a:ln>
            <a:effectLst/>
          </p:spPr>
          <p:txBody>
            <a:bodyPr wrap="square" lIns="0" tIns="0" rIns="0" bIns="0" rtlCol="0" anchor="ctr">
              <a:noAutofit/>
            </a:bodyPr>
            <a:lstStyle/>
            <a:p>
              <a:pPr algn="ctr" defTabSz="685614">
                <a:defRPr/>
              </a:pPr>
              <a:endParaRPr lang="en-GB" sz="1600">
                <a:solidFill>
                  <a:srgbClr val="000000">
                    <a:lumMod val="65000"/>
                    <a:lumOff val="35000"/>
                  </a:srgbClr>
                </a:solidFill>
                <a:latin typeface="Arial"/>
              </a:endParaRPr>
            </a:p>
          </p:txBody>
        </p:sp>
        <p:sp>
          <p:nvSpPr>
            <p:cNvPr id="43" name="Rechteck 42">
              <a:extLst>
                <a:ext uri="{FF2B5EF4-FFF2-40B4-BE49-F238E27FC236}">
                  <a16:creationId xmlns:a16="http://schemas.microsoft.com/office/drawing/2014/main" id="{CA36E507-4F86-4CCB-832A-14956CE9D95F}"/>
                </a:ext>
              </a:extLst>
            </p:cNvPr>
            <p:cNvSpPr/>
            <p:nvPr/>
          </p:nvSpPr>
          <p:spPr bwMode="auto">
            <a:xfrm>
              <a:off x="619125" y="2396915"/>
              <a:ext cx="1443340" cy="896214"/>
            </a:xfrm>
            <a:prstGeom prst="rect">
              <a:avLst/>
            </a:prstGeom>
            <a:solidFill>
              <a:srgbClr val="6689CC"/>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grpSp>
        <p:nvGrpSpPr>
          <p:cNvPr id="12" name="Gruppieren 11">
            <a:extLst>
              <a:ext uri="{FF2B5EF4-FFF2-40B4-BE49-F238E27FC236}">
                <a16:creationId xmlns:a16="http://schemas.microsoft.com/office/drawing/2014/main" id="{8B5AA6AF-A108-46AE-AA1C-3AAFEDCC1204}"/>
              </a:ext>
            </a:extLst>
          </p:cNvPr>
          <p:cNvGrpSpPr/>
          <p:nvPr/>
        </p:nvGrpSpPr>
        <p:grpSpPr>
          <a:xfrm>
            <a:off x="1150939" y="2530152"/>
            <a:ext cx="345353" cy="720000"/>
            <a:chOff x="1150938" y="2487288"/>
            <a:chExt cx="345353" cy="720000"/>
          </a:xfrm>
        </p:grpSpPr>
        <p:sp>
          <p:nvSpPr>
            <p:cNvPr id="36" name="Rechteck 35">
              <a:extLst>
                <a:ext uri="{FF2B5EF4-FFF2-40B4-BE49-F238E27FC236}">
                  <a16:creationId xmlns:a16="http://schemas.microsoft.com/office/drawing/2014/main" id="{FE520CDF-3DB3-4FF4-81F0-8CB94AB387AE}"/>
                </a:ext>
              </a:extLst>
            </p:cNvPr>
            <p:cNvSpPr/>
            <p:nvPr/>
          </p:nvSpPr>
          <p:spPr bwMode="auto">
            <a:xfrm>
              <a:off x="1150938" y="2487288"/>
              <a:ext cx="345353" cy="720000"/>
            </a:xfrm>
            <a:prstGeom prst="rect">
              <a:avLst/>
            </a:prstGeom>
            <a:solidFill>
              <a:srgbClr val="8A8C8E"/>
            </a:solidFill>
            <a:ln w="19050" algn="ctr">
              <a:noFill/>
              <a:miter lim="800000"/>
              <a:headEnd/>
              <a:tailEnd/>
            </a:ln>
            <a:effectLst/>
          </p:spPr>
          <p:txBody>
            <a:bodyPr wrap="square" lIns="0" tIns="0" rIns="0" bIns="0" rtlCol="0" anchor="ctr">
              <a:noAutofit/>
            </a:bodyPr>
            <a:lstStyle/>
            <a:p>
              <a:pPr algn="ctr"/>
              <a:endParaRPr lang="de-DE" sz="1600">
                <a:solidFill>
                  <a:srgbClr val="D5D4D2"/>
                </a:solidFill>
              </a:endParaRPr>
            </a:p>
          </p:txBody>
        </p:sp>
        <p:sp>
          <p:nvSpPr>
            <p:cNvPr id="37" name="Ellipse 36">
              <a:extLst>
                <a:ext uri="{FF2B5EF4-FFF2-40B4-BE49-F238E27FC236}">
                  <a16:creationId xmlns:a16="http://schemas.microsoft.com/office/drawing/2014/main" id="{A3B2B145-C1EA-4B76-AC7C-526D5915F3A0}"/>
                </a:ext>
              </a:extLst>
            </p:cNvPr>
            <p:cNvSpPr/>
            <p:nvPr/>
          </p:nvSpPr>
          <p:spPr bwMode="auto">
            <a:xfrm>
              <a:off x="1233614" y="2544438"/>
              <a:ext cx="180000" cy="180000"/>
            </a:xfrm>
            <a:prstGeom prst="ellipse">
              <a:avLst/>
            </a:prstGeom>
            <a:solidFill>
              <a:srgbClr val="D5D4D2"/>
            </a:solidFill>
            <a:ln w="19050" algn="ctr">
              <a:noFill/>
              <a:miter lim="800000"/>
              <a:headEnd/>
              <a:tailEnd/>
            </a:ln>
            <a:effectLst/>
          </p:spPr>
          <p:txBody>
            <a:bodyPr wrap="square" lIns="0" tIns="0" rIns="0" bIns="0" rtlCol="0" anchor="ctr">
              <a:noAutofit/>
            </a:bodyPr>
            <a:lstStyle/>
            <a:p>
              <a:pPr algn="ctr"/>
              <a:endParaRPr lang="de-DE" sz="1600">
                <a:solidFill>
                  <a:srgbClr val="D5D4D2"/>
                </a:solidFill>
              </a:endParaRPr>
            </a:p>
          </p:txBody>
        </p:sp>
        <p:sp>
          <p:nvSpPr>
            <p:cNvPr id="38" name="Ellipse 37">
              <a:extLst>
                <a:ext uri="{FF2B5EF4-FFF2-40B4-BE49-F238E27FC236}">
                  <a16:creationId xmlns:a16="http://schemas.microsoft.com/office/drawing/2014/main" id="{4DE8C8A6-4FDA-4B38-BC4F-8EF45E94F224}"/>
                </a:ext>
              </a:extLst>
            </p:cNvPr>
            <p:cNvSpPr/>
            <p:nvPr/>
          </p:nvSpPr>
          <p:spPr bwMode="auto">
            <a:xfrm>
              <a:off x="1233614" y="2755150"/>
              <a:ext cx="180000" cy="180000"/>
            </a:xfrm>
            <a:prstGeom prst="ellipse">
              <a:avLst/>
            </a:prstGeom>
            <a:solidFill>
              <a:srgbClr val="FFC000"/>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sp>
          <p:nvSpPr>
            <p:cNvPr id="39" name="Ellipse 38">
              <a:extLst>
                <a:ext uri="{FF2B5EF4-FFF2-40B4-BE49-F238E27FC236}">
                  <a16:creationId xmlns:a16="http://schemas.microsoft.com/office/drawing/2014/main" id="{260D2432-261C-4889-AF21-0912DB4B0B10}"/>
                </a:ext>
              </a:extLst>
            </p:cNvPr>
            <p:cNvSpPr/>
            <p:nvPr/>
          </p:nvSpPr>
          <p:spPr bwMode="auto">
            <a:xfrm>
              <a:off x="1233614" y="2965863"/>
              <a:ext cx="180000" cy="180000"/>
            </a:xfrm>
            <a:prstGeom prst="ellipse">
              <a:avLst/>
            </a:prstGeom>
            <a:solidFill>
              <a:srgbClr val="D5D4D2"/>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sp>
        <p:nvSpPr>
          <p:cNvPr id="40" name="Textfeld 39">
            <a:extLst>
              <a:ext uri="{FF2B5EF4-FFF2-40B4-BE49-F238E27FC236}">
                <a16:creationId xmlns:a16="http://schemas.microsoft.com/office/drawing/2014/main" id="{061E3E5C-293F-4A2B-9C34-3306C983B3FF}"/>
              </a:ext>
            </a:extLst>
          </p:cNvPr>
          <p:cNvSpPr txBox="1"/>
          <p:nvPr/>
        </p:nvSpPr>
        <p:spPr>
          <a:xfrm>
            <a:off x="1833997" y="2396914"/>
            <a:ext cx="2558618" cy="972000"/>
          </a:xfrm>
          <a:prstGeom prst="rect">
            <a:avLst/>
          </a:prstGeom>
          <a:noFill/>
        </p:spPr>
        <p:txBody>
          <a:bodyPr wrap="square" lIns="0" tIns="46800" rIns="0" bIns="46800" rtlCol="0" anchor="ctr">
            <a:noAutofit/>
          </a:bodyPr>
          <a:lstStyle/>
          <a:p>
            <a:pPr>
              <a:spcBef>
                <a:spcPts val="0"/>
              </a:spcBef>
              <a:spcAft>
                <a:spcPts val="300"/>
              </a:spcAft>
            </a:pPr>
            <a:r>
              <a:rPr lang="fr-FR" sz="1000">
                <a:solidFill>
                  <a:schemeClr val="bg1"/>
                </a:solidFill>
              </a:rPr>
              <a:t>Risque modéré de récidive</a:t>
            </a:r>
          </a:p>
          <a:p>
            <a:pPr>
              <a:spcBef>
                <a:spcPts val="0"/>
              </a:spcBef>
              <a:spcAft>
                <a:spcPts val="300"/>
              </a:spcAft>
            </a:pPr>
            <a:r>
              <a:rPr lang="fr-FR" sz="1000" b="1">
                <a:solidFill>
                  <a:schemeClr val="bg1"/>
                </a:solidFill>
              </a:rPr>
              <a:t>Prévention secondaire </a:t>
            </a:r>
          </a:p>
          <a:p>
            <a:pPr>
              <a:spcBef>
                <a:spcPts val="0"/>
              </a:spcBef>
              <a:spcAft>
                <a:spcPts val="300"/>
              </a:spcAft>
            </a:pPr>
            <a:r>
              <a:rPr lang="fr-FR" sz="1000" b="1">
                <a:solidFill>
                  <a:schemeClr val="bg1"/>
                </a:solidFill>
              </a:rPr>
              <a:t>prolongée</a:t>
            </a:r>
          </a:p>
        </p:txBody>
      </p:sp>
      <p:sp>
        <p:nvSpPr>
          <p:cNvPr id="41" name="Textfeld 40">
            <a:extLst>
              <a:ext uri="{FF2B5EF4-FFF2-40B4-BE49-F238E27FC236}">
                <a16:creationId xmlns:a16="http://schemas.microsoft.com/office/drawing/2014/main" id="{13F0E6C0-4490-4A53-A4F2-3D6938AD6078}"/>
              </a:ext>
            </a:extLst>
          </p:cNvPr>
          <p:cNvSpPr txBox="1"/>
          <p:nvPr/>
        </p:nvSpPr>
        <p:spPr>
          <a:xfrm>
            <a:off x="4401679" y="2404942"/>
            <a:ext cx="3591381" cy="972000"/>
          </a:xfrm>
          <a:prstGeom prst="rect">
            <a:avLst/>
          </a:prstGeom>
          <a:noFill/>
        </p:spPr>
        <p:txBody>
          <a:bodyPr wrap="square" lIns="0" tIns="46800" rIns="0" bIns="46800" rtlCol="0" anchor="ctr">
            <a:noAutofit/>
          </a:bodyPr>
          <a:lstStyle/>
          <a:p>
            <a:pPr marL="214303" indent="-214303" defTabSz="685766">
              <a:spcBef>
                <a:spcPts val="0"/>
              </a:spcBef>
              <a:spcAft>
                <a:spcPts val="300"/>
              </a:spcAft>
              <a:buClr>
                <a:schemeClr val="bg1"/>
              </a:buClr>
              <a:buFont typeface="Wingdings" panose="05000000000000000000" pitchFamily="2" charset="2"/>
              <a:buChar char=""/>
            </a:pPr>
            <a:r>
              <a:rPr lang="fr-FR" sz="1000" dirty="0">
                <a:solidFill>
                  <a:schemeClr val="bg1"/>
                </a:solidFill>
                <a:latin typeface="Arial"/>
              </a:rPr>
              <a:t>Récidive de TEV</a:t>
            </a:r>
          </a:p>
          <a:p>
            <a:pPr marL="214303" indent="-214303" defTabSz="685766">
              <a:spcBef>
                <a:spcPts val="0"/>
              </a:spcBef>
              <a:spcAft>
                <a:spcPts val="300"/>
              </a:spcAft>
              <a:buClr>
                <a:schemeClr val="bg1"/>
              </a:buClr>
              <a:buFont typeface="Wingdings" panose="05000000000000000000" pitchFamily="2" charset="2"/>
              <a:buChar char=""/>
            </a:pPr>
            <a:r>
              <a:rPr lang="fr-FR" sz="1000" dirty="0">
                <a:solidFill>
                  <a:schemeClr val="bg1"/>
                </a:solidFill>
                <a:latin typeface="Arial"/>
              </a:rPr>
              <a:t>Evénement non provoqué</a:t>
            </a:r>
          </a:p>
          <a:p>
            <a:pPr marL="214303" indent="-214303" defTabSz="685766">
              <a:spcBef>
                <a:spcPts val="0"/>
              </a:spcBef>
              <a:spcAft>
                <a:spcPts val="300"/>
              </a:spcAft>
              <a:buClr>
                <a:schemeClr val="bg1"/>
              </a:buClr>
              <a:buFont typeface="Wingdings" panose="05000000000000000000" pitchFamily="2" charset="2"/>
              <a:buChar char=""/>
            </a:pPr>
            <a:r>
              <a:rPr lang="fr-FR" sz="1000" dirty="0">
                <a:solidFill>
                  <a:schemeClr val="bg1"/>
                </a:solidFill>
                <a:latin typeface="Arial"/>
              </a:rPr>
              <a:t>Evénement provoqué présentant un risque léger, incertain et transitoire, par exemple un voyage.</a:t>
            </a:r>
          </a:p>
        </p:txBody>
      </p:sp>
    </p:spTree>
    <p:extLst>
      <p:ext uri="{BB962C8B-B14F-4D97-AF65-F5344CB8AC3E}">
        <p14:creationId xmlns:p14="http://schemas.microsoft.com/office/powerpoint/2010/main" val="2594865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8" name="Grafik 127">
            <a:extLst>
              <a:ext uri="{FF2B5EF4-FFF2-40B4-BE49-F238E27FC236}">
                <a16:creationId xmlns:a16="http://schemas.microsoft.com/office/drawing/2014/main" id="{4A988C70-2A11-480A-96A3-F607079DB0B6}"/>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 y="76029"/>
            <a:ext cx="9143998" cy="5124448"/>
          </a:xfrm>
          <a:prstGeom prst="rect">
            <a:avLst/>
          </a:prstGeom>
        </p:spPr>
      </p:pic>
      <p:grpSp>
        <p:nvGrpSpPr>
          <p:cNvPr id="113" name="Gruppieren 112">
            <a:extLst>
              <a:ext uri="{FF2B5EF4-FFF2-40B4-BE49-F238E27FC236}">
                <a16:creationId xmlns:a16="http://schemas.microsoft.com/office/drawing/2014/main" id="{5B8389A3-FD13-604D-BA26-22B2046A68FF}"/>
              </a:ext>
            </a:extLst>
          </p:cNvPr>
          <p:cNvGrpSpPr/>
          <p:nvPr/>
        </p:nvGrpSpPr>
        <p:grpSpPr>
          <a:xfrm>
            <a:off x="3215256" y="2637785"/>
            <a:ext cx="634104" cy="690302"/>
            <a:chOff x="3825176" y="1904291"/>
            <a:chExt cx="796036" cy="710620"/>
          </a:xfrm>
        </p:grpSpPr>
        <p:sp>
          <p:nvSpPr>
            <p:cNvPr id="114" name="Pfeil: nach unten 150">
              <a:extLst>
                <a:ext uri="{FF2B5EF4-FFF2-40B4-BE49-F238E27FC236}">
                  <a16:creationId xmlns:a16="http://schemas.microsoft.com/office/drawing/2014/main" id="{2451D692-294E-9141-AC2C-3B0D5C067B2A}"/>
                </a:ext>
              </a:extLst>
            </p:cNvPr>
            <p:cNvSpPr/>
            <p:nvPr/>
          </p:nvSpPr>
          <p:spPr bwMode="auto">
            <a:xfrm>
              <a:off x="3825176" y="1904291"/>
              <a:ext cx="796036" cy="710620"/>
            </a:xfrm>
            <a:prstGeom prst="downArrow">
              <a:avLst/>
            </a:prstGeom>
            <a:solidFill>
              <a:srgbClr val="6689CC">
                <a:alpha val="49789"/>
              </a:srgbClr>
            </a:solidFill>
            <a:ln w="19050" algn="ctr">
              <a:noFill/>
              <a:miter lim="800000"/>
              <a:headEnd/>
              <a:tailEnd/>
            </a:ln>
            <a:effectLst/>
          </p:spPr>
          <p:txBody>
            <a:bodyPr wrap="square" lIns="0" tIns="0" rIns="0" bIns="0" rtlCol="0" anchor="ctr">
              <a:noAutofit/>
            </a:bodyPr>
            <a:lstStyle/>
            <a:p>
              <a:pPr algn="ctr"/>
              <a:endParaRPr lang="de-CH" sz="1600">
                <a:solidFill>
                  <a:schemeClr val="tx1">
                    <a:lumMod val="65000"/>
                    <a:lumOff val="35000"/>
                  </a:schemeClr>
                </a:solidFill>
                <a:highlight>
                  <a:srgbClr val="FFFF00"/>
                </a:highlight>
              </a:endParaRPr>
            </a:p>
          </p:txBody>
        </p:sp>
        <p:sp>
          <p:nvSpPr>
            <p:cNvPr id="115" name="Textfeld 114">
              <a:extLst>
                <a:ext uri="{FF2B5EF4-FFF2-40B4-BE49-F238E27FC236}">
                  <a16:creationId xmlns:a16="http://schemas.microsoft.com/office/drawing/2014/main" id="{D8FC7738-B093-CE49-826C-E2570299BFD1}"/>
                </a:ext>
              </a:extLst>
            </p:cNvPr>
            <p:cNvSpPr txBox="1"/>
            <p:nvPr/>
          </p:nvSpPr>
          <p:spPr>
            <a:xfrm>
              <a:off x="3858596" y="2079170"/>
              <a:ext cx="736980" cy="493341"/>
            </a:xfrm>
            <a:prstGeom prst="rect">
              <a:avLst/>
            </a:prstGeom>
            <a:noFill/>
          </p:spPr>
          <p:txBody>
            <a:bodyPr wrap="square" lIns="90000" tIns="46800" rIns="90000" bIns="46800" rtlCol="0" anchor="ctr">
              <a:spAutoFit/>
            </a:bodyPr>
            <a:lstStyle/>
            <a:p>
              <a:pPr algn="ctr"/>
              <a:r>
                <a:rPr lang="fr-FR" sz="1000" b="1" dirty="0">
                  <a:solidFill>
                    <a:schemeClr val="bg1"/>
                  </a:solidFill>
                </a:rPr>
                <a:t>66 %</a:t>
              </a:r>
              <a:br>
                <a:rPr lang="fr-FR" sz="1000" b="1" dirty="0">
                  <a:solidFill>
                    <a:schemeClr val="bg1"/>
                  </a:solidFill>
                </a:rPr>
              </a:br>
              <a:r>
                <a:rPr lang="fr-FR" sz="600" b="1" dirty="0">
                  <a:solidFill>
                    <a:schemeClr val="bg1"/>
                  </a:solidFill>
                </a:rPr>
                <a:t>RRR</a:t>
              </a:r>
            </a:p>
            <a:p>
              <a:pPr algn="ctr"/>
              <a:endParaRPr lang="de-CH" sz="600" b="1" dirty="0">
                <a:solidFill>
                  <a:schemeClr val="tx1">
                    <a:lumMod val="65000"/>
                    <a:lumOff val="35000"/>
                  </a:schemeClr>
                </a:solidFill>
              </a:endParaRPr>
            </a:p>
          </p:txBody>
        </p:sp>
      </p:grpSp>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 name="TextBox 3">
            <a:extLst>
              <a:ext uri="{FF2B5EF4-FFF2-40B4-BE49-F238E27FC236}">
                <a16:creationId xmlns:a16="http://schemas.microsoft.com/office/drawing/2014/main" id="{2FFE767A-A25D-4C4F-BA87-BB3284BB6192}"/>
              </a:ext>
            </a:extLst>
          </p:cNvPr>
          <p:cNvSpPr txBox="1"/>
          <p:nvPr/>
        </p:nvSpPr>
        <p:spPr>
          <a:xfrm>
            <a:off x="619124" y="4815493"/>
            <a:ext cx="7913690" cy="241092"/>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 Analyse en intention de traiter ; ** </a:t>
            </a:r>
            <a:r>
              <a:rPr lang="fr-FR" sz="700" dirty="0" err="1">
                <a:solidFill>
                  <a:srgbClr val="B3B2B5"/>
                </a:solidFill>
                <a:cs typeface="Arial" charset="0"/>
              </a:rPr>
              <a:t>Rivaroxaban</a:t>
            </a:r>
            <a:r>
              <a:rPr lang="fr-FR" sz="700" dirty="0">
                <a:solidFill>
                  <a:srgbClr val="B3B2B5"/>
                </a:solidFill>
                <a:cs typeface="Arial" charset="0"/>
              </a:rPr>
              <a:t> 10 mg (0.4 %) et 20 mg (0.5 %) vs AAS (0.3 %), p=ns.</a:t>
            </a:r>
          </a:p>
          <a:p>
            <a:pPr>
              <a:spcBef>
                <a:spcPts val="0"/>
              </a:spcBef>
              <a:spcAft>
                <a:spcPts val="200"/>
              </a:spcAft>
            </a:pPr>
            <a:r>
              <a:rPr lang="fr-FR" sz="700" dirty="0">
                <a:solidFill>
                  <a:srgbClr val="B3B2B5"/>
                </a:solidFill>
                <a:cs typeface="Arial" charset="0"/>
              </a:rPr>
              <a:t>AAS : acide acétylsalicylique ; TEV : </a:t>
            </a:r>
            <a:r>
              <a:rPr lang="fr-FR" sz="700" dirty="0" err="1">
                <a:solidFill>
                  <a:srgbClr val="B3B2B5"/>
                </a:solidFill>
                <a:cs typeface="Arial" charset="0"/>
              </a:rPr>
              <a:t>thromboembolie</a:t>
            </a:r>
            <a:r>
              <a:rPr lang="fr-FR" sz="700" dirty="0">
                <a:solidFill>
                  <a:srgbClr val="B3B2B5"/>
                </a:solidFill>
                <a:cs typeface="Arial" charset="0"/>
              </a:rPr>
              <a:t> veineuse</a:t>
            </a:r>
          </a:p>
        </p:txBody>
      </p:sp>
      <p:sp>
        <p:nvSpPr>
          <p:cNvPr id="67" name="Titel 1">
            <a:extLst>
              <a:ext uri="{FF2B5EF4-FFF2-40B4-BE49-F238E27FC236}">
                <a16:creationId xmlns:a16="http://schemas.microsoft.com/office/drawing/2014/main" id="{EB9B309A-2C85-4333-A2A9-5C28F3F16489}"/>
              </a:ext>
            </a:extLst>
          </p:cNvPr>
          <p:cNvSpPr txBox="1">
            <a:spLocks/>
          </p:cNvSpPr>
          <p:nvPr/>
        </p:nvSpPr>
        <p:spPr>
          <a:xfrm>
            <a:off x="611188" y="216911"/>
            <a:ext cx="8281988"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Prolongez la protection de vos patients victimes de TEV aussi longtemps que leur risque de récidive persiste</a:t>
            </a:r>
            <a:r>
              <a:rPr lang="fr-FR" sz="2400" baseline="30000"/>
              <a:t>14</a:t>
            </a:r>
          </a:p>
        </p:txBody>
      </p:sp>
      <p:sp>
        <p:nvSpPr>
          <p:cNvPr id="54" name="Subtitle 1">
            <a:extLst>
              <a:ext uri="{FF2B5EF4-FFF2-40B4-BE49-F238E27FC236}">
                <a16:creationId xmlns:a16="http://schemas.microsoft.com/office/drawing/2014/main" id="{6464FD0E-665D-4428-8DE2-1FA71EDAA65C}"/>
              </a:ext>
            </a:extLst>
          </p:cNvPr>
          <p:cNvSpPr txBox="1">
            <a:spLocks/>
          </p:cNvSpPr>
          <p:nvPr/>
        </p:nvSpPr>
        <p:spPr>
          <a:xfrm>
            <a:off x="612776" y="1237901"/>
            <a:ext cx="7920037" cy="689420"/>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a:t>EINSTEIN CHOICE : Les deux doses de </a:t>
            </a:r>
            <a:r>
              <a:rPr lang="fr-FR" sz="1400" b="1" dirty="0" err="1"/>
              <a:t>rivaroxaban</a:t>
            </a:r>
            <a:r>
              <a:rPr lang="fr-FR" sz="1400" b="1" dirty="0"/>
              <a:t> ont montré une efficacité supérieur par rapport à l’AAS pour réduire les TEV récurrentes, avec un risque d’hémorragie similaire.</a:t>
            </a:r>
            <a:r>
              <a:rPr lang="fr-FR" sz="1400" b="1" baseline="30000" dirty="0"/>
              <a:t>14</a:t>
            </a:r>
          </a:p>
          <a:p>
            <a:endParaRPr lang="en-US" altLang="en-US" sz="1400" b="1" kern="0" dirty="0"/>
          </a:p>
        </p:txBody>
      </p:sp>
      <p:sp>
        <p:nvSpPr>
          <p:cNvPr id="55" name="Text Box 94">
            <a:extLst>
              <a:ext uri="{FF2B5EF4-FFF2-40B4-BE49-F238E27FC236}">
                <a16:creationId xmlns:a16="http://schemas.microsoft.com/office/drawing/2014/main" id="{ADAC7614-EDC2-41C9-BFCA-56F6862CF29F}"/>
              </a:ext>
            </a:extLst>
          </p:cNvPr>
          <p:cNvSpPr txBox="1">
            <a:spLocks noChangeArrowheads="1"/>
          </p:cNvSpPr>
          <p:nvPr/>
        </p:nvSpPr>
        <p:spPr bwMode="auto">
          <a:xfrm>
            <a:off x="1489105" y="4120389"/>
            <a:ext cx="238150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squar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1000" b="1" dirty="0">
                <a:solidFill>
                  <a:schemeClr val="tx1">
                    <a:lumMod val="65000"/>
                    <a:lumOff val="35000"/>
                  </a:schemeClr>
                </a:solidFill>
              </a:rPr>
              <a:t>délai jusqu’à la survenue (jours)</a:t>
            </a:r>
          </a:p>
        </p:txBody>
      </p:sp>
      <p:grpSp>
        <p:nvGrpSpPr>
          <p:cNvPr id="58" name="Group 28">
            <a:extLst>
              <a:ext uri="{FF2B5EF4-FFF2-40B4-BE49-F238E27FC236}">
                <a16:creationId xmlns:a16="http://schemas.microsoft.com/office/drawing/2014/main" id="{4DE41CAF-51C1-473A-AA06-333AB9FDF8FE}"/>
              </a:ext>
            </a:extLst>
          </p:cNvPr>
          <p:cNvGrpSpPr>
            <a:grpSpLocks/>
          </p:cNvGrpSpPr>
          <p:nvPr/>
        </p:nvGrpSpPr>
        <p:grpSpPr bwMode="auto">
          <a:xfrm>
            <a:off x="743860" y="2109837"/>
            <a:ext cx="242246" cy="1938745"/>
            <a:chOff x="718" y="855"/>
            <a:chExt cx="414" cy="2059"/>
          </a:xfrm>
        </p:grpSpPr>
        <p:sp>
          <p:nvSpPr>
            <p:cNvPr id="102" name="Text Box 35">
              <a:extLst>
                <a:ext uri="{FF2B5EF4-FFF2-40B4-BE49-F238E27FC236}">
                  <a16:creationId xmlns:a16="http://schemas.microsoft.com/office/drawing/2014/main" id="{3852CA86-872F-4653-ABB4-28E42223B309}"/>
                </a:ext>
              </a:extLst>
            </p:cNvPr>
            <p:cNvSpPr txBox="1">
              <a:spLocks noChangeArrowheads="1"/>
            </p:cNvSpPr>
            <p:nvPr/>
          </p:nvSpPr>
          <p:spPr bwMode="auto">
            <a:xfrm>
              <a:off x="718" y="2319"/>
              <a:ext cx="414"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a:solidFill>
                    <a:schemeClr val="tx1">
                      <a:lumMod val="65000"/>
                      <a:lumOff val="35000"/>
                    </a:schemeClr>
                  </a:solidFill>
                </a:rPr>
                <a:t>1</a:t>
              </a:r>
            </a:p>
          </p:txBody>
        </p:sp>
        <p:sp>
          <p:nvSpPr>
            <p:cNvPr id="103" name="Text Box 29">
              <a:extLst>
                <a:ext uri="{FF2B5EF4-FFF2-40B4-BE49-F238E27FC236}">
                  <a16:creationId xmlns:a16="http://schemas.microsoft.com/office/drawing/2014/main" id="{9C6C9BD5-DBA4-4178-8632-D59474AF83B0}"/>
                </a:ext>
              </a:extLst>
            </p:cNvPr>
            <p:cNvSpPr txBox="1">
              <a:spLocks noChangeArrowheads="1"/>
            </p:cNvSpPr>
            <p:nvPr/>
          </p:nvSpPr>
          <p:spPr bwMode="auto">
            <a:xfrm>
              <a:off x="718" y="855"/>
              <a:ext cx="414"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a:solidFill>
                    <a:schemeClr val="tx1">
                      <a:lumMod val="65000"/>
                      <a:lumOff val="35000"/>
                    </a:schemeClr>
                  </a:solidFill>
                </a:rPr>
                <a:t>5</a:t>
              </a:r>
            </a:p>
          </p:txBody>
        </p:sp>
        <p:sp>
          <p:nvSpPr>
            <p:cNvPr id="105" name="Text Box 31">
              <a:extLst>
                <a:ext uri="{FF2B5EF4-FFF2-40B4-BE49-F238E27FC236}">
                  <a16:creationId xmlns:a16="http://schemas.microsoft.com/office/drawing/2014/main" id="{BECCDD32-5A08-4C13-9046-F47C290E02C8}"/>
                </a:ext>
              </a:extLst>
            </p:cNvPr>
            <p:cNvSpPr txBox="1">
              <a:spLocks noChangeArrowheads="1"/>
            </p:cNvSpPr>
            <p:nvPr/>
          </p:nvSpPr>
          <p:spPr bwMode="auto">
            <a:xfrm>
              <a:off x="718" y="1221"/>
              <a:ext cx="414"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a:solidFill>
                    <a:schemeClr val="tx1">
                      <a:lumMod val="65000"/>
                      <a:lumOff val="35000"/>
                    </a:schemeClr>
                  </a:solidFill>
                </a:rPr>
                <a:t>4</a:t>
              </a:r>
            </a:p>
          </p:txBody>
        </p:sp>
        <p:sp>
          <p:nvSpPr>
            <p:cNvPr id="106" name="Text Box 32">
              <a:extLst>
                <a:ext uri="{FF2B5EF4-FFF2-40B4-BE49-F238E27FC236}">
                  <a16:creationId xmlns:a16="http://schemas.microsoft.com/office/drawing/2014/main" id="{218D2752-8CD4-4242-91B7-86F45413B75F}"/>
                </a:ext>
              </a:extLst>
            </p:cNvPr>
            <p:cNvSpPr txBox="1">
              <a:spLocks noChangeArrowheads="1"/>
            </p:cNvSpPr>
            <p:nvPr/>
          </p:nvSpPr>
          <p:spPr bwMode="auto">
            <a:xfrm>
              <a:off x="718" y="1587"/>
              <a:ext cx="414"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a:solidFill>
                    <a:schemeClr val="tx1">
                      <a:lumMod val="65000"/>
                      <a:lumOff val="35000"/>
                    </a:schemeClr>
                  </a:solidFill>
                </a:rPr>
                <a:t>3</a:t>
              </a:r>
            </a:p>
          </p:txBody>
        </p:sp>
        <p:sp>
          <p:nvSpPr>
            <p:cNvPr id="107" name="Text Box 33">
              <a:extLst>
                <a:ext uri="{FF2B5EF4-FFF2-40B4-BE49-F238E27FC236}">
                  <a16:creationId xmlns:a16="http://schemas.microsoft.com/office/drawing/2014/main" id="{0EDA219E-7880-468B-8DCD-0AB405675F93}"/>
                </a:ext>
              </a:extLst>
            </p:cNvPr>
            <p:cNvSpPr txBox="1">
              <a:spLocks noChangeArrowheads="1"/>
            </p:cNvSpPr>
            <p:nvPr/>
          </p:nvSpPr>
          <p:spPr bwMode="auto">
            <a:xfrm>
              <a:off x="718" y="1953"/>
              <a:ext cx="414"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a:solidFill>
                    <a:schemeClr val="tx1">
                      <a:lumMod val="65000"/>
                      <a:lumOff val="35000"/>
                    </a:schemeClr>
                  </a:solidFill>
                </a:rPr>
                <a:t>2</a:t>
              </a:r>
            </a:p>
          </p:txBody>
        </p:sp>
        <p:sp>
          <p:nvSpPr>
            <p:cNvPr id="108" name="Text Box 34">
              <a:extLst>
                <a:ext uri="{FF2B5EF4-FFF2-40B4-BE49-F238E27FC236}">
                  <a16:creationId xmlns:a16="http://schemas.microsoft.com/office/drawing/2014/main" id="{1C9D0FA0-7A6B-49E4-AD8F-CD54E7CADE6F}"/>
                </a:ext>
              </a:extLst>
            </p:cNvPr>
            <p:cNvSpPr txBox="1">
              <a:spLocks noChangeArrowheads="1"/>
            </p:cNvSpPr>
            <p:nvPr/>
          </p:nvSpPr>
          <p:spPr bwMode="auto">
            <a:xfrm>
              <a:off x="718" y="2685"/>
              <a:ext cx="414"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a:solidFill>
                    <a:schemeClr val="tx1">
                      <a:lumMod val="65000"/>
                      <a:lumOff val="35000"/>
                    </a:schemeClr>
                  </a:solidFill>
                </a:rPr>
                <a:t>0</a:t>
              </a:r>
            </a:p>
          </p:txBody>
        </p:sp>
      </p:grpSp>
      <p:grpSp>
        <p:nvGrpSpPr>
          <p:cNvPr id="61" name="Group 15">
            <a:extLst>
              <a:ext uri="{FF2B5EF4-FFF2-40B4-BE49-F238E27FC236}">
                <a16:creationId xmlns:a16="http://schemas.microsoft.com/office/drawing/2014/main" id="{0AC7E62E-7EE5-42EE-9F97-E81EE01C7469}"/>
              </a:ext>
            </a:extLst>
          </p:cNvPr>
          <p:cNvGrpSpPr>
            <a:grpSpLocks/>
          </p:cNvGrpSpPr>
          <p:nvPr/>
        </p:nvGrpSpPr>
        <p:grpSpPr bwMode="auto">
          <a:xfrm>
            <a:off x="971140" y="2211521"/>
            <a:ext cx="3421473" cy="1766205"/>
            <a:chOff x="1742934" y="1986566"/>
            <a:chExt cx="6599386" cy="2977766"/>
          </a:xfrm>
        </p:grpSpPr>
        <p:grpSp>
          <p:nvGrpSpPr>
            <p:cNvPr id="80" name="Group 16">
              <a:extLst>
                <a:ext uri="{FF2B5EF4-FFF2-40B4-BE49-F238E27FC236}">
                  <a16:creationId xmlns:a16="http://schemas.microsoft.com/office/drawing/2014/main" id="{25008991-9D5C-43F3-B3A8-EA1C79B94AF3}"/>
                </a:ext>
              </a:extLst>
            </p:cNvPr>
            <p:cNvGrpSpPr>
              <a:grpSpLocks/>
            </p:cNvGrpSpPr>
            <p:nvPr/>
          </p:nvGrpSpPr>
          <p:grpSpPr bwMode="auto">
            <a:xfrm>
              <a:off x="1742934" y="1986566"/>
              <a:ext cx="56680" cy="2977766"/>
              <a:chOff x="1742934" y="1986566"/>
              <a:chExt cx="56680" cy="2977766"/>
            </a:xfrm>
          </p:grpSpPr>
          <p:sp>
            <p:nvSpPr>
              <p:cNvPr id="95" name="Line 7">
                <a:extLst>
                  <a:ext uri="{FF2B5EF4-FFF2-40B4-BE49-F238E27FC236}">
                    <a16:creationId xmlns:a16="http://schemas.microsoft.com/office/drawing/2014/main" id="{4D7FB086-986A-47E4-ADE2-45D48B5A11F1}"/>
                  </a:ext>
                </a:extLst>
              </p:cNvPr>
              <p:cNvSpPr>
                <a:spLocks noChangeShapeType="1"/>
              </p:cNvSpPr>
              <p:nvPr/>
            </p:nvSpPr>
            <p:spPr bwMode="auto">
              <a:xfrm>
                <a:off x="1792946" y="1986566"/>
                <a:ext cx="0" cy="2977766"/>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96" name="Line 8">
                <a:extLst>
                  <a:ext uri="{FF2B5EF4-FFF2-40B4-BE49-F238E27FC236}">
                    <a16:creationId xmlns:a16="http://schemas.microsoft.com/office/drawing/2014/main" id="{C8763748-3FCD-41E7-8BAF-30A5F57600A6}"/>
                  </a:ext>
                </a:extLst>
              </p:cNvPr>
              <p:cNvSpPr>
                <a:spLocks noChangeShapeType="1"/>
              </p:cNvSpPr>
              <p:nvPr/>
            </p:nvSpPr>
            <p:spPr bwMode="auto">
              <a:xfrm>
                <a:off x="1742934" y="1992916"/>
                <a:ext cx="56680"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98" name="Line 10">
                <a:extLst>
                  <a:ext uri="{FF2B5EF4-FFF2-40B4-BE49-F238E27FC236}">
                    <a16:creationId xmlns:a16="http://schemas.microsoft.com/office/drawing/2014/main" id="{3B57464D-63A4-4CEB-9AAC-2ED9DFA23E13}"/>
                  </a:ext>
                </a:extLst>
              </p:cNvPr>
              <p:cNvSpPr>
                <a:spLocks noChangeShapeType="1"/>
              </p:cNvSpPr>
              <p:nvPr/>
            </p:nvSpPr>
            <p:spPr bwMode="auto">
              <a:xfrm>
                <a:off x="1742934" y="2574612"/>
                <a:ext cx="53347"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99" name="Line 11">
                <a:extLst>
                  <a:ext uri="{FF2B5EF4-FFF2-40B4-BE49-F238E27FC236}">
                    <a16:creationId xmlns:a16="http://schemas.microsoft.com/office/drawing/2014/main" id="{767A7691-28C7-449C-B74D-4709B146BF79}"/>
                  </a:ext>
                </a:extLst>
              </p:cNvPr>
              <p:cNvSpPr>
                <a:spLocks noChangeShapeType="1"/>
              </p:cNvSpPr>
              <p:nvPr/>
            </p:nvSpPr>
            <p:spPr bwMode="auto">
              <a:xfrm>
                <a:off x="1742934" y="3156308"/>
                <a:ext cx="53347"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100" name="Line 12">
                <a:extLst>
                  <a:ext uri="{FF2B5EF4-FFF2-40B4-BE49-F238E27FC236}">
                    <a16:creationId xmlns:a16="http://schemas.microsoft.com/office/drawing/2014/main" id="{84812EEA-41CC-41ED-A69E-6EE649A6675F}"/>
                  </a:ext>
                </a:extLst>
              </p:cNvPr>
              <p:cNvSpPr>
                <a:spLocks noChangeShapeType="1"/>
              </p:cNvSpPr>
              <p:nvPr/>
            </p:nvSpPr>
            <p:spPr bwMode="auto">
              <a:xfrm>
                <a:off x="1742934" y="3738004"/>
                <a:ext cx="53347"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101" name="Line 13">
                <a:extLst>
                  <a:ext uri="{FF2B5EF4-FFF2-40B4-BE49-F238E27FC236}">
                    <a16:creationId xmlns:a16="http://schemas.microsoft.com/office/drawing/2014/main" id="{A51A3DD2-B681-482D-89AD-165A69A25B14}"/>
                  </a:ext>
                </a:extLst>
              </p:cNvPr>
              <p:cNvSpPr>
                <a:spLocks noChangeShapeType="1"/>
              </p:cNvSpPr>
              <p:nvPr/>
            </p:nvSpPr>
            <p:spPr bwMode="auto">
              <a:xfrm>
                <a:off x="1742934" y="4319700"/>
                <a:ext cx="53347"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grpSp>
        <p:grpSp>
          <p:nvGrpSpPr>
            <p:cNvPr id="81" name="Group 14">
              <a:extLst>
                <a:ext uri="{FF2B5EF4-FFF2-40B4-BE49-F238E27FC236}">
                  <a16:creationId xmlns:a16="http://schemas.microsoft.com/office/drawing/2014/main" id="{DEA1D442-9F76-4957-B76F-F7901F585826}"/>
                </a:ext>
              </a:extLst>
            </p:cNvPr>
            <p:cNvGrpSpPr>
              <a:grpSpLocks/>
            </p:cNvGrpSpPr>
            <p:nvPr/>
          </p:nvGrpSpPr>
          <p:grpSpPr bwMode="auto">
            <a:xfrm>
              <a:off x="1749426" y="4901232"/>
              <a:ext cx="6592894" cy="55563"/>
              <a:chOff x="1102" y="2799"/>
              <a:chExt cx="4153" cy="35"/>
            </a:xfrm>
          </p:grpSpPr>
          <p:sp>
            <p:nvSpPr>
              <p:cNvPr id="82" name="Line 15">
                <a:extLst>
                  <a:ext uri="{FF2B5EF4-FFF2-40B4-BE49-F238E27FC236}">
                    <a16:creationId xmlns:a16="http://schemas.microsoft.com/office/drawing/2014/main" id="{75174F32-7C17-4A27-901C-19692118ED1B}"/>
                  </a:ext>
                </a:extLst>
              </p:cNvPr>
              <p:cNvSpPr>
                <a:spLocks noChangeShapeType="1"/>
              </p:cNvSpPr>
              <p:nvPr/>
            </p:nvSpPr>
            <p:spPr bwMode="auto">
              <a:xfrm>
                <a:off x="1102" y="2799"/>
                <a:ext cx="414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83" name="Line 16">
                <a:extLst>
                  <a:ext uri="{FF2B5EF4-FFF2-40B4-BE49-F238E27FC236}">
                    <a16:creationId xmlns:a16="http://schemas.microsoft.com/office/drawing/2014/main" id="{47E6E1E1-6416-406D-822C-61B562345583}"/>
                  </a:ext>
                </a:extLst>
              </p:cNvPr>
              <p:cNvSpPr>
                <a:spLocks noChangeShapeType="1"/>
              </p:cNvSpPr>
              <p:nvPr/>
            </p:nvSpPr>
            <p:spPr bwMode="auto">
              <a:xfrm rot="5400000">
                <a:off x="5238"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84" name="Line 17">
                <a:extLst>
                  <a:ext uri="{FF2B5EF4-FFF2-40B4-BE49-F238E27FC236}">
                    <a16:creationId xmlns:a16="http://schemas.microsoft.com/office/drawing/2014/main" id="{FF1E9017-E7B5-4A0E-90F1-F7B12A1082E1}"/>
                  </a:ext>
                </a:extLst>
              </p:cNvPr>
              <p:cNvSpPr>
                <a:spLocks noChangeShapeType="1"/>
              </p:cNvSpPr>
              <p:nvPr/>
            </p:nvSpPr>
            <p:spPr bwMode="auto">
              <a:xfrm rot="5400000">
                <a:off x="4832"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85" name="Line 18">
                <a:extLst>
                  <a:ext uri="{FF2B5EF4-FFF2-40B4-BE49-F238E27FC236}">
                    <a16:creationId xmlns:a16="http://schemas.microsoft.com/office/drawing/2014/main" id="{8F904E86-2E3E-4EA0-915A-7AEDF3DA53A0}"/>
                  </a:ext>
                </a:extLst>
              </p:cNvPr>
              <p:cNvSpPr>
                <a:spLocks noChangeShapeType="1"/>
              </p:cNvSpPr>
              <p:nvPr/>
            </p:nvSpPr>
            <p:spPr bwMode="auto">
              <a:xfrm rot="5400000">
                <a:off x="4498"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86" name="Line 19">
                <a:extLst>
                  <a:ext uri="{FF2B5EF4-FFF2-40B4-BE49-F238E27FC236}">
                    <a16:creationId xmlns:a16="http://schemas.microsoft.com/office/drawing/2014/main" id="{77E9F88B-F9BB-426D-AF87-B4A36C6B9355}"/>
                  </a:ext>
                </a:extLst>
              </p:cNvPr>
              <p:cNvSpPr>
                <a:spLocks noChangeShapeType="1"/>
              </p:cNvSpPr>
              <p:nvPr/>
            </p:nvSpPr>
            <p:spPr bwMode="auto">
              <a:xfrm rot="5400000">
                <a:off x="4152"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87" name="Line 20">
                <a:extLst>
                  <a:ext uri="{FF2B5EF4-FFF2-40B4-BE49-F238E27FC236}">
                    <a16:creationId xmlns:a16="http://schemas.microsoft.com/office/drawing/2014/main" id="{35098283-E41F-47BB-ADD2-ADDF693A5C44}"/>
                  </a:ext>
                </a:extLst>
              </p:cNvPr>
              <p:cNvSpPr>
                <a:spLocks noChangeShapeType="1"/>
              </p:cNvSpPr>
              <p:nvPr/>
            </p:nvSpPr>
            <p:spPr bwMode="auto">
              <a:xfrm rot="5400000">
                <a:off x="3818"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88" name="Line 21">
                <a:extLst>
                  <a:ext uri="{FF2B5EF4-FFF2-40B4-BE49-F238E27FC236}">
                    <a16:creationId xmlns:a16="http://schemas.microsoft.com/office/drawing/2014/main" id="{52DE54B3-D3CD-42F9-986B-73A4C66C1958}"/>
                  </a:ext>
                </a:extLst>
              </p:cNvPr>
              <p:cNvSpPr>
                <a:spLocks noChangeShapeType="1"/>
              </p:cNvSpPr>
              <p:nvPr/>
            </p:nvSpPr>
            <p:spPr bwMode="auto">
              <a:xfrm rot="5400000">
                <a:off x="3482"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89" name="Line 22">
                <a:extLst>
                  <a:ext uri="{FF2B5EF4-FFF2-40B4-BE49-F238E27FC236}">
                    <a16:creationId xmlns:a16="http://schemas.microsoft.com/office/drawing/2014/main" id="{04F480AB-CDD5-4B02-86B3-C2BDF7C130A9}"/>
                  </a:ext>
                </a:extLst>
              </p:cNvPr>
              <p:cNvSpPr>
                <a:spLocks noChangeShapeType="1"/>
              </p:cNvSpPr>
              <p:nvPr/>
            </p:nvSpPr>
            <p:spPr bwMode="auto">
              <a:xfrm rot="5400000">
                <a:off x="3137"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90" name="Line 23">
                <a:extLst>
                  <a:ext uri="{FF2B5EF4-FFF2-40B4-BE49-F238E27FC236}">
                    <a16:creationId xmlns:a16="http://schemas.microsoft.com/office/drawing/2014/main" id="{17D9B5E2-D966-462D-ADDF-F999C99CA355}"/>
                  </a:ext>
                </a:extLst>
              </p:cNvPr>
              <p:cNvSpPr>
                <a:spLocks noChangeShapeType="1"/>
              </p:cNvSpPr>
              <p:nvPr/>
            </p:nvSpPr>
            <p:spPr bwMode="auto">
              <a:xfrm rot="5400000">
                <a:off x="2799"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91" name="Line 24">
                <a:extLst>
                  <a:ext uri="{FF2B5EF4-FFF2-40B4-BE49-F238E27FC236}">
                    <a16:creationId xmlns:a16="http://schemas.microsoft.com/office/drawing/2014/main" id="{2B8E2237-2C15-4FF9-9562-B5B8A12B86BB}"/>
                  </a:ext>
                </a:extLst>
              </p:cNvPr>
              <p:cNvSpPr>
                <a:spLocks noChangeShapeType="1"/>
              </p:cNvSpPr>
              <p:nvPr/>
            </p:nvSpPr>
            <p:spPr bwMode="auto">
              <a:xfrm rot="5400000">
                <a:off x="2473"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92" name="Line 25">
                <a:extLst>
                  <a:ext uri="{FF2B5EF4-FFF2-40B4-BE49-F238E27FC236}">
                    <a16:creationId xmlns:a16="http://schemas.microsoft.com/office/drawing/2014/main" id="{854E8DCA-D1C2-4741-B011-3672B948C0F5}"/>
                  </a:ext>
                </a:extLst>
              </p:cNvPr>
              <p:cNvSpPr>
                <a:spLocks noChangeShapeType="1"/>
              </p:cNvSpPr>
              <p:nvPr/>
            </p:nvSpPr>
            <p:spPr bwMode="auto">
              <a:xfrm rot="5400000">
                <a:off x="2125"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93" name="Line 26">
                <a:extLst>
                  <a:ext uri="{FF2B5EF4-FFF2-40B4-BE49-F238E27FC236}">
                    <a16:creationId xmlns:a16="http://schemas.microsoft.com/office/drawing/2014/main" id="{FCA1FB88-45A0-4C46-8028-72EF441F0011}"/>
                  </a:ext>
                </a:extLst>
              </p:cNvPr>
              <p:cNvSpPr>
                <a:spLocks noChangeShapeType="1"/>
              </p:cNvSpPr>
              <p:nvPr/>
            </p:nvSpPr>
            <p:spPr bwMode="auto">
              <a:xfrm rot="5400000">
                <a:off x="1785"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94" name="Line 27">
                <a:extLst>
                  <a:ext uri="{FF2B5EF4-FFF2-40B4-BE49-F238E27FC236}">
                    <a16:creationId xmlns:a16="http://schemas.microsoft.com/office/drawing/2014/main" id="{720B6C43-481B-46B8-916D-2B2ABC63C4BF}"/>
                  </a:ext>
                </a:extLst>
              </p:cNvPr>
              <p:cNvSpPr>
                <a:spLocks noChangeShapeType="1"/>
              </p:cNvSpPr>
              <p:nvPr/>
            </p:nvSpPr>
            <p:spPr bwMode="auto">
              <a:xfrm rot="5400000">
                <a:off x="1457"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grpSp>
      </p:grpSp>
      <p:sp>
        <p:nvSpPr>
          <p:cNvPr id="66" name="Text Box 37">
            <a:extLst>
              <a:ext uri="{FF2B5EF4-FFF2-40B4-BE49-F238E27FC236}">
                <a16:creationId xmlns:a16="http://schemas.microsoft.com/office/drawing/2014/main" id="{13DE227C-C74F-491A-A7EF-ECF40721580D}"/>
              </a:ext>
            </a:extLst>
          </p:cNvPr>
          <p:cNvSpPr txBox="1">
            <a:spLocks noChangeArrowheads="1"/>
          </p:cNvSpPr>
          <p:nvPr/>
        </p:nvSpPr>
        <p:spPr bwMode="auto">
          <a:xfrm>
            <a:off x="860987" y="3955369"/>
            <a:ext cx="277940" cy="215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0</a:t>
            </a:r>
          </a:p>
        </p:txBody>
      </p:sp>
      <p:sp>
        <p:nvSpPr>
          <p:cNvPr id="68" name="Text Box 38">
            <a:extLst>
              <a:ext uri="{FF2B5EF4-FFF2-40B4-BE49-F238E27FC236}">
                <a16:creationId xmlns:a16="http://schemas.microsoft.com/office/drawing/2014/main" id="{B7C6C07C-E702-4649-B1D5-EB40B53EDE6E}"/>
              </a:ext>
            </a:extLst>
          </p:cNvPr>
          <p:cNvSpPr txBox="1">
            <a:spLocks noChangeArrowheads="1"/>
          </p:cNvSpPr>
          <p:nvPr/>
        </p:nvSpPr>
        <p:spPr bwMode="auto">
          <a:xfrm>
            <a:off x="1106724" y="3955369"/>
            <a:ext cx="344060" cy="215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30</a:t>
            </a:r>
          </a:p>
        </p:txBody>
      </p:sp>
      <p:sp>
        <p:nvSpPr>
          <p:cNvPr id="69" name="Text Box 39">
            <a:extLst>
              <a:ext uri="{FF2B5EF4-FFF2-40B4-BE49-F238E27FC236}">
                <a16:creationId xmlns:a16="http://schemas.microsoft.com/office/drawing/2014/main" id="{39F80AE6-F595-49CF-BD70-B97576A2872E}"/>
              </a:ext>
            </a:extLst>
          </p:cNvPr>
          <p:cNvSpPr txBox="1">
            <a:spLocks noChangeArrowheads="1"/>
          </p:cNvSpPr>
          <p:nvPr/>
        </p:nvSpPr>
        <p:spPr bwMode="auto">
          <a:xfrm>
            <a:off x="1379505" y="3955369"/>
            <a:ext cx="344060" cy="215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60</a:t>
            </a:r>
          </a:p>
        </p:txBody>
      </p:sp>
      <p:sp>
        <p:nvSpPr>
          <p:cNvPr id="70" name="Text Box 40">
            <a:extLst>
              <a:ext uri="{FF2B5EF4-FFF2-40B4-BE49-F238E27FC236}">
                <a16:creationId xmlns:a16="http://schemas.microsoft.com/office/drawing/2014/main" id="{54108BA3-2E1B-465C-B3B8-1DF0784A1959}"/>
              </a:ext>
            </a:extLst>
          </p:cNvPr>
          <p:cNvSpPr txBox="1">
            <a:spLocks noChangeArrowheads="1"/>
          </p:cNvSpPr>
          <p:nvPr/>
        </p:nvSpPr>
        <p:spPr bwMode="auto">
          <a:xfrm>
            <a:off x="1647262" y="3955369"/>
            <a:ext cx="344060" cy="215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90</a:t>
            </a:r>
          </a:p>
        </p:txBody>
      </p:sp>
      <p:sp>
        <p:nvSpPr>
          <p:cNvPr id="71" name="Text Box 41">
            <a:extLst>
              <a:ext uri="{FF2B5EF4-FFF2-40B4-BE49-F238E27FC236}">
                <a16:creationId xmlns:a16="http://schemas.microsoft.com/office/drawing/2014/main" id="{077067D1-54E7-43D1-A0A0-D0EF13935E4E}"/>
              </a:ext>
            </a:extLst>
          </p:cNvPr>
          <p:cNvSpPr txBox="1">
            <a:spLocks noChangeArrowheads="1"/>
          </p:cNvSpPr>
          <p:nvPr/>
        </p:nvSpPr>
        <p:spPr bwMode="auto">
          <a:xfrm>
            <a:off x="1925067" y="3955369"/>
            <a:ext cx="410181" cy="215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120</a:t>
            </a:r>
          </a:p>
        </p:txBody>
      </p:sp>
      <p:sp>
        <p:nvSpPr>
          <p:cNvPr id="72" name="Text Box 42">
            <a:extLst>
              <a:ext uri="{FF2B5EF4-FFF2-40B4-BE49-F238E27FC236}">
                <a16:creationId xmlns:a16="http://schemas.microsoft.com/office/drawing/2014/main" id="{98B172A1-6A7F-4116-8752-1DF516F49132}"/>
              </a:ext>
            </a:extLst>
          </p:cNvPr>
          <p:cNvSpPr txBox="1">
            <a:spLocks noChangeArrowheads="1"/>
          </p:cNvSpPr>
          <p:nvPr/>
        </p:nvSpPr>
        <p:spPr bwMode="auto">
          <a:xfrm>
            <a:off x="2183581" y="3955369"/>
            <a:ext cx="410181" cy="215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150</a:t>
            </a:r>
          </a:p>
        </p:txBody>
      </p:sp>
      <p:sp>
        <p:nvSpPr>
          <p:cNvPr id="73" name="Text Box 43">
            <a:extLst>
              <a:ext uri="{FF2B5EF4-FFF2-40B4-BE49-F238E27FC236}">
                <a16:creationId xmlns:a16="http://schemas.microsoft.com/office/drawing/2014/main" id="{16E7DBC5-E91B-422E-9E4F-40E457D3106F}"/>
              </a:ext>
            </a:extLst>
          </p:cNvPr>
          <p:cNvSpPr txBox="1">
            <a:spLocks noChangeArrowheads="1"/>
          </p:cNvSpPr>
          <p:nvPr/>
        </p:nvSpPr>
        <p:spPr bwMode="auto">
          <a:xfrm>
            <a:off x="2457167" y="3955369"/>
            <a:ext cx="410181" cy="215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180</a:t>
            </a:r>
          </a:p>
        </p:txBody>
      </p:sp>
      <p:sp>
        <p:nvSpPr>
          <p:cNvPr id="74" name="Text Box 44">
            <a:extLst>
              <a:ext uri="{FF2B5EF4-FFF2-40B4-BE49-F238E27FC236}">
                <a16:creationId xmlns:a16="http://schemas.microsoft.com/office/drawing/2014/main" id="{6A6BA18F-4947-41CF-BE75-F76FBD1DA4AC}"/>
              </a:ext>
            </a:extLst>
          </p:cNvPr>
          <p:cNvSpPr txBox="1">
            <a:spLocks noChangeArrowheads="1"/>
          </p:cNvSpPr>
          <p:nvPr/>
        </p:nvSpPr>
        <p:spPr bwMode="auto">
          <a:xfrm>
            <a:off x="2740802" y="3955369"/>
            <a:ext cx="410181" cy="215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210</a:t>
            </a:r>
          </a:p>
        </p:txBody>
      </p:sp>
      <p:sp>
        <p:nvSpPr>
          <p:cNvPr id="75" name="Text Box 45">
            <a:extLst>
              <a:ext uri="{FF2B5EF4-FFF2-40B4-BE49-F238E27FC236}">
                <a16:creationId xmlns:a16="http://schemas.microsoft.com/office/drawing/2014/main" id="{6B45511D-DC15-49E2-8976-CFB898CD3FA3}"/>
              </a:ext>
            </a:extLst>
          </p:cNvPr>
          <p:cNvSpPr txBox="1">
            <a:spLocks noChangeArrowheads="1"/>
          </p:cNvSpPr>
          <p:nvPr/>
        </p:nvSpPr>
        <p:spPr bwMode="auto">
          <a:xfrm>
            <a:off x="3024437" y="3955369"/>
            <a:ext cx="410181" cy="215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240</a:t>
            </a:r>
          </a:p>
        </p:txBody>
      </p:sp>
      <p:sp>
        <p:nvSpPr>
          <p:cNvPr id="76" name="Text Box 46">
            <a:extLst>
              <a:ext uri="{FF2B5EF4-FFF2-40B4-BE49-F238E27FC236}">
                <a16:creationId xmlns:a16="http://schemas.microsoft.com/office/drawing/2014/main" id="{EE796E7A-2156-47F6-AEB5-BB60640B47A3}"/>
              </a:ext>
            </a:extLst>
          </p:cNvPr>
          <p:cNvSpPr txBox="1">
            <a:spLocks noChangeArrowheads="1"/>
          </p:cNvSpPr>
          <p:nvPr/>
        </p:nvSpPr>
        <p:spPr bwMode="auto">
          <a:xfrm>
            <a:off x="3282951" y="3955369"/>
            <a:ext cx="410181" cy="215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270</a:t>
            </a:r>
          </a:p>
        </p:txBody>
      </p:sp>
      <p:sp>
        <p:nvSpPr>
          <p:cNvPr id="77" name="Text Box 47">
            <a:extLst>
              <a:ext uri="{FF2B5EF4-FFF2-40B4-BE49-F238E27FC236}">
                <a16:creationId xmlns:a16="http://schemas.microsoft.com/office/drawing/2014/main" id="{AA7E688D-09D5-4CC5-824C-84917E99A7EB}"/>
              </a:ext>
            </a:extLst>
          </p:cNvPr>
          <p:cNvSpPr txBox="1">
            <a:spLocks noChangeArrowheads="1"/>
          </p:cNvSpPr>
          <p:nvPr/>
        </p:nvSpPr>
        <p:spPr bwMode="auto">
          <a:xfrm>
            <a:off x="3571611" y="3955369"/>
            <a:ext cx="410181" cy="215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300</a:t>
            </a:r>
          </a:p>
        </p:txBody>
      </p:sp>
      <p:sp>
        <p:nvSpPr>
          <p:cNvPr id="63" name="Text Box 91">
            <a:extLst>
              <a:ext uri="{FF2B5EF4-FFF2-40B4-BE49-F238E27FC236}">
                <a16:creationId xmlns:a16="http://schemas.microsoft.com/office/drawing/2014/main" id="{0E613ECE-E782-4DBF-AC2F-B50D4BDBA947}"/>
              </a:ext>
            </a:extLst>
          </p:cNvPr>
          <p:cNvSpPr txBox="1">
            <a:spLocks noChangeArrowheads="1"/>
          </p:cNvSpPr>
          <p:nvPr/>
        </p:nvSpPr>
        <p:spPr bwMode="auto">
          <a:xfrm rot="16200000">
            <a:off x="-119966" y="2944205"/>
            <a:ext cx="156164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1000" b="1" dirty="0">
                <a:solidFill>
                  <a:schemeClr val="tx1">
                    <a:lumMod val="65000"/>
                    <a:lumOff val="35000"/>
                  </a:schemeClr>
                </a:solidFill>
              </a:rPr>
              <a:t>incidence cumulée (%)</a:t>
            </a:r>
          </a:p>
        </p:txBody>
      </p:sp>
      <p:sp>
        <p:nvSpPr>
          <p:cNvPr id="116" name="Textfeld 115">
            <a:extLst>
              <a:ext uri="{FF2B5EF4-FFF2-40B4-BE49-F238E27FC236}">
                <a16:creationId xmlns:a16="http://schemas.microsoft.com/office/drawing/2014/main" id="{05FA901E-82C6-4486-B2F7-06D264465A2E}"/>
              </a:ext>
            </a:extLst>
          </p:cNvPr>
          <p:cNvSpPr txBox="1"/>
          <p:nvPr/>
        </p:nvSpPr>
        <p:spPr>
          <a:xfrm>
            <a:off x="616753" y="1879411"/>
            <a:ext cx="1406159" cy="153888"/>
          </a:xfrm>
          <a:prstGeom prst="rect">
            <a:avLst/>
          </a:prstGeom>
          <a:noFill/>
        </p:spPr>
        <p:txBody>
          <a:bodyPr wrap="square" lIns="0" tIns="0" rIns="0" bIns="0" rtlCol="0" anchor="ctr">
            <a:spAutoFit/>
          </a:bodyPr>
          <a:lstStyle/>
          <a:p>
            <a:r>
              <a:rPr lang="fr-FR" sz="1000" b="1">
                <a:solidFill>
                  <a:schemeClr val="tx1">
                    <a:lumMod val="65000"/>
                    <a:lumOff val="35000"/>
                  </a:schemeClr>
                </a:solidFill>
                <a:latin typeface="Arial" pitchFamily="34" charset="0"/>
                <a:cs typeface="Arial" pitchFamily="34" charset="0"/>
              </a:rPr>
              <a:t>Efficacité*</a:t>
            </a:r>
          </a:p>
        </p:txBody>
      </p:sp>
      <p:sp>
        <p:nvSpPr>
          <p:cNvPr id="122" name="Text Box 48">
            <a:extLst>
              <a:ext uri="{FF2B5EF4-FFF2-40B4-BE49-F238E27FC236}">
                <a16:creationId xmlns:a16="http://schemas.microsoft.com/office/drawing/2014/main" id="{30F73845-C9D8-4039-9FD6-939417BD8FEE}"/>
              </a:ext>
            </a:extLst>
          </p:cNvPr>
          <p:cNvSpPr txBox="1">
            <a:spLocks noChangeArrowheads="1"/>
          </p:cNvSpPr>
          <p:nvPr/>
        </p:nvSpPr>
        <p:spPr bwMode="auto">
          <a:xfrm>
            <a:off x="3850219" y="3955369"/>
            <a:ext cx="410181" cy="215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330</a:t>
            </a:r>
          </a:p>
        </p:txBody>
      </p:sp>
      <p:sp>
        <p:nvSpPr>
          <p:cNvPr id="123" name="Text Box 49">
            <a:extLst>
              <a:ext uri="{FF2B5EF4-FFF2-40B4-BE49-F238E27FC236}">
                <a16:creationId xmlns:a16="http://schemas.microsoft.com/office/drawing/2014/main" id="{FE665F07-2B65-4B05-8E1B-4F598035F365}"/>
              </a:ext>
            </a:extLst>
          </p:cNvPr>
          <p:cNvSpPr txBox="1">
            <a:spLocks noChangeArrowheads="1"/>
          </p:cNvSpPr>
          <p:nvPr/>
        </p:nvSpPr>
        <p:spPr bwMode="auto">
          <a:xfrm>
            <a:off x="4216787" y="3955369"/>
            <a:ext cx="357518" cy="215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367</a:t>
            </a:r>
          </a:p>
        </p:txBody>
      </p:sp>
      <p:grpSp>
        <p:nvGrpSpPr>
          <p:cNvPr id="2" name="Gruppieren 1">
            <a:extLst>
              <a:ext uri="{FF2B5EF4-FFF2-40B4-BE49-F238E27FC236}">
                <a16:creationId xmlns:a16="http://schemas.microsoft.com/office/drawing/2014/main" id="{7B483466-728B-45FC-A7ED-C05913FC7318}"/>
              </a:ext>
            </a:extLst>
          </p:cNvPr>
          <p:cNvGrpSpPr/>
          <p:nvPr/>
        </p:nvGrpSpPr>
        <p:grpSpPr>
          <a:xfrm>
            <a:off x="4884568" y="3548374"/>
            <a:ext cx="1612009" cy="463846"/>
            <a:chOff x="4573483" y="2048425"/>
            <a:chExt cx="1612009" cy="463846"/>
          </a:xfrm>
        </p:grpSpPr>
        <p:sp>
          <p:nvSpPr>
            <p:cNvPr id="112" name="Rectangle 20">
              <a:extLst>
                <a:ext uri="{FF2B5EF4-FFF2-40B4-BE49-F238E27FC236}">
                  <a16:creationId xmlns:a16="http://schemas.microsoft.com/office/drawing/2014/main" id="{6997BFB4-7CDD-41FE-A733-6D09D59BB7C1}"/>
                </a:ext>
              </a:extLst>
            </p:cNvPr>
            <p:cNvSpPr/>
            <p:nvPr/>
          </p:nvSpPr>
          <p:spPr bwMode="auto">
            <a:xfrm>
              <a:off x="4573483" y="2232413"/>
              <a:ext cx="72000" cy="72000"/>
            </a:xfrm>
            <a:prstGeom prst="rect">
              <a:avLst/>
            </a:prstGeom>
            <a:solidFill>
              <a:srgbClr val="3961AC"/>
            </a:solidFill>
            <a:ln w="19050" algn="ctr">
              <a:noFill/>
              <a:miter lim="800000"/>
              <a:headEnd/>
              <a:tailEnd/>
            </a:ln>
            <a:effectLst/>
          </p:spPr>
          <p:txBody>
            <a:bodyPr wrap="square" lIns="0" tIns="0" rIns="0" bIns="0" rtlCol="0" anchor="ctr">
              <a:noAutofit/>
            </a:bodyPr>
            <a:lstStyle/>
            <a:p>
              <a:pPr algn="ctr"/>
              <a:endParaRPr lang="en-GB" sz="1000" dirty="0">
                <a:solidFill>
                  <a:srgbClr val="000000">
                    <a:lumMod val="65000"/>
                    <a:lumOff val="35000"/>
                  </a:srgbClr>
                </a:solidFill>
              </a:endParaRPr>
            </a:p>
          </p:txBody>
        </p:sp>
        <p:sp>
          <p:nvSpPr>
            <p:cNvPr id="117" name="TextBox 23">
              <a:extLst>
                <a:ext uri="{FF2B5EF4-FFF2-40B4-BE49-F238E27FC236}">
                  <a16:creationId xmlns:a16="http://schemas.microsoft.com/office/drawing/2014/main" id="{BD528FFA-FE40-49A0-A1E9-B91359925D45}"/>
                </a:ext>
              </a:extLst>
            </p:cNvPr>
            <p:cNvSpPr txBox="1"/>
            <p:nvPr/>
          </p:nvSpPr>
          <p:spPr>
            <a:xfrm>
              <a:off x="4623619" y="2048425"/>
              <a:ext cx="1561873" cy="463846"/>
            </a:xfrm>
            <a:prstGeom prst="rect">
              <a:avLst/>
            </a:prstGeom>
            <a:noFill/>
          </p:spPr>
          <p:txBody>
            <a:bodyPr wrap="square" lIns="90000" tIns="46800" rIns="90000" bIns="46800" rtlCol="0" anchor="ctr">
              <a:spAutoFit/>
            </a:bodyPr>
            <a:lstStyle/>
            <a:p>
              <a:r>
                <a:rPr lang="fr-FR" sz="800" dirty="0" err="1">
                  <a:solidFill>
                    <a:srgbClr val="000000">
                      <a:lumMod val="65000"/>
                      <a:lumOff val="35000"/>
                    </a:srgbClr>
                  </a:solidFill>
                </a:rPr>
                <a:t>rivaroxaban</a:t>
              </a:r>
              <a:r>
                <a:rPr lang="fr-FR" sz="800" dirty="0">
                  <a:solidFill>
                    <a:srgbClr val="000000">
                      <a:lumMod val="65000"/>
                      <a:lumOff val="35000"/>
                    </a:srgbClr>
                  </a:solidFill>
                </a:rPr>
                <a:t>, 10 mg </a:t>
              </a:r>
              <a:br>
                <a:rPr lang="fr-FR" sz="800" dirty="0">
                  <a:solidFill>
                    <a:srgbClr val="000000">
                      <a:lumMod val="65000"/>
                      <a:lumOff val="35000"/>
                    </a:srgbClr>
                  </a:solidFill>
                </a:rPr>
              </a:br>
              <a:r>
                <a:rPr lang="fr-FR" sz="800" dirty="0">
                  <a:solidFill>
                    <a:srgbClr val="000000">
                      <a:lumMod val="65000"/>
                      <a:lumOff val="35000"/>
                    </a:srgbClr>
                  </a:solidFill>
                </a:rPr>
                <a:t>1× par jour</a:t>
              </a:r>
              <a:br>
                <a:rPr lang="fr-FR" sz="800" dirty="0">
                  <a:solidFill>
                    <a:srgbClr val="000000">
                      <a:lumMod val="65000"/>
                      <a:lumOff val="35000"/>
                    </a:srgbClr>
                  </a:solidFill>
                </a:rPr>
              </a:br>
              <a:r>
                <a:rPr lang="fr-FR" sz="800" dirty="0">
                  <a:solidFill>
                    <a:srgbClr val="000000">
                      <a:lumMod val="65000"/>
                      <a:lumOff val="35000"/>
                    </a:srgbClr>
                  </a:solidFill>
                </a:rPr>
                <a:t>(n=1126)</a:t>
              </a:r>
            </a:p>
          </p:txBody>
        </p:sp>
      </p:grpSp>
      <p:grpSp>
        <p:nvGrpSpPr>
          <p:cNvPr id="12" name="Gruppieren 11">
            <a:extLst>
              <a:ext uri="{FF2B5EF4-FFF2-40B4-BE49-F238E27FC236}">
                <a16:creationId xmlns:a16="http://schemas.microsoft.com/office/drawing/2014/main" id="{5058321A-DECE-4CA4-ACCF-0D67BF853673}"/>
              </a:ext>
            </a:extLst>
          </p:cNvPr>
          <p:cNvGrpSpPr/>
          <p:nvPr/>
        </p:nvGrpSpPr>
        <p:grpSpPr>
          <a:xfrm>
            <a:off x="4883085" y="3066416"/>
            <a:ext cx="1612009" cy="463846"/>
            <a:chOff x="4572000" y="2253668"/>
            <a:chExt cx="1612009" cy="463846"/>
          </a:xfrm>
        </p:grpSpPr>
        <p:sp>
          <p:nvSpPr>
            <p:cNvPr id="118" name="Rectangle 20">
              <a:extLst>
                <a:ext uri="{FF2B5EF4-FFF2-40B4-BE49-F238E27FC236}">
                  <a16:creationId xmlns:a16="http://schemas.microsoft.com/office/drawing/2014/main" id="{BA8347BE-4288-4EA2-9E2B-9A5018CB552E}"/>
                </a:ext>
              </a:extLst>
            </p:cNvPr>
            <p:cNvSpPr/>
            <p:nvPr/>
          </p:nvSpPr>
          <p:spPr bwMode="auto">
            <a:xfrm>
              <a:off x="4572000" y="2437656"/>
              <a:ext cx="72000" cy="72000"/>
            </a:xfrm>
            <a:prstGeom prst="rect">
              <a:avLst/>
            </a:prstGeom>
            <a:solidFill>
              <a:srgbClr val="809ED5"/>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19" name="TextBox 23">
              <a:extLst>
                <a:ext uri="{FF2B5EF4-FFF2-40B4-BE49-F238E27FC236}">
                  <a16:creationId xmlns:a16="http://schemas.microsoft.com/office/drawing/2014/main" id="{9FCA85A9-2E17-40AD-B14A-9A87B369F71F}"/>
                </a:ext>
              </a:extLst>
            </p:cNvPr>
            <p:cNvSpPr txBox="1"/>
            <p:nvPr/>
          </p:nvSpPr>
          <p:spPr>
            <a:xfrm>
              <a:off x="4622136" y="2253668"/>
              <a:ext cx="1561873" cy="463846"/>
            </a:xfrm>
            <a:prstGeom prst="rect">
              <a:avLst/>
            </a:prstGeom>
            <a:noFill/>
          </p:spPr>
          <p:txBody>
            <a:bodyPr wrap="square" lIns="90000" tIns="46800" rIns="90000" bIns="46800" rtlCol="0" anchor="ctr">
              <a:spAutoFit/>
            </a:bodyPr>
            <a:lstStyle/>
            <a:p>
              <a:r>
                <a:rPr lang="fr-FR" sz="800" dirty="0" err="1">
                  <a:solidFill>
                    <a:srgbClr val="000000">
                      <a:lumMod val="65000"/>
                      <a:lumOff val="35000"/>
                    </a:srgbClr>
                  </a:solidFill>
                </a:rPr>
                <a:t>rivaroxaban</a:t>
              </a:r>
              <a:r>
                <a:rPr lang="fr-FR" sz="800" dirty="0">
                  <a:solidFill>
                    <a:srgbClr val="000000">
                      <a:lumMod val="65000"/>
                      <a:lumOff val="35000"/>
                    </a:srgbClr>
                  </a:solidFill>
                </a:rPr>
                <a:t>, 20 mg </a:t>
              </a:r>
              <a:br>
                <a:rPr lang="fr-FR" sz="800" dirty="0">
                  <a:solidFill>
                    <a:srgbClr val="000000">
                      <a:lumMod val="65000"/>
                      <a:lumOff val="35000"/>
                    </a:srgbClr>
                  </a:solidFill>
                </a:rPr>
              </a:br>
              <a:r>
                <a:rPr lang="fr-FR" sz="800" dirty="0">
                  <a:solidFill>
                    <a:srgbClr val="000000">
                      <a:lumMod val="65000"/>
                      <a:lumOff val="35000"/>
                    </a:srgbClr>
                  </a:solidFill>
                </a:rPr>
                <a:t>1× par jour</a:t>
              </a:r>
              <a:br>
                <a:rPr lang="fr-FR" sz="800" dirty="0">
                  <a:solidFill>
                    <a:srgbClr val="000000">
                      <a:lumMod val="65000"/>
                      <a:lumOff val="35000"/>
                    </a:srgbClr>
                  </a:solidFill>
                </a:rPr>
              </a:br>
              <a:r>
                <a:rPr lang="fr-FR" sz="800" dirty="0">
                  <a:solidFill>
                    <a:srgbClr val="000000">
                      <a:lumMod val="65000"/>
                      <a:lumOff val="35000"/>
                    </a:srgbClr>
                  </a:solidFill>
                </a:rPr>
                <a:t>(n=1107)</a:t>
              </a:r>
            </a:p>
          </p:txBody>
        </p:sp>
      </p:grpSp>
      <p:grpSp>
        <p:nvGrpSpPr>
          <p:cNvPr id="11" name="Gruppieren 10">
            <a:extLst>
              <a:ext uri="{FF2B5EF4-FFF2-40B4-BE49-F238E27FC236}">
                <a16:creationId xmlns:a16="http://schemas.microsoft.com/office/drawing/2014/main" id="{39041E12-E76D-43EB-86A0-6B066D23F06D}"/>
              </a:ext>
            </a:extLst>
          </p:cNvPr>
          <p:cNvGrpSpPr/>
          <p:nvPr/>
        </p:nvGrpSpPr>
        <p:grpSpPr>
          <a:xfrm>
            <a:off x="4883085" y="2584457"/>
            <a:ext cx="1612009" cy="463846"/>
            <a:chOff x="4572000" y="2826599"/>
            <a:chExt cx="1612009" cy="463846"/>
          </a:xfrm>
        </p:grpSpPr>
        <p:sp>
          <p:nvSpPr>
            <p:cNvPr id="120" name="Rectangle 20">
              <a:extLst>
                <a:ext uri="{FF2B5EF4-FFF2-40B4-BE49-F238E27FC236}">
                  <a16:creationId xmlns:a16="http://schemas.microsoft.com/office/drawing/2014/main" id="{8FE3AC34-51A9-4A07-BAAD-B816E4B46DB2}"/>
                </a:ext>
              </a:extLst>
            </p:cNvPr>
            <p:cNvSpPr/>
            <p:nvPr/>
          </p:nvSpPr>
          <p:spPr bwMode="auto">
            <a:xfrm>
              <a:off x="4572000" y="3010587"/>
              <a:ext cx="72000" cy="72000"/>
            </a:xfrm>
            <a:prstGeom prst="rect">
              <a:avLst/>
            </a:prstGeom>
            <a:solidFill>
              <a:srgbClr val="605F62"/>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21" name="TextBox 23">
              <a:extLst>
                <a:ext uri="{FF2B5EF4-FFF2-40B4-BE49-F238E27FC236}">
                  <a16:creationId xmlns:a16="http://schemas.microsoft.com/office/drawing/2014/main" id="{A9754094-A50C-43D4-9B34-CF68A2C5AFD8}"/>
                </a:ext>
              </a:extLst>
            </p:cNvPr>
            <p:cNvSpPr txBox="1"/>
            <p:nvPr/>
          </p:nvSpPr>
          <p:spPr>
            <a:xfrm>
              <a:off x="4622136" y="2826599"/>
              <a:ext cx="1561873" cy="463846"/>
            </a:xfrm>
            <a:prstGeom prst="rect">
              <a:avLst/>
            </a:prstGeom>
            <a:noFill/>
          </p:spPr>
          <p:txBody>
            <a:bodyPr wrap="square" lIns="90000" tIns="46800" rIns="90000" bIns="46800" rtlCol="0" anchor="ctr">
              <a:spAutoFit/>
            </a:bodyPr>
            <a:lstStyle/>
            <a:p>
              <a:r>
                <a:rPr lang="fr-FR" sz="800" dirty="0">
                  <a:solidFill>
                    <a:srgbClr val="000000">
                      <a:lumMod val="65000"/>
                      <a:lumOff val="35000"/>
                    </a:srgbClr>
                  </a:solidFill>
                </a:rPr>
                <a:t>AAS, 100 mg </a:t>
              </a:r>
              <a:br>
                <a:rPr lang="fr-FR" sz="800" dirty="0">
                  <a:solidFill>
                    <a:srgbClr val="000000">
                      <a:lumMod val="65000"/>
                      <a:lumOff val="35000"/>
                    </a:srgbClr>
                  </a:solidFill>
                </a:rPr>
              </a:br>
              <a:r>
                <a:rPr lang="fr-FR" sz="800" dirty="0">
                  <a:solidFill>
                    <a:srgbClr val="000000">
                      <a:lumMod val="65000"/>
                      <a:lumOff val="35000"/>
                    </a:srgbClr>
                  </a:solidFill>
                </a:rPr>
                <a:t>1× par jour</a:t>
              </a:r>
              <a:br>
                <a:rPr lang="fr-FR" sz="800" dirty="0">
                  <a:solidFill>
                    <a:srgbClr val="000000">
                      <a:lumMod val="65000"/>
                      <a:lumOff val="35000"/>
                    </a:srgbClr>
                  </a:solidFill>
                </a:rPr>
              </a:br>
              <a:r>
                <a:rPr lang="fr-FR" sz="800" dirty="0">
                  <a:solidFill>
                    <a:srgbClr val="000000">
                      <a:lumMod val="65000"/>
                      <a:lumOff val="35000"/>
                    </a:srgbClr>
                  </a:solidFill>
                </a:rPr>
                <a:t>(n=1131)</a:t>
              </a:r>
            </a:p>
          </p:txBody>
        </p:sp>
      </p:grpSp>
      <p:sp>
        <p:nvSpPr>
          <p:cNvPr id="136" name="Textfeld 135">
            <a:extLst>
              <a:ext uri="{FF2B5EF4-FFF2-40B4-BE49-F238E27FC236}">
                <a16:creationId xmlns:a16="http://schemas.microsoft.com/office/drawing/2014/main" id="{16D7B4CD-070B-46BC-8E03-54E0F59E9A76}"/>
              </a:ext>
            </a:extLst>
          </p:cNvPr>
          <p:cNvSpPr txBox="1"/>
          <p:nvPr/>
        </p:nvSpPr>
        <p:spPr>
          <a:xfrm>
            <a:off x="6218540" y="1879411"/>
            <a:ext cx="2318250" cy="153888"/>
          </a:xfrm>
          <a:prstGeom prst="rect">
            <a:avLst/>
          </a:prstGeom>
          <a:noFill/>
        </p:spPr>
        <p:txBody>
          <a:bodyPr wrap="square" lIns="0" tIns="0" rIns="0" bIns="0" rtlCol="0" anchor="ctr">
            <a:spAutoFit/>
          </a:bodyPr>
          <a:lstStyle/>
          <a:p>
            <a:pPr algn="ctr"/>
            <a:r>
              <a:rPr lang="fr-FR" sz="1000" b="1">
                <a:solidFill>
                  <a:schemeClr val="tx1">
                    <a:lumMod val="65000"/>
                    <a:lumOff val="35000"/>
                  </a:schemeClr>
                </a:solidFill>
                <a:latin typeface="Arial" pitchFamily="34" charset="0"/>
                <a:cs typeface="Arial" pitchFamily="34" charset="0"/>
              </a:rPr>
              <a:t>Analyse de l’innocuité</a:t>
            </a:r>
          </a:p>
        </p:txBody>
      </p:sp>
      <p:sp>
        <p:nvSpPr>
          <p:cNvPr id="137" name="Textfeld 136">
            <a:extLst>
              <a:ext uri="{FF2B5EF4-FFF2-40B4-BE49-F238E27FC236}">
                <a16:creationId xmlns:a16="http://schemas.microsoft.com/office/drawing/2014/main" id="{2ECC035C-E5AB-4BF2-9E76-48C70B49B805}"/>
              </a:ext>
            </a:extLst>
          </p:cNvPr>
          <p:cNvSpPr txBox="1"/>
          <p:nvPr/>
        </p:nvSpPr>
        <p:spPr>
          <a:xfrm>
            <a:off x="6588117" y="3317338"/>
            <a:ext cx="1663700" cy="461665"/>
          </a:xfrm>
          <a:prstGeom prst="rect">
            <a:avLst/>
          </a:prstGeom>
          <a:noFill/>
        </p:spPr>
        <p:txBody>
          <a:bodyPr wrap="square" lIns="0" tIns="0" rIns="0" bIns="0" rtlCol="0" anchor="ctr">
            <a:spAutoFit/>
          </a:bodyPr>
          <a:lstStyle/>
          <a:p>
            <a:pPr algn="ctr"/>
            <a:r>
              <a:rPr lang="fr-FR" sz="1000" b="1" dirty="0">
                <a:solidFill>
                  <a:schemeClr val="tx1">
                    <a:lumMod val="65000"/>
                    <a:lumOff val="35000"/>
                  </a:schemeClr>
                </a:solidFill>
                <a:latin typeface="Arial" pitchFamily="34" charset="0"/>
                <a:cs typeface="Arial" pitchFamily="34" charset="0"/>
              </a:rPr>
              <a:t>Ont subi une</a:t>
            </a:r>
            <a:br>
              <a:rPr lang="fr-FR" sz="1000" b="1" dirty="0">
                <a:solidFill>
                  <a:schemeClr val="tx1">
                    <a:lumMod val="65000"/>
                    <a:lumOff val="35000"/>
                  </a:schemeClr>
                </a:solidFill>
                <a:latin typeface="Arial" pitchFamily="34" charset="0"/>
                <a:cs typeface="Arial" pitchFamily="34" charset="0"/>
              </a:rPr>
            </a:br>
            <a:r>
              <a:rPr lang="fr-FR" sz="1000" b="1" dirty="0">
                <a:solidFill>
                  <a:schemeClr val="tx1">
                    <a:lumMod val="65000"/>
                    <a:lumOff val="35000"/>
                  </a:schemeClr>
                </a:solidFill>
                <a:latin typeface="Arial" pitchFamily="34" charset="0"/>
                <a:cs typeface="Arial" pitchFamily="34" charset="0"/>
              </a:rPr>
              <a:t>hémorragie majeure </a:t>
            </a:r>
            <a:br>
              <a:rPr lang="fr-FR" sz="1000" b="1" dirty="0">
                <a:solidFill>
                  <a:schemeClr val="tx1">
                    <a:lumMod val="65000"/>
                    <a:lumOff val="35000"/>
                  </a:schemeClr>
                </a:solidFill>
                <a:latin typeface="Arial" pitchFamily="34" charset="0"/>
                <a:cs typeface="Arial" pitchFamily="34" charset="0"/>
              </a:rPr>
            </a:br>
            <a:r>
              <a:rPr lang="fr-FR" sz="1000" b="1" dirty="0">
                <a:solidFill>
                  <a:schemeClr val="tx1">
                    <a:lumMod val="65000"/>
                    <a:lumOff val="35000"/>
                  </a:schemeClr>
                </a:solidFill>
                <a:latin typeface="Arial" pitchFamily="34" charset="0"/>
                <a:cs typeface="Arial" pitchFamily="34" charset="0"/>
              </a:rPr>
              <a:t>en 1 année</a:t>
            </a:r>
            <a:r>
              <a:rPr lang="fr-FR" sz="1000" b="1" baseline="30000" dirty="0">
                <a:solidFill>
                  <a:schemeClr val="tx1">
                    <a:lumMod val="65000"/>
                    <a:lumOff val="35000"/>
                  </a:schemeClr>
                </a:solidFill>
                <a:latin typeface="Arial" pitchFamily="34" charset="0"/>
                <a:cs typeface="Arial" pitchFamily="34" charset="0"/>
              </a:rPr>
              <a:t> </a:t>
            </a:r>
            <a:r>
              <a:rPr lang="fr-FR" sz="1000" b="1" dirty="0">
                <a:solidFill>
                  <a:schemeClr val="tx1">
                    <a:lumMod val="65000"/>
                    <a:lumOff val="35000"/>
                  </a:schemeClr>
                </a:solidFill>
                <a:latin typeface="Arial" pitchFamily="34" charset="0"/>
                <a:cs typeface="Arial" pitchFamily="34" charset="0"/>
              </a:rPr>
              <a:t>**</a:t>
            </a:r>
            <a:r>
              <a:rPr lang="fr-FR" sz="1000" b="1" baseline="30000" dirty="0">
                <a:solidFill>
                  <a:schemeClr val="tx1">
                    <a:lumMod val="65000"/>
                    <a:lumOff val="35000"/>
                  </a:schemeClr>
                </a:solidFill>
                <a:latin typeface="Arial" pitchFamily="34" charset="0"/>
                <a:cs typeface="Arial" pitchFamily="34" charset="0"/>
              </a:rPr>
              <a:t>,14</a:t>
            </a:r>
            <a:endParaRPr lang="fr-FR" sz="1000" b="1" dirty="0">
              <a:solidFill>
                <a:schemeClr val="tx1">
                  <a:lumMod val="65000"/>
                  <a:lumOff val="35000"/>
                </a:schemeClr>
              </a:solidFill>
              <a:latin typeface="Arial" pitchFamily="34" charset="0"/>
              <a:cs typeface="Arial" pitchFamily="34" charset="0"/>
            </a:endParaRPr>
          </a:p>
        </p:txBody>
      </p:sp>
      <p:sp>
        <p:nvSpPr>
          <p:cNvPr id="97" name="TextBox 23">
            <a:extLst>
              <a:ext uri="{FF2B5EF4-FFF2-40B4-BE49-F238E27FC236}">
                <a16:creationId xmlns:a16="http://schemas.microsoft.com/office/drawing/2014/main" id="{5D3832FF-3F82-4EDD-841A-C67C944E1AB7}"/>
              </a:ext>
            </a:extLst>
          </p:cNvPr>
          <p:cNvSpPr txBox="1"/>
          <p:nvPr/>
        </p:nvSpPr>
        <p:spPr>
          <a:xfrm>
            <a:off x="619123" y="4436997"/>
            <a:ext cx="4430502" cy="217625"/>
          </a:xfrm>
          <a:prstGeom prst="rect">
            <a:avLst/>
          </a:prstGeom>
          <a:noFill/>
        </p:spPr>
        <p:txBody>
          <a:bodyPr wrap="square" lIns="0" tIns="0" rIns="0" bIns="0" rtlCol="0" anchor="t" anchorCtr="0">
            <a:noAutofit/>
          </a:bodyPr>
          <a:lstStyle/>
          <a:p>
            <a:r>
              <a:rPr lang="fr-FR" sz="800" dirty="0" err="1">
                <a:solidFill>
                  <a:srgbClr val="000000">
                    <a:lumMod val="65000"/>
                    <a:lumOff val="35000"/>
                  </a:srgbClr>
                </a:solidFill>
              </a:rPr>
              <a:t>rivaroxaban</a:t>
            </a:r>
            <a:r>
              <a:rPr lang="fr-FR" sz="800" dirty="0">
                <a:solidFill>
                  <a:srgbClr val="000000">
                    <a:lumMod val="65000"/>
                    <a:lumOff val="35000"/>
                  </a:srgbClr>
                </a:solidFill>
              </a:rPr>
              <a:t> 10 mg 1× par jour vs AAS 100 mg 1× par jour, p&lt;0.001, RRR : 74 %, ARR 3.2 %</a:t>
            </a:r>
            <a:br>
              <a:rPr lang="fr-FR" sz="800" dirty="0">
                <a:solidFill>
                  <a:srgbClr val="000000">
                    <a:lumMod val="65000"/>
                    <a:lumOff val="35000"/>
                  </a:srgbClr>
                </a:solidFill>
              </a:rPr>
            </a:br>
            <a:r>
              <a:rPr lang="fr-FR" sz="800" dirty="0" err="1">
                <a:solidFill>
                  <a:srgbClr val="000000">
                    <a:lumMod val="65000"/>
                    <a:lumOff val="35000"/>
                  </a:srgbClr>
                </a:solidFill>
              </a:rPr>
              <a:t>rivaroxaban</a:t>
            </a:r>
            <a:r>
              <a:rPr lang="fr-FR" sz="800" dirty="0">
                <a:solidFill>
                  <a:srgbClr val="000000">
                    <a:lumMod val="65000"/>
                    <a:lumOff val="35000"/>
                  </a:srgbClr>
                </a:solidFill>
              </a:rPr>
              <a:t> 20 mg 1× par jour vs AAS 100 mg 1× par jour, p&lt;0.001, RRR : 66 %, ARR 2.9 %</a:t>
            </a:r>
          </a:p>
          <a:p>
            <a:endParaRPr lang="en-GB" sz="800" dirty="0">
              <a:solidFill>
                <a:srgbClr val="000000">
                  <a:lumMod val="65000"/>
                  <a:lumOff val="35000"/>
                </a:srgbClr>
              </a:solidFill>
            </a:endParaRPr>
          </a:p>
        </p:txBody>
      </p:sp>
      <p:grpSp>
        <p:nvGrpSpPr>
          <p:cNvPr id="127" name="Gruppieren 126">
            <a:extLst>
              <a:ext uri="{FF2B5EF4-FFF2-40B4-BE49-F238E27FC236}">
                <a16:creationId xmlns:a16="http://schemas.microsoft.com/office/drawing/2014/main" id="{F907C26D-C0DE-443F-A2D6-8B7866814CE4}"/>
              </a:ext>
            </a:extLst>
          </p:cNvPr>
          <p:cNvGrpSpPr/>
          <p:nvPr/>
        </p:nvGrpSpPr>
        <p:grpSpPr>
          <a:xfrm>
            <a:off x="6227553" y="2141066"/>
            <a:ext cx="2334028" cy="2278614"/>
            <a:chOff x="637772" y="1801049"/>
            <a:chExt cx="2334028" cy="2278614"/>
          </a:xfrm>
        </p:grpSpPr>
        <p:sp>
          <p:nvSpPr>
            <p:cNvPr id="129" name="Kreis: nicht ausgefüllt 128">
              <a:extLst>
                <a:ext uri="{FF2B5EF4-FFF2-40B4-BE49-F238E27FC236}">
                  <a16:creationId xmlns:a16="http://schemas.microsoft.com/office/drawing/2014/main" id="{8BB01315-7F46-47D8-BDC2-6952BC671480}"/>
                </a:ext>
              </a:extLst>
            </p:cNvPr>
            <p:cNvSpPr/>
            <p:nvPr/>
          </p:nvSpPr>
          <p:spPr bwMode="auto">
            <a:xfrm>
              <a:off x="637773" y="1801049"/>
              <a:ext cx="2334027" cy="2278614"/>
            </a:xfrm>
            <a:prstGeom prst="donut">
              <a:avLst>
                <a:gd name="adj" fmla="val 11835"/>
              </a:avLst>
            </a:prstGeom>
            <a:solidFill>
              <a:srgbClr val="D5D4D2"/>
            </a:solidFill>
            <a:ln w="28575" algn="ctr">
              <a:noFill/>
              <a:miter lim="800000"/>
              <a:headEnd/>
              <a:tailEnd/>
            </a:ln>
            <a:effectLst/>
          </p:spPr>
          <p:txBody>
            <a:bodyPr wrap="square" lIns="0" tIns="0" rIns="0" bIns="0" rtlCol="0" anchor="ctr">
              <a:noAutofit/>
            </a:bodyPr>
            <a:lstStyle/>
            <a:p>
              <a:pPr algn="ctr"/>
              <a:endParaRPr lang="de-CH" sz="1600">
                <a:solidFill>
                  <a:schemeClr val="tx1">
                    <a:lumMod val="65000"/>
                    <a:lumOff val="35000"/>
                  </a:schemeClr>
                </a:solidFill>
              </a:endParaRPr>
            </a:p>
          </p:txBody>
        </p:sp>
        <p:sp>
          <p:nvSpPr>
            <p:cNvPr id="130" name="TextBox 20">
              <a:extLst>
                <a:ext uri="{FF2B5EF4-FFF2-40B4-BE49-F238E27FC236}">
                  <a16:creationId xmlns:a16="http://schemas.microsoft.com/office/drawing/2014/main" id="{2C4B0C89-ED6A-4827-8E5B-89A9753E17D8}"/>
                </a:ext>
              </a:extLst>
            </p:cNvPr>
            <p:cNvSpPr txBox="1"/>
            <p:nvPr/>
          </p:nvSpPr>
          <p:spPr>
            <a:xfrm>
              <a:off x="1092608" y="2413057"/>
              <a:ext cx="1353879" cy="646331"/>
            </a:xfrm>
            <a:prstGeom prst="rect">
              <a:avLst/>
            </a:prstGeom>
            <a:noFill/>
            <a:ln>
              <a:noFill/>
            </a:ln>
          </p:spPr>
          <p:txBody>
            <a:bodyPr wrap="square" rtlCol="0">
              <a:spAutoFit/>
            </a:bodyPr>
            <a:lstStyle/>
            <a:p>
              <a:pPr algn="ctr"/>
              <a:r>
                <a:rPr lang="fr-FR" sz="3600" b="1" dirty="0">
                  <a:solidFill>
                    <a:srgbClr val="3961AC"/>
                  </a:solidFill>
                  <a:latin typeface="Arial" panose="020B0604020202020204" pitchFamily="34" charset="0"/>
                  <a:cs typeface="Arial" panose="020B0604020202020204" pitchFamily="34" charset="0"/>
                </a:rPr>
                <a:t>&lt;1 %</a:t>
              </a:r>
            </a:p>
          </p:txBody>
        </p:sp>
        <p:sp>
          <p:nvSpPr>
            <p:cNvPr id="131" name="Halbbogen 130">
              <a:extLst>
                <a:ext uri="{FF2B5EF4-FFF2-40B4-BE49-F238E27FC236}">
                  <a16:creationId xmlns:a16="http://schemas.microsoft.com/office/drawing/2014/main" id="{0374EA92-74C8-45CE-980F-590916DF3484}"/>
                </a:ext>
              </a:extLst>
            </p:cNvPr>
            <p:cNvSpPr/>
            <p:nvPr/>
          </p:nvSpPr>
          <p:spPr bwMode="auto">
            <a:xfrm rot="5400000">
              <a:off x="665480" y="1773343"/>
              <a:ext cx="2278612" cy="2334027"/>
            </a:xfrm>
            <a:prstGeom prst="blockArc">
              <a:avLst>
                <a:gd name="adj1" fmla="val 10728632"/>
                <a:gd name="adj2" fmla="val 10878015"/>
                <a:gd name="adj3" fmla="val 22489"/>
              </a:avLst>
            </a:prstGeom>
            <a:solidFill>
              <a:srgbClr val="3961AC"/>
            </a:solidFill>
            <a:ln w="28575" algn="ctr">
              <a:noFill/>
              <a:miter lim="800000"/>
              <a:headEnd/>
              <a:tailEnd/>
            </a:ln>
            <a:effectLst/>
          </p:spPr>
          <p:txBody>
            <a:bodyPr wrap="square" lIns="0" tIns="0" rIns="0" bIns="0" rtlCol="0" anchor="ctr">
              <a:noAutofit/>
            </a:bodyPr>
            <a:lstStyle/>
            <a:p>
              <a:pPr algn="ctr"/>
              <a:endParaRPr lang="de-CH" sz="1600">
                <a:solidFill>
                  <a:schemeClr val="tx1">
                    <a:lumMod val="65000"/>
                    <a:lumOff val="35000"/>
                  </a:schemeClr>
                </a:solidFill>
              </a:endParaRPr>
            </a:p>
          </p:txBody>
        </p:sp>
      </p:grpSp>
      <p:grpSp>
        <p:nvGrpSpPr>
          <p:cNvPr id="78" name="Gruppieren 77">
            <a:extLst>
              <a:ext uri="{FF2B5EF4-FFF2-40B4-BE49-F238E27FC236}">
                <a16:creationId xmlns:a16="http://schemas.microsoft.com/office/drawing/2014/main" id="{0A7F9593-CC21-4346-8136-227E1D43DBC6}"/>
              </a:ext>
            </a:extLst>
          </p:cNvPr>
          <p:cNvGrpSpPr/>
          <p:nvPr/>
        </p:nvGrpSpPr>
        <p:grpSpPr>
          <a:xfrm>
            <a:off x="3887535" y="2638192"/>
            <a:ext cx="634103" cy="690302"/>
            <a:chOff x="4652506" y="1904291"/>
            <a:chExt cx="796035" cy="710620"/>
          </a:xfrm>
        </p:grpSpPr>
        <p:sp>
          <p:nvSpPr>
            <p:cNvPr id="79" name="Pfeil: nach unten 150">
              <a:extLst>
                <a:ext uri="{FF2B5EF4-FFF2-40B4-BE49-F238E27FC236}">
                  <a16:creationId xmlns:a16="http://schemas.microsoft.com/office/drawing/2014/main" id="{D1A0C7C4-755A-8741-8782-A55745CEF5B4}"/>
                </a:ext>
              </a:extLst>
            </p:cNvPr>
            <p:cNvSpPr/>
            <p:nvPr/>
          </p:nvSpPr>
          <p:spPr bwMode="auto">
            <a:xfrm>
              <a:off x="4652506" y="1904291"/>
              <a:ext cx="796035" cy="710620"/>
            </a:xfrm>
            <a:prstGeom prst="downArrow">
              <a:avLst/>
            </a:prstGeom>
            <a:solidFill>
              <a:srgbClr val="3961AC">
                <a:alpha val="79680"/>
              </a:srgbClr>
            </a:solidFill>
            <a:ln w="19050" algn="ctr">
              <a:noFill/>
              <a:miter lim="800000"/>
              <a:headEnd/>
              <a:tailEnd/>
            </a:ln>
            <a:effectLst/>
          </p:spPr>
          <p:txBody>
            <a:bodyPr wrap="square" lIns="0" tIns="0" rIns="0" bIns="0" rtlCol="0" anchor="ctr">
              <a:noAutofit/>
            </a:bodyPr>
            <a:lstStyle/>
            <a:p>
              <a:pPr algn="ctr"/>
              <a:endParaRPr lang="de-CH" sz="1600">
                <a:solidFill>
                  <a:schemeClr val="tx1">
                    <a:lumMod val="65000"/>
                    <a:lumOff val="35000"/>
                  </a:schemeClr>
                </a:solidFill>
                <a:highlight>
                  <a:srgbClr val="FFFF00"/>
                </a:highlight>
              </a:endParaRPr>
            </a:p>
          </p:txBody>
        </p:sp>
        <p:sp>
          <p:nvSpPr>
            <p:cNvPr id="104" name="Textfeld 103">
              <a:extLst>
                <a:ext uri="{FF2B5EF4-FFF2-40B4-BE49-F238E27FC236}">
                  <a16:creationId xmlns:a16="http://schemas.microsoft.com/office/drawing/2014/main" id="{8699D53E-5ACE-6D44-9DA5-B456CD9147E1}"/>
                </a:ext>
              </a:extLst>
            </p:cNvPr>
            <p:cNvSpPr txBox="1"/>
            <p:nvPr/>
          </p:nvSpPr>
          <p:spPr>
            <a:xfrm>
              <a:off x="4685914" y="2083220"/>
              <a:ext cx="736981" cy="350764"/>
            </a:xfrm>
            <a:prstGeom prst="rect">
              <a:avLst/>
            </a:prstGeom>
            <a:noFill/>
          </p:spPr>
          <p:txBody>
            <a:bodyPr wrap="square" lIns="90000" tIns="46800" rIns="90000" bIns="46800" rtlCol="0" anchor="ctr">
              <a:spAutoFit/>
            </a:bodyPr>
            <a:lstStyle/>
            <a:p>
              <a:pPr algn="ctr"/>
              <a:r>
                <a:rPr lang="fr-FR" sz="1000" b="1" dirty="0">
                  <a:solidFill>
                    <a:schemeClr val="bg1"/>
                  </a:solidFill>
                </a:rPr>
                <a:t>74 %</a:t>
              </a:r>
              <a:br>
                <a:rPr lang="fr-FR" sz="1000" b="1" dirty="0">
                  <a:solidFill>
                    <a:schemeClr val="bg1"/>
                  </a:solidFill>
                </a:rPr>
              </a:br>
              <a:r>
                <a:rPr lang="fr-FR" sz="600" b="1" dirty="0">
                  <a:solidFill>
                    <a:schemeClr val="bg1"/>
                  </a:solidFill>
                </a:rPr>
                <a:t>RRR</a:t>
              </a:r>
            </a:p>
          </p:txBody>
        </p:sp>
      </p:grpSp>
    </p:spTree>
    <p:extLst>
      <p:ext uri="{BB962C8B-B14F-4D97-AF65-F5344CB8AC3E}">
        <p14:creationId xmlns:p14="http://schemas.microsoft.com/office/powerpoint/2010/main" val="8606030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3">
            <a:extLst>
              <a:ext uri="{FF2B5EF4-FFF2-40B4-BE49-F238E27FC236}">
                <a16:creationId xmlns:a16="http://schemas.microsoft.com/office/drawing/2014/main" id="{84E940E7-662E-4063-B945-CF2F30CB1EE6}"/>
              </a:ext>
            </a:extLst>
          </p:cNvPr>
          <p:cNvSpPr txBox="1">
            <a:spLocks/>
          </p:cNvSpPr>
          <p:nvPr/>
        </p:nvSpPr>
        <p:spPr>
          <a:xfrm>
            <a:off x="616659" y="1582838"/>
            <a:ext cx="7907817" cy="1904111"/>
          </a:xfrm>
          <a:prstGeom prst="roundRect">
            <a:avLst>
              <a:gd name="adj" fmla="val 7035"/>
            </a:avLst>
          </a:prstGeom>
          <a:solidFill>
            <a:srgbClr val="3961AC">
              <a:alpha val="10000"/>
            </a:srgbClr>
          </a:solidFill>
        </p:spPr>
        <p:txBody>
          <a:bodyPr vert="horz" lIns="54000" tIns="54000" rIns="54000" bIns="54000" rtlCol="0">
            <a:noAutofit/>
          </a:bodyPr>
          <a:lstStyle>
            <a:lvl1pPr marL="201216" indent="-201216" algn="l" rtl="0" eaLnBrk="1" fontAlgn="base" hangingPunct="1">
              <a:spcBef>
                <a:spcPct val="25000"/>
              </a:spcBef>
              <a:spcAft>
                <a:spcPct val="0"/>
              </a:spcAft>
              <a:buClr>
                <a:schemeClr val="bg2"/>
              </a:buClr>
              <a:buSzPct val="80000"/>
              <a:buFont typeface="Wingdings" panose="05000000000000000000" pitchFamily="2" charset="2"/>
              <a:buChar char=""/>
              <a:tabLst>
                <a:tab pos="928688" algn="l"/>
              </a:tabLst>
              <a:defRPr sz="1500">
                <a:solidFill>
                  <a:schemeClr val="tx1">
                    <a:lumMod val="65000"/>
                    <a:lumOff val="35000"/>
                  </a:schemeClr>
                </a:solidFill>
                <a:latin typeface="+mn-lt"/>
                <a:ea typeface="+mn-ea"/>
                <a:cs typeface="+mn-cs"/>
              </a:defRPr>
            </a:lvl1pPr>
            <a:lvl2pPr marL="409575" indent="-207169" algn="l" rtl="0" eaLnBrk="1" fontAlgn="base" hangingPunct="1">
              <a:spcBef>
                <a:spcPct val="25000"/>
              </a:spcBef>
              <a:spcAft>
                <a:spcPct val="0"/>
              </a:spcAft>
              <a:buClr>
                <a:schemeClr val="bg2"/>
              </a:buClr>
              <a:buFont typeface="Symbol" panose="05050102010706020507" pitchFamily="18" charset="2"/>
              <a:buChar char=""/>
              <a:tabLst>
                <a:tab pos="928688" algn="l"/>
              </a:tabLst>
              <a:defRPr>
                <a:solidFill>
                  <a:schemeClr val="tx1">
                    <a:lumMod val="65000"/>
                    <a:lumOff val="35000"/>
                  </a:schemeClr>
                </a:solidFill>
                <a:latin typeface="+mn-lt"/>
              </a:defRPr>
            </a:lvl2pPr>
            <a:lvl3pPr marL="626269" indent="-215504" algn="l" rtl="0" eaLnBrk="1" fontAlgn="base" hangingPunct="1">
              <a:spcBef>
                <a:spcPct val="25000"/>
              </a:spcBef>
              <a:spcAft>
                <a:spcPct val="0"/>
              </a:spcAft>
              <a:buClr>
                <a:schemeClr val="bg2"/>
              </a:buClr>
              <a:buFont typeface="Arial" panose="020B0604020202020204" pitchFamily="34" charset="0"/>
              <a:buChar char="–"/>
              <a:tabLst>
                <a:tab pos="928688" algn="l"/>
              </a:tabLst>
              <a:defRPr sz="1200">
                <a:solidFill>
                  <a:schemeClr val="tx1">
                    <a:lumMod val="65000"/>
                    <a:lumOff val="35000"/>
                  </a:schemeClr>
                </a:solidFill>
                <a:latin typeface="+mn-lt"/>
              </a:defRPr>
            </a:lvl3pPr>
            <a:lvl4pPr marL="827485" indent="-200025" algn="l" rtl="0" eaLnBrk="1" fontAlgn="base" hangingPunct="1">
              <a:spcBef>
                <a:spcPct val="25000"/>
              </a:spcBef>
              <a:spcAft>
                <a:spcPct val="0"/>
              </a:spcAft>
              <a:buClr>
                <a:schemeClr val="bg2"/>
              </a:buClr>
              <a:buFont typeface="Arial" charset="0"/>
              <a:buChar char="–"/>
              <a:tabLst>
                <a:tab pos="928688" algn="l"/>
              </a:tabLst>
              <a:defRPr sz="1200">
                <a:solidFill>
                  <a:schemeClr val="tx1">
                    <a:lumMod val="65000"/>
                    <a:lumOff val="35000"/>
                  </a:schemeClr>
                </a:solidFill>
                <a:latin typeface="+mn-lt"/>
              </a:defRPr>
            </a:lvl4pPr>
            <a:lvl5pPr marL="1021556" indent="-214313" algn="l" rtl="0" eaLnBrk="1" fontAlgn="base" hangingPunct="1">
              <a:spcBef>
                <a:spcPct val="25000"/>
              </a:spcBef>
              <a:spcAft>
                <a:spcPct val="0"/>
              </a:spcAft>
              <a:buClr>
                <a:schemeClr val="bg2"/>
              </a:buClr>
              <a:buFont typeface="Arial" panose="020B0604020202020204" pitchFamily="34" charset="0"/>
              <a:buChar char="–"/>
              <a:tabLst/>
              <a:defRPr sz="1200" baseline="0">
                <a:solidFill>
                  <a:schemeClr val="tx1">
                    <a:lumMod val="65000"/>
                    <a:lumOff val="35000"/>
                  </a:schemeClr>
                </a:solidFill>
                <a:latin typeface="+mn-lt"/>
              </a:defRPr>
            </a:lvl5pPr>
            <a:lvl6pPr marL="19490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6pPr>
            <a:lvl7pPr marL="22919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7pPr>
            <a:lvl8pPr marL="26348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8pPr>
            <a:lvl9pPr marL="29777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9pPr>
          </a:lstStyle>
          <a:p>
            <a:pPr marL="0" marR="0" lvl="0" indent="0" algn="l" defTabSz="685800" rtl="0" eaLnBrk="1" fontAlgn="base" latinLnBrk="0" hangingPunct="1">
              <a:lnSpc>
                <a:spcPct val="100000"/>
              </a:lnSpc>
              <a:spcBef>
                <a:spcPct val="25000"/>
              </a:spcBef>
              <a:spcAft>
                <a:spcPct val="0"/>
              </a:spcAft>
              <a:buClr>
                <a:srgbClr val="3961AC"/>
              </a:buClr>
              <a:buSzPct val="80000"/>
              <a:buFont typeface="Wingdings" panose="05000000000000000000" pitchFamily="2" charset="2"/>
              <a:buNone/>
              <a:tabLst>
                <a:tab pos="928688" algn="l"/>
              </a:tabLst>
              <a:defRPr/>
            </a:pPr>
            <a:endParaRPr kumimoji="0" lang="en-AU" sz="1500" b="1" i="0" u="none" strike="noStrike" kern="0" cap="none" spc="0" normalizeH="0" baseline="0" noProof="0">
              <a:ln>
                <a:noFill/>
              </a:ln>
              <a:solidFill>
                <a:srgbClr val="3961AC"/>
              </a:solidFill>
              <a:effectLst/>
              <a:uLnTx/>
              <a:uFillTx/>
              <a:latin typeface="Arial"/>
              <a:ea typeface="+mn-ea"/>
              <a:cs typeface="+mn-cs"/>
            </a:endParaRPr>
          </a:p>
        </p:txBody>
      </p:sp>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itel 1">
            <a:extLst>
              <a:ext uri="{FF2B5EF4-FFF2-40B4-BE49-F238E27FC236}">
                <a16:creationId xmlns:a16="http://schemas.microsoft.com/office/drawing/2014/main" id="{CB0E5EFB-35B6-4E7B-B90A-0BE19FEA8704}"/>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Vos patients ont besoin d’une protection qui peut être adaptée à leur risque individuel</a:t>
            </a:r>
          </a:p>
        </p:txBody>
      </p:sp>
      <p:sp>
        <p:nvSpPr>
          <p:cNvPr id="8" name="TextBox 3">
            <a:extLst>
              <a:ext uri="{FF2B5EF4-FFF2-40B4-BE49-F238E27FC236}">
                <a16:creationId xmlns:a16="http://schemas.microsoft.com/office/drawing/2014/main" id="{2FFE767A-A25D-4C4F-BA87-BB3284BB6192}"/>
              </a:ext>
            </a:extLst>
          </p:cNvPr>
          <p:cNvSpPr txBox="1"/>
          <p:nvPr/>
        </p:nvSpPr>
        <p:spPr>
          <a:xfrm>
            <a:off x="619124" y="4438467"/>
            <a:ext cx="7913690" cy="618118"/>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Les comprimés de 15 mg et 20 mg de </a:t>
            </a:r>
            <a:r>
              <a:rPr lang="fr-FR" sz="700" dirty="0" err="1">
                <a:solidFill>
                  <a:srgbClr val="B3B2B5"/>
                </a:solidFill>
                <a:cs typeface="Arial" charset="0"/>
              </a:rPr>
              <a:t>rivaroxaban</a:t>
            </a:r>
            <a:r>
              <a:rPr lang="fr-FR" sz="700" dirty="0">
                <a:solidFill>
                  <a:srgbClr val="B3B2B5"/>
                </a:solidFill>
                <a:cs typeface="Arial" charset="0"/>
              </a:rPr>
              <a:t> doivent être pris avec de la nourriture ; aucune adaptation de la dose n’est nécessaire en fonction de la </a:t>
            </a:r>
            <a:r>
              <a:rPr lang="fr-FR" sz="700" dirty="0" err="1">
                <a:solidFill>
                  <a:srgbClr val="B3B2B5"/>
                </a:solidFill>
                <a:cs typeface="Arial" charset="0"/>
              </a:rPr>
              <a:t>ClCr</a:t>
            </a:r>
            <a:r>
              <a:rPr lang="fr-FR" sz="700" dirty="0">
                <a:solidFill>
                  <a:srgbClr val="B3B2B5"/>
                </a:solidFill>
                <a:cs typeface="Arial" charset="0"/>
              </a:rPr>
              <a:t>.</a:t>
            </a:r>
          </a:p>
          <a:p>
            <a:r>
              <a:rPr lang="fr-FR" sz="700" dirty="0">
                <a:solidFill>
                  <a:srgbClr val="B3B2B5"/>
                </a:solidFill>
                <a:cs typeface="Arial" charset="0"/>
              </a:rPr>
              <a:t>* Une dose quotidienne de 20 mg de </a:t>
            </a:r>
            <a:r>
              <a:rPr lang="fr-FR" sz="700" dirty="0" err="1">
                <a:solidFill>
                  <a:srgbClr val="B3B2B5"/>
                </a:solidFill>
                <a:cs typeface="Arial" charset="0"/>
              </a:rPr>
              <a:t>Xarelto</a:t>
            </a:r>
            <a:r>
              <a:rPr lang="fr-FR" sz="700" baseline="30000" dirty="0">
                <a:solidFill>
                  <a:srgbClr val="B3B2B5"/>
                </a:solidFill>
                <a:cs typeface="Arial" charset="0"/>
              </a:rPr>
              <a:t>®</a:t>
            </a:r>
            <a:r>
              <a:rPr lang="fr-FR" sz="700" dirty="0">
                <a:solidFill>
                  <a:srgbClr val="B3B2B5"/>
                </a:solidFill>
                <a:cs typeface="Arial" charset="0"/>
              </a:rPr>
              <a:t> doit être prescrite aux patients qui continuent à recevoir un traitement pour une TVP ou une EP après une période d’au moins six mois et chez qui le risque de TVP ou d’EP récurrente est considéré comme élevé. Une dose quotidienne de 10 mg ou 20 mg de </a:t>
            </a:r>
            <a:r>
              <a:rPr lang="fr-FR" sz="700" dirty="0" err="1">
                <a:solidFill>
                  <a:srgbClr val="B3B2B5"/>
                </a:solidFill>
                <a:cs typeface="Arial" charset="0"/>
              </a:rPr>
              <a:t>Xarelto</a:t>
            </a:r>
            <a:r>
              <a:rPr lang="fr-FR" sz="700" baseline="30000" dirty="0">
                <a:solidFill>
                  <a:srgbClr val="B3B2B5"/>
                </a:solidFill>
                <a:cs typeface="Arial" charset="0"/>
              </a:rPr>
              <a:t>®</a:t>
            </a:r>
            <a:r>
              <a:rPr lang="fr-FR" sz="700" dirty="0">
                <a:solidFill>
                  <a:srgbClr val="B3B2B5"/>
                </a:solidFill>
                <a:cs typeface="Arial" charset="0"/>
              </a:rPr>
              <a:t> peut être prescrite aux patients présentant un faible risque de TVP ou d’EP récurrentes, après avoir soigneusement évalué le risque individuel de TVP ou d’EP récurrentes par rapport au risque d’hémorragie.</a:t>
            </a:r>
            <a:r>
              <a:rPr lang="fr-FR" sz="700" baseline="30000" dirty="0">
                <a:solidFill>
                  <a:srgbClr val="B3B2B5"/>
                </a:solidFill>
                <a:cs typeface="Arial" charset="0"/>
              </a:rPr>
              <a:t>8</a:t>
            </a:r>
          </a:p>
          <a:p>
            <a:pPr>
              <a:spcBef>
                <a:spcPts val="0"/>
              </a:spcBef>
              <a:spcAft>
                <a:spcPts val="200"/>
              </a:spcAft>
            </a:pPr>
            <a:r>
              <a:rPr lang="fr-FR" sz="700" dirty="0">
                <a:solidFill>
                  <a:srgbClr val="B3B2B5"/>
                </a:solidFill>
                <a:cs typeface="Arial" charset="0"/>
              </a:rPr>
              <a:t>ESC : </a:t>
            </a:r>
            <a:r>
              <a:rPr lang="fr-FR" sz="700" dirty="0" err="1">
                <a:solidFill>
                  <a:srgbClr val="B3B2B5"/>
                </a:solidFill>
                <a:cs typeface="Arial" charset="0"/>
              </a:rPr>
              <a:t>European</a:t>
            </a:r>
            <a:r>
              <a:rPr lang="fr-FR" sz="700" dirty="0">
                <a:solidFill>
                  <a:srgbClr val="B3B2B5"/>
                </a:solidFill>
                <a:cs typeface="Arial" charset="0"/>
              </a:rPr>
              <a:t> Society of </a:t>
            </a:r>
            <a:r>
              <a:rPr lang="fr-FR" sz="700" dirty="0" err="1">
                <a:solidFill>
                  <a:srgbClr val="B3B2B5"/>
                </a:solidFill>
                <a:cs typeface="Arial" charset="0"/>
              </a:rPr>
              <a:t>Cardiology</a:t>
            </a:r>
            <a:r>
              <a:rPr lang="fr-FR" sz="700" dirty="0">
                <a:solidFill>
                  <a:srgbClr val="B3B2B5"/>
                </a:solidFill>
                <a:cs typeface="Arial" charset="0"/>
              </a:rPr>
              <a:t> ; TEV : </a:t>
            </a:r>
            <a:r>
              <a:rPr lang="fr-FR" sz="700" dirty="0" err="1">
                <a:solidFill>
                  <a:srgbClr val="B3B2B5"/>
                </a:solidFill>
                <a:cs typeface="Arial" charset="0"/>
              </a:rPr>
              <a:t>thromboembolie</a:t>
            </a:r>
            <a:r>
              <a:rPr lang="fr-FR" sz="700" dirty="0">
                <a:solidFill>
                  <a:srgbClr val="B3B2B5"/>
                </a:solidFill>
                <a:cs typeface="Arial" charset="0"/>
              </a:rPr>
              <a:t> veineuse ; TVP : thrombose veineuse profonde ; EP : embolie pulmonaire ; </a:t>
            </a:r>
            <a:r>
              <a:rPr lang="fr-FR" sz="700" dirty="0" err="1">
                <a:solidFill>
                  <a:srgbClr val="B3B2B5"/>
                </a:solidFill>
                <a:cs typeface="Arial" charset="0"/>
              </a:rPr>
              <a:t>ClCr</a:t>
            </a:r>
            <a:r>
              <a:rPr lang="fr-FR" sz="700" dirty="0">
                <a:solidFill>
                  <a:srgbClr val="B3B2B5"/>
                </a:solidFill>
                <a:cs typeface="Arial" charset="0"/>
              </a:rPr>
              <a:t> : clairance de la créatinine</a:t>
            </a:r>
          </a:p>
        </p:txBody>
      </p:sp>
      <p:sp>
        <p:nvSpPr>
          <p:cNvPr id="9" name="Subtitle 1">
            <a:extLst>
              <a:ext uri="{FF2B5EF4-FFF2-40B4-BE49-F238E27FC236}">
                <a16:creationId xmlns:a16="http://schemas.microsoft.com/office/drawing/2014/main" id="{04EA1788-3DA9-4CEB-9C2A-358BFC9B1EF5}"/>
              </a:ext>
            </a:extLst>
          </p:cNvPr>
          <p:cNvSpPr txBox="1">
            <a:spLocks/>
          </p:cNvSpPr>
          <p:nvPr/>
        </p:nvSpPr>
        <p:spPr>
          <a:xfrm>
            <a:off x="612776" y="1228789"/>
            <a:ext cx="5516558"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a:t>Posologie de rivaroxaban dans le traitement des TVP/EP</a:t>
            </a:r>
            <a:r>
              <a:rPr lang="fr-FR" sz="1400" b="1" baseline="30000"/>
              <a:t>8</a:t>
            </a:r>
          </a:p>
        </p:txBody>
      </p:sp>
      <p:sp>
        <p:nvSpPr>
          <p:cNvPr id="2" name="Textfeld 1">
            <a:extLst>
              <a:ext uri="{FF2B5EF4-FFF2-40B4-BE49-F238E27FC236}">
                <a16:creationId xmlns:a16="http://schemas.microsoft.com/office/drawing/2014/main" id="{AFAA21FC-DBD6-44A5-8DB7-826EFB84B496}"/>
              </a:ext>
            </a:extLst>
          </p:cNvPr>
          <p:cNvSpPr txBox="1"/>
          <p:nvPr/>
        </p:nvSpPr>
        <p:spPr>
          <a:xfrm>
            <a:off x="803463" y="1582840"/>
            <a:ext cx="2410585" cy="334095"/>
          </a:xfrm>
          <a:prstGeom prst="rect">
            <a:avLst/>
          </a:prstGeom>
          <a:noFill/>
        </p:spPr>
        <p:txBody>
          <a:bodyPr wrap="square" lIns="90000" tIns="46800" rIns="90000" bIns="46800" rtlCol="0" anchor="ctr">
            <a:noAutofit/>
          </a:bodyPr>
          <a:lstStyle/>
          <a:p>
            <a:pPr algn="ctr" rtl="0"/>
            <a:r>
              <a:rPr lang="fr-FR" sz="1200" b="1" i="0" u="none" strike="noStrike" baseline="0">
                <a:solidFill>
                  <a:srgbClr val="595959"/>
                </a:solidFill>
                <a:latin typeface="Arial" panose="020B0604020202020204" pitchFamily="34" charset="0"/>
              </a:rPr>
              <a:t>Traitement initial (21 jours)</a:t>
            </a:r>
          </a:p>
        </p:txBody>
      </p:sp>
      <p:grpSp>
        <p:nvGrpSpPr>
          <p:cNvPr id="12" name="Gruppieren 11">
            <a:extLst>
              <a:ext uri="{FF2B5EF4-FFF2-40B4-BE49-F238E27FC236}">
                <a16:creationId xmlns:a16="http://schemas.microsoft.com/office/drawing/2014/main" id="{852E4488-6E5E-4FFF-9A11-E5E0AC8DE29F}"/>
              </a:ext>
            </a:extLst>
          </p:cNvPr>
          <p:cNvGrpSpPr/>
          <p:nvPr/>
        </p:nvGrpSpPr>
        <p:grpSpPr>
          <a:xfrm>
            <a:off x="798970" y="2088000"/>
            <a:ext cx="2575259" cy="599309"/>
            <a:chOff x="798970" y="1937557"/>
            <a:chExt cx="2575259" cy="599309"/>
          </a:xfrm>
        </p:grpSpPr>
        <p:grpSp>
          <p:nvGrpSpPr>
            <p:cNvPr id="19" name="Gruppieren 18">
              <a:extLst>
                <a:ext uri="{FF2B5EF4-FFF2-40B4-BE49-F238E27FC236}">
                  <a16:creationId xmlns:a16="http://schemas.microsoft.com/office/drawing/2014/main" id="{F6464E34-31BF-4836-B7AB-5A3E62603AFB}"/>
                </a:ext>
              </a:extLst>
            </p:cNvPr>
            <p:cNvGrpSpPr/>
            <p:nvPr/>
          </p:nvGrpSpPr>
          <p:grpSpPr>
            <a:xfrm>
              <a:off x="798970" y="1937557"/>
              <a:ext cx="2415078" cy="580455"/>
              <a:chOff x="4746629" y="2055541"/>
              <a:chExt cx="3812057" cy="596050"/>
            </a:xfrm>
          </p:grpSpPr>
          <p:sp>
            <p:nvSpPr>
              <p:cNvPr id="21" name="Freeform: Shape 36">
                <a:extLst>
                  <a:ext uri="{FF2B5EF4-FFF2-40B4-BE49-F238E27FC236}">
                    <a16:creationId xmlns:a16="http://schemas.microsoft.com/office/drawing/2014/main" id="{213FFAB3-7082-4EB5-AD96-206354808798}"/>
                  </a:ext>
                </a:extLst>
              </p:cNvPr>
              <p:cNvSpPr/>
              <p:nvPr/>
            </p:nvSpPr>
            <p:spPr bwMode="auto">
              <a:xfrm>
                <a:off x="4751388" y="2055541"/>
                <a:ext cx="3807298" cy="59605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3961AC"/>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22" name="Rechteck 21">
                <a:extLst>
                  <a:ext uri="{FF2B5EF4-FFF2-40B4-BE49-F238E27FC236}">
                    <a16:creationId xmlns:a16="http://schemas.microsoft.com/office/drawing/2014/main" id="{D5AD393A-2B7A-40F5-ACB7-4DEC8CFAE2B6}"/>
                  </a:ext>
                </a:extLst>
              </p:cNvPr>
              <p:cNvSpPr/>
              <p:nvPr/>
            </p:nvSpPr>
            <p:spPr bwMode="auto">
              <a:xfrm>
                <a:off x="4746629" y="2055541"/>
                <a:ext cx="497900" cy="596050"/>
              </a:xfrm>
              <a:prstGeom prst="rect">
                <a:avLst/>
              </a:prstGeom>
              <a:solidFill>
                <a:srgbClr val="3961AC"/>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sp>
          <p:nvSpPr>
            <p:cNvPr id="23" name="Textfeld 22">
              <a:extLst>
                <a:ext uri="{FF2B5EF4-FFF2-40B4-BE49-F238E27FC236}">
                  <a16:creationId xmlns:a16="http://schemas.microsoft.com/office/drawing/2014/main" id="{73200C34-A86C-4371-A187-2A5FD1F0B942}"/>
                </a:ext>
              </a:extLst>
            </p:cNvPr>
            <p:cNvSpPr txBox="1"/>
            <p:nvPr/>
          </p:nvSpPr>
          <p:spPr>
            <a:xfrm>
              <a:off x="1898229" y="1956411"/>
              <a:ext cx="1476000" cy="580455"/>
            </a:xfrm>
            <a:prstGeom prst="rect">
              <a:avLst/>
            </a:prstGeom>
            <a:noFill/>
          </p:spPr>
          <p:txBody>
            <a:bodyPr wrap="square" lIns="144000" tIns="46800" rIns="90000" bIns="46800" rtlCol="0" anchor="ctr">
              <a:noAutofit/>
            </a:bodyPr>
            <a:lstStyle/>
            <a:p>
              <a:pPr rtl="0"/>
              <a:r>
                <a:rPr lang="fr-FR" sz="1200" b="1" i="0" u="none" strike="noStrike" baseline="0" dirty="0">
                  <a:solidFill>
                    <a:schemeClr val="bg1"/>
                  </a:solidFill>
                  <a:latin typeface="Arial" panose="020B0604020202020204" pitchFamily="34" charset="0"/>
                </a:rPr>
                <a:t>15 mg </a:t>
              </a:r>
              <a:br>
                <a:rPr lang="fr-FR" sz="1200" b="1" i="0" u="none" strike="noStrike" baseline="0" dirty="0">
                  <a:solidFill>
                    <a:schemeClr val="bg1"/>
                  </a:solidFill>
                  <a:latin typeface="Arial" panose="020B0604020202020204" pitchFamily="34" charset="0"/>
                </a:rPr>
              </a:br>
              <a:r>
                <a:rPr lang="fr-FR" sz="1200" b="1" i="0" u="none" strike="noStrike" baseline="0" dirty="0">
                  <a:solidFill>
                    <a:schemeClr val="bg1"/>
                  </a:solidFill>
                  <a:latin typeface="Arial" panose="020B0604020202020204" pitchFamily="34" charset="0"/>
                </a:rPr>
                <a:t>2 fois/jour</a:t>
              </a:r>
            </a:p>
          </p:txBody>
        </p:sp>
      </p:grpSp>
      <p:grpSp>
        <p:nvGrpSpPr>
          <p:cNvPr id="5" name="Gruppieren 4">
            <a:extLst>
              <a:ext uri="{FF2B5EF4-FFF2-40B4-BE49-F238E27FC236}">
                <a16:creationId xmlns:a16="http://schemas.microsoft.com/office/drawing/2014/main" id="{7E39485F-C4AA-4DF0-83E1-DDD892EDDCB1}"/>
              </a:ext>
            </a:extLst>
          </p:cNvPr>
          <p:cNvGrpSpPr/>
          <p:nvPr/>
        </p:nvGrpSpPr>
        <p:grpSpPr>
          <a:xfrm>
            <a:off x="611188" y="3614210"/>
            <a:ext cx="7921626" cy="540000"/>
            <a:chOff x="611188" y="3661978"/>
            <a:chExt cx="7921626" cy="540000"/>
          </a:xfrm>
        </p:grpSpPr>
        <p:pic>
          <p:nvPicPr>
            <p:cNvPr id="25" name="Google Shape;12;p1">
              <a:extLst>
                <a:ext uri="{FF2B5EF4-FFF2-40B4-BE49-F238E27FC236}">
                  <a16:creationId xmlns:a16="http://schemas.microsoft.com/office/drawing/2014/main" id="{7DFE4F4C-EA5A-4989-B009-AEC77710D6C9}"/>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849884" y="3752563"/>
              <a:ext cx="909420" cy="361645"/>
            </a:xfrm>
            <a:prstGeom prst="rect">
              <a:avLst/>
            </a:prstGeom>
            <a:noFill/>
            <a:ln>
              <a:noFill/>
            </a:ln>
          </p:spPr>
        </p:pic>
        <p:sp>
          <p:nvSpPr>
            <p:cNvPr id="26" name="Abgerundetes Rechteck 76">
              <a:extLst>
                <a:ext uri="{FF2B5EF4-FFF2-40B4-BE49-F238E27FC236}">
                  <a16:creationId xmlns:a16="http://schemas.microsoft.com/office/drawing/2014/main" id="{1EAB379A-FF96-4B8C-B35E-503B059D9521}"/>
                </a:ext>
              </a:extLst>
            </p:cNvPr>
            <p:cNvSpPr>
              <a:spLocks noChangeArrowheads="1"/>
            </p:cNvSpPr>
            <p:nvPr/>
          </p:nvSpPr>
          <p:spPr bwMode="auto">
            <a:xfrm>
              <a:off x="611188" y="3661978"/>
              <a:ext cx="7921626" cy="540000"/>
            </a:xfrm>
            <a:prstGeom prst="roundRect">
              <a:avLst/>
            </a:prstGeom>
            <a:noFill/>
            <a:ln w="19050">
              <a:solidFill>
                <a:srgbClr val="3961AC"/>
              </a:solidFill>
              <a:miter lim="800000"/>
              <a:headEnd/>
              <a:tailEnd/>
            </a:ln>
          </p:spPr>
          <p:txBody>
            <a:bodyPr wrap="square" lIns="1368000" tIns="0" rIns="0" bIns="0" anchor="ctr">
              <a:noAutofit/>
            </a:bodyPr>
            <a:lstStyle/>
            <a:p>
              <a:pPr marL="0" lvl="3">
                <a:lnSpc>
                  <a:spcPct val="90000"/>
                </a:lnSpc>
                <a:spcBef>
                  <a:spcPts val="1000"/>
                </a:spcBef>
                <a:buClr>
                  <a:srgbClr val="006ABB"/>
                </a:buClr>
                <a:buSzPct val="100000"/>
              </a:pPr>
              <a:r>
                <a:rPr lang="fr-FR" sz="1000" b="1">
                  <a:solidFill>
                    <a:schemeClr val="tx1">
                      <a:lumMod val="65000"/>
                      <a:lumOff val="35000"/>
                    </a:schemeClr>
                  </a:solidFill>
                </a:rPr>
                <a:t>Si une anticoagulation orale prolongée est décidée après une EP chez un patient sans cancer, une dose réduite de rivaroxaban (10 mg OD) doit être envisagée après 6 mois d’anticoagulation thérapeutique.</a:t>
              </a:r>
              <a:r>
                <a:rPr lang="fr-FR" sz="1000" b="1" baseline="30000">
                  <a:solidFill>
                    <a:schemeClr val="tx1">
                      <a:lumMod val="65000"/>
                      <a:lumOff val="35000"/>
                    </a:schemeClr>
                  </a:solidFill>
                </a:rPr>
                <a:t>9</a:t>
              </a:r>
            </a:p>
          </p:txBody>
        </p:sp>
      </p:grpSp>
      <p:sp>
        <p:nvSpPr>
          <p:cNvPr id="52" name="Textfeld 51">
            <a:extLst>
              <a:ext uri="{FF2B5EF4-FFF2-40B4-BE49-F238E27FC236}">
                <a16:creationId xmlns:a16="http://schemas.microsoft.com/office/drawing/2014/main" id="{2C69038A-AFD8-4E0E-9297-557580BF8788}"/>
              </a:ext>
            </a:extLst>
          </p:cNvPr>
          <p:cNvSpPr txBox="1"/>
          <p:nvPr/>
        </p:nvSpPr>
        <p:spPr>
          <a:xfrm>
            <a:off x="3379225" y="1659064"/>
            <a:ext cx="2410585" cy="334095"/>
          </a:xfrm>
          <a:prstGeom prst="rect">
            <a:avLst/>
          </a:prstGeom>
          <a:noFill/>
        </p:spPr>
        <p:txBody>
          <a:bodyPr wrap="square" lIns="90000" tIns="46800" rIns="90000" bIns="46800" rtlCol="0" anchor="ctr">
            <a:noAutofit/>
          </a:bodyPr>
          <a:lstStyle/>
          <a:p>
            <a:pPr algn="ctr" rtl="0">
              <a:spcBef>
                <a:spcPts val="0"/>
              </a:spcBef>
            </a:pPr>
            <a:r>
              <a:rPr lang="fr-FR" sz="1200" b="1" i="0" u="none" strike="noStrike" baseline="0">
                <a:solidFill>
                  <a:srgbClr val="595959"/>
                </a:solidFill>
                <a:latin typeface="Arial" panose="020B0604020202020204" pitchFamily="34" charset="0"/>
              </a:rPr>
              <a:t>Traitement consécutif </a:t>
            </a:r>
          </a:p>
          <a:p>
            <a:pPr algn="ctr">
              <a:spcBef>
                <a:spcPts val="0"/>
              </a:spcBef>
            </a:pPr>
            <a:r>
              <a:rPr lang="fr-FR" sz="1200" b="1">
                <a:solidFill>
                  <a:srgbClr val="595959"/>
                </a:solidFill>
                <a:latin typeface="Arial" panose="020B0604020202020204" pitchFamily="34" charset="0"/>
              </a:rPr>
              <a:t>(à partir du 22</a:t>
            </a:r>
            <a:r>
              <a:rPr lang="fr-FR" sz="1200" b="1" baseline="30000">
                <a:solidFill>
                  <a:srgbClr val="595959"/>
                </a:solidFill>
                <a:latin typeface="Arial" panose="020B0604020202020204" pitchFamily="34" charset="0"/>
              </a:rPr>
              <a:t>e</a:t>
            </a:r>
            <a:r>
              <a:rPr lang="fr-FR" sz="1200" b="1">
                <a:solidFill>
                  <a:srgbClr val="595959"/>
                </a:solidFill>
                <a:latin typeface="Arial" panose="020B0604020202020204" pitchFamily="34" charset="0"/>
              </a:rPr>
              <a:t> jour)</a:t>
            </a:r>
          </a:p>
        </p:txBody>
      </p:sp>
      <p:grpSp>
        <p:nvGrpSpPr>
          <p:cNvPr id="11" name="Gruppieren 10">
            <a:extLst>
              <a:ext uri="{FF2B5EF4-FFF2-40B4-BE49-F238E27FC236}">
                <a16:creationId xmlns:a16="http://schemas.microsoft.com/office/drawing/2014/main" id="{2C2F58B7-5C37-48D4-96F5-09EAE84C2F6F}"/>
              </a:ext>
            </a:extLst>
          </p:cNvPr>
          <p:cNvGrpSpPr/>
          <p:nvPr/>
        </p:nvGrpSpPr>
        <p:grpSpPr>
          <a:xfrm>
            <a:off x="3375864" y="2088000"/>
            <a:ext cx="2415078" cy="599309"/>
            <a:chOff x="3374732" y="2082021"/>
            <a:chExt cx="2415078" cy="599309"/>
          </a:xfrm>
        </p:grpSpPr>
        <p:grpSp>
          <p:nvGrpSpPr>
            <p:cNvPr id="53" name="Gruppieren 52">
              <a:extLst>
                <a:ext uri="{FF2B5EF4-FFF2-40B4-BE49-F238E27FC236}">
                  <a16:creationId xmlns:a16="http://schemas.microsoft.com/office/drawing/2014/main" id="{0684941F-E569-41D1-A407-910930617ED8}"/>
                </a:ext>
              </a:extLst>
            </p:cNvPr>
            <p:cNvGrpSpPr/>
            <p:nvPr/>
          </p:nvGrpSpPr>
          <p:grpSpPr>
            <a:xfrm>
              <a:off x="3374732" y="2082021"/>
              <a:ext cx="2415078" cy="580455"/>
              <a:chOff x="4746629" y="2055541"/>
              <a:chExt cx="3812057" cy="596050"/>
            </a:xfrm>
          </p:grpSpPr>
          <p:sp>
            <p:nvSpPr>
              <p:cNvPr id="57" name="Freeform: Shape 36">
                <a:extLst>
                  <a:ext uri="{FF2B5EF4-FFF2-40B4-BE49-F238E27FC236}">
                    <a16:creationId xmlns:a16="http://schemas.microsoft.com/office/drawing/2014/main" id="{7E727092-4F3C-41FB-8ABD-0C5B764F5D2F}"/>
                  </a:ext>
                </a:extLst>
              </p:cNvPr>
              <p:cNvSpPr/>
              <p:nvPr/>
            </p:nvSpPr>
            <p:spPr bwMode="auto">
              <a:xfrm>
                <a:off x="4751388" y="2055541"/>
                <a:ext cx="3807298" cy="59605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3961AC"/>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58" name="Rechteck 57">
                <a:extLst>
                  <a:ext uri="{FF2B5EF4-FFF2-40B4-BE49-F238E27FC236}">
                    <a16:creationId xmlns:a16="http://schemas.microsoft.com/office/drawing/2014/main" id="{99C8A9F3-4B06-4AB4-97D6-F9FEED65F4CF}"/>
                  </a:ext>
                </a:extLst>
              </p:cNvPr>
              <p:cNvSpPr/>
              <p:nvPr/>
            </p:nvSpPr>
            <p:spPr bwMode="auto">
              <a:xfrm>
                <a:off x="4746629" y="2055541"/>
                <a:ext cx="497900" cy="596050"/>
              </a:xfrm>
              <a:prstGeom prst="rect">
                <a:avLst/>
              </a:prstGeom>
              <a:solidFill>
                <a:srgbClr val="3961AC"/>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sp>
          <p:nvSpPr>
            <p:cNvPr id="54" name="Textfeld 53">
              <a:extLst>
                <a:ext uri="{FF2B5EF4-FFF2-40B4-BE49-F238E27FC236}">
                  <a16:creationId xmlns:a16="http://schemas.microsoft.com/office/drawing/2014/main" id="{16C85B76-787C-41E4-99BE-282F27F4D6CF}"/>
                </a:ext>
              </a:extLst>
            </p:cNvPr>
            <p:cNvSpPr txBox="1"/>
            <p:nvPr/>
          </p:nvSpPr>
          <p:spPr>
            <a:xfrm>
              <a:off x="4068818" y="2100875"/>
              <a:ext cx="1476000" cy="580455"/>
            </a:xfrm>
            <a:prstGeom prst="rect">
              <a:avLst/>
            </a:prstGeom>
            <a:noFill/>
          </p:spPr>
          <p:txBody>
            <a:bodyPr wrap="square" lIns="144000" tIns="46800" rIns="90000" bIns="46800" rtlCol="0" anchor="ctr">
              <a:noAutofit/>
            </a:bodyPr>
            <a:lstStyle/>
            <a:p>
              <a:pPr rtl="0"/>
              <a:r>
                <a:rPr lang="fr-FR" sz="1200" b="1" i="0" u="none" strike="noStrike" baseline="0">
                  <a:solidFill>
                    <a:schemeClr val="bg1"/>
                  </a:solidFill>
                  <a:latin typeface="Arial" panose="020B0604020202020204" pitchFamily="34" charset="0"/>
                </a:rPr>
                <a:t>20 mg OD</a:t>
              </a:r>
            </a:p>
          </p:txBody>
        </p:sp>
      </p:grpSp>
      <p:sp>
        <p:nvSpPr>
          <p:cNvPr id="79" name="Textfeld 78">
            <a:extLst>
              <a:ext uri="{FF2B5EF4-FFF2-40B4-BE49-F238E27FC236}">
                <a16:creationId xmlns:a16="http://schemas.microsoft.com/office/drawing/2014/main" id="{2B147CBF-E04D-41BE-BE0D-BEAC84A1BB9F}"/>
              </a:ext>
            </a:extLst>
          </p:cNvPr>
          <p:cNvSpPr txBox="1"/>
          <p:nvPr/>
        </p:nvSpPr>
        <p:spPr>
          <a:xfrm>
            <a:off x="5957250" y="1591967"/>
            <a:ext cx="2410585" cy="373086"/>
          </a:xfrm>
          <a:prstGeom prst="rect">
            <a:avLst/>
          </a:prstGeom>
          <a:noFill/>
        </p:spPr>
        <p:txBody>
          <a:bodyPr wrap="square" lIns="90000" tIns="46800" rIns="90000" bIns="46800" rtlCol="0" anchor="t" anchorCtr="0">
            <a:noAutofit/>
          </a:bodyPr>
          <a:lstStyle/>
          <a:p>
            <a:pPr algn="ctr">
              <a:spcBef>
                <a:spcPts val="0"/>
              </a:spcBef>
            </a:pPr>
            <a:r>
              <a:rPr lang="fr-FR" sz="1200" b="1" i="0" u="none" strike="noStrike" baseline="0">
                <a:solidFill>
                  <a:srgbClr val="595959"/>
                </a:solidFill>
                <a:latin typeface="Arial" panose="020B0604020202020204" pitchFamily="34" charset="0"/>
              </a:rPr>
              <a:t>Traitement prolongé*</a:t>
            </a:r>
            <a:br>
              <a:rPr lang="fr-FR" sz="1200" b="1" i="0" u="none" strike="noStrike" baseline="0">
                <a:solidFill>
                  <a:srgbClr val="595959"/>
                </a:solidFill>
                <a:latin typeface="Arial" panose="020B0604020202020204" pitchFamily="34" charset="0"/>
              </a:rPr>
            </a:br>
            <a:r>
              <a:rPr lang="fr-FR" sz="1200" b="1" i="0" u="none" strike="noStrike" baseline="0">
                <a:solidFill>
                  <a:srgbClr val="595959"/>
                </a:solidFill>
                <a:latin typeface="Arial" panose="020B0604020202020204" pitchFamily="34" charset="0"/>
              </a:rPr>
              <a:t>(</a:t>
            </a:r>
            <a:r>
              <a:rPr lang="fr-FR" sz="1200" b="1">
                <a:solidFill>
                  <a:srgbClr val="595959"/>
                </a:solidFill>
                <a:latin typeface="Arial" panose="020B0604020202020204" pitchFamily="34" charset="0"/>
              </a:rPr>
              <a:t>à partir du 7</a:t>
            </a:r>
            <a:r>
              <a:rPr lang="fr-FR" sz="1200" b="1" baseline="30000">
                <a:solidFill>
                  <a:srgbClr val="595959"/>
                </a:solidFill>
                <a:latin typeface="Arial" panose="020B0604020202020204" pitchFamily="34" charset="0"/>
              </a:rPr>
              <a:t>e</a:t>
            </a:r>
            <a:r>
              <a:rPr lang="fr-FR" sz="1200" b="1">
                <a:solidFill>
                  <a:srgbClr val="595959"/>
                </a:solidFill>
                <a:latin typeface="Arial" panose="020B0604020202020204" pitchFamily="34" charset="0"/>
              </a:rPr>
              <a:t> mois)</a:t>
            </a:r>
          </a:p>
        </p:txBody>
      </p:sp>
      <p:grpSp>
        <p:nvGrpSpPr>
          <p:cNvPr id="15" name="Gruppieren 14">
            <a:extLst>
              <a:ext uri="{FF2B5EF4-FFF2-40B4-BE49-F238E27FC236}">
                <a16:creationId xmlns:a16="http://schemas.microsoft.com/office/drawing/2014/main" id="{7465CC2E-4A33-4FB3-A457-0079458D378B}"/>
              </a:ext>
            </a:extLst>
          </p:cNvPr>
          <p:cNvGrpSpPr/>
          <p:nvPr/>
        </p:nvGrpSpPr>
        <p:grpSpPr>
          <a:xfrm>
            <a:off x="5952757" y="2087189"/>
            <a:ext cx="2415078" cy="599309"/>
            <a:chOff x="5952757" y="2087189"/>
            <a:chExt cx="2415078" cy="599309"/>
          </a:xfrm>
        </p:grpSpPr>
        <p:grpSp>
          <p:nvGrpSpPr>
            <p:cNvPr id="83" name="Gruppieren 82">
              <a:extLst>
                <a:ext uri="{FF2B5EF4-FFF2-40B4-BE49-F238E27FC236}">
                  <a16:creationId xmlns:a16="http://schemas.microsoft.com/office/drawing/2014/main" id="{5754CB84-36D4-40CD-A8AB-CAAD600CEACC}"/>
                </a:ext>
              </a:extLst>
            </p:cNvPr>
            <p:cNvGrpSpPr/>
            <p:nvPr/>
          </p:nvGrpSpPr>
          <p:grpSpPr>
            <a:xfrm>
              <a:off x="5952757" y="2087189"/>
              <a:ext cx="2415078" cy="580455"/>
              <a:chOff x="4746629" y="2055541"/>
              <a:chExt cx="3812057" cy="596050"/>
            </a:xfrm>
          </p:grpSpPr>
          <p:sp>
            <p:nvSpPr>
              <p:cNvPr id="85" name="Freeform: Shape 36">
                <a:extLst>
                  <a:ext uri="{FF2B5EF4-FFF2-40B4-BE49-F238E27FC236}">
                    <a16:creationId xmlns:a16="http://schemas.microsoft.com/office/drawing/2014/main" id="{FA27AA1D-696F-4435-AF56-815907BA010B}"/>
                  </a:ext>
                </a:extLst>
              </p:cNvPr>
              <p:cNvSpPr/>
              <p:nvPr/>
            </p:nvSpPr>
            <p:spPr bwMode="auto">
              <a:xfrm>
                <a:off x="4751388" y="2055541"/>
                <a:ext cx="3807298" cy="59605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809ED5"/>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86" name="Rechteck 85">
                <a:extLst>
                  <a:ext uri="{FF2B5EF4-FFF2-40B4-BE49-F238E27FC236}">
                    <a16:creationId xmlns:a16="http://schemas.microsoft.com/office/drawing/2014/main" id="{09FE0EAA-A960-4878-8E61-FA2D3CEBAA79}"/>
                  </a:ext>
                </a:extLst>
              </p:cNvPr>
              <p:cNvSpPr/>
              <p:nvPr/>
            </p:nvSpPr>
            <p:spPr bwMode="auto">
              <a:xfrm>
                <a:off x="4746629" y="2055541"/>
                <a:ext cx="497900" cy="596050"/>
              </a:xfrm>
              <a:prstGeom prst="rect">
                <a:avLst/>
              </a:prstGeom>
              <a:solidFill>
                <a:srgbClr val="809ED5"/>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sp>
          <p:nvSpPr>
            <p:cNvPr id="87" name="Textfeld 86">
              <a:extLst>
                <a:ext uri="{FF2B5EF4-FFF2-40B4-BE49-F238E27FC236}">
                  <a16:creationId xmlns:a16="http://schemas.microsoft.com/office/drawing/2014/main" id="{16375BC9-B4B0-44B2-BAF0-8C2A4024B739}"/>
                </a:ext>
              </a:extLst>
            </p:cNvPr>
            <p:cNvSpPr txBox="1"/>
            <p:nvPr/>
          </p:nvSpPr>
          <p:spPr>
            <a:xfrm>
              <a:off x="6589336" y="2106043"/>
              <a:ext cx="1335365" cy="580455"/>
            </a:xfrm>
            <a:prstGeom prst="rect">
              <a:avLst/>
            </a:prstGeom>
            <a:noFill/>
          </p:spPr>
          <p:txBody>
            <a:bodyPr wrap="square" lIns="144000" tIns="46800" rIns="90000" bIns="46800" rtlCol="0" anchor="ctr">
              <a:noAutofit/>
            </a:bodyPr>
            <a:lstStyle/>
            <a:p>
              <a:pPr rtl="0"/>
              <a:r>
                <a:rPr lang="fr-FR" sz="1200" b="1">
                  <a:solidFill>
                    <a:schemeClr val="bg1"/>
                  </a:solidFill>
                  <a:latin typeface="Arial" panose="020B0604020202020204" pitchFamily="34" charset="0"/>
                </a:rPr>
                <a:t>20 mg OD</a:t>
              </a:r>
            </a:p>
          </p:txBody>
        </p:sp>
      </p:grpSp>
      <p:grpSp>
        <p:nvGrpSpPr>
          <p:cNvPr id="96" name="Gruppieren 95">
            <a:extLst>
              <a:ext uri="{FF2B5EF4-FFF2-40B4-BE49-F238E27FC236}">
                <a16:creationId xmlns:a16="http://schemas.microsoft.com/office/drawing/2014/main" id="{681A40AB-364D-42EB-9DDB-371EB05C6E59}"/>
              </a:ext>
            </a:extLst>
          </p:cNvPr>
          <p:cNvGrpSpPr/>
          <p:nvPr/>
        </p:nvGrpSpPr>
        <p:grpSpPr>
          <a:xfrm>
            <a:off x="5959449" y="2806249"/>
            <a:ext cx="2415078" cy="599309"/>
            <a:chOff x="3374732" y="2082021"/>
            <a:chExt cx="2415078" cy="599309"/>
          </a:xfrm>
        </p:grpSpPr>
        <p:grpSp>
          <p:nvGrpSpPr>
            <p:cNvPr id="98" name="Gruppieren 97">
              <a:extLst>
                <a:ext uri="{FF2B5EF4-FFF2-40B4-BE49-F238E27FC236}">
                  <a16:creationId xmlns:a16="http://schemas.microsoft.com/office/drawing/2014/main" id="{47DC09F0-8EED-4C79-94B4-66FA0EFE3B37}"/>
                </a:ext>
              </a:extLst>
            </p:cNvPr>
            <p:cNvGrpSpPr/>
            <p:nvPr/>
          </p:nvGrpSpPr>
          <p:grpSpPr>
            <a:xfrm>
              <a:off x="3374732" y="2082021"/>
              <a:ext cx="2415078" cy="580455"/>
              <a:chOff x="4746629" y="2055541"/>
              <a:chExt cx="3812057" cy="596050"/>
            </a:xfrm>
          </p:grpSpPr>
          <p:sp>
            <p:nvSpPr>
              <p:cNvPr id="100" name="Freeform: Shape 36">
                <a:extLst>
                  <a:ext uri="{FF2B5EF4-FFF2-40B4-BE49-F238E27FC236}">
                    <a16:creationId xmlns:a16="http://schemas.microsoft.com/office/drawing/2014/main" id="{7CB6A9CE-5692-4118-A379-E7042A2ED78F}"/>
                  </a:ext>
                </a:extLst>
              </p:cNvPr>
              <p:cNvSpPr/>
              <p:nvPr/>
            </p:nvSpPr>
            <p:spPr bwMode="auto">
              <a:xfrm>
                <a:off x="4751388" y="2055541"/>
                <a:ext cx="3807298" cy="59605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3961AC"/>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101" name="Rechteck 100">
                <a:extLst>
                  <a:ext uri="{FF2B5EF4-FFF2-40B4-BE49-F238E27FC236}">
                    <a16:creationId xmlns:a16="http://schemas.microsoft.com/office/drawing/2014/main" id="{3EEE2B07-2818-4561-BCCA-6EB457A345D9}"/>
                  </a:ext>
                </a:extLst>
              </p:cNvPr>
              <p:cNvSpPr/>
              <p:nvPr/>
            </p:nvSpPr>
            <p:spPr bwMode="auto">
              <a:xfrm>
                <a:off x="4746629" y="2055541"/>
                <a:ext cx="497900" cy="596050"/>
              </a:xfrm>
              <a:prstGeom prst="rect">
                <a:avLst/>
              </a:prstGeom>
              <a:solidFill>
                <a:srgbClr val="3961AC"/>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sp>
          <p:nvSpPr>
            <p:cNvPr id="99" name="Textfeld 98">
              <a:extLst>
                <a:ext uri="{FF2B5EF4-FFF2-40B4-BE49-F238E27FC236}">
                  <a16:creationId xmlns:a16="http://schemas.microsoft.com/office/drawing/2014/main" id="{C5BB6981-DEAC-459D-9C2B-49CA6548E917}"/>
                </a:ext>
              </a:extLst>
            </p:cNvPr>
            <p:cNvSpPr txBox="1"/>
            <p:nvPr/>
          </p:nvSpPr>
          <p:spPr>
            <a:xfrm>
              <a:off x="3993225" y="2100875"/>
              <a:ext cx="1476000" cy="580455"/>
            </a:xfrm>
            <a:prstGeom prst="rect">
              <a:avLst/>
            </a:prstGeom>
            <a:noFill/>
          </p:spPr>
          <p:txBody>
            <a:bodyPr wrap="square" lIns="144000" tIns="46800" rIns="90000" bIns="46800" rtlCol="0" anchor="ctr">
              <a:noAutofit/>
            </a:bodyPr>
            <a:lstStyle/>
            <a:p>
              <a:pPr rtl="0"/>
              <a:r>
                <a:rPr lang="fr-FR" sz="1200" b="1">
                  <a:solidFill>
                    <a:schemeClr val="bg1"/>
                  </a:solidFill>
                  <a:latin typeface="Arial" panose="020B0604020202020204" pitchFamily="34" charset="0"/>
                </a:rPr>
                <a:t>10 mg OD</a:t>
              </a:r>
            </a:p>
          </p:txBody>
        </p:sp>
      </p:grpSp>
      <p:pic>
        <p:nvPicPr>
          <p:cNvPr id="48" name="Grafik 47">
            <a:extLst>
              <a:ext uri="{FF2B5EF4-FFF2-40B4-BE49-F238E27FC236}">
                <a16:creationId xmlns:a16="http://schemas.microsoft.com/office/drawing/2014/main" id="{9C71F508-BC87-6B48-B3A8-EF202CA5070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642793" y="2198789"/>
            <a:ext cx="364330" cy="353423"/>
          </a:xfrm>
          <a:prstGeom prst="rect">
            <a:avLst/>
          </a:prstGeom>
        </p:spPr>
      </p:pic>
      <p:pic>
        <p:nvPicPr>
          <p:cNvPr id="50" name="Grafik 49">
            <a:extLst>
              <a:ext uri="{FF2B5EF4-FFF2-40B4-BE49-F238E27FC236}">
                <a16:creationId xmlns:a16="http://schemas.microsoft.com/office/drawing/2014/main" id="{BF4478BD-190E-BE42-862F-B2AE1AA5AFE7}"/>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159750" y="2198789"/>
            <a:ext cx="364330" cy="353423"/>
          </a:xfrm>
          <a:prstGeom prst="rect">
            <a:avLst/>
          </a:prstGeom>
        </p:spPr>
      </p:pic>
      <p:pic>
        <p:nvPicPr>
          <p:cNvPr id="55" name="Grafik 54">
            <a:extLst>
              <a:ext uri="{FF2B5EF4-FFF2-40B4-BE49-F238E27FC236}">
                <a16:creationId xmlns:a16="http://schemas.microsoft.com/office/drawing/2014/main" id="{72C23E99-645A-6240-A2D5-5EC1A529B81F}"/>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6159750" y="2943507"/>
            <a:ext cx="364330" cy="353421"/>
          </a:xfrm>
          <a:prstGeom prst="rect">
            <a:avLst/>
          </a:prstGeom>
        </p:spPr>
      </p:pic>
      <p:grpSp>
        <p:nvGrpSpPr>
          <p:cNvPr id="47" name="Gruppieren 46">
            <a:extLst>
              <a:ext uri="{FF2B5EF4-FFF2-40B4-BE49-F238E27FC236}">
                <a16:creationId xmlns:a16="http://schemas.microsoft.com/office/drawing/2014/main" id="{7E2FD652-B2F7-4DBD-87A4-69CCDF26CDA9}"/>
              </a:ext>
            </a:extLst>
          </p:cNvPr>
          <p:cNvGrpSpPr/>
          <p:nvPr/>
        </p:nvGrpSpPr>
        <p:grpSpPr>
          <a:xfrm>
            <a:off x="917889" y="2254807"/>
            <a:ext cx="1027728" cy="282926"/>
            <a:chOff x="1060488" y="2223771"/>
            <a:chExt cx="1826711" cy="502880"/>
          </a:xfrm>
        </p:grpSpPr>
        <p:pic>
          <p:nvPicPr>
            <p:cNvPr id="49" name="Grafik 48">
              <a:extLst>
                <a:ext uri="{FF2B5EF4-FFF2-40B4-BE49-F238E27FC236}">
                  <a16:creationId xmlns:a16="http://schemas.microsoft.com/office/drawing/2014/main" id="{A3A138F6-7C8F-4AA1-8985-3634985BE3F9}"/>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67139" y="2223771"/>
              <a:ext cx="518400" cy="502880"/>
            </a:xfrm>
            <a:prstGeom prst="rect">
              <a:avLst/>
            </a:prstGeom>
          </p:spPr>
        </p:pic>
        <p:pic>
          <p:nvPicPr>
            <p:cNvPr id="51" name="Grafik 50">
              <a:extLst>
                <a:ext uri="{FF2B5EF4-FFF2-40B4-BE49-F238E27FC236}">
                  <a16:creationId xmlns:a16="http://schemas.microsoft.com/office/drawing/2014/main" id="{F60018D1-CDEC-4962-8B03-A65E5AE7EC9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68799" y="2223771"/>
              <a:ext cx="518400" cy="502880"/>
            </a:xfrm>
            <a:prstGeom prst="rect">
              <a:avLst/>
            </a:prstGeom>
          </p:spPr>
        </p:pic>
        <p:pic>
          <p:nvPicPr>
            <p:cNvPr id="56" name="Grafik 55">
              <a:extLst>
                <a:ext uri="{FF2B5EF4-FFF2-40B4-BE49-F238E27FC236}">
                  <a16:creationId xmlns:a16="http://schemas.microsoft.com/office/drawing/2014/main" id="{B48BFCD1-E1D5-486D-B05E-89E1220F7AB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060488" y="2304667"/>
              <a:ext cx="388672" cy="347760"/>
            </a:xfrm>
            <a:prstGeom prst="rect">
              <a:avLst/>
            </a:prstGeom>
          </p:spPr>
        </p:pic>
        <p:pic>
          <p:nvPicPr>
            <p:cNvPr id="59" name="Grafik 58">
              <a:extLst>
                <a:ext uri="{FF2B5EF4-FFF2-40B4-BE49-F238E27FC236}">
                  <a16:creationId xmlns:a16="http://schemas.microsoft.com/office/drawing/2014/main" id="{9BC3CEF6-42A8-45F3-9DBF-E87BB6B6C8F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09043" y="2303748"/>
              <a:ext cx="248603" cy="339005"/>
            </a:xfrm>
            <a:prstGeom prst="rect">
              <a:avLst/>
            </a:prstGeom>
          </p:spPr>
        </p:pic>
      </p:grpSp>
    </p:spTree>
    <p:extLst>
      <p:ext uri="{BB962C8B-B14F-4D97-AF65-F5344CB8AC3E}">
        <p14:creationId xmlns:p14="http://schemas.microsoft.com/office/powerpoint/2010/main" val="2395930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7119C1E6-4F60-459B-B9B1-B42CF1AF2CEA}"/>
              </a:ext>
            </a:extLst>
          </p:cNvPr>
          <p:cNvSpPr txBox="1">
            <a:spLocks/>
          </p:cNvSpPr>
          <p:nvPr/>
        </p:nvSpPr>
        <p:spPr>
          <a:xfrm>
            <a:off x="619122" y="272310"/>
            <a:ext cx="8524877" cy="6093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200" dirty="0"/>
              <a:t>Réduisez la charge de traitement de vos patients atteints de TEV grâce à un schéma d’administration simple, sans injection</a:t>
            </a:r>
          </a:p>
        </p:txBody>
      </p:sp>
      <p:sp>
        <p:nvSpPr>
          <p:cNvPr id="5" name="TextBox 3">
            <a:extLst>
              <a:ext uri="{FF2B5EF4-FFF2-40B4-BE49-F238E27FC236}">
                <a16:creationId xmlns:a16="http://schemas.microsoft.com/office/drawing/2014/main" id="{6731826B-609A-47C0-9311-B9409F99979A}"/>
              </a:ext>
            </a:extLst>
          </p:cNvPr>
          <p:cNvSpPr txBox="1"/>
          <p:nvPr/>
        </p:nvSpPr>
        <p:spPr>
          <a:xfrm>
            <a:off x="619124" y="4625698"/>
            <a:ext cx="7913690" cy="430887"/>
          </a:xfrm>
          <a:prstGeom prst="rect">
            <a:avLst/>
          </a:prstGeom>
          <a:noFill/>
        </p:spPr>
        <p:txBody>
          <a:bodyPr wrap="square" lIns="0" tIns="0" rIns="0" bIns="0" rtlCol="0" anchor="b" anchorCtr="0">
            <a:spAutoFit/>
          </a:bodyPr>
          <a:lstStyle/>
          <a:p>
            <a:r>
              <a:rPr lang="fr-FR" sz="700" dirty="0">
                <a:solidFill>
                  <a:srgbClr val="B3B2B5"/>
                </a:solidFill>
                <a:cs typeface="Arial" charset="0"/>
              </a:rPr>
              <a:t>* Une dose quotidienne de 20 mg de </a:t>
            </a:r>
            <a:r>
              <a:rPr lang="fr-FR" sz="700" dirty="0" err="1">
                <a:solidFill>
                  <a:srgbClr val="B3B2B5"/>
                </a:solidFill>
                <a:cs typeface="Arial" charset="0"/>
              </a:rPr>
              <a:t>Xarelto</a:t>
            </a:r>
            <a:r>
              <a:rPr lang="fr-FR" sz="700" baseline="30000" dirty="0">
                <a:solidFill>
                  <a:srgbClr val="B3B2B5"/>
                </a:solidFill>
                <a:cs typeface="Arial" charset="0"/>
              </a:rPr>
              <a:t>®</a:t>
            </a:r>
            <a:r>
              <a:rPr lang="fr-FR" sz="700" dirty="0">
                <a:solidFill>
                  <a:srgbClr val="B3B2B5"/>
                </a:solidFill>
                <a:cs typeface="Arial" charset="0"/>
              </a:rPr>
              <a:t> doit être prescrite aux patients qui continuent à recevoir un traitement pour une TVP ou une EP après une période d'au moins six mois et chez qui le risque de TVP ou d'EP récurrente est considéré comme élevé. Une dose quotidienne de 10 mg ou 20 mg de </a:t>
            </a:r>
            <a:r>
              <a:rPr lang="fr-FR" sz="700" dirty="0" err="1">
                <a:solidFill>
                  <a:srgbClr val="B3B2B5"/>
                </a:solidFill>
                <a:cs typeface="Arial" charset="0"/>
              </a:rPr>
              <a:t>Xarelto</a:t>
            </a:r>
            <a:r>
              <a:rPr lang="fr-FR" sz="700" baseline="30000" dirty="0">
                <a:solidFill>
                  <a:srgbClr val="B3B2B5"/>
                </a:solidFill>
                <a:cs typeface="Arial" charset="0"/>
              </a:rPr>
              <a:t>®</a:t>
            </a:r>
            <a:r>
              <a:rPr lang="fr-FR" sz="700" dirty="0">
                <a:solidFill>
                  <a:srgbClr val="B3B2B5"/>
                </a:solidFill>
                <a:cs typeface="Arial" charset="0"/>
              </a:rPr>
              <a:t> peut être prescrite aux patients présentant un faible risque de TVP ou d’EP récurrentes, après avoir soigneusement évalué le risque individuel de TVP ou d’EP récurrentes par rapport au risque d’hémorragie.</a:t>
            </a:r>
            <a:r>
              <a:rPr lang="fr-FR" sz="700" baseline="30000" dirty="0">
                <a:solidFill>
                  <a:srgbClr val="B3B2B5"/>
                </a:solidFill>
                <a:cs typeface="Arial" charset="0"/>
              </a:rPr>
              <a:t>8</a:t>
            </a:r>
          </a:p>
          <a:p>
            <a:pPr>
              <a:spcBef>
                <a:spcPts val="0"/>
              </a:spcBef>
              <a:spcAft>
                <a:spcPts val="200"/>
              </a:spcAft>
            </a:pPr>
            <a:r>
              <a:rPr lang="fr-FR" sz="700" dirty="0">
                <a:solidFill>
                  <a:srgbClr val="B3B2B5"/>
                </a:solidFill>
                <a:cs typeface="Arial" charset="0"/>
              </a:rPr>
              <a:t>BID : deux fois par jour ; DVT : thrombose veineuse profonde ; OD : une fois par jour ; PE : embolie pulmonaire ; VTE : </a:t>
            </a:r>
            <a:r>
              <a:rPr lang="fr-FR" sz="700" dirty="0" err="1">
                <a:solidFill>
                  <a:srgbClr val="B3B2B5"/>
                </a:solidFill>
                <a:cs typeface="Arial" charset="0"/>
              </a:rPr>
              <a:t>thromboembolie</a:t>
            </a:r>
            <a:r>
              <a:rPr lang="fr-FR" sz="700" dirty="0">
                <a:solidFill>
                  <a:srgbClr val="B3B2B5"/>
                </a:solidFill>
                <a:cs typeface="Arial" charset="0"/>
              </a:rPr>
              <a:t> veineuse</a:t>
            </a:r>
          </a:p>
        </p:txBody>
      </p:sp>
      <p:sp>
        <p:nvSpPr>
          <p:cNvPr id="7" name="Content Placeholder 3">
            <a:extLst>
              <a:ext uri="{FF2B5EF4-FFF2-40B4-BE49-F238E27FC236}">
                <a16:creationId xmlns:a16="http://schemas.microsoft.com/office/drawing/2014/main" id="{6F2EFBFD-5BF3-4C3F-AA6B-120AB9277E47}"/>
              </a:ext>
            </a:extLst>
          </p:cNvPr>
          <p:cNvSpPr txBox="1">
            <a:spLocks/>
          </p:cNvSpPr>
          <p:nvPr/>
        </p:nvSpPr>
        <p:spPr>
          <a:xfrm>
            <a:off x="611188" y="1276350"/>
            <a:ext cx="7920593" cy="3067051"/>
          </a:xfrm>
          <a:prstGeom prst="roundRect">
            <a:avLst>
              <a:gd name="adj" fmla="val 7035"/>
            </a:avLst>
          </a:prstGeom>
          <a:solidFill>
            <a:srgbClr val="3961AC">
              <a:alpha val="10000"/>
            </a:srgbClr>
          </a:solidFill>
        </p:spPr>
        <p:txBody>
          <a:bodyPr vert="horz" lIns="54000" tIns="54000" rIns="54000" bIns="54000" rtlCol="0">
            <a:noAutofit/>
          </a:bodyPr>
          <a:lstStyle>
            <a:lvl1pPr marL="201216" indent="-201216" algn="l" rtl="0" eaLnBrk="1" fontAlgn="base" hangingPunct="1">
              <a:spcBef>
                <a:spcPct val="25000"/>
              </a:spcBef>
              <a:spcAft>
                <a:spcPct val="0"/>
              </a:spcAft>
              <a:buClr>
                <a:schemeClr val="bg2"/>
              </a:buClr>
              <a:buSzPct val="80000"/>
              <a:buFont typeface="Wingdings" panose="05000000000000000000" pitchFamily="2" charset="2"/>
              <a:buChar char=""/>
              <a:tabLst>
                <a:tab pos="928688" algn="l"/>
              </a:tabLst>
              <a:defRPr sz="1500">
                <a:solidFill>
                  <a:schemeClr val="tx1">
                    <a:lumMod val="65000"/>
                    <a:lumOff val="35000"/>
                  </a:schemeClr>
                </a:solidFill>
                <a:latin typeface="+mn-lt"/>
                <a:ea typeface="+mn-ea"/>
                <a:cs typeface="+mn-cs"/>
              </a:defRPr>
            </a:lvl1pPr>
            <a:lvl2pPr marL="409575" indent="-207169" algn="l" rtl="0" eaLnBrk="1" fontAlgn="base" hangingPunct="1">
              <a:spcBef>
                <a:spcPct val="25000"/>
              </a:spcBef>
              <a:spcAft>
                <a:spcPct val="0"/>
              </a:spcAft>
              <a:buClr>
                <a:schemeClr val="bg2"/>
              </a:buClr>
              <a:buFont typeface="Symbol" panose="05050102010706020507" pitchFamily="18" charset="2"/>
              <a:buChar char=""/>
              <a:tabLst>
                <a:tab pos="928688" algn="l"/>
              </a:tabLst>
              <a:defRPr>
                <a:solidFill>
                  <a:schemeClr val="tx1">
                    <a:lumMod val="65000"/>
                    <a:lumOff val="35000"/>
                  </a:schemeClr>
                </a:solidFill>
                <a:latin typeface="+mn-lt"/>
              </a:defRPr>
            </a:lvl2pPr>
            <a:lvl3pPr marL="626269" indent="-215504" algn="l" rtl="0" eaLnBrk="1" fontAlgn="base" hangingPunct="1">
              <a:spcBef>
                <a:spcPct val="25000"/>
              </a:spcBef>
              <a:spcAft>
                <a:spcPct val="0"/>
              </a:spcAft>
              <a:buClr>
                <a:schemeClr val="bg2"/>
              </a:buClr>
              <a:buFont typeface="Arial" panose="020B0604020202020204" pitchFamily="34" charset="0"/>
              <a:buChar char="–"/>
              <a:tabLst>
                <a:tab pos="928688" algn="l"/>
              </a:tabLst>
              <a:defRPr sz="1200">
                <a:solidFill>
                  <a:schemeClr val="tx1">
                    <a:lumMod val="65000"/>
                    <a:lumOff val="35000"/>
                  </a:schemeClr>
                </a:solidFill>
                <a:latin typeface="+mn-lt"/>
              </a:defRPr>
            </a:lvl3pPr>
            <a:lvl4pPr marL="827485" indent="-200025" algn="l" rtl="0" eaLnBrk="1" fontAlgn="base" hangingPunct="1">
              <a:spcBef>
                <a:spcPct val="25000"/>
              </a:spcBef>
              <a:spcAft>
                <a:spcPct val="0"/>
              </a:spcAft>
              <a:buClr>
                <a:schemeClr val="bg2"/>
              </a:buClr>
              <a:buFont typeface="Arial" charset="0"/>
              <a:buChar char="–"/>
              <a:tabLst>
                <a:tab pos="928688" algn="l"/>
              </a:tabLst>
              <a:defRPr sz="1200">
                <a:solidFill>
                  <a:schemeClr val="tx1">
                    <a:lumMod val="65000"/>
                    <a:lumOff val="35000"/>
                  </a:schemeClr>
                </a:solidFill>
                <a:latin typeface="+mn-lt"/>
              </a:defRPr>
            </a:lvl4pPr>
            <a:lvl5pPr marL="1021556" indent="-214313" algn="l" rtl="0" eaLnBrk="1" fontAlgn="base" hangingPunct="1">
              <a:spcBef>
                <a:spcPct val="25000"/>
              </a:spcBef>
              <a:spcAft>
                <a:spcPct val="0"/>
              </a:spcAft>
              <a:buClr>
                <a:schemeClr val="bg2"/>
              </a:buClr>
              <a:buFont typeface="Arial" panose="020B0604020202020204" pitchFamily="34" charset="0"/>
              <a:buChar char="–"/>
              <a:tabLst/>
              <a:defRPr sz="1200" baseline="0">
                <a:solidFill>
                  <a:schemeClr val="tx1">
                    <a:lumMod val="65000"/>
                    <a:lumOff val="35000"/>
                  </a:schemeClr>
                </a:solidFill>
                <a:latin typeface="+mn-lt"/>
              </a:defRPr>
            </a:lvl5pPr>
            <a:lvl6pPr marL="19490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6pPr>
            <a:lvl7pPr marL="22919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7pPr>
            <a:lvl8pPr marL="26348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8pPr>
            <a:lvl9pPr marL="29777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9pPr>
          </a:lstStyle>
          <a:p>
            <a:pPr marL="0" marR="0" lvl="0" indent="0" algn="l" defTabSz="685800" rtl="0" eaLnBrk="1" fontAlgn="base" latinLnBrk="0" hangingPunct="1">
              <a:lnSpc>
                <a:spcPct val="100000"/>
              </a:lnSpc>
              <a:spcBef>
                <a:spcPct val="25000"/>
              </a:spcBef>
              <a:spcAft>
                <a:spcPct val="0"/>
              </a:spcAft>
              <a:buClr>
                <a:srgbClr val="3961AC"/>
              </a:buClr>
              <a:buSzPct val="80000"/>
              <a:buFont typeface="Wingdings" panose="05000000000000000000" pitchFamily="2" charset="2"/>
              <a:buNone/>
              <a:tabLst>
                <a:tab pos="928688" algn="l"/>
              </a:tabLst>
              <a:defRPr/>
            </a:pPr>
            <a:endParaRPr kumimoji="0" lang="en-AU" sz="1500" b="1" i="0" u="none" strike="noStrike" kern="0" cap="none" spc="0" normalizeH="0" baseline="0" noProof="0">
              <a:ln>
                <a:noFill/>
              </a:ln>
              <a:solidFill>
                <a:srgbClr val="3961AC"/>
              </a:solidFill>
              <a:effectLst/>
              <a:uLnTx/>
              <a:uFillTx/>
              <a:latin typeface="Arial"/>
              <a:ea typeface="+mn-ea"/>
              <a:cs typeface="+mn-cs"/>
            </a:endParaRPr>
          </a:p>
        </p:txBody>
      </p:sp>
      <p:sp>
        <p:nvSpPr>
          <p:cNvPr id="15" name="Line 38">
            <a:extLst>
              <a:ext uri="{FF2B5EF4-FFF2-40B4-BE49-F238E27FC236}">
                <a16:creationId xmlns:a16="http://schemas.microsoft.com/office/drawing/2014/main" id="{D0D62004-4530-47C2-847E-3BA171A2DEF4}"/>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 name="Content Placeholder 3">
            <a:extLst>
              <a:ext uri="{FF2B5EF4-FFF2-40B4-BE49-F238E27FC236}">
                <a16:creationId xmlns:a16="http://schemas.microsoft.com/office/drawing/2014/main" id="{08245504-377B-4687-AEFD-BC9D2DE1EE57}"/>
              </a:ext>
            </a:extLst>
          </p:cNvPr>
          <p:cNvSpPr txBox="1">
            <a:spLocks/>
          </p:cNvSpPr>
          <p:nvPr/>
        </p:nvSpPr>
        <p:spPr>
          <a:xfrm rot="16200000">
            <a:off x="297836" y="1833812"/>
            <a:ext cx="1358901" cy="459874"/>
          </a:xfrm>
          <a:prstGeom prst="roundRect">
            <a:avLst>
              <a:gd name="adj" fmla="val 7035"/>
            </a:avLst>
          </a:prstGeom>
          <a:solidFill>
            <a:srgbClr val="3961AC"/>
          </a:solidFill>
        </p:spPr>
        <p:txBody>
          <a:bodyPr vert="horz" lIns="54000" tIns="54000" rIns="54000" bIns="54000" rtlCol="0" anchor="ctr" anchorCtr="0">
            <a:noAutofit/>
          </a:bodyPr>
          <a:lstStyle>
            <a:lvl1pPr marL="201216" indent="-201216" algn="l" rtl="0" eaLnBrk="1" fontAlgn="base" hangingPunct="1">
              <a:spcBef>
                <a:spcPct val="25000"/>
              </a:spcBef>
              <a:spcAft>
                <a:spcPct val="0"/>
              </a:spcAft>
              <a:buClr>
                <a:schemeClr val="bg2"/>
              </a:buClr>
              <a:buSzPct val="80000"/>
              <a:buFont typeface="Wingdings" panose="05000000000000000000" pitchFamily="2" charset="2"/>
              <a:buChar char=""/>
              <a:tabLst>
                <a:tab pos="928688" algn="l"/>
              </a:tabLst>
              <a:defRPr sz="1500">
                <a:solidFill>
                  <a:schemeClr val="tx1">
                    <a:lumMod val="65000"/>
                    <a:lumOff val="35000"/>
                  </a:schemeClr>
                </a:solidFill>
                <a:latin typeface="+mn-lt"/>
                <a:ea typeface="+mn-ea"/>
                <a:cs typeface="+mn-cs"/>
              </a:defRPr>
            </a:lvl1pPr>
            <a:lvl2pPr marL="409575" indent="-207169" algn="l" rtl="0" eaLnBrk="1" fontAlgn="base" hangingPunct="1">
              <a:spcBef>
                <a:spcPct val="25000"/>
              </a:spcBef>
              <a:spcAft>
                <a:spcPct val="0"/>
              </a:spcAft>
              <a:buClr>
                <a:schemeClr val="bg2"/>
              </a:buClr>
              <a:buFont typeface="Symbol" panose="05050102010706020507" pitchFamily="18" charset="2"/>
              <a:buChar char=""/>
              <a:tabLst>
                <a:tab pos="928688" algn="l"/>
              </a:tabLst>
              <a:defRPr>
                <a:solidFill>
                  <a:schemeClr val="tx1">
                    <a:lumMod val="65000"/>
                    <a:lumOff val="35000"/>
                  </a:schemeClr>
                </a:solidFill>
                <a:latin typeface="+mn-lt"/>
              </a:defRPr>
            </a:lvl2pPr>
            <a:lvl3pPr marL="626269" indent="-215504" algn="l" rtl="0" eaLnBrk="1" fontAlgn="base" hangingPunct="1">
              <a:spcBef>
                <a:spcPct val="25000"/>
              </a:spcBef>
              <a:spcAft>
                <a:spcPct val="0"/>
              </a:spcAft>
              <a:buClr>
                <a:schemeClr val="bg2"/>
              </a:buClr>
              <a:buFont typeface="Arial" panose="020B0604020202020204" pitchFamily="34" charset="0"/>
              <a:buChar char="–"/>
              <a:tabLst>
                <a:tab pos="928688" algn="l"/>
              </a:tabLst>
              <a:defRPr sz="1200">
                <a:solidFill>
                  <a:schemeClr val="tx1">
                    <a:lumMod val="65000"/>
                    <a:lumOff val="35000"/>
                  </a:schemeClr>
                </a:solidFill>
                <a:latin typeface="+mn-lt"/>
              </a:defRPr>
            </a:lvl3pPr>
            <a:lvl4pPr marL="827485" indent="-200025" algn="l" rtl="0" eaLnBrk="1" fontAlgn="base" hangingPunct="1">
              <a:spcBef>
                <a:spcPct val="25000"/>
              </a:spcBef>
              <a:spcAft>
                <a:spcPct val="0"/>
              </a:spcAft>
              <a:buClr>
                <a:schemeClr val="bg2"/>
              </a:buClr>
              <a:buFont typeface="Arial" charset="0"/>
              <a:buChar char="–"/>
              <a:tabLst>
                <a:tab pos="928688" algn="l"/>
              </a:tabLst>
              <a:defRPr sz="1200">
                <a:solidFill>
                  <a:schemeClr val="tx1">
                    <a:lumMod val="65000"/>
                    <a:lumOff val="35000"/>
                  </a:schemeClr>
                </a:solidFill>
                <a:latin typeface="+mn-lt"/>
              </a:defRPr>
            </a:lvl4pPr>
            <a:lvl5pPr marL="1021556" indent="-214313" algn="l" rtl="0" eaLnBrk="1" fontAlgn="base" hangingPunct="1">
              <a:spcBef>
                <a:spcPct val="25000"/>
              </a:spcBef>
              <a:spcAft>
                <a:spcPct val="0"/>
              </a:spcAft>
              <a:buClr>
                <a:schemeClr val="bg2"/>
              </a:buClr>
              <a:buFont typeface="Arial" panose="020B0604020202020204" pitchFamily="34" charset="0"/>
              <a:buChar char="–"/>
              <a:tabLst/>
              <a:defRPr sz="1200" baseline="0">
                <a:solidFill>
                  <a:schemeClr val="tx1">
                    <a:lumMod val="65000"/>
                    <a:lumOff val="35000"/>
                  </a:schemeClr>
                </a:solidFill>
                <a:latin typeface="+mn-lt"/>
              </a:defRPr>
            </a:lvl5pPr>
            <a:lvl6pPr marL="19490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6pPr>
            <a:lvl7pPr marL="22919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7pPr>
            <a:lvl8pPr marL="26348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8pPr>
            <a:lvl9pPr marL="29777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9pPr>
          </a:lstStyle>
          <a:p>
            <a:pPr marL="0" marR="0" lvl="0" indent="0" algn="ctr" defTabSz="685800" rtl="0" eaLnBrk="1" fontAlgn="base" latinLnBrk="0" hangingPunct="1">
              <a:lnSpc>
                <a:spcPct val="100000"/>
              </a:lnSpc>
              <a:spcBef>
                <a:spcPct val="25000"/>
              </a:spcBef>
              <a:spcAft>
                <a:spcPct val="0"/>
              </a:spcAft>
              <a:buClr>
                <a:srgbClr val="3961AC"/>
              </a:buClr>
              <a:buSzPct val="80000"/>
              <a:buFont typeface="Wingdings" panose="05000000000000000000" pitchFamily="2" charset="2"/>
              <a:buNone/>
              <a:tabLst>
                <a:tab pos="928688" algn="l"/>
              </a:tabLst>
              <a:defRPr/>
            </a:pPr>
            <a:r>
              <a:rPr kumimoji="0" lang="fr-FR" sz="1000" b="1" i="0" u="none" strike="noStrike" cap="none" normalizeH="0" baseline="0" noProof="0" dirty="0">
                <a:ln>
                  <a:noFill/>
                </a:ln>
                <a:solidFill>
                  <a:schemeClr val="bg1"/>
                </a:solidFill>
                <a:uLnTx/>
                <a:uFillTx/>
                <a:latin typeface="Arial"/>
                <a:ea typeface="+mn-ea"/>
                <a:cs typeface="+mn-cs"/>
              </a:rPr>
              <a:t>Médicament oral unique</a:t>
            </a:r>
          </a:p>
        </p:txBody>
      </p:sp>
      <p:sp>
        <p:nvSpPr>
          <p:cNvPr id="64" name="Content Placeholder 3">
            <a:extLst>
              <a:ext uri="{FF2B5EF4-FFF2-40B4-BE49-F238E27FC236}">
                <a16:creationId xmlns:a16="http://schemas.microsoft.com/office/drawing/2014/main" id="{240601EC-A2F7-4207-AC99-74D764813930}"/>
              </a:ext>
            </a:extLst>
          </p:cNvPr>
          <p:cNvSpPr txBox="1">
            <a:spLocks/>
          </p:cNvSpPr>
          <p:nvPr/>
        </p:nvSpPr>
        <p:spPr>
          <a:xfrm rot="16200000">
            <a:off x="297909" y="3320929"/>
            <a:ext cx="1358901" cy="459873"/>
          </a:xfrm>
          <a:prstGeom prst="roundRect">
            <a:avLst>
              <a:gd name="adj" fmla="val 7035"/>
            </a:avLst>
          </a:prstGeom>
          <a:solidFill>
            <a:srgbClr val="3961AC"/>
          </a:solidFill>
        </p:spPr>
        <p:txBody>
          <a:bodyPr vert="horz" lIns="54000" tIns="54000" rIns="54000" bIns="54000" rtlCol="0" anchor="ctr" anchorCtr="0">
            <a:noAutofit/>
          </a:bodyPr>
          <a:lstStyle>
            <a:lvl1pPr marL="201216" indent="-201216" algn="l" rtl="0" eaLnBrk="1" fontAlgn="base" hangingPunct="1">
              <a:spcBef>
                <a:spcPct val="25000"/>
              </a:spcBef>
              <a:spcAft>
                <a:spcPct val="0"/>
              </a:spcAft>
              <a:buClr>
                <a:schemeClr val="bg2"/>
              </a:buClr>
              <a:buSzPct val="80000"/>
              <a:buFont typeface="Wingdings" panose="05000000000000000000" pitchFamily="2" charset="2"/>
              <a:buChar char=""/>
              <a:tabLst>
                <a:tab pos="928688" algn="l"/>
              </a:tabLst>
              <a:defRPr sz="1500">
                <a:solidFill>
                  <a:schemeClr val="tx1">
                    <a:lumMod val="65000"/>
                    <a:lumOff val="35000"/>
                  </a:schemeClr>
                </a:solidFill>
                <a:latin typeface="+mn-lt"/>
                <a:ea typeface="+mn-ea"/>
                <a:cs typeface="+mn-cs"/>
              </a:defRPr>
            </a:lvl1pPr>
            <a:lvl2pPr marL="409575" indent="-207169" algn="l" rtl="0" eaLnBrk="1" fontAlgn="base" hangingPunct="1">
              <a:spcBef>
                <a:spcPct val="25000"/>
              </a:spcBef>
              <a:spcAft>
                <a:spcPct val="0"/>
              </a:spcAft>
              <a:buClr>
                <a:schemeClr val="bg2"/>
              </a:buClr>
              <a:buFont typeface="Symbol" panose="05050102010706020507" pitchFamily="18" charset="2"/>
              <a:buChar char=""/>
              <a:tabLst>
                <a:tab pos="928688" algn="l"/>
              </a:tabLst>
              <a:defRPr>
                <a:solidFill>
                  <a:schemeClr val="tx1">
                    <a:lumMod val="65000"/>
                    <a:lumOff val="35000"/>
                  </a:schemeClr>
                </a:solidFill>
                <a:latin typeface="+mn-lt"/>
              </a:defRPr>
            </a:lvl2pPr>
            <a:lvl3pPr marL="626269" indent="-215504" algn="l" rtl="0" eaLnBrk="1" fontAlgn="base" hangingPunct="1">
              <a:spcBef>
                <a:spcPct val="25000"/>
              </a:spcBef>
              <a:spcAft>
                <a:spcPct val="0"/>
              </a:spcAft>
              <a:buClr>
                <a:schemeClr val="bg2"/>
              </a:buClr>
              <a:buFont typeface="Arial" panose="020B0604020202020204" pitchFamily="34" charset="0"/>
              <a:buChar char="–"/>
              <a:tabLst>
                <a:tab pos="928688" algn="l"/>
              </a:tabLst>
              <a:defRPr sz="1200">
                <a:solidFill>
                  <a:schemeClr val="tx1">
                    <a:lumMod val="65000"/>
                    <a:lumOff val="35000"/>
                  </a:schemeClr>
                </a:solidFill>
                <a:latin typeface="+mn-lt"/>
              </a:defRPr>
            </a:lvl3pPr>
            <a:lvl4pPr marL="827485" indent="-200025" algn="l" rtl="0" eaLnBrk="1" fontAlgn="base" hangingPunct="1">
              <a:spcBef>
                <a:spcPct val="25000"/>
              </a:spcBef>
              <a:spcAft>
                <a:spcPct val="0"/>
              </a:spcAft>
              <a:buClr>
                <a:schemeClr val="bg2"/>
              </a:buClr>
              <a:buFont typeface="Arial" charset="0"/>
              <a:buChar char="–"/>
              <a:tabLst>
                <a:tab pos="928688" algn="l"/>
              </a:tabLst>
              <a:defRPr sz="1200">
                <a:solidFill>
                  <a:schemeClr val="tx1">
                    <a:lumMod val="65000"/>
                    <a:lumOff val="35000"/>
                  </a:schemeClr>
                </a:solidFill>
                <a:latin typeface="+mn-lt"/>
              </a:defRPr>
            </a:lvl4pPr>
            <a:lvl5pPr marL="1021556" indent="-214313" algn="l" rtl="0" eaLnBrk="1" fontAlgn="base" hangingPunct="1">
              <a:spcBef>
                <a:spcPct val="25000"/>
              </a:spcBef>
              <a:spcAft>
                <a:spcPct val="0"/>
              </a:spcAft>
              <a:buClr>
                <a:schemeClr val="bg2"/>
              </a:buClr>
              <a:buFont typeface="Arial" panose="020B0604020202020204" pitchFamily="34" charset="0"/>
              <a:buChar char="–"/>
              <a:tabLst/>
              <a:defRPr sz="1200" baseline="0">
                <a:solidFill>
                  <a:schemeClr val="tx1">
                    <a:lumMod val="65000"/>
                    <a:lumOff val="35000"/>
                  </a:schemeClr>
                </a:solidFill>
                <a:latin typeface="+mn-lt"/>
              </a:defRPr>
            </a:lvl5pPr>
            <a:lvl6pPr marL="19490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6pPr>
            <a:lvl7pPr marL="22919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7pPr>
            <a:lvl8pPr marL="26348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8pPr>
            <a:lvl9pPr marL="29777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9pPr>
          </a:lstStyle>
          <a:p>
            <a:pPr marL="0" marR="0" lvl="0" indent="0" algn="ctr" defTabSz="685800" rtl="0" eaLnBrk="1" fontAlgn="base" latinLnBrk="0" hangingPunct="1">
              <a:lnSpc>
                <a:spcPct val="100000"/>
              </a:lnSpc>
              <a:spcBef>
                <a:spcPct val="25000"/>
              </a:spcBef>
              <a:spcAft>
                <a:spcPct val="0"/>
              </a:spcAft>
              <a:buClr>
                <a:srgbClr val="3961AC"/>
              </a:buClr>
              <a:buSzPct val="80000"/>
              <a:buFont typeface="Wingdings" panose="05000000000000000000" pitchFamily="2" charset="2"/>
              <a:buNone/>
              <a:tabLst>
                <a:tab pos="928688" algn="l"/>
              </a:tabLst>
              <a:defRPr/>
            </a:pPr>
            <a:r>
              <a:rPr kumimoji="0" lang="fr-FR" sz="1000" b="1" i="0" u="none" strike="noStrike" cap="none" normalizeH="0" baseline="0" noProof="0" dirty="0">
                <a:ln>
                  <a:noFill/>
                </a:ln>
                <a:solidFill>
                  <a:schemeClr val="bg1"/>
                </a:solidFill>
                <a:uLnTx/>
                <a:uFillTx/>
                <a:latin typeface="Arial"/>
                <a:ea typeface="+mn-ea"/>
                <a:cs typeface="+mn-cs"/>
              </a:rPr>
              <a:t>Traitement parentéral + oral  </a:t>
            </a:r>
          </a:p>
        </p:txBody>
      </p:sp>
      <p:sp>
        <p:nvSpPr>
          <p:cNvPr id="65" name="Textfeld 64">
            <a:extLst>
              <a:ext uri="{FF2B5EF4-FFF2-40B4-BE49-F238E27FC236}">
                <a16:creationId xmlns:a16="http://schemas.microsoft.com/office/drawing/2014/main" id="{835BA2A5-4145-467D-B366-0047A59B4FA4}"/>
              </a:ext>
            </a:extLst>
          </p:cNvPr>
          <p:cNvSpPr txBox="1"/>
          <p:nvPr/>
        </p:nvSpPr>
        <p:spPr>
          <a:xfrm>
            <a:off x="1278730" y="1396056"/>
            <a:ext cx="1146705" cy="601982"/>
          </a:xfrm>
          <a:prstGeom prst="rect">
            <a:avLst/>
          </a:prstGeom>
          <a:noFill/>
        </p:spPr>
        <p:txBody>
          <a:bodyPr wrap="square" lIns="90000" tIns="46800" rIns="90000" bIns="46800" rtlCol="0" anchor="ctr">
            <a:noAutofit/>
          </a:bodyPr>
          <a:lstStyle/>
          <a:p>
            <a:r>
              <a:rPr lang="fr-FR" sz="1000" b="1" dirty="0">
                <a:solidFill>
                  <a:schemeClr val="tx1">
                    <a:lumMod val="65000"/>
                    <a:lumOff val="35000"/>
                  </a:schemeClr>
                </a:solidFill>
                <a:cs typeface="Arial" charset="0"/>
              </a:rPr>
              <a:t>Rivaroxaban</a:t>
            </a:r>
            <a:r>
              <a:rPr lang="fr-FR" sz="1000" b="1" baseline="30000" dirty="0">
                <a:solidFill>
                  <a:schemeClr val="tx1">
                    <a:lumMod val="65000"/>
                    <a:lumOff val="35000"/>
                  </a:schemeClr>
                </a:solidFill>
                <a:cs typeface="Arial" charset="0"/>
              </a:rPr>
              <a:t>8</a:t>
            </a:r>
          </a:p>
        </p:txBody>
      </p:sp>
      <p:grpSp>
        <p:nvGrpSpPr>
          <p:cNvPr id="86" name="Gruppieren 85">
            <a:extLst>
              <a:ext uri="{FF2B5EF4-FFF2-40B4-BE49-F238E27FC236}">
                <a16:creationId xmlns:a16="http://schemas.microsoft.com/office/drawing/2014/main" id="{AD12DAC0-288C-4391-8CB0-8DDFCEE8EA94}"/>
              </a:ext>
            </a:extLst>
          </p:cNvPr>
          <p:cNvGrpSpPr/>
          <p:nvPr/>
        </p:nvGrpSpPr>
        <p:grpSpPr>
          <a:xfrm>
            <a:off x="2434838" y="1387070"/>
            <a:ext cx="1894275" cy="612000"/>
            <a:chOff x="2434838" y="1387070"/>
            <a:chExt cx="1894275" cy="612000"/>
          </a:xfrm>
        </p:grpSpPr>
        <p:grpSp>
          <p:nvGrpSpPr>
            <p:cNvPr id="58" name="Gruppieren 57">
              <a:extLst>
                <a:ext uri="{FF2B5EF4-FFF2-40B4-BE49-F238E27FC236}">
                  <a16:creationId xmlns:a16="http://schemas.microsoft.com/office/drawing/2014/main" id="{4E7400F7-832D-45A1-A676-5F46D9EB8926}"/>
                </a:ext>
              </a:extLst>
            </p:cNvPr>
            <p:cNvGrpSpPr/>
            <p:nvPr/>
          </p:nvGrpSpPr>
          <p:grpSpPr>
            <a:xfrm>
              <a:off x="2434838" y="1387070"/>
              <a:ext cx="1894275" cy="612000"/>
              <a:chOff x="4746629" y="2055541"/>
              <a:chExt cx="3812057" cy="596050"/>
            </a:xfrm>
          </p:grpSpPr>
          <p:sp>
            <p:nvSpPr>
              <p:cNvPr id="59" name="Freeform: Shape 36">
                <a:extLst>
                  <a:ext uri="{FF2B5EF4-FFF2-40B4-BE49-F238E27FC236}">
                    <a16:creationId xmlns:a16="http://schemas.microsoft.com/office/drawing/2014/main" id="{A052CA11-513C-4800-8839-090D0F86B4B2}"/>
                  </a:ext>
                </a:extLst>
              </p:cNvPr>
              <p:cNvSpPr/>
              <p:nvPr/>
            </p:nvSpPr>
            <p:spPr bwMode="auto">
              <a:xfrm>
                <a:off x="4751388" y="2055541"/>
                <a:ext cx="3807298" cy="59605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3961AC"/>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60" name="Rechteck 59">
                <a:extLst>
                  <a:ext uri="{FF2B5EF4-FFF2-40B4-BE49-F238E27FC236}">
                    <a16:creationId xmlns:a16="http://schemas.microsoft.com/office/drawing/2014/main" id="{44C68E96-BBEA-4705-AE44-83F61B27B9D5}"/>
                  </a:ext>
                </a:extLst>
              </p:cNvPr>
              <p:cNvSpPr/>
              <p:nvPr/>
            </p:nvSpPr>
            <p:spPr bwMode="auto">
              <a:xfrm>
                <a:off x="4746629" y="2055541"/>
                <a:ext cx="497900" cy="596050"/>
              </a:xfrm>
              <a:prstGeom prst="rect">
                <a:avLst/>
              </a:prstGeom>
              <a:solidFill>
                <a:srgbClr val="3961AC"/>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sp>
          <p:nvSpPr>
            <p:cNvPr id="61" name="Textfeld 60">
              <a:extLst>
                <a:ext uri="{FF2B5EF4-FFF2-40B4-BE49-F238E27FC236}">
                  <a16:creationId xmlns:a16="http://schemas.microsoft.com/office/drawing/2014/main" id="{98D75A4E-FF1A-41B1-AE01-D02DFE576C43}"/>
                </a:ext>
              </a:extLst>
            </p:cNvPr>
            <p:cNvSpPr txBox="1"/>
            <p:nvPr/>
          </p:nvSpPr>
          <p:spPr>
            <a:xfrm>
              <a:off x="2940294" y="1396057"/>
              <a:ext cx="1250706" cy="603013"/>
            </a:xfrm>
            <a:prstGeom prst="rect">
              <a:avLst/>
            </a:prstGeom>
            <a:noFill/>
          </p:spPr>
          <p:txBody>
            <a:bodyPr wrap="square" lIns="144000" tIns="46800" rIns="90000" bIns="46800" rtlCol="0" anchor="ctr">
              <a:noAutofit/>
            </a:bodyPr>
            <a:lstStyle/>
            <a:p>
              <a:pPr algn="ctr" rtl="0"/>
              <a:r>
                <a:rPr lang="fr-FR" sz="1000" b="1" i="0" u="none" strike="noStrike" baseline="0">
                  <a:solidFill>
                    <a:schemeClr val="bg1"/>
                  </a:solidFill>
                  <a:latin typeface="Arial" panose="020B0604020202020204" pitchFamily="34" charset="0"/>
                </a:rPr>
                <a:t>15 mg BID</a:t>
              </a:r>
              <a:br>
                <a:rPr lang="fr-FR" sz="1000" b="1" i="0" u="none" strike="noStrike" baseline="0">
                  <a:solidFill>
                    <a:schemeClr val="bg1"/>
                  </a:solidFill>
                  <a:latin typeface="Arial" panose="020B0604020202020204" pitchFamily="34" charset="0"/>
                </a:rPr>
              </a:br>
              <a:r>
                <a:rPr lang="fr-FR" sz="1000" i="0" u="none" strike="noStrike" baseline="0">
                  <a:solidFill>
                    <a:schemeClr val="bg1"/>
                  </a:solidFill>
                  <a:latin typeface="Arial" panose="020B0604020202020204" pitchFamily="34" charset="0"/>
                </a:rPr>
                <a:t>(21 jours)</a:t>
              </a:r>
            </a:p>
          </p:txBody>
        </p:sp>
      </p:grpSp>
      <p:grpSp>
        <p:nvGrpSpPr>
          <p:cNvPr id="87" name="Gruppieren 86">
            <a:extLst>
              <a:ext uri="{FF2B5EF4-FFF2-40B4-BE49-F238E27FC236}">
                <a16:creationId xmlns:a16="http://schemas.microsoft.com/office/drawing/2014/main" id="{98F2B877-1CEF-4748-AEEE-7339C1AE15DD}"/>
              </a:ext>
            </a:extLst>
          </p:cNvPr>
          <p:cNvGrpSpPr/>
          <p:nvPr/>
        </p:nvGrpSpPr>
        <p:grpSpPr>
          <a:xfrm>
            <a:off x="4392613" y="1386038"/>
            <a:ext cx="1894275" cy="612000"/>
            <a:chOff x="2434838" y="1387070"/>
            <a:chExt cx="1894275" cy="612000"/>
          </a:xfrm>
        </p:grpSpPr>
        <p:grpSp>
          <p:nvGrpSpPr>
            <p:cNvPr id="88" name="Gruppieren 87">
              <a:extLst>
                <a:ext uri="{FF2B5EF4-FFF2-40B4-BE49-F238E27FC236}">
                  <a16:creationId xmlns:a16="http://schemas.microsoft.com/office/drawing/2014/main" id="{CA46A810-86B8-4FCF-A7F2-D1178F4402D7}"/>
                </a:ext>
              </a:extLst>
            </p:cNvPr>
            <p:cNvGrpSpPr/>
            <p:nvPr/>
          </p:nvGrpSpPr>
          <p:grpSpPr>
            <a:xfrm>
              <a:off x="2434838" y="1387070"/>
              <a:ext cx="1894275" cy="612000"/>
              <a:chOff x="4746629" y="2055541"/>
              <a:chExt cx="3812057" cy="596050"/>
            </a:xfrm>
          </p:grpSpPr>
          <p:sp>
            <p:nvSpPr>
              <p:cNvPr id="92" name="Freeform: Shape 36">
                <a:extLst>
                  <a:ext uri="{FF2B5EF4-FFF2-40B4-BE49-F238E27FC236}">
                    <a16:creationId xmlns:a16="http://schemas.microsoft.com/office/drawing/2014/main" id="{1AF94238-C40C-480B-88FB-C1000BAB6FC3}"/>
                  </a:ext>
                </a:extLst>
              </p:cNvPr>
              <p:cNvSpPr/>
              <p:nvPr/>
            </p:nvSpPr>
            <p:spPr bwMode="auto">
              <a:xfrm>
                <a:off x="4751388" y="2055541"/>
                <a:ext cx="3807298" cy="59605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6689CC"/>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93" name="Rechteck 92">
                <a:extLst>
                  <a:ext uri="{FF2B5EF4-FFF2-40B4-BE49-F238E27FC236}">
                    <a16:creationId xmlns:a16="http://schemas.microsoft.com/office/drawing/2014/main" id="{FD976DA9-B447-42A8-A2A3-4C7BE73AD93F}"/>
                  </a:ext>
                </a:extLst>
              </p:cNvPr>
              <p:cNvSpPr/>
              <p:nvPr/>
            </p:nvSpPr>
            <p:spPr bwMode="auto">
              <a:xfrm>
                <a:off x="4746629" y="2055541"/>
                <a:ext cx="497900" cy="596050"/>
              </a:xfrm>
              <a:prstGeom prst="rect">
                <a:avLst/>
              </a:prstGeom>
              <a:solidFill>
                <a:srgbClr val="6689CC"/>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sp>
          <p:nvSpPr>
            <p:cNvPr id="89" name="Textfeld 88">
              <a:extLst>
                <a:ext uri="{FF2B5EF4-FFF2-40B4-BE49-F238E27FC236}">
                  <a16:creationId xmlns:a16="http://schemas.microsoft.com/office/drawing/2014/main" id="{51157FCB-6ACF-4290-8BE3-3998C3E6E686}"/>
                </a:ext>
              </a:extLst>
            </p:cNvPr>
            <p:cNvSpPr txBox="1"/>
            <p:nvPr/>
          </p:nvSpPr>
          <p:spPr>
            <a:xfrm>
              <a:off x="2940294" y="1396057"/>
              <a:ext cx="1250706" cy="603013"/>
            </a:xfrm>
            <a:prstGeom prst="rect">
              <a:avLst/>
            </a:prstGeom>
            <a:noFill/>
          </p:spPr>
          <p:txBody>
            <a:bodyPr wrap="square" lIns="144000" tIns="46800" rIns="90000" bIns="46800" rtlCol="0" anchor="ctr">
              <a:noAutofit/>
            </a:bodyPr>
            <a:lstStyle/>
            <a:p>
              <a:pPr algn="ctr" rtl="0"/>
              <a:r>
                <a:rPr lang="fr-FR" sz="1000" b="1" dirty="0">
                  <a:solidFill>
                    <a:schemeClr val="bg1"/>
                  </a:solidFill>
                  <a:latin typeface="Arial" panose="020B0604020202020204" pitchFamily="34" charset="0"/>
                </a:rPr>
                <a:t>20</a:t>
              </a:r>
              <a:r>
                <a:rPr lang="fr-FR" sz="1000" b="1" i="0" u="none" strike="noStrike" baseline="0" dirty="0">
                  <a:solidFill>
                    <a:schemeClr val="bg1"/>
                  </a:solidFill>
                  <a:latin typeface="Arial" panose="020B0604020202020204" pitchFamily="34" charset="0"/>
                </a:rPr>
                <a:t> mg OD</a:t>
              </a:r>
              <a:br>
                <a:rPr lang="fr-FR" sz="1000" b="1" i="0" u="none" strike="noStrike" baseline="0" dirty="0">
                  <a:solidFill>
                    <a:schemeClr val="bg1"/>
                  </a:solidFill>
                  <a:latin typeface="Arial" panose="020B0604020202020204" pitchFamily="34" charset="0"/>
                </a:rPr>
              </a:br>
              <a:r>
                <a:rPr lang="fr-FR" sz="1000" i="0" u="none" strike="noStrike" baseline="0" dirty="0">
                  <a:solidFill>
                    <a:schemeClr val="bg1"/>
                  </a:solidFill>
                  <a:latin typeface="Arial" panose="020B0604020202020204" pitchFamily="34" charset="0"/>
                </a:rPr>
                <a:t>(à partir du 22</a:t>
              </a:r>
              <a:r>
                <a:rPr lang="fr-FR" sz="1000" i="0" u="none" strike="noStrike" baseline="30000" dirty="0">
                  <a:solidFill>
                    <a:schemeClr val="bg1"/>
                  </a:solidFill>
                  <a:latin typeface="Arial" panose="020B0604020202020204" pitchFamily="34" charset="0"/>
                </a:rPr>
                <a:t>e</a:t>
              </a:r>
              <a:r>
                <a:rPr lang="fr-FR" sz="1000" dirty="0">
                  <a:solidFill>
                    <a:schemeClr val="bg1"/>
                  </a:solidFill>
                  <a:latin typeface="Arial" panose="020B0604020202020204" pitchFamily="34" charset="0"/>
                </a:rPr>
                <a:t> </a:t>
              </a:r>
              <a:r>
                <a:rPr lang="fr-FR" sz="1000" i="0" u="none" strike="noStrike" baseline="0" dirty="0">
                  <a:solidFill>
                    <a:schemeClr val="bg1"/>
                  </a:solidFill>
                  <a:latin typeface="Arial" panose="020B0604020202020204" pitchFamily="34" charset="0"/>
                </a:rPr>
                <a:t>jour)</a:t>
              </a:r>
            </a:p>
          </p:txBody>
        </p:sp>
      </p:grpSp>
      <p:grpSp>
        <p:nvGrpSpPr>
          <p:cNvPr id="96" name="Gruppieren 95">
            <a:extLst>
              <a:ext uri="{FF2B5EF4-FFF2-40B4-BE49-F238E27FC236}">
                <a16:creationId xmlns:a16="http://schemas.microsoft.com/office/drawing/2014/main" id="{E0FA2F77-9D50-4093-8986-87F6494D638D}"/>
              </a:ext>
            </a:extLst>
          </p:cNvPr>
          <p:cNvGrpSpPr/>
          <p:nvPr/>
        </p:nvGrpSpPr>
        <p:grpSpPr>
          <a:xfrm>
            <a:off x="6406816" y="1386194"/>
            <a:ext cx="1894275" cy="288000"/>
            <a:chOff x="2434838" y="1387070"/>
            <a:chExt cx="1894275" cy="612000"/>
          </a:xfrm>
        </p:grpSpPr>
        <p:grpSp>
          <p:nvGrpSpPr>
            <p:cNvPr id="97" name="Gruppieren 96">
              <a:extLst>
                <a:ext uri="{FF2B5EF4-FFF2-40B4-BE49-F238E27FC236}">
                  <a16:creationId xmlns:a16="http://schemas.microsoft.com/office/drawing/2014/main" id="{9455127A-6F04-48FD-9C83-E60A6BFA238A}"/>
                </a:ext>
              </a:extLst>
            </p:cNvPr>
            <p:cNvGrpSpPr/>
            <p:nvPr/>
          </p:nvGrpSpPr>
          <p:grpSpPr>
            <a:xfrm>
              <a:off x="2434838" y="1387070"/>
              <a:ext cx="1894275" cy="612000"/>
              <a:chOff x="4746629" y="2055541"/>
              <a:chExt cx="3812057" cy="596050"/>
            </a:xfrm>
          </p:grpSpPr>
          <p:sp>
            <p:nvSpPr>
              <p:cNvPr id="99" name="Freeform: Shape 36">
                <a:extLst>
                  <a:ext uri="{FF2B5EF4-FFF2-40B4-BE49-F238E27FC236}">
                    <a16:creationId xmlns:a16="http://schemas.microsoft.com/office/drawing/2014/main" id="{815DFD1C-690B-49AF-B675-FB24A1D5C1F4}"/>
                  </a:ext>
                </a:extLst>
              </p:cNvPr>
              <p:cNvSpPr/>
              <p:nvPr/>
            </p:nvSpPr>
            <p:spPr bwMode="auto">
              <a:xfrm>
                <a:off x="4751388" y="2055541"/>
                <a:ext cx="3807298" cy="59605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6689CC"/>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100" name="Rechteck 99">
                <a:extLst>
                  <a:ext uri="{FF2B5EF4-FFF2-40B4-BE49-F238E27FC236}">
                    <a16:creationId xmlns:a16="http://schemas.microsoft.com/office/drawing/2014/main" id="{7531D0EF-1385-4EB5-9617-CEF0512024A4}"/>
                  </a:ext>
                </a:extLst>
              </p:cNvPr>
              <p:cNvSpPr/>
              <p:nvPr/>
            </p:nvSpPr>
            <p:spPr bwMode="auto">
              <a:xfrm>
                <a:off x="4746629" y="2055541"/>
                <a:ext cx="497900" cy="596050"/>
              </a:xfrm>
              <a:prstGeom prst="rect">
                <a:avLst/>
              </a:prstGeom>
              <a:solidFill>
                <a:srgbClr val="6689CC"/>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sp>
          <p:nvSpPr>
            <p:cNvPr id="98" name="Textfeld 97">
              <a:extLst>
                <a:ext uri="{FF2B5EF4-FFF2-40B4-BE49-F238E27FC236}">
                  <a16:creationId xmlns:a16="http://schemas.microsoft.com/office/drawing/2014/main" id="{87878C28-405E-4F61-AD4A-2B61CC850463}"/>
                </a:ext>
              </a:extLst>
            </p:cNvPr>
            <p:cNvSpPr txBox="1"/>
            <p:nvPr/>
          </p:nvSpPr>
          <p:spPr>
            <a:xfrm>
              <a:off x="2940294" y="1396054"/>
              <a:ext cx="1250706" cy="603013"/>
            </a:xfrm>
            <a:prstGeom prst="rect">
              <a:avLst/>
            </a:prstGeom>
            <a:noFill/>
          </p:spPr>
          <p:txBody>
            <a:bodyPr wrap="square" lIns="144000" tIns="46800" rIns="90000" bIns="46800" rtlCol="0" anchor="ctr">
              <a:noAutofit/>
            </a:bodyPr>
            <a:lstStyle/>
            <a:p>
              <a:pPr algn="ctr"/>
              <a:r>
                <a:rPr lang="fr-FR" sz="700" b="1">
                  <a:solidFill>
                    <a:schemeClr val="bg1"/>
                  </a:solidFill>
                  <a:latin typeface="Arial" panose="020B0604020202020204" pitchFamily="34" charset="0"/>
                </a:rPr>
                <a:t>10</a:t>
              </a:r>
              <a:r>
                <a:rPr lang="fr-FR" sz="700" b="1" i="0" u="none" strike="noStrike" baseline="0">
                  <a:solidFill>
                    <a:schemeClr val="bg1"/>
                  </a:solidFill>
                  <a:latin typeface="Arial" panose="020B0604020202020204" pitchFamily="34" charset="0"/>
                </a:rPr>
                <a:t> mg OD</a:t>
              </a:r>
              <a:br>
                <a:rPr lang="fr-FR" sz="700" b="1" i="0" u="none" strike="noStrike" baseline="0">
                  <a:solidFill>
                    <a:schemeClr val="bg1"/>
                  </a:solidFill>
                  <a:latin typeface="Arial" panose="020B0604020202020204" pitchFamily="34" charset="0"/>
                </a:rPr>
              </a:br>
              <a:r>
                <a:rPr lang="fr-FR" sz="800">
                  <a:solidFill>
                    <a:schemeClr val="bg1"/>
                  </a:solidFill>
                </a:rPr>
                <a:t>(à partir du 7</a:t>
              </a:r>
              <a:r>
                <a:rPr lang="fr-FR" sz="800" baseline="30000">
                  <a:solidFill>
                    <a:schemeClr val="bg1"/>
                  </a:solidFill>
                </a:rPr>
                <a:t>e</a:t>
              </a:r>
              <a:r>
                <a:rPr lang="fr-FR" sz="800">
                  <a:solidFill>
                    <a:schemeClr val="bg1"/>
                  </a:solidFill>
                </a:rPr>
                <a:t> mois</a:t>
              </a:r>
              <a:r>
                <a:rPr lang="fr-FR" sz="700" i="0" u="none" strike="noStrike" baseline="0">
                  <a:solidFill>
                    <a:schemeClr val="bg1"/>
                  </a:solidFill>
                  <a:latin typeface="Arial" panose="020B0604020202020204" pitchFamily="34" charset="0"/>
                </a:rPr>
                <a:t>)</a:t>
              </a:r>
            </a:p>
          </p:txBody>
        </p:sp>
      </p:grpSp>
      <p:grpSp>
        <p:nvGrpSpPr>
          <p:cNvPr id="103" name="Gruppieren 102">
            <a:extLst>
              <a:ext uri="{FF2B5EF4-FFF2-40B4-BE49-F238E27FC236}">
                <a16:creationId xmlns:a16="http://schemas.microsoft.com/office/drawing/2014/main" id="{8CBB67DE-034A-44C7-AE6D-87E951208A30}"/>
              </a:ext>
            </a:extLst>
          </p:cNvPr>
          <p:cNvGrpSpPr/>
          <p:nvPr/>
        </p:nvGrpSpPr>
        <p:grpSpPr>
          <a:xfrm>
            <a:off x="6406242" y="1710038"/>
            <a:ext cx="1894275" cy="288000"/>
            <a:chOff x="4746629" y="2055541"/>
            <a:chExt cx="3812057" cy="596050"/>
          </a:xfrm>
        </p:grpSpPr>
        <p:sp>
          <p:nvSpPr>
            <p:cNvPr id="105" name="Freeform: Shape 36">
              <a:extLst>
                <a:ext uri="{FF2B5EF4-FFF2-40B4-BE49-F238E27FC236}">
                  <a16:creationId xmlns:a16="http://schemas.microsoft.com/office/drawing/2014/main" id="{A3B65001-D4F6-461D-907D-7DB529DE8EDE}"/>
                </a:ext>
              </a:extLst>
            </p:cNvPr>
            <p:cNvSpPr/>
            <p:nvPr/>
          </p:nvSpPr>
          <p:spPr bwMode="auto">
            <a:xfrm>
              <a:off x="4751388" y="2055541"/>
              <a:ext cx="3807298" cy="59605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6689CC"/>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106" name="Rechteck 105">
              <a:extLst>
                <a:ext uri="{FF2B5EF4-FFF2-40B4-BE49-F238E27FC236}">
                  <a16:creationId xmlns:a16="http://schemas.microsoft.com/office/drawing/2014/main" id="{9184C291-F211-428D-85E9-5B93252A29BA}"/>
                </a:ext>
              </a:extLst>
            </p:cNvPr>
            <p:cNvSpPr/>
            <p:nvPr/>
          </p:nvSpPr>
          <p:spPr bwMode="auto">
            <a:xfrm>
              <a:off x="4746629" y="2055541"/>
              <a:ext cx="497900" cy="596050"/>
            </a:xfrm>
            <a:prstGeom prst="rect">
              <a:avLst/>
            </a:prstGeom>
            <a:solidFill>
              <a:srgbClr val="6689CC"/>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sp>
        <p:nvSpPr>
          <p:cNvPr id="104" name="Textfeld 103">
            <a:extLst>
              <a:ext uri="{FF2B5EF4-FFF2-40B4-BE49-F238E27FC236}">
                <a16:creationId xmlns:a16="http://schemas.microsoft.com/office/drawing/2014/main" id="{2AB7B3A5-199C-4434-97B9-FA76A24A7671}"/>
              </a:ext>
            </a:extLst>
          </p:cNvPr>
          <p:cNvSpPr txBox="1"/>
          <p:nvPr/>
        </p:nvSpPr>
        <p:spPr>
          <a:xfrm>
            <a:off x="6731467" y="1714267"/>
            <a:ext cx="1569050" cy="283771"/>
          </a:xfrm>
          <a:prstGeom prst="rect">
            <a:avLst/>
          </a:prstGeom>
          <a:noFill/>
        </p:spPr>
        <p:txBody>
          <a:bodyPr wrap="square" lIns="144000" tIns="46800" rIns="90000" bIns="46800" rtlCol="0" anchor="ctr">
            <a:noAutofit/>
          </a:bodyPr>
          <a:lstStyle/>
          <a:p>
            <a:pPr algn="ctr" rtl="0"/>
            <a:r>
              <a:rPr lang="fr-FR" sz="700" b="1">
                <a:solidFill>
                  <a:schemeClr val="bg1"/>
                </a:solidFill>
                <a:latin typeface="Arial" panose="020B0604020202020204" pitchFamily="34" charset="0"/>
              </a:rPr>
              <a:t>ou 20 mg OD*</a:t>
            </a:r>
          </a:p>
        </p:txBody>
      </p:sp>
      <p:sp>
        <p:nvSpPr>
          <p:cNvPr id="126" name="Textfeld 125">
            <a:extLst>
              <a:ext uri="{FF2B5EF4-FFF2-40B4-BE49-F238E27FC236}">
                <a16:creationId xmlns:a16="http://schemas.microsoft.com/office/drawing/2014/main" id="{921FE23B-91C7-4D61-86F0-93E94F866AD7}"/>
              </a:ext>
            </a:extLst>
          </p:cNvPr>
          <p:cNvSpPr txBox="1"/>
          <p:nvPr/>
        </p:nvSpPr>
        <p:spPr>
          <a:xfrm>
            <a:off x="1278730" y="2140186"/>
            <a:ext cx="1146705" cy="601982"/>
          </a:xfrm>
          <a:prstGeom prst="rect">
            <a:avLst/>
          </a:prstGeom>
          <a:noFill/>
        </p:spPr>
        <p:txBody>
          <a:bodyPr wrap="square" lIns="90000" tIns="46800" rIns="90000" bIns="46800" rtlCol="0" anchor="ctr">
            <a:noAutofit/>
          </a:bodyPr>
          <a:lstStyle/>
          <a:p>
            <a:r>
              <a:rPr lang="fr-FR" sz="1000" dirty="0">
                <a:solidFill>
                  <a:schemeClr val="tx1">
                    <a:lumMod val="65000"/>
                    <a:lumOff val="35000"/>
                  </a:schemeClr>
                </a:solidFill>
                <a:cs typeface="Arial" charset="0"/>
              </a:rPr>
              <a:t>Apixaban</a:t>
            </a:r>
            <a:r>
              <a:rPr lang="fr-FR" sz="1000" baseline="30000" dirty="0">
                <a:solidFill>
                  <a:schemeClr val="tx1">
                    <a:lumMod val="65000"/>
                    <a:lumOff val="35000"/>
                  </a:schemeClr>
                </a:solidFill>
                <a:cs typeface="Arial" charset="0"/>
              </a:rPr>
              <a:t>15</a:t>
            </a:r>
          </a:p>
        </p:txBody>
      </p:sp>
      <p:grpSp>
        <p:nvGrpSpPr>
          <p:cNvPr id="127" name="Gruppieren 126">
            <a:extLst>
              <a:ext uri="{FF2B5EF4-FFF2-40B4-BE49-F238E27FC236}">
                <a16:creationId xmlns:a16="http://schemas.microsoft.com/office/drawing/2014/main" id="{0C912E1C-AFC0-4FDE-BB47-19F4C37ACAAF}"/>
              </a:ext>
            </a:extLst>
          </p:cNvPr>
          <p:cNvGrpSpPr/>
          <p:nvPr/>
        </p:nvGrpSpPr>
        <p:grpSpPr>
          <a:xfrm>
            <a:off x="2434838" y="2131200"/>
            <a:ext cx="1894275" cy="612000"/>
            <a:chOff x="2434838" y="1387070"/>
            <a:chExt cx="1894275" cy="612000"/>
          </a:xfrm>
        </p:grpSpPr>
        <p:grpSp>
          <p:nvGrpSpPr>
            <p:cNvPr id="128" name="Gruppieren 127">
              <a:extLst>
                <a:ext uri="{FF2B5EF4-FFF2-40B4-BE49-F238E27FC236}">
                  <a16:creationId xmlns:a16="http://schemas.microsoft.com/office/drawing/2014/main" id="{C5E28AFE-1FD4-4985-A338-DA203A29DDE5}"/>
                </a:ext>
              </a:extLst>
            </p:cNvPr>
            <p:cNvGrpSpPr/>
            <p:nvPr/>
          </p:nvGrpSpPr>
          <p:grpSpPr>
            <a:xfrm>
              <a:off x="2434838" y="1387070"/>
              <a:ext cx="1894275" cy="612000"/>
              <a:chOff x="4746629" y="2055541"/>
              <a:chExt cx="3812057" cy="596050"/>
            </a:xfrm>
          </p:grpSpPr>
          <p:sp>
            <p:nvSpPr>
              <p:cNvPr id="132" name="Freeform: Shape 36">
                <a:extLst>
                  <a:ext uri="{FF2B5EF4-FFF2-40B4-BE49-F238E27FC236}">
                    <a16:creationId xmlns:a16="http://schemas.microsoft.com/office/drawing/2014/main" id="{00090330-316F-4ADF-A0A0-321BB3CA087E}"/>
                  </a:ext>
                </a:extLst>
              </p:cNvPr>
              <p:cNvSpPr/>
              <p:nvPr/>
            </p:nvSpPr>
            <p:spPr bwMode="auto">
              <a:xfrm>
                <a:off x="4751388" y="2055541"/>
                <a:ext cx="3807298" cy="59605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605F62"/>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133" name="Rechteck 132">
                <a:extLst>
                  <a:ext uri="{FF2B5EF4-FFF2-40B4-BE49-F238E27FC236}">
                    <a16:creationId xmlns:a16="http://schemas.microsoft.com/office/drawing/2014/main" id="{B195E31A-3BFD-40A5-B707-0FD4E30DC5E7}"/>
                  </a:ext>
                </a:extLst>
              </p:cNvPr>
              <p:cNvSpPr/>
              <p:nvPr/>
            </p:nvSpPr>
            <p:spPr bwMode="auto">
              <a:xfrm>
                <a:off x="4746629" y="2055541"/>
                <a:ext cx="497900" cy="596050"/>
              </a:xfrm>
              <a:prstGeom prst="rect">
                <a:avLst/>
              </a:prstGeom>
              <a:solidFill>
                <a:srgbClr val="605F62"/>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sp>
          <p:nvSpPr>
            <p:cNvPr id="129" name="Textfeld 128">
              <a:extLst>
                <a:ext uri="{FF2B5EF4-FFF2-40B4-BE49-F238E27FC236}">
                  <a16:creationId xmlns:a16="http://schemas.microsoft.com/office/drawing/2014/main" id="{BE835FBF-607C-4AF8-BCD8-B7699F171A3B}"/>
                </a:ext>
              </a:extLst>
            </p:cNvPr>
            <p:cNvSpPr txBox="1"/>
            <p:nvPr/>
          </p:nvSpPr>
          <p:spPr>
            <a:xfrm>
              <a:off x="2940294" y="1396057"/>
              <a:ext cx="1250706" cy="603013"/>
            </a:xfrm>
            <a:prstGeom prst="rect">
              <a:avLst/>
            </a:prstGeom>
            <a:noFill/>
          </p:spPr>
          <p:txBody>
            <a:bodyPr wrap="square" lIns="144000" tIns="46800" rIns="90000" bIns="46800" rtlCol="0" anchor="ctr">
              <a:noAutofit/>
            </a:bodyPr>
            <a:lstStyle/>
            <a:p>
              <a:pPr algn="ctr" rtl="0"/>
              <a:r>
                <a:rPr lang="fr-FR" sz="1000" b="1" i="0" u="none" strike="noStrike" baseline="0" dirty="0">
                  <a:solidFill>
                    <a:schemeClr val="bg1"/>
                  </a:solidFill>
                  <a:latin typeface="Arial" panose="020B0604020202020204" pitchFamily="34" charset="0"/>
                </a:rPr>
                <a:t>2× 5 mg BID</a:t>
              </a:r>
              <a:br>
                <a:rPr lang="fr-FR" sz="1000" b="1" i="0" u="none" strike="noStrike" baseline="0" dirty="0">
                  <a:solidFill>
                    <a:schemeClr val="bg1"/>
                  </a:solidFill>
                  <a:latin typeface="Arial" panose="020B0604020202020204" pitchFamily="34" charset="0"/>
                </a:rPr>
              </a:br>
              <a:r>
                <a:rPr lang="fr-FR" sz="1000" i="0" u="none" strike="noStrike" baseline="0" dirty="0">
                  <a:solidFill>
                    <a:schemeClr val="bg1"/>
                  </a:solidFill>
                  <a:latin typeface="Arial" panose="020B0604020202020204" pitchFamily="34" charset="0"/>
                </a:rPr>
                <a:t>(7 jour)</a:t>
              </a:r>
            </a:p>
          </p:txBody>
        </p:sp>
      </p:grpSp>
      <p:grpSp>
        <p:nvGrpSpPr>
          <p:cNvPr id="134" name="Gruppieren 133">
            <a:extLst>
              <a:ext uri="{FF2B5EF4-FFF2-40B4-BE49-F238E27FC236}">
                <a16:creationId xmlns:a16="http://schemas.microsoft.com/office/drawing/2014/main" id="{5D80871E-C946-414D-8FC7-D454AB4D208B}"/>
              </a:ext>
            </a:extLst>
          </p:cNvPr>
          <p:cNvGrpSpPr/>
          <p:nvPr/>
        </p:nvGrpSpPr>
        <p:grpSpPr>
          <a:xfrm>
            <a:off x="4392613" y="2130168"/>
            <a:ext cx="1894275" cy="612000"/>
            <a:chOff x="2434838" y="1387070"/>
            <a:chExt cx="1894275" cy="612000"/>
          </a:xfrm>
        </p:grpSpPr>
        <p:grpSp>
          <p:nvGrpSpPr>
            <p:cNvPr id="135" name="Gruppieren 134">
              <a:extLst>
                <a:ext uri="{FF2B5EF4-FFF2-40B4-BE49-F238E27FC236}">
                  <a16:creationId xmlns:a16="http://schemas.microsoft.com/office/drawing/2014/main" id="{9145BBC2-D099-4D9B-8507-C1982E647619}"/>
                </a:ext>
              </a:extLst>
            </p:cNvPr>
            <p:cNvGrpSpPr/>
            <p:nvPr/>
          </p:nvGrpSpPr>
          <p:grpSpPr>
            <a:xfrm>
              <a:off x="2434838" y="1387070"/>
              <a:ext cx="1894275" cy="612000"/>
              <a:chOff x="4746629" y="2055541"/>
              <a:chExt cx="3812057" cy="596050"/>
            </a:xfrm>
          </p:grpSpPr>
          <p:sp>
            <p:nvSpPr>
              <p:cNvPr id="137" name="Freeform: Shape 36">
                <a:extLst>
                  <a:ext uri="{FF2B5EF4-FFF2-40B4-BE49-F238E27FC236}">
                    <a16:creationId xmlns:a16="http://schemas.microsoft.com/office/drawing/2014/main" id="{4EE2A54A-5DBA-4EBF-AE12-D172399A439F}"/>
                  </a:ext>
                </a:extLst>
              </p:cNvPr>
              <p:cNvSpPr/>
              <p:nvPr/>
            </p:nvSpPr>
            <p:spPr bwMode="auto">
              <a:xfrm>
                <a:off x="4751388" y="2055541"/>
                <a:ext cx="3807298" cy="59605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8A8C8E"/>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138" name="Rechteck 137">
                <a:extLst>
                  <a:ext uri="{FF2B5EF4-FFF2-40B4-BE49-F238E27FC236}">
                    <a16:creationId xmlns:a16="http://schemas.microsoft.com/office/drawing/2014/main" id="{84A8476F-D78D-4DE8-9361-32AF97A49562}"/>
                  </a:ext>
                </a:extLst>
              </p:cNvPr>
              <p:cNvSpPr/>
              <p:nvPr/>
            </p:nvSpPr>
            <p:spPr bwMode="auto">
              <a:xfrm>
                <a:off x="4746629" y="2055541"/>
                <a:ext cx="497900" cy="596050"/>
              </a:xfrm>
              <a:prstGeom prst="rect">
                <a:avLst/>
              </a:prstGeom>
              <a:solidFill>
                <a:srgbClr val="8A8C8E"/>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sp>
          <p:nvSpPr>
            <p:cNvPr id="136" name="Textfeld 135">
              <a:extLst>
                <a:ext uri="{FF2B5EF4-FFF2-40B4-BE49-F238E27FC236}">
                  <a16:creationId xmlns:a16="http://schemas.microsoft.com/office/drawing/2014/main" id="{F01357C6-7B7A-472B-B167-23E0F2695797}"/>
                </a:ext>
              </a:extLst>
            </p:cNvPr>
            <p:cNvSpPr txBox="1"/>
            <p:nvPr/>
          </p:nvSpPr>
          <p:spPr>
            <a:xfrm>
              <a:off x="2940294" y="1396057"/>
              <a:ext cx="1286600" cy="603013"/>
            </a:xfrm>
            <a:prstGeom prst="rect">
              <a:avLst/>
            </a:prstGeom>
            <a:noFill/>
          </p:spPr>
          <p:txBody>
            <a:bodyPr wrap="square" lIns="144000" tIns="46800" rIns="90000" bIns="46800" rtlCol="0" anchor="ctr">
              <a:noAutofit/>
            </a:bodyPr>
            <a:lstStyle/>
            <a:p>
              <a:pPr algn="ctr" rtl="0"/>
              <a:r>
                <a:rPr lang="fr-FR" sz="1000" b="1" i="0" u="none" strike="noStrike" baseline="0">
                  <a:solidFill>
                    <a:schemeClr val="bg1"/>
                  </a:solidFill>
                  <a:latin typeface="Arial" panose="020B0604020202020204" pitchFamily="34" charset="0"/>
                </a:rPr>
                <a:t>5 mg BID</a:t>
              </a:r>
              <a:br>
                <a:rPr lang="fr-FR" sz="1000" b="1" i="0" u="none" strike="noStrike" baseline="0">
                  <a:solidFill>
                    <a:schemeClr val="bg1"/>
                  </a:solidFill>
                  <a:latin typeface="Arial" panose="020B0604020202020204" pitchFamily="34" charset="0"/>
                </a:rPr>
              </a:br>
              <a:r>
                <a:rPr lang="fr-FR" sz="1000" i="0" u="none" strike="noStrike" baseline="0">
                  <a:solidFill>
                    <a:schemeClr val="bg1"/>
                  </a:solidFill>
                  <a:latin typeface="Arial" panose="020B0604020202020204" pitchFamily="34" charset="0"/>
                </a:rPr>
                <a:t>(du jour 8 jusqu’au mois 6)</a:t>
              </a:r>
            </a:p>
          </p:txBody>
        </p:sp>
      </p:grpSp>
      <p:grpSp>
        <p:nvGrpSpPr>
          <p:cNvPr id="139" name="Gruppieren 138">
            <a:extLst>
              <a:ext uri="{FF2B5EF4-FFF2-40B4-BE49-F238E27FC236}">
                <a16:creationId xmlns:a16="http://schemas.microsoft.com/office/drawing/2014/main" id="{EFD53AA4-5DEC-4C1F-8E7F-79D6E62B48E0}"/>
              </a:ext>
            </a:extLst>
          </p:cNvPr>
          <p:cNvGrpSpPr/>
          <p:nvPr/>
        </p:nvGrpSpPr>
        <p:grpSpPr>
          <a:xfrm>
            <a:off x="6402711" y="2130168"/>
            <a:ext cx="1894275" cy="612000"/>
            <a:chOff x="2434838" y="1387070"/>
            <a:chExt cx="1894275" cy="612000"/>
          </a:xfrm>
        </p:grpSpPr>
        <p:grpSp>
          <p:nvGrpSpPr>
            <p:cNvPr id="140" name="Gruppieren 139">
              <a:extLst>
                <a:ext uri="{FF2B5EF4-FFF2-40B4-BE49-F238E27FC236}">
                  <a16:creationId xmlns:a16="http://schemas.microsoft.com/office/drawing/2014/main" id="{AED380CF-DEC7-4B8A-B426-740FDE77A313}"/>
                </a:ext>
              </a:extLst>
            </p:cNvPr>
            <p:cNvGrpSpPr/>
            <p:nvPr/>
          </p:nvGrpSpPr>
          <p:grpSpPr>
            <a:xfrm>
              <a:off x="2434838" y="1387070"/>
              <a:ext cx="1894275" cy="612000"/>
              <a:chOff x="4746629" y="2055541"/>
              <a:chExt cx="3812057" cy="596050"/>
            </a:xfrm>
          </p:grpSpPr>
          <p:sp>
            <p:nvSpPr>
              <p:cNvPr id="142" name="Freeform: Shape 36">
                <a:extLst>
                  <a:ext uri="{FF2B5EF4-FFF2-40B4-BE49-F238E27FC236}">
                    <a16:creationId xmlns:a16="http://schemas.microsoft.com/office/drawing/2014/main" id="{75CC4F4E-321F-416C-9A9C-F0DF49C09F72}"/>
                  </a:ext>
                </a:extLst>
              </p:cNvPr>
              <p:cNvSpPr/>
              <p:nvPr/>
            </p:nvSpPr>
            <p:spPr bwMode="auto">
              <a:xfrm>
                <a:off x="4751388" y="2055541"/>
                <a:ext cx="3807298" cy="59605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8A8C8E"/>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143" name="Rechteck 142">
                <a:extLst>
                  <a:ext uri="{FF2B5EF4-FFF2-40B4-BE49-F238E27FC236}">
                    <a16:creationId xmlns:a16="http://schemas.microsoft.com/office/drawing/2014/main" id="{1621BED4-8FEC-4D18-B57E-0C2B192499C3}"/>
                  </a:ext>
                </a:extLst>
              </p:cNvPr>
              <p:cNvSpPr/>
              <p:nvPr/>
            </p:nvSpPr>
            <p:spPr bwMode="auto">
              <a:xfrm>
                <a:off x="4746629" y="2055541"/>
                <a:ext cx="497900" cy="596050"/>
              </a:xfrm>
              <a:prstGeom prst="rect">
                <a:avLst/>
              </a:prstGeom>
              <a:solidFill>
                <a:srgbClr val="8A8C8E"/>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sp>
          <p:nvSpPr>
            <p:cNvPr id="141" name="Textfeld 140">
              <a:extLst>
                <a:ext uri="{FF2B5EF4-FFF2-40B4-BE49-F238E27FC236}">
                  <a16:creationId xmlns:a16="http://schemas.microsoft.com/office/drawing/2014/main" id="{DE680E23-F30B-4401-ABBC-D59687FEF7AF}"/>
                </a:ext>
              </a:extLst>
            </p:cNvPr>
            <p:cNvSpPr txBox="1"/>
            <p:nvPr/>
          </p:nvSpPr>
          <p:spPr>
            <a:xfrm>
              <a:off x="2940294" y="1396057"/>
              <a:ext cx="1286600" cy="603013"/>
            </a:xfrm>
            <a:prstGeom prst="rect">
              <a:avLst/>
            </a:prstGeom>
            <a:noFill/>
          </p:spPr>
          <p:txBody>
            <a:bodyPr wrap="square" lIns="144000" tIns="46800" rIns="90000" bIns="46800" rtlCol="0" anchor="ctr">
              <a:noAutofit/>
            </a:bodyPr>
            <a:lstStyle/>
            <a:p>
              <a:pPr algn="ctr" rtl="0"/>
              <a:r>
                <a:rPr lang="fr-FR" sz="1000" b="1" dirty="0">
                  <a:solidFill>
                    <a:schemeClr val="bg1"/>
                  </a:solidFill>
                  <a:latin typeface="Arial" panose="020B0604020202020204" pitchFamily="34" charset="0"/>
                </a:rPr>
                <a:t>2.5</a:t>
              </a:r>
              <a:r>
                <a:rPr lang="fr-FR" sz="1000" b="1" i="0" u="none" strike="noStrike" baseline="0" dirty="0">
                  <a:solidFill>
                    <a:schemeClr val="bg1"/>
                  </a:solidFill>
                  <a:latin typeface="Arial" panose="020B0604020202020204" pitchFamily="34" charset="0"/>
                </a:rPr>
                <a:t> mg BID</a:t>
              </a:r>
              <a:br>
                <a:rPr lang="fr-FR" sz="1000" b="1" i="0" u="none" strike="noStrike" baseline="0" dirty="0">
                  <a:solidFill>
                    <a:schemeClr val="bg1"/>
                  </a:solidFill>
                  <a:latin typeface="Arial" panose="020B0604020202020204" pitchFamily="34" charset="0"/>
                </a:rPr>
              </a:br>
              <a:r>
                <a:rPr lang="fr-FR" sz="1000" dirty="0">
                  <a:solidFill>
                    <a:schemeClr val="bg1"/>
                  </a:solidFill>
                  <a:latin typeface="Arial" panose="020B0604020202020204" pitchFamily="34" charset="0"/>
                </a:rPr>
                <a:t>(à partir du 7</a:t>
              </a:r>
              <a:r>
                <a:rPr lang="fr-FR" sz="1000" baseline="30000" dirty="0">
                  <a:solidFill>
                    <a:schemeClr val="bg1"/>
                  </a:solidFill>
                  <a:latin typeface="Arial" panose="020B0604020202020204" pitchFamily="34" charset="0"/>
                </a:rPr>
                <a:t>e</a:t>
              </a:r>
              <a:r>
                <a:rPr lang="fr-FR" sz="1000" dirty="0">
                  <a:solidFill>
                    <a:schemeClr val="bg1"/>
                  </a:solidFill>
                  <a:latin typeface="Arial" panose="020B0604020202020204" pitchFamily="34" charset="0"/>
                </a:rPr>
                <a:t> mois)</a:t>
              </a:r>
            </a:p>
          </p:txBody>
        </p:sp>
      </p:grpSp>
      <p:grpSp>
        <p:nvGrpSpPr>
          <p:cNvPr id="166" name="Gruppieren 165">
            <a:extLst>
              <a:ext uri="{FF2B5EF4-FFF2-40B4-BE49-F238E27FC236}">
                <a16:creationId xmlns:a16="http://schemas.microsoft.com/office/drawing/2014/main" id="{093E0CFC-E83C-4B18-B917-01FAF0F77FBA}"/>
              </a:ext>
            </a:extLst>
          </p:cNvPr>
          <p:cNvGrpSpPr/>
          <p:nvPr/>
        </p:nvGrpSpPr>
        <p:grpSpPr>
          <a:xfrm>
            <a:off x="2434838" y="2874298"/>
            <a:ext cx="1894275" cy="612000"/>
            <a:chOff x="2434838" y="1387070"/>
            <a:chExt cx="1894275" cy="612000"/>
          </a:xfrm>
        </p:grpSpPr>
        <p:grpSp>
          <p:nvGrpSpPr>
            <p:cNvPr id="167" name="Gruppieren 166">
              <a:extLst>
                <a:ext uri="{FF2B5EF4-FFF2-40B4-BE49-F238E27FC236}">
                  <a16:creationId xmlns:a16="http://schemas.microsoft.com/office/drawing/2014/main" id="{265BFD94-C9C3-4936-980A-942CA3DA1168}"/>
                </a:ext>
              </a:extLst>
            </p:cNvPr>
            <p:cNvGrpSpPr/>
            <p:nvPr/>
          </p:nvGrpSpPr>
          <p:grpSpPr>
            <a:xfrm>
              <a:off x="2434838" y="1387070"/>
              <a:ext cx="1894275" cy="612000"/>
              <a:chOff x="4746629" y="2055541"/>
              <a:chExt cx="3812057" cy="596050"/>
            </a:xfrm>
          </p:grpSpPr>
          <p:sp>
            <p:nvSpPr>
              <p:cNvPr id="169" name="Freeform: Shape 36">
                <a:extLst>
                  <a:ext uri="{FF2B5EF4-FFF2-40B4-BE49-F238E27FC236}">
                    <a16:creationId xmlns:a16="http://schemas.microsoft.com/office/drawing/2014/main" id="{57769D51-DBDB-4221-BBB4-A9199F4BC190}"/>
                  </a:ext>
                </a:extLst>
              </p:cNvPr>
              <p:cNvSpPr/>
              <p:nvPr/>
            </p:nvSpPr>
            <p:spPr bwMode="auto">
              <a:xfrm>
                <a:off x="4751388" y="2055541"/>
                <a:ext cx="3807298" cy="59605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605F62"/>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170" name="Rechteck 169">
                <a:extLst>
                  <a:ext uri="{FF2B5EF4-FFF2-40B4-BE49-F238E27FC236}">
                    <a16:creationId xmlns:a16="http://schemas.microsoft.com/office/drawing/2014/main" id="{6A9C9807-A94E-4DE9-96FC-EA9B096FA4E8}"/>
                  </a:ext>
                </a:extLst>
              </p:cNvPr>
              <p:cNvSpPr/>
              <p:nvPr/>
            </p:nvSpPr>
            <p:spPr bwMode="auto">
              <a:xfrm>
                <a:off x="4746629" y="2055541"/>
                <a:ext cx="497900" cy="596050"/>
              </a:xfrm>
              <a:prstGeom prst="rect">
                <a:avLst/>
              </a:prstGeom>
              <a:solidFill>
                <a:srgbClr val="605F62"/>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mc:AlternateContent xmlns:mc="http://schemas.openxmlformats.org/markup-compatibility/2006" xmlns:a14="http://schemas.microsoft.com/office/drawing/2010/main">
          <mc:Choice Requires="a14">
            <p:sp>
              <p:nvSpPr>
                <p:cNvPr id="168" name="Textfeld 167">
                  <a:extLst>
                    <a:ext uri="{FF2B5EF4-FFF2-40B4-BE49-F238E27FC236}">
                      <a16:creationId xmlns:a16="http://schemas.microsoft.com/office/drawing/2014/main" id="{6190B728-537C-46D9-8E9F-83E90A475963}"/>
                    </a:ext>
                  </a:extLst>
                </p:cNvPr>
                <p:cNvSpPr txBox="1"/>
                <p:nvPr/>
              </p:nvSpPr>
              <p:spPr>
                <a:xfrm>
                  <a:off x="2940294" y="1396057"/>
                  <a:ext cx="1250706" cy="603013"/>
                </a:xfrm>
                <a:prstGeom prst="rect">
                  <a:avLst/>
                </a:prstGeom>
                <a:noFill/>
              </p:spPr>
              <p:txBody>
                <a:bodyPr wrap="square" lIns="144000" tIns="46800" rIns="90000" bIns="46800" rtlCol="0" anchor="ctr">
                  <a:noAutofit/>
                </a:bodyPr>
                <a:lstStyle/>
                <a:p>
                  <a:pPr algn="ctr" rtl="0"/>
                  <a:r>
                    <a:rPr lang="fr-FR" sz="1000" b="1" i="0" u="none" strike="noStrike" baseline="0">
                      <a:solidFill>
                        <a:schemeClr val="bg1"/>
                      </a:solidFill>
                      <a:latin typeface="Arial" panose="020B0604020202020204" pitchFamily="34" charset="0"/>
                    </a:rPr>
                    <a:t>Anticoagulant parentéral</a:t>
                  </a:r>
                  <a:br>
                    <a:rPr lang="fr-FR" sz="1000" b="1" i="0" u="none" strike="noStrike" baseline="0">
                      <a:solidFill>
                        <a:schemeClr val="bg1"/>
                      </a:solidFill>
                      <a:latin typeface="Arial" panose="020B0604020202020204" pitchFamily="34" charset="0"/>
                    </a:rPr>
                  </a:br>
                  <a:r>
                    <a:rPr lang="fr-FR" sz="1000" i="0" u="none" strike="noStrike" baseline="0">
                      <a:solidFill>
                        <a:schemeClr val="bg1"/>
                      </a:solidFill>
                      <a:latin typeface="Arial" panose="020B0604020202020204" pitchFamily="34" charset="0"/>
                    </a:rPr>
                    <a:t>(</a:t>
                  </a:r>
                  <a14:m>
                    <m:oMath xmlns:m="http://schemas.openxmlformats.org/officeDocument/2006/math">
                      <m:r>
                        <a:rPr lang="de-CH" sz="1000" b="0" i="0" u="none" strike="noStrike" kern="1200" baseline="0" smtClean="0">
                          <a:solidFill>
                            <a:schemeClr val="bg1"/>
                          </a:solidFill>
                          <a:latin typeface="Cambria Math" panose="02040503050406030204" pitchFamily="18" charset="0"/>
                        </a:rPr>
                        <m:t>&gt;</m:t>
                      </m:r>
                    </m:oMath>
                  </a14:m>
                  <a:r>
                    <a:rPr lang="fr-FR" sz="1000" i="0" u="none" strike="noStrike" baseline="0">
                      <a:solidFill>
                        <a:schemeClr val="bg1"/>
                      </a:solidFill>
                      <a:latin typeface="Arial" panose="020B0604020202020204" pitchFamily="34" charset="0"/>
                    </a:rPr>
                    <a:t>5 jours)</a:t>
                  </a:r>
                </a:p>
              </p:txBody>
            </p:sp>
          </mc:Choice>
          <mc:Fallback xmlns="">
            <p:sp>
              <p:nvSpPr>
                <p:cNvPr id="168" name="Textfeld 167">
                  <a:extLst>
                    <a:ext uri="{FF2B5EF4-FFF2-40B4-BE49-F238E27FC236}">
                      <a16:creationId xmlns:a16="http://schemas.microsoft.com/office/drawing/2014/main" id="{6190B728-537C-46D9-8E9F-83E90A475963}"/>
                    </a:ext>
                  </a:extLst>
                </p:cNvPr>
                <p:cNvSpPr txBox="1">
                  <a:spLocks noRot="1" noChangeAspect="1" noMove="1" noResize="1" noEditPoints="1" noAdjustHandles="1" noChangeArrowheads="1" noChangeShapeType="1" noTextEdit="1"/>
                </p:cNvSpPr>
                <p:nvPr/>
              </p:nvSpPr>
              <p:spPr>
                <a:xfrm>
                  <a:off x="2940294" y="1396057"/>
                  <a:ext cx="1250706" cy="603013"/>
                </a:xfrm>
                <a:prstGeom prst="rect">
                  <a:avLst/>
                </a:prstGeom>
                <a:blipFill>
                  <a:blip r:embed="rId6"/>
                  <a:stretch>
                    <a:fillRect/>
                  </a:stretch>
                </a:blipFill>
              </p:spPr>
              <p:txBody>
                <a:bodyPr/>
                <a:lstStyle/>
                <a:p>
                  <a:r>
                    <a:rPr lang="de-DE">
                      <a:noFill/>
                    </a:rPr>
                    <a:t> </a:t>
                  </a:r>
                </a:p>
              </p:txBody>
            </p:sp>
          </mc:Fallback>
        </mc:AlternateContent>
      </p:grpSp>
      <p:sp>
        <p:nvSpPr>
          <p:cNvPr id="174" name="Freeform: Shape 36">
            <a:extLst>
              <a:ext uri="{FF2B5EF4-FFF2-40B4-BE49-F238E27FC236}">
                <a16:creationId xmlns:a16="http://schemas.microsoft.com/office/drawing/2014/main" id="{D57520FB-43F6-4F44-A115-C7AA088C6D9A}"/>
              </a:ext>
            </a:extLst>
          </p:cNvPr>
          <p:cNvSpPr/>
          <p:nvPr/>
        </p:nvSpPr>
        <p:spPr bwMode="auto">
          <a:xfrm>
            <a:off x="6411546" y="2885604"/>
            <a:ext cx="1891910" cy="61200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8A8C8E"/>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175" name="Rechteck 174">
            <a:extLst>
              <a:ext uri="{FF2B5EF4-FFF2-40B4-BE49-F238E27FC236}">
                <a16:creationId xmlns:a16="http://schemas.microsoft.com/office/drawing/2014/main" id="{12A59416-FBD9-460A-9463-4D8499AE07F8}"/>
              </a:ext>
            </a:extLst>
          </p:cNvPr>
          <p:cNvSpPr/>
          <p:nvPr/>
        </p:nvSpPr>
        <p:spPr bwMode="auto">
          <a:xfrm>
            <a:off x="4392613" y="2885604"/>
            <a:ext cx="2263983" cy="612000"/>
          </a:xfrm>
          <a:prstGeom prst="rect">
            <a:avLst/>
          </a:prstGeom>
          <a:solidFill>
            <a:srgbClr val="8A8C8E"/>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sp>
        <p:nvSpPr>
          <p:cNvPr id="173" name="Textfeld 172">
            <a:extLst>
              <a:ext uri="{FF2B5EF4-FFF2-40B4-BE49-F238E27FC236}">
                <a16:creationId xmlns:a16="http://schemas.microsoft.com/office/drawing/2014/main" id="{66EC06B7-0027-466D-AAA1-6BE6BFAC144E}"/>
              </a:ext>
            </a:extLst>
          </p:cNvPr>
          <p:cNvSpPr txBox="1"/>
          <p:nvPr/>
        </p:nvSpPr>
        <p:spPr>
          <a:xfrm>
            <a:off x="4897456" y="2894591"/>
            <a:ext cx="3303782" cy="603013"/>
          </a:xfrm>
          <a:prstGeom prst="rect">
            <a:avLst/>
          </a:prstGeom>
          <a:noFill/>
        </p:spPr>
        <p:txBody>
          <a:bodyPr wrap="square" lIns="144000" tIns="46800" rIns="90000" bIns="46800" rtlCol="0" anchor="ctr">
            <a:noAutofit/>
          </a:bodyPr>
          <a:lstStyle/>
          <a:p>
            <a:pPr algn="ctr" rtl="0"/>
            <a:r>
              <a:rPr lang="fr-FR" sz="1000" b="1" i="0" u="none" strike="noStrike" baseline="0" dirty="0" err="1">
                <a:solidFill>
                  <a:schemeClr val="bg1"/>
                </a:solidFill>
                <a:latin typeface="Arial" panose="020B0604020202020204" pitchFamily="34" charset="0"/>
              </a:rPr>
              <a:t>Edoxaban</a:t>
            </a:r>
            <a:r>
              <a:rPr lang="fr-FR" sz="1000" b="1" i="0" u="none" strike="noStrike" baseline="0" dirty="0">
                <a:solidFill>
                  <a:schemeClr val="bg1"/>
                </a:solidFill>
                <a:latin typeface="Arial" panose="020B0604020202020204" pitchFamily="34" charset="0"/>
              </a:rPr>
              <a:t> 60 mg OD</a:t>
            </a:r>
            <a:br>
              <a:rPr lang="fr-FR" sz="1000" b="1" i="0" u="none" strike="noStrike" baseline="0" dirty="0">
                <a:solidFill>
                  <a:schemeClr val="bg1"/>
                </a:solidFill>
                <a:latin typeface="Arial" panose="020B0604020202020204" pitchFamily="34" charset="0"/>
              </a:rPr>
            </a:br>
            <a:r>
              <a:rPr lang="fr-FR" sz="1000" i="0" u="none" strike="noStrike" baseline="0" dirty="0">
                <a:solidFill>
                  <a:schemeClr val="bg1"/>
                </a:solidFill>
                <a:latin typeface="Arial" panose="020B0604020202020204" pitchFamily="34" charset="0"/>
              </a:rPr>
              <a:t>(à la suite de l’arrêt de l’anticoagulant parentéral)</a:t>
            </a:r>
          </a:p>
        </p:txBody>
      </p:sp>
      <p:cxnSp>
        <p:nvCxnSpPr>
          <p:cNvPr id="177" name="Gerader Verbinder 176">
            <a:extLst>
              <a:ext uri="{FF2B5EF4-FFF2-40B4-BE49-F238E27FC236}">
                <a16:creationId xmlns:a16="http://schemas.microsoft.com/office/drawing/2014/main" id="{AB47AA31-0ECB-4712-B756-3C774459B0DD}"/>
              </a:ext>
            </a:extLst>
          </p:cNvPr>
          <p:cNvCxnSpPr/>
          <p:nvPr/>
        </p:nvCxnSpPr>
        <p:spPr bwMode="auto">
          <a:xfrm flipH="1">
            <a:off x="3370606" y="3399058"/>
            <a:ext cx="70610" cy="0"/>
          </a:xfrm>
          <a:prstGeom prst="line">
            <a:avLst/>
          </a:prstGeom>
          <a:noFill/>
          <a:ln w="635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nvGrpSpPr>
          <p:cNvPr id="179" name="Gruppieren 178">
            <a:extLst>
              <a:ext uri="{FF2B5EF4-FFF2-40B4-BE49-F238E27FC236}">
                <a16:creationId xmlns:a16="http://schemas.microsoft.com/office/drawing/2014/main" id="{05A0DB9B-40C9-4388-B687-A6D8D9D817A5}"/>
              </a:ext>
            </a:extLst>
          </p:cNvPr>
          <p:cNvGrpSpPr/>
          <p:nvPr/>
        </p:nvGrpSpPr>
        <p:grpSpPr>
          <a:xfrm>
            <a:off x="2428368" y="3618428"/>
            <a:ext cx="1894275" cy="612000"/>
            <a:chOff x="2434838" y="1387070"/>
            <a:chExt cx="1894275" cy="612000"/>
          </a:xfrm>
        </p:grpSpPr>
        <p:grpSp>
          <p:nvGrpSpPr>
            <p:cNvPr id="180" name="Gruppieren 179">
              <a:extLst>
                <a:ext uri="{FF2B5EF4-FFF2-40B4-BE49-F238E27FC236}">
                  <a16:creationId xmlns:a16="http://schemas.microsoft.com/office/drawing/2014/main" id="{08974133-CA39-474E-960D-64747150CA01}"/>
                </a:ext>
              </a:extLst>
            </p:cNvPr>
            <p:cNvGrpSpPr/>
            <p:nvPr/>
          </p:nvGrpSpPr>
          <p:grpSpPr>
            <a:xfrm>
              <a:off x="2434838" y="1387070"/>
              <a:ext cx="1894275" cy="612000"/>
              <a:chOff x="4746629" y="2055541"/>
              <a:chExt cx="3812057" cy="596050"/>
            </a:xfrm>
          </p:grpSpPr>
          <p:sp>
            <p:nvSpPr>
              <p:cNvPr id="182" name="Freeform: Shape 36">
                <a:extLst>
                  <a:ext uri="{FF2B5EF4-FFF2-40B4-BE49-F238E27FC236}">
                    <a16:creationId xmlns:a16="http://schemas.microsoft.com/office/drawing/2014/main" id="{09709399-4FCF-4DED-945E-B83C3390AA9C}"/>
                  </a:ext>
                </a:extLst>
              </p:cNvPr>
              <p:cNvSpPr/>
              <p:nvPr/>
            </p:nvSpPr>
            <p:spPr bwMode="auto">
              <a:xfrm>
                <a:off x="4751388" y="2055541"/>
                <a:ext cx="3807298" cy="59605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605F62"/>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183" name="Rechteck 182">
                <a:extLst>
                  <a:ext uri="{FF2B5EF4-FFF2-40B4-BE49-F238E27FC236}">
                    <a16:creationId xmlns:a16="http://schemas.microsoft.com/office/drawing/2014/main" id="{B525C7F4-3DD0-4C48-B3BC-09FB3DAA8698}"/>
                  </a:ext>
                </a:extLst>
              </p:cNvPr>
              <p:cNvSpPr/>
              <p:nvPr/>
            </p:nvSpPr>
            <p:spPr bwMode="auto">
              <a:xfrm>
                <a:off x="4746629" y="2055541"/>
                <a:ext cx="497900" cy="596050"/>
              </a:xfrm>
              <a:prstGeom prst="rect">
                <a:avLst/>
              </a:prstGeom>
              <a:solidFill>
                <a:srgbClr val="605F62"/>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mc:AlternateContent xmlns:mc="http://schemas.openxmlformats.org/markup-compatibility/2006" xmlns:a14="http://schemas.microsoft.com/office/drawing/2010/main">
          <mc:Choice Requires="a14">
            <p:sp>
              <p:nvSpPr>
                <p:cNvPr id="181" name="Textfeld 180">
                  <a:extLst>
                    <a:ext uri="{FF2B5EF4-FFF2-40B4-BE49-F238E27FC236}">
                      <a16:creationId xmlns:a16="http://schemas.microsoft.com/office/drawing/2014/main" id="{4307858F-57F9-45A2-AD36-44B93EBEFBE3}"/>
                    </a:ext>
                  </a:extLst>
                </p:cNvPr>
                <p:cNvSpPr txBox="1"/>
                <p:nvPr/>
              </p:nvSpPr>
              <p:spPr>
                <a:xfrm>
                  <a:off x="2940294" y="1396057"/>
                  <a:ext cx="1250706" cy="603013"/>
                </a:xfrm>
                <a:prstGeom prst="rect">
                  <a:avLst/>
                </a:prstGeom>
                <a:noFill/>
              </p:spPr>
              <p:txBody>
                <a:bodyPr wrap="square" lIns="144000" tIns="46800" rIns="90000" bIns="46800" rtlCol="0" anchor="ctr">
                  <a:noAutofit/>
                </a:bodyPr>
                <a:lstStyle/>
                <a:p>
                  <a:pPr algn="ctr" rtl="0"/>
                  <a:r>
                    <a:rPr lang="fr-FR" sz="1000" b="1" i="0" u="none" strike="noStrike" baseline="0">
                      <a:solidFill>
                        <a:schemeClr val="bg1"/>
                      </a:solidFill>
                      <a:latin typeface="Arial" panose="020B0604020202020204" pitchFamily="34" charset="0"/>
                    </a:rPr>
                    <a:t>Anticoagulant parentéral</a:t>
                  </a:r>
                  <a:br>
                    <a:rPr lang="fr-FR" sz="1000" b="1" i="0" u="none" strike="noStrike" baseline="0">
                      <a:solidFill>
                        <a:schemeClr val="bg1"/>
                      </a:solidFill>
                      <a:latin typeface="Arial" panose="020B0604020202020204" pitchFamily="34" charset="0"/>
                    </a:rPr>
                  </a:br>
                  <a:r>
                    <a:rPr lang="fr-FR" sz="1000" i="0" u="none" strike="noStrike" baseline="0">
                      <a:solidFill>
                        <a:schemeClr val="bg1"/>
                      </a:solidFill>
                      <a:latin typeface="Arial" panose="020B0604020202020204" pitchFamily="34" charset="0"/>
                    </a:rPr>
                    <a:t>(</a:t>
                  </a:r>
                  <a14:m>
                    <m:oMath xmlns:m="http://schemas.openxmlformats.org/officeDocument/2006/math">
                      <m:r>
                        <a:rPr lang="de-CH" sz="1000" b="0" i="0" u="none" strike="noStrike" kern="1200" baseline="0" smtClean="0">
                          <a:solidFill>
                            <a:schemeClr val="bg1"/>
                          </a:solidFill>
                          <a:latin typeface="Cambria Math" panose="02040503050406030204" pitchFamily="18" charset="0"/>
                        </a:rPr>
                        <m:t>&gt;</m:t>
                      </m:r>
                    </m:oMath>
                  </a14:m>
                  <a:r>
                    <a:rPr lang="fr-FR" sz="1000" i="0" u="none" strike="noStrike" baseline="0">
                      <a:solidFill>
                        <a:schemeClr val="bg1"/>
                      </a:solidFill>
                      <a:latin typeface="Arial" panose="020B0604020202020204" pitchFamily="34" charset="0"/>
                    </a:rPr>
                    <a:t>5 jours)</a:t>
                  </a:r>
                </a:p>
              </p:txBody>
            </p:sp>
          </mc:Choice>
          <mc:Fallback xmlns="">
            <p:sp>
              <p:nvSpPr>
                <p:cNvPr id="181" name="Textfeld 180">
                  <a:extLst>
                    <a:ext uri="{FF2B5EF4-FFF2-40B4-BE49-F238E27FC236}">
                      <a16:creationId xmlns:a16="http://schemas.microsoft.com/office/drawing/2014/main" id="{4307858F-57F9-45A2-AD36-44B93EBEFBE3}"/>
                    </a:ext>
                  </a:extLst>
                </p:cNvPr>
                <p:cNvSpPr txBox="1">
                  <a:spLocks noRot="1" noChangeAspect="1" noMove="1" noResize="1" noEditPoints="1" noAdjustHandles="1" noChangeArrowheads="1" noChangeShapeType="1" noTextEdit="1"/>
                </p:cNvSpPr>
                <p:nvPr/>
              </p:nvSpPr>
              <p:spPr>
                <a:xfrm>
                  <a:off x="2940294" y="1396057"/>
                  <a:ext cx="1250706" cy="603013"/>
                </a:xfrm>
                <a:prstGeom prst="rect">
                  <a:avLst/>
                </a:prstGeom>
                <a:blipFill>
                  <a:blip r:embed="rId7"/>
                  <a:stretch>
                    <a:fillRect/>
                  </a:stretch>
                </a:blipFill>
              </p:spPr>
              <p:txBody>
                <a:bodyPr/>
                <a:lstStyle/>
                <a:p>
                  <a:r>
                    <a:rPr lang="de-DE">
                      <a:noFill/>
                    </a:rPr>
                    <a:t> </a:t>
                  </a:r>
                </a:p>
              </p:txBody>
            </p:sp>
          </mc:Fallback>
        </mc:AlternateContent>
      </p:grpSp>
      <p:sp>
        <p:nvSpPr>
          <p:cNvPr id="184" name="Freeform: Shape 36">
            <a:extLst>
              <a:ext uri="{FF2B5EF4-FFF2-40B4-BE49-F238E27FC236}">
                <a16:creationId xmlns:a16="http://schemas.microsoft.com/office/drawing/2014/main" id="{72497094-789D-428C-8370-D5CFED4E8E1F}"/>
              </a:ext>
            </a:extLst>
          </p:cNvPr>
          <p:cNvSpPr/>
          <p:nvPr/>
        </p:nvSpPr>
        <p:spPr bwMode="auto">
          <a:xfrm>
            <a:off x="6405076" y="3629734"/>
            <a:ext cx="1891910" cy="61200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8A8C8E"/>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185" name="Rechteck 184">
            <a:extLst>
              <a:ext uri="{FF2B5EF4-FFF2-40B4-BE49-F238E27FC236}">
                <a16:creationId xmlns:a16="http://schemas.microsoft.com/office/drawing/2014/main" id="{C416BA79-2AFD-4330-8D91-D7FB16F56DE2}"/>
              </a:ext>
            </a:extLst>
          </p:cNvPr>
          <p:cNvSpPr/>
          <p:nvPr/>
        </p:nvSpPr>
        <p:spPr bwMode="auto">
          <a:xfrm>
            <a:off x="4386143" y="3629734"/>
            <a:ext cx="2263983" cy="612000"/>
          </a:xfrm>
          <a:prstGeom prst="rect">
            <a:avLst/>
          </a:prstGeom>
          <a:solidFill>
            <a:srgbClr val="8A8C8E"/>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sp>
        <p:nvSpPr>
          <p:cNvPr id="186" name="Textfeld 185">
            <a:extLst>
              <a:ext uri="{FF2B5EF4-FFF2-40B4-BE49-F238E27FC236}">
                <a16:creationId xmlns:a16="http://schemas.microsoft.com/office/drawing/2014/main" id="{B8F7598E-A709-45AA-AB23-6F1161AB50DE}"/>
              </a:ext>
            </a:extLst>
          </p:cNvPr>
          <p:cNvSpPr txBox="1"/>
          <p:nvPr/>
        </p:nvSpPr>
        <p:spPr>
          <a:xfrm>
            <a:off x="4890986" y="3638721"/>
            <a:ext cx="3303782" cy="603013"/>
          </a:xfrm>
          <a:prstGeom prst="rect">
            <a:avLst/>
          </a:prstGeom>
          <a:noFill/>
        </p:spPr>
        <p:txBody>
          <a:bodyPr wrap="square" lIns="144000" tIns="46800" rIns="90000" bIns="46800" rtlCol="0" anchor="ctr">
            <a:noAutofit/>
          </a:bodyPr>
          <a:lstStyle/>
          <a:p>
            <a:pPr algn="ctr"/>
            <a:r>
              <a:rPr lang="fr-FR" sz="1000" b="1" i="0" u="none" strike="noStrike" baseline="0" dirty="0" err="1">
                <a:solidFill>
                  <a:schemeClr val="bg1"/>
                </a:solidFill>
                <a:latin typeface="Arial" panose="020B0604020202020204" pitchFamily="34" charset="0"/>
              </a:rPr>
              <a:t>Dabigatran</a:t>
            </a:r>
            <a:r>
              <a:rPr lang="fr-FR" sz="1000" b="1" i="0" u="none" strike="noStrike" baseline="0" dirty="0">
                <a:solidFill>
                  <a:schemeClr val="bg1"/>
                </a:solidFill>
                <a:latin typeface="Arial" panose="020B0604020202020204" pitchFamily="34" charset="0"/>
              </a:rPr>
              <a:t> 150 mg BID</a:t>
            </a:r>
            <a:br>
              <a:rPr lang="fr-FR" sz="1000" b="1" i="0" u="none" strike="noStrike" baseline="0" dirty="0">
                <a:solidFill>
                  <a:schemeClr val="bg1"/>
                </a:solidFill>
                <a:latin typeface="Arial" panose="020B0604020202020204" pitchFamily="34" charset="0"/>
              </a:rPr>
            </a:br>
            <a:r>
              <a:rPr lang="fr-FR" sz="1000" i="0" u="none" strike="noStrike" baseline="0" dirty="0">
                <a:solidFill>
                  <a:schemeClr val="bg1"/>
                </a:solidFill>
                <a:latin typeface="Arial" panose="020B0604020202020204" pitchFamily="34" charset="0"/>
              </a:rPr>
              <a:t>(à la suite de</a:t>
            </a:r>
            <a:r>
              <a:rPr lang="fr-FR" sz="1000" dirty="0">
                <a:solidFill>
                  <a:schemeClr val="bg1"/>
                </a:solidFill>
                <a:latin typeface="Arial" panose="020B0604020202020204" pitchFamily="34" charset="0"/>
              </a:rPr>
              <a:t> l’arrêt de </a:t>
            </a:r>
            <a:r>
              <a:rPr lang="fr-FR" sz="1000" i="0" u="none" strike="noStrike" baseline="0" dirty="0">
                <a:solidFill>
                  <a:schemeClr val="bg1"/>
                </a:solidFill>
                <a:latin typeface="Arial" panose="020B0604020202020204" pitchFamily="34" charset="0"/>
              </a:rPr>
              <a:t>l’anticoagulant parentéral)</a:t>
            </a:r>
          </a:p>
        </p:txBody>
      </p:sp>
      <p:sp>
        <p:nvSpPr>
          <p:cNvPr id="188" name="Textfeld 187">
            <a:extLst>
              <a:ext uri="{FF2B5EF4-FFF2-40B4-BE49-F238E27FC236}">
                <a16:creationId xmlns:a16="http://schemas.microsoft.com/office/drawing/2014/main" id="{9FA027C0-722D-4894-80CD-FE1BAD88E145}"/>
              </a:ext>
            </a:extLst>
          </p:cNvPr>
          <p:cNvSpPr txBox="1"/>
          <p:nvPr/>
        </p:nvSpPr>
        <p:spPr>
          <a:xfrm>
            <a:off x="1285035" y="2876955"/>
            <a:ext cx="1146705" cy="601982"/>
          </a:xfrm>
          <a:prstGeom prst="rect">
            <a:avLst/>
          </a:prstGeom>
          <a:noFill/>
        </p:spPr>
        <p:txBody>
          <a:bodyPr wrap="square" lIns="90000" tIns="46800" rIns="90000" bIns="46800" rtlCol="0" anchor="ctr">
            <a:noAutofit/>
          </a:bodyPr>
          <a:lstStyle/>
          <a:p>
            <a:r>
              <a:rPr lang="fr-FR" sz="1000" dirty="0">
                <a:solidFill>
                  <a:schemeClr val="tx1">
                    <a:lumMod val="65000"/>
                    <a:lumOff val="35000"/>
                  </a:schemeClr>
                </a:solidFill>
                <a:cs typeface="Arial" charset="0"/>
              </a:rPr>
              <a:t>Anticoagulant parentéral + Edoxaban</a:t>
            </a:r>
            <a:r>
              <a:rPr lang="fr-FR" sz="1000" baseline="30000" dirty="0">
                <a:solidFill>
                  <a:schemeClr val="tx1">
                    <a:lumMod val="65000"/>
                    <a:lumOff val="35000"/>
                  </a:schemeClr>
                </a:solidFill>
                <a:cs typeface="Arial" charset="0"/>
              </a:rPr>
              <a:t>16</a:t>
            </a:r>
          </a:p>
        </p:txBody>
      </p:sp>
      <p:sp>
        <p:nvSpPr>
          <p:cNvPr id="189" name="Textfeld 188">
            <a:extLst>
              <a:ext uri="{FF2B5EF4-FFF2-40B4-BE49-F238E27FC236}">
                <a16:creationId xmlns:a16="http://schemas.microsoft.com/office/drawing/2014/main" id="{8BC382C9-6433-4A18-A497-58661FA33483}"/>
              </a:ext>
            </a:extLst>
          </p:cNvPr>
          <p:cNvSpPr txBox="1"/>
          <p:nvPr/>
        </p:nvSpPr>
        <p:spPr>
          <a:xfrm>
            <a:off x="1285035" y="3621085"/>
            <a:ext cx="1146705" cy="601982"/>
          </a:xfrm>
          <a:prstGeom prst="rect">
            <a:avLst/>
          </a:prstGeom>
          <a:noFill/>
        </p:spPr>
        <p:txBody>
          <a:bodyPr wrap="square" lIns="90000" tIns="46800" rIns="90000" bIns="46800" rtlCol="0" anchor="ctr">
            <a:noAutofit/>
          </a:bodyPr>
          <a:lstStyle/>
          <a:p>
            <a:r>
              <a:rPr lang="fr-FR" sz="1000" dirty="0">
                <a:solidFill>
                  <a:schemeClr val="tx1">
                    <a:lumMod val="65000"/>
                    <a:lumOff val="35000"/>
                  </a:schemeClr>
                </a:solidFill>
                <a:cs typeface="Arial" charset="0"/>
              </a:rPr>
              <a:t>Anticoagulant parentéral + Dabigatran</a:t>
            </a:r>
            <a:r>
              <a:rPr lang="fr-FR" sz="1000" baseline="30000" dirty="0">
                <a:solidFill>
                  <a:schemeClr val="tx1">
                    <a:lumMod val="65000"/>
                    <a:lumOff val="35000"/>
                  </a:schemeClr>
                </a:solidFill>
                <a:cs typeface="Arial" charset="0"/>
              </a:rPr>
              <a:t>17</a:t>
            </a:r>
          </a:p>
        </p:txBody>
      </p:sp>
      <p:cxnSp>
        <p:nvCxnSpPr>
          <p:cNvPr id="73" name="Gerader Verbinder 72">
            <a:extLst>
              <a:ext uri="{FF2B5EF4-FFF2-40B4-BE49-F238E27FC236}">
                <a16:creationId xmlns:a16="http://schemas.microsoft.com/office/drawing/2014/main" id="{B2D71C58-1CED-4380-B172-B0AFD1BD58C2}"/>
              </a:ext>
            </a:extLst>
          </p:cNvPr>
          <p:cNvCxnSpPr/>
          <p:nvPr/>
        </p:nvCxnSpPr>
        <p:spPr bwMode="auto">
          <a:xfrm flipH="1">
            <a:off x="3362654" y="4143829"/>
            <a:ext cx="70610" cy="0"/>
          </a:xfrm>
          <a:prstGeom prst="line">
            <a:avLst/>
          </a:prstGeom>
          <a:noFill/>
          <a:ln w="635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pic>
        <p:nvPicPr>
          <p:cNvPr id="75" name="Grafik 74">
            <a:extLst>
              <a:ext uri="{FF2B5EF4-FFF2-40B4-BE49-F238E27FC236}">
                <a16:creationId xmlns:a16="http://schemas.microsoft.com/office/drawing/2014/main" id="{F7E8C2BF-C62C-4D49-B4BC-45571E2DE714}"/>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628220" y="3678695"/>
            <a:ext cx="319191" cy="515276"/>
          </a:xfrm>
          <a:prstGeom prst="rect">
            <a:avLst/>
          </a:prstGeom>
        </p:spPr>
      </p:pic>
      <p:pic>
        <p:nvPicPr>
          <p:cNvPr id="3" name="Grafik 2">
            <a:extLst>
              <a:ext uri="{FF2B5EF4-FFF2-40B4-BE49-F238E27FC236}">
                <a16:creationId xmlns:a16="http://schemas.microsoft.com/office/drawing/2014/main" id="{4421DB29-7A51-40FF-AE1D-3531484DEB1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628221" y="2927153"/>
            <a:ext cx="319191" cy="515276"/>
          </a:xfrm>
          <a:prstGeom prst="rect">
            <a:avLst/>
          </a:prstGeom>
        </p:spPr>
      </p:pic>
      <p:pic>
        <p:nvPicPr>
          <p:cNvPr id="79" name="Grafik 78">
            <a:extLst>
              <a:ext uri="{FF2B5EF4-FFF2-40B4-BE49-F238E27FC236}">
                <a16:creationId xmlns:a16="http://schemas.microsoft.com/office/drawing/2014/main" id="{2F5DE258-57E4-314C-8C33-1C3D00B6D275}"/>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2571465" y="1578917"/>
            <a:ext cx="250478" cy="242979"/>
          </a:xfrm>
          <a:prstGeom prst="rect">
            <a:avLst/>
          </a:prstGeom>
        </p:spPr>
      </p:pic>
      <p:pic>
        <p:nvPicPr>
          <p:cNvPr id="80" name="Grafik 79">
            <a:extLst>
              <a:ext uri="{FF2B5EF4-FFF2-40B4-BE49-F238E27FC236}">
                <a16:creationId xmlns:a16="http://schemas.microsoft.com/office/drawing/2014/main" id="{D60EECED-5DBE-A847-B15A-5ED381815CF4}"/>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2878124" y="1578917"/>
            <a:ext cx="250478" cy="242979"/>
          </a:xfrm>
          <a:prstGeom prst="rect">
            <a:avLst/>
          </a:prstGeom>
        </p:spPr>
      </p:pic>
      <p:pic>
        <p:nvPicPr>
          <p:cNvPr id="81" name="Grafik 80">
            <a:extLst>
              <a:ext uri="{FF2B5EF4-FFF2-40B4-BE49-F238E27FC236}">
                <a16:creationId xmlns:a16="http://schemas.microsoft.com/office/drawing/2014/main" id="{BD42D6CF-E43C-CB49-A995-D6C1F32C12D4}"/>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4599319" y="1577884"/>
            <a:ext cx="250478" cy="242979"/>
          </a:xfrm>
          <a:prstGeom prst="rect">
            <a:avLst/>
          </a:prstGeom>
        </p:spPr>
      </p:pic>
      <p:pic>
        <p:nvPicPr>
          <p:cNvPr id="82" name="Grafik 81">
            <a:extLst>
              <a:ext uri="{FF2B5EF4-FFF2-40B4-BE49-F238E27FC236}">
                <a16:creationId xmlns:a16="http://schemas.microsoft.com/office/drawing/2014/main" id="{3B31EC45-F8B9-5B48-8338-3B360B7A5AE0}"/>
              </a:ext>
            </a:extLst>
          </p:cNvPr>
          <p:cNvPicPr>
            <a:picLocks noChangeAspect="1"/>
          </p:cNvPicPr>
          <p:nvPr/>
        </p:nvPicPr>
        <p:blipFill>
          <a:blip r:embed="rId11" cstate="screen">
            <a:extLst>
              <a:ext uri="{28A0092B-C50C-407E-A947-70E740481C1C}">
                <a14:useLocalDpi xmlns:a14="http://schemas.microsoft.com/office/drawing/2010/main"/>
              </a:ext>
            </a:extLst>
          </a:blip>
          <a:srcRect/>
          <a:stretch/>
        </p:blipFill>
        <p:spPr>
          <a:xfrm>
            <a:off x="6549347" y="1406526"/>
            <a:ext cx="250477" cy="242977"/>
          </a:xfrm>
          <a:prstGeom prst="rect">
            <a:avLst/>
          </a:prstGeom>
        </p:spPr>
      </p:pic>
      <p:pic>
        <p:nvPicPr>
          <p:cNvPr id="90" name="Grafik 89">
            <a:extLst>
              <a:ext uri="{FF2B5EF4-FFF2-40B4-BE49-F238E27FC236}">
                <a16:creationId xmlns:a16="http://schemas.microsoft.com/office/drawing/2014/main" id="{3B3292AF-DA8C-B24E-A61F-016400604A99}"/>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6556358" y="1728424"/>
            <a:ext cx="250478" cy="242979"/>
          </a:xfrm>
          <a:prstGeom prst="rect">
            <a:avLst/>
          </a:prstGeom>
        </p:spPr>
      </p:pic>
    </p:spTree>
    <p:extLst>
      <p:ext uri="{BB962C8B-B14F-4D97-AF65-F5344CB8AC3E}">
        <p14:creationId xmlns:p14="http://schemas.microsoft.com/office/powerpoint/2010/main" val="364842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pieren 2">
            <a:extLst>
              <a:ext uri="{FF2B5EF4-FFF2-40B4-BE49-F238E27FC236}">
                <a16:creationId xmlns:a16="http://schemas.microsoft.com/office/drawing/2014/main" id="{3A2DA9AC-BD22-40F1-939E-7C99558BB22A}"/>
              </a:ext>
            </a:extLst>
          </p:cNvPr>
          <p:cNvGrpSpPr/>
          <p:nvPr/>
        </p:nvGrpSpPr>
        <p:grpSpPr>
          <a:xfrm>
            <a:off x="1953959" y="1258185"/>
            <a:ext cx="5719541" cy="3537727"/>
            <a:chOff x="1953960" y="1258186"/>
            <a:chExt cx="4350928" cy="2691194"/>
          </a:xfrm>
        </p:grpSpPr>
        <p:pic>
          <p:nvPicPr>
            <p:cNvPr id="116" name="Picture 12" descr="klausner thrombusa.png">
              <a:extLst>
                <a:ext uri="{FF2B5EF4-FFF2-40B4-BE49-F238E27FC236}">
                  <a16:creationId xmlns:a16="http://schemas.microsoft.com/office/drawing/2014/main" id="{D59A1355-CDEC-4E52-BEF5-F989ECCFAA4E}"/>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6645" t="23056"/>
            <a:stretch/>
          </p:blipFill>
          <p:spPr bwMode="auto">
            <a:xfrm>
              <a:off x="1953960" y="1258186"/>
              <a:ext cx="4350928" cy="2691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 name="Line 10">
              <a:extLst>
                <a:ext uri="{FF2B5EF4-FFF2-40B4-BE49-F238E27FC236}">
                  <a16:creationId xmlns:a16="http://schemas.microsoft.com/office/drawing/2014/main" id="{657E02F1-E6B3-4698-BEEA-534E1516F77E}"/>
                </a:ext>
              </a:extLst>
            </p:cNvPr>
            <p:cNvSpPr>
              <a:spLocks noChangeShapeType="1"/>
            </p:cNvSpPr>
            <p:nvPr/>
          </p:nvSpPr>
          <p:spPr bwMode="auto">
            <a:xfrm>
              <a:off x="2287107" y="1913172"/>
              <a:ext cx="364331" cy="0"/>
            </a:xfrm>
            <a:prstGeom prst="line">
              <a:avLst/>
            </a:prstGeom>
            <a:noFill/>
            <a:ln w="25400">
              <a:solidFill>
                <a:schemeClr val="tx2"/>
              </a:solidFill>
              <a:round/>
              <a:headEnd/>
              <a:tailEnd type="triangle" w="med" len="med"/>
            </a:ln>
            <a:extLst>
              <a:ext uri="{909E8E84-426E-40DD-AFC4-6F175D3DCCD1}">
                <a14:hiddenFill xmlns:a14="http://schemas.microsoft.com/office/drawing/2010/main">
                  <a:noFill/>
                </a14:hiddenFill>
              </a:ext>
            </a:extLst>
          </p:spPr>
          <p:txBody>
            <a:bodyPr anchor="ctr"/>
            <a:lstStyle/>
            <a:p>
              <a:pPr defTabSz="1219170" fontAlgn="base">
                <a:spcBef>
                  <a:spcPct val="50000"/>
                </a:spcBef>
                <a:spcAft>
                  <a:spcPct val="0"/>
                </a:spcAft>
              </a:pPr>
              <a:endParaRPr lang="en-GB" sz="1400" dirty="0">
                <a:solidFill>
                  <a:srgbClr val="000000">
                    <a:lumMod val="65000"/>
                    <a:lumOff val="35000"/>
                  </a:srgbClr>
                </a:solidFill>
                <a:latin typeface="Arial" charset="0"/>
              </a:endParaRPr>
            </a:p>
          </p:txBody>
        </p:sp>
        <p:sp>
          <p:nvSpPr>
            <p:cNvPr id="123" name="Line 11">
              <a:extLst>
                <a:ext uri="{FF2B5EF4-FFF2-40B4-BE49-F238E27FC236}">
                  <a16:creationId xmlns:a16="http://schemas.microsoft.com/office/drawing/2014/main" id="{2FDD480D-553D-4B12-AE5F-C6E21D25B37E}"/>
                </a:ext>
              </a:extLst>
            </p:cNvPr>
            <p:cNvSpPr>
              <a:spLocks noChangeShapeType="1"/>
            </p:cNvSpPr>
            <p:nvPr/>
          </p:nvSpPr>
          <p:spPr bwMode="auto">
            <a:xfrm flipV="1">
              <a:off x="2287107" y="1430996"/>
              <a:ext cx="0" cy="487036"/>
            </a:xfrm>
            <a:prstGeom prst="line">
              <a:avLst/>
            </a:prstGeom>
            <a:noFill/>
            <a:ln w="25400">
              <a:solidFill>
                <a:schemeClr val="tx2"/>
              </a:solidFill>
              <a:round/>
              <a:headEnd/>
              <a:tailEnd/>
            </a:ln>
            <a:extLst>
              <a:ext uri="{909E8E84-426E-40DD-AFC4-6F175D3DCCD1}">
                <a14:hiddenFill xmlns:a14="http://schemas.microsoft.com/office/drawing/2010/main">
                  <a:noFill/>
                </a14:hiddenFill>
              </a:ext>
            </a:extLst>
          </p:spPr>
          <p:txBody>
            <a:bodyPr anchor="ctr"/>
            <a:lstStyle/>
            <a:p>
              <a:pPr defTabSz="1219170" fontAlgn="base">
                <a:spcBef>
                  <a:spcPct val="50000"/>
                </a:spcBef>
                <a:spcAft>
                  <a:spcPct val="0"/>
                </a:spcAft>
              </a:pPr>
              <a:endParaRPr lang="en-GB" sz="1400" dirty="0">
                <a:solidFill>
                  <a:srgbClr val="000000">
                    <a:lumMod val="65000"/>
                    <a:lumOff val="35000"/>
                  </a:srgbClr>
                </a:solidFill>
                <a:latin typeface="Arial" charset="0"/>
              </a:endParaRPr>
            </a:p>
          </p:txBody>
        </p:sp>
        <p:sp>
          <p:nvSpPr>
            <p:cNvPr id="124" name="Arc 3">
              <a:extLst>
                <a:ext uri="{FF2B5EF4-FFF2-40B4-BE49-F238E27FC236}">
                  <a16:creationId xmlns:a16="http://schemas.microsoft.com/office/drawing/2014/main" id="{E3A71AFB-99B8-464A-A041-6331DDCAD0A2}"/>
                </a:ext>
              </a:extLst>
            </p:cNvPr>
            <p:cNvSpPr/>
            <p:nvPr/>
          </p:nvSpPr>
          <p:spPr bwMode="auto">
            <a:xfrm flipH="1">
              <a:off x="4058600" y="1930471"/>
              <a:ext cx="1319692" cy="376990"/>
            </a:xfrm>
            <a:prstGeom prst="arc">
              <a:avLst>
                <a:gd name="adj1" fmla="val 11332881"/>
                <a:gd name="adj2" fmla="val 21439264"/>
              </a:avLst>
            </a:prstGeom>
            <a:noFill/>
            <a:ln w="57150" cap="flat" cmpd="sng" algn="ctr">
              <a:solidFill>
                <a:schemeClr val="tx2"/>
              </a:solidFill>
              <a:prstDash val="solid"/>
              <a:round/>
              <a:headEnd type="none" w="med" len="med"/>
              <a:tailEnd type="triangle" w="med"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nchor="ctr"/>
            <a:lstStyle/>
            <a:p>
              <a:pPr algn="ctr" defTabSz="1219170" fontAlgn="base">
                <a:spcBef>
                  <a:spcPct val="50000"/>
                </a:spcBef>
                <a:spcAft>
                  <a:spcPct val="0"/>
                </a:spcAft>
              </a:pPr>
              <a:endParaRPr lang="en-GB" sz="1400" dirty="0">
                <a:solidFill>
                  <a:srgbClr val="000000">
                    <a:lumMod val="65000"/>
                    <a:lumOff val="35000"/>
                  </a:srgbClr>
                </a:solidFill>
                <a:latin typeface="Arial" charset="0"/>
              </a:endParaRPr>
            </a:p>
          </p:txBody>
        </p:sp>
        <p:sp>
          <p:nvSpPr>
            <p:cNvPr id="125" name="Oval 4">
              <a:extLst>
                <a:ext uri="{FF2B5EF4-FFF2-40B4-BE49-F238E27FC236}">
                  <a16:creationId xmlns:a16="http://schemas.microsoft.com/office/drawing/2014/main" id="{5B3EB091-3AE2-48F5-8552-C6CA33306CA5}"/>
                </a:ext>
              </a:extLst>
            </p:cNvPr>
            <p:cNvSpPr>
              <a:spLocks noChangeAspect="1"/>
            </p:cNvSpPr>
            <p:nvPr/>
          </p:nvSpPr>
          <p:spPr bwMode="auto">
            <a:xfrm>
              <a:off x="4050697" y="3246294"/>
              <a:ext cx="128520" cy="302955"/>
            </a:xfrm>
            <a:prstGeom prst="ellipse">
              <a:avLst/>
            </a:prstGeom>
            <a:noFill/>
            <a:ln w="28575" cap="sq">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rtlCol="0" anchor="ctr">
              <a:spAutoFit/>
            </a:bodyPr>
            <a:lstStyle/>
            <a:p>
              <a:pPr algn="ctr" defTabSz="1219170" fontAlgn="base">
                <a:spcBef>
                  <a:spcPct val="50000"/>
                </a:spcBef>
                <a:spcAft>
                  <a:spcPct val="0"/>
                </a:spcAft>
              </a:pPr>
              <a:endParaRPr lang="en-GB" sz="1400" dirty="0">
                <a:solidFill>
                  <a:srgbClr val="000000">
                    <a:lumMod val="65000"/>
                    <a:lumOff val="35000"/>
                  </a:srgbClr>
                </a:solidFill>
                <a:latin typeface="Arial" charset="0"/>
              </a:endParaRPr>
            </a:p>
          </p:txBody>
        </p:sp>
        <p:sp>
          <p:nvSpPr>
            <p:cNvPr id="126" name="Oval 16">
              <a:extLst>
                <a:ext uri="{FF2B5EF4-FFF2-40B4-BE49-F238E27FC236}">
                  <a16:creationId xmlns:a16="http://schemas.microsoft.com/office/drawing/2014/main" id="{1F1F5FEF-FD2F-4004-83E6-4C7621A29890}"/>
                </a:ext>
              </a:extLst>
            </p:cNvPr>
            <p:cNvSpPr>
              <a:spLocks noChangeAspect="1"/>
            </p:cNvSpPr>
            <p:nvPr/>
          </p:nvSpPr>
          <p:spPr bwMode="auto">
            <a:xfrm>
              <a:off x="4014223" y="1926846"/>
              <a:ext cx="128520" cy="302955"/>
            </a:xfrm>
            <a:prstGeom prst="ellipse">
              <a:avLst/>
            </a:prstGeom>
            <a:noFill/>
            <a:ln w="28575" cap="sq">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rtlCol="0" anchor="ctr">
              <a:spAutoFit/>
            </a:bodyPr>
            <a:lstStyle/>
            <a:p>
              <a:pPr algn="ctr" defTabSz="1219170" fontAlgn="base">
                <a:spcBef>
                  <a:spcPct val="50000"/>
                </a:spcBef>
                <a:spcAft>
                  <a:spcPct val="0"/>
                </a:spcAft>
              </a:pPr>
              <a:endParaRPr lang="en-GB" sz="1400" dirty="0">
                <a:solidFill>
                  <a:srgbClr val="000000">
                    <a:lumMod val="65000"/>
                    <a:lumOff val="35000"/>
                  </a:srgbClr>
                </a:solidFill>
                <a:latin typeface="Arial" charset="0"/>
              </a:endParaRPr>
            </a:p>
          </p:txBody>
        </p:sp>
        <p:cxnSp>
          <p:nvCxnSpPr>
            <p:cNvPr id="127" name="Straight Connector 6">
              <a:extLst>
                <a:ext uri="{FF2B5EF4-FFF2-40B4-BE49-F238E27FC236}">
                  <a16:creationId xmlns:a16="http://schemas.microsoft.com/office/drawing/2014/main" id="{A01FB24B-FAA3-4E54-A6F5-302E7BA9B016}"/>
                </a:ext>
              </a:extLst>
            </p:cNvPr>
            <p:cNvCxnSpPr>
              <a:stCxn id="125" idx="1"/>
            </p:cNvCxnSpPr>
            <p:nvPr/>
          </p:nvCxnSpPr>
          <p:spPr bwMode="auto">
            <a:xfrm flipV="1">
              <a:off x="4069518" y="2669845"/>
              <a:ext cx="487413" cy="620816"/>
            </a:xfrm>
            <a:prstGeom prst="line">
              <a:avLst/>
            </a:prstGeom>
            <a:noFill/>
            <a:ln w="19050" cap="flat" cmpd="sng" algn="ctr">
              <a:solidFill>
                <a:schemeClr val="tx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28" name="Straight Connector 8">
              <a:extLst>
                <a:ext uri="{FF2B5EF4-FFF2-40B4-BE49-F238E27FC236}">
                  <a16:creationId xmlns:a16="http://schemas.microsoft.com/office/drawing/2014/main" id="{A04F80EE-615A-4C2F-8F0C-512D8957FBE7}"/>
                </a:ext>
              </a:extLst>
            </p:cNvPr>
            <p:cNvCxnSpPr>
              <a:stCxn id="125" idx="4"/>
            </p:cNvCxnSpPr>
            <p:nvPr/>
          </p:nvCxnSpPr>
          <p:spPr bwMode="auto">
            <a:xfrm>
              <a:off x="4114957" y="3549249"/>
              <a:ext cx="345603" cy="11511"/>
            </a:xfrm>
            <a:prstGeom prst="line">
              <a:avLst/>
            </a:prstGeom>
            <a:noFill/>
            <a:ln w="19050" cap="flat" cmpd="sng" algn="ctr">
              <a:solidFill>
                <a:schemeClr val="tx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29" name="Arc 9">
              <a:extLst>
                <a:ext uri="{FF2B5EF4-FFF2-40B4-BE49-F238E27FC236}">
                  <a16:creationId xmlns:a16="http://schemas.microsoft.com/office/drawing/2014/main" id="{21C7D247-2652-4109-B0B6-FD392E4A5E45}"/>
                </a:ext>
              </a:extLst>
            </p:cNvPr>
            <p:cNvSpPr/>
            <p:nvPr/>
          </p:nvSpPr>
          <p:spPr bwMode="auto">
            <a:xfrm>
              <a:off x="4409513" y="2449499"/>
              <a:ext cx="1211761" cy="1269376"/>
            </a:xfrm>
            <a:prstGeom prst="arc">
              <a:avLst>
                <a:gd name="adj1" fmla="val 10319220"/>
                <a:gd name="adj2" fmla="val 16127783"/>
              </a:avLst>
            </a:prstGeom>
            <a:noFill/>
            <a:ln w="19050" cap="flat" cmpd="sng" algn="ctr">
              <a:solidFill>
                <a:schemeClr val="tx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nchor="ctr"/>
            <a:lstStyle/>
            <a:p>
              <a:pPr algn="ctr" defTabSz="1219170" fontAlgn="base">
                <a:spcBef>
                  <a:spcPct val="50000"/>
                </a:spcBef>
                <a:spcAft>
                  <a:spcPct val="0"/>
                </a:spcAft>
              </a:pPr>
              <a:endParaRPr lang="en-GB" sz="1400" dirty="0">
                <a:solidFill>
                  <a:srgbClr val="000000">
                    <a:lumMod val="65000"/>
                    <a:lumOff val="35000"/>
                  </a:srgbClr>
                </a:solidFill>
                <a:latin typeface="Arial" charset="0"/>
              </a:endParaRPr>
            </a:p>
          </p:txBody>
        </p:sp>
        <p:sp>
          <p:nvSpPr>
            <p:cNvPr id="130" name="Arc 22">
              <a:extLst>
                <a:ext uri="{FF2B5EF4-FFF2-40B4-BE49-F238E27FC236}">
                  <a16:creationId xmlns:a16="http://schemas.microsoft.com/office/drawing/2014/main" id="{0C3D8011-E715-4C2B-A0CE-D26D7C78A0E0}"/>
                </a:ext>
              </a:extLst>
            </p:cNvPr>
            <p:cNvSpPr/>
            <p:nvPr/>
          </p:nvSpPr>
          <p:spPr bwMode="auto">
            <a:xfrm>
              <a:off x="4412374" y="2452360"/>
              <a:ext cx="1211761" cy="1248480"/>
            </a:xfrm>
            <a:prstGeom prst="arc">
              <a:avLst>
                <a:gd name="adj1" fmla="val 18813109"/>
                <a:gd name="adj2" fmla="val 6772612"/>
              </a:avLst>
            </a:prstGeom>
            <a:noFill/>
            <a:ln w="19050" cap="flat" cmpd="sng" algn="ctr">
              <a:solidFill>
                <a:schemeClr val="tx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nchor="ctr"/>
            <a:lstStyle/>
            <a:p>
              <a:pPr algn="ctr" defTabSz="1219170" fontAlgn="base">
                <a:spcBef>
                  <a:spcPct val="50000"/>
                </a:spcBef>
                <a:spcAft>
                  <a:spcPct val="0"/>
                </a:spcAft>
              </a:pPr>
              <a:endParaRPr lang="en-GB" sz="1400" dirty="0">
                <a:solidFill>
                  <a:srgbClr val="000000">
                    <a:lumMod val="65000"/>
                    <a:lumOff val="35000"/>
                  </a:srgbClr>
                </a:solidFill>
                <a:latin typeface="Arial" charset="0"/>
              </a:endParaRPr>
            </a:p>
          </p:txBody>
        </p:sp>
        <p:sp>
          <p:nvSpPr>
            <p:cNvPr id="132" name="Oval 23">
              <a:extLst>
                <a:ext uri="{FF2B5EF4-FFF2-40B4-BE49-F238E27FC236}">
                  <a16:creationId xmlns:a16="http://schemas.microsoft.com/office/drawing/2014/main" id="{08BEBDC1-0291-4236-A7E2-173DCBEC7562}"/>
                </a:ext>
              </a:extLst>
            </p:cNvPr>
            <p:cNvSpPr>
              <a:spLocks/>
            </p:cNvSpPr>
            <p:nvPr/>
          </p:nvSpPr>
          <p:spPr bwMode="auto">
            <a:xfrm>
              <a:off x="2260623" y="1573245"/>
              <a:ext cx="1206253" cy="1206252"/>
            </a:xfrm>
            <a:prstGeom prst="ellipse">
              <a:avLst/>
            </a:prstGeom>
            <a:noFill/>
            <a:ln w="19050" cap="flat" cmpd="sng" algn="ctr">
              <a:solidFill>
                <a:schemeClr val="tx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rtlCol="0" anchor="ctr"/>
            <a:lstStyle/>
            <a:p>
              <a:pPr algn="ctr" defTabSz="1219170" fontAlgn="base">
                <a:spcBef>
                  <a:spcPct val="50000"/>
                </a:spcBef>
                <a:spcAft>
                  <a:spcPct val="0"/>
                </a:spcAft>
              </a:pPr>
              <a:endParaRPr lang="en-GB" sz="1400" dirty="0">
                <a:solidFill>
                  <a:srgbClr val="000000">
                    <a:lumMod val="65000"/>
                    <a:lumOff val="35000"/>
                  </a:srgbClr>
                </a:solidFill>
                <a:latin typeface="Arial" charset="0"/>
              </a:endParaRPr>
            </a:p>
          </p:txBody>
        </p:sp>
        <p:cxnSp>
          <p:nvCxnSpPr>
            <p:cNvPr id="133" name="Straight Connector 24">
              <a:extLst>
                <a:ext uri="{FF2B5EF4-FFF2-40B4-BE49-F238E27FC236}">
                  <a16:creationId xmlns:a16="http://schemas.microsoft.com/office/drawing/2014/main" id="{BE95CD23-E854-4382-955D-E1E87536AF95}"/>
                </a:ext>
              </a:extLst>
            </p:cNvPr>
            <p:cNvCxnSpPr>
              <a:endCxn id="126" idx="0"/>
            </p:cNvCxnSpPr>
            <p:nvPr/>
          </p:nvCxnSpPr>
          <p:spPr bwMode="auto">
            <a:xfrm>
              <a:off x="3067710" y="1608794"/>
              <a:ext cx="1010773" cy="318052"/>
            </a:xfrm>
            <a:prstGeom prst="line">
              <a:avLst/>
            </a:prstGeom>
            <a:noFill/>
            <a:ln w="19050" cap="flat" cmpd="sng" algn="ctr">
              <a:solidFill>
                <a:schemeClr val="tx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34" name="Straight Connector 28">
              <a:extLst>
                <a:ext uri="{FF2B5EF4-FFF2-40B4-BE49-F238E27FC236}">
                  <a16:creationId xmlns:a16="http://schemas.microsoft.com/office/drawing/2014/main" id="{ED483577-6272-4371-ADF3-06BFAC885B36}"/>
                </a:ext>
              </a:extLst>
            </p:cNvPr>
            <p:cNvCxnSpPr/>
            <p:nvPr/>
          </p:nvCxnSpPr>
          <p:spPr bwMode="auto">
            <a:xfrm flipV="1">
              <a:off x="3144347" y="2145844"/>
              <a:ext cx="942289" cy="565217"/>
            </a:xfrm>
            <a:prstGeom prst="line">
              <a:avLst/>
            </a:prstGeom>
            <a:noFill/>
            <a:ln w="19050" cap="flat" cmpd="sng" algn="ctr">
              <a:solidFill>
                <a:schemeClr val="tx2"/>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2001" y="216911"/>
            <a:ext cx="828117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Thrombose veineuse profonde (TVP) et </a:t>
            </a:r>
            <a:br>
              <a:rPr lang="fr-FR" sz="2400" dirty="0"/>
            </a:br>
            <a:r>
              <a:rPr lang="fr-FR" sz="2400" dirty="0"/>
              <a:t>embolie pulmonaire (EP) </a:t>
            </a:r>
          </a:p>
        </p:txBody>
      </p:sp>
      <p:sp>
        <p:nvSpPr>
          <p:cNvPr id="50" name="TextBox 3">
            <a:extLst>
              <a:ext uri="{FF2B5EF4-FFF2-40B4-BE49-F238E27FC236}">
                <a16:creationId xmlns:a16="http://schemas.microsoft.com/office/drawing/2014/main" id="{5640A175-A751-C04A-8214-DBAE1A553898}"/>
              </a:ext>
            </a:extLst>
          </p:cNvPr>
          <p:cNvSpPr txBox="1"/>
          <p:nvPr/>
        </p:nvSpPr>
        <p:spPr>
          <a:xfrm>
            <a:off x="619123" y="4948863"/>
            <a:ext cx="8274051" cy="107722"/>
          </a:xfrm>
          <a:prstGeom prst="rect">
            <a:avLst/>
          </a:prstGeom>
          <a:noFill/>
        </p:spPr>
        <p:txBody>
          <a:bodyPr wrap="square" lIns="0" tIns="0" rIns="0" bIns="0" rtlCol="0" anchor="b" anchorCtr="0">
            <a:spAutoFit/>
          </a:bodyPr>
          <a:lstStyle/>
          <a:p>
            <a:pPr>
              <a:spcBef>
                <a:spcPts val="200"/>
              </a:spcBef>
            </a:pPr>
            <a:r>
              <a:rPr lang="fr-FR" sz="700" dirty="0">
                <a:solidFill>
                  <a:srgbClr val="B3B2B5"/>
                </a:solidFill>
                <a:cs typeface="Arial" charset="0"/>
              </a:rPr>
              <a:t>TVP : thrombose veineuse profond ; EP : embolie pulmonaire </a:t>
            </a:r>
          </a:p>
        </p:txBody>
      </p:sp>
      <p:sp>
        <p:nvSpPr>
          <p:cNvPr id="117" name="TextBox 24">
            <a:extLst>
              <a:ext uri="{FF2B5EF4-FFF2-40B4-BE49-F238E27FC236}">
                <a16:creationId xmlns:a16="http://schemas.microsoft.com/office/drawing/2014/main" id="{5158628B-3200-48C0-A803-7E2DB2D25F72}"/>
              </a:ext>
            </a:extLst>
          </p:cNvPr>
          <p:cNvSpPr txBox="1">
            <a:spLocks noChangeArrowheads="1"/>
          </p:cNvSpPr>
          <p:nvPr/>
        </p:nvSpPr>
        <p:spPr bwMode="auto">
          <a:xfrm>
            <a:off x="4942048" y="1212581"/>
            <a:ext cx="2886344" cy="803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4311" tIns="32155" rIns="64311" bIns="32155">
            <a:spAutoFit/>
          </a:bodyPr>
          <a:lstStyle>
            <a:lvl1pPr defTabSz="642938" eaLnBrk="0" hangingPunct="0">
              <a:defRPr>
                <a:solidFill>
                  <a:srgbClr val="FFFF00"/>
                </a:solidFill>
                <a:latin typeface="Arial" charset="0"/>
                <a:cs typeface="Arial" charset="0"/>
              </a:defRPr>
            </a:lvl1pPr>
            <a:lvl2pPr marL="742950" indent="-285750" defTabSz="642938" eaLnBrk="0" hangingPunct="0">
              <a:defRPr>
                <a:solidFill>
                  <a:srgbClr val="FFFF00"/>
                </a:solidFill>
                <a:latin typeface="Arial" charset="0"/>
                <a:cs typeface="Arial" charset="0"/>
              </a:defRPr>
            </a:lvl2pPr>
            <a:lvl3pPr marL="1143000" indent="-228600" defTabSz="642938" eaLnBrk="0" hangingPunct="0">
              <a:defRPr>
                <a:solidFill>
                  <a:srgbClr val="FFFF00"/>
                </a:solidFill>
                <a:latin typeface="Arial" charset="0"/>
                <a:cs typeface="Arial" charset="0"/>
              </a:defRPr>
            </a:lvl3pPr>
            <a:lvl4pPr marL="1600200" indent="-228600" defTabSz="642938" eaLnBrk="0" hangingPunct="0">
              <a:defRPr>
                <a:solidFill>
                  <a:srgbClr val="FFFF00"/>
                </a:solidFill>
                <a:latin typeface="Arial" charset="0"/>
                <a:cs typeface="Arial" charset="0"/>
              </a:defRPr>
            </a:lvl4pPr>
            <a:lvl5pPr marL="2057400" indent="-228600" defTabSz="642938" eaLnBrk="0" hangingPunct="0">
              <a:defRPr>
                <a:solidFill>
                  <a:srgbClr val="FFFF00"/>
                </a:solidFill>
                <a:latin typeface="Arial" charset="0"/>
                <a:cs typeface="Arial" charset="0"/>
              </a:defRPr>
            </a:lvl5pPr>
            <a:lvl6pPr marL="2514600" indent="-228600" defTabSz="642938" eaLnBrk="0" fontAlgn="base" hangingPunct="0">
              <a:spcBef>
                <a:spcPct val="0"/>
              </a:spcBef>
              <a:spcAft>
                <a:spcPct val="0"/>
              </a:spcAft>
              <a:defRPr>
                <a:solidFill>
                  <a:srgbClr val="FFFF00"/>
                </a:solidFill>
                <a:latin typeface="Arial" charset="0"/>
                <a:cs typeface="Arial" charset="0"/>
              </a:defRPr>
            </a:lvl6pPr>
            <a:lvl7pPr marL="2971800" indent="-228600" defTabSz="642938" eaLnBrk="0" fontAlgn="base" hangingPunct="0">
              <a:spcBef>
                <a:spcPct val="0"/>
              </a:spcBef>
              <a:spcAft>
                <a:spcPct val="0"/>
              </a:spcAft>
              <a:defRPr>
                <a:solidFill>
                  <a:srgbClr val="FFFF00"/>
                </a:solidFill>
                <a:latin typeface="Arial" charset="0"/>
                <a:cs typeface="Arial" charset="0"/>
              </a:defRPr>
            </a:lvl7pPr>
            <a:lvl8pPr marL="3429000" indent="-228600" defTabSz="642938" eaLnBrk="0" fontAlgn="base" hangingPunct="0">
              <a:spcBef>
                <a:spcPct val="0"/>
              </a:spcBef>
              <a:spcAft>
                <a:spcPct val="0"/>
              </a:spcAft>
              <a:defRPr>
                <a:solidFill>
                  <a:srgbClr val="FFFF00"/>
                </a:solidFill>
                <a:latin typeface="Arial" charset="0"/>
                <a:cs typeface="Arial" charset="0"/>
              </a:defRPr>
            </a:lvl8pPr>
            <a:lvl9pPr marL="3886200" indent="-228600" defTabSz="642938" eaLnBrk="0" fontAlgn="base" hangingPunct="0">
              <a:spcBef>
                <a:spcPct val="0"/>
              </a:spcBef>
              <a:spcAft>
                <a:spcPct val="0"/>
              </a:spcAft>
              <a:defRPr>
                <a:solidFill>
                  <a:srgbClr val="FFFF00"/>
                </a:solidFill>
                <a:latin typeface="Arial" charset="0"/>
                <a:cs typeface="Arial" charset="0"/>
              </a:defRPr>
            </a:lvl9pPr>
          </a:lstStyle>
          <a:p>
            <a:pPr algn="ctr" defTabSz="857229" fontAlgn="base">
              <a:spcBef>
                <a:spcPct val="50000"/>
              </a:spcBef>
              <a:spcAft>
                <a:spcPct val="0"/>
              </a:spcAft>
            </a:pPr>
            <a:r>
              <a:rPr lang="fr-FR" sz="1200" dirty="0">
                <a:solidFill>
                  <a:srgbClr val="000000">
                    <a:lumMod val="65000"/>
                    <a:lumOff val="35000"/>
                  </a:srgbClr>
                </a:solidFill>
              </a:rPr>
              <a:t>L’EP se produit lorsque des parties du caillot se détachent et voyagent dans le sang (embolie) pour bloquer les vaisseaux dans les poumons</a:t>
            </a:r>
          </a:p>
        </p:txBody>
      </p:sp>
      <p:sp>
        <p:nvSpPr>
          <p:cNvPr id="118" name="TextBox 25">
            <a:extLst>
              <a:ext uri="{FF2B5EF4-FFF2-40B4-BE49-F238E27FC236}">
                <a16:creationId xmlns:a16="http://schemas.microsoft.com/office/drawing/2014/main" id="{63E3038B-1E5A-48A4-ABFC-EB68404DB09F}"/>
              </a:ext>
            </a:extLst>
          </p:cNvPr>
          <p:cNvSpPr txBox="1">
            <a:spLocks noChangeArrowheads="1"/>
          </p:cNvSpPr>
          <p:nvPr/>
        </p:nvSpPr>
        <p:spPr bwMode="auto">
          <a:xfrm>
            <a:off x="1992872" y="4001226"/>
            <a:ext cx="217857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4311" tIns="0" rIns="64311" bIns="0">
            <a:spAutoFit/>
          </a:bodyPr>
          <a:lstStyle>
            <a:lvl1pPr defTabSz="642938" eaLnBrk="0" hangingPunct="0">
              <a:defRPr>
                <a:solidFill>
                  <a:srgbClr val="FFFF00"/>
                </a:solidFill>
                <a:latin typeface="Arial" charset="0"/>
                <a:cs typeface="Arial" charset="0"/>
              </a:defRPr>
            </a:lvl1pPr>
            <a:lvl2pPr marL="742950" indent="-285750" defTabSz="642938" eaLnBrk="0" hangingPunct="0">
              <a:defRPr>
                <a:solidFill>
                  <a:srgbClr val="FFFF00"/>
                </a:solidFill>
                <a:latin typeface="Arial" charset="0"/>
                <a:cs typeface="Arial" charset="0"/>
              </a:defRPr>
            </a:lvl2pPr>
            <a:lvl3pPr marL="1143000" indent="-228600" defTabSz="642938" eaLnBrk="0" hangingPunct="0">
              <a:defRPr>
                <a:solidFill>
                  <a:srgbClr val="FFFF00"/>
                </a:solidFill>
                <a:latin typeface="Arial" charset="0"/>
                <a:cs typeface="Arial" charset="0"/>
              </a:defRPr>
            </a:lvl3pPr>
            <a:lvl4pPr marL="1600200" indent="-228600" defTabSz="642938" eaLnBrk="0" hangingPunct="0">
              <a:defRPr>
                <a:solidFill>
                  <a:srgbClr val="FFFF00"/>
                </a:solidFill>
                <a:latin typeface="Arial" charset="0"/>
                <a:cs typeface="Arial" charset="0"/>
              </a:defRPr>
            </a:lvl4pPr>
            <a:lvl5pPr marL="2057400" indent="-228600" defTabSz="642938" eaLnBrk="0" hangingPunct="0">
              <a:defRPr>
                <a:solidFill>
                  <a:srgbClr val="FFFF00"/>
                </a:solidFill>
                <a:latin typeface="Arial" charset="0"/>
                <a:cs typeface="Arial" charset="0"/>
              </a:defRPr>
            </a:lvl5pPr>
            <a:lvl6pPr marL="2514600" indent="-228600" defTabSz="642938" eaLnBrk="0" fontAlgn="base" hangingPunct="0">
              <a:spcBef>
                <a:spcPct val="0"/>
              </a:spcBef>
              <a:spcAft>
                <a:spcPct val="0"/>
              </a:spcAft>
              <a:defRPr>
                <a:solidFill>
                  <a:srgbClr val="FFFF00"/>
                </a:solidFill>
                <a:latin typeface="Arial" charset="0"/>
                <a:cs typeface="Arial" charset="0"/>
              </a:defRPr>
            </a:lvl6pPr>
            <a:lvl7pPr marL="2971800" indent="-228600" defTabSz="642938" eaLnBrk="0" fontAlgn="base" hangingPunct="0">
              <a:spcBef>
                <a:spcPct val="0"/>
              </a:spcBef>
              <a:spcAft>
                <a:spcPct val="0"/>
              </a:spcAft>
              <a:defRPr>
                <a:solidFill>
                  <a:srgbClr val="FFFF00"/>
                </a:solidFill>
                <a:latin typeface="Arial" charset="0"/>
                <a:cs typeface="Arial" charset="0"/>
              </a:defRPr>
            </a:lvl7pPr>
            <a:lvl8pPr marL="3429000" indent="-228600" defTabSz="642938" eaLnBrk="0" fontAlgn="base" hangingPunct="0">
              <a:spcBef>
                <a:spcPct val="0"/>
              </a:spcBef>
              <a:spcAft>
                <a:spcPct val="0"/>
              </a:spcAft>
              <a:defRPr>
                <a:solidFill>
                  <a:srgbClr val="FFFF00"/>
                </a:solidFill>
                <a:latin typeface="Arial" charset="0"/>
                <a:cs typeface="Arial" charset="0"/>
              </a:defRPr>
            </a:lvl8pPr>
            <a:lvl9pPr marL="3886200" indent="-228600" defTabSz="642938" eaLnBrk="0" fontAlgn="base" hangingPunct="0">
              <a:spcBef>
                <a:spcPct val="0"/>
              </a:spcBef>
              <a:spcAft>
                <a:spcPct val="0"/>
              </a:spcAft>
              <a:defRPr>
                <a:solidFill>
                  <a:srgbClr val="FFFF00"/>
                </a:solidFill>
                <a:latin typeface="Arial" charset="0"/>
                <a:cs typeface="Arial" charset="0"/>
              </a:defRPr>
            </a:lvl9pPr>
          </a:lstStyle>
          <a:p>
            <a:pPr algn="ctr" defTabSz="857229" fontAlgn="base">
              <a:spcBef>
                <a:spcPct val="50000"/>
              </a:spcBef>
              <a:spcAft>
                <a:spcPct val="0"/>
              </a:spcAft>
            </a:pPr>
            <a:r>
              <a:rPr lang="fr-FR" sz="1200" dirty="0">
                <a:solidFill>
                  <a:srgbClr val="000000">
                    <a:lumMod val="65000"/>
                    <a:lumOff val="35000"/>
                  </a:srgbClr>
                </a:solidFill>
              </a:rPr>
              <a:t>A mesure que le caillot veineux se développe (thrombus), il s’étend </a:t>
            </a:r>
            <a:br>
              <a:rPr lang="fr-FR" sz="1200" dirty="0">
                <a:solidFill>
                  <a:srgbClr val="000000">
                    <a:lumMod val="65000"/>
                    <a:lumOff val="35000"/>
                  </a:srgbClr>
                </a:solidFill>
              </a:rPr>
            </a:br>
            <a:r>
              <a:rPr lang="fr-FR" sz="1200" dirty="0">
                <a:solidFill>
                  <a:srgbClr val="000000">
                    <a:lumMod val="65000"/>
                    <a:lumOff val="35000"/>
                  </a:srgbClr>
                </a:solidFill>
              </a:rPr>
              <a:t>le long de la veine</a:t>
            </a:r>
          </a:p>
        </p:txBody>
      </p:sp>
      <p:sp>
        <p:nvSpPr>
          <p:cNvPr id="119" name="TextBox 26">
            <a:extLst>
              <a:ext uri="{FF2B5EF4-FFF2-40B4-BE49-F238E27FC236}">
                <a16:creationId xmlns:a16="http://schemas.microsoft.com/office/drawing/2014/main" id="{99AFB47F-6B2E-4150-93EA-F7C987F9DCC2}"/>
              </a:ext>
            </a:extLst>
          </p:cNvPr>
          <p:cNvSpPr txBox="1">
            <a:spLocks noChangeArrowheads="1"/>
          </p:cNvSpPr>
          <p:nvPr/>
        </p:nvSpPr>
        <p:spPr bwMode="auto">
          <a:xfrm>
            <a:off x="841959" y="1204972"/>
            <a:ext cx="2931000" cy="280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4311" tIns="32155" rIns="64311" bIns="32155">
            <a:spAutoFit/>
          </a:bodyPr>
          <a:lstStyle>
            <a:lvl1pPr defTabSz="642938" eaLnBrk="0" hangingPunct="0">
              <a:defRPr>
                <a:solidFill>
                  <a:srgbClr val="FFFF00"/>
                </a:solidFill>
                <a:latin typeface="Arial" charset="0"/>
                <a:cs typeface="Arial" charset="0"/>
              </a:defRPr>
            </a:lvl1pPr>
            <a:lvl2pPr marL="742950" indent="-285750" defTabSz="642938" eaLnBrk="0" hangingPunct="0">
              <a:defRPr>
                <a:solidFill>
                  <a:srgbClr val="FFFF00"/>
                </a:solidFill>
                <a:latin typeface="Arial" charset="0"/>
                <a:cs typeface="Arial" charset="0"/>
              </a:defRPr>
            </a:lvl2pPr>
            <a:lvl3pPr marL="1143000" indent="-228600" defTabSz="642938" eaLnBrk="0" hangingPunct="0">
              <a:defRPr>
                <a:solidFill>
                  <a:srgbClr val="FFFF00"/>
                </a:solidFill>
                <a:latin typeface="Arial" charset="0"/>
                <a:cs typeface="Arial" charset="0"/>
              </a:defRPr>
            </a:lvl3pPr>
            <a:lvl4pPr marL="1600200" indent="-228600" defTabSz="642938" eaLnBrk="0" hangingPunct="0">
              <a:defRPr>
                <a:solidFill>
                  <a:srgbClr val="FFFF00"/>
                </a:solidFill>
                <a:latin typeface="Arial" charset="0"/>
                <a:cs typeface="Arial" charset="0"/>
              </a:defRPr>
            </a:lvl4pPr>
            <a:lvl5pPr marL="2057400" indent="-228600" defTabSz="642938" eaLnBrk="0" hangingPunct="0">
              <a:defRPr>
                <a:solidFill>
                  <a:srgbClr val="FFFF00"/>
                </a:solidFill>
                <a:latin typeface="Arial" charset="0"/>
                <a:cs typeface="Arial" charset="0"/>
              </a:defRPr>
            </a:lvl5pPr>
            <a:lvl6pPr marL="2514600" indent="-228600" defTabSz="642938" eaLnBrk="0" fontAlgn="base" hangingPunct="0">
              <a:spcBef>
                <a:spcPct val="0"/>
              </a:spcBef>
              <a:spcAft>
                <a:spcPct val="0"/>
              </a:spcAft>
              <a:defRPr>
                <a:solidFill>
                  <a:srgbClr val="FFFF00"/>
                </a:solidFill>
                <a:latin typeface="Arial" charset="0"/>
                <a:cs typeface="Arial" charset="0"/>
              </a:defRPr>
            </a:lvl6pPr>
            <a:lvl7pPr marL="2971800" indent="-228600" defTabSz="642938" eaLnBrk="0" fontAlgn="base" hangingPunct="0">
              <a:spcBef>
                <a:spcPct val="0"/>
              </a:spcBef>
              <a:spcAft>
                <a:spcPct val="0"/>
              </a:spcAft>
              <a:defRPr>
                <a:solidFill>
                  <a:srgbClr val="FFFF00"/>
                </a:solidFill>
                <a:latin typeface="Arial" charset="0"/>
                <a:cs typeface="Arial" charset="0"/>
              </a:defRPr>
            </a:lvl7pPr>
            <a:lvl8pPr marL="3429000" indent="-228600" defTabSz="642938" eaLnBrk="0" fontAlgn="base" hangingPunct="0">
              <a:spcBef>
                <a:spcPct val="0"/>
              </a:spcBef>
              <a:spcAft>
                <a:spcPct val="0"/>
              </a:spcAft>
              <a:defRPr>
                <a:solidFill>
                  <a:srgbClr val="FFFF00"/>
                </a:solidFill>
                <a:latin typeface="Arial" charset="0"/>
                <a:cs typeface="Arial" charset="0"/>
              </a:defRPr>
            </a:lvl8pPr>
            <a:lvl9pPr marL="3886200" indent="-228600" defTabSz="642938" eaLnBrk="0" fontAlgn="base" hangingPunct="0">
              <a:spcBef>
                <a:spcPct val="0"/>
              </a:spcBef>
              <a:spcAft>
                <a:spcPct val="0"/>
              </a:spcAft>
              <a:defRPr>
                <a:solidFill>
                  <a:srgbClr val="FFFF00"/>
                </a:solidFill>
                <a:latin typeface="Arial" charset="0"/>
                <a:cs typeface="Arial" charset="0"/>
              </a:defRPr>
            </a:lvl9pPr>
          </a:lstStyle>
          <a:p>
            <a:pPr algn="ctr" defTabSz="857229" fontAlgn="base">
              <a:spcBef>
                <a:spcPct val="50000"/>
              </a:spcBef>
              <a:spcAft>
                <a:spcPct val="0"/>
              </a:spcAft>
            </a:pPr>
            <a:r>
              <a:rPr lang="fr-FR" sz="1400" b="1" dirty="0">
                <a:solidFill>
                  <a:srgbClr val="000000">
                    <a:lumMod val="65000"/>
                    <a:lumOff val="35000"/>
                  </a:srgbClr>
                </a:solidFill>
              </a:rPr>
              <a:t>embolie pulmonaire</a:t>
            </a:r>
          </a:p>
        </p:txBody>
      </p:sp>
      <p:sp>
        <p:nvSpPr>
          <p:cNvPr id="120" name="TextBox 27">
            <a:extLst>
              <a:ext uri="{FF2B5EF4-FFF2-40B4-BE49-F238E27FC236}">
                <a16:creationId xmlns:a16="http://schemas.microsoft.com/office/drawing/2014/main" id="{00EA2D8C-C2FF-49DA-A89B-AF9D8FC4E8A6}"/>
              </a:ext>
            </a:extLst>
          </p:cNvPr>
          <p:cNvSpPr txBox="1">
            <a:spLocks noChangeArrowheads="1"/>
          </p:cNvSpPr>
          <p:nvPr/>
        </p:nvSpPr>
        <p:spPr bwMode="auto">
          <a:xfrm>
            <a:off x="5171699" y="2188285"/>
            <a:ext cx="942289" cy="280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4311" tIns="32155" rIns="64311" bIns="32155">
            <a:spAutoFit/>
          </a:bodyPr>
          <a:lstStyle>
            <a:lvl1pPr defTabSz="642938" eaLnBrk="0" hangingPunct="0">
              <a:defRPr>
                <a:solidFill>
                  <a:srgbClr val="FFFF00"/>
                </a:solidFill>
                <a:latin typeface="Arial" charset="0"/>
                <a:cs typeface="Arial" charset="0"/>
              </a:defRPr>
            </a:lvl1pPr>
            <a:lvl2pPr marL="742950" indent="-285750" defTabSz="642938" eaLnBrk="0" hangingPunct="0">
              <a:defRPr>
                <a:solidFill>
                  <a:srgbClr val="FFFF00"/>
                </a:solidFill>
                <a:latin typeface="Arial" charset="0"/>
                <a:cs typeface="Arial" charset="0"/>
              </a:defRPr>
            </a:lvl2pPr>
            <a:lvl3pPr marL="1143000" indent="-228600" defTabSz="642938" eaLnBrk="0" hangingPunct="0">
              <a:defRPr>
                <a:solidFill>
                  <a:srgbClr val="FFFF00"/>
                </a:solidFill>
                <a:latin typeface="Arial" charset="0"/>
                <a:cs typeface="Arial" charset="0"/>
              </a:defRPr>
            </a:lvl3pPr>
            <a:lvl4pPr marL="1600200" indent="-228600" defTabSz="642938" eaLnBrk="0" hangingPunct="0">
              <a:defRPr>
                <a:solidFill>
                  <a:srgbClr val="FFFF00"/>
                </a:solidFill>
                <a:latin typeface="Arial" charset="0"/>
                <a:cs typeface="Arial" charset="0"/>
              </a:defRPr>
            </a:lvl4pPr>
            <a:lvl5pPr marL="2057400" indent="-228600" defTabSz="642938" eaLnBrk="0" hangingPunct="0">
              <a:defRPr>
                <a:solidFill>
                  <a:srgbClr val="FFFF00"/>
                </a:solidFill>
                <a:latin typeface="Arial" charset="0"/>
                <a:cs typeface="Arial" charset="0"/>
              </a:defRPr>
            </a:lvl5pPr>
            <a:lvl6pPr marL="2514600" indent="-228600" defTabSz="642938" eaLnBrk="0" fontAlgn="base" hangingPunct="0">
              <a:spcBef>
                <a:spcPct val="0"/>
              </a:spcBef>
              <a:spcAft>
                <a:spcPct val="0"/>
              </a:spcAft>
              <a:defRPr>
                <a:solidFill>
                  <a:srgbClr val="FFFF00"/>
                </a:solidFill>
                <a:latin typeface="Arial" charset="0"/>
                <a:cs typeface="Arial" charset="0"/>
              </a:defRPr>
            </a:lvl6pPr>
            <a:lvl7pPr marL="2971800" indent="-228600" defTabSz="642938" eaLnBrk="0" fontAlgn="base" hangingPunct="0">
              <a:spcBef>
                <a:spcPct val="0"/>
              </a:spcBef>
              <a:spcAft>
                <a:spcPct val="0"/>
              </a:spcAft>
              <a:defRPr>
                <a:solidFill>
                  <a:srgbClr val="FFFF00"/>
                </a:solidFill>
                <a:latin typeface="Arial" charset="0"/>
                <a:cs typeface="Arial" charset="0"/>
              </a:defRPr>
            </a:lvl7pPr>
            <a:lvl8pPr marL="3429000" indent="-228600" defTabSz="642938" eaLnBrk="0" fontAlgn="base" hangingPunct="0">
              <a:spcBef>
                <a:spcPct val="0"/>
              </a:spcBef>
              <a:spcAft>
                <a:spcPct val="0"/>
              </a:spcAft>
              <a:defRPr>
                <a:solidFill>
                  <a:srgbClr val="FFFF00"/>
                </a:solidFill>
                <a:latin typeface="Arial" charset="0"/>
                <a:cs typeface="Arial" charset="0"/>
              </a:defRPr>
            </a:lvl8pPr>
            <a:lvl9pPr marL="3886200" indent="-228600" defTabSz="642938" eaLnBrk="0" fontAlgn="base" hangingPunct="0">
              <a:spcBef>
                <a:spcPct val="0"/>
              </a:spcBef>
              <a:spcAft>
                <a:spcPct val="0"/>
              </a:spcAft>
              <a:defRPr>
                <a:solidFill>
                  <a:srgbClr val="FFFF00"/>
                </a:solidFill>
                <a:latin typeface="Arial" charset="0"/>
                <a:cs typeface="Arial" charset="0"/>
              </a:defRPr>
            </a:lvl9pPr>
          </a:lstStyle>
          <a:p>
            <a:pPr algn="ctr" defTabSz="857229" fontAlgn="base">
              <a:spcBef>
                <a:spcPct val="50000"/>
              </a:spcBef>
              <a:spcAft>
                <a:spcPct val="0"/>
              </a:spcAft>
            </a:pPr>
            <a:r>
              <a:rPr lang="fr-FR" sz="1400" b="1" dirty="0">
                <a:solidFill>
                  <a:srgbClr val="000000">
                    <a:lumMod val="65000"/>
                    <a:lumOff val="35000"/>
                  </a:srgbClr>
                </a:solidFill>
              </a:rPr>
              <a:t>migration</a:t>
            </a:r>
          </a:p>
        </p:txBody>
      </p:sp>
      <p:sp>
        <p:nvSpPr>
          <p:cNvPr id="121" name="TextBox 28">
            <a:extLst>
              <a:ext uri="{FF2B5EF4-FFF2-40B4-BE49-F238E27FC236}">
                <a16:creationId xmlns:a16="http://schemas.microsoft.com/office/drawing/2014/main" id="{80A2FCE7-E3D0-4950-AACC-6E6021214FE9}"/>
              </a:ext>
            </a:extLst>
          </p:cNvPr>
          <p:cNvSpPr txBox="1">
            <a:spLocks noChangeArrowheads="1"/>
          </p:cNvSpPr>
          <p:nvPr/>
        </p:nvSpPr>
        <p:spPr bwMode="auto">
          <a:xfrm>
            <a:off x="6766933" y="2181827"/>
            <a:ext cx="994492" cy="280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4311" tIns="32155" rIns="64311" bIns="32155">
            <a:spAutoFit/>
          </a:bodyPr>
          <a:lstStyle>
            <a:lvl1pPr defTabSz="642938" eaLnBrk="0" hangingPunct="0">
              <a:defRPr>
                <a:solidFill>
                  <a:srgbClr val="FFFF00"/>
                </a:solidFill>
                <a:latin typeface="Arial" charset="0"/>
                <a:cs typeface="Arial" charset="0"/>
              </a:defRPr>
            </a:lvl1pPr>
            <a:lvl2pPr marL="742950" indent="-285750" defTabSz="642938" eaLnBrk="0" hangingPunct="0">
              <a:defRPr>
                <a:solidFill>
                  <a:srgbClr val="FFFF00"/>
                </a:solidFill>
                <a:latin typeface="Arial" charset="0"/>
                <a:cs typeface="Arial" charset="0"/>
              </a:defRPr>
            </a:lvl2pPr>
            <a:lvl3pPr marL="1143000" indent="-228600" defTabSz="642938" eaLnBrk="0" hangingPunct="0">
              <a:defRPr>
                <a:solidFill>
                  <a:srgbClr val="FFFF00"/>
                </a:solidFill>
                <a:latin typeface="Arial" charset="0"/>
                <a:cs typeface="Arial" charset="0"/>
              </a:defRPr>
            </a:lvl3pPr>
            <a:lvl4pPr marL="1600200" indent="-228600" defTabSz="642938" eaLnBrk="0" hangingPunct="0">
              <a:defRPr>
                <a:solidFill>
                  <a:srgbClr val="FFFF00"/>
                </a:solidFill>
                <a:latin typeface="Arial" charset="0"/>
                <a:cs typeface="Arial" charset="0"/>
              </a:defRPr>
            </a:lvl4pPr>
            <a:lvl5pPr marL="2057400" indent="-228600" defTabSz="642938" eaLnBrk="0" hangingPunct="0">
              <a:defRPr>
                <a:solidFill>
                  <a:srgbClr val="FFFF00"/>
                </a:solidFill>
                <a:latin typeface="Arial" charset="0"/>
                <a:cs typeface="Arial" charset="0"/>
              </a:defRPr>
            </a:lvl5pPr>
            <a:lvl6pPr marL="2514600" indent="-228600" defTabSz="642938" eaLnBrk="0" fontAlgn="base" hangingPunct="0">
              <a:spcBef>
                <a:spcPct val="0"/>
              </a:spcBef>
              <a:spcAft>
                <a:spcPct val="0"/>
              </a:spcAft>
              <a:defRPr>
                <a:solidFill>
                  <a:srgbClr val="FFFF00"/>
                </a:solidFill>
                <a:latin typeface="Arial" charset="0"/>
                <a:cs typeface="Arial" charset="0"/>
              </a:defRPr>
            </a:lvl6pPr>
            <a:lvl7pPr marL="2971800" indent="-228600" defTabSz="642938" eaLnBrk="0" fontAlgn="base" hangingPunct="0">
              <a:spcBef>
                <a:spcPct val="0"/>
              </a:spcBef>
              <a:spcAft>
                <a:spcPct val="0"/>
              </a:spcAft>
              <a:defRPr>
                <a:solidFill>
                  <a:srgbClr val="FFFF00"/>
                </a:solidFill>
                <a:latin typeface="Arial" charset="0"/>
                <a:cs typeface="Arial" charset="0"/>
              </a:defRPr>
            </a:lvl7pPr>
            <a:lvl8pPr marL="3429000" indent="-228600" defTabSz="642938" eaLnBrk="0" fontAlgn="base" hangingPunct="0">
              <a:spcBef>
                <a:spcPct val="0"/>
              </a:spcBef>
              <a:spcAft>
                <a:spcPct val="0"/>
              </a:spcAft>
              <a:defRPr>
                <a:solidFill>
                  <a:srgbClr val="FFFF00"/>
                </a:solidFill>
                <a:latin typeface="Arial" charset="0"/>
                <a:cs typeface="Arial" charset="0"/>
              </a:defRPr>
            </a:lvl8pPr>
            <a:lvl9pPr marL="3886200" indent="-228600" defTabSz="642938" eaLnBrk="0" fontAlgn="base" hangingPunct="0">
              <a:spcBef>
                <a:spcPct val="0"/>
              </a:spcBef>
              <a:spcAft>
                <a:spcPct val="0"/>
              </a:spcAft>
              <a:defRPr>
                <a:solidFill>
                  <a:srgbClr val="FFFF00"/>
                </a:solidFill>
                <a:latin typeface="Arial" charset="0"/>
                <a:cs typeface="Arial" charset="0"/>
              </a:defRPr>
            </a:lvl9pPr>
          </a:lstStyle>
          <a:p>
            <a:pPr algn="ctr" defTabSz="857229" fontAlgn="base">
              <a:spcBef>
                <a:spcPct val="50000"/>
              </a:spcBef>
              <a:spcAft>
                <a:spcPct val="0"/>
              </a:spcAft>
            </a:pPr>
            <a:r>
              <a:rPr lang="fr-FR" sz="1400" b="1" dirty="0">
                <a:solidFill>
                  <a:srgbClr val="000000">
                    <a:lumMod val="65000"/>
                    <a:lumOff val="35000"/>
                  </a:srgbClr>
                </a:solidFill>
              </a:rPr>
              <a:t>embolie</a:t>
            </a:r>
          </a:p>
        </p:txBody>
      </p:sp>
      <p:sp>
        <p:nvSpPr>
          <p:cNvPr id="131" name="TextBox 29">
            <a:extLst>
              <a:ext uri="{FF2B5EF4-FFF2-40B4-BE49-F238E27FC236}">
                <a16:creationId xmlns:a16="http://schemas.microsoft.com/office/drawing/2014/main" id="{299EE432-6C23-494B-9A17-CFFE11A37411}"/>
              </a:ext>
            </a:extLst>
          </p:cNvPr>
          <p:cNvSpPr txBox="1">
            <a:spLocks noChangeArrowheads="1"/>
          </p:cNvSpPr>
          <p:nvPr/>
        </p:nvSpPr>
        <p:spPr bwMode="auto">
          <a:xfrm>
            <a:off x="6398072" y="3941977"/>
            <a:ext cx="1931088" cy="742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4311" tIns="32155" rIns="64311" bIns="32155">
            <a:spAutoFit/>
          </a:bodyPr>
          <a:lstStyle>
            <a:lvl1pPr defTabSz="642938" eaLnBrk="0" hangingPunct="0">
              <a:defRPr>
                <a:solidFill>
                  <a:srgbClr val="FFFF00"/>
                </a:solidFill>
                <a:latin typeface="Arial" charset="0"/>
                <a:cs typeface="Arial" charset="0"/>
              </a:defRPr>
            </a:lvl1pPr>
            <a:lvl2pPr marL="742950" indent="-285750" defTabSz="642938" eaLnBrk="0" hangingPunct="0">
              <a:defRPr>
                <a:solidFill>
                  <a:srgbClr val="FFFF00"/>
                </a:solidFill>
                <a:latin typeface="Arial" charset="0"/>
                <a:cs typeface="Arial" charset="0"/>
              </a:defRPr>
            </a:lvl2pPr>
            <a:lvl3pPr marL="1143000" indent="-228600" defTabSz="642938" eaLnBrk="0" hangingPunct="0">
              <a:defRPr>
                <a:solidFill>
                  <a:srgbClr val="FFFF00"/>
                </a:solidFill>
                <a:latin typeface="Arial" charset="0"/>
                <a:cs typeface="Arial" charset="0"/>
              </a:defRPr>
            </a:lvl3pPr>
            <a:lvl4pPr marL="1600200" indent="-228600" defTabSz="642938" eaLnBrk="0" hangingPunct="0">
              <a:defRPr>
                <a:solidFill>
                  <a:srgbClr val="FFFF00"/>
                </a:solidFill>
                <a:latin typeface="Arial" charset="0"/>
                <a:cs typeface="Arial" charset="0"/>
              </a:defRPr>
            </a:lvl4pPr>
            <a:lvl5pPr marL="2057400" indent="-228600" defTabSz="642938" eaLnBrk="0" hangingPunct="0">
              <a:defRPr>
                <a:solidFill>
                  <a:srgbClr val="FFFF00"/>
                </a:solidFill>
                <a:latin typeface="Arial" charset="0"/>
                <a:cs typeface="Arial" charset="0"/>
              </a:defRPr>
            </a:lvl5pPr>
            <a:lvl6pPr marL="2514600" indent="-228600" defTabSz="642938" eaLnBrk="0" fontAlgn="base" hangingPunct="0">
              <a:spcBef>
                <a:spcPct val="0"/>
              </a:spcBef>
              <a:spcAft>
                <a:spcPct val="0"/>
              </a:spcAft>
              <a:defRPr>
                <a:solidFill>
                  <a:srgbClr val="FFFF00"/>
                </a:solidFill>
                <a:latin typeface="Arial" charset="0"/>
                <a:cs typeface="Arial" charset="0"/>
              </a:defRPr>
            </a:lvl6pPr>
            <a:lvl7pPr marL="2971800" indent="-228600" defTabSz="642938" eaLnBrk="0" fontAlgn="base" hangingPunct="0">
              <a:spcBef>
                <a:spcPct val="0"/>
              </a:spcBef>
              <a:spcAft>
                <a:spcPct val="0"/>
              </a:spcAft>
              <a:defRPr>
                <a:solidFill>
                  <a:srgbClr val="FFFF00"/>
                </a:solidFill>
                <a:latin typeface="Arial" charset="0"/>
                <a:cs typeface="Arial" charset="0"/>
              </a:defRPr>
            </a:lvl7pPr>
            <a:lvl8pPr marL="3429000" indent="-228600" defTabSz="642938" eaLnBrk="0" fontAlgn="base" hangingPunct="0">
              <a:spcBef>
                <a:spcPct val="0"/>
              </a:spcBef>
              <a:spcAft>
                <a:spcPct val="0"/>
              </a:spcAft>
              <a:defRPr>
                <a:solidFill>
                  <a:srgbClr val="FFFF00"/>
                </a:solidFill>
                <a:latin typeface="Arial" charset="0"/>
                <a:cs typeface="Arial" charset="0"/>
              </a:defRPr>
            </a:lvl8pPr>
            <a:lvl9pPr marL="3886200" indent="-228600" defTabSz="642938" eaLnBrk="0" fontAlgn="base" hangingPunct="0">
              <a:spcBef>
                <a:spcPct val="0"/>
              </a:spcBef>
              <a:spcAft>
                <a:spcPct val="0"/>
              </a:spcAft>
              <a:defRPr>
                <a:solidFill>
                  <a:srgbClr val="FFFF00"/>
                </a:solidFill>
                <a:latin typeface="Arial" charset="0"/>
                <a:cs typeface="Arial" charset="0"/>
              </a:defRPr>
            </a:lvl9pPr>
          </a:lstStyle>
          <a:p>
            <a:pPr algn="ctr" defTabSz="857229" fontAlgn="base">
              <a:spcAft>
                <a:spcPct val="0"/>
              </a:spcAft>
            </a:pPr>
            <a:r>
              <a:rPr lang="fr-FR" sz="1400" b="1" dirty="0">
                <a:solidFill>
                  <a:srgbClr val="000000">
                    <a:lumMod val="65000"/>
                    <a:lumOff val="35000"/>
                  </a:srgbClr>
                </a:solidFill>
              </a:rPr>
              <a:t>thrombus</a:t>
            </a:r>
          </a:p>
          <a:p>
            <a:pPr algn="ctr" defTabSz="857229" fontAlgn="base">
              <a:spcAft>
                <a:spcPct val="0"/>
              </a:spcAft>
            </a:pPr>
            <a:r>
              <a:rPr lang="fr-FR" sz="1200" dirty="0">
                <a:solidFill>
                  <a:srgbClr val="000000">
                    <a:lumMod val="65000"/>
                    <a:lumOff val="35000"/>
                  </a:srgbClr>
                </a:solidFill>
              </a:rPr>
              <a:t>thrombose veineuse profonde</a:t>
            </a:r>
          </a:p>
        </p:txBody>
      </p:sp>
    </p:spTree>
    <p:extLst>
      <p:ext uri="{BB962C8B-B14F-4D97-AF65-F5344CB8AC3E}">
        <p14:creationId xmlns:p14="http://schemas.microsoft.com/office/powerpoint/2010/main" val="20069556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1263029"/>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itel 1">
            <a:extLst>
              <a:ext uri="{FF2B5EF4-FFF2-40B4-BE49-F238E27FC236}">
                <a16:creationId xmlns:a16="http://schemas.microsoft.com/office/drawing/2014/main" id="{CB0E5EFB-35B6-4E7B-B90A-0BE19FEA8704}"/>
              </a:ext>
            </a:extLst>
          </p:cNvPr>
          <p:cNvSpPr txBox="1">
            <a:spLocks/>
          </p:cNvSpPr>
          <p:nvPr/>
        </p:nvSpPr>
        <p:spPr>
          <a:xfrm>
            <a:off x="619123" y="234356"/>
            <a:ext cx="8274053" cy="997196"/>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Directives de l’ESC pour la EP 2019 : Prévention secondaire à long terme de la TEV chez les patients sans cancer</a:t>
            </a:r>
          </a:p>
        </p:txBody>
      </p:sp>
      <p:sp>
        <p:nvSpPr>
          <p:cNvPr id="8" name="TextBox 3">
            <a:extLst>
              <a:ext uri="{FF2B5EF4-FFF2-40B4-BE49-F238E27FC236}">
                <a16:creationId xmlns:a16="http://schemas.microsoft.com/office/drawing/2014/main" id="{2FFE767A-A25D-4C4F-BA87-BB3284BB6192}"/>
              </a:ext>
            </a:extLst>
          </p:cNvPr>
          <p:cNvSpPr txBox="1"/>
          <p:nvPr/>
        </p:nvSpPr>
        <p:spPr>
          <a:xfrm>
            <a:off x="619124" y="4815493"/>
            <a:ext cx="7913690" cy="241092"/>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 Classe de recommandations ; ** Niveau de preuves</a:t>
            </a:r>
          </a:p>
          <a:p>
            <a:pPr>
              <a:spcBef>
                <a:spcPts val="0"/>
              </a:spcBef>
              <a:spcAft>
                <a:spcPts val="200"/>
              </a:spcAft>
            </a:pPr>
            <a:r>
              <a:rPr lang="fr-FR" sz="700" dirty="0">
                <a:solidFill>
                  <a:srgbClr val="B3B2B5"/>
                </a:solidFill>
                <a:cs typeface="Arial" charset="0"/>
              </a:rPr>
              <a:t>VTE : </a:t>
            </a:r>
            <a:r>
              <a:rPr lang="fr-FR" sz="700" dirty="0" err="1">
                <a:solidFill>
                  <a:srgbClr val="B3B2B5"/>
                </a:solidFill>
                <a:cs typeface="Arial" charset="0"/>
              </a:rPr>
              <a:t>venous</a:t>
            </a:r>
            <a:r>
              <a:rPr lang="fr-FR" sz="700" dirty="0">
                <a:solidFill>
                  <a:srgbClr val="B3B2B5"/>
                </a:solidFill>
                <a:cs typeface="Arial" charset="0"/>
              </a:rPr>
              <a:t> </a:t>
            </a:r>
            <a:r>
              <a:rPr lang="fr-FR" sz="700" dirty="0" err="1">
                <a:solidFill>
                  <a:srgbClr val="B3B2B5"/>
                </a:solidFill>
                <a:cs typeface="Arial" charset="0"/>
              </a:rPr>
              <a:t>thromboembolism</a:t>
            </a:r>
            <a:r>
              <a:rPr lang="fr-FR" sz="700" dirty="0">
                <a:solidFill>
                  <a:srgbClr val="B3B2B5"/>
                </a:solidFill>
                <a:cs typeface="Arial" charset="0"/>
              </a:rPr>
              <a:t> ; DVT : </a:t>
            </a:r>
            <a:r>
              <a:rPr lang="fr-FR" sz="700" dirty="0" err="1">
                <a:solidFill>
                  <a:srgbClr val="B3B2B5"/>
                </a:solidFill>
                <a:cs typeface="Arial" charset="0"/>
              </a:rPr>
              <a:t>deep</a:t>
            </a:r>
            <a:r>
              <a:rPr lang="fr-FR" sz="700" dirty="0">
                <a:solidFill>
                  <a:srgbClr val="B3B2B5"/>
                </a:solidFill>
                <a:cs typeface="Arial" charset="0"/>
              </a:rPr>
              <a:t> </a:t>
            </a:r>
            <a:r>
              <a:rPr lang="fr-FR" sz="700" dirty="0" err="1">
                <a:solidFill>
                  <a:srgbClr val="B3B2B5"/>
                </a:solidFill>
                <a:cs typeface="Arial" charset="0"/>
              </a:rPr>
              <a:t>vein</a:t>
            </a:r>
            <a:r>
              <a:rPr lang="fr-FR" sz="700" dirty="0">
                <a:solidFill>
                  <a:srgbClr val="B3B2B5"/>
                </a:solidFill>
                <a:cs typeface="Arial" charset="0"/>
              </a:rPr>
              <a:t> </a:t>
            </a:r>
            <a:r>
              <a:rPr lang="fr-FR" sz="700" dirty="0" err="1">
                <a:solidFill>
                  <a:srgbClr val="B3B2B5"/>
                </a:solidFill>
                <a:cs typeface="Arial" charset="0"/>
              </a:rPr>
              <a:t>thrombosis</a:t>
            </a:r>
            <a:r>
              <a:rPr lang="fr-FR" sz="700" dirty="0">
                <a:solidFill>
                  <a:srgbClr val="B3B2B5"/>
                </a:solidFill>
                <a:cs typeface="Arial" charset="0"/>
              </a:rPr>
              <a:t> ; PE : </a:t>
            </a:r>
            <a:r>
              <a:rPr lang="fr-FR" sz="700" dirty="0" err="1">
                <a:solidFill>
                  <a:srgbClr val="B3B2B5"/>
                </a:solidFill>
                <a:cs typeface="Arial" charset="0"/>
              </a:rPr>
              <a:t>pulmonary</a:t>
            </a:r>
            <a:r>
              <a:rPr lang="fr-FR" sz="700" dirty="0">
                <a:solidFill>
                  <a:srgbClr val="B3B2B5"/>
                </a:solidFill>
                <a:cs typeface="Arial" charset="0"/>
              </a:rPr>
              <a:t> </a:t>
            </a:r>
            <a:r>
              <a:rPr lang="fr-FR" sz="700" dirty="0" err="1">
                <a:solidFill>
                  <a:srgbClr val="B3B2B5"/>
                </a:solidFill>
                <a:cs typeface="Arial" charset="0"/>
              </a:rPr>
              <a:t>embolism</a:t>
            </a:r>
            <a:r>
              <a:rPr lang="fr-FR" sz="700" dirty="0">
                <a:solidFill>
                  <a:srgbClr val="B3B2B5"/>
                </a:solidFill>
                <a:cs typeface="Arial" charset="0"/>
              </a:rPr>
              <a:t> ; </a:t>
            </a:r>
            <a:r>
              <a:rPr lang="fr-FR" sz="700" dirty="0" err="1">
                <a:solidFill>
                  <a:srgbClr val="B3B2B5"/>
                </a:solidFill>
                <a:cs typeface="Arial" charset="0"/>
              </a:rPr>
              <a:t>NOACs</a:t>
            </a:r>
            <a:r>
              <a:rPr lang="fr-FR" sz="700" dirty="0">
                <a:solidFill>
                  <a:srgbClr val="B3B2B5"/>
                </a:solidFill>
                <a:cs typeface="Arial" charset="0"/>
              </a:rPr>
              <a:t> : </a:t>
            </a:r>
            <a:r>
              <a:rPr lang="fr-FR" sz="700" dirty="0" err="1">
                <a:solidFill>
                  <a:srgbClr val="B3B2B5"/>
                </a:solidFill>
                <a:cs typeface="Arial" charset="0"/>
              </a:rPr>
              <a:t>novel</a:t>
            </a:r>
            <a:r>
              <a:rPr lang="fr-FR" sz="700" dirty="0">
                <a:solidFill>
                  <a:srgbClr val="B3B2B5"/>
                </a:solidFill>
                <a:cs typeface="Arial" charset="0"/>
              </a:rPr>
              <a:t> oral anticoagulants</a:t>
            </a:r>
          </a:p>
        </p:txBody>
      </p:sp>
      <p:graphicFrame>
        <p:nvGraphicFramePr>
          <p:cNvPr id="27" name="Content Placeholder 4">
            <a:extLst>
              <a:ext uri="{FF2B5EF4-FFF2-40B4-BE49-F238E27FC236}">
                <a16:creationId xmlns:a16="http://schemas.microsoft.com/office/drawing/2014/main" id="{EBD09BBE-BA7F-403B-9B3D-A7552F3A3352}"/>
              </a:ext>
            </a:extLst>
          </p:cNvPr>
          <p:cNvGraphicFramePr>
            <a:graphicFrameLocks/>
          </p:cNvGraphicFramePr>
          <p:nvPr>
            <p:extLst>
              <p:ext uri="{D42A27DB-BD31-4B8C-83A1-F6EECF244321}">
                <p14:modId xmlns:p14="http://schemas.microsoft.com/office/powerpoint/2010/main" val="2986784456"/>
              </p:ext>
            </p:extLst>
          </p:nvPr>
        </p:nvGraphicFramePr>
        <p:xfrm>
          <a:off x="611188" y="1451272"/>
          <a:ext cx="7914112" cy="1356360"/>
        </p:xfrm>
        <a:graphic>
          <a:graphicData uri="http://schemas.openxmlformats.org/drawingml/2006/table">
            <a:tbl>
              <a:tblPr firstRow="1" bandRow="1">
                <a:tableStyleId>{9D7B26C5-4107-4FEC-AEDC-1716B250A1EF}</a:tableStyleId>
              </a:tblPr>
              <a:tblGrid>
                <a:gridCol w="6114112">
                  <a:extLst>
                    <a:ext uri="{9D8B030D-6E8A-4147-A177-3AD203B41FA5}">
                      <a16:colId xmlns:a16="http://schemas.microsoft.com/office/drawing/2014/main" val="158057105"/>
                    </a:ext>
                  </a:extLst>
                </a:gridCol>
                <a:gridCol w="900000">
                  <a:extLst>
                    <a:ext uri="{9D8B030D-6E8A-4147-A177-3AD203B41FA5}">
                      <a16:colId xmlns:a16="http://schemas.microsoft.com/office/drawing/2014/main" val="375632211"/>
                    </a:ext>
                  </a:extLst>
                </a:gridCol>
                <a:gridCol w="900000">
                  <a:extLst>
                    <a:ext uri="{9D8B030D-6E8A-4147-A177-3AD203B41FA5}">
                      <a16:colId xmlns:a16="http://schemas.microsoft.com/office/drawing/2014/main" val="2424362976"/>
                    </a:ext>
                  </a:extLst>
                </a:gridCol>
              </a:tblGrid>
              <a:tr h="1677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100" b="1" cap="all">
                          <a:solidFill>
                            <a:schemeClr val="bg1"/>
                          </a:solidFill>
                          <a:latin typeface="+mn-lt"/>
                          <a:ea typeface="+mn-ea"/>
                          <a:cs typeface="+mn-cs"/>
                        </a:rPr>
                        <a:t>Patients chez qui une prolongation au-delà de 3 mois est recommandée</a:t>
                      </a:r>
                      <a:r>
                        <a:rPr lang="fr-FR" sz="1100" b="1" cap="all" baseline="30000">
                          <a:solidFill>
                            <a:schemeClr val="bg1"/>
                          </a:solidFill>
                          <a:latin typeface="+mn-lt"/>
                          <a:ea typeface="+mn-ea"/>
                          <a:cs typeface="+mn-cs"/>
                        </a:rPr>
                        <a:t>9</a:t>
                      </a:r>
                    </a:p>
                  </a:txBody>
                  <a:tcP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tc>
                  <a:txBody>
                    <a:bodyPr/>
                    <a:lstStyle/>
                    <a:p>
                      <a:pPr algn="ctr"/>
                      <a:r>
                        <a:rPr lang="fr-FR" sz="1100" cap="all" baseline="0">
                          <a:solidFill>
                            <a:schemeClr val="bg1"/>
                          </a:solidFill>
                        </a:rPr>
                        <a:t>Classe*</a:t>
                      </a:r>
                    </a:p>
                  </a:txBody>
                  <a:tcP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tc>
                  <a:txBody>
                    <a:bodyPr/>
                    <a:lstStyle/>
                    <a:p>
                      <a:pPr algn="ctr"/>
                      <a:r>
                        <a:rPr lang="fr-FR" sz="1100" cap="all" baseline="0">
                          <a:solidFill>
                            <a:schemeClr val="bg1"/>
                          </a:solidFill>
                        </a:rPr>
                        <a:t>Niveau**</a:t>
                      </a:r>
                    </a:p>
                  </a:txBody>
                  <a:tcP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extLst>
                  <a:ext uri="{0D108BD9-81ED-4DB2-BD59-A6C34878D82A}">
                    <a16:rowId xmlns:a16="http://schemas.microsoft.com/office/drawing/2014/main" val="397260071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a:solidFill>
                            <a:schemeClr val="tx1"/>
                          </a:solidFill>
                        </a:rPr>
                        <a:t>Un traitement anticoagulant oral de durée indéterminée est recommandé pour les patients présentant une TEV récurrente (c’est-à-dire avec au moins un épisode antérieur d’EP ou de TVP) non liée à un facteur de risque majeur transitoire ou réversible.</a:t>
                      </a:r>
                    </a:p>
                  </a:txBody>
                  <a:tcPr>
                    <a:lnT w="12700" cmpd="sng">
                      <a:noFill/>
                    </a:lnT>
                    <a:solidFill>
                      <a:schemeClr val="bg1">
                        <a:lumMod val="95000"/>
                      </a:schemeClr>
                    </a:solidFill>
                  </a:tcPr>
                </a:tc>
                <a:tc>
                  <a:txBody>
                    <a:bodyPr/>
                    <a:lstStyle/>
                    <a:p>
                      <a:pPr algn="ctr"/>
                      <a:r>
                        <a:rPr lang="fr-FR" sz="1100" baseline="0">
                          <a:solidFill>
                            <a:schemeClr val="tx1"/>
                          </a:solidFill>
                        </a:rPr>
                        <a:t>I</a:t>
                      </a:r>
                    </a:p>
                  </a:txBody>
                  <a:tcPr anchor="ctr">
                    <a:lnT w="12700" cmpd="sng">
                      <a:noFill/>
                    </a:lnT>
                    <a:solidFill>
                      <a:srgbClr val="00B050">
                        <a:alpha val="60000"/>
                      </a:srgbClr>
                    </a:solidFill>
                  </a:tcPr>
                </a:tc>
                <a:tc>
                  <a:txBody>
                    <a:bodyPr/>
                    <a:lstStyle/>
                    <a:p>
                      <a:pPr algn="ctr"/>
                      <a:r>
                        <a:rPr lang="fr-FR" sz="1100" baseline="0">
                          <a:solidFill>
                            <a:schemeClr val="bg1"/>
                          </a:solidFill>
                        </a:rPr>
                        <a:t>R</a:t>
                      </a:r>
                    </a:p>
                  </a:txBody>
                  <a:tcPr anchor="ctr">
                    <a:lnT w="12700" cmpd="sng">
                      <a:noFill/>
                    </a:lnT>
                    <a:solidFill>
                      <a:srgbClr val="809ED5"/>
                    </a:solidFill>
                  </a:tcPr>
                </a:tc>
                <a:extLst>
                  <a:ext uri="{0D108BD9-81ED-4DB2-BD59-A6C34878D82A}">
                    <a16:rowId xmlns:a16="http://schemas.microsoft.com/office/drawing/2014/main" val="271822669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dirty="0">
                          <a:solidFill>
                            <a:schemeClr val="tx1"/>
                          </a:solidFill>
                        </a:rPr>
                        <a:t>Si une anticoagulation orale prolongée est décidée après une EP chez un patient sans cancer, une dose réduite des NACO </a:t>
                      </a:r>
                      <a:r>
                        <a:rPr lang="fr-FR" sz="1000" dirty="0" err="1">
                          <a:solidFill>
                            <a:schemeClr val="tx1"/>
                          </a:solidFill>
                        </a:rPr>
                        <a:t>apixaban</a:t>
                      </a:r>
                      <a:r>
                        <a:rPr lang="fr-FR" sz="1000" dirty="0">
                          <a:solidFill>
                            <a:schemeClr val="tx1"/>
                          </a:solidFill>
                        </a:rPr>
                        <a:t> (2.5 mg </a:t>
                      </a:r>
                      <a:r>
                        <a:rPr lang="fr-FR" sz="1000" dirty="0" err="1">
                          <a:solidFill>
                            <a:schemeClr val="tx1"/>
                          </a:solidFill>
                        </a:rPr>
                        <a:t>bid</a:t>
                      </a:r>
                      <a:r>
                        <a:rPr lang="fr-FR" sz="1000" dirty="0">
                          <a:solidFill>
                            <a:schemeClr val="tx1"/>
                          </a:solidFill>
                        </a:rPr>
                        <a:t>) ou </a:t>
                      </a:r>
                      <a:r>
                        <a:rPr lang="fr-FR" sz="1000" dirty="0" err="1">
                          <a:solidFill>
                            <a:schemeClr val="tx1"/>
                          </a:solidFill>
                        </a:rPr>
                        <a:t>rivaroxaban</a:t>
                      </a:r>
                      <a:r>
                        <a:rPr lang="fr-FR" sz="1000" dirty="0">
                          <a:solidFill>
                            <a:schemeClr val="tx1"/>
                          </a:solidFill>
                        </a:rPr>
                        <a:t> (10 mg </a:t>
                      </a:r>
                      <a:r>
                        <a:rPr lang="fr-FR" sz="1000" dirty="0" err="1">
                          <a:solidFill>
                            <a:schemeClr val="tx1"/>
                          </a:solidFill>
                        </a:rPr>
                        <a:t>od</a:t>
                      </a:r>
                      <a:r>
                        <a:rPr lang="fr-FR" sz="1000" dirty="0">
                          <a:solidFill>
                            <a:schemeClr val="tx1"/>
                          </a:solidFill>
                        </a:rPr>
                        <a:t>) doit être envisagée après 6 mois d’anticoagulation thérapeutique.</a:t>
                      </a:r>
                    </a:p>
                  </a:txBody>
                  <a:tcPr/>
                </a:tc>
                <a:tc>
                  <a:txBody>
                    <a:bodyPr/>
                    <a:lstStyle/>
                    <a:p>
                      <a:pPr algn="ctr"/>
                      <a:r>
                        <a:rPr lang="fr-FR" sz="1100" baseline="0">
                          <a:solidFill>
                            <a:schemeClr val="tx1"/>
                          </a:solidFill>
                        </a:rPr>
                        <a:t>IIa</a:t>
                      </a:r>
                    </a:p>
                  </a:txBody>
                  <a:tcPr anchor="ctr">
                    <a:solidFill>
                      <a:srgbClr val="FFFF00">
                        <a:alpha val="60000"/>
                      </a:srgbClr>
                    </a:solidFill>
                  </a:tcPr>
                </a:tc>
                <a:tc>
                  <a:txBody>
                    <a:bodyPr/>
                    <a:lstStyle/>
                    <a:p>
                      <a:pPr algn="ctr"/>
                      <a:r>
                        <a:rPr lang="fr-FR" sz="1100" baseline="0" dirty="0">
                          <a:solidFill>
                            <a:schemeClr val="bg1"/>
                          </a:solidFill>
                        </a:rPr>
                        <a:t>A</a:t>
                      </a:r>
                    </a:p>
                  </a:txBody>
                  <a:tcPr anchor="ctr">
                    <a:solidFill>
                      <a:schemeClr val="bg2"/>
                    </a:solidFill>
                  </a:tcPr>
                </a:tc>
                <a:extLst>
                  <a:ext uri="{0D108BD9-81ED-4DB2-BD59-A6C34878D82A}">
                    <a16:rowId xmlns:a16="http://schemas.microsoft.com/office/drawing/2014/main" val="1163352413"/>
                  </a:ext>
                </a:extLst>
              </a:tr>
            </a:tbl>
          </a:graphicData>
        </a:graphic>
      </p:graphicFrame>
    </p:spTree>
    <p:extLst>
      <p:ext uri="{BB962C8B-B14F-4D97-AF65-F5344CB8AC3E}">
        <p14:creationId xmlns:p14="http://schemas.microsoft.com/office/powerpoint/2010/main" val="14816422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Ellipse 43">
            <a:extLst>
              <a:ext uri="{FF2B5EF4-FFF2-40B4-BE49-F238E27FC236}">
                <a16:creationId xmlns:a16="http://schemas.microsoft.com/office/drawing/2014/main" id="{6B05047F-8FE6-4CC2-9C20-CECBB27799DB}"/>
              </a:ext>
            </a:extLst>
          </p:cNvPr>
          <p:cNvSpPr/>
          <p:nvPr/>
        </p:nvSpPr>
        <p:spPr bwMode="auto">
          <a:xfrm>
            <a:off x="884220" y="1727239"/>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26" name="Ellipse 25">
            <a:extLst>
              <a:ext uri="{FF2B5EF4-FFF2-40B4-BE49-F238E27FC236}">
                <a16:creationId xmlns:a16="http://schemas.microsoft.com/office/drawing/2014/main" id="{4512695A-70BD-4F56-BFA9-045F227F5903}"/>
              </a:ext>
            </a:extLst>
          </p:cNvPr>
          <p:cNvSpPr/>
          <p:nvPr/>
        </p:nvSpPr>
        <p:spPr bwMode="auto">
          <a:xfrm>
            <a:off x="2851127" y="1735698"/>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10" name="Line 38">
            <a:extLst>
              <a:ext uri="{FF2B5EF4-FFF2-40B4-BE49-F238E27FC236}">
                <a16:creationId xmlns:a16="http://schemas.microsoft.com/office/drawing/2014/main" id="{FC1DE2F0-763F-4E9E-9301-F9435CE5513A}"/>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2" name="Grafik 11">
            <a:extLst>
              <a:ext uri="{FF2B5EF4-FFF2-40B4-BE49-F238E27FC236}">
                <a16:creationId xmlns:a16="http://schemas.microsoft.com/office/drawing/2014/main" id="{5360FDC7-0151-4AD5-836B-B1B7B95A092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080516" y="570406"/>
            <a:ext cx="2987185" cy="1992453"/>
          </a:xfrm>
          <a:prstGeom prst="rect">
            <a:avLst/>
          </a:prstGeom>
          <a:effectLst>
            <a:softEdge rad="635000"/>
          </a:effectLst>
        </p:spPr>
      </p:pic>
      <p:sp>
        <p:nvSpPr>
          <p:cNvPr id="13" name="Titel 1">
            <a:extLst>
              <a:ext uri="{FF2B5EF4-FFF2-40B4-BE49-F238E27FC236}">
                <a16:creationId xmlns:a16="http://schemas.microsoft.com/office/drawing/2014/main" id="{08A5A2DB-3E12-4DF4-BC7D-B3DE66A05CAD}"/>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Ce que la sécurité signifie pour vos patients avec TEV</a:t>
            </a:r>
          </a:p>
        </p:txBody>
      </p:sp>
      <p:pic>
        <p:nvPicPr>
          <p:cNvPr id="14" name="Grafik 13" descr="Medizin">
            <a:extLst>
              <a:ext uri="{FF2B5EF4-FFF2-40B4-BE49-F238E27FC236}">
                <a16:creationId xmlns:a16="http://schemas.microsoft.com/office/drawing/2014/main" id="{D4D70AAA-5EF9-4832-AD03-0EE74399F8BB}"/>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5283751" y="1788826"/>
            <a:ext cx="914400" cy="914400"/>
          </a:xfrm>
          <a:prstGeom prst="rect">
            <a:avLst/>
          </a:prstGeom>
        </p:spPr>
      </p:pic>
      <p:sp>
        <p:nvSpPr>
          <p:cNvPr id="15" name="Ellipse 45">
            <a:hlinkClick r:id="" action="ppaction://noaction"/>
            <a:extLst>
              <a:ext uri="{FF2B5EF4-FFF2-40B4-BE49-F238E27FC236}">
                <a16:creationId xmlns:a16="http://schemas.microsoft.com/office/drawing/2014/main" id="{5E4D0B2E-7E06-42CA-BB5C-11D8BF6274F0}"/>
              </a:ext>
            </a:extLst>
          </p:cNvPr>
          <p:cNvSpPr/>
          <p:nvPr/>
        </p:nvSpPr>
        <p:spPr bwMode="auto">
          <a:xfrm>
            <a:off x="5177873" y="1720158"/>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pic>
        <p:nvPicPr>
          <p:cNvPr id="16" name="Grafik 15" descr="Tageskalender">
            <a:extLst>
              <a:ext uri="{FF2B5EF4-FFF2-40B4-BE49-F238E27FC236}">
                <a16:creationId xmlns:a16="http://schemas.microsoft.com/office/drawing/2014/main" id="{4626C0CF-3FDB-40F4-933D-274855882E62}"/>
              </a:ext>
            </a:extLst>
          </p:cNvPr>
          <p:cNvPicPr>
            <a:picLocks noChangeAspect="1"/>
          </p:cNvPicPr>
          <p:nvPr/>
        </p:nvPicPr>
        <p:blipFill>
          <a:blip r:embed="rId6">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399883" y="1725449"/>
            <a:ext cx="914400" cy="914400"/>
          </a:xfrm>
          <a:prstGeom prst="rect">
            <a:avLst/>
          </a:prstGeom>
        </p:spPr>
      </p:pic>
      <p:sp>
        <p:nvSpPr>
          <p:cNvPr id="17" name="Ellipse 47">
            <a:hlinkClick r:id="" action="ppaction://noaction"/>
            <a:extLst>
              <a:ext uri="{FF2B5EF4-FFF2-40B4-BE49-F238E27FC236}">
                <a16:creationId xmlns:a16="http://schemas.microsoft.com/office/drawing/2014/main" id="{E3B0D42C-76B2-4CA8-A967-EA1EE0293FDB}"/>
              </a:ext>
            </a:extLst>
          </p:cNvPr>
          <p:cNvSpPr/>
          <p:nvPr/>
        </p:nvSpPr>
        <p:spPr bwMode="auto">
          <a:xfrm>
            <a:off x="7335083" y="1719073"/>
            <a:ext cx="1044000" cy="1044000"/>
          </a:xfrm>
          <a:prstGeom prst="ellipse">
            <a:avLst/>
          </a:prstGeom>
          <a:solidFill>
            <a:srgbClr val="373533">
              <a:alpha val="12157"/>
            </a:srgbClr>
          </a:solidFill>
          <a:ln w="19050" algn="ctr">
            <a:no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de-CH" sz="16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18" name="Line 44">
            <a:extLst>
              <a:ext uri="{FF2B5EF4-FFF2-40B4-BE49-F238E27FC236}">
                <a16:creationId xmlns:a16="http://schemas.microsoft.com/office/drawing/2014/main" id="{65377DDA-EA5C-47BD-9DAD-BCCB065A325C}"/>
              </a:ext>
            </a:extLst>
          </p:cNvPr>
          <p:cNvSpPr>
            <a:spLocks noChangeShapeType="1"/>
          </p:cNvSpPr>
          <p:nvPr/>
        </p:nvSpPr>
        <p:spPr bwMode="auto">
          <a:xfrm flipH="1">
            <a:off x="1424716" y="376437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19" name="Line 44">
            <a:extLst>
              <a:ext uri="{FF2B5EF4-FFF2-40B4-BE49-F238E27FC236}">
                <a16:creationId xmlns:a16="http://schemas.microsoft.com/office/drawing/2014/main" id="{0C71C390-25E2-410D-9DEA-F6ABE0C698C6}"/>
              </a:ext>
            </a:extLst>
          </p:cNvPr>
          <p:cNvSpPr>
            <a:spLocks noChangeShapeType="1"/>
          </p:cNvSpPr>
          <p:nvPr/>
        </p:nvSpPr>
        <p:spPr bwMode="auto">
          <a:xfrm flipH="1">
            <a:off x="3354412" y="3764375"/>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pic>
        <p:nvPicPr>
          <p:cNvPr id="24" name="Grafik 23" descr="Infusion">
            <a:extLst>
              <a:ext uri="{FF2B5EF4-FFF2-40B4-BE49-F238E27FC236}">
                <a16:creationId xmlns:a16="http://schemas.microsoft.com/office/drawing/2014/main" id="{1CEEE59E-D8CA-4267-9DFC-559856BB260F}"/>
              </a:ext>
            </a:extLst>
          </p:cNvPr>
          <p:cNvPicPr>
            <a:picLocks noChangeAspect="1"/>
          </p:cNvPicPr>
          <p:nvPr/>
        </p:nvPicPr>
        <p:blipFill>
          <a:blip r:embed="rId8">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2917763" y="1814574"/>
            <a:ext cx="914400" cy="914400"/>
          </a:xfrm>
          <a:prstGeom prst="rect">
            <a:avLst/>
          </a:prstGeom>
        </p:spPr>
      </p:pic>
      <p:sp>
        <p:nvSpPr>
          <p:cNvPr id="28" name="Abgerundetes Rechteck 76">
            <a:extLst>
              <a:ext uri="{FF2B5EF4-FFF2-40B4-BE49-F238E27FC236}">
                <a16:creationId xmlns:a16="http://schemas.microsoft.com/office/drawing/2014/main" id="{D38284BA-60C8-42CC-93D0-41D7915DF103}"/>
              </a:ext>
            </a:extLst>
          </p:cNvPr>
          <p:cNvSpPr>
            <a:spLocks noChangeArrowheads="1"/>
          </p:cNvSpPr>
          <p:nvPr/>
        </p:nvSpPr>
        <p:spPr bwMode="auto">
          <a:xfrm>
            <a:off x="1368425" y="4423108"/>
            <a:ext cx="7161064" cy="214527"/>
          </a:xfrm>
          <a:prstGeom prst="roundRect">
            <a:avLst/>
          </a:prstGeom>
          <a:noFill/>
          <a:ln w="19050">
            <a:solidFill>
              <a:srgbClr val="3961AC"/>
            </a:solidFill>
            <a:miter lim="800000"/>
            <a:headEnd/>
            <a:tailEnd/>
          </a:ln>
        </p:spPr>
        <p:txBody>
          <a:bodyPr wrap="square" lIns="0" tIns="0" rIns="0" bIns="0" anchor="ctr">
            <a:spAutoFit/>
          </a:bodyPr>
          <a:lstStyle/>
          <a:p>
            <a:pPr marL="0" lvl="3" algn="ctr">
              <a:lnSpc>
                <a:spcPct val="90000"/>
              </a:lnSpc>
              <a:spcBef>
                <a:spcPts val="1000"/>
              </a:spcBef>
              <a:buClr>
                <a:srgbClr val="006ABB"/>
              </a:buClr>
              <a:buSzPct val="100000"/>
            </a:pPr>
            <a:r>
              <a:rPr lang="fr-FR" sz="1400" b="1" dirty="0">
                <a:solidFill>
                  <a:srgbClr val="000000">
                    <a:lumMod val="65000"/>
                    <a:lumOff val="35000"/>
                  </a:srgbClr>
                </a:solidFill>
              </a:rPr>
              <a:t> </a:t>
            </a:r>
            <a:r>
              <a:rPr lang="fr-FR" sz="1200" b="1" dirty="0">
                <a:solidFill>
                  <a:srgbClr val="000000">
                    <a:lumMod val="65000"/>
                    <a:lumOff val="35000"/>
                  </a:srgbClr>
                </a:solidFill>
              </a:rPr>
              <a:t>Bénéfice pour vos patients</a:t>
            </a:r>
            <a:r>
              <a:rPr lang="fr-FR" sz="1200" b="1" baseline="30000" dirty="0">
                <a:solidFill>
                  <a:srgbClr val="000000">
                    <a:lumMod val="65000"/>
                    <a:lumOff val="35000"/>
                  </a:srgbClr>
                </a:solidFill>
              </a:rPr>
              <a:t>8</a:t>
            </a:r>
            <a:endParaRPr lang="fr-FR" sz="1400" b="1" baseline="30000" dirty="0">
              <a:solidFill>
                <a:srgbClr val="000000">
                  <a:lumMod val="65000"/>
                  <a:lumOff val="35000"/>
                </a:srgbClr>
              </a:solidFill>
            </a:endParaRPr>
          </a:p>
        </p:txBody>
      </p:sp>
      <p:pic>
        <p:nvPicPr>
          <p:cNvPr id="29" name="Grafik 28" descr="Waage der Justitia">
            <a:hlinkClick r:id="" action="ppaction://noaction"/>
            <a:extLst>
              <a:ext uri="{FF2B5EF4-FFF2-40B4-BE49-F238E27FC236}">
                <a16:creationId xmlns:a16="http://schemas.microsoft.com/office/drawing/2014/main" id="{E839CB6F-0454-4890-9812-E592F58133DC}"/>
              </a:ext>
            </a:extLst>
          </p:cNvPr>
          <p:cNvPicPr>
            <a:picLocks noChangeAspect="1"/>
          </p:cNvPicPr>
          <p:nvPr/>
        </p:nvPicPr>
        <p:blipFill>
          <a:blip r:embed="rId10">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506749" y="3984066"/>
            <a:ext cx="789441" cy="789441"/>
          </a:xfrm>
          <a:prstGeom prst="rect">
            <a:avLst/>
          </a:prstGeom>
        </p:spPr>
      </p:pic>
      <p:sp>
        <p:nvSpPr>
          <p:cNvPr id="30" name="Textfeld 29">
            <a:extLst>
              <a:ext uri="{FF2B5EF4-FFF2-40B4-BE49-F238E27FC236}">
                <a16:creationId xmlns:a16="http://schemas.microsoft.com/office/drawing/2014/main" id="{EC2D9913-B5BC-47E0-8FBC-FDB407F8A6A5}"/>
              </a:ext>
            </a:extLst>
          </p:cNvPr>
          <p:cNvSpPr txBox="1"/>
          <p:nvPr/>
        </p:nvSpPr>
        <p:spPr>
          <a:xfrm>
            <a:off x="619123" y="2816814"/>
            <a:ext cx="1631157" cy="787060"/>
          </a:xfrm>
          <a:prstGeom prst="rect">
            <a:avLst/>
          </a:prstGeom>
          <a:noFill/>
        </p:spPr>
        <p:txBody>
          <a:bodyPr wrap="square" lIns="0" tIns="0" rIns="0" bIns="0" rtlCol="0" anchor="t" anchorCtr="0">
            <a:noAutofit/>
          </a:body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fr-FR" sz="1200" b="1" i="0" u="none" strike="noStrike" cap="none" normalizeH="0" baseline="0" noProof="0">
                <a:ln>
                  <a:noFill/>
                </a:ln>
                <a:solidFill>
                  <a:srgbClr val="3961AC"/>
                </a:solidFill>
                <a:uLnTx/>
                <a:uFillTx/>
                <a:latin typeface="Arial" charset="0"/>
                <a:ea typeface="+mn-ea"/>
                <a:cs typeface="+mn-cs"/>
              </a:rPr>
              <a:t>Efficacité</a:t>
            </a:r>
          </a:p>
          <a:p>
            <a:pPr marL="0" marR="0" lvl="0" indent="0" algn="ctr" defTabSz="914400" rtl="0" eaLnBrk="1" fontAlgn="base" latinLnBrk="0" hangingPunct="1">
              <a:lnSpc>
                <a:spcPct val="100000"/>
              </a:lnSpc>
              <a:spcBef>
                <a:spcPts val="0"/>
              </a:spcBef>
              <a:spcAft>
                <a:spcPct val="0"/>
              </a:spcAft>
              <a:buClrTx/>
              <a:buSzTx/>
              <a:buFontTx/>
              <a:buNone/>
              <a:tabLst/>
              <a:defRPr/>
            </a:pPr>
            <a:r>
              <a:rPr kumimoji="0" lang="fr-FR" sz="1200" i="0" u="none" strike="noStrike" cap="none" normalizeH="0" baseline="0" noProof="0">
                <a:ln>
                  <a:noFill/>
                </a:ln>
                <a:solidFill>
                  <a:schemeClr val="tx1">
                    <a:lumMod val="65000"/>
                    <a:lumOff val="35000"/>
                  </a:schemeClr>
                </a:solidFill>
                <a:uLnTx/>
                <a:uFillTx/>
                <a:latin typeface="Arial" charset="0"/>
                <a:ea typeface="+mn-ea"/>
                <a:cs typeface="+mn-cs"/>
              </a:rPr>
              <a:t>Protection efficace contre une récidive précoce au cours des 21 premiers jours</a:t>
            </a:r>
            <a:r>
              <a:rPr kumimoji="0" lang="fr-FR" sz="1200" i="0" u="none" strike="noStrike" cap="none" normalizeH="0" baseline="30000" noProof="0">
                <a:ln>
                  <a:noFill/>
                </a:ln>
                <a:solidFill>
                  <a:schemeClr val="tx1">
                    <a:lumMod val="65000"/>
                    <a:lumOff val="35000"/>
                  </a:schemeClr>
                </a:solidFill>
                <a:uLnTx/>
                <a:uFillTx/>
                <a:latin typeface="Arial" charset="0"/>
                <a:ea typeface="+mn-ea"/>
                <a:cs typeface="+mn-cs"/>
              </a:rPr>
              <a:t>6,18</a:t>
            </a:r>
          </a:p>
        </p:txBody>
      </p:sp>
      <p:sp>
        <p:nvSpPr>
          <p:cNvPr id="37" name="Textfeld 36">
            <a:extLst>
              <a:ext uri="{FF2B5EF4-FFF2-40B4-BE49-F238E27FC236}">
                <a16:creationId xmlns:a16="http://schemas.microsoft.com/office/drawing/2014/main" id="{AF69ED0F-9562-47D6-BAA0-70E01FA91B6D}"/>
              </a:ext>
            </a:extLst>
          </p:cNvPr>
          <p:cNvSpPr txBox="1"/>
          <p:nvPr/>
        </p:nvSpPr>
        <p:spPr>
          <a:xfrm>
            <a:off x="2542531" y="2810520"/>
            <a:ext cx="1708958" cy="787060"/>
          </a:xfrm>
          <a:prstGeom prst="rect">
            <a:avLst/>
          </a:prstGeom>
          <a:noFill/>
        </p:spPr>
        <p:txBody>
          <a:bodyPr wrap="square" lIns="0" tIns="0" rIns="0" bIns="0" rtlCol="0" anchor="t" anchorCtr="0">
            <a:noAutofit/>
          </a:body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fr-FR" sz="1200" b="1" i="0" u="none" strike="noStrike" cap="none" normalizeH="0" baseline="0" noProof="0">
                <a:ln>
                  <a:noFill/>
                </a:ln>
                <a:solidFill>
                  <a:srgbClr val="3961AC"/>
                </a:solidFill>
                <a:uLnTx/>
                <a:uFillTx/>
                <a:latin typeface="Arial" charset="0"/>
                <a:ea typeface="+mn-ea"/>
                <a:cs typeface="+mn-cs"/>
              </a:rPr>
              <a:t>Sécurité</a:t>
            </a:r>
          </a:p>
          <a:p>
            <a:pPr lvl="0" algn="ctr">
              <a:spcBef>
                <a:spcPts val="0"/>
              </a:spcBef>
              <a:defRPr/>
            </a:pPr>
            <a:r>
              <a:rPr lang="fr-FR" sz="1200">
                <a:solidFill>
                  <a:schemeClr val="tx1">
                    <a:lumMod val="65000"/>
                    <a:lumOff val="35000"/>
                  </a:schemeClr>
                </a:solidFill>
              </a:rPr>
              <a:t>Taux bas d’hémorragies majeures</a:t>
            </a:r>
            <a:r>
              <a:rPr lang="fr-FR" sz="1200" baseline="30000">
                <a:solidFill>
                  <a:schemeClr val="tx1">
                    <a:lumMod val="65000"/>
                    <a:lumOff val="35000"/>
                  </a:schemeClr>
                </a:solidFill>
              </a:rPr>
              <a:t>14</a:t>
            </a:r>
          </a:p>
        </p:txBody>
      </p:sp>
      <p:sp>
        <p:nvSpPr>
          <p:cNvPr id="38" name="Line 44">
            <a:extLst>
              <a:ext uri="{FF2B5EF4-FFF2-40B4-BE49-F238E27FC236}">
                <a16:creationId xmlns:a16="http://schemas.microsoft.com/office/drawing/2014/main" id="{61BEA7F9-864C-43E6-86DC-717E750C5443}"/>
              </a:ext>
            </a:extLst>
          </p:cNvPr>
          <p:cNvSpPr>
            <a:spLocks noChangeShapeType="1"/>
          </p:cNvSpPr>
          <p:nvPr/>
        </p:nvSpPr>
        <p:spPr bwMode="auto">
          <a:xfrm flipH="1">
            <a:off x="5683290" y="3761263"/>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39" name="Textfeld 38">
            <a:extLst>
              <a:ext uri="{FF2B5EF4-FFF2-40B4-BE49-F238E27FC236}">
                <a16:creationId xmlns:a16="http://schemas.microsoft.com/office/drawing/2014/main" id="{B554A52A-DFC1-4A52-81AD-FF2C6C55CDF9}"/>
              </a:ext>
            </a:extLst>
          </p:cNvPr>
          <p:cNvSpPr txBox="1"/>
          <p:nvPr/>
        </p:nvSpPr>
        <p:spPr>
          <a:xfrm>
            <a:off x="4600577" y="2807408"/>
            <a:ext cx="2171698" cy="787060"/>
          </a:xfrm>
          <a:prstGeom prst="rect">
            <a:avLst/>
          </a:prstGeom>
          <a:noFill/>
        </p:spPr>
        <p:txBody>
          <a:bodyPr wrap="square" lIns="0" tIns="0" rIns="0" bIns="0" rtlCol="0" anchor="t" anchorCtr="0">
            <a:noAutofit/>
          </a:body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fr-FR" sz="1200" b="1" i="0" u="none" strike="noStrike" cap="none" normalizeH="0" baseline="0" noProof="0">
                <a:ln>
                  <a:noFill/>
                </a:ln>
                <a:solidFill>
                  <a:srgbClr val="3961AC"/>
                </a:solidFill>
                <a:uLnTx/>
                <a:uFillTx/>
                <a:latin typeface="Arial" charset="0"/>
                <a:ea typeface="+mn-ea"/>
                <a:cs typeface="+mn-cs"/>
              </a:rPr>
              <a:t>Simplicité</a:t>
            </a:r>
          </a:p>
          <a:p>
            <a:pPr marL="0" marR="0" lvl="0" indent="0" algn="ctr" defTabSz="914400" rtl="0" eaLnBrk="1" fontAlgn="base" latinLnBrk="0" hangingPunct="1">
              <a:lnSpc>
                <a:spcPct val="100000"/>
              </a:lnSpc>
              <a:spcBef>
                <a:spcPts val="0"/>
              </a:spcBef>
              <a:spcAft>
                <a:spcPct val="0"/>
              </a:spcAft>
              <a:buClrTx/>
              <a:buSzTx/>
              <a:buFontTx/>
              <a:buNone/>
              <a:tabLst/>
              <a:defRPr/>
            </a:pPr>
            <a:r>
              <a:rPr kumimoji="0" lang="fr-FR" sz="1200" i="0" u="none" strike="noStrike" cap="none" normalizeH="0" baseline="0" noProof="0">
                <a:ln>
                  <a:noFill/>
                </a:ln>
                <a:solidFill>
                  <a:schemeClr val="tx1">
                    <a:lumMod val="65000"/>
                    <a:lumOff val="35000"/>
                  </a:schemeClr>
                </a:solidFill>
                <a:uLnTx/>
                <a:uFillTx/>
                <a:latin typeface="Arial" charset="0"/>
                <a:ea typeface="+mn-ea"/>
                <a:cs typeface="+mn-cs"/>
              </a:rPr>
              <a:t>Posologie adaptée à un </a:t>
            </a:r>
          </a:p>
          <a:p>
            <a:pPr marL="0" marR="0" lvl="0" indent="0" algn="ctr" defTabSz="914400" rtl="0" eaLnBrk="1" fontAlgn="base" latinLnBrk="0" hangingPunct="1">
              <a:lnSpc>
                <a:spcPct val="100000"/>
              </a:lnSpc>
              <a:spcBef>
                <a:spcPts val="0"/>
              </a:spcBef>
              <a:spcAft>
                <a:spcPct val="0"/>
              </a:spcAft>
              <a:buClrTx/>
              <a:buSzTx/>
              <a:buFontTx/>
              <a:buNone/>
              <a:tabLst/>
              <a:defRPr/>
            </a:pPr>
            <a:r>
              <a:rPr kumimoji="0" lang="fr-FR" sz="1200" i="0" u="none" strike="noStrike" cap="none" normalizeH="0" baseline="0" noProof="0">
                <a:ln>
                  <a:noFill/>
                </a:ln>
                <a:solidFill>
                  <a:schemeClr val="tx1">
                    <a:lumMod val="65000"/>
                    <a:lumOff val="35000"/>
                  </a:schemeClr>
                </a:solidFill>
                <a:uLnTx/>
                <a:uFillTx/>
                <a:latin typeface="Arial" charset="0"/>
                <a:ea typeface="+mn-ea"/>
                <a:cs typeface="+mn-cs"/>
              </a:rPr>
              <a:t>traitement prolongé sans nécessité de suivi de la coagulation de routine</a:t>
            </a:r>
          </a:p>
        </p:txBody>
      </p:sp>
      <p:sp>
        <p:nvSpPr>
          <p:cNvPr id="40" name="Line 44">
            <a:extLst>
              <a:ext uri="{FF2B5EF4-FFF2-40B4-BE49-F238E27FC236}">
                <a16:creationId xmlns:a16="http://schemas.microsoft.com/office/drawing/2014/main" id="{BE8A7041-F81C-4640-8FB6-CB8C74CD0FEC}"/>
              </a:ext>
            </a:extLst>
          </p:cNvPr>
          <p:cNvSpPr>
            <a:spLocks noChangeShapeType="1"/>
          </p:cNvSpPr>
          <p:nvPr/>
        </p:nvSpPr>
        <p:spPr bwMode="auto">
          <a:xfrm flipH="1">
            <a:off x="7863569" y="3763751"/>
            <a:ext cx="0" cy="374359"/>
          </a:xfrm>
          <a:prstGeom prst="line">
            <a:avLst/>
          </a:prstGeom>
          <a:noFill/>
          <a:ln w="50800">
            <a:solidFill>
              <a:srgbClr val="809ED5"/>
            </a:solidFill>
            <a:round/>
            <a:headEnd type="none" w="med" len="med"/>
            <a:tailEnd type="triangle" w="med" len="med"/>
          </a:ln>
        </p:spPr>
        <p:txBody>
          <a:bodyPr/>
          <a:lstStyle/>
          <a:p>
            <a:endParaRPr lang="de-DE" sz="1200">
              <a:solidFill>
                <a:srgbClr val="636266"/>
              </a:solidFill>
            </a:endParaRPr>
          </a:p>
        </p:txBody>
      </p:sp>
      <p:sp>
        <p:nvSpPr>
          <p:cNvPr id="41" name="Textfeld 40">
            <a:extLst>
              <a:ext uri="{FF2B5EF4-FFF2-40B4-BE49-F238E27FC236}">
                <a16:creationId xmlns:a16="http://schemas.microsoft.com/office/drawing/2014/main" id="{90AEEDA7-1B49-4A1F-8BFD-A431CA928582}"/>
              </a:ext>
            </a:extLst>
          </p:cNvPr>
          <p:cNvSpPr txBox="1"/>
          <p:nvPr/>
        </p:nvSpPr>
        <p:spPr>
          <a:xfrm>
            <a:off x="7051688" y="2809896"/>
            <a:ext cx="1631157" cy="787060"/>
          </a:xfrm>
          <a:prstGeom prst="rect">
            <a:avLst/>
          </a:prstGeom>
          <a:noFill/>
        </p:spPr>
        <p:txBody>
          <a:bodyPr wrap="square" lIns="0" tIns="0" rIns="0" bIns="0" rtlCol="0" anchor="t" anchorCtr="0">
            <a:noAutofit/>
          </a:body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fr-FR" sz="1200" b="1" i="0" u="none" strike="noStrike" cap="none" normalizeH="0" baseline="0" noProof="0">
                <a:ln>
                  <a:noFill/>
                </a:ln>
                <a:solidFill>
                  <a:srgbClr val="3961AC"/>
                </a:solidFill>
                <a:uLnTx/>
                <a:uFillTx/>
                <a:latin typeface="Arial" charset="0"/>
                <a:ea typeface="+mn-ea"/>
                <a:cs typeface="+mn-cs"/>
              </a:rPr>
              <a:t>Conformité</a:t>
            </a:r>
          </a:p>
          <a:p>
            <a:pPr marL="0" marR="0" lvl="0" indent="0" algn="ctr" defTabSz="914400" rtl="0" eaLnBrk="1" fontAlgn="base" latinLnBrk="0" hangingPunct="1">
              <a:lnSpc>
                <a:spcPct val="100000"/>
              </a:lnSpc>
              <a:spcBef>
                <a:spcPts val="0"/>
              </a:spcBef>
              <a:spcAft>
                <a:spcPct val="0"/>
              </a:spcAft>
              <a:buClrTx/>
              <a:buSzTx/>
              <a:buFontTx/>
              <a:buNone/>
              <a:tabLst/>
              <a:defRPr/>
            </a:pPr>
            <a:r>
              <a:rPr kumimoji="0" lang="fr-FR" sz="1200" i="0" u="none" strike="noStrike" cap="none" normalizeH="0" baseline="0" noProof="0">
                <a:ln>
                  <a:noFill/>
                </a:ln>
                <a:solidFill>
                  <a:schemeClr val="tx1">
                    <a:lumMod val="65000"/>
                    <a:lumOff val="35000"/>
                  </a:schemeClr>
                </a:solidFill>
                <a:uLnTx/>
                <a:uFillTx/>
                <a:latin typeface="Arial" charset="0"/>
                <a:ea typeface="+mn-ea"/>
                <a:cs typeface="+mn-cs"/>
              </a:rPr>
              <a:t>Simple à initier et facile de maintenir un soutien de l’observance</a:t>
            </a:r>
          </a:p>
          <a:p>
            <a:pPr marL="0" marR="0" lvl="0" indent="0" algn="ctr" defTabSz="914400" rtl="0" eaLnBrk="1" fontAlgn="base" latinLnBrk="0" hangingPunct="1">
              <a:lnSpc>
                <a:spcPct val="100000"/>
              </a:lnSpc>
              <a:spcBef>
                <a:spcPts val="0"/>
              </a:spcBef>
              <a:spcAft>
                <a:spcPct val="0"/>
              </a:spcAft>
              <a:buClrTx/>
              <a:buSzTx/>
              <a:buFontTx/>
              <a:buNone/>
              <a:tabLst/>
              <a:defRPr/>
            </a:pPr>
            <a:endParaRPr kumimoji="0" lang="en-US" sz="1200" b="1" i="0" u="none" strike="noStrike" kern="1200" cap="none" spc="0" normalizeH="0" baseline="0" noProof="0">
              <a:ln>
                <a:noFill/>
              </a:ln>
              <a:solidFill>
                <a:srgbClr val="3961AC"/>
              </a:solidFill>
              <a:effectLst/>
              <a:uLnTx/>
              <a:uFillTx/>
              <a:latin typeface="Arial" charset="0"/>
              <a:ea typeface="+mn-ea"/>
              <a:cs typeface="+mn-cs"/>
            </a:endParaRPr>
          </a:p>
        </p:txBody>
      </p:sp>
      <p:pic>
        <p:nvPicPr>
          <p:cNvPr id="32" name="Grafik 31">
            <a:extLst>
              <a:ext uri="{FF2B5EF4-FFF2-40B4-BE49-F238E27FC236}">
                <a16:creationId xmlns:a16="http://schemas.microsoft.com/office/drawing/2014/main" id="{6EB70CE0-AD8C-6A4C-9165-8D9AD47A48B3}"/>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l="66169"/>
          <a:stretch/>
        </p:blipFill>
        <p:spPr>
          <a:xfrm>
            <a:off x="1315541" y="2026495"/>
            <a:ext cx="429441" cy="581305"/>
          </a:xfrm>
          <a:prstGeom prst="rect">
            <a:avLst/>
          </a:prstGeom>
        </p:spPr>
      </p:pic>
      <p:pic>
        <p:nvPicPr>
          <p:cNvPr id="27" name="Grafik 26">
            <a:extLst>
              <a:ext uri="{FF2B5EF4-FFF2-40B4-BE49-F238E27FC236}">
                <a16:creationId xmlns:a16="http://schemas.microsoft.com/office/drawing/2014/main" id="{878256D1-FE82-A540-BB8C-A0E97CC7AF67}"/>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1036020" y="1863056"/>
            <a:ext cx="429441" cy="370881"/>
          </a:xfrm>
          <a:prstGeom prst="rect">
            <a:avLst/>
          </a:prstGeom>
        </p:spPr>
      </p:pic>
    </p:spTree>
    <p:extLst>
      <p:ext uri="{BB962C8B-B14F-4D97-AF65-F5344CB8AC3E}">
        <p14:creationId xmlns:p14="http://schemas.microsoft.com/office/powerpoint/2010/main" val="29636508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Références</a:t>
            </a:r>
          </a:p>
        </p:txBody>
      </p:sp>
      <p:sp>
        <p:nvSpPr>
          <p:cNvPr id="9" name="Subtitle 1">
            <a:extLst>
              <a:ext uri="{FF2B5EF4-FFF2-40B4-BE49-F238E27FC236}">
                <a16:creationId xmlns:a16="http://schemas.microsoft.com/office/drawing/2014/main" id="{1D51EDC6-6774-0449-B5E5-CFC69D6171F3}"/>
              </a:ext>
            </a:extLst>
          </p:cNvPr>
          <p:cNvSpPr txBox="1">
            <a:spLocks/>
          </p:cNvSpPr>
          <p:nvPr/>
        </p:nvSpPr>
        <p:spPr>
          <a:xfrm>
            <a:off x="612776" y="1250911"/>
            <a:ext cx="8243887" cy="2805896"/>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a:t>Cohen AT, et al., </a:t>
            </a:r>
            <a:r>
              <a:rPr lang="de-DE" sz="700" dirty="0" err="1"/>
              <a:t>Venous</a:t>
            </a:r>
            <a:r>
              <a:rPr lang="de-DE" sz="700" dirty="0"/>
              <a:t> </a:t>
            </a:r>
            <a:r>
              <a:rPr lang="de-DE" sz="700" dirty="0" err="1"/>
              <a:t>thromboembolism</a:t>
            </a:r>
            <a:r>
              <a:rPr lang="de-DE" sz="700" dirty="0"/>
              <a:t> (VTE) in Europe. The </a:t>
            </a:r>
            <a:r>
              <a:rPr lang="de-DE" sz="700" dirty="0" err="1"/>
              <a:t>number</a:t>
            </a:r>
            <a:r>
              <a:rPr lang="de-DE" sz="700" dirty="0"/>
              <a:t> </a:t>
            </a:r>
            <a:r>
              <a:rPr lang="de-DE" sz="700" dirty="0" err="1"/>
              <a:t>of</a:t>
            </a:r>
            <a:r>
              <a:rPr lang="de-DE" sz="700" dirty="0"/>
              <a:t> VTE </a:t>
            </a:r>
            <a:r>
              <a:rPr lang="de-DE" sz="700" dirty="0" err="1"/>
              <a:t>events</a:t>
            </a:r>
            <a:r>
              <a:rPr lang="de-DE" sz="700" dirty="0"/>
              <a:t> </a:t>
            </a:r>
            <a:r>
              <a:rPr lang="de-DE" sz="700" dirty="0" err="1"/>
              <a:t>and</a:t>
            </a:r>
            <a:r>
              <a:rPr lang="de-DE" sz="700" dirty="0"/>
              <a:t> </a:t>
            </a:r>
            <a:r>
              <a:rPr lang="de-DE" sz="700" dirty="0" err="1"/>
              <a:t>associated</a:t>
            </a:r>
            <a:r>
              <a:rPr lang="de-DE" sz="700" dirty="0"/>
              <a:t> </a:t>
            </a:r>
            <a:r>
              <a:rPr lang="de-DE" sz="700" dirty="0" err="1"/>
              <a:t>morbidity</a:t>
            </a:r>
            <a:r>
              <a:rPr lang="de-DE" sz="700" dirty="0"/>
              <a:t> </a:t>
            </a:r>
            <a:r>
              <a:rPr lang="de-DE" sz="700" dirty="0" err="1"/>
              <a:t>and</a:t>
            </a:r>
            <a:r>
              <a:rPr lang="de-DE" sz="700" dirty="0"/>
              <a:t> </a:t>
            </a:r>
            <a:r>
              <a:rPr lang="de-DE" sz="700" dirty="0" err="1"/>
              <a:t>mortality</a:t>
            </a:r>
            <a:r>
              <a:rPr lang="de-DE" sz="700" dirty="0"/>
              <a:t>, </a:t>
            </a:r>
            <a:r>
              <a:rPr lang="de-DE" sz="700" dirty="0" err="1"/>
              <a:t>Thromb</a:t>
            </a:r>
            <a:r>
              <a:rPr lang="de-DE" sz="700" dirty="0"/>
              <a:t> </a:t>
            </a:r>
            <a:r>
              <a:rPr lang="de-DE" sz="700" dirty="0" err="1"/>
              <a:t>Haemost</a:t>
            </a:r>
            <a:r>
              <a:rPr lang="de-DE" sz="700" dirty="0"/>
              <a:t> 2007;98(4):756–764. </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a:t>GLOBOSCAN http://</a:t>
            </a:r>
            <a:r>
              <a:rPr lang="de-DE" sz="700" dirty="0" err="1"/>
              <a:t>globocan.iarc.fr</a:t>
            </a:r>
            <a:r>
              <a:rPr lang="de-DE" sz="700" dirty="0"/>
              <a:t>/Pages/</a:t>
            </a:r>
            <a:r>
              <a:rPr lang="de-DE" sz="700" dirty="0" err="1"/>
              <a:t>fact_sheets_cancer.aspx</a:t>
            </a:r>
            <a:r>
              <a:rPr lang="de-DE" sz="700" dirty="0"/>
              <a:t> [</a:t>
            </a:r>
            <a:r>
              <a:rPr lang="de-DE" sz="700" dirty="0" err="1"/>
              <a:t>accessed</a:t>
            </a:r>
            <a:r>
              <a:rPr lang="de-DE" sz="700" dirty="0"/>
              <a:t> 22 </a:t>
            </a:r>
            <a:r>
              <a:rPr lang="de-DE" sz="700" dirty="0" err="1"/>
              <a:t>avril</a:t>
            </a:r>
            <a:r>
              <a:rPr lang="de-DE" sz="700" dirty="0"/>
              <a:t> 2021]</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a:t>Moustafa F, et al., Clinical </a:t>
            </a:r>
            <a:r>
              <a:rPr lang="de-DE" sz="700" dirty="0" err="1"/>
              <a:t>outcomes</a:t>
            </a:r>
            <a:r>
              <a:rPr lang="de-DE" sz="700" dirty="0"/>
              <a:t> </a:t>
            </a:r>
            <a:r>
              <a:rPr lang="de-DE" sz="700" dirty="0" err="1"/>
              <a:t>during</a:t>
            </a:r>
            <a:r>
              <a:rPr lang="de-DE" sz="700" dirty="0"/>
              <a:t> </a:t>
            </a:r>
            <a:r>
              <a:rPr lang="de-DE" sz="700" dirty="0" err="1"/>
              <a:t>anticoagulant</a:t>
            </a:r>
            <a:r>
              <a:rPr lang="de-DE" sz="700" dirty="0"/>
              <a:t> </a:t>
            </a:r>
            <a:r>
              <a:rPr lang="de-DE" sz="700" dirty="0" err="1"/>
              <a:t>therapy</a:t>
            </a:r>
            <a:r>
              <a:rPr lang="de-DE" sz="700" dirty="0"/>
              <a:t> in fragile </a:t>
            </a:r>
            <a:r>
              <a:rPr lang="de-DE" sz="700" dirty="0" err="1"/>
              <a:t>patients</a:t>
            </a:r>
            <a:r>
              <a:rPr lang="de-DE" sz="700" dirty="0"/>
              <a:t> </a:t>
            </a:r>
            <a:r>
              <a:rPr lang="de-DE" sz="700" dirty="0" err="1"/>
              <a:t>with</a:t>
            </a:r>
            <a:r>
              <a:rPr lang="de-DE" sz="700" dirty="0"/>
              <a:t> </a:t>
            </a:r>
            <a:r>
              <a:rPr lang="de-DE" sz="700" dirty="0" err="1"/>
              <a:t>venous</a:t>
            </a:r>
            <a:r>
              <a:rPr lang="de-DE" sz="700" dirty="0"/>
              <a:t> </a:t>
            </a:r>
            <a:r>
              <a:rPr lang="de-DE" sz="700" dirty="0" err="1"/>
              <a:t>thromboembolism</a:t>
            </a:r>
            <a:r>
              <a:rPr lang="de-DE" sz="700" dirty="0"/>
              <a:t>, Res </a:t>
            </a:r>
            <a:r>
              <a:rPr lang="de-DE" sz="700" dirty="0" err="1"/>
              <a:t>Pract</a:t>
            </a:r>
            <a:r>
              <a:rPr lang="de-DE" sz="700" dirty="0"/>
              <a:t> </a:t>
            </a:r>
            <a:r>
              <a:rPr lang="de-DE" sz="700" dirty="0" err="1"/>
              <a:t>Thromb</a:t>
            </a:r>
            <a:r>
              <a:rPr lang="de-DE" sz="700" dirty="0"/>
              <a:t> </a:t>
            </a:r>
            <a:r>
              <a:rPr lang="de-DE" sz="700" dirty="0" err="1"/>
              <a:t>Haemost</a:t>
            </a:r>
            <a:r>
              <a:rPr lang="de-DE" sz="700" dirty="0"/>
              <a:t> 2017;1(2):172–179. </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err="1"/>
              <a:t>Monreal</a:t>
            </a:r>
            <a:r>
              <a:rPr lang="de-DE" sz="700" dirty="0"/>
              <a:t> M, et al., </a:t>
            </a:r>
            <a:r>
              <a:rPr lang="de-DE" sz="700" dirty="0" err="1"/>
              <a:t>Venous</a:t>
            </a:r>
            <a:r>
              <a:rPr lang="de-DE" sz="700" dirty="0"/>
              <a:t> </a:t>
            </a:r>
            <a:r>
              <a:rPr lang="de-DE" sz="700" dirty="0" err="1"/>
              <a:t>thromboembolism</a:t>
            </a:r>
            <a:r>
              <a:rPr lang="de-DE" sz="700" dirty="0"/>
              <a:t> in </a:t>
            </a:r>
            <a:r>
              <a:rPr lang="de-DE" sz="700" dirty="0" err="1"/>
              <a:t>patients</a:t>
            </a:r>
            <a:r>
              <a:rPr lang="de-DE" sz="700" dirty="0"/>
              <a:t> </a:t>
            </a:r>
            <a:r>
              <a:rPr lang="de-DE" sz="700" dirty="0" err="1"/>
              <a:t>with</a:t>
            </a:r>
            <a:r>
              <a:rPr lang="de-DE" sz="700" dirty="0"/>
              <a:t> renal </a:t>
            </a:r>
            <a:r>
              <a:rPr lang="de-DE" sz="700" dirty="0" err="1"/>
              <a:t>insufficiency</a:t>
            </a:r>
            <a:r>
              <a:rPr lang="de-DE" sz="700" dirty="0"/>
              <a:t>: </a:t>
            </a:r>
            <a:r>
              <a:rPr lang="de-DE" sz="700" dirty="0" err="1"/>
              <a:t>findings</a:t>
            </a:r>
            <a:r>
              <a:rPr lang="de-DE" sz="700" dirty="0"/>
              <a:t> </a:t>
            </a:r>
            <a:r>
              <a:rPr lang="de-DE" sz="700" dirty="0" err="1"/>
              <a:t>from</a:t>
            </a:r>
            <a:r>
              <a:rPr lang="de-DE" sz="700" dirty="0"/>
              <a:t> </a:t>
            </a:r>
            <a:r>
              <a:rPr lang="de-DE" sz="700" dirty="0" err="1"/>
              <a:t>the</a:t>
            </a:r>
            <a:r>
              <a:rPr lang="de-DE" sz="700" dirty="0"/>
              <a:t> RIETE Registry, Am J </a:t>
            </a:r>
            <a:r>
              <a:rPr lang="de-DE" sz="700" dirty="0" err="1"/>
              <a:t>Med</a:t>
            </a:r>
            <a:r>
              <a:rPr lang="de-DE" sz="700" dirty="0"/>
              <a:t> 2006;119(12):1073–1079.</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a:t>Limone BL, Hernandez A, </a:t>
            </a:r>
            <a:r>
              <a:rPr lang="de-DE" sz="700" dirty="0" err="1"/>
              <a:t>Michalak</a:t>
            </a:r>
            <a:r>
              <a:rPr lang="de-DE" sz="700" dirty="0"/>
              <a:t> D et al. Timing </a:t>
            </a:r>
            <a:r>
              <a:rPr lang="de-DE" sz="700" dirty="0" err="1"/>
              <a:t>of</a:t>
            </a:r>
            <a:r>
              <a:rPr lang="de-DE" sz="700" dirty="0"/>
              <a:t> </a:t>
            </a:r>
            <a:r>
              <a:rPr lang="de-DE" sz="700" dirty="0" err="1"/>
              <a:t>recurrent</a:t>
            </a:r>
            <a:r>
              <a:rPr lang="de-DE" sz="700" dirty="0"/>
              <a:t> </a:t>
            </a:r>
            <a:r>
              <a:rPr lang="de-DE" sz="700" dirty="0" err="1"/>
              <a:t>venous</a:t>
            </a:r>
            <a:r>
              <a:rPr lang="de-DE" sz="700" dirty="0"/>
              <a:t> </a:t>
            </a:r>
            <a:r>
              <a:rPr lang="de-DE" sz="700" dirty="0" err="1"/>
              <a:t>thromboembolism</a:t>
            </a:r>
            <a:r>
              <a:rPr lang="de-DE" sz="700" dirty="0"/>
              <a:t> </a:t>
            </a:r>
            <a:r>
              <a:rPr lang="de-DE" sz="700" dirty="0" err="1"/>
              <a:t>early</a:t>
            </a:r>
            <a:r>
              <a:rPr lang="de-DE" sz="700" dirty="0"/>
              <a:t> after </a:t>
            </a:r>
            <a:r>
              <a:rPr lang="de-DE" sz="700" dirty="0" err="1"/>
              <a:t>the</a:t>
            </a:r>
            <a:r>
              <a:rPr lang="de-DE" sz="700" dirty="0"/>
              <a:t> </a:t>
            </a:r>
            <a:r>
              <a:rPr lang="de-DE" sz="700" dirty="0" err="1"/>
              <a:t>index</a:t>
            </a:r>
            <a:r>
              <a:rPr lang="de-DE" sz="700" dirty="0"/>
              <a:t> </a:t>
            </a:r>
            <a:r>
              <a:rPr lang="de-DE" sz="700" dirty="0" err="1"/>
              <a:t>event</a:t>
            </a:r>
            <a:r>
              <a:rPr lang="de-DE" sz="700" dirty="0"/>
              <a:t>: a meta-analysis </a:t>
            </a:r>
            <a:r>
              <a:rPr lang="de-DE" sz="700" dirty="0" err="1"/>
              <a:t>of</a:t>
            </a:r>
            <a:r>
              <a:rPr lang="de-DE" sz="700" dirty="0"/>
              <a:t> </a:t>
            </a:r>
            <a:r>
              <a:rPr lang="de-DE" sz="700" dirty="0" err="1"/>
              <a:t>randomized</a:t>
            </a:r>
            <a:r>
              <a:rPr lang="de-DE" sz="700" dirty="0"/>
              <a:t> </a:t>
            </a:r>
            <a:r>
              <a:rPr lang="de-DE" sz="700" dirty="0" err="1"/>
              <a:t>controlled</a:t>
            </a:r>
            <a:r>
              <a:rPr lang="de-DE" sz="700" dirty="0"/>
              <a:t> </a:t>
            </a:r>
            <a:r>
              <a:rPr lang="de-DE" sz="700" dirty="0" err="1"/>
              <a:t>trials</a:t>
            </a:r>
            <a:r>
              <a:rPr lang="de-DE" sz="700" dirty="0"/>
              <a:t>. </a:t>
            </a:r>
            <a:r>
              <a:rPr lang="de-DE" sz="700" dirty="0" err="1"/>
              <a:t>Thromb</a:t>
            </a:r>
            <a:r>
              <a:rPr lang="de-DE" sz="700" dirty="0"/>
              <a:t> Res 2013;132(4):420–426.</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a:t>van Es J, et al., </a:t>
            </a:r>
            <a:r>
              <a:rPr lang="de-DE" sz="700" dirty="0" err="1"/>
              <a:t>Clot</a:t>
            </a:r>
            <a:r>
              <a:rPr lang="de-DE" sz="700" dirty="0"/>
              <a:t> </a:t>
            </a:r>
            <a:r>
              <a:rPr lang="de-DE" sz="700" dirty="0" err="1"/>
              <a:t>resolution</a:t>
            </a:r>
            <a:r>
              <a:rPr lang="de-DE" sz="700" dirty="0"/>
              <a:t> after 3 </a:t>
            </a:r>
            <a:r>
              <a:rPr lang="de-DE" sz="700" dirty="0" err="1"/>
              <a:t>weeks</a:t>
            </a:r>
            <a:r>
              <a:rPr lang="de-DE" sz="700" dirty="0"/>
              <a:t> </a:t>
            </a:r>
            <a:r>
              <a:rPr lang="de-DE" sz="700" dirty="0" err="1"/>
              <a:t>of</a:t>
            </a:r>
            <a:r>
              <a:rPr lang="de-DE" sz="700" dirty="0"/>
              <a:t> </a:t>
            </a:r>
            <a:r>
              <a:rPr lang="de-DE" sz="700" dirty="0" err="1"/>
              <a:t>anticoagulant</a:t>
            </a:r>
            <a:r>
              <a:rPr lang="de-DE" sz="700" dirty="0"/>
              <a:t> </a:t>
            </a:r>
            <a:r>
              <a:rPr lang="de-DE" sz="700" dirty="0" err="1"/>
              <a:t>treatment</a:t>
            </a:r>
            <a:r>
              <a:rPr lang="de-DE" sz="700" dirty="0"/>
              <a:t> </a:t>
            </a:r>
            <a:r>
              <a:rPr lang="de-DE" sz="700" dirty="0" err="1"/>
              <a:t>for</a:t>
            </a:r>
            <a:r>
              <a:rPr lang="de-DE" sz="700" dirty="0"/>
              <a:t> </a:t>
            </a:r>
            <a:r>
              <a:rPr lang="de-DE" sz="700" dirty="0" err="1"/>
              <a:t>pulmonary</a:t>
            </a:r>
            <a:r>
              <a:rPr lang="de-DE" sz="700" dirty="0"/>
              <a:t> </a:t>
            </a:r>
            <a:r>
              <a:rPr lang="de-DE" sz="700" dirty="0" err="1"/>
              <a:t>embolism</a:t>
            </a:r>
            <a:r>
              <a:rPr lang="de-DE" sz="700" dirty="0"/>
              <a:t>: </a:t>
            </a:r>
            <a:r>
              <a:rPr lang="de-DE" sz="700" dirty="0" err="1"/>
              <a:t>comparison</a:t>
            </a:r>
            <a:r>
              <a:rPr lang="de-DE" sz="700" dirty="0"/>
              <a:t> </a:t>
            </a:r>
            <a:r>
              <a:rPr lang="de-DE" sz="700" dirty="0" err="1"/>
              <a:t>of</a:t>
            </a:r>
            <a:r>
              <a:rPr lang="de-DE" sz="700" dirty="0"/>
              <a:t> </a:t>
            </a:r>
            <a:r>
              <a:rPr lang="de-DE" sz="700" dirty="0" err="1"/>
              <a:t>computed</a:t>
            </a:r>
            <a:r>
              <a:rPr lang="de-DE" sz="700" dirty="0"/>
              <a:t> </a:t>
            </a:r>
            <a:r>
              <a:rPr lang="de-DE" sz="700" dirty="0" err="1"/>
              <a:t>tomography</a:t>
            </a:r>
            <a:r>
              <a:rPr lang="de-DE" sz="700" dirty="0"/>
              <a:t> </a:t>
            </a:r>
            <a:r>
              <a:rPr lang="de-DE" sz="700" dirty="0" err="1"/>
              <a:t>and</a:t>
            </a:r>
            <a:r>
              <a:rPr lang="de-DE" sz="700" dirty="0"/>
              <a:t> </a:t>
            </a:r>
            <a:r>
              <a:rPr lang="de-DE" sz="700" dirty="0" err="1"/>
              <a:t>perfusion</a:t>
            </a:r>
            <a:r>
              <a:rPr lang="de-DE" sz="700" dirty="0"/>
              <a:t> </a:t>
            </a:r>
            <a:r>
              <a:rPr lang="de-DE" sz="700" dirty="0" err="1"/>
              <a:t>scintigraphy</a:t>
            </a:r>
            <a:r>
              <a:rPr lang="de-DE" sz="700" dirty="0"/>
              <a:t>, J </a:t>
            </a:r>
            <a:r>
              <a:rPr lang="de-DE" sz="700" dirty="0" err="1"/>
              <a:t>Thromb</a:t>
            </a:r>
            <a:r>
              <a:rPr lang="de-DE" sz="700" dirty="0"/>
              <a:t> </a:t>
            </a:r>
            <a:r>
              <a:rPr lang="de-DE" sz="700" dirty="0" err="1"/>
              <a:t>Haemost</a:t>
            </a:r>
            <a:r>
              <a:rPr lang="de-DE" sz="700" dirty="0"/>
              <a:t> 2013;11(4):</a:t>
            </a:r>
            <a:br>
              <a:rPr lang="de-DE" sz="700" dirty="0"/>
            </a:br>
            <a:r>
              <a:rPr lang="de-DE" sz="700" b="1" dirty="0"/>
              <a:t> </a:t>
            </a:r>
            <a:r>
              <a:rPr lang="de-DE" sz="700" dirty="0"/>
              <a:t>679–685.</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err="1"/>
              <a:t>Prins</a:t>
            </a:r>
            <a:r>
              <a:rPr lang="de-DE" sz="700" dirty="0"/>
              <a:t> MH, et al., Oral </a:t>
            </a:r>
            <a:r>
              <a:rPr lang="de-DE" sz="700" dirty="0" err="1"/>
              <a:t>Rivaroxaban</a:t>
            </a:r>
            <a:r>
              <a:rPr lang="de-DE" sz="700" dirty="0"/>
              <a:t> versus </a:t>
            </a:r>
            <a:r>
              <a:rPr lang="de-DE" sz="700" dirty="0" err="1"/>
              <a:t>standard</a:t>
            </a:r>
            <a:r>
              <a:rPr lang="de-DE" sz="700" dirty="0"/>
              <a:t> </a:t>
            </a:r>
            <a:r>
              <a:rPr lang="de-DE" sz="700" dirty="0" err="1"/>
              <a:t>therapy</a:t>
            </a:r>
            <a:r>
              <a:rPr lang="de-DE" sz="700" dirty="0"/>
              <a:t> </a:t>
            </a:r>
            <a:r>
              <a:rPr lang="de-DE" sz="700" dirty="0" err="1"/>
              <a:t>for</a:t>
            </a:r>
            <a:r>
              <a:rPr lang="de-DE" sz="700" dirty="0"/>
              <a:t> </a:t>
            </a:r>
            <a:r>
              <a:rPr lang="de-DE" sz="700" dirty="0" err="1"/>
              <a:t>the</a:t>
            </a:r>
            <a:r>
              <a:rPr lang="de-DE" sz="700" dirty="0"/>
              <a:t> </a:t>
            </a:r>
            <a:r>
              <a:rPr lang="de-DE" sz="700" dirty="0" err="1"/>
              <a:t>treatment</a:t>
            </a:r>
            <a:r>
              <a:rPr lang="de-DE" sz="700" dirty="0"/>
              <a:t> </a:t>
            </a:r>
            <a:r>
              <a:rPr lang="de-DE" sz="700" dirty="0" err="1"/>
              <a:t>of</a:t>
            </a:r>
            <a:r>
              <a:rPr lang="de-DE" sz="700" dirty="0"/>
              <a:t> </a:t>
            </a:r>
            <a:r>
              <a:rPr lang="de-DE" sz="700" dirty="0" err="1"/>
              <a:t>symptomatic</a:t>
            </a:r>
            <a:r>
              <a:rPr lang="de-DE" sz="700" dirty="0"/>
              <a:t> </a:t>
            </a:r>
            <a:r>
              <a:rPr lang="de-DE" sz="700" dirty="0" err="1"/>
              <a:t>venous</a:t>
            </a:r>
            <a:r>
              <a:rPr lang="de-DE" sz="700" dirty="0"/>
              <a:t> </a:t>
            </a:r>
            <a:r>
              <a:rPr lang="de-DE" sz="700" dirty="0" err="1"/>
              <a:t>thromboembolism</a:t>
            </a:r>
            <a:r>
              <a:rPr lang="de-DE" sz="700" dirty="0"/>
              <a:t>: a </a:t>
            </a:r>
            <a:r>
              <a:rPr lang="de-DE" sz="700" dirty="0" err="1"/>
              <a:t>pooled</a:t>
            </a:r>
            <a:r>
              <a:rPr lang="de-DE" sz="700" dirty="0"/>
              <a:t> </a:t>
            </a:r>
            <a:r>
              <a:rPr lang="de-DE" sz="700" dirty="0" err="1"/>
              <a:t>analysis</a:t>
            </a:r>
            <a:r>
              <a:rPr lang="de-DE" sz="700" dirty="0"/>
              <a:t> </a:t>
            </a:r>
            <a:r>
              <a:rPr lang="de-DE" sz="700" dirty="0" err="1"/>
              <a:t>of</a:t>
            </a:r>
            <a:r>
              <a:rPr lang="de-DE" sz="700" dirty="0"/>
              <a:t> </a:t>
            </a:r>
            <a:r>
              <a:rPr lang="de-DE" sz="700" dirty="0" err="1"/>
              <a:t>the</a:t>
            </a:r>
            <a:r>
              <a:rPr lang="de-DE" sz="700" dirty="0"/>
              <a:t> EINSTEIN-DVT </a:t>
            </a:r>
            <a:r>
              <a:rPr lang="de-DE" sz="700" dirty="0" err="1"/>
              <a:t>and</a:t>
            </a:r>
            <a:r>
              <a:rPr lang="de-DE" sz="700" dirty="0"/>
              <a:t> PE </a:t>
            </a:r>
            <a:r>
              <a:rPr lang="de-DE" sz="700" dirty="0" err="1"/>
              <a:t>randomized</a:t>
            </a:r>
            <a:r>
              <a:rPr lang="de-DE" sz="700" dirty="0"/>
              <a:t> </a:t>
            </a:r>
            <a:r>
              <a:rPr lang="de-DE" sz="700" dirty="0" err="1"/>
              <a:t>studies</a:t>
            </a:r>
            <a:r>
              <a:rPr lang="de-DE" sz="700" dirty="0"/>
              <a:t>, </a:t>
            </a:r>
            <a:br>
              <a:rPr lang="de-DE" sz="700" dirty="0"/>
            </a:br>
            <a:r>
              <a:rPr lang="de-DE" sz="700" b="1" dirty="0"/>
              <a:t> </a:t>
            </a:r>
            <a:r>
              <a:rPr lang="de-DE" sz="700" dirty="0" err="1"/>
              <a:t>Thromb</a:t>
            </a:r>
            <a:r>
              <a:rPr lang="de-DE" sz="700" dirty="0"/>
              <a:t> J 2013;11(1):21.</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a:t>Information </a:t>
            </a:r>
            <a:r>
              <a:rPr lang="de-DE" sz="700" dirty="0" err="1"/>
              <a:t>professionnelle</a:t>
            </a:r>
            <a:r>
              <a:rPr lang="de-DE" sz="700" dirty="0"/>
              <a:t> </a:t>
            </a:r>
            <a:r>
              <a:rPr lang="de-DE" sz="700" dirty="0" err="1"/>
              <a:t>Xarelto</a:t>
            </a:r>
            <a:r>
              <a:rPr lang="de-DE" sz="700" baseline="30000" dirty="0"/>
              <a:t>®</a:t>
            </a:r>
            <a:r>
              <a:rPr lang="de-DE" sz="700" dirty="0"/>
              <a:t> Schweiz, </a:t>
            </a:r>
            <a:r>
              <a:rPr lang="de-DE" sz="700" dirty="0" err="1"/>
              <a:t>www.swissmedicinfo.ch</a:t>
            </a:r>
            <a:r>
              <a:rPr lang="de-DE" sz="700" dirty="0"/>
              <a:t>.</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err="1"/>
              <a:t>Konstantinides</a:t>
            </a:r>
            <a:r>
              <a:rPr lang="de-DE" sz="700" dirty="0"/>
              <a:t> SV, Meyer G, </a:t>
            </a:r>
            <a:r>
              <a:rPr lang="de-DE" sz="700" dirty="0" err="1"/>
              <a:t>Becattini</a:t>
            </a:r>
            <a:r>
              <a:rPr lang="de-DE" sz="700" dirty="0"/>
              <a:t> C et al. 2019 ESC Guidelines </a:t>
            </a:r>
            <a:r>
              <a:rPr lang="de-DE" sz="700" dirty="0" err="1"/>
              <a:t>for</a:t>
            </a:r>
            <a:r>
              <a:rPr lang="de-DE" sz="700" dirty="0"/>
              <a:t> </a:t>
            </a:r>
            <a:r>
              <a:rPr lang="de-DE" sz="700" dirty="0" err="1"/>
              <a:t>the</a:t>
            </a:r>
            <a:r>
              <a:rPr lang="de-DE" sz="700" dirty="0"/>
              <a:t> </a:t>
            </a:r>
            <a:r>
              <a:rPr lang="de-DE" sz="700" dirty="0" err="1"/>
              <a:t>diagnosis</a:t>
            </a:r>
            <a:r>
              <a:rPr lang="de-DE" sz="700" dirty="0"/>
              <a:t> </a:t>
            </a:r>
            <a:r>
              <a:rPr lang="de-DE" sz="700" dirty="0" err="1"/>
              <a:t>and</a:t>
            </a:r>
            <a:r>
              <a:rPr lang="de-DE" sz="700" dirty="0"/>
              <a:t> </a:t>
            </a:r>
            <a:r>
              <a:rPr lang="de-DE" sz="700" dirty="0" err="1"/>
              <a:t>management</a:t>
            </a:r>
            <a:r>
              <a:rPr lang="de-DE" sz="700" dirty="0"/>
              <a:t> </a:t>
            </a:r>
            <a:r>
              <a:rPr lang="de-DE" sz="700" dirty="0" err="1"/>
              <a:t>of</a:t>
            </a:r>
            <a:r>
              <a:rPr lang="de-DE" sz="700" dirty="0"/>
              <a:t> </a:t>
            </a:r>
            <a:r>
              <a:rPr lang="de-DE" sz="700" dirty="0" err="1"/>
              <a:t>acute</a:t>
            </a:r>
            <a:r>
              <a:rPr lang="de-DE" sz="700" dirty="0"/>
              <a:t> </a:t>
            </a:r>
            <a:r>
              <a:rPr lang="de-DE" sz="700" dirty="0" err="1"/>
              <a:t>pulmonary</a:t>
            </a:r>
            <a:r>
              <a:rPr lang="de-DE" sz="700" dirty="0"/>
              <a:t> </a:t>
            </a:r>
            <a:r>
              <a:rPr lang="de-DE" sz="700" dirty="0" err="1"/>
              <a:t>embolism</a:t>
            </a:r>
            <a:r>
              <a:rPr lang="de-DE" sz="700" dirty="0"/>
              <a:t> </a:t>
            </a:r>
            <a:r>
              <a:rPr lang="de-DE" sz="700" dirty="0" err="1"/>
              <a:t>developed</a:t>
            </a:r>
            <a:r>
              <a:rPr lang="de-DE" sz="700" dirty="0"/>
              <a:t> in </a:t>
            </a:r>
            <a:r>
              <a:rPr lang="de-DE" sz="700" dirty="0" err="1"/>
              <a:t>collaboration</a:t>
            </a:r>
            <a:r>
              <a:rPr lang="de-DE" sz="700" dirty="0"/>
              <a:t> </a:t>
            </a:r>
            <a:r>
              <a:rPr lang="de-DE" sz="700" dirty="0" err="1"/>
              <a:t>with</a:t>
            </a:r>
            <a:r>
              <a:rPr lang="de-DE" sz="700" dirty="0"/>
              <a:t> </a:t>
            </a:r>
            <a:r>
              <a:rPr lang="de-DE" sz="700" dirty="0" err="1"/>
              <a:t>the</a:t>
            </a:r>
            <a:r>
              <a:rPr lang="de-DE" sz="700" dirty="0"/>
              <a:t> European </a:t>
            </a:r>
            <a:r>
              <a:rPr lang="de-DE" sz="700" dirty="0" err="1"/>
              <a:t>Respiratory</a:t>
            </a:r>
            <a:r>
              <a:rPr lang="de-DE" sz="700" dirty="0"/>
              <a:t> Society </a:t>
            </a:r>
            <a:r>
              <a:rPr lang="de-DE" sz="700" b="1" dirty="0"/>
              <a:t> </a:t>
            </a:r>
            <a:r>
              <a:rPr lang="de-DE" sz="700" dirty="0"/>
              <a:t>(ERS). </a:t>
            </a:r>
            <a:r>
              <a:rPr lang="de-DE" sz="700" dirty="0" err="1"/>
              <a:t>Eur</a:t>
            </a:r>
            <a:r>
              <a:rPr lang="de-DE" sz="700" dirty="0"/>
              <a:t> Heart J 2020;41(4):543–603.</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err="1"/>
              <a:t>Prandoni</a:t>
            </a:r>
            <a:r>
              <a:rPr lang="de-DE" sz="700" dirty="0"/>
              <a:t> P, et al., The </a:t>
            </a:r>
            <a:r>
              <a:rPr lang="de-DE" sz="700" dirty="0" err="1"/>
              <a:t>risk</a:t>
            </a:r>
            <a:r>
              <a:rPr lang="de-DE" sz="700" dirty="0"/>
              <a:t> </a:t>
            </a:r>
            <a:r>
              <a:rPr lang="de-DE" sz="700" dirty="0" err="1"/>
              <a:t>of</a:t>
            </a:r>
            <a:r>
              <a:rPr lang="de-DE" sz="700" dirty="0"/>
              <a:t> </a:t>
            </a:r>
            <a:r>
              <a:rPr lang="de-DE" sz="700" dirty="0" err="1"/>
              <a:t>recurrent</a:t>
            </a:r>
            <a:r>
              <a:rPr lang="de-DE" sz="700" dirty="0"/>
              <a:t> </a:t>
            </a:r>
            <a:r>
              <a:rPr lang="de-DE" sz="700" dirty="0" err="1"/>
              <a:t>venous</a:t>
            </a:r>
            <a:r>
              <a:rPr lang="de-DE" sz="700" dirty="0"/>
              <a:t> </a:t>
            </a:r>
            <a:r>
              <a:rPr lang="de-DE" sz="700" dirty="0" err="1"/>
              <a:t>thromboembolism</a:t>
            </a:r>
            <a:r>
              <a:rPr lang="de-DE" sz="700" dirty="0"/>
              <a:t> after </a:t>
            </a:r>
            <a:r>
              <a:rPr lang="de-DE" sz="700" dirty="0" err="1"/>
              <a:t>discontinuing</a:t>
            </a:r>
            <a:r>
              <a:rPr lang="de-DE" sz="700" dirty="0"/>
              <a:t> </a:t>
            </a:r>
            <a:r>
              <a:rPr lang="de-DE" sz="700" dirty="0" err="1"/>
              <a:t>anticoagulation</a:t>
            </a:r>
            <a:r>
              <a:rPr lang="de-DE" sz="700" dirty="0"/>
              <a:t> in </a:t>
            </a:r>
            <a:r>
              <a:rPr lang="de-DE" sz="700" dirty="0" err="1"/>
              <a:t>patients</a:t>
            </a:r>
            <a:r>
              <a:rPr lang="de-DE" sz="700" dirty="0"/>
              <a:t> </a:t>
            </a:r>
            <a:r>
              <a:rPr lang="de-DE" sz="700" dirty="0" err="1"/>
              <a:t>with</a:t>
            </a:r>
            <a:r>
              <a:rPr lang="de-DE" sz="700" dirty="0"/>
              <a:t> </a:t>
            </a:r>
            <a:r>
              <a:rPr lang="de-DE" sz="700" dirty="0" err="1"/>
              <a:t>acute</a:t>
            </a:r>
            <a:r>
              <a:rPr lang="de-DE" sz="700" dirty="0"/>
              <a:t> proximal </a:t>
            </a:r>
            <a:r>
              <a:rPr lang="de-DE" sz="700" dirty="0" err="1"/>
              <a:t>deep</a:t>
            </a:r>
            <a:r>
              <a:rPr lang="de-DE" sz="700" dirty="0"/>
              <a:t> </a:t>
            </a:r>
            <a:r>
              <a:rPr lang="de-DE" sz="700" dirty="0" err="1"/>
              <a:t>vein</a:t>
            </a:r>
            <a:r>
              <a:rPr lang="de-DE" sz="700" dirty="0"/>
              <a:t> </a:t>
            </a:r>
            <a:r>
              <a:rPr lang="de-DE" sz="700" dirty="0" err="1"/>
              <a:t>thrombosis</a:t>
            </a:r>
            <a:r>
              <a:rPr lang="de-DE" sz="700" dirty="0"/>
              <a:t> </a:t>
            </a:r>
            <a:r>
              <a:rPr lang="de-DE" sz="700" dirty="0" err="1"/>
              <a:t>or</a:t>
            </a:r>
            <a:r>
              <a:rPr lang="de-DE" sz="700" dirty="0"/>
              <a:t> </a:t>
            </a:r>
            <a:r>
              <a:rPr lang="de-DE" sz="700" dirty="0" err="1"/>
              <a:t>pulmonary</a:t>
            </a:r>
            <a:r>
              <a:rPr lang="de-DE" sz="700" dirty="0"/>
              <a:t> </a:t>
            </a:r>
            <a:r>
              <a:rPr lang="de-DE" sz="700" dirty="0" err="1"/>
              <a:t>embolism</a:t>
            </a:r>
            <a:r>
              <a:rPr lang="de-DE" sz="700" dirty="0"/>
              <a:t>. </a:t>
            </a:r>
            <a:br>
              <a:rPr lang="de-DE" sz="700" dirty="0"/>
            </a:br>
            <a:r>
              <a:rPr lang="de-DE" sz="700" b="1" dirty="0"/>
              <a:t> </a:t>
            </a:r>
            <a:r>
              <a:rPr lang="de-DE" sz="700" dirty="0"/>
              <a:t>A </a:t>
            </a:r>
            <a:r>
              <a:rPr lang="de-DE" sz="700" dirty="0" err="1"/>
              <a:t>prospective</a:t>
            </a:r>
            <a:r>
              <a:rPr lang="de-DE" sz="700" dirty="0"/>
              <a:t> </a:t>
            </a:r>
            <a:r>
              <a:rPr lang="de-DE" sz="700" dirty="0" err="1"/>
              <a:t>cohort</a:t>
            </a:r>
            <a:r>
              <a:rPr lang="de-DE" sz="700" dirty="0"/>
              <a:t> </a:t>
            </a:r>
            <a:r>
              <a:rPr lang="de-DE" sz="700" dirty="0" err="1"/>
              <a:t>study</a:t>
            </a:r>
            <a:r>
              <a:rPr lang="de-DE" sz="700" dirty="0"/>
              <a:t> in 1,626 </a:t>
            </a:r>
            <a:r>
              <a:rPr lang="de-DE" sz="700" dirty="0" err="1"/>
              <a:t>patients</a:t>
            </a:r>
            <a:r>
              <a:rPr lang="de-DE" sz="700" dirty="0"/>
              <a:t>, </a:t>
            </a:r>
            <a:r>
              <a:rPr lang="de-DE" sz="700" dirty="0" err="1"/>
              <a:t>Haematologica</a:t>
            </a:r>
            <a:r>
              <a:rPr lang="de-DE" sz="700" dirty="0"/>
              <a:t> 2007;92(2):199–205.</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err="1"/>
              <a:t>Baglin</a:t>
            </a:r>
            <a:r>
              <a:rPr lang="de-DE" sz="700" dirty="0"/>
              <a:t> T, et al., </a:t>
            </a:r>
            <a:r>
              <a:rPr lang="de-DE" sz="700" dirty="0" err="1"/>
              <a:t>Incidence</a:t>
            </a:r>
            <a:r>
              <a:rPr lang="de-DE" sz="700" dirty="0"/>
              <a:t> </a:t>
            </a:r>
            <a:r>
              <a:rPr lang="de-DE" sz="700" dirty="0" err="1"/>
              <a:t>of</a:t>
            </a:r>
            <a:r>
              <a:rPr lang="de-DE" sz="700" dirty="0"/>
              <a:t> </a:t>
            </a:r>
            <a:r>
              <a:rPr lang="de-DE" sz="700" dirty="0" err="1"/>
              <a:t>recurrent</a:t>
            </a:r>
            <a:r>
              <a:rPr lang="de-DE" sz="700" dirty="0"/>
              <a:t> </a:t>
            </a:r>
            <a:r>
              <a:rPr lang="de-DE" sz="700" dirty="0" err="1"/>
              <a:t>venous</a:t>
            </a:r>
            <a:r>
              <a:rPr lang="de-DE" sz="700" dirty="0"/>
              <a:t> </a:t>
            </a:r>
            <a:r>
              <a:rPr lang="de-DE" sz="700" dirty="0" err="1"/>
              <a:t>thromboembolism</a:t>
            </a:r>
            <a:r>
              <a:rPr lang="de-DE" sz="700" dirty="0"/>
              <a:t> in </a:t>
            </a:r>
            <a:r>
              <a:rPr lang="de-DE" sz="700" dirty="0" err="1"/>
              <a:t>relation</a:t>
            </a:r>
            <a:r>
              <a:rPr lang="de-DE" sz="700" dirty="0"/>
              <a:t> </a:t>
            </a:r>
            <a:r>
              <a:rPr lang="de-DE" sz="700" dirty="0" err="1"/>
              <a:t>to</a:t>
            </a:r>
            <a:r>
              <a:rPr lang="de-DE" sz="700" dirty="0"/>
              <a:t> </a:t>
            </a:r>
            <a:r>
              <a:rPr lang="de-DE" sz="700" dirty="0" err="1"/>
              <a:t>clinical</a:t>
            </a:r>
            <a:r>
              <a:rPr lang="de-DE" sz="700" dirty="0"/>
              <a:t> </a:t>
            </a:r>
            <a:r>
              <a:rPr lang="de-DE" sz="700" dirty="0" err="1"/>
              <a:t>and</a:t>
            </a:r>
            <a:r>
              <a:rPr lang="de-DE" sz="700" dirty="0"/>
              <a:t> </a:t>
            </a:r>
            <a:r>
              <a:rPr lang="de-DE" sz="700" dirty="0" err="1"/>
              <a:t>thrombophilic</a:t>
            </a:r>
            <a:r>
              <a:rPr lang="de-DE" sz="700" dirty="0"/>
              <a:t> </a:t>
            </a:r>
            <a:r>
              <a:rPr lang="de-DE" sz="700" dirty="0" err="1"/>
              <a:t>risk</a:t>
            </a:r>
            <a:r>
              <a:rPr lang="de-DE" sz="700" dirty="0"/>
              <a:t> </a:t>
            </a:r>
            <a:r>
              <a:rPr lang="de-DE" sz="700" dirty="0" err="1"/>
              <a:t>factors</a:t>
            </a:r>
            <a:r>
              <a:rPr lang="de-DE" sz="700" dirty="0"/>
              <a:t>: </a:t>
            </a:r>
            <a:r>
              <a:rPr lang="de-DE" sz="700" dirty="0" err="1"/>
              <a:t>prospective</a:t>
            </a:r>
            <a:r>
              <a:rPr lang="de-DE" sz="700" dirty="0"/>
              <a:t> </a:t>
            </a:r>
            <a:r>
              <a:rPr lang="de-DE" sz="700" dirty="0" err="1"/>
              <a:t>cohort</a:t>
            </a:r>
            <a:r>
              <a:rPr lang="de-DE" sz="700" dirty="0"/>
              <a:t> </a:t>
            </a:r>
            <a:r>
              <a:rPr lang="de-DE" sz="700" dirty="0" err="1"/>
              <a:t>study</a:t>
            </a:r>
            <a:r>
              <a:rPr lang="de-DE" sz="700" dirty="0"/>
              <a:t>, Lancet 2003;362(9383):523–526.</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err="1"/>
              <a:t>Prins</a:t>
            </a:r>
            <a:r>
              <a:rPr lang="de-DE" sz="700" dirty="0"/>
              <a:t> MH, et al. </a:t>
            </a:r>
            <a:r>
              <a:rPr lang="de-DE" sz="700" dirty="0" err="1"/>
              <a:t>Risk</a:t>
            </a:r>
            <a:r>
              <a:rPr lang="de-DE" sz="700" dirty="0"/>
              <a:t> </a:t>
            </a:r>
            <a:r>
              <a:rPr lang="de-DE" sz="700" dirty="0" err="1"/>
              <a:t>of</a:t>
            </a:r>
            <a:r>
              <a:rPr lang="de-DE" sz="700" dirty="0"/>
              <a:t> </a:t>
            </a:r>
            <a:r>
              <a:rPr lang="de-DE" sz="700" dirty="0" err="1"/>
              <a:t>recurrent</a:t>
            </a:r>
            <a:r>
              <a:rPr lang="de-DE" sz="700" dirty="0"/>
              <a:t> </a:t>
            </a:r>
            <a:r>
              <a:rPr lang="de-DE" sz="700" dirty="0" err="1"/>
              <a:t>venous</a:t>
            </a:r>
            <a:r>
              <a:rPr lang="de-DE" sz="700" dirty="0"/>
              <a:t> </a:t>
            </a:r>
            <a:r>
              <a:rPr lang="de-DE" sz="700" dirty="0" err="1"/>
              <a:t>thromboembolism</a:t>
            </a:r>
            <a:r>
              <a:rPr lang="de-DE" sz="700" dirty="0"/>
              <a:t> </a:t>
            </a:r>
            <a:r>
              <a:rPr lang="de-DE" sz="700" dirty="0" err="1"/>
              <a:t>according</a:t>
            </a:r>
            <a:r>
              <a:rPr lang="de-DE" sz="700" dirty="0"/>
              <a:t> </a:t>
            </a:r>
            <a:r>
              <a:rPr lang="de-DE" sz="700" dirty="0" err="1"/>
              <a:t>to</a:t>
            </a:r>
            <a:r>
              <a:rPr lang="de-DE" sz="700" dirty="0"/>
              <a:t> </a:t>
            </a:r>
            <a:r>
              <a:rPr lang="de-DE" sz="700" dirty="0" err="1"/>
              <a:t>baseline</a:t>
            </a:r>
            <a:r>
              <a:rPr lang="de-DE" sz="700" dirty="0"/>
              <a:t> </a:t>
            </a:r>
            <a:r>
              <a:rPr lang="de-DE" sz="700" dirty="0" err="1"/>
              <a:t>risk</a:t>
            </a:r>
            <a:r>
              <a:rPr lang="de-DE" sz="700" dirty="0"/>
              <a:t> </a:t>
            </a:r>
            <a:r>
              <a:rPr lang="de-DE" sz="700" dirty="0" err="1"/>
              <a:t>factor</a:t>
            </a:r>
            <a:r>
              <a:rPr lang="de-DE" sz="700" dirty="0"/>
              <a:t> </a:t>
            </a:r>
            <a:r>
              <a:rPr lang="de-DE" sz="700" dirty="0" err="1"/>
              <a:t>profiles</a:t>
            </a:r>
            <a:r>
              <a:rPr lang="de-DE" sz="700" dirty="0"/>
              <a:t>, Blood </a:t>
            </a:r>
            <a:r>
              <a:rPr lang="de-DE" sz="700" dirty="0" err="1"/>
              <a:t>Adv</a:t>
            </a:r>
            <a:r>
              <a:rPr lang="de-DE" sz="700" dirty="0"/>
              <a:t> 2018;2(7):788–796.</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a:t>Schimmelpfennig J </a:t>
            </a:r>
            <a:r>
              <a:rPr lang="de-DE" sz="700" dirty="0" err="1"/>
              <a:t>and</a:t>
            </a:r>
            <a:r>
              <a:rPr lang="de-DE" sz="700" dirty="0"/>
              <a:t> Bauersachs R. Die verlängerte Sekundärprophylaxe nach venöser Thrombose. Georg Thieme Verlag KG Stuttgart, New York. </a:t>
            </a:r>
            <a:r>
              <a:rPr lang="de-DE" sz="700" dirty="0" err="1"/>
              <a:t>Phlebologie</a:t>
            </a:r>
            <a:r>
              <a:rPr lang="de-DE" sz="700" dirty="0"/>
              <a:t> 2018;47(06):303–308.</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a:t>Weitz JI, et al, </a:t>
            </a:r>
            <a:r>
              <a:rPr lang="de-DE" sz="700" dirty="0" err="1"/>
              <a:t>Rivaroxaban</a:t>
            </a:r>
            <a:r>
              <a:rPr lang="de-DE" sz="700" dirty="0"/>
              <a:t> </a:t>
            </a:r>
            <a:r>
              <a:rPr lang="de-DE" sz="700" dirty="0" err="1"/>
              <a:t>or</a:t>
            </a:r>
            <a:r>
              <a:rPr lang="de-DE" sz="700" dirty="0"/>
              <a:t> Aspirin </a:t>
            </a:r>
            <a:r>
              <a:rPr lang="de-DE" sz="700" dirty="0" err="1"/>
              <a:t>for</a:t>
            </a:r>
            <a:r>
              <a:rPr lang="de-DE" sz="700" dirty="0"/>
              <a:t> Extended Treatment </a:t>
            </a:r>
            <a:r>
              <a:rPr lang="de-DE" sz="700" dirty="0" err="1"/>
              <a:t>of</a:t>
            </a:r>
            <a:r>
              <a:rPr lang="de-DE" sz="700" dirty="0"/>
              <a:t> </a:t>
            </a:r>
            <a:r>
              <a:rPr lang="de-DE" sz="700" dirty="0" err="1"/>
              <a:t>Venous</a:t>
            </a:r>
            <a:r>
              <a:rPr lang="de-DE" sz="700" dirty="0"/>
              <a:t> </a:t>
            </a:r>
            <a:r>
              <a:rPr lang="de-DE" sz="700" dirty="0" err="1"/>
              <a:t>Thromboembolism</a:t>
            </a:r>
            <a:r>
              <a:rPr lang="de-DE" sz="700" dirty="0"/>
              <a:t>, N Engl J </a:t>
            </a:r>
            <a:r>
              <a:rPr lang="de-DE" sz="700" dirty="0" err="1"/>
              <a:t>Med</a:t>
            </a:r>
            <a:r>
              <a:rPr lang="de-DE" sz="700" dirty="0"/>
              <a:t> 2017;376:1211-1222.</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a:t>Information </a:t>
            </a:r>
            <a:r>
              <a:rPr lang="de-DE" sz="700" dirty="0" err="1"/>
              <a:t>professionnelle</a:t>
            </a:r>
            <a:r>
              <a:rPr lang="de-DE" sz="700" dirty="0"/>
              <a:t> </a:t>
            </a:r>
            <a:r>
              <a:rPr lang="de-DE" sz="700" dirty="0" err="1"/>
              <a:t>Eliquis</a:t>
            </a:r>
            <a:r>
              <a:rPr lang="de-DE" sz="700" baseline="30000" dirty="0"/>
              <a:t>®</a:t>
            </a:r>
            <a:r>
              <a:rPr lang="de-DE" sz="700" dirty="0"/>
              <a:t> Schweiz, </a:t>
            </a:r>
            <a:r>
              <a:rPr lang="de-DE" sz="700" dirty="0" err="1"/>
              <a:t>www.swissmedicinfo.ch</a:t>
            </a:r>
            <a:r>
              <a:rPr lang="de-DE" sz="700" dirty="0"/>
              <a:t>. </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a:t>Information </a:t>
            </a:r>
            <a:r>
              <a:rPr lang="de-DE" sz="700" dirty="0" err="1"/>
              <a:t>professionnelle</a:t>
            </a:r>
            <a:r>
              <a:rPr lang="de-DE" sz="700" dirty="0"/>
              <a:t> </a:t>
            </a:r>
            <a:r>
              <a:rPr lang="de-DE" sz="700" dirty="0" err="1"/>
              <a:t>Lixiana</a:t>
            </a:r>
            <a:r>
              <a:rPr lang="de-DE" sz="700" baseline="30000" dirty="0"/>
              <a:t>®</a:t>
            </a:r>
            <a:r>
              <a:rPr lang="de-DE" sz="700" dirty="0"/>
              <a:t> Schweiz, </a:t>
            </a:r>
            <a:r>
              <a:rPr lang="de-DE" sz="700" dirty="0" err="1"/>
              <a:t>www.swissmedicinfo.ch</a:t>
            </a:r>
            <a:r>
              <a:rPr lang="de-DE" sz="700" dirty="0"/>
              <a:t>. </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a:t>Information </a:t>
            </a:r>
            <a:r>
              <a:rPr lang="de-DE" sz="700" dirty="0" err="1"/>
              <a:t>professionnelle</a:t>
            </a:r>
            <a:r>
              <a:rPr lang="de-DE" sz="700" dirty="0"/>
              <a:t> </a:t>
            </a:r>
            <a:r>
              <a:rPr lang="de-DE" sz="700" dirty="0" err="1"/>
              <a:t>Pradaxa</a:t>
            </a:r>
            <a:r>
              <a:rPr lang="de-DE" sz="700" baseline="30000" dirty="0"/>
              <a:t>®</a:t>
            </a:r>
            <a:r>
              <a:rPr lang="de-DE" sz="700" dirty="0"/>
              <a:t> </a:t>
            </a:r>
            <a:r>
              <a:rPr lang="de-DE" sz="700" dirty="0" err="1"/>
              <a:t>Schweiz,www.swissmedicinfo.ch</a:t>
            </a:r>
            <a:r>
              <a:rPr lang="de-DE" sz="700" dirty="0"/>
              <a:t>.</a:t>
            </a:r>
          </a:p>
          <a:p>
            <a:pPr marL="177800" indent="-177800">
              <a:spcBef>
                <a:spcPts val="200"/>
              </a:spcBef>
              <a:buClr>
                <a:srgbClr val="605F62"/>
              </a:buClr>
              <a:buSzPct val="100000"/>
              <a:buFont typeface="+mj-lt"/>
              <a:buAutoNum type="arabicPeriod"/>
              <a:tabLst>
                <a:tab pos="265113" algn="l"/>
                <a:tab pos="1238250" algn="l"/>
              </a:tabLst>
            </a:pPr>
            <a:r>
              <a:rPr lang="de-DE" sz="700" b="1" dirty="0"/>
              <a:t> </a:t>
            </a:r>
            <a:r>
              <a:rPr lang="de-DE" sz="700" dirty="0"/>
              <a:t>Agnelli G, et al., Treatment </a:t>
            </a:r>
            <a:r>
              <a:rPr lang="de-DE" sz="700" dirty="0" err="1"/>
              <a:t>of</a:t>
            </a:r>
            <a:r>
              <a:rPr lang="de-DE" sz="700" dirty="0"/>
              <a:t> Proximal </a:t>
            </a:r>
            <a:r>
              <a:rPr lang="de-DE" sz="700" dirty="0" err="1"/>
              <a:t>Deep-Vein</a:t>
            </a:r>
            <a:r>
              <a:rPr lang="de-DE" sz="700" dirty="0"/>
              <a:t> </a:t>
            </a:r>
            <a:r>
              <a:rPr lang="de-DE" sz="700" dirty="0" err="1"/>
              <a:t>Thrombosis</a:t>
            </a:r>
            <a:r>
              <a:rPr lang="de-DE" sz="700" dirty="0"/>
              <a:t> </a:t>
            </a:r>
            <a:r>
              <a:rPr lang="de-DE" sz="700" dirty="0" err="1"/>
              <a:t>With</a:t>
            </a:r>
            <a:r>
              <a:rPr lang="de-DE" sz="700" dirty="0"/>
              <a:t> </a:t>
            </a:r>
            <a:r>
              <a:rPr lang="de-DE" sz="700" dirty="0" err="1"/>
              <a:t>the</a:t>
            </a:r>
            <a:r>
              <a:rPr lang="de-DE" sz="700" dirty="0"/>
              <a:t> Oral </a:t>
            </a:r>
            <a:r>
              <a:rPr lang="de-DE" sz="700" dirty="0" err="1"/>
              <a:t>Direct</a:t>
            </a:r>
            <a:r>
              <a:rPr lang="de-DE" sz="700" dirty="0"/>
              <a:t> </a:t>
            </a:r>
            <a:r>
              <a:rPr lang="de-DE" sz="700" dirty="0" err="1"/>
              <a:t>Factor</a:t>
            </a:r>
            <a:r>
              <a:rPr lang="de-DE" sz="700" dirty="0"/>
              <a:t> </a:t>
            </a:r>
            <a:r>
              <a:rPr lang="de-DE" sz="700" dirty="0" err="1"/>
              <a:t>Xa</a:t>
            </a:r>
            <a:r>
              <a:rPr lang="de-DE" sz="700" dirty="0"/>
              <a:t> Inhibitor </a:t>
            </a:r>
            <a:r>
              <a:rPr lang="de-DE" sz="700" dirty="0" err="1"/>
              <a:t>Rivaroxaban</a:t>
            </a:r>
            <a:r>
              <a:rPr lang="de-DE" sz="700" dirty="0"/>
              <a:t> (BAY 59-7939). Auflage 2007;116(2):180–187.</a:t>
            </a:r>
          </a:p>
        </p:txBody>
      </p:sp>
    </p:spTree>
    <p:extLst>
      <p:ext uri="{BB962C8B-B14F-4D97-AF65-F5344CB8AC3E}">
        <p14:creationId xmlns:p14="http://schemas.microsoft.com/office/powerpoint/2010/main" val="7482583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24" name="Subtitle 1">
            <a:extLst>
              <a:ext uri="{FF2B5EF4-FFF2-40B4-BE49-F238E27FC236}">
                <a16:creationId xmlns:a16="http://schemas.microsoft.com/office/drawing/2014/main" id="{C9432066-82CF-4360-A5B1-C2E9D260953C}"/>
              </a:ext>
            </a:extLst>
          </p:cNvPr>
          <p:cNvSpPr txBox="1">
            <a:spLocks/>
          </p:cNvSpPr>
          <p:nvPr/>
        </p:nvSpPr>
        <p:spPr>
          <a:xfrm>
            <a:off x="612776" y="1250911"/>
            <a:ext cx="8243887" cy="3656386"/>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pPr>
              <a:lnSpc>
                <a:spcPct val="150000"/>
              </a:lnSpc>
            </a:pPr>
            <a:r>
              <a:rPr lang="fr-FR" sz="800" b="1" dirty="0">
                <a:effectLst/>
                <a:latin typeface="Arial" panose="020B0604020202020204" pitchFamily="34" charset="0"/>
                <a:ea typeface="MS Mincho" panose="02020609040205080304" pitchFamily="49" charset="-128"/>
              </a:rPr>
              <a:t>Information professionnelle abrégée de Xarelto</a:t>
            </a:r>
            <a:r>
              <a:rPr lang="fr-FR" sz="800" b="1" baseline="30000" dirty="0">
                <a:effectLst/>
                <a:latin typeface="Arial" panose="020B0604020202020204" pitchFamily="34" charset="0"/>
                <a:ea typeface="MS Mincho" panose="02020609040205080304" pitchFamily="49" charset="-128"/>
              </a:rPr>
              <a:t>®</a:t>
            </a:r>
            <a:r>
              <a:rPr lang="fr-FR" sz="800" b="1" dirty="0">
                <a:effectLst/>
                <a:latin typeface="Arial" panose="020B0604020202020204" pitchFamily="34" charset="0"/>
                <a:ea typeface="MS Mincho" panose="02020609040205080304" pitchFamily="49" charset="-128"/>
              </a:rPr>
              <a:t> (</a:t>
            </a:r>
            <a:r>
              <a:rPr lang="fr-FR" sz="800" b="1" dirty="0" err="1">
                <a:effectLst/>
                <a:latin typeface="Arial" panose="020B0604020202020204" pitchFamily="34" charset="0"/>
                <a:ea typeface="MS Mincho" panose="02020609040205080304" pitchFamily="49" charset="-128"/>
              </a:rPr>
              <a:t>rivaroxaban</a:t>
            </a:r>
            <a:r>
              <a:rPr lang="fr-FR" sz="800" b="1" dirty="0">
                <a:effectLst/>
                <a:latin typeface="Arial" panose="020B0604020202020204" pitchFamily="34" charset="0"/>
                <a:ea typeface="MS Mincho" panose="02020609040205080304" pitchFamily="49" charset="-128"/>
              </a:rPr>
              <a:t>): </a:t>
            </a:r>
            <a:r>
              <a:rPr lang="fr-FR" sz="800" dirty="0">
                <a:effectLst/>
                <a:latin typeface="Arial" panose="020B0604020202020204" pitchFamily="34" charset="0"/>
                <a:ea typeface="MS Mincho" panose="02020609040205080304" pitchFamily="49" charset="-128"/>
              </a:rPr>
              <a:t>Inhibiteur direct du facteur Xa </a:t>
            </a:r>
            <a:r>
              <a:rPr lang="fr-FR" sz="800" b="1" dirty="0">
                <a:effectLst/>
                <a:latin typeface="Arial" panose="020B0604020202020204" pitchFamily="34" charset="0"/>
                <a:ea typeface="MS Mincho" panose="02020609040205080304" pitchFamily="49" charset="-128"/>
              </a:rPr>
              <a:t>C: </a:t>
            </a:r>
            <a:r>
              <a:rPr lang="fr-FR" sz="800" dirty="0">
                <a:effectLst/>
                <a:latin typeface="Arial" panose="020B0604020202020204" pitchFamily="34" charset="0"/>
                <a:ea typeface="MS Mincho" panose="02020609040205080304" pitchFamily="49" charset="-128"/>
              </a:rPr>
              <a:t>Comprimés pelliculés contenant 10, 15 et 20 mg de </a:t>
            </a:r>
            <a:r>
              <a:rPr lang="fr-FR" sz="800" dirty="0" err="1">
                <a:effectLst/>
                <a:latin typeface="Arial" panose="020B0604020202020204" pitchFamily="34" charset="0"/>
                <a:ea typeface="MS Mincho" panose="02020609040205080304" pitchFamily="49" charset="-128"/>
              </a:rPr>
              <a:t>rivaroxaban</a:t>
            </a:r>
            <a:r>
              <a:rPr lang="fr-FR" sz="800" dirty="0">
                <a:effectLst/>
                <a:latin typeface="Times New Roman" panose="02020603050405020304" pitchFamily="18" charset="0"/>
                <a:ea typeface="MS Mincho" panose="02020609040205080304" pitchFamily="49" charset="-128"/>
              </a:rPr>
              <a:t>.</a:t>
            </a:r>
            <a:r>
              <a:rPr lang="fr-FR" sz="800" dirty="0">
                <a:effectLst/>
                <a:latin typeface="Arial" panose="020B0604020202020204" pitchFamily="34" charset="0"/>
                <a:ea typeface="MS Mincho" panose="02020609040205080304" pitchFamily="49" charset="-128"/>
              </a:rPr>
              <a:t> </a:t>
            </a:r>
            <a:r>
              <a:rPr lang="fr-FR" sz="800" b="1" dirty="0">
                <a:effectLst/>
                <a:latin typeface="Arial" panose="020B0604020202020204" pitchFamily="34" charset="0"/>
                <a:ea typeface="MS Mincho" panose="02020609040205080304" pitchFamily="49" charset="-128"/>
              </a:rPr>
              <a:t>I: </a:t>
            </a:r>
            <a:r>
              <a:rPr lang="fr-FR" sz="800" dirty="0">
                <a:effectLst/>
                <a:latin typeface="Arial" panose="020B0604020202020204" pitchFamily="34" charset="0"/>
                <a:ea typeface="MS Mincho" panose="02020609040205080304" pitchFamily="49" charset="-128"/>
              </a:rPr>
              <a:t>Adultes: a)</a:t>
            </a:r>
            <a:r>
              <a:rPr lang="fr-FR" sz="800" b="1" dirty="0">
                <a:effectLst/>
                <a:latin typeface="Arial" panose="020B0604020202020204" pitchFamily="34" charset="0"/>
                <a:ea typeface="MS Mincho" panose="02020609040205080304" pitchFamily="49" charset="-128"/>
              </a:rPr>
              <a:t> </a:t>
            </a:r>
            <a:r>
              <a:rPr lang="fr-FR" sz="800" dirty="0">
                <a:effectLst/>
                <a:latin typeface="Arial" panose="020B0604020202020204" pitchFamily="34" charset="0"/>
                <a:ea typeface="MS Mincho" panose="02020609040205080304" pitchFamily="49" charset="-128"/>
              </a:rPr>
              <a:t>Prévention des thromboses lors d’interventions orthopédiques majeures des extrémités inférieures, p.ex. pour une prothèse de hanche ou de genou. b) Traitement de l’embolie pulmonaire (EP) et de la thrombose veineuse profonde (TVP) ainsi que prévention des récidives de TVP et d'EP c) Prévention des accidents vasculaires cérébraux et des embolies systémiques en présence d'une fibrillation auriculaire non valvulaire; Population pédiatrique </a:t>
            </a:r>
            <a:r>
              <a:rPr lang="de-CH" sz="800" dirty="0">
                <a:effectLst/>
                <a:latin typeface="Arial" panose="020B0604020202020204" pitchFamily="34" charset="0"/>
                <a:ea typeface="MS Mincho" panose="02020609040205080304" pitchFamily="49" charset="-128"/>
              </a:rPr>
              <a:t>(</a:t>
            </a:r>
            <a:r>
              <a:rPr lang="fr-FR" sz="800" dirty="0">
                <a:effectLst/>
                <a:latin typeface="Arial" panose="020B0604020202020204" pitchFamily="34" charset="0"/>
                <a:ea typeface="MS Mincho" panose="02020609040205080304" pitchFamily="49" charset="-128"/>
              </a:rPr>
              <a:t>poids corporel </a:t>
            </a:r>
            <a:r>
              <a:rPr lang="de-CH" sz="800" dirty="0">
                <a:effectLst/>
                <a:latin typeface="Arial" panose="020B0604020202020204" pitchFamily="34" charset="0"/>
                <a:ea typeface="MS Mincho" panose="02020609040205080304" pitchFamily="49" charset="-128"/>
              </a:rPr>
              <a:t>≥ 30kg)</a:t>
            </a:r>
            <a:r>
              <a:rPr lang="fr-FR" sz="800" dirty="0">
                <a:effectLst/>
                <a:latin typeface="Arial" panose="020B0604020202020204" pitchFamily="34" charset="0"/>
                <a:ea typeface="MS Mincho" panose="02020609040205080304" pitchFamily="49" charset="-128"/>
              </a:rPr>
              <a:t>: traitement des </a:t>
            </a:r>
            <a:r>
              <a:rPr lang="fr-FR" sz="800" dirty="0" err="1">
                <a:effectLst/>
                <a:latin typeface="Arial" panose="020B0604020202020204" pitchFamily="34" charset="0"/>
                <a:ea typeface="MS Mincho" panose="02020609040205080304" pitchFamily="49" charset="-128"/>
              </a:rPr>
              <a:t>thromboembolies</a:t>
            </a:r>
            <a:r>
              <a:rPr lang="fr-FR" sz="800" dirty="0">
                <a:effectLst/>
                <a:latin typeface="Arial" panose="020B0604020202020204" pitchFamily="34" charset="0"/>
                <a:ea typeface="MS Mincho" panose="02020609040205080304" pitchFamily="49" charset="-128"/>
              </a:rPr>
              <a:t> veineuses (TEV) après une anticoagulation parentérale initiale pour la prévention des récidives de TEV.</a:t>
            </a:r>
            <a:r>
              <a:rPr lang="fr-FR" sz="800" b="1" dirty="0">
                <a:effectLst/>
                <a:latin typeface="Arial" panose="020B0604020202020204" pitchFamily="34" charset="0"/>
                <a:ea typeface="MS Mincho" panose="02020609040205080304" pitchFamily="49" charset="-128"/>
              </a:rPr>
              <a:t> P: </a:t>
            </a:r>
            <a:r>
              <a:rPr lang="fr-FR" sz="800" dirty="0">
                <a:effectLst/>
                <a:latin typeface="Arial" panose="020B0604020202020204" pitchFamily="34" charset="0"/>
                <a:ea typeface="MS Mincho" panose="02020609040205080304" pitchFamily="49" charset="-128"/>
              </a:rPr>
              <a:t>Adultes: a) 10mg 1x par jour. b) 15mg 2x par jour les 21 premiers jours, puis 20mg 1x par jour ; </a:t>
            </a:r>
            <a:r>
              <a:rPr lang="de-CH" sz="800" dirty="0">
                <a:effectLst/>
                <a:latin typeface="Arial" panose="020B0604020202020204" pitchFamily="34" charset="0"/>
                <a:ea typeface="MS Mincho" panose="02020609040205080304" pitchFamily="49" charset="-128"/>
              </a:rPr>
              <a:t>à </a:t>
            </a:r>
            <a:r>
              <a:rPr lang="de-CH" sz="800" dirty="0" err="1">
                <a:effectLst/>
                <a:latin typeface="Arial" panose="020B0604020202020204" pitchFamily="34" charset="0"/>
                <a:ea typeface="MS Mincho" panose="02020609040205080304" pitchFamily="49" charset="-128"/>
              </a:rPr>
              <a:t>partir</a:t>
            </a:r>
            <a:r>
              <a:rPr lang="de-CH" sz="800" dirty="0">
                <a:effectLst/>
                <a:latin typeface="Arial" panose="020B0604020202020204" pitchFamily="34" charset="0"/>
                <a:ea typeface="MS Mincho" panose="02020609040205080304" pitchFamily="49" charset="-128"/>
              </a:rPr>
              <a:t> du </a:t>
            </a:r>
            <a:r>
              <a:rPr lang="de-CH" sz="800" dirty="0" err="1">
                <a:effectLst/>
                <a:latin typeface="Arial" panose="020B0604020202020204" pitchFamily="34" charset="0"/>
                <a:ea typeface="MS Mincho" panose="02020609040205080304" pitchFamily="49" charset="-128"/>
              </a:rPr>
              <a:t>mois</a:t>
            </a:r>
            <a:r>
              <a:rPr lang="de-CH" sz="800" dirty="0">
                <a:effectLst/>
                <a:latin typeface="Arial" panose="020B0604020202020204" pitchFamily="34" charset="0"/>
                <a:ea typeface="MS Mincho" panose="02020609040205080304" pitchFamily="49" charset="-128"/>
              </a:rPr>
              <a:t> 7</a:t>
            </a:r>
            <a:r>
              <a:rPr lang="fr-FR" sz="800" dirty="0">
                <a:effectLst/>
                <a:latin typeface="Arial" panose="020B0604020202020204" pitchFamily="34" charset="0"/>
                <a:ea typeface="MS Mincho" panose="02020609040205080304" pitchFamily="49" charset="-128"/>
              </a:rPr>
              <a:t>: 20mg 1x par jour ou 10mg 1x par jour </a:t>
            </a:r>
            <a:r>
              <a:rPr lang="de-CH" sz="800" dirty="0" err="1">
                <a:effectLst/>
                <a:latin typeface="Arial" panose="020B0604020202020204" pitchFamily="34" charset="0"/>
                <a:ea typeface="MS Mincho" panose="02020609040205080304" pitchFamily="49" charset="-128"/>
              </a:rPr>
              <a:t>selon</a:t>
            </a:r>
            <a:r>
              <a:rPr lang="de-CH" sz="800" dirty="0">
                <a:effectLst/>
                <a:latin typeface="Arial" panose="020B0604020202020204" pitchFamily="34" charset="0"/>
                <a:ea typeface="MS Mincho" panose="02020609040205080304" pitchFamily="49" charset="-128"/>
              </a:rPr>
              <a:t> </a:t>
            </a:r>
            <a:r>
              <a:rPr lang="de-CH" sz="800" dirty="0" err="1">
                <a:effectLst/>
                <a:latin typeface="Arial" panose="020B0604020202020204" pitchFamily="34" charset="0"/>
                <a:ea typeface="MS Mincho" panose="02020609040205080304" pitchFamily="49" charset="-128"/>
              </a:rPr>
              <a:t>une</a:t>
            </a:r>
            <a:r>
              <a:rPr lang="de-CH" sz="800" dirty="0">
                <a:effectLst/>
                <a:latin typeface="Arial" panose="020B0604020202020204" pitchFamily="34" charset="0"/>
                <a:ea typeface="MS Mincho" panose="02020609040205080304" pitchFamily="49" charset="-128"/>
              </a:rPr>
              <a:t> </a:t>
            </a:r>
            <a:r>
              <a:rPr lang="de-CH" sz="800" dirty="0" err="1">
                <a:effectLst/>
                <a:latin typeface="Arial" panose="020B0604020202020204" pitchFamily="34" charset="0"/>
                <a:ea typeface="MS Mincho" panose="02020609040205080304" pitchFamily="49" charset="-128"/>
              </a:rPr>
              <a:t>évaluation</a:t>
            </a:r>
            <a:r>
              <a:rPr lang="de-CH" sz="800" dirty="0">
                <a:effectLst/>
                <a:latin typeface="Arial" panose="020B0604020202020204" pitchFamily="34" charset="0"/>
                <a:ea typeface="MS Mincho" panose="02020609040205080304" pitchFamily="49" charset="-128"/>
              </a:rPr>
              <a:t> individuelle des </a:t>
            </a:r>
            <a:r>
              <a:rPr lang="de-CH" sz="800" dirty="0" err="1">
                <a:effectLst/>
                <a:latin typeface="Arial" panose="020B0604020202020204" pitchFamily="34" charset="0"/>
                <a:ea typeface="MS Mincho" panose="02020609040205080304" pitchFamily="49" charset="-128"/>
              </a:rPr>
              <a:t>avantages</a:t>
            </a:r>
            <a:r>
              <a:rPr lang="de-CH" sz="800" dirty="0">
                <a:effectLst/>
                <a:latin typeface="Arial" panose="020B0604020202020204" pitchFamily="34" charset="0"/>
                <a:ea typeface="MS Mincho" panose="02020609040205080304" pitchFamily="49" charset="-128"/>
              </a:rPr>
              <a:t> et des </a:t>
            </a:r>
            <a:r>
              <a:rPr lang="de-CH" sz="800" dirty="0" err="1">
                <a:effectLst/>
                <a:latin typeface="Arial" panose="020B0604020202020204" pitchFamily="34" charset="0"/>
                <a:ea typeface="MS Mincho" panose="02020609040205080304" pitchFamily="49" charset="-128"/>
              </a:rPr>
              <a:t>risques</a:t>
            </a:r>
            <a:r>
              <a:rPr lang="fr-FR" sz="800" dirty="0">
                <a:effectLst/>
                <a:latin typeface="Arial" panose="020B0604020202020204" pitchFamily="34" charset="0"/>
                <a:ea typeface="MS Mincho" panose="02020609040205080304" pitchFamily="49" charset="-128"/>
              </a:rPr>
              <a:t> c) 20mg 1x par jour; en cas de </a:t>
            </a:r>
            <a:r>
              <a:rPr lang="fr-FR" sz="800" dirty="0" err="1">
                <a:effectLst/>
                <a:latin typeface="Arial" panose="020B0604020202020204" pitchFamily="34" charset="0"/>
                <a:ea typeface="MS Mincho" panose="02020609040205080304" pitchFamily="49" charset="-128"/>
              </a:rPr>
              <a:t>ClCr</a:t>
            </a:r>
            <a:r>
              <a:rPr lang="fr-FR" sz="800" dirty="0">
                <a:effectLst/>
                <a:latin typeface="Arial" panose="020B0604020202020204" pitchFamily="34" charset="0"/>
                <a:ea typeface="MS Mincho" panose="02020609040205080304" pitchFamily="49" charset="-128"/>
              </a:rPr>
              <a:t> de 15 à 49 ml/min: 15mg 1x par jour. Prise de la dose de 15 ou de 20 mg pendant un repas. Population pédiatrique: si le poids corporel est ≥30kg jusqu‘à &lt;50kg: 15mg 1x par jour. Si le poids corporel est ≥50kg: 20mg 1x par jour. </a:t>
            </a:r>
            <a:r>
              <a:rPr lang="fr-FR" sz="800" b="1" dirty="0">
                <a:effectLst/>
                <a:latin typeface="Arial" panose="020B0604020202020204" pitchFamily="34" charset="0"/>
                <a:ea typeface="MS Mincho" panose="02020609040205080304" pitchFamily="49" charset="-128"/>
              </a:rPr>
              <a:t>CI: </a:t>
            </a:r>
            <a:r>
              <a:rPr lang="fr-FR" sz="800" dirty="0">
                <a:effectLst/>
                <a:latin typeface="Arial" panose="020B0604020202020204" pitchFamily="34" charset="0"/>
                <a:ea typeface="MS Mincho" panose="02020609040205080304" pitchFamily="49" charset="-128"/>
              </a:rPr>
              <a:t>Hypersensibilité aux composants, endocardite bactérienne aiguë, hémorragies cliniquement significatives, hépatopathie/insuffisance hépatique (IH) sévère avec risque hémorragique significativement accru, légère IH avec coagulopathie, insuffisance rénale (IR) nécessitant une dialyse, ulcère gastro-intestinal aigu ou maladie GI ulcéreuse, grossesse, allaitement. </a:t>
            </a:r>
            <a:r>
              <a:rPr lang="fr-FR" sz="800" b="1" dirty="0">
                <a:effectLst/>
                <a:latin typeface="Arial" panose="020B0604020202020204" pitchFamily="34" charset="0"/>
                <a:ea typeface="MS Mincho" panose="02020609040205080304" pitchFamily="49" charset="-128"/>
              </a:rPr>
              <a:t>MG:</a:t>
            </a:r>
            <a:r>
              <a:rPr lang="fr-FR" sz="800" dirty="0">
                <a:effectLst/>
                <a:latin typeface="Arial" panose="020B0604020202020204" pitchFamily="34" charset="0"/>
                <a:ea typeface="MS Mincho" panose="02020609040205080304" pitchFamily="49" charset="-128"/>
              </a:rPr>
              <a:t> Co-médication (voir «IA»), prothèse valvulaire, administration simultanée de médicaments influençant l'hémostase. </a:t>
            </a:r>
            <a:r>
              <a:rPr lang="fr-FR" sz="800" b="1" dirty="0">
                <a:effectLst/>
                <a:latin typeface="Arial" panose="020B0604020202020204" pitchFamily="34" charset="0"/>
                <a:ea typeface="MS Mincho" panose="02020609040205080304" pitchFamily="49" charset="-128"/>
              </a:rPr>
              <a:t>Pr: </a:t>
            </a:r>
            <a:r>
              <a:rPr lang="fr-FR" sz="800" dirty="0">
                <a:effectLst/>
                <a:latin typeface="Arial" panose="020B0604020202020204" pitchFamily="34" charset="0"/>
                <a:ea typeface="MS Mincho" panose="02020609040205080304" pitchFamily="49" charset="-128"/>
              </a:rPr>
              <a:t>IR (</a:t>
            </a:r>
            <a:r>
              <a:rPr lang="fr-FR" sz="800" dirty="0" err="1">
                <a:effectLst/>
                <a:latin typeface="Arial" panose="020B0604020202020204" pitchFamily="34" charset="0"/>
                <a:ea typeface="MS Mincho" panose="02020609040205080304" pitchFamily="49" charset="-128"/>
              </a:rPr>
              <a:t>ClCr</a:t>
            </a:r>
            <a:r>
              <a:rPr lang="fr-FR" sz="800" dirty="0">
                <a:effectLst/>
                <a:latin typeface="Arial" panose="020B0604020202020204" pitchFamily="34" charset="0"/>
                <a:ea typeface="MS Mincho" panose="02020609040205080304" pitchFamily="49" charset="-128"/>
              </a:rPr>
              <a:t> de 15 à 29 ml/min) ou IR en association avec des médicaments faisant augmenter le taux plasmatique de Xarelto</a:t>
            </a:r>
            <a:r>
              <a:rPr lang="fr-FR" sz="800" baseline="30000" dirty="0">
                <a:effectLst/>
                <a:latin typeface="Arial" panose="020B0604020202020204" pitchFamily="34" charset="0"/>
                <a:ea typeface="MS Mincho" panose="02020609040205080304" pitchFamily="49" charset="-128"/>
              </a:rPr>
              <a:t>®</a:t>
            </a:r>
            <a:r>
              <a:rPr lang="fr-FR" sz="800" dirty="0">
                <a:effectLst/>
                <a:latin typeface="Arial" panose="020B0604020202020204" pitchFamily="34" charset="0"/>
                <a:ea typeface="MS Mincho" panose="02020609040205080304" pitchFamily="49" charset="-128"/>
              </a:rPr>
              <a:t>, risque accru d'hémorragies incontrôlées et de diathèse hémorragique, AVC hémorragique récent, hémorragie intracrânienne ou intracérébrale, ulcère GI/maladie GI ulcéreuse récents, hypertension sévère non contrôlée, rétinopathie vasculaire, anomalies vasculaires intrarachidiennes ou intracérébrales, chirurgies cérébrales, spinales ou oculaires récentes, antécédents de bronchiectasie ou d'hémorragie pulmonaire, ponction et anesthésie rachidiennes, l'administration doit être arrêtée au moins 24 h avant le procédé invasif/l'intervention chirurgicale, SAPL, des cas isolés d'agranulocytose et de SJS ont été rapportés. </a:t>
            </a:r>
            <a:r>
              <a:rPr lang="fr-FR" sz="800" b="1" dirty="0">
                <a:effectLst/>
                <a:latin typeface="Arial" panose="020B0604020202020204" pitchFamily="34" charset="0"/>
                <a:ea typeface="MS Mincho" panose="02020609040205080304" pitchFamily="49" charset="-128"/>
              </a:rPr>
              <a:t>EI fréquents: </a:t>
            </a:r>
            <a:r>
              <a:rPr lang="fr-FR" sz="800" dirty="0">
                <a:effectLst/>
                <a:latin typeface="Arial" panose="020B0604020202020204" pitchFamily="34" charset="0"/>
                <a:ea typeface="MS Mincho" panose="02020609040205080304" pitchFamily="49" charset="-128"/>
              </a:rPr>
              <a:t>Hémorragies, anémie, vertige, céphalées, saignements oculaires, hématomes, épistaxis, hémoptysie, nausées, constipation, diarrhées, taux accru d'enzymes hépatiques (ASAT, ALAT), prurit, éruption cutanée, douleurs des extrémités, fièvre, œdème périphérique, asthénie. </a:t>
            </a:r>
            <a:r>
              <a:rPr lang="fr-FR" sz="800" b="1" dirty="0">
                <a:effectLst/>
                <a:latin typeface="Arial" panose="020B0604020202020204" pitchFamily="34" charset="0"/>
                <a:ea typeface="MS Mincho" panose="02020609040205080304" pitchFamily="49" charset="-128"/>
              </a:rPr>
              <a:t>IA: </a:t>
            </a:r>
            <a:r>
              <a:rPr lang="fr-FR" sz="800" dirty="0">
                <a:effectLst/>
                <a:latin typeface="Arial" panose="020B0604020202020204" pitchFamily="34" charset="0"/>
                <a:ea typeface="MS Mincho" panose="02020609040205080304" pitchFamily="49" charset="-128"/>
              </a:rPr>
              <a:t>Inhibiteurs puissants du CYP 3A4 et de la P-gp (ritonavir, </a:t>
            </a:r>
            <a:r>
              <a:rPr lang="fr-FR" sz="800" dirty="0" err="1">
                <a:effectLst/>
                <a:latin typeface="Arial" panose="020B0604020202020204" pitchFamily="34" charset="0"/>
                <a:ea typeface="MS Mincho" panose="02020609040205080304" pitchFamily="49" charset="-128"/>
              </a:rPr>
              <a:t>kétoconazole</a:t>
            </a:r>
            <a:r>
              <a:rPr lang="fr-FR" sz="800" dirty="0">
                <a:effectLst/>
                <a:latin typeface="Arial" panose="020B0604020202020204" pitchFamily="34" charset="0"/>
                <a:ea typeface="MS Mincho" panose="02020609040205080304" pitchFamily="49" charset="-128"/>
              </a:rPr>
              <a:t>), inducteurs puissants du CYP 3A4 et de la P-gp (rifampicine, carbamazépine, phénobarbital, millepertuis), médicaments influençant l'hémostase. </a:t>
            </a:r>
            <a:r>
              <a:rPr lang="fr-FR" sz="800" b="1" dirty="0">
                <a:effectLst/>
                <a:latin typeface="Arial" panose="020B0604020202020204" pitchFamily="34" charset="0"/>
                <a:ea typeface="MS Mincho" panose="02020609040205080304" pitchFamily="49" charset="-128"/>
              </a:rPr>
              <a:t>Prés.:</a:t>
            </a:r>
            <a:r>
              <a:rPr lang="fr-FR" sz="800" dirty="0">
                <a:effectLst/>
                <a:latin typeface="Arial" panose="020B0604020202020204" pitchFamily="34" charset="0"/>
                <a:ea typeface="MS Mincho" panose="02020609040205080304" pitchFamily="49" charset="-128"/>
              </a:rPr>
              <a:t> 10 et 30 </a:t>
            </a:r>
            <a:r>
              <a:rPr lang="fr-FR" sz="800" dirty="0" err="1">
                <a:effectLst/>
                <a:latin typeface="Arial" panose="020B0604020202020204" pitchFamily="34" charset="0"/>
                <a:ea typeface="MS Mincho" panose="02020609040205080304" pitchFamily="49" charset="-128"/>
              </a:rPr>
              <a:t>cpr</a:t>
            </a:r>
            <a:r>
              <a:rPr lang="fr-FR" sz="800" dirty="0">
                <a:effectLst/>
                <a:latin typeface="Arial" panose="020B0604020202020204" pitchFamily="34" charset="0"/>
                <a:ea typeface="MS Mincho" panose="02020609040205080304" pitchFamily="49" charset="-128"/>
              </a:rPr>
              <a:t>. </a:t>
            </a:r>
            <a:r>
              <a:rPr lang="fr-FR" sz="800" dirty="0" err="1">
                <a:effectLst/>
                <a:latin typeface="Arial" panose="020B0604020202020204" pitchFamily="34" charset="0"/>
                <a:ea typeface="MS Mincho" panose="02020609040205080304" pitchFamily="49" charset="-128"/>
              </a:rPr>
              <a:t>pell</a:t>
            </a:r>
            <a:r>
              <a:rPr lang="fr-FR" sz="800" dirty="0">
                <a:effectLst/>
                <a:latin typeface="Arial" panose="020B0604020202020204" pitchFamily="34" charset="0"/>
                <a:ea typeface="MS Mincho" panose="02020609040205080304" pitchFamily="49" charset="-128"/>
              </a:rPr>
              <a:t>. de 10 mg; 14, 28 et 98 </a:t>
            </a:r>
            <a:r>
              <a:rPr lang="fr-FR" sz="800" dirty="0" err="1">
                <a:effectLst/>
                <a:latin typeface="Arial" panose="020B0604020202020204" pitchFamily="34" charset="0"/>
                <a:ea typeface="MS Mincho" panose="02020609040205080304" pitchFamily="49" charset="-128"/>
              </a:rPr>
              <a:t>cpr</a:t>
            </a:r>
            <a:r>
              <a:rPr lang="fr-FR" sz="800" dirty="0">
                <a:effectLst/>
                <a:latin typeface="Arial" panose="020B0604020202020204" pitchFamily="34" charset="0"/>
                <a:ea typeface="MS Mincho" panose="02020609040205080304" pitchFamily="49" charset="-128"/>
              </a:rPr>
              <a:t>. </a:t>
            </a:r>
            <a:r>
              <a:rPr lang="fr-FR" sz="800" dirty="0" err="1">
                <a:effectLst/>
                <a:latin typeface="Arial" panose="020B0604020202020204" pitchFamily="34" charset="0"/>
                <a:ea typeface="MS Mincho" panose="02020609040205080304" pitchFamily="49" charset="-128"/>
              </a:rPr>
              <a:t>pell</a:t>
            </a:r>
            <a:r>
              <a:rPr lang="fr-FR" sz="800" dirty="0">
                <a:effectLst/>
                <a:latin typeface="Arial" panose="020B0604020202020204" pitchFamily="34" charset="0"/>
                <a:ea typeface="MS Mincho" panose="02020609040205080304" pitchFamily="49" charset="-128"/>
              </a:rPr>
              <a:t>. de 15 et de 20 mg. (b), admis aux caisses (limitation à prendre en considération). Pour de plus amples informations: voir www.swissmedicinfo.ch. Distribution: Bayer (Schweiz) AG, </a:t>
            </a:r>
            <a:r>
              <a:rPr lang="fr-FR" sz="800" dirty="0" err="1">
                <a:effectLst/>
                <a:latin typeface="Arial" panose="020B0604020202020204" pitchFamily="34" charset="0"/>
                <a:ea typeface="MS Mincho" panose="02020609040205080304" pitchFamily="49" charset="-128"/>
              </a:rPr>
              <a:t>Uetlibergstr</a:t>
            </a:r>
            <a:r>
              <a:rPr lang="fr-FR" sz="800" dirty="0">
                <a:effectLst/>
                <a:latin typeface="Arial" panose="020B0604020202020204" pitchFamily="34" charset="0"/>
                <a:ea typeface="MS Mincho" panose="02020609040205080304" pitchFamily="49" charset="-128"/>
              </a:rPr>
              <a:t>. 132, 8045 Zurich. </a:t>
            </a:r>
            <a:r>
              <a:rPr lang="de-DE" sz="800" dirty="0">
                <a:effectLst/>
                <a:latin typeface="Arial" panose="020B0604020202020204" pitchFamily="34" charset="0"/>
                <a:ea typeface="MS Mincho" panose="02020609040205080304" pitchFamily="49" charset="-128"/>
              </a:rPr>
              <a:t>MA-M_RIV-CH-0265-1_10.2022</a:t>
            </a:r>
            <a:endParaRPr lang="de-DE" sz="1200" dirty="0">
              <a:effectLst/>
              <a:latin typeface="Times New Roman" panose="02020603050405020304" pitchFamily="18" charset="0"/>
              <a:ea typeface="MS Mincho" panose="02020609040205080304" pitchFamily="49" charset="-128"/>
            </a:endParaRPr>
          </a:p>
          <a:p>
            <a:pPr algn="just"/>
            <a:endParaRPr lang="de-CH" sz="800" dirty="0">
              <a:latin typeface="Arial" panose="020B0604020202020204" pitchFamily="34" charset="0"/>
              <a:cs typeface="Arial" panose="020B0604020202020204" pitchFamily="34" charset="0"/>
            </a:endParaRPr>
          </a:p>
        </p:txBody>
      </p:sp>
      <p:sp>
        <p:nvSpPr>
          <p:cNvPr id="8" name="Titel 1">
            <a:extLst>
              <a:ext uri="{FF2B5EF4-FFF2-40B4-BE49-F238E27FC236}">
                <a16:creationId xmlns:a16="http://schemas.microsoft.com/office/drawing/2014/main" id="{C5966DDC-F90E-4B33-9080-3283A18865C3}"/>
              </a:ext>
            </a:extLst>
          </p:cNvPr>
          <p:cNvSpPr txBox="1">
            <a:spLocks/>
          </p:cNvSpPr>
          <p:nvPr/>
        </p:nvSpPr>
        <p:spPr>
          <a:xfrm>
            <a:off x="612001" y="216911"/>
            <a:ext cx="828117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a:t>Xarelto</a:t>
            </a:r>
            <a:r>
              <a:rPr lang="en-US" sz="2400" kern="0" baseline="30000"/>
              <a:t>® </a:t>
            </a:r>
            <a:br>
              <a:rPr lang="en-US" sz="2400" kern="0"/>
            </a:br>
            <a:r>
              <a:rPr lang="en-US" sz="2400" kern="0"/>
              <a:t>Information professionnelle abrégée</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Tree>
    <p:extLst>
      <p:ext uri="{BB962C8B-B14F-4D97-AF65-F5344CB8AC3E}">
        <p14:creationId xmlns:p14="http://schemas.microsoft.com/office/powerpoint/2010/main" val="351489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Line 38">
            <a:extLst>
              <a:ext uri="{FF2B5EF4-FFF2-40B4-BE49-F238E27FC236}">
                <a16:creationId xmlns:a16="http://schemas.microsoft.com/office/drawing/2014/main" id="{7779BE4B-4B89-4415-84F2-E5EA1E69A678}"/>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34" name="Titel 1">
            <a:extLst>
              <a:ext uri="{FF2B5EF4-FFF2-40B4-BE49-F238E27FC236}">
                <a16:creationId xmlns:a16="http://schemas.microsoft.com/office/drawing/2014/main" id="{21EF8027-B1D0-4752-9C0F-F6D14852A241}"/>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La TEV est une cause majeure de décès en Europe</a:t>
            </a:r>
            <a:r>
              <a:rPr lang="fr-FR" sz="2400" baseline="30000"/>
              <a:t>1,2</a:t>
            </a:r>
          </a:p>
        </p:txBody>
      </p:sp>
      <p:sp>
        <p:nvSpPr>
          <p:cNvPr id="36" name="TextBox 3">
            <a:extLst>
              <a:ext uri="{FF2B5EF4-FFF2-40B4-BE49-F238E27FC236}">
                <a16:creationId xmlns:a16="http://schemas.microsoft.com/office/drawing/2014/main" id="{AF5A0872-2E2D-46AF-9BD7-CBD98B2D6A31}"/>
              </a:ext>
            </a:extLst>
          </p:cNvPr>
          <p:cNvSpPr txBox="1"/>
          <p:nvPr/>
        </p:nvSpPr>
        <p:spPr>
          <a:xfrm>
            <a:off x="619123" y="4948863"/>
            <a:ext cx="8274051" cy="107722"/>
          </a:xfrm>
          <a:prstGeom prst="rect">
            <a:avLst/>
          </a:prstGeom>
          <a:noFill/>
        </p:spPr>
        <p:txBody>
          <a:bodyPr wrap="square" lIns="0" tIns="0" rIns="0" bIns="0" rtlCol="0" anchor="b" anchorCtr="0">
            <a:spAutoFit/>
          </a:bodyPr>
          <a:lstStyle/>
          <a:p>
            <a:pPr>
              <a:spcBef>
                <a:spcPts val="200"/>
              </a:spcBef>
            </a:pPr>
            <a:r>
              <a:rPr lang="fr-FR" sz="700">
                <a:solidFill>
                  <a:srgbClr val="B3B2B5"/>
                </a:solidFill>
                <a:cs typeface="Arial" charset="0"/>
              </a:rPr>
              <a:t>TEV : thromboembolie veineuse </a:t>
            </a:r>
          </a:p>
        </p:txBody>
      </p:sp>
      <p:grpSp>
        <p:nvGrpSpPr>
          <p:cNvPr id="5" name="Gruppieren 4">
            <a:extLst>
              <a:ext uri="{FF2B5EF4-FFF2-40B4-BE49-F238E27FC236}">
                <a16:creationId xmlns:a16="http://schemas.microsoft.com/office/drawing/2014/main" id="{97BDA536-AECB-4C7F-BA51-312D8990CB71}"/>
              </a:ext>
            </a:extLst>
          </p:cNvPr>
          <p:cNvGrpSpPr/>
          <p:nvPr/>
        </p:nvGrpSpPr>
        <p:grpSpPr>
          <a:xfrm>
            <a:off x="270423" y="1001515"/>
            <a:ext cx="7850891" cy="3314880"/>
            <a:chOff x="571211" y="1061673"/>
            <a:chExt cx="7850891" cy="3314880"/>
          </a:xfrm>
        </p:grpSpPr>
        <p:graphicFrame>
          <p:nvGraphicFramePr>
            <p:cNvPr id="30" name="Content Placeholder 11">
              <a:extLst>
                <a:ext uri="{FF2B5EF4-FFF2-40B4-BE49-F238E27FC236}">
                  <a16:creationId xmlns:a16="http://schemas.microsoft.com/office/drawing/2014/main" id="{F0A7099F-EC3B-478D-A8EB-8500D7ADBC5D}"/>
                </a:ext>
              </a:extLst>
            </p:cNvPr>
            <p:cNvGraphicFramePr>
              <a:graphicFrameLocks/>
            </p:cNvGraphicFramePr>
            <p:nvPr>
              <p:extLst>
                <p:ext uri="{D42A27DB-BD31-4B8C-83A1-F6EECF244321}">
                  <p14:modId xmlns:p14="http://schemas.microsoft.com/office/powerpoint/2010/main" val="4049348117"/>
                </p:ext>
              </p:extLst>
            </p:nvPr>
          </p:nvGraphicFramePr>
          <p:xfrm>
            <a:off x="571211" y="1061673"/>
            <a:ext cx="7850891" cy="3314880"/>
          </p:xfrm>
          <a:graphic>
            <a:graphicData uri="http://schemas.openxmlformats.org/drawingml/2006/chart">
              <c:chart xmlns:c="http://schemas.openxmlformats.org/drawingml/2006/chart" xmlns:r="http://schemas.openxmlformats.org/officeDocument/2006/relationships" r:id="rId3"/>
            </a:graphicData>
          </a:graphic>
        </p:graphicFrame>
        <p:sp>
          <p:nvSpPr>
            <p:cNvPr id="31" name="Text Box 7">
              <a:extLst>
                <a:ext uri="{FF2B5EF4-FFF2-40B4-BE49-F238E27FC236}">
                  <a16:creationId xmlns:a16="http://schemas.microsoft.com/office/drawing/2014/main" id="{10F0CE3C-7E57-4764-A890-6E1E2B2E1572}"/>
                </a:ext>
              </a:extLst>
            </p:cNvPr>
            <p:cNvSpPr txBox="1">
              <a:spLocks noChangeArrowheads="1"/>
            </p:cNvSpPr>
            <p:nvPr/>
          </p:nvSpPr>
          <p:spPr bwMode="auto">
            <a:xfrm>
              <a:off x="5837988" y="1231227"/>
              <a:ext cx="11811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1219170" eaLnBrk="1" fontAlgn="base" hangingPunct="1">
                <a:spcBef>
                  <a:spcPct val="50000"/>
                </a:spcBef>
                <a:spcAft>
                  <a:spcPct val="0"/>
                </a:spcAft>
              </a:pPr>
              <a:r>
                <a:rPr lang="fr-FR" sz="1000" b="1">
                  <a:solidFill>
                    <a:schemeClr val="tx1">
                      <a:lumMod val="65000"/>
                      <a:lumOff val="35000"/>
                    </a:schemeClr>
                  </a:solidFill>
                </a:rPr>
                <a:t>Décès résultant de TEV</a:t>
              </a:r>
              <a:br>
                <a:rPr lang="fr-FR" sz="1000" b="1">
                  <a:solidFill>
                    <a:schemeClr val="tx1">
                      <a:lumMod val="65000"/>
                      <a:lumOff val="35000"/>
                    </a:schemeClr>
                  </a:solidFill>
                </a:rPr>
              </a:br>
              <a:endParaRPr lang="fr-FR" sz="1000" b="1">
                <a:solidFill>
                  <a:schemeClr val="tx1">
                    <a:lumMod val="65000"/>
                    <a:lumOff val="35000"/>
                  </a:schemeClr>
                </a:solidFill>
              </a:endParaRPr>
            </a:p>
          </p:txBody>
        </p:sp>
        <p:sp>
          <p:nvSpPr>
            <p:cNvPr id="32" name="Text Box 7">
              <a:extLst>
                <a:ext uri="{FF2B5EF4-FFF2-40B4-BE49-F238E27FC236}">
                  <a16:creationId xmlns:a16="http://schemas.microsoft.com/office/drawing/2014/main" id="{5D11EF28-C1F6-44F6-ADC2-F389ABA9749B}"/>
                </a:ext>
              </a:extLst>
            </p:cNvPr>
            <p:cNvSpPr txBox="1">
              <a:spLocks noChangeArrowheads="1"/>
            </p:cNvSpPr>
            <p:nvPr/>
          </p:nvSpPr>
          <p:spPr bwMode="auto">
            <a:xfrm>
              <a:off x="2621790" y="1231227"/>
              <a:ext cx="160392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1219170" eaLnBrk="1" fontAlgn="base" hangingPunct="1">
                <a:spcBef>
                  <a:spcPct val="50000"/>
                </a:spcBef>
                <a:spcAft>
                  <a:spcPct val="0"/>
                </a:spcAft>
              </a:pPr>
              <a:r>
                <a:rPr lang="fr-FR" sz="1000" b="1">
                  <a:solidFill>
                    <a:schemeClr val="tx1">
                      <a:lumMod val="65000"/>
                      <a:lumOff val="35000"/>
                    </a:schemeClr>
                  </a:solidFill>
                </a:rPr>
                <a:t>Décès résultant de</a:t>
              </a:r>
              <a:br>
                <a:rPr lang="fr-FR" sz="1000" b="1">
                  <a:solidFill>
                    <a:schemeClr val="tx1">
                      <a:lumMod val="65000"/>
                      <a:lumOff val="35000"/>
                    </a:schemeClr>
                  </a:solidFill>
                </a:rPr>
              </a:br>
              <a:r>
                <a:rPr lang="fr-FR" sz="1000" b="1">
                  <a:solidFill>
                    <a:schemeClr val="tx1">
                      <a:lumMod val="65000"/>
                      <a:lumOff val="35000"/>
                    </a:schemeClr>
                  </a:solidFill>
                </a:rPr>
                <a:t>cancers communs</a:t>
              </a:r>
            </a:p>
          </p:txBody>
        </p:sp>
        <p:sp>
          <p:nvSpPr>
            <p:cNvPr id="39" name="Text Box 7">
              <a:extLst>
                <a:ext uri="{FF2B5EF4-FFF2-40B4-BE49-F238E27FC236}">
                  <a16:creationId xmlns:a16="http://schemas.microsoft.com/office/drawing/2014/main" id="{CDB22AD3-8A41-4A3A-8E9D-46134B490336}"/>
                </a:ext>
              </a:extLst>
            </p:cNvPr>
            <p:cNvSpPr txBox="1">
              <a:spLocks noChangeArrowheads="1"/>
            </p:cNvSpPr>
            <p:nvPr/>
          </p:nvSpPr>
          <p:spPr bwMode="auto">
            <a:xfrm>
              <a:off x="4009944" y="2517275"/>
              <a:ext cx="981443" cy="1378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nchorCtr="0">
              <a:no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defTabSz="1219170" eaLnBrk="1" fontAlgn="base" hangingPunct="1">
                <a:spcBef>
                  <a:spcPct val="50000"/>
                </a:spcBef>
                <a:spcAft>
                  <a:spcPct val="0"/>
                </a:spcAft>
              </a:pPr>
              <a:r>
                <a:rPr lang="fr-FR" sz="1200" b="1" dirty="0">
                  <a:solidFill>
                    <a:srgbClr val="000000">
                      <a:lumMod val="65000"/>
                      <a:lumOff val="35000"/>
                    </a:srgbClr>
                  </a:solidFill>
                </a:rPr>
                <a:t>poumon</a:t>
              </a:r>
            </a:p>
          </p:txBody>
        </p:sp>
        <p:sp>
          <p:nvSpPr>
            <p:cNvPr id="40" name="Text Box 7">
              <a:extLst>
                <a:ext uri="{FF2B5EF4-FFF2-40B4-BE49-F238E27FC236}">
                  <a16:creationId xmlns:a16="http://schemas.microsoft.com/office/drawing/2014/main" id="{7EA60503-882C-470A-AFAF-751F2CE80281}"/>
                </a:ext>
              </a:extLst>
            </p:cNvPr>
            <p:cNvSpPr txBox="1">
              <a:spLocks noChangeArrowheads="1"/>
            </p:cNvSpPr>
            <p:nvPr/>
          </p:nvSpPr>
          <p:spPr bwMode="auto">
            <a:xfrm>
              <a:off x="4009944" y="2026827"/>
              <a:ext cx="994143"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nchorCtr="0">
              <a:no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defTabSz="1219170" eaLnBrk="1" fontAlgn="base" hangingPunct="1">
                <a:spcBef>
                  <a:spcPct val="50000"/>
                </a:spcBef>
                <a:spcAft>
                  <a:spcPct val="0"/>
                </a:spcAft>
              </a:pPr>
              <a:r>
                <a:rPr lang="fr-FR" sz="1200" b="1" dirty="0">
                  <a:solidFill>
                    <a:srgbClr val="000000">
                      <a:lumMod val="65000"/>
                      <a:lumOff val="35000"/>
                    </a:srgbClr>
                  </a:solidFill>
                </a:rPr>
                <a:t>sein</a:t>
              </a:r>
            </a:p>
          </p:txBody>
        </p:sp>
        <p:sp>
          <p:nvSpPr>
            <p:cNvPr id="41" name="Text Box 7">
              <a:extLst>
                <a:ext uri="{FF2B5EF4-FFF2-40B4-BE49-F238E27FC236}">
                  <a16:creationId xmlns:a16="http://schemas.microsoft.com/office/drawing/2014/main" id="{0BBC5FF5-681E-42D1-B4F1-4EBE1C383626}"/>
                </a:ext>
              </a:extLst>
            </p:cNvPr>
            <p:cNvSpPr txBox="1">
              <a:spLocks noChangeArrowheads="1"/>
            </p:cNvSpPr>
            <p:nvPr/>
          </p:nvSpPr>
          <p:spPr bwMode="auto">
            <a:xfrm>
              <a:off x="3997244" y="1643012"/>
              <a:ext cx="1302632" cy="383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nchorCtr="0">
              <a:no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defTabSz="1219170" eaLnBrk="1" fontAlgn="base" hangingPunct="1">
                <a:spcBef>
                  <a:spcPct val="50000"/>
                </a:spcBef>
                <a:spcAft>
                  <a:spcPct val="0"/>
                </a:spcAft>
              </a:pPr>
              <a:r>
                <a:rPr lang="fr-FR" sz="1200" b="1" dirty="0">
                  <a:solidFill>
                    <a:srgbClr val="000000">
                      <a:lumMod val="65000"/>
                      <a:lumOff val="35000"/>
                    </a:srgbClr>
                  </a:solidFill>
                </a:rPr>
                <a:t>prostate</a:t>
              </a:r>
            </a:p>
          </p:txBody>
        </p:sp>
      </p:grpSp>
      <p:sp>
        <p:nvSpPr>
          <p:cNvPr id="42" name="Text Box 37">
            <a:extLst>
              <a:ext uri="{FF2B5EF4-FFF2-40B4-BE49-F238E27FC236}">
                <a16:creationId xmlns:a16="http://schemas.microsoft.com/office/drawing/2014/main" id="{BB0FD2B2-1DC5-468A-B3C0-A14C9A2070CA}"/>
              </a:ext>
            </a:extLst>
          </p:cNvPr>
          <p:cNvSpPr txBox="1">
            <a:spLocks noChangeArrowheads="1"/>
          </p:cNvSpPr>
          <p:nvPr/>
        </p:nvSpPr>
        <p:spPr bwMode="auto">
          <a:xfrm rot="16200000">
            <a:off x="-645435" y="2452301"/>
            <a:ext cx="262890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457200" eaLnBrk="0" hangingPunct="0">
              <a:defRPr>
                <a:solidFill>
                  <a:srgbClr val="FFFF00"/>
                </a:solidFill>
                <a:latin typeface="Arial" charset="0"/>
                <a:cs typeface="Arial" charset="0"/>
              </a:defRPr>
            </a:lvl1pPr>
            <a:lvl2pPr marL="742950" indent="-285750" defTabSz="457200" eaLnBrk="0" hangingPunct="0">
              <a:defRPr>
                <a:solidFill>
                  <a:srgbClr val="FFFF00"/>
                </a:solidFill>
                <a:latin typeface="Arial" charset="0"/>
                <a:cs typeface="Arial" charset="0"/>
              </a:defRPr>
            </a:lvl2pPr>
            <a:lvl3pPr marL="1143000" indent="-228600" defTabSz="457200" eaLnBrk="0" hangingPunct="0">
              <a:defRPr>
                <a:solidFill>
                  <a:srgbClr val="FFFF00"/>
                </a:solidFill>
                <a:latin typeface="Arial" charset="0"/>
                <a:cs typeface="Arial" charset="0"/>
              </a:defRPr>
            </a:lvl3pPr>
            <a:lvl4pPr marL="1600200" indent="-228600" defTabSz="457200" eaLnBrk="0" hangingPunct="0">
              <a:defRPr>
                <a:solidFill>
                  <a:srgbClr val="FFFF00"/>
                </a:solidFill>
                <a:latin typeface="Arial" charset="0"/>
                <a:cs typeface="Arial" charset="0"/>
              </a:defRPr>
            </a:lvl4pPr>
            <a:lvl5pPr marL="2057400" indent="-228600" defTabSz="457200" eaLnBrk="0" hangingPunct="0">
              <a:defRPr>
                <a:solidFill>
                  <a:srgbClr val="FFFF00"/>
                </a:solidFill>
                <a:latin typeface="Arial" charset="0"/>
                <a:cs typeface="Arial" charset="0"/>
              </a:defRPr>
            </a:lvl5pPr>
            <a:lvl6pPr marL="2514600" indent="-228600" defTabSz="457200" eaLnBrk="0" fontAlgn="base" hangingPunct="0">
              <a:spcBef>
                <a:spcPct val="0"/>
              </a:spcBef>
              <a:spcAft>
                <a:spcPct val="0"/>
              </a:spcAft>
              <a:defRPr>
                <a:solidFill>
                  <a:srgbClr val="FFFF00"/>
                </a:solidFill>
                <a:latin typeface="Arial" charset="0"/>
                <a:cs typeface="Arial" charset="0"/>
              </a:defRPr>
            </a:lvl6pPr>
            <a:lvl7pPr marL="2971800" indent="-228600" defTabSz="457200" eaLnBrk="0" fontAlgn="base" hangingPunct="0">
              <a:spcBef>
                <a:spcPct val="0"/>
              </a:spcBef>
              <a:spcAft>
                <a:spcPct val="0"/>
              </a:spcAft>
              <a:defRPr>
                <a:solidFill>
                  <a:srgbClr val="FFFF00"/>
                </a:solidFill>
                <a:latin typeface="Arial" charset="0"/>
                <a:cs typeface="Arial" charset="0"/>
              </a:defRPr>
            </a:lvl7pPr>
            <a:lvl8pPr marL="3429000" indent="-228600" defTabSz="457200" eaLnBrk="0" fontAlgn="base" hangingPunct="0">
              <a:spcBef>
                <a:spcPct val="0"/>
              </a:spcBef>
              <a:spcAft>
                <a:spcPct val="0"/>
              </a:spcAft>
              <a:defRPr>
                <a:solidFill>
                  <a:srgbClr val="FFFF00"/>
                </a:solidFill>
                <a:latin typeface="Arial" charset="0"/>
                <a:cs typeface="Arial" charset="0"/>
              </a:defRPr>
            </a:lvl8pPr>
            <a:lvl9pPr marL="3886200" indent="-228600" defTabSz="457200" eaLnBrk="0" fontAlgn="base" hangingPunct="0">
              <a:spcBef>
                <a:spcPct val="0"/>
              </a:spcBef>
              <a:spcAft>
                <a:spcPct val="0"/>
              </a:spcAft>
              <a:defRPr>
                <a:solidFill>
                  <a:srgbClr val="FFFF00"/>
                </a:solidFill>
                <a:latin typeface="Arial" charset="0"/>
                <a:cs typeface="Arial" charset="0"/>
              </a:defRPr>
            </a:lvl9pPr>
          </a:lstStyle>
          <a:p>
            <a:pPr algn="ctr" defTabSz="609585" eaLnBrk="1" fontAlgn="base" hangingPunct="1">
              <a:spcBef>
                <a:spcPct val="50000"/>
              </a:spcBef>
              <a:spcAft>
                <a:spcPct val="0"/>
              </a:spcAft>
            </a:pPr>
            <a:r>
              <a:rPr lang="fr-FR" sz="1200" b="1" dirty="0">
                <a:solidFill>
                  <a:srgbClr val="000000">
                    <a:lumMod val="65000"/>
                    <a:lumOff val="35000"/>
                  </a:srgbClr>
                </a:solidFill>
                <a:ea typeface="ＭＳ Ｐゴシック" pitchFamily="34" charset="-128"/>
              </a:rPr>
              <a:t>nombre de décès </a:t>
            </a:r>
          </a:p>
        </p:txBody>
      </p:sp>
    </p:spTree>
    <p:extLst>
      <p:ext uri="{BB962C8B-B14F-4D97-AF65-F5344CB8AC3E}">
        <p14:creationId xmlns:p14="http://schemas.microsoft.com/office/powerpoint/2010/main" val="2736547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Flowchart: Off-page Connector 16">
            <a:extLst>
              <a:ext uri="{FF2B5EF4-FFF2-40B4-BE49-F238E27FC236}">
                <a16:creationId xmlns:a16="http://schemas.microsoft.com/office/drawing/2014/main" id="{931BA547-5DBC-4D6F-8134-2F666B80D9B8}"/>
              </a:ext>
            </a:extLst>
          </p:cNvPr>
          <p:cNvSpPr/>
          <p:nvPr/>
        </p:nvSpPr>
        <p:spPr bwMode="auto">
          <a:xfrm>
            <a:off x="6436199" y="2986878"/>
            <a:ext cx="2088663" cy="1368000"/>
          </a:xfrm>
          <a:prstGeom prst="flowChartOffpageConnector">
            <a:avLst/>
          </a:prstGeom>
          <a:noFill/>
          <a:ln w="28575" algn="ctr">
            <a:solidFill>
              <a:schemeClr val="bg2"/>
            </a:solidFill>
            <a:miter lim="800000"/>
            <a:headEnd/>
            <a:tailEnd/>
          </a:ln>
          <a:effectLst/>
        </p:spPr>
        <p:txBody>
          <a:bodyPr wrap="square" lIns="0" tIns="108000" rIns="0" bIns="0" rtlCol="0" anchor="ctr" anchorCtr="0">
            <a:noAutofit/>
          </a:bodyPr>
          <a:lstStyle/>
          <a:p>
            <a:pPr algn="ctr" defTabSz="685783" fontAlgn="auto">
              <a:spcBef>
                <a:spcPts val="0"/>
              </a:spcBef>
              <a:spcAft>
                <a:spcPts val="0"/>
              </a:spcAft>
            </a:pPr>
            <a:endParaRPr lang="en-US" sz="1100" dirty="0">
              <a:solidFill>
                <a:schemeClr val="tx1">
                  <a:lumMod val="65000"/>
                  <a:lumOff val="35000"/>
                </a:schemeClr>
              </a:solidFill>
              <a:latin typeface="Arial"/>
            </a:endParaRPr>
          </a:p>
          <a:p>
            <a:pPr algn="ctr" defTabSz="685783" fontAlgn="auto">
              <a:spcBef>
                <a:spcPts val="0"/>
              </a:spcBef>
              <a:spcAft>
                <a:spcPts val="0"/>
              </a:spcAft>
            </a:pPr>
            <a:r>
              <a:rPr lang="fr-FR" sz="1100" dirty="0">
                <a:solidFill>
                  <a:schemeClr val="tx1">
                    <a:lumMod val="65000"/>
                    <a:lumOff val="35000"/>
                  </a:schemeClr>
                </a:solidFill>
                <a:latin typeface="Arial"/>
              </a:rPr>
              <a:t>…et un</a:t>
            </a:r>
            <a:br>
              <a:rPr lang="fr-FR" sz="1100" dirty="0">
                <a:solidFill>
                  <a:schemeClr val="tx1">
                    <a:lumMod val="65000"/>
                    <a:lumOff val="35000"/>
                  </a:schemeClr>
                </a:solidFill>
                <a:latin typeface="Arial"/>
              </a:rPr>
            </a:br>
            <a:r>
              <a:rPr lang="fr-FR" sz="1100" b="1" dirty="0">
                <a:solidFill>
                  <a:srgbClr val="3961AC"/>
                </a:solidFill>
                <a:latin typeface="Arial"/>
              </a:rPr>
              <a:t>risque 3 fois plus élevé d’hémorragies majeures </a:t>
            </a:r>
            <a:br>
              <a:rPr lang="fr-FR" sz="1100" b="1" dirty="0">
                <a:solidFill>
                  <a:srgbClr val="3961AC"/>
                </a:solidFill>
                <a:latin typeface="Arial"/>
              </a:rPr>
            </a:br>
            <a:r>
              <a:rPr lang="fr-FR" sz="1100" dirty="0">
                <a:solidFill>
                  <a:schemeClr val="tx1">
                    <a:lumMod val="65000"/>
                    <a:lumOff val="35000"/>
                  </a:schemeClr>
                </a:solidFill>
                <a:latin typeface="Arial"/>
              </a:rPr>
              <a:t>vs patients à TEV sans dysfonctionnement rénal</a:t>
            </a:r>
            <a:r>
              <a:rPr lang="fr-FR" sz="1100" baseline="30000" dirty="0">
                <a:solidFill>
                  <a:schemeClr val="tx1">
                    <a:lumMod val="65000"/>
                    <a:lumOff val="35000"/>
                  </a:schemeClr>
                </a:solidFill>
                <a:latin typeface="Arial"/>
              </a:rPr>
              <a:t>3</a:t>
            </a:r>
          </a:p>
        </p:txBody>
      </p:sp>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216911"/>
            <a:ext cx="828117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Comment protégeriez-vous des patients avec TEV tels que M. Meyer ?</a:t>
            </a:r>
          </a:p>
        </p:txBody>
      </p:sp>
      <p:sp>
        <p:nvSpPr>
          <p:cNvPr id="25" name="TextBox 3">
            <a:extLst>
              <a:ext uri="{FF2B5EF4-FFF2-40B4-BE49-F238E27FC236}">
                <a16:creationId xmlns:a16="http://schemas.microsoft.com/office/drawing/2014/main" id="{0E30E56A-65EA-4E0F-B437-7F8EDEA8E8D5}"/>
              </a:ext>
            </a:extLst>
          </p:cNvPr>
          <p:cNvSpPr txBox="1"/>
          <p:nvPr/>
        </p:nvSpPr>
        <p:spPr>
          <a:xfrm>
            <a:off x="619123" y="4948863"/>
            <a:ext cx="8274051" cy="107722"/>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TEV : </a:t>
            </a:r>
            <a:r>
              <a:rPr lang="fr-FR" sz="700" dirty="0" err="1">
                <a:solidFill>
                  <a:srgbClr val="B3B2B5"/>
                </a:solidFill>
                <a:cs typeface="Arial" charset="0"/>
              </a:rPr>
              <a:t>thromboembolie</a:t>
            </a:r>
            <a:r>
              <a:rPr lang="fr-FR" sz="700" dirty="0">
                <a:solidFill>
                  <a:srgbClr val="B3B2B5"/>
                </a:solidFill>
                <a:cs typeface="Arial" charset="0"/>
              </a:rPr>
              <a:t> veineuse ; </a:t>
            </a:r>
            <a:r>
              <a:rPr lang="fr-FR" sz="700" dirty="0" err="1">
                <a:solidFill>
                  <a:srgbClr val="B3B2B5"/>
                </a:solidFill>
                <a:cs typeface="Arial" charset="0"/>
              </a:rPr>
              <a:t>ClCr</a:t>
            </a:r>
            <a:r>
              <a:rPr lang="fr-FR" sz="700" dirty="0">
                <a:solidFill>
                  <a:srgbClr val="B3B2B5"/>
                </a:solidFill>
                <a:cs typeface="Arial" charset="0"/>
              </a:rPr>
              <a:t> : clairance de la créatinine ; EP : embolie pulmonaire </a:t>
            </a:r>
          </a:p>
        </p:txBody>
      </p:sp>
      <p:sp>
        <p:nvSpPr>
          <p:cNvPr id="27" name="Rectangle 28">
            <a:extLst>
              <a:ext uri="{FF2B5EF4-FFF2-40B4-BE49-F238E27FC236}">
                <a16:creationId xmlns:a16="http://schemas.microsoft.com/office/drawing/2014/main" id="{FFD80A8B-43D5-4E06-A5B0-D7642A945270}"/>
              </a:ext>
            </a:extLst>
          </p:cNvPr>
          <p:cNvSpPr/>
          <p:nvPr/>
        </p:nvSpPr>
        <p:spPr bwMode="auto">
          <a:xfrm>
            <a:off x="3369069" y="3619893"/>
            <a:ext cx="2433212" cy="917713"/>
          </a:xfrm>
          <a:prstGeom prst="rect">
            <a:avLst/>
          </a:prstGeom>
          <a:noFill/>
          <a:ln w="19050" algn="ctr">
            <a:noFill/>
            <a:miter lim="800000"/>
            <a:headEnd/>
            <a:tailEnd/>
          </a:ln>
          <a:effectLst/>
        </p:spPr>
        <p:txBody>
          <a:bodyPr wrap="square" lIns="0" tIns="0" rIns="0" bIns="0" rtlCol="0" anchor="t" anchorCtr="0">
            <a:noAutofit/>
          </a:bodyPr>
          <a:lstStyle/>
          <a:p>
            <a:pPr algn="ctr" defTabSz="1280097"/>
            <a:r>
              <a:rPr lang="fr-FR" sz="1200" i="1" dirty="0">
                <a:solidFill>
                  <a:schemeClr val="bg2"/>
                </a:solidFill>
                <a:latin typeface="Arial" charset="0"/>
              </a:rPr>
              <a:t>J’ai eu un caillot sanguin et mon médecin dit que mes reins ne fonctionnent pas très bien. J’espère vraiment que cela ne va pas causer davantage de problèmes.</a:t>
            </a:r>
          </a:p>
        </p:txBody>
      </p:sp>
      <p:sp>
        <p:nvSpPr>
          <p:cNvPr id="30" name="Flowchart: Off-page Connector 16">
            <a:extLst>
              <a:ext uri="{FF2B5EF4-FFF2-40B4-BE49-F238E27FC236}">
                <a16:creationId xmlns:a16="http://schemas.microsoft.com/office/drawing/2014/main" id="{24B090B0-9B09-4F7C-B4FC-9F47862335DE}"/>
              </a:ext>
            </a:extLst>
          </p:cNvPr>
          <p:cNvSpPr/>
          <p:nvPr/>
        </p:nvSpPr>
        <p:spPr bwMode="auto">
          <a:xfrm>
            <a:off x="6434625" y="2092636"/>
            <a:ext cx="2088663" cy="1116000"/>
          </a:xfrm>
          <a:prstGeom prst="flowChartOffpageConnector">
            <a:avLst/>
          </a:prstGeom>
          <a:solidFill>
            <a:schemeClr val="bg1"/>
          </a:solidFill>
          <a:ln w="28575" algn="ctr">
            <a:solidFill>
              <a:schemeClr val="bg2"/>
            </a:solidFill>
            <a:miter lim="800000"/>
            <a:headEnd/>
            <a:tailEnd/>
          </a:ln>
          <a:effectLst/>
        </p:spPr>
        <p:txBody>
          <a:bodyPr wrap="square" lIns="0" tIns="0" rIns="0" bIns="0" rtlCol="0" anchor="ctr" anchorCtr="0">
            <a:noAutofit/>
          </a:bodyPr>
          <a:lstStyle/>
          <a:p>
            <a:pPr algn="ctr" defTabSz="685783" fontAlgn="auto">
              <a:spcBef>
                <a:spcPts val="0"/>
              </a:spcBef>
              <a:spcAft>
                <a:spcPts val="0"/>
              </a:spcAft>
            </a:pPr>
            <a:endParaRPr lang="en-US" sz="1100" dirty="0">
              <a:solidFill>
                <a:schemeClr val="tx1">
                  <a:lumMod val="65000"/>
                  <a:lumOff val="35000"/>
                </a:schemeClr>
              </a:solidFill>
              <a:latin typeface="Arial"/>
            </a:endParaRPr>
          </a:p>
          <a:p>
            <a:pPr algn="ctr" defTabSz="685783" fontAlgn="auto">
              <a:spcBef>
                <a:spcPts val="0"/>
              </a:spcBef>
              <a:spcAft>
                <a:spcPts val="0"/>
              </a:spcAft>
            </a:pPr>
            <a:br>
              <a:rPr lang="fr-FR" sz="1100" dirty="0">
                <a:solidFill>
                  <a:schemeClr val="tx1">
                    <a:lumMod val="65000"/>
                    <a:lumOff val="35000"/>
                  </a:schemeClr>
                </a:solidFill>
                <a:latin typeface="Arial"/>
              </a:rPr>
            </a:br>
            <a:r>
              <a:rPr lang="fr-FR" sz="1100" dirty="0">
                <a:solidFill>
                  <a:schemeClr val="tx1">
                    <a:lumMod val="65000"/>
                    <a:lumOff val="35000"/>
                  </a:schemeClr>
                </a:solidFill>
                <a:latin typeface="Arial"/>
              </a:rPr>
              <a:t>Le dysfonctionnement rénal </a:t>
            </a:r>
            <a:br>
              <a:rPr lang="fr-FR" sz="1100" dirty="0">
                <a:solidFill>
                  <a:schemeClr val="tx1">
                    <a:lumMod val="65000"/>
                    <a:lumOff val="35000"/>
                  </a:schemeClr>
                </a:solidFill>
                <a:latin typeface="Arial"/>
              </a:rPr>
            </a:br>
            <a:r>
              <a:rPr lang="fr-FR" sz="1100" dirty="0">
                <a:solidFill>
                  <a:schemeClr val="tx1">
                    <a:lumMod val="65000"/>
                    <a:lumOff val="35000"/>
                  </a:schemeClr>
                </a:solidFill>
                <a:latin typeface="Arial"/>
              </a:rPr>
              <a:t>est associé à un risque </a:t>
            </a:r>
          </a:p>
          <a:p>
            <a:pPr algn="ctr" defTabSz="685783" fontAlgn="auto">
              <a:spcBef>
                <a:spcPts val="0"/>
              </a:spcBef>
              <a:spcAft>
                <a:spcPts val="0"/>
              </a:spcAft>
            </a:pPr>
            <a:r>
              <a:rPr lang="de-CH" sz="1100" dirty="0"/>
              <a:t> </a:t>
            </a:r>
            <a:r>
              <a:rPr lang="de-CH" sz="1100" b="1" dirty="0">
                <a:solidFill>
                  <a:srgbClr val="3961AC"/>
                </a:solidFill>
                <a:latin typeface="Arial"/>
              </a:rPr>
              <a:t>2 à 5 </a:t>
            </a:r>
            <a:r>
              <a:rPr lang="de-CH" sz="1100" b="1" dirty="0" err="1">
                <a:solidFill>
                  <a:srgbClr val="3961AC"/>
                </a:solidFill>
                <a:latin typeface="Arial"/>
              </a:rPr>
              <a:t>fois</a:t>
            </a:r>
            <a:r>
              <a:rPr lang="de-CH" sz="1100" b="1" dirty="0">
                <a:solidFill>
                  <a:srgbClr val="3961AC"/>
                </a:solidFill>
                <a:latin typeface="Arial"/>
              </a:rPr>
              <a:t> plus </a:t>
            </a:r>
            <a:r>
              <a:rPr lang="de-CH" sz="1100" b="1" dirty="0" err="1">
                <a:solidFill>
                  <a:srgbClr val="3961AC"/>
                </a:solidFill>
                <a:latin typeface="Arial"/>
              </a:rPr>
              <a:t>élevé</a:t>
            </a:r>
            <a:r>
              <a:rPr lang="fr-FR" sz="1100" b="1" dirty="0">
                <a:solidFill>
                  <a:srgbClr val="3961AC"/>
                </a:solidFill>
                <a:latin typeface="Arial"/>
              </a:rPr>
              <a:t> d’EP mortelle</a:t>
            </a:r>
            <a:r>
              <a:rPr lang="fr-FR" sz="1100" b="1" baseline="30000" dirty="0">
                <a:solidFill>
                  <a:srgbClr val="3961AC"/>
                </a:solidFill>
                <a:latin typeface="Arial"/>
              </a:rPr>
              <a:t>4</a:t>
            </a:r>
          </a:p>
        </p:txBody>
      </p:sp>
      <p:sp>
        <p:nvSpPr>
          <p:cNvPr id="31" name="Flowchart: Off-page Connector 15">
            <a:extLst>
              <a:ext uri="{FF2B5EF4-FFF2-40B4-BE49-F238E27FC236}">
                <a16:creationId xmlns:a16="http://schemas.microsoft.com/office/drawing/2014/main" id="{BAB3715B-EDC4-4B35-B649-F57A09DBE499}"/>
              </a:ext>
            </a:extLst>
          </p:cNvPr>
          <p:cNvSpPr/>
          <p:nvPr/>
        </p:nvSpPr>
        <p:spPr bwMode="auto">
          <a:xfrm>
            <a:off x="6434625" y="1290873"/>
            <a:ext cx="2088663" cy="1008000"/>
          </a:xfrm>
          <a:prstGeom prst="flowChartOffpageConnector">
            <a:avLst/>
          </a:prstGeom>
          <a:solidFill>
            <a:schemeClr val="bg1"/>
          </a:solidFill>
          <a:ln w="28575" algn="ctr">
            <a:solidFill>
              <a:schemeClr val="bg2"/>
            </a:solidFill>
            <a:miter lim="800000"/>
            <a:headEnd/>
            <a:tailEnd/>
          </a:ln>
          <a:effectLst/>
        </p:spPr>
        <p:txBody>
          <a:bodyPr wrap="square" lIns="0" tIns="108000" rIns="0" bIns="0" rtlCol="0" anchor="ctr" anchorCtr="0">
            <a:noAutofit/>
          </a:bodyPr>
          <a:lstStyle/>
          <a:p>
            <a:pPr algn="ctr" defTabSz="685783" fontAlgn="auto">
              <a:spcBef>
                <a:spcPts val="0"/>
              </a:spcBef>
              <a:spcAft>
                <a:spcPts val="0"/>
              </a:spcAft>
            </a:pPr>
            <a:r>
              <a:rPr lang="fr-FR" sz="1100" b="1" dirty="0">
                <a:solidFill>
                  <a:srgbClr val="3961AC"/>
                </a:solidFill>
                <a:latin typeface="Arial"/>
              </a:rPr>
              <a:t>20 % des patients </a:t>
            </a:r>
            <a:br>
              <a:rPr lang="fr-FR" sz="1100" dirty="0">
                <a:solidFill>
                  <a:schemeClr val="tx1">
                    <a:lumMod val="65000"/>
                    <a:lumOff val="35000"/>
                  </a:schemeClr>
                </a:solidFill>
                <a:latin typeface="Arial"/>
              </a:rPr>
            </a:br>
            <a:r>
              <a:rPr lang="fr-FR" sz="1100" dirty="0">
                <a:solidFill>
                  <a:schemeClr val="tx1">
                    <a:lumMod val="65000"/>
                    <a:lumOff val="35000"/>
                  </a:schemeClr>
                </a:solidFill>
                <a:latin typeface="Arial"/>
              </a:rPr>
              <a:t>avec TEV ont un </a:t>
            </a:r>
            <a:br>
              <a:rPr lang="fr-FR" sz="1100" dirty="0">
                <a:solidFill>
                  <a:schemeClr val="tx1">
                    <a:lumMod val="65000"/>
                    <a:lumOff val="35000"/>
                  </a:schemeClr>
                </a:solidFill>
                <a:latin typeface="Arial"/>
              </a:rPr>
            </a:br>
            <a:r>
              <a:rPr lang="fr-FR" sz="1100" dirty="0">
                <a:solidFill>
                  <a:schemeClr val="tx1">
                    <a:lumMod val="65000"/>
                    <a:lumOff val="35000"/>
                  </a:schemeClr>
                </a:solidFill>
                <a:latin typeface="Arial"/>
              </a:rPr>
              <a:t>dysfonctionnement rénal</a:t>
            </a:r>
            <a:r>
              <a:rPr lang="fr-FR" sz="1100" baseline="30000" dirty="0">
                <a:solidFill>
                  <a:schemeClr val="tx1">
                    <a:lumMod val="65000"/>
                    <a:lumOff val="35000"/>
                  </a:schemeClr>
                </a:solidFill>
                <a:latin typeface="Arial"/>
              </a:rPr>
              <a:t>3</a:t>
            </a:r>
          </a:p>
        </p:txBody>
      </p:sp>
      <p:pic>
        <p:nvPicPr>
          <p:cNvPr id="48" name="Picture 4">
            <a:extLst>
              <a:ext uri="{FF2B5EF4-FFF2-40B4-BE49-F238E27FC236}">
                <a16:creationId xmlns:a16="http://schemas.microsoft.com/office/drawing/2014/main" id="{0A7EE678-91B7-4466-AC35-66D61FE3F109}"/>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19458" y="1050203"/>
            <a:ext cx="2187139" cy="3299916"/>
          </a:xfrm>
          <a:prstGeom prst="rect">
            <a:avLst/>
          </a:prstGeom>
        </p:spPr>
      </p:pic>
      <p:sp>
        <p:nvSpPr>
          <p:cNvPr id="49" name="TextBox 6">
            <a:extLst>
              <a:ext uri="{FF2B5EF4-FFF2-40B4-BE49-F238E27FC236}">
                <a16:creationId xmlns:a16="http://schemas.microsoft.com/office/drawing/2014/main" id="{6FF40D65-10CA-4D7E-8EB5-C501AC71E72E}"/>
              </a:ext>
            </a:extLst>
          </p:cNvPr>
          <p:cNvSpPr txBox="1"/>
          <p:nvPr/>
        </p:nvSpPr>
        <p:spPr>
          <a:xfrm>
            <a:off x="829708" y="1538094"/>
            <a:ext cx="1976889" cy="637753"/>
          </a:xfrm>
          <a:prstGeom prst="rect">
            <a:avLst/>
          </a:prstGeom>
          <a:noFill/>
        </p:spPr>
        <p:txBody>
          <a:bodyPr wrap="square" lIns="67500" tIns="35100" rIns="67500" bIns="0" rtlCol="0" anchor="t">
            <a:noAutofit/>
          </a:bodyPr>
          <a:lstStyle/>
          <a:p>
            <a:pPr defTabSz="179388" fontAlgn="auto">
              <a:spcBef>
                <a:spcPts val="0"/>
              </a:spcBef>
              <a:spcAft>
                <a:spcPts val="0"/>
              </a:spcAft>
              <a:tabLst>
                <a:tab pos="0" algn="l"/>
              </a:tabLst>
            </a:pPr>
            <a:r>
              <a:rPr lang="fr-FR" sz="2100" dirty="0">
                <a:solidFill>
                  <a:srgbClr val="3961AC"/>
                </a:solidFill>
                <a:latin typeface="Arial Black" panose="020B0A04020102020204" pitchFamily="34" charset="0"/>
              </a:rPr>
              <a:t>M. Meyer</a:t>
            </a:r>
          </a:p>
          <a:p>
            <a:pPr defTabSz="685783" fontAlgn="auto">
              <a:spcBef>
                <a:spcPts val="0"/>
              </a:spcBef>
              <a:spcAft>
                <a:spcPts val="0"/>
              </a:spcAft>
            </a:pPr>
            <a:r>
              <a:rPr lang="fr-FR" sz="1200" b="1" dirty="0">
                <a:solidFill>
                  <a:srgbClr val="3961AC">
                    <a:alpha val="80000"/>
                  </a:srgbClr>
                </a:solidFill>
                <a:latin typeface="Arial"/>
              </a:rPr>
              <a:t>70 ans</a:t>
            </a:r>
          </a:p>
          <a:p>
            <a:pPr defTabSz="685783" fontAlgn="auto">
              <a:spcBef>
                <a:spcPts val="0"/>
              </a:spcBef>
              <a:spcAft>
                <a:spcPts val="0"/>
              </a:spcAft>
            </a:pPr>
            <a:endParaRPr lang="en-GB" sz="1200" dirty="0">
              <a:solidFill>
                <a:srgbClr val="000000">
                  <a:lumMod val="65000"/>
                  <a:lumOff val="35000"/>
                </a:srgbClr>
              </a:solidFill>
              <a:latin typeface="Arial"/>
            </a:endParaRPr>
          </a:p>
          <a:p>
            <a:pPr marL="214308" indent="-214308" defTabSz="685783" fontAlgn="auto">
              <a:spcBef>
                <a:spcPts val="0"/>
              </a:spcBef>
              <a:spcAft>
                <a:spcPts val="450"/>
              </a:spcAft>
              <a:buClr>
                <a:srgbClr val="3961AC"/>
              </a:buClr>
              <a:buFont typeface="Wingdings" panose="05000000000000000000" pitchFamily="2" charset="2"/>
              <a:buChar char=""/>
            </a:pPr>
            <a:r>
              <a:rPr lang="fr-FR" sz="1200" dirty="0">
                <a:solidFill>
                  <a:schemeClr val="tx1">
                    <a:lumMod val="65000"/>
                    <a:lumOff val="35000"/>
                  </a:schemeClr>
                </a:solidFill>
                <a:latin typeface="Arial"/>
              </a:rPr>
              <a:t>Embolie pulmonaire sans facteur déclencheur identifié </a:t>
            </a:r>
          </a:p>
          <a:p>
            <a:pPr marL="214308" indent="-214308" defTabSz="685783" fontAlgn="auto">
              <a:spcBef>
                <a:spcPts val="0"/>
              </a:spcBef>
              <a:spcAft>
                <a:spcPts val="450"/>
              </a:spcAft>
              <a:buClr>
                <a:srgbClr val="3961AC"/>
              </a:buClr>
              <a:buFont typeface="Wingdings" panose="05000000000000000000" pitchFamily="2" charset="2"/>
              <a:buChar char=""/>
            </a:pPr>
            <a:r>
              <a:rPr lang="fr-FR" sz="1200" dirty="0" err="1">
                <a:solidFill>
                  <a:schemeClr val="tx1">
                    <a:lumMod val="65000"/>
                    <a:lumOff val="35000"/>
                  </a:schemeClr>
                </a:solidFill>
                <a:latin typeface="Arial"/>
              </a:rPr>
              <a:t>ClCr</a:t>
            </a:r>
            <a:r>
              <a:rPr lang="fr-FR" sz="1200" dirty="0">
                <a:solidFill>
                  <a:schemeClr val="tx1">
                    <a:lumMod val="65000"/>
                    <a:lumOff val="35000"/>
                  </a:schemeClr>
                </a:solidFill>
                <a:latin typeface="Arial"/>
              </a:rPr>
              <a:t> = 47 ml/min</a:t>
            </a:r>
          </a:p>
        </p:txBody>
      </p:sp>
      <p:pic>
        <p:nvPicPr>
          <p:cNvPr id="19" name="Picture 23">
            <a:extLst>
              <a:ext uri="{FF2B5EF4-FFF2-40B4-BE49-F238E27FC236}">
                <a16:creationId xmlns:a16="http://schemas.microsoft.com/office/drawing/2014/main" id="{3BF9B817-F710-4F64-9557-84F9EB3B8E9A}"/>
              </a:ext>
            </a:extLst>
          </p:cNvPr>
          <p:cNvPicPr>
            <a:picLocks/>
          </p:cNvPicPr>
          <p:nvPr/>
        </p:nvPicPr>
        <p:blipFill>
          <a:blip r:embed="rId4" cstate="screen">
            <a:extLst>
              <a:ext uri="{28A0092B-C50C-407E-A947-70E740481C1C}">
                <a14:useLocalDpi xmlns:a14="http://schemas.microsoft.com/office/drawing/2010/main"/>
              </a:ext>
            </a:extLst>
          </a:blip>
          <a:srcRect/>
          <a:stretch/>
        </p:blipFill>
        <p:spPr>
          <a:xfrm>
            <a:off x="3455540" y="1260450"/>
            <a:ext cx="2232000" cy="2232000"/>
          </a:xfrm>
          <a:prstGeom prst="ellipse">
            <a:avLst/>
          </a:prstGeom>
          <a:ln w="28575">
            <a:solidFill>
              <a:schemeClr val="bg2"/>
            </a:solidFill>
          </a:ln>
        </p:spPr>
      </p:pic>
      <p:pic>
        <p:nvPicPr>
          <p:cNvPr id="15" name="Picture 29" descr="A close up of a logo&#10;&#10;Description automatically generated">
            <a:extLst>
              <a:ext uri="{FF2B5EF4-FFF2-40B4-BE49-F238E27FC236}">
                <a16:creationId xmlns:a16="http://schemas.microsoft.com/office/drawing/2014/main" id="{FAA9CE3E-AB2A-49B6-BF9B-CA7763D74C3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69245" y="3535529"/>
            <a:ext cx="287279" cy="230618"/>
          </a:xfrm>
          <a:prstGeom prst="rect">
            <a:avLst/>
          </a:prstGeom>
        </p:spPr>
      </p:pic>
      <p:pic>
        <p:nvPicPr>
          <p:cNvPr id="18" name="Picture 30" descr="A close up of a logo&#10;&#10;Description automatically generated">
            <a:extLst>
              <a:ext uri="{FF2B5EF4-FFF2-40B4-BE49-F238E27FC236}">
                <a16:creationId xmlns:a16="http://schemas.microsoft.com/office/drawing/2014/main" id="{AE704721-8D9D-489A-A7A0-010637BF58A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a:off x="5765212" y="3549710"/>
            <a:ext cx="287279" cy="230618"/>
          </a:xfrm>
          <a:prstGeom prst="rect">
            <a:avLst/>
          </a:prstGeom>
        </p:spPr>
      </p:pic>
    </p:spTree>
    <p:extLst>
      <p:ext uri="{BB962C8B-B14F-4D97-AF65-F5344CB8AC3E}">
        <p14:creationId xmlns:p14="http://schemas.microsoft.com/office/powerpoint/2010/main" val="1228708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 name="TextBox 3">
            <a:extLst>
              <a:ext uri="{FF2B5EF4-FFF2-40B4-BE49-F238E27FC236}">
                <a16:creationId xmlns:a16="http://schemas.microsoft.com/office/drawing/2014/main" id="{2FFE767A-A25D-4C4F-BA87-BB3284BB6192}"/>
              </a:ext>
            </a:extLst>
          </p:cNvPr>
          <p:cNvSpPr txBox="1"/>
          <p:nvPr/>
        </p:nvSpPr>
        <p:spPr>
          <a:xfrm>
            <a:off x="619123" y="4600050"/>
            <a:ext cx="8274051" cy="456535"/>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 Une recherche documentaire dans MEDLINE, EMBASE et CENTRAL en avril 2013 a permis d’identifier des essais contrôlés randomisés sur le traitement pharmacologique aigu et la prévention de la TEV récurrente, incluant plus de 200 sujets par groupe de traitement, nécessitant une anticoagulation pendant plus de 3 mois et indiquant le temps écoulé jusqu’à la TEV récurrente confirmée objectivement (N=27’237).</a:t>
            </a:r>
            <a:r>
              <a:rPr lang="fr-FR" sz="700" baseline="30000" dirty="0">
                <a:solidFill>
                  <a:srgbClr val="B3B2B5"/>
                </a:solidFill>
                <a:cs typeface="Arial" charset="0"/>
              </a:rPr>
              <a:t>5</a:t>
            </a:r>
          </a:p>
          <a:p>
            <a:pPr>
              <a:spcBef>
                <a:spcPts val="0"/>
              </a:spcBef>
              <a:spcAft>
                <a:spcPts val="200"/>
              </a:spcAft>
            </a:pPr>
            <a:r>
              <a:rPr lang="fr-FR" sz="700" dirty="0">
                <a:solidFill>
                  <a:srgbClr val="B3B2B5"/>
                </a:solidFill>
                <a:cs typeface="Arial" charset="0"/>
              </a:rPr>
              <a:t>PT : patient ; TEV : </a:t>
            </a:r>
            <a:r>
              <a:rPr lang="fr-FR" sz="700" dirty="0" err="1">
                <a:solidFill>
                  <a:srgbClr val="B3B2B5"/>
                </a:solidFill>
                <a:cs typeface="Arial" charset="0"/>
              </a:rPr>
              <a:t>thromboembolie</a:t>
            </a:r>
            <a:r>
              <a:rPr lang="fr-FR" sz="700" dirty="0">
                <a:solidFill>
                  <a:srgbClr val="B3B2B5"/>
                </a:solidFill>
                <a:cs typeface="Arial" charset="0"/>
              </a:rPr>
              <a:t> veineuse ; AN : année</a:t>
            </a:r>
          </a:p>
        </p:txBody>
      </p:sp>
      <p:sp>
        <p:nvSpPr>
          <p:cNvPr id="9" name="Subtitle 1">
            <a:extLst>
              <a:ext uri="{FF2B5EF4-FFF2-40B4-BE49-F238E27FC236}">
                <a16:creationId xmlns:a16="http://schemas.microsoft.com/office/drawing/2014/main" id="{04EA1788-3DA9-4CEB-9C2A-358BFC9B1EF5}"/>
              </a:ext>
            </a:extLst>
          </p:cNvPr>
          <p:cNvSpPr txBox="1">
            <a:spLocks/>
          </p:cNvSpPr>
          <p:nvPr/>
        </p:nvSpPr>
        <p:spPr>
          <a:xfrm>
            <a:off x="612776" y="1237901"/>
            <a:ext cx="8274051"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a:t>Méta-analyse de 15 études sur la TEV* (n=27’237) : Risque de récidive de TEV au fil du temps</a:t>
            </a:r>
            <a:r>
              <a:rPr lang="fr-FR" sz="1400" b="1" baseline="30000" dirty="0"/>
              <a:t>5</a:t>
            </a:r>
          </a:p>
        </p:txBody>
      </p:sp>
      <p:sp>
        <p:nvSpPr>
          <p:cNvPr id="67" name="Titel 1">
            <a:extLst>
              <a:ext uri="{FF2B5EF4-FFF2-40B4-BE49-F238E27FC236}">
                <a16:creationId xmlns:a16="http://schemas.microsoft.com/office/drawing/2014/main" id="{EB9B309A-2C85-4333-A2A9-5C28F3F16489}"/>
              </a:ext>
            </a:extLst>
          </p:cNvPr>
          <p:cNvSpPr txBox="1">
            <a:spLocks/>
          </p:cNvSpPr>
          <p:nvPr/>
        </p:nvSpPr>
        <p:spPr>
          <a:xfrm>
            <a:off x="1061884" y="216911"/>
            <a:ext cx="7831292"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M. Meyer a besoin d’une protection efficace au cours de la phase aiguë à haut risque de TEV</a:t>
            </a:r>
          </a:p>
        </p:txBody>
      </p:sp>
      <p:pic>
        <p:nvPicPr>
          <p:cNvPr id="74" name="Picture 23">
            <a:extLst>
              <a:ext uri="{FF2B5EF4-FFF2-40B4-BE49-F238E27FC236}">
                <a16:creationId xmlns:a16="http://schemas.microsoft.com/office/drawing/2014/main" id="{67D39B45-52FA-4400-A49D-4F68DA475A4D}"/>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48908" y="-86400"/>
            <a:ext cx="1123708" cy="1116000"/>
          </a:xfrm>
          <a:prstGeom prst="ellipse">
            <a:avLst/>
          </a:prstGeom>
          <a:ln w="28575">
            <a:solidFill>
              <a:schemeClr val="bg2"/>
            </a:solidFill>
          </a:ln>
        </p:spPr>
      </p:pic>
      <p:grpSp>
        <p:nvGrpSpPr>
          <p:cNvPr id="3" name="Gruppieren 2">
            <a:extLst>
              <a:ext uri="{FF2B5EF4-FFF2-40B4-BE49-F238E27FC236}">
                <a16:creationId xmlns:a16="http://schemas.microsoft.com/office/drawing/2014/main" id="{96567373-CE6F-422C-ACB6-0838037B098F}"/>
              </a:ext>
            </a:extLst>
          </p:cNvPr>
          <p:cNvGrpSpPr/>
          <p:nvPr/>
        </p:nvGrpSpPr>
        <p:grpSpPr>
          <a:xfrm>
            <a:off x="611299" y="1505251"/>
            <a:ext cx="7801743" cy="2800584"/>
            <a:chOff x="611299" y="1565633"/>
            <a:chExt cx="7801743" cy="2800584"/>
          </a:xfrm>
        </p:grpSpPr>
        <p:sp>
          <p:nvSpPr>
            <p:cNvPr id="90" name="Rechteck 89">
              <a:extLst>
                <a:ext uri="{FF2B5EF4-FFF2-40B4-BE49-F238E27FC236}">
                  <a16:creationId xmlns:a16="http://schemas.microsoft.com/office/drawing/2014/main" id="{72A8B8F3-8D4E-455B-AB2F-379092B67002}"/>
                </a:ext>
              </a:extLst>
            </p:cNvPr>
            <p:cNvSpPr/>
            <p:nvPr/>
          </p:nvSpPr>
          <p:spPr bwMode="auto">
            <a:xfrm>
              <a:off x="3128791" y="1732447"/>
              <a:ext cx="3872269" cy="2155396"/>
            </a:xfrm>
            <a:prstGeom prst="rect">
              <a:avLst/>
            </a:prstGeom>
            <a:solidFill>
              <a:srgbClr val="8A8C8E"/>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sp>
          <p:nvSpPr>
            <p:cNvPr id="2" name="Rechteck 1">
              <a:extLst>
                <a:ext uri="{FF2B5EF4-FFF2-40B4-BE49-F238E27FC236}">
                  <a16:creationId xmlns:a16="http://schemas.microsoft.com/office/drawing/2014/main" id="{5704660B-D440-45BF-B53E-D83F6D912F5C}"/>
                </a:ext>
              </a:extLst>
            </p:cNvPr>
            <p:cNvSpPr/>
            <p:nvPr/>
          </p:nvSpPr>
          <p:spPr bwMode="auto">
            <a:xfrm>
              <a:off x="1500425" y="1732447"/>
              <a:ext cx="1628366" cy="2155396"/>
            </a:xfrm>
            <a:prstGeom prst="rect">
              <a:avLst/>
            </a:prstGeom>
            <a:solidFill>
              <a:srgbClr val="3961AC"/>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sp>
          <p:nvSpPr>
            <p:cNvPr id="79" name="TextBox 9">
              <a:extLst>
                <a:ext uri="{FF2B5EF4-FFF2-40B4-BE49-F238E27FC236}">
                  <a16:creationId xmlns:a16="http://schemas.microsoft.com/office/drawing/2014/main" id="{880B18C4-B805-4F47-BD28-B00FA3ADE1EE}"/>
                </a:ext>
              </a:extLst>
            </p:cNvPr>
            <p:cNvSpPr txBox="1"/>
            <p:nvPr/>
          </p:nvSpPr>
          <p:spPr>
            <a:xfrm rot="16200000">
              <a:off x="-315001" y="2658747"/>
              <a:ext cx="2152767" cy="300168"/>
            </a:xfrm>
            <a:prstGeom prst="rect">
              <a:avLst/>
            </a:prstGeom>
            <a:noFill/>
          </p:spPr>
          <p:txBody>
            <a:bodyPr wrap="square" lIns="0" tIns="0" rIns="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defRPr kumimoji="0" lang="de-DE" sz="800" b="1" i="0" u="none" strike="noStrike" kern="1200" normalizeH="0" baseline="0" noProof="0">
                  <a:solidFill>
                    <a:srgbClr val="000000">
                      <a:lumMod val="65000"/>
                      <a:lumOff val="35000"/>
                    </a:srgbClr>
                  </a:solidFill>
                  <a:uLnTx/>
                  <a:uFillTx/>
                  <a:latin typeface="+mn-lt"/>
                  <a:ea typeface="+mn-ea"/>
                  <a:cs typeface="+mn-cs"/>
                </a:defRPr>
              </a:pPr>
              <a:r>
                <a:rPr lang="fr-FR" sz="1200" b="1" dirty="0">
                  <a:solidFill>
                    <a:schemeClr val="tx1">
                      <a:lumMod val="65000"/>
                      <a:lumOff val="35000"/>
                    </a:schemeClr>
                  </a:solidFill>
                  <a:cs typeface="Arial" pitchFamily="34" charset="0"/>
                </a:rPr>
                <a:t>taux de TEV récurrente </a:t>
              </a:r>
              <a:br>
                <a:rPr lang="fr-FR" sz="1200" b="1" dirty="0">
                  <a:solidFill>
                    <a:schemeClr val="tx1">
                      <a:lumMod val="65000"/>
                      <a:lumOff val="35000"/>
                    </a:schemeClr>
                  </a:solidFill>
                  <a:cs typeface="Arial" pitchFamily="34" charset="0"/>
                </a:rPr>
              </a:br>
              <a:r>
                <a:rPr lang="fr-FR" sz="1200" b="1" dirty="0">
                  <a:solidFill>
                    <a:schemeClr val="tx1">
                      <a:lumMod val="65000"/>
                      <a:lumOff val="35000"/>
                    </a:schemeClr>
                  </a:solidFill>
                  <a:cs typeface="Arial" pitchFamily="34" charset="0"/>
                </a:rPr>
                <a:t>(par PT/AN)</a:t>
              </a:r>
            </a:p>
          </p:txBody>
        </p:sp>
        <p:sp>
          <p:nvSpPr>
            <p:cNvPr id="80" name="TextBox 9">
              <a:extLst>
                <a:ext uri="{FF2B5EF4-FFF2-40B4-BE49-F238E27FC236}">
                  <a16:creationId xmlns:a16="http://schemas.microsoft.com/office/drawing/2014/main" id="{E10B43DB-262E-49D6-A233-14C65A99C674}"/>
                </a:ext>
              </a:extLst>
            </p:cNvPr>
            <p:cNvSpPr txBox="1"/>
            <p:nvPr/>
          </p:nvSpPr>
          <p:spPr>
            <a:xfrm>
              <a:off x="1421060" y="4181551"/>
              <a:ext cx="5580000" cy="184666"/>
            </a:xfrm>
            <a:prstGeom prst="rect">
              <a:avLst/>
            </a:prstGeom>
            <a:noFill/>
          </p:spPr>
          <p:txBody>
            <a:bodyPr wrap="square" lIns="0" tIns="0" rIns="0" bIns="0" anchor="b">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defRPr kumimoji="0" b="0" i="0" normalizeH="0" noProof="0">
                  <a:uLnTx/>
                  <a:uFillTx/>
                  <a:latin typeface="Arial" pitchFamily="34" charset="0"/>
                  <a:ea typeface="+mn-ea"/>
                  <a:cs typeface="+mn-cs"/>
                </a:defRPr>
              </a:pPr>
              <a:r>
                <a:rPr lang="fr-FR" sz="1200" b="1" dirty="0">
                  <a:solidFill>
                    <a:schemeClr val="tx1">
                      <a:lumMod val="65000"/>
                      <a:lumOff val="35000"/>
                    </a:schemeClr>
                  </a:solidFill>
                  <a:cs typeface="Arial" pitchFamily="34" charset="0"/>
                </a:rPr>
                <a:t>temps écoulé après l’événement indexé (semaines)</a:t>
              </a:r>
            </a:p>
          </p:txBody>
        </p:sp>
        <p:sp>
          <p:nvSpPr>
            <p:cNvPr id="5" name="Freihandform: Form 4">
              <a:extLst>
                <a:ext uri="{FF2B5EF4-FFF2-40B4-BE49-F238E27FC236}">
                  <a16:creationId xmlns:a16="http://schemas.microsoft.com/office/drawing/2014/main" id="{DA2D2AA5-99ED-4C1C-BC6B-22F646345A08}"/>
                </a:ext>
              </a:extLst>
            </p:cNvPr>
            <p:cNvSpPr/>
            <p:nvPr/>
          </p:nvSpPr>
          <p:spPr bwMode="auto">
            <a:xfrm>
              <a:off x="1941443" y="2345635"/>
              <a:ext cx="5082209" cy="1443002"/>
            </a:xfrm>
            <a:custGeom>
              <a:avLst/>
              <a:gdLst>
                <a:gd name="connsiteX0" fmla="*/ 0 w 5082209"/>
                <a:gd name="connsiteY0" fmla="*/ 0 h 1443002"/>
                <a:gd name="connsiteX1" fmla="*/ 477079 w 5082209"/>
                <a:gd name="connsiteY1" fmla="*/ 742122 h 1443002"/>
                <a:gd name="connsiteX2" fmla="*/ 927653 w 5082209"/>
                <a:gd name="connsiteY2" fmla="*/ 934278 h 1443002"/>
                <a:gd name="connsiteX3" fmla="*/ 1398105 w 5082209"/>
                <a:gd name="connsiteY3" fmla="*/ 1000539 h 1443002"/>
                <a:gd name="connsiteX4" fmla="*/ 1855305 w 5082209"/>
                <a:gd name="connsiteY4" fmla="*/ 1272208 h 1443002"/>
                <a:gd name="connsiteX5" fmla="*/ 2312505 w 5082209"/>
                <a:gd name="connsiteY5" fmla="*/ 1311965 h 1443002"/>
                <a:gd name="connsiteX6" fmla="*/ 2769705 w 5082209"/>
                <a:gd name="connsiteY6" fmla="*/ 1358348 h 1443002"/>
                <a:gd name="connsiteX7" fmla="*/ 3240157 w 5082209"/>
                <a:gd name="connsiteY7" fmla="*/ 1318591 h 1443002"/>
                <a:gd name="connsiteX8" fmla="*/ 3710609 w 5082209"/>
                <a:gd name="connsiteY8" fmla="*/ 1325217 h 1443002"/>
                <a:gd name="connsiteX9" fmla="*/ 4187687 w 5082209"/>
                <a:gd name="connsiteY9" fmla="*/ 1437861 h 1443002"/>
                <a:gd name="connsiteX10" fmla="*/ 4618383 w 5082209"/>
                <a:gd name="connsiteY10" fmla="*/ 1417982 h 1443002"/>
                <a:gd name="connsiteX11" fmla="*/ 5082209 w 5082209"/>
                <a:gd name="connsiteY11" fmla="*/ 1364974 h 1443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82209" h="1443002">
                  <a:moveTo>
                    <a:pt x="0" y="0"/>
                  </a:moveTo>
                  <a:cubicBezTo>
                    <a:pt x="161235" y="293204"/>
                    <a:pt x="322470" y="586409"/>
                    <a:pt x="477079" y="742122"/>
                  </a:cubicBezTo>
                  <a:cubicBezTo>
                    <a:pt x="631688" y="897835"/>
                    <a:pt x="774149" y="891208"/>
                    <a:pt x="927653" y="934278"/>
                  </a:cubicBezTo>
                  <a:cubicBezTo>
                    <a:pt x="1081157" y="977348"/>
                    <a:pt x="1243496" y="944217"/>
                    <a:pt x="1398105" y="1000539"/>
                  </a:cubicBezTo>
                  <a:cubicBezTo>
                    <a:pt x="1552714" y="1056861"/>
                    <a:pt x="1702905" y="1220304"/>
                    <a:pt x="1855305" y="1272208"/>
                  </a:cubicBezTo>
                  <a:cubicBezTo>
                    <a:pt x="2007705" y="1324112"/>
                    <a:pt x="2312505" y="1311965"/>
                    <a:pt x="2312505" y="1311965"/>
                  </a:cubicBezTo>
                  <a:cubicBezTo>
                    <a:pt x="2464905" y="1326322"/>
                    <a:pt x="2615096" y="1357244"/>
                    <a:pt x="2769705" y="1358348"/>
                  </a:cubicBezTo>
                  <a:cubicBezTo>
                    <a:pt x="2924314" y="1359452"/>
                    <a:pt x="3083340" y="1324113"/>
                    <a:pt x="3240157" y="1318591"/>
                  </a:cubicBezTo>
                  <a:cubicBezTo>
                    <a:pt x="3396974" y="1313069"/>
                    <a:pt x="3552687" y="1305339"/>
                    <a:pt x="3710609" y="1325217"/>
                  </a:cubicBezTo>
                  <a:cubicBezTo>
                    <a:pt x="3868531" y="1345095"/>
                    <a:pt x="4036391" y="1422400"/>
                    <a:pt x="4187687" y="1437861"/>
                  </a:cubicBezTo>
                  <a:cubicBezTo>
                    <a:pt x="4338983" y="1453322"/>
                    <a:pt x="4469296" y="1430130"/>
                    <a:pt x="4618383" y="1417982"/>
                  </a:cubicBezTo>
                  <a:cubicBezTo>
                    <a:pt x="4767470" y="1405834"/>
                    <a:pt x="4996070" y="1372704"/>
                    <a:pt x="5082209" y="1364974"/>
                  </a:cubicBezTo>
                </a:path>
              </a:pathLst>
            </a:custGeom>
            <a:noFill/>
            <a:ln w="25400" algn="ctr">
              <a:solidFill>
                <a:srgbClr val="D5D4D2"/>
              </a:solidFill>
              <a:miter lim="800000"/>
              <a:headEnd/>
              <a:tailEnd/>
            </a:ln>
            <a:effectLst/>
          </p:spPr>
          <p:txBody>
            <a:bodyPr rtlCol="0" anchor="ctr"/>
            <a:lstStyle/>
            <a:p>
              <a:pPr algn="ctr"/>
              <a:endParaRPr lang="de-DE">
                <a:solidFill>
                  <a:schemeClr val="bg1"/>
                </a:solidFill>
              </a:endParaRPr>
            </a:p>
          </p:txBody>
        </p:sp>
        <p:sp>
          <p:nvSpPr>
            <p:cNvPr id="94" name="Rectangle 14">
              <a:extLst>
                <a:ext uri="{FF2B5EF4-FFF2-40B4-BE49-F238E27FC236}">
                  <a16:creationId xmlns:a16="http://schemas.microsoft.com/office/drawing/2014/main" id="{E9974534-0B05-4C26-A1E2-ED6532A7CD93}"/>
                </a:ext>
              </a:extLst>
            </p:cNvPr>
            <p:cNvSpPr/>
            <p:nvPr/>
          </p:nvSpPr>
          <p:spPr bwMode="auto">
            <a:xfrm rot="2700000">
              <a:off x="1891689" y="2311869"/>
              <a:ext cx="108000" cy="108000"/>
            </a:xfrm>
            <a:prstGeom prst="rect">
              <a:avLst/>
            </a:prstGeom>
            <a:solidFill>
              <a:srgbClr val="D5D4D2"/>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95" name="Rectangle 14">
              <a:extLst>
                <a:ext uri="{FF2B5EF4-FFF2-40B4-BE49-F238E27FC236}">
                  <a16:creationId xmlns:a16="http://schemas.microsoft.com/office/drawing/2014/main" id="{0D43FF7E-DCCF-4124-960A-3485ADD2DE06}"/>
                </a:ext>
              </a:extLst>
            </p:cNvPr>
            <p:cNvSpPr/>
            <p:nvPr/>
          </p:nvSpPr>
          <p:spPr bwMode="auto">
            <a:xfrm rot="2700000">
              <a:off x="2368218" y="3025632"/>
              <a:ext cx="108000" cy="108000"/>
            </a:xfrm>
            <a:prstGeom prst="rect">
              <a:avLst/>
            </a:prstGeom>
            <a:solidFill>
              <a:srgbClr val="D5D4D2"/>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96" name="Rectangle 14">
              <a:extLst>
                <a:ext uri="{FF2B5EF4-FFF2-40B4-BE49-F238E27FC236}">
                  <a16:creationId xmlns:a16="http://schemas.microsoft.com/office/drawing/2014/main" id="{55FA7781-E9DF-419F-B0D0-C04D0EAD15C7}"/>
                </a:ext>
              </a:extLst>
            </p:cNvPr>
            <p:cNvSpPr/>
            <p:nvPr/>
          </p:nvSpPr>
          <p:spPr bwMode="auto">
            <a:xfrm rot="2700000">
              <a:off x="2824325" y="3218647"/>
              <a:ext cx="108000" cy="108000"/>
            </a:xfrm>
            <a:prstGeom prst="rect">
              <a:avLst/>
            </a:prstGeom>
            <a:solidFill>
              <a:srgbClr val="D5D4D2"/>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00" name="Rectangle 14">
              <a:extLst>
                <a:ext uri="{FF2B5EF4-FFF2-40B4-BE49-F238E27FC236}">
                  <a16:creationId xmlns:a16="http://schemas.microsoft.com/office/drawing/2014/main" id="{E4BFDB12-AAA5-416D-8D09-8E61539C28DE}"/>
                </a:ext>
              </a:extLst>
            </p:cNvPr>
            <p:cNvSpPr/>
            <p:nvPr/>
          </p:nvSpPr>
          <p:spPr bwMode="auto">
            <a:xfrm rot="2700000">
              <a:off x="3285172" y="3281246"/>
              <a:ext cx="108000" cy="108000"/>
            </a:xfrm>
            <a:prstGeom prst="rect">
              <a:avLst/>
            </a:prstGeom>
            <a:solidFill>
              <a:srgbClr val="D5D4D2"/>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01" name="Rectangle 14">
              <a:extLst>
                <a:ext uri="{FF2B5EF4-FFF2-40B4-BE49-F238E27FC236}">
                  <a16:creationId xmlns:a16="http://schemas.microsoft.com/office/drawing/2014/main" id="{82FCAF77-1F35-40C6-87AD-982B3603E285}"/>
                </a:ext>
              </a:extLst>
            </p:cNvPr>
            <p:cNvSpPr/>
            <p:nvPr/>
          </p:nvSpPr>
          <p:spPr bwMode="auto">
            <a:xfrm rot="2700000">
              <a:off x="3747737" y="3565779"/>
              <a:ext cx="108000" cy="108000"/>
            </a:xfrm>
            <a:prstGeom prst="rect">
              <a:avLst/>
            </a:prstGeom>
            <a:solidFill>
              <a:srgbClr val="D5D4D2"/>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02" name="Rectangle 14">
              <a:extLst>
                <a:ext uri="{FF2B5EF4-FFF2-40B4-BE49-F238E27FC236}">
                  <a16:creationId xmlns:a16="http://schemas.microsoft.com/office/drawing/2014/main" id="{3FDC99D6-E364-46D5-BBCF-3AF7F750185B}"/>
                </a:ext>
              </a:extLst>
            </p:cNvPr>
            <p:cNvSpPr/>
            <p:nvPr/>
          </p:nvSpPr>
          <p:spPr bwMode="auto">
            <a:xfrm rot="2700000">
              <a:off x="4199138" y="3598525"/>
              <a:ext cx="108000" cy="108000"/>
            </a:xfrm>
            <a:prstGeom prst="rect">
              <a:avLst/>
            </a:prstGeom>
            <a:solidFill>
              <a:srgbClr val="D5D4D2"/>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03" name="Rectangle 14">
              <a:extLst>
                <a:ext uri="{FF2B5EF4-FFF2-40B4-BE49-F238E27FC236}">
                  <a16:creationId xmlns:a16="http://schemas.microsoft.com/office/drawing/2014/main" id="{48713A55-768E-480A-8B6C-5604264DBCB3}"/>
                </a:ext>
              </a:extLst>
            </p:cNvPr>
            <p:cNvSpPr/>
            <p:nvPr/>
          </p:nvSpPr>
          <p:spPr bwMode="auto">
            <a:xfrm rot="2700000">
              <a:off x="4666521" y="3638892"/>
              <a:ext cx="108000" cy="108000"/>
            </a:xfrm>
            <a:prstGeom prst="rect">
              <a:avLst/>
            </a:prstGeom>
            <a:solidFill>
              <a:srgbClr val="D5D4D2"/>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04" name="Rectangle 14">
              <a:extLst>
                <a:ext uri="{FF2B5EF4-FFF2-40B4-BE49-F238E27FC236}">
                  <a16:creationId xmlns:a16="http://schemas.microsoft.com/office/drawing/2014/main" id="{379F29ED-B243-4991-B849-D24D099E8D73}"/>
                </a:ext>
              </a:extLst>
            </p:cNvPr>
            <p:cNvSpPr/>
            <p:nvPr/>
          </p:nvSpPr>
          <p:spPr bwMode="auto">
            <a:xfrm rot="2700000">
              <a:off x="5116530" y="3618157"/>
              <a:ext cx="108000" cy="108000"/>
            </a:xfrm>
            <a:prstGeom prst="rect">
              <a:avLst/>
            </a:prstGeom>
            <a:solidFill>
              <a:srgbClr val="D5D4D2"/>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05" name="Rectangle 14">
              <a:extLst>
                <a:ext uri="{FF2B5EF4-FFF2-40B4-BE49-F238E27FC236}">
                  <a16:creationId xmlns:a16="http://schemas.microsoft.com/office/drawing/2014/main" id="{99E7D805-ABBD-44EC-AD88-2073A49A90A1}"/>
                </a:ext>
              </a:extLst>
            </p:cNvPr>
            <p:cNvSpPr/>
            <p:nvPr/>
          </p:nvSpPr>
          <p:spPr bwMode="auto">
            <a:xfrm rot="2700000">
              <a:off x="5574566" y="3615012"/>
              <a:ext cx="116652" cy="108000"/>
            </a:xfrm>
            <a:prstGeom prst="rect">
              <a:avLst/>
            </a:prstGeom>
            <a:solidFill>
              <a:srgbClr val="D5D4D2"/>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06" name="Rectangle 14">
              <a:extLst>
                <a:ext uri="{FF2B5EF4-FFF2-40B4-BE49-F238E27FC236}">
                  <a16:creationId xmlns:a16="http://schemas.microsoft.com/office/drawing/2014/main" id="{8F5C4133-222D-4469-8574-3CC1A91242C7}"/>
                </a:ext>
              </a:extLst>
            </p:cNvPr>
            <p:cNvSpPr/>
            <p:nvPr/>
          </p:nvSpPr>
          <p:spPr bwMode="auto">
            <a:xfrm rot="2700000">
              <a:off x="6046738" y="3718544"/>
              <a:ext cx="108000" cy="108000"/>
            </a:xfrm>
            <a:prstGeom prst="rect">
              <a:avLst/>
            </a:prstGeom>
            <a:solidFill>
              <a:srgbClr val="D5D4D2"/>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07" name="Rectangle 14">
              <a:extLst>
                <a:ext uri="{FF2B5EF4-FFF2-40B4-BE49-F238E27FC236}">
                  <a16:creationId xmlns:a16="http://schemas.microsoft.com/office/drawing/2014/main" id="{D517CDEB-AC03-4C9F-8AB4-DABBB88AC6AD}"/>
                </a:ext>
              </a:extLst>
            </p:cNvPr>
            <p:cNvSpPr/>
            <p:nvPr/>
          </p:nvSpPr>
          <p:spPr bwMode="auto">
            <a:xfrm rot="2700000">
              <a:off x="6498741" y="3707967"/>
              <a:ext cx="108000" cy="108000"/>
            </a:xfrm>
            <a:prstGeom prst="rect">
              <a:avLst/>
            </a:prstGeom>
            <a:solidFill>
              <a:srgbClr val="D5D4D2"/>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08" name="Rectangle 14">
              <a:extLst>
                <a:ext uri="{FF2B5EF4-FFF2-40B4-BE49-F238E27FC236}">
                  <a16:creationId xmlns:a16="http://schemas.microsoft.com/office/drawing/2014/main" id="{E1F534D9-25F3-4D6C-BEF4-0CBDB4DA6E88}"/>
                </a:ext>
              </a:extLst>
            </p:cNvPr>
            <p:cNvSpPr/>
            <p:nvPr/>
          </p:nvSpPr>
          <p:spPr bwMode="auto">
            <a:xfrm rot="2700000">
              <a:off x="6958364" y="3659820"/>
              <a:ext cx="108000" cy="108000"/>
            </a:xfrm>
            <a:prstGeom prst="rect">
              <a:avLst/>
            </a:prstGeom>
            <a:solidFill>
              <a:srgbClr val="D5D4D2"/>
            </a:solidFill>
            <a:ln w="19050" algn="ctr">
              <a:no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graphicFrame>
          <p:nvGraphicFramePr>
            <p:cNvPr id="27" name="Content Placeholder 7">
              <a:extLst>
                <a:ext uri="{FF2B5EF4-FFF2-40B4-BE49-F238E27FC236}">
                  <a16:creationId xmlns:a16="http://schemas.microsoft.com/office/drawing/2014/main" id="{E0B0D59C-4D96-4D3C-940F-8D50989A17D5}"/>
                </a:ext>
              </a:extLst>
            </p:cNvPr>
            <p:cNvGraphicFramePr/>
            <p:nvPr>
              <p:extLst>
                <p:ext uri="{D42A27DB-BD31-4B8C-83A1-F6EECF244321}">
                  <p14:modId xmlns:p14="http://schemas.microsoft.com/office/powerpoint/2010/main" val="3213700333"/>
                </p:ext>
              </p:extLst>
            </p:nvPr>
          </p:nvGraphicFramePr>
          <p:xfrm>
            <a:off x="802800" y="1565633"/>
            <a:ext cx="7610242" cy="2715061"/>
          </p:xfrm>
          <a:graphic>
            <a:graphicData uri="http://schemas.openxmlformats.org/drawingml/2006/chart">
              <c:chart xmlns:c="http://schemas.openxmlformats.org/drawingml/2006/chart" xmlns:r="http://schemas.openxmlformats.org/officeDocument/2006/relationships" r:id="rId4"/>
            </a:graphicData>
          </a:graphic>
        </p:graphicFrame>
      </p:grpSp>
      <p:sp>
        <p:nvSpPr>
          <p:cNvPr id="4" name="Textfeld 3">
            <a:extLst>
              <a:ext uri="{FF2B5EF4-FFF2-40B4-BE49-F238E27FC236}">
                <a16:creationId xmlns:a16="http://schemas.microsoft.com/office/drawing/2014/main" id="{177E82EB-B5FE-4350-81A4-D2380615A697}"/>
              </a:ext>
            </a:extLst>
          </p:cNvPr>
          <p:cNvSpPr txBox="1"/>
          <p:nvPr/>
        </p:nvSpPr>
        <p:spPr>
          <a:xfrm>
            <a:off x="1500426" y="1698588"/>
            <a:ext cx="1628366" cy="463846"/>
          </a:xfrm>
          <a:prstGeom prst="rect">
            <a:avLst/>
          </a:prstGeom>
          <a:noFill/>
        </p:spPr>
        <p:txBody>
          <a:bodyPr wrap="square" lIns="90000" tIns="46800" rIns="90000" bIns="46800" rtlCol="0" anchor="ctr">
            <a:spAutoFit/>
          </a:bodyPr>
          <a:lstStyle/>
          <a:p>
            <a:pPr algn="ctr"/>
            <a:r>
              <a:rPr lang="fr-FR" sz="1200" dirty="0">
                <a:solidFill>
                  <a:schemeClr val="bg1"/>
                </a:solidFill>
              </a:rPr>
              <a:t>période initiale à</a:t>
            </a:r>
            <a:br>
              <a:rPr lang="fr-FR" sz="1200" dirty="0">
                <a:solidFill>
                  <a:schemeClr val="bg1"/>
                </a:solidFill>
              </a:rPr>
            </a:br>
            <a:r>
              <a:rPr lang="fr-FR" sz="1200" dirty="0">
                <a:solidFill>
                  <a:schemeClr val="bg1"/>
                </a:solidFill>
              </a:rPr>
              <a:t>haut risque</a:t>
            </a:r>
          </a:p>
        </p:txBody>
      </p:sp>
    </p:spTree>
    <p:extLst>
      <p:ext uri="{BB962C8B-B14F-4D97-AF65-F5344CB8AC3E}">
        <p14:creationId xmlns:p14="http://schemas.microsoft.com/office/powerpoint/2010/main" val="3776187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itel 1">
            <a:extLst>
              <a:ext uri="{FF2B5EF4-FFF2-40B4-BE49-F238E27FC236}">
                <a16:creationId xmlns:a16="http://schemas.microsoft.com/office/drawing/2014/main" id="{CB0E5EFB-35B6-4E7B-B90A-0BE19FEA8704}"/>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Protégez vos patients au cours de la phase aiguë </a:t>
            </a:r>
          </a:p>
          <a:p>
            <a:pPr lvl="0"/>
            <a:r>
              <a:rPr lang="fr-FR" sz="2400"/>
              <a:t>à haut risque de TEV</a:t>
            </a:r>
          </a:p>
        </p:txBody>
      </p:sp>
      <p:sp>
        <p:nvSpPr>
          <p:cNvPr id="8" name="TextBox 3">
            <a:extLst>
              <a:ext uri="{FF2B5EF4-FFF2-40B4-BE49-F238E27FC236}">
                <a16:creationId xmlns:a16="http://schemas.microsoft.com/office/drawing/2014/main" id="{2FFE767A-A25D-4C4F-BA87-BB3284BB6192}"/>
              </a:ext>
            </a:extLst>
          </p:cNvPr>
          <p:cNvSpPr txBox="1"/>
          <p:nvPr/>
        </p:nvSpPr>
        <p:spPr>
          <a:xfrm>
            <a:off x="619124" y="4625698"/>
            <a:ext cx="7913690" cy="430887"/>
          </a:xfrm>
          <a:prstGeom prst="rect">
            <a:avLst/>
          </a:prstGeom>
          <a:noFill/>
        </p:spPr>
        <p:txBody>
          <a:bodyPr wrap="square" lIns="0" tIns="0" rIns="0" bIns="0" rtlCol="0" anchor="b" anchorCtr="0">
            <a:spAutoFit/>
          </a:bodyPr>
          <a:lstStyle/>
          <a:p>
            <a:r>
              <a:rPr lang="fr-FR" sz="700" dirty="0">
                <a:solidFill>
                  <a:srgbClr val="B3B2B5"/>
                </a:solidFill>
                <a:cs typeface="Arial" charset="0"/>
              </a:rPr>
              <a:t>* Analyse de sécurité prédéfinie de l’étude EINSTEIN PE portant sur 347 patients présentant une EP confirmée par scanner et ayant reçu un CT ou un Q-scan de suivi après 21 jours de traitement anticoagulant.</a:t>
            </a:r>
            <a:r>
              <a:rPr lang="fr-FR" sz="700" baseline="30000" dirty="0">
                <a:solidFill>
                  <a:srgbClr val="B3B2B5"/>
                </a:solidFill>
                <a:cs typeface="Arial" charset="0"/>
              </a:rPr>
              <a:t>6</a:t>
            </a:r>
            <a:r>
              <a:rPr lang="fr-FR" sz="700" dirty="0">
                <a:solidFill>
                  <a:srgbClr val="B3B2B5"/>
                </a:solidFill>
                <a:cs typeface="Arial" charset="0"/>
              </a:rPr>
              <a:t> </a:t>
            </a:r>
            <a:br>
              <a:rPr lang="fr-FR" sz="700" dirty="0">
                <a:solidFill>
                  <a:srgbClr val="B3B2B5"/>
                </a:solidFill>
                <a:cs typeface="Arial" charset="0"/>
              </a:rPr>
            </a:br>
            <a:r>
              <a:rPr lang="fr-FR" sz="700" dirty="0">
                <a:solidFill>
                  <a:srgbClr val="B3B2B5"/>
                </a:solidFill>
                <a:cs typeface="Arial" charset="0"/>
              </a:rPr>
              <a:t># Les taux globaux de résolution du caillot étaient comparables entre le </a:t>
            </a:r>
            <a:r>
              <a:rPr lang="fr-FR" sz="700" dirty="0" err="1">
                <a:solidFill>
                  <a:srgbClr val="B3B2B5"/>
                </a:solidFill>
                <a:cs typeface="Arial" charset="0"/>
              </a:rPr>
              <a:t>rivaroxaban</a:t>
            </a:r>
            <a:r>
              <a:rPr lang="fr-FR" sz="700" dirty="0">
                <a:solidFill>
                  <a:srgbClr val="B3B2B5"/>
                </a:solidFill>
                <a:cs typeface="Arial" charset="0"/>
              </a:rPr>
              <a:t> et l’</a:t>
            </a:r>
            <a:r>
              <a:rPr lang="fr-FR" sz="700" dirty="0" err="1">
                <a:solidFill>
                  <a:srgbClr val="B3B2B5"/>
                </a:solidFill>
                <a:cs typeface="Arial" charset="0"/>
              </a:rPr>
              <a:t>énoxaparine</a:t>
            </a:r>
            <a:r>
              <a:rPr lang="fr-FR" sz="700" dirty="0">
                <a:solidFill>
                  <a:srgbClr val="B3B2B5"/>
                </a:solidFill>
                <a:cs typeface="Arial" charset="0"/>
              </a:rPr>
              <a:t>/AVK</a:t>
            </a:r>
            <a:r>
              <a:rPr lang="fr-FR" sz="700" baseline="30000" dirty="0">
                <a:solidFill>
                  <a:srgbClr val="B3B2B5"/>
                </a:solidFill>
                <a:cs typeface="Arial" charset="0"/>
              </a:rPr>
              <a:t>6</a:t>
            </a:r>
            <a:r>
              <a:rPr lang="fr-FR" sz="700" dirty="0">
                <a:solidFill>
                  <a:srgbClr val="B3B2B5"/>
                </a:solidFill>
                <a:cs typeface="Arial" charset="0"/>
              </a:rPr>
              <a:t>.</a:t>
            </a:r>
          </a:p>
          <a:p>
            <a:pPr>
              <a:spcBef>
                <a:spcPts val="0"/>
              </a:spcBef>
              <a:spcAft>
                <a:spcPts val="200"/>
              </a:spcAft>
            </a:pPr>
            <a:r>
              <a:rPr lang="fr-FR" sz="700" dirty="0">
                <a:solidFill>
                  <a:srgbClr val="B3B2B5"/>
                </a:solidFill>
                <a:cs typeface="Arial" charset="0"/>
              </a:rPr>
              <a:t>BID : deux fois par jour ; CT : tomographie informatisée ; PE : embolie pulmonaire ; AVK : antagoniste de la vitamine K ; TEV : </a:t>
            </a:r>
            <a:r>
              <a:rPr lang="fr-FR" sz="700" dirty="0" err="1">
                <a:solidFill>
                  <a:srgbClr val="B3B2B5"/>
                </a:solidFill>
                <a:cs typeface="Arial" charset="0"/>
              </a:rPr>
              <a:t>thromboembolie</a:t>
            </a:r>
            <a:r>
              <a:rPr lang="fr-FR" sz="700" dirty="0">
                <a:solidFill>
                  <a:srgbClr val="B3B2B5"/>
                </a:solidFill>
                <a:cs typeface="Arial" charset="0"/>
              </a:rPr>
              <a:t> veineuse</a:t>
            </a:r>
          </a:p>
        </p:txBody>
      </p:sp>
      <p:sp>
        <p:nvSpPr>
          <p:cNvPr id="9" name="Subtitle 1">
            <a:extLst>
              <a:ext uri="{FF2B5EF4-FFF2-40B4-BE49-F238E27FC236}">
                <a16:creationId xmlns:a16="http://schemas.microsoft.com/office/drawing/2014/main" id="{04EA1788-3DA9-4CEB-9C2A-358BFC9B1EF5}"/>
              </a:ext>
            </a:extLst>
          </p:cNvPr>
          <p:cNvSpPr txBox="1">
            <a:spLocks/>
          </p:cNvSpPr>
          <p:nvPr/>
        </p:nvSpPr>
        <p:spPr>
          <a:xfrm>
            <a:off x="612775" y="1228789"/>
            <a:ext cx="8243889" cy="430887"/>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a:t>Sous-analyse EINSTEIN EP (n=347) </a:t>
            </a:r>
            <a:r>
              <a:rPr lang="fr-FR" sz="1400" b="1"/>
              <a:t>: Résolution </a:t>
            </a:r>
            <a:r>
              <a:rPr lang="fr-FR" sz="1400" b="1" dirty="0"/>
              <a:t>du caillot après 21 jours </a:t>
            </a:r>
            <a:r>
              <a:rPr lang="fr-FR" sz="1400" b="1"/>
              <a:t>d’anticoagulation </a:t>
            </a:r>
            <a:br>
              <a:rPr lang="fr-FR" sz="1400" b="1"/>
            </a:br>
            <a:r>
              <a:rPr lang="fr-FR" sz="1400" b="1"/>
              <a:t>avec </a:t>
            </a:r>
            <a:r>
              <a:rPr lang="fr-FR" sz="1400" b="1" dirty="0"/>
              <a:t>le </a:t>
            </a:r>
            <a:r>
              <a:rPr lang="fr-FR" sz="1400" b="1" dirty="0" err="1"/>
              <a:t>rivaroxaban</a:t>
            </a:r>
            <a:r>
              <a:rPr lang="fr-FR" sz="1400" b="1" dirty="0"/>
              <a:t> 15 mg BID* pour l’EP</a:t>
            </a:r>
            <a:r>
              <a:rPr lang="fr-FR" sz="1400" b="1" baseline="30000" dirty="0"/>
              <a:t>6</a:t>
            </a:r>
          </a:p>
        </p:txBody>
      </p:sp>
      <p:sp>
        <p:nvSpPr>
          <p:cNvPr id="35" name="Rechteck 34">
            <a:extLst>
              <a:ext uri="{FF2B5EF4-FFF2-40B4-BE49-F238E27FC236}">
                <a16:creationId xmlns:a16="http://schemas.microsoft.com/office/drawing/2014/main" id="{8FD33936-82CF-4C0F-9778-5EA059E7DC72}"/>
              </a:ext>
            </a:extLst>
          </p:cNvPr>
          <p:cNvSpPr/>
          <p:nvPr/>
        </p:nvSpPr>
        <p:spPr>
          <a:xfrm>
            <a:off x="3323182" y="3051740"/>
            <a:ext cx="4384933" cy="684415"/>
          </a:xfrm>
          <a:prstGeom prst="rect">
            <a:avLst/>
          </a:prstGeom>
        </p:spPr>
        <p:txBody>
          <a:bodyPr wrap="square" lIns="0" tIns="0" rIns="0" bIns="0">
            <a:noAutofit/>
          </a:bodyPr>
          <a:lstStyle/>
          <a:p>
            <a:r>
              <a:rPr lang="fr-FR" sz="1400" dirty="0">
                <a:solidFill>
                  <a:srgbClr val="3961AC"/>
                </a:solidFill>
              </a:rPr>
              <a:t>… des patients traités par le </a:t>
            </a:r>
            <a:r>
              <a:rPr lang="fr-FR" sz="1400" dirty="0" err="1">
                <a:solidFill>
                  <a:srgbClr val="3961AC"/>
                </a:solidFill>
              </a:rPr>
              <a:t>rivaroxaban</a:t>
            </a:r>
            <a:r>
              <a:rPr lang="fr-FR" sz="1400" dirty="0">
                <a:solidFill>
                  <a:srgbClr val="3961AC"/>
                </a:solidFill>
              </a:rPr>
              <a:t> ont connu une résolution complète ou partielle (n=180).</a:t>
            </a:r>
            <a:r>
              <a:rPr lang="fr-FR" sz="1400" baseline="30000" dirty="0">
                <a:solidFill>
                  <a:srgbClr val="3961AC"/>
                </a:solidFill>
              </a:rPr>
              <a:t>#</a:t>
            </a:r>
          </a:p>
        </p:txBody>
      </p:sp>
      <p:grpSp>
        <p:nvGrpSpPr>
          <p:cNvPr id="22" name="Gruppieren 21">
            <a:extLst>
              <a:ext uri="{FF2B5EF4-FFF2-40B4-BE49-F238E27FC236}">
                <a16:creationId xmlns:a16="http://schemas.microsoft.com/office/drawing/2014/main" id="{CB830AF1-46FD-4B84-A949-62C808E78202}"/>
              </a:ext>
            </a:extLst>
          </p:cNvPr>
          <p:cNvGrpSpPr/>
          <p:nvPr/>
        </p:nvGrpSpPr>
        <p:grpSpPr>
          <a:xfrm>
            <a:off x="635340" y="1915351"/>
            <a:ext cx="2334028" cy="2278614"/>
            <a:chOff x="637772" y="1801049"/>
            <a:chExt cx="2334028" cy="2278614"/>
          </a:xfrm>
        </p:grpSpPr>
        <p:sp>
          <p:nvSpPr>
            <p:cNvPr id="23" name="Kreis: nicht ausgefüllt 22">
              <a:extLst>
                <a:ext uri="{FF2B5EF4-FFF2-40B4-BE49-F238E27FC236}">
                  <a16:creationId xmlns:a16="http://schemas.microsoft.com/office/drawing/2014/main" id="{63BE8BB9-FFFE-44E4-91EB-A39149B72C65}"/>
                </a:ext>
              </a:extLst>
            </p:cNvPr>
            <p:cNvSpPr/>
            <p:nvPr/>
          </p:nvSpPr>
          <p:spPr bwMode="auto">
            <a:xfrm>
              <a:off x="637773" y="1801049"/>
              <a:ext cx="2334027" cy="2278614"/>
            </a:xfrm>
            <a:prstGeom prst="donut">
              <a:avLst>
                <a:gd name="adj" fmla="val 11835"/>
              </a:avLst>
            </a:prstGeom>
            <a:solidFill>
              <a:srgbClr val="D5D4D2"/>
            </a:solidFill>
            <a:ln w="28575" algn="ctr">
              <a:noFill/>
              <a:miter lim="800000"/>
              <a:headEnd/>
              <a:tailEnd/>
            </a:ln>
            <a:effectLst/>
          </p:spPr>
          <p:txBody>
            <a:bodyPr wrap="square" lIns="0" tIns="0" rIns="0" bIns="0" rtlCol="0" anchor="ctr">
              <a:noAutofit/>
            </a:bodyPr>
            <a:lstStyle/>
            <a:p>
              <a:pPr algn="ctr"/>
              <a:endParaRPr lang="de-CH" sz="1600">
                <a:solidFill>
                  <a:schemeClr val="tx1">
                    <a:lumMod val="65000"/>
                    <a:lumOff val="35000"/>
                  </a:schemeClr>
                </a:solidFill>
              </a:endParaRPr>
            </a:p>
          </p:txBody>
        </p:sp>
        <p:sp>
          <p:nvSpPr>
            <p:cNvPr id="24" name="TextBox 20">
              <a:extLst>
                <a:ext uri="{FF2B5EF4-FFF2-40B4-BE49-F238E27FC236}">
                  <a16:creationId xmlns:a16="http://schemas.microsoft.com/office/drawing/2014/main" id="{6B32838D-A0A3-4D7C-8D11-A6FB49D34338}"/>
                </a:ext>
              </a:extLst>
            </p:cNvPr>
            <p:cNvSpPr txBox="1"/>
            <p:nvPr/>
          </p:nvSpPr>
          <p:spPr>
            <a:xfrm>
              <a:off x="1135472" y="2613085"/>
              <a:ext cx="1353879" cy="646331"/>
            </a:xfrm>
            <a:prstGeom prst="rect">
              <a:avLst/>
            </a:prstGeom>
            <a:noFill/>
            <a:ln>
              <a:noFill/>
            </a:ln>
          </p:spPr>
          <p:txBody>
            <a:bodyPr wrap="square" rtlCol="0">
              <a:spAutoFit/>
            </a:bodyPr>
            <a:lstStyle/>
            <a:p>
              <a:pPr algn="ctr"/>
              <a:r>
                <a:rPr lang="fr-FR" sz="3600" b="1">
                  <a:solidFill>
                    <a:srgbClr val="3961AC"/>
                  </a:solidFill>
                  <a:latin typeface="Arial" panose="020B0604020202020204" pitchFamily="34" charset="0"/>
                  <a:cs typeface="Arial" panose="020B0604020202020204" pitchFamily="34" charset="0"/>
                </a:rPr>
                <a:t>87 %</a:t>
              </a:r>
            </a:p>
          </p:txBody>
        </p:sp>
        <p:sp>
          <p:nvSpPr>
            <p:cNvPr id="27" name="Halbbogen 26">
              <a:extLst>
                <a:ext uri="{FF2B5EF4-FFF2-40B4-BE49-F238E27FC236}">
                  <a16:creationId xmlns:a16="http://schemas.microsoft.com/office/drawing/2014/main" id="{72E97E4C-5A65-4363-AA0F-FD35E14B9C17}"/>
                </a:ext>
              </a:extLst>
            </p:cNvPr>
            <p:cNvSpPr/>
            <p:nvPr/>
          </p:nvSpPr>
          <p:spPr bwMode="auto">
            <a:xfrm rot="5400000">
              <a:off x="665480" y="1773343"/>
              <a:ext cx="2278612" cy="2334027"/>
            </a:xfrm>
            <a:prstGeom prst="blockArc">
              <a:avLst>
                <a:gd name="adj1" fmla="val 10765766"/>
                <a:gd name="adj2" fmla="val 8049812"/>
                <a:gd name="adj3" fmla="val 20376"/>
              </a:avLst>
            </a:prstGeom>
            <a:solidFill>
              <a:srgbClr val="3961AC"/>
            </a:solidFill>
            <a:ln w="28575" algn="ctr">
              <a:noFill/>
              <a:miter lim="800000"/>
              <a:headEnd/>
              <a:tailEnd/>
            </a:ln>
            <a:effectLst/>
          </p:spPr>
          <p:txBody>
            <a:bodyPr wrap="square" lIns="0" tIns="0" rIns="0" bIns="0" rtlCol="0" anchor="ctr">
              <a:noAutofit/>
            </a:bodyPr>
            <a:lstStyle/>
            <a:p>
              <a:pPr algn="ctr"/>
              <a:endParaRPr lang="de-CH" sz="1600">
                <a:solidFill>
                  <a:schemeClr val="tx1">
                    <a:lumMod val="65000"/>
                    <a:lumOff val="35000"/>
                  </a:schemeClr>
                </a:solidFill>
              </a:endParaRPr>
            </a:p>
          </p:txBody>
        </p:sp>
      </p:grpSp>
    </p:spTree>
    <p:extLst>
      <p:ext uri="{BB962C8B-B14F-4D97-AF65-F5344CB8AC3E}">
        <p14:creationId xmlns:p14="http://schemas.microsoft.com/office/powerpoint/2010/main" val="2581857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itel 1">
            <a:extLst>
              <a:ext uri="{FF2B5EF4-FFF2-40B4-BE49-F238E27FC236}">
                <a16:creationId xmlns:a16="http://schemas.microsoft.com/office/drawing/2014/main" id="{CB0E5EFB-35B6-4E7B-B90A-0BE19FEA8704}"/>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br>
              <a:rPr lang="fr-FR" sz="2400" dirty="0"/>
            </a:br>
            <a:r>
              <a:rPr lang="fr-FR" sz="2400" dirty="0"/>
              <a:t>Soignez vos patients à TEV aiguë dès le début</a:t>
            </a:r>
          </a:p>
        </p:txBody>
      </p:sp>
      <p:sp>
        <p:nvSpPr>
          <p:cNvPr id="8" name="TextBox 3">
            <a:extLst>
              <a:ext uri="{FF2B5EF4-FFF2-40B4-BE49-F238E27FC236}">
                <a16:creationId xmlns:a16="http://schemas.microsoft.com/office/drawing/2014/main" id="{2FFE767A-A25D-4C4F-BA87-BB3284BB6192}"/>
              </a:ext>
            </a:extLst>
          </p:cNvPr>
          <p:cNvSpPr txBox="1"/>
          <p:nvPr/>
        </p:nvSpPr>
        <p:spPr>
          <a:xfrm>
            <a:off x="619123" y="4574402"/>
            <a:ext cx="8274051" cy="482183"/>
          </a:xfrm>
          <a:prstGeom prst="rect">
            <a:avLst/>
          </a:prstGeom>
          <a:noFill/>
        </p:spPr>
        <p:txBody>
          <a:bodyPr wrap="square" lIns="0" tIns="0" rIns="0" bIns="0" rtlCol="0" anchor="b" anchorCtr="0">
            <a:spAutoFit/>
          </a:bodyPr>
          <a:lstStyle/>
          <a:p>
            <a:pPr>
              <a:spcBef>
                <a:spcPts val="0"/>
              </a:spcBef>
              <a:spcAft>
                <a:spcPts val="200"/>
              </a:spcAft>
            </a:pPr>
            <a:r>
              <a:rPr lang="fr-FR" sz="700" spc="-10" dirty="0">
                <a:solidFill>
                  <a:srgbClr val="B3B2B5"/>
                </a:solidFill>
                <a:cs typeface="Arial" charset="0"/>
              </a:rPr>
              <a:t>Les hémorragies cliniquement significatives, le principal critère de sécurité, étaient similaires entre les groupes (9.4 % dans le groupe </a:t>
            </a:r>
            <a:r>
              <a:rPr lang="fr-FR" sz="700" spc="-10" dirty="0" err="1">
                <a:solidFill>
                  <a:srgbClr val="B3B2B5"/>
                </a:solidFill>
                <a:cs typeface="Arial" charset="0"/>
              </a:rPr>
              <a:t>rivaroxaban</a:t>
            </a:r>
            <a:r>
              <a:rPr lang="fr-FR" sz="700" spc="-10" dirty="0">
                <a:solidFill>
                  <a:srgbClr val="B3B2B5"/>
                </a:solidFill>
                <a:cs typeface="Arial" charset="0"/>
              </a:rPr>
              <a:t> contre 10.0 % dans le groupe </a:t>
            </a:r>
            <a:r>
              <a:rPr lang="fr-FR" sz="700" spc="-10" dirty="0" err="1">
                <a:solidFill>
                  <a:srgbClr val="B3B2B5"/>
                </a:solidFill>
                <a:cs typeface="Arial" charset="0"/>
              </a:rPr>
              <a:t>énoxaparine</a:t>
            </a:r>
            <a:r>
              <a:rPr lang="fr-FR" sz="700" spc="-10" dirty="0">
                <a:solidFill>
                  <a:srgbClr val="B3B2B5"/>
                </a:solidFill>
                <a:cs typeface="Arial" charset="0"/>
              </a:rPr>
              <a:t>/AVK </a:t>
            </a:r>
            <a:br>
              <a:rPr lang="fr-FR" sz="700" spc="-10" dirty="0">
                <a:solidFill>
                  <a:srgbClr val="B3B2B5"/>
                </a:solidFill>
                <a:cs typeface="Arial" charset="0"/>
              </a:rPr>
            </a:br>
            <a:r>
              <a:rPr lang="fr-FR" sz="700" spc="-10" dirty="0">
                <a:solidFill>
                  <a:srgbClr val="B3B2B5"/>
                </a:solidFill>
                <a:cs typeface="Arial" charset="0"/>
              </a:rPr>
              <a:t>[RR=0.93 ; IC à 95 % 0.81–1.06]). </a:t>
            </a:r>
          </a:p>
          <a:p>
            <a:pPr>
              <a:spcBef>
                <a:spcPts val="0"/>
              </a:spcBef>
              <a:spcAft>
                <a:spcPts val="200"/>
              </a:spcAft>
            </a:pPr>
            <a:r>
              <a:rPr lang="fr-FR" sz="700" spc="-10" dirty="0">
                <a:solidFill>
                  <a:srgbClr val="B3B2B5"/>
                </a:solidFill>
                <a:cs typeface="Arial" charset="0"/>
              </a:rPr>
              <a:t>* TEV récurrente mesurée dans la population ITT ; intention de traiter (n=8281) ; # hémorragie majeure mesurée dans la population de sécurité comme mesure de résultat secondaire ; analyse de sécurité (n=8246).</a:t>
            </a:r>
          </a:p>
          <a:p>
            <a:pPr>
              <a:spcBef>
                <a:spcPts val="0"/>
              </a:spcBef>
              <a:spcAft>
                <a:spcPts val="200"/>
              </a:spcAft>
            </a:pPr>
            <a:r>
              <a:rPr lang="fr-FR" sz="700" spc="-10" dirty="0">
                <a:solidFill>
                  <a:srgbClr val="B3B2B5"/>
                </a:solidFill>
                <a:cs typeface="Arial" charset="0"/>
              </a:rPr>
              <a:t>TEV : </a:t>
            </a:r>
            <a:r>
              <a:rPr lang="fr-FR" sz="700" spc="-10" dirty="0" err="1">
                <a:solidFill>
                  <a:srgbClr val="B3B2B5"/>
                </a:solidFill>
                <a:cs typeface="Arial" charset="0"/>
              </a:rPr>
              <a:t>thromboembolie</a:t>
            </a:r>
            <a:r>
              <a:rPr lang="fr-FR" sz="700" spc="-10" dirty="0">
                <a:solidFill>
                  <a:srgbClr val="B3B2B5"/>
                </a:solidFill>
                <a:cs typeface="Arial" charset="0"/>
              </a:rPr>
              <a:t> veineuse ; TVP : thrombose veineuse profonde ; EP : embolie pulmonaire ; AVK : antagoniste de la vitamine K</a:t>
            </a:r>
          </a:p>
        </p:txBody>
      </p:sp>
      <p:sp>
        <p:nvSpPr>
          <p:cNvPr id="9" name="Subtitle 1">
            <a:extLst>
              <a:ext uri="{FF2B5EF4-FFF2-40B4-BE49-F238E27FC236}">
                <a16:creationId xmlns:a16="http://schemas.microsoft.com/office/drawing/2014/main" id="{04EA1788-3DA9-4CEB-9C2A-358BFC9B1EF5}"/>
              </a:ext>
            </a:extLst>
          </p:cNvPr>
          <p:cNvSpPr txBox="1">
            <a:spLocks/>
          </p:cNvSpPr>
          <p:nvPr/>
        </p:nvSpPr>
        <p:spPr>
          <a:xfrm>
            <a:off x="612775" y="1228789"/>
            <a:ext cx="7920037" cy="430887"/>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a:t>EINSTEIN TVP EP : Efficacité similaire avec un risque moindre d’hémorragie majeure sous </a:t>
            </a:r>
            <a:r>
              <a:rPr lang="fr-FR" sz="1400" b="1" dirty="0" err="1"/>
              <a:t>rivaroxaban</a:t>
            </a:r>
            <a:r>
              <a:rPr lang="fr-FR" sz="1400" b="1" dirty="0"/>
              <a:t> vs </a:t>
            </a:r>
            <a:r>
              <a:rPr lang="fr-FR" sz="1400" b="1" dirty="0" err="1"/>
              <a:t>énoxaparine</a:t>
            </a:r>
            <a:r>
              <a:rPr lang="fr-FR" sz="1400" b="1" dirty="0"/>
              <a:t>/AVK</a:t>
            </a:r>
            <a:r>
              <a:rPr lang="fr-FR" sz="1400" b="1" baseline="30000" dirty="0"/>
              <a:t>7</a:t>
            </a:r>
          </a:p>
        </p:txBody>
      </p:sp>
      <p:sp>
        <p:nvSpPr>
          <p:cNvPr id="45" name="Text Box 94">
            <a:extLst>
              <a:ext uri="{FF2B5EF4-FFF2-40B4-BE49-F238E27FC236}">
                <a16:creationId xmlns:a16="http://schemas.microsoft.com/office/drawing/2014/main" id="{0EA12D40-B6AD-4433-B66E-D61729F3005B}"/>
              </a:ext>
            </a:extLst>
          </p:cNvPr>
          <p:cNvSpPr txBox="1">
            <a:spLocks noChangeArrowheads="1"/>
          </p:cNvSpPr>
          <p:nvPr/>
        </p:nvSpPr>
        <p:spPr bwMode="auto">
          <a:xfrm>
            <a:off x="1089473" y="3991147"/>
            <a:ext cx="238150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squar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1000" b="1" dirty="0">
                <a:solidFill>
                  <a:schemeClr val="tx1">
                    <a:lumMod val="65000"/>
                    <a:lumOff val="35000"/>
                  </a:schemeClr>
                </a:solidFill>
              </a:rPr>
              <a:t>délai jusqu’à la survenue (jours)</a:t>
            </a:r>
          </a:p>
        </p:txBody>
      </p:sp>
      <p:grpSp>
        <p:nvGrpSpPr>
          <p:cNvPr id="4" name="Gruppieren 3">
            <a:extLst>
              <a:ext uri="{FF2B5EF4-FFF2-40B4-BE49-F238E27FC236}">
                <a16:creationId xmlns:a16="http://schemas.microsoft.com/office/drawing/2014/main" id="{6B4FCD85-CA1D-4579-9654-74FFB7FFEBBA}"/>
              </a:ext>
            </a:extLst>
          </p:cNvPr>
          <p:cNvGrpSpPr/>
          <p:nvPr/>
        </p:nvGrpSpPr>
        <p:grpSpPr>
          <a:xfrm>
            <a:off x="566105" y="1997425"/>
            <a:ext cx="3104405" cy="2061158"/>
            <a:chOff x="491415" y="2016634"/>
            <a:chExt cx="2708843" cy="2061158"/>
          </a:xfrm>
        </p:grpSpPr>
        <p:sp>
          <p:nvSpPr>
            <p:cNvPr id="37" name="Freeform 89">
              <a:extLst>
                <a:ext uri="{FF2B5EF4-FFF2-40B4-BE49-F238E27FC236}">
                  <a16:creationId xmlns:a16="http://schemas.microsoft.com/office/drawing/2014/main" id="{8FB1D925-826C-4C24-AEDD-FFC66CF20204}"/>
                </a:ext>
              </a:extLst>
            </p:cNvPr>
            <p:cNvSpPr>
              <a:spLocks/>
            </p:cNvSpPr>
            <p:nvPr/>
          </p:nvSpPr>
          <p:spPr bwMode="auto">
            <a:xfrm>
              <a:off x="954380" y="2403585"/>
              <a:ext cx="2064268" cy="1439513"/>
            </a:xfrm>
            <a:custGeom>
              <a:avLst/>
              <a:gdLst>
                <a:gd name="T0" fmla="*/ 0 w 4043"/>
                <a:gd name="T1" fmla="*/ 2147483647 h 1529"/>
                <a:gd name="T2" fmla="*/ 30241873 w 4043"/>
                <a:gd name="T3" fmla="*/ 2147483647 h 1529"/>
                <a:gd name="T4" fmla="*/ 88204668 w 4043"/>
                <a:gd name="T5" fmla="*/ 2147483647 h 1529"/>
                <a:gd name="T6" fmla="*/ 153728726 w 4043"/>
                <a:gd name="T7" fmla="*/ 2147483647 h 1529"/>
                <a:gd name="T8" fmla="*/ 173889974 w 4043"/>
                <a:gd name="T9" fmla="*/ 2147483647 h 1529"/>
                <a:gd name="T10" fmla="*/ 206652796 w 4043"/>
                <a:gd name="T11" fmla="*/ 2147483647 h 1529"/>
                <a:gd name="T12" fmla="*/ 239414031 w 4043"/>
                <a:gd name="T13" fmla="*/ 2147483647 h 1529"/>
                <a:gd name="T14" fmla="*/ 267136542 w 4043"/>
                <a:gd name="T15" fmla="*/ 2147483647 h 1529"/>
                <a:gd name="T16" fmla="*/ 299897777 w 4043"/>
                <a:gd name="T17" fmla="*/ 2147483647 h 1529"/>
                <a:gd name="T18" fmla="*/ 320059025 w 4043"/>
                <a:gd name="T19" fmla="*/ 2147483647 h 1529"/>
                <a:gd name="T20" fmla="*/ 345260586 w 4043"/>
                <a:gd name="T21" fmla="*/ 2147483647 h 1529"/>
                <a:gd name="T22" fmla="*/ 380542770 w 4043"/>
                <a:gd name="T23" fmla="*/ 2147483647 h 1529"/>
                <a:gd name="T24" fmla="*/ 435986204 w 4043"/>
                <a:gd name="T25" fmla="*/ 2147483647 h 1529"/>
                <a:gd name="T26" fmla="*/ 468749026 w 4043"/>
                <a:gd name="T27" fmla="*/ 2147483647 h 1529"/>
                <a:gd name="T28" fmla="*/ 486389325 w 4043"/>
                <a:gd name="T29" fmla="*/ 2147483647 h 1529"/>
                <a:gd name="T30" fmla="*/ 521671509 w 4043"/>
                <a:gd name="T31" fmla="*/ 2147483647 h 1529"/>
                <a:gd name="T32" fmla="*/ 551913382 w 4043"/>
                <a:gd name="T33" fmla="*/ 2086689805 h 1529"/>
                <a:gd name="T34" fmla="*/ 574595580 w 4043"/>
                <a:gd name="T35" fmla="*/ 1975802907 h 1529"/>
                <a:gd name="T36" fmla="*/ 632558376 w 4043"/>
                <a:gd name="T37" fmla="*/ 1867436960 h 1529"/>
                <a:gd name="T38" fmla="*/ 660280886 w 4043"/>
                <a:gd name="T39" fmla="*/ 1827114451 h 1529"/>
                <a:gd name="T40" fmla="*/ 748485554 w 4043"/>
                <a:gd name="T41" fmla="*/ 1776711316 h 1529"/>
                <a:gd name="T42" fmla="*/ 768646803 w 4043"/>
                <a:gd name="T43" fmla="*/ 1708666289 h 1529"/>
                <a:gd name="T44" fmla="*/ 798888675 w 4043"/>
                <a:gd name="T45" fmla="*/ 1638101900 h 1529"/>
                <a:gd name="T46" fmla="*/ 887094931 w 4043"/>
                <a:gd name="T47" fmla="*/ 1552416570 h 1529"/>
                <a:gd name="T48" fmla="*/ 947578676 w 4043"/>
                <a:gd name="T49" fmla="*/ 1512094061 h 1529"/>
                <a:gd name="T50" fmla="*/ 1000501160 w 4043"/>
                <a:gd name="T51" fmla="*/ 1444050622 h 1529"/>
                <a:gd name="T52" fmla="*/ 1113908976 w 4043"/>
                <a:gd name="T53" fmla="*/ 1406247477 h 1529"/>
                <a:gd name="T54" fmla="*/ 1141629899 w 4043"/>
                <a:gd name="T55" fmla="*/ 1368445919 h 1529"/>
                <a:gd name="T56" fmla="*/ 1202113644 w 4043"/>
                <a:gd name="T57" fmla="*/ 1325602461 h 1529"/>
                <a:gd name="T58" fmla="*/ 1285279587 w 4043"/>
                <a:gd name="T59" fmla="*/ 1282760589 h 1529"/>
                <a:gd name="T60" fmla="*/ 1393645504 w 4043"/>
                <a:gd name="T61" fmla="*/ 1255038071 h 1529"/>
                <a:gd name="T62" fmla="*/ 1489411434 w 4043"/>
                <a:gd name="T63" fmla="*/ 1207155886 h 1529"/>
                <a:gd name="T64" fmla="*/ 1600298300 w 4043"/>
                <a:gd name="T65" fmla="*/ 1169352741 h 1529"/>
                <a:gd name="T66" fmla="*/ 1746467351 w 4043"/>
                <a:gd name="T67" fmla="*/ 1129030233 h 1529"/>
                <a:gd name="T68" fmla="*/ 1766628600 w 4043"/>
                <a:gd name="T69" fmla="*/ 1093748038 h 1529"/>
                <a:gd name="T70" fmla="*/ 1937999212 w 4043"/>
                <a:gd name="T71" fmla="*/ 1008062708 h 1529"/>
                <a:gd name="T72" fmla="*/ 1975802346 w 4043"/>
                <a:gd name="T73" fmla="*/ 972780513 h 1529"/>
                <a:gd name="T74" fmla="*/ 2147483647 w 4043"/>
                <a:gd name="T75" fmla="*/ 892135496 h 1529"/>
                <a:gd name="T76" fmla="*/ 2147483647 w 4043"/>
                <a:gd name="T77" fmla="*/ 861893615 h 1529"/>
                <a:gd name="T78" fmla="*/ 2147483647 w 4043"/>
                <a:gd name="T79" fmla="*/ 816530793 h 1529"/>
                <a:gd name="T80" fmla="*/ 2147483647 w 4043"/>
                <a:gd name="T81" fmla="*/ 771167971 h 1529"/>
                <a:gd name="T82" fmla="*/ 2147483647 w 4043"/>
                <a:gd name="T83" fmla="*/ 735885777 h 1529"/>
                <a:gd name="T84" fmla="*/ 2147483647 w 4043"/>
                <a:gd name="T85" fmla="*/ 700603582 h 1529"/>
                <a:gd name="T86" fmla="*/ 2147483647 w 4043"/>
                <a:gd name="T87" fmla="*/ 650200446 h 1529"/>
                <a:gd name="T88" fmla="*/ 2147483647 w 4043"/>
                <a:gd name="T89" fmla="*/ 609877938 h 1529"/>
                <a:gd name="T90" fmla="*/ 2147483647 w 4043"/>
                <a:gd name="T91" fmla="*/ 567036067 h 1529"/>
                <a:gd name="T92" fmla="*/ 2147483647 w 4043"/>
                <a:gd name="T93" fmla="*/ 529232922 h 1529"/>
                <a:gd name="T94" fmla="*/ 2147483647 w 4043"/>
                <a:gd name="T95" fmla="*/ 509071667 h 1529"/>
                <a:gd name="T96" fmla="*/ 2147483647 w 4043"/>
                <a:gd name="T97" fmla="*/ 443547591 h 1529"/>
                <a:gd name="T98" fmla="*/ 2147483647 w 4043"/>
                <a:gd name="T99" fmla="*/ 390625093 h 1529"/>
                <a:gd name="T100" fmla="*/ 2147483647 w 4043"/>
                <a:gd name="T101" fmla="*/ 345262271 h 1529"/>
                <a:gd name="T102" fmla="*/ 2147483647 w 4043"/>
                <a:gd name="T103" fmla="*/ 312499439 h 1529"/>
                <a:gd name="T104" fmla="*/ 2147483647 w 4043"/>
                <a:gd name="T105" fmla="*/ 267136618 h 1529"/>
                <a:gd name="T106" fmla="*/ 2147483647 w 4043"/>
                <a:gd name="T107" fmla="*/ 133569103 h 1529"/>
                <a:gd name="T108" fmla="*/ 2147483647 w 4043"/>
                <a:gd name="T109" fmla="*/ 0 h 1529"/>
                <a:gd name="T110" fmla="*/ 2147483647 w 4043"/>
                <a:gd name="T111" fmla="*/ 0 h 152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4043" h="1529">
                  <a:moveTo>
                    <a:pt x="0" y="1529"/>
                  </a:moveTo>
                  <a:lnTo>
                    <a:pt x="0" y="1491"/>
                  </a:lnTo>
                  <a:lnTo>
                    <a:pt x="13" y="1491"/>
                  </a:lnTo>
                  <a:lnTo>
                    <a:pt x="12" y="1374"/>
                  </a:lnTo>
                  <a:lnTo>
                    <a:pt x="37" y="1373"/>
                  </a:lnTo>
                  <a:lnTo>
                    <a:pt x="35" y="1301"/>
                  </a:lnTo>
                  <a:lnTo>
                    <a:pt x="61" y="1301"/>
                  </a:lnTo>
                  <a:lnTo>
                    <a:pt x="61" y="1270"/>
                  </a:lnTo>
                  <a:lnTo>
                    <a:pt x="69" y="1269"/>
                  </a:lnTo>
                  <a:lnTo>
                    <a:pt x="69" y="1226"/>
                  </a:lnTo>
                  <a:lnTo>
                    <a:pt x="82" y="1226"/>
                  </a:lnTo>
                  <a:lnTo>
                    <a:pt x="82" y="1209"/>
                  </a:lnTo>
                  <a:lnTo>
                    <a:pt x="95" y="1209"/>
                  </a:lnTo>
                  <a:lnTo>
                    <a:pt x="95" y="1166"/>
                  </a:lnTo>
                  <a:lnTo>
                    <a:pt x="106" y="1166"/>
                  </a:lnTo>
                  <a:lnTo>
                    <a:pt x="106" y="1122"/>
                  </a:lnTo>
                  <a:lnTo>
                    <a:pt x="120" y="1121"/>
                  </a:lnTo>
                  <a:lnTo>
                    <a:pt x="119" y="1114"/>
                  </a:lnTo>
                  <a:lnTo>
                    <a:pt x="127" y="1114"/>
                  </a:lnTo>
                  <a:lnTo>
                    <a:pt x="127" y="1068"/>
                  </a:lnTo>
                  <a:lnTo>
                    <a:pt x="137" y="1067"/>
                  </a:lnTo>
                  <a:lnTo>
                    <a:pt x="137" y="999"/>
                  </a:lnTo>
                  <a:lnTo>
                    <a:pt x="151" y="999"/>
                  </a:lnTo>
                  <a:lnTo>
                    <a:pt x="151" y="983"/>
                  </a:lnTo>
                  <a:lnTo>
                    <a:pt x="174" y="983"/>
                  </a:lnTo>
                  <a:lnTo>
                    <a:pt x="173" y="954"/>
                  </a:lnTo>
                  <a:lnTo>
                    <a:pt x="187" y="954"/>
                  </a:lnTo>
                  <a:lnTo>
                    <a:pt x="186" y="948"/>
                  </a:lnTo>
                  <a:lnTo>
                    <a:pt x="193" y="948"/>
                  </a:lnTo>
                  <a:lnTo>
                    <a:pt x="193" y="908"/>
                  </a:lnTo>
                  <a:lnTo>
                    <a:pt x="207" y="908"/>
                  </a:lnTo>
                  <a:lnTo>
                    <a:pt x="207" y="858"/>
                  </a:lnTo>
                  <a:lnTo>
                    <a:pt x="219" y="858"/>
                  </a:lnTo>
                  <a:lnTo>
                    <a:pt x="219" y="828"/>
                  </a:lnTo>
                  <a:lnTo>
                    <a:pt x="228" y="828"/>
                  </a:lnTo>
                  <a:lnTo>
                    <a:pt x="228" y="784"/>
                  </a:lnTo>
                  <a:lnTo>
                    <a:pt x="251" y="783"/>
                  </a:lnTo>
                  <a:lnTo>
                    <a:pt x="251" y="741"/>
                  </a:lnTo>
                  <a:lnTo>
                    <a:pt x="263" y="742"/>
                  </a:lnTo>
                  <a:lnTo>
                    <a:pt x="262" y="725"/>
                  </a:lnTo>
                  <a:lnTo>
                    <a:pt x="297" y="725"/>
                  </a:lnTo>
                  <a:lnTo>
                    <a:pt x="297" y="705"/>
                  </a:lnTo>
                  <a:lnTo>
                    <a:pt x="305" y="706"/>
                  </a:lnTo>
                  <a:lnTo>
                    <a:pt x="305" y="678"/>
                  </a:lnTo>
                  <a:lnTo>
                    <a:pt x="316" y="678"/>
                  </a:lnTo>
                  <a:lnTo>
                    <a:pt x="317" y="650"/>
                  </a:lnTo>
                  <a:lnTo>
                    <a:pt x="352" y="650"/>
                  </a:lnTo>
                  <a:lnTo>
                    <a:pt x="352" y="616"/>
                  </a:lnTo>
                  <a:lnTo>
                    <a:pt x="376" y="616"/>
                  </a:lnTo>
                  <a:lnTo>
                    <a:pt x="376" y="600"/>
                  </a:lnTo>
                  <a:lnTo>
                    <a:pt x="397" y="600"/>
                  </a:lnTo>
                  <a:lnTo>
                    <a:pt x="397" y="573"/>
                  </a:lnTo>
                  <a:lnTo>
                    <a:pt x="441" y="573"/>
                  </a:lnTo>
                  <a:lnTo>
                    <a:pt x="442" y="558"/>
                  </a:lnTo>
                  <a:lnTo>
                    <a:pt x="453" y="558"/>
                  </a:lnTo>
                  <a:lnTo>
                    <a:pt x="453" y="543"/>
                  </a:lnTo>
                  <a:lnTo>
                    <a:pt x="477" y="543"/>
                  </a:lnTo>
                  <a:lnTo>
                    <a:pt x="477" y="526"/>
                  </a:lnTo>
                  <a:lnTo>
                    <a:pt x="511" y="526"/>
                  </a:lnTo>
                  <a:lnTo>
                    <a:pt x="510" y="509"/>
                  </a:lnTo>
                  <a:lnTo>
                    <a:pt x="553" y="509"/>
                  </a:lnTo>
                  <a:lnTo>
                    <a:pt x="553" y="498"/>
                  </a:lnTo>
                  <a:lnTo>
                    <a:pt x="591" y="498"/>
                  </a:lnTo>
                  <a:lnTo>
                    <a:pt x="591" y="479"/>
                  </a:lnTo>
                  <a:lnTo>
                    <a:pt x="635" y="479"/>
                  </a:lnTo>
                  <a:lnTo>
                    <a:pt x="635" y="464"/>
                  </a:lnTo>
                  <a:lnTo>
                    <a:pt x="694" y="464"/>
                  </a:lnTo>
                  <a:lnTo>
                    <a:pt x="693" y="448"/>
                  </a:lnTo>
                  <a:lnTo>
                    <a:pt x="701" y="447"/>
                  </a:lnTo>
                  <a:lnTo>
                    <a:pt x="701" y="434"/>
                  </a:lnTo>
                  <a:lnTo>
                    <a:pt x="769" y="434"/>
                  </a:lnTo>
                  <a:lnTo>
                    <a:pt x="769" y="400"/>
                  </a:lnTo>
                  <a:lnTo>
                    <a:pt x="784" y="400"/>
                  </a:lnTo>
                  <a:lnTo>
                    <a:pt x="784" y="386"/>
                  </a:lnTo>
                  <a:lnTo>
                    <a:pt x="906" y="386"/>
                  </a:lnTo>
                  <a:lnTo>
                    <a:pt x="906" y="354"/>
                  </a:lnTo>
                  <a:lnTo>
                    <a:pt x="943" y="354"/>
                  </a:lnTo>
                  <a:lnTo>
                    <a:pt x="943" y="342"/>
                  </a:lnTo>
                  <a:lnTo>
                    <a:pt x="987" y="342"/>
                  </a:lnTo>
                  <a:lnTo>
                    <a:pt x="987" y="324"/>
                  </a:lnTo>
                  <a:lnTo>
                    <a:pt x="997" y="324"/>
                  </a:lnTo>
                  <a:lnTo>
                    <a:pt x="997" y="306"/>
                  </a:lnTo>
                  <a:lnTo>
                    <a:pt x="1019" y="305"/>
                  </a:lnTo>
                  <a:lnTo>
                    <a:pt x="1019" y="292"/>
                  </a:lnTo>
                  <a:lnTo>
                    <a:pt x="1135" y="292"/>
                  </a:lnTo>
                  <a:lnTo>
                    <a:pt x="1135" y="278"/>
                  </a:lnTo>
                  <a:lnTo>
                    <a:pt x="1254" y="278"/>
                  </a:lnTo>
                  <a:lnTo>
                    <a:pt x="1254" y="258"/>
                  </a:lnTo>
                  <a:lnTo>
                    <a:pt x="1311" y="258"/>
                  </a:lnTo>
                  <a:lnTo>
                    <a:pt x="1311" y="242"/>
                  </a:lnTo>
                  <a:lnTo>
                    <a:pt x="1359" y="242"/>
                  </a:lnTo>
                  <a:lnTo>
                    <a:pt x="1359" y="225"/>
                  </a:lnTo>
                  <a:lnTo>
                    <a:pt x="1731" y="225"/>
                  </a:lnTo>
                  <a:lnTo>
                    <a:pt x="1732" y="210"/>
                  </a:lnTo>
                  <a:lnTo>
                    <a:pt x="1743" y="210"/>
                  </a:lnTo>
                  <a:lnTo>
                    <a:pt x="1741" y="202"/>
                  </a:lnTo>
                  <a:lnTo>
                    <a:pt x="1753" y="202"/>
                  </a:lnTo>
                  <a:lnTo>
                    <a:pt x="1753" y="176"/>
                  </a:lnTo>
                  <a:lnTo>
                    <a:pt x="1831" y="176"/>
                  </a:lnTo>
                  <a:lnTo>
                    <a:pt x="1831" y="155"/>
                  </a:lnTo>
                  <a:lnTo>
                    <a:pt x="1933" y="155"/>
                  </a:lnTo>
                  <a:lnTo>
                    <a:pt x="1933" y="137"/>
                  </a:lnTo>
                  <a:lnTo>
                    <a:pt x="1943" y="138"/>
                  </a:lnTo>
                  <a:lnTo>
                    <a:pt x="1943" y="124"/>
                  </a:lnTo>
                  <a:lnTo>
                    <a:pt x="1979" y="124"/>
                  </a:lnTo>
                  <a:lnTo>
                    <a:pt x="1979" y="106"/>
                  </a:lnTo>
                  <a:lnTo>
                    <a:pt x="2789" y="105"/>
                  </a:lnTo>
                  <a:lnTo>
                    <a:pt x="2789" y="53"/>
                  </a:lnTo>
                  <a:lnTo>
                    <a:pt x="2813" y="52"/>
                  </a:lnTo>
                  <a:lnTo>
                    <a:pt x="2813" y="0"/>
                  </a:lnTo>
                  <a:lnTo>
                    <a:pt x="4037" y="0"/>
                  </a:lnTo>
                  <a:lnTo>
                    <a:pt x="4043" y="0"/>
                  </a:lnTo>
                </a:path>
              </a:pathLst>
            </a:custGeom>
            <a:noFill/>
            <a:ln w="25400" cmpd="sng">
              <a:solidFill>
                <a:srgbClr val="8A8C8E"/>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17961" dir="2700000" algn="ctr" rotWithShape="0">
                      <a:srgbClr val="999999"/>
                    </a:outerShdw>
                  </a:effectLst>
                </a14:hiddenEffects>
              </a:ext>
            </a:extLst>
          </p:spPr>
          <p:txBody>
            <a:bodyPr/>
            <a:lstStyle/>
            <a:p>
              <a:pPr algn="ctr" defTabSz="914377">
                <a:defRPr/>
              </a:pPr>
              <a:endParaRPr lang="en-GB" sz="800" kern="0">
                <a:solidFill>
                  <a:schemeClr val="tx1">
                    <a:lumMod val="65000"/>
                    <a:lumOff val="35000"/>
                  </a:schemeClr>
                </a:solidFill>
                <a:latin typeface="Arial"/>
                <a:cs typeface="Arial"/>
              </a:endParaRPr>
            </a:p>
          </p:txBody>
        </p:sp>
        <p:grpSp>
          <p:nvGrpSpPr>
            <p:cNvPr id="38" name="Group 28">
              <a:extLst>
                <a:ext uri="{FF2B5EF4-FFF2-40B4-BE49-F238E27FC236}">
                  <a16:creationId xmlns:a16="http://schemas.microsoft.com/office/drawing/2014/main" id="{4388D196-8167-453D-8B23-FE4DF8F03F08}"/>
                </a:ext>
              </a:extLst>
            </p:cNvPr>
            <p:cNvGrpSpPr>
              <a:grpSpLocks/>
            </p:cNvGrpSpPr>
            <p:nvPr/>
          </p:nvGrpSpPr>
          <p:grpSpPr bwMode="auto">
            <a:xfrm>
              <a:off x="619284" y="2016634"/>
              <a:ext cx="328812" cy="1938745"/>
              <a:chOff x="488" y="855"/>
              <a:chExt cx="644" cy="2059"/>
            </a:xfrm>
          </p:grpSpPr>
          <p:sp>
            <p:nvSpPr>
              <p:cNvPr id="84" name="Text Box 35">
                <a:extLst>
                  <a:ext uri="{FF2B5EF4-FFF2-40B4-BE49-F238E27FC236}">
                    <a16:creationId xmlns:a16="http://schemas.microsoft.com/office/drawing/2014/main" id="{D9D63CF2-F846-4D7C-ABA7-10A5EFD09F6C}"/>
                  </a:ext>
                </a:extLst>
              </p:cNvPr>
              <p:cNvSpPr txBox="1">
                <a:spLocks noChangeArrowheads="1"/>
              </p:cNvSpPr>
              <p:nvPr/>
            </p:nvSpPr>
            <p:spPr bwMode="auto">
              <a:xfrm>
                <a:off x="570" y="2377"/>
                <a:ext cx="562"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dirty="0">
                    <a:solidFill>
                      <a:schemeClr val="tx1">
                        <a:lumMod val="65000"/>
                        <a:lumOff val="35000"/>
                      </a:schemeClr>
                    </a:solidFill>
                  </a:rPr>
                  <a:t>0.5</a:t>
                </a:r>
              </a:p>
            </p:txBody>
          </p:sp>
          <p:sp>
            <p:nvSpPr>
              <p:cNvPr id="85" name="Text Box 29">
                <a:extLst>
                  <a:ext uri="{FF2B5EF4-FFF2-40B4-BE49-F238E27FC236}">
                    <a16:creationId xmlns:a16="http://schemas.microsoft.com/office/drawing/2014/main" id="{203682B4-CF4C-471E-8CF4-738D65A1393A}"/>
                  </a:ext>
                </a:extLst>
              </p:cNvPr>
              <p:cNvSpPr txBox="1">
                <a:spLocks noChangeArrowheads="1"/>
              </p:cNvSpPr>
              <p:nvPr/>
            </p:nvSpPr>
            <p:spPr bwMode="auto">
              <a:xfrm>
                <a:off x="488" y="855"/>
                <a:ext cx="644"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a:solidFill>
                      <a:schemeClr val="tx1">
                        <a:lumMod val="65000"/>
                        <a:lumOff val="35000"/>
                      </a:schemeClr>
                    </a:solidFill>
                  </a:rPr>
                  <a:t>3.0</a:t>
                </a:r>
              </a:p>
            </p:txBody>
          </p:sp>
          <p:sp>
            <p:nvSpPr>
              <p:cNvPr id="86" name="Text Box 30">
                <a:extLst>
                  <a:ext uri="{FF2B5EF4-FFF2-40B4-BE49-F238E27FC236}">
                    <a16:creationId xmlns:a16="http://schemas.microsoft.com/office/drawing/2014/main" id="{517A63BD-1A8D-4E8A-B951-8C30909214F4}"/>
                  </a:ext>
                </a:extLst>
              </p:cNvPr>
              <p:cNvSpPr txBox="1">
                <a:spLocks noChangeArrowheads="1"/>
              </p:cNvSpPr>
              <p:nvPr/>
            </p:nvSpPr>
            <p:spPr bwMode="auto">
              <a:xfrm>
                <a:off x="570" y="1157"/>
                <a:ext cx="562"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dirty="0">
                    <a:solidFill>
                      <a:schemeClr val="tx1">
                        <a:lumMod val="65000"/>
                        <a:lumOff val="35000"/>
                      </a:schemeClr>
                    </a:solidFill>
                  </a:rPr>
                  <a:t>2.5</a:t>
                </a:r>
              </a:p>
            </p:txBody>
          </p:sp>
          <p:sp>
            <p:nvSpPr>
              <p:cNvPr id="87" name="Text Box 31">
                <a:extLst>
                  <a:ext uri="{FF2B5EF4-FFF2-40B4-BE49-F238E27FC236}">
                    <a16:creationId xmlns:a16="http://schemas.microsoft.com/office/drawing/2014/main" id="{0CC89E2A-3EDC-4E95-871F-65012D6BAD47}"/>
                  </a:ext>
                </a:extLst>
              </p:cNvPr>
              <p:cNvSpPr txBox="1">
                <a:spLocks noChangeArrowheads="1"/>
              </p:cNvSpPr>
              <p:nvPr/>
            </p:nvSpPr>
            <p:spPr bwMode="auto">
              <a:xfrm>
                <a:off x="570" y="1462"/>
                <a:ext cx="562"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dirty="0">
                    <a:solidFill>
                      <a:schemeClr val="tx1">
                        <a:lumMod val="65000"/>
                        <a:lumOff val="35000"/>
                      </a:schemeClr>
                    </a:solidFill>
                  </a:rPr>
                  <a:t>2.0</a:t>
                </a:r>
              </a:p>
            </p:txBody>
          </p:sp>
          <p:sp>
            <p:nvSpPr>
              <p:cNvPr id="88" name="Text Box 32">
                <a:extLst>
                  <a:ext uri="{FF2B5EF4-FFF2-40B4-BE49-F238E27FC236}">
                    <a16:creationId xmlns:a16="http://schemas.microsoft.com/office/drawing/2014/main" id="{B89FDE0E-8850-4364-B547-2664063576B3}"/>
                  </a:ext>
                </a:extLst>
              </p:cNvPr>
              <p:cNvSpPr txBox="1">
                <a:spLocks noChangeArrowheads="1"/>
              </p:cNvSpPr>
              <p:nvPr/>
            </p:nvSpPr>
            <p:spPr bwMode="auto">
              <a:xfrm>
                <a:off x="570" y="1770"/>
                <a:ext cx="562"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dirty="0">
                    <a:solidFill>
                      <a:schemeClr val="tx1">
                        <a:lumMod val="65000"/>
                        <a:lumOff val="35000"/>
                      </a:schemeClr>
                    </a:solidFill>
                  </a:rPr>
                  <a:t>1.5</a:t>
                </a:r>
              </a:p>
            </p:txBody>
          </p:sp>
          <p:sp>
            <p:nvSpPr>
              <p:cNvPr id="89" name="Text Box 33">
                <a:extLst>
                  <a:ext uri="{FF2B5EF4-FFF2-40B4-BE49-F238E27FC236}">
                    <a16:creationId xmlns:a16="http://schemas.microsoft.com/office/drawing/2014/main" id="{417E1844-787A-4CE0-A677-F0EF8EE4310A}"/>
                  </a:ext>
                </a:extLst>
              </p:cNvPr>
              <p:cNvSpPr txBox="1">
                <a:spLocks noChangeArrowheads="1"/>
              </p:cNvSpPr>
              <p:nvPr/>
            </p:nvSpPr>
            <p:spPr bwMode="auto">
              <a:xfrm>
                <a:off x="570" y="2072"/>
                <a:ext cx="562"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dirty="0">
                    <a:solidFill>
                      <a:schemeClr val="tx1">
                        <a:lumMod val="65000"/>
                        <a:lumOff val="35000"/>
                      </a:schemeClr>
                    </a:solidFill>
                  </a:rPr>
                  <a:t>1.0</a:t>
                </a:r>
              </a:p>
            </p:txBody>
          </p:sp>
          <p:sp>
            <p:nvSpPr>
              <p:cNvPr id="90" name="Text Box 34">
                <a:extLst>
                  <a:ext uri="{FF2B5EF4-FFF2-40B4-BE49-F238E27FC236}">
                    <a16:creationId xmlns:a16="http://schemas.microsoft.com/office/drawing/2014/main" id="{713081BA-3F8D-471C-A0DD-0F7041B53341}"/>
                  </a:ext>
                </a:extLst>
              </p:cNvPr>
              <p:cNvSpPr txBox="1">
                <a:spLocks noChangeArrowheads="1"/>
              </p:cNvSpPr>
              <p:nvPr/>
            </p:nvSpPr>
            <p:spPr bwMode="auto">
              <a:xfrm>
                <a:off x="570" y="2685"/>
                <a:ext cx="562"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dirty="0">
                    <a:solidFill>
                      <a:schemeClr val="tx1">
                        <a:lumMod val="65000"/>
                        <a:lumOff val="35000"/>
                      </a:schemeClr>
                    </a:solidFill>
                  </a:rPr>
                  <a:t>0.0</a:t>
                </a:r>
              </a:p>
            </p:txBody>
          </p:sp>
        </p:grpSp>
        <p:sp>
          <p:nvSpPr>
            <p:cNvPr id="41" name="Text Box 93">
              <a:extLst>
                <a:ext uri="{FF2B5EF4-FFF2-40B4-BE49-F238E27FC236}">
                  <a16:creationId xmlns:a16="http://schemas.microsoft.com/office/drawing/2014/main" id="{CB787BF2-CA65-46ED-BAF8-1855C7E894BB}"/>
                </a:ext>
              </a:extLst>
            </p:cNvPr>
            <p:cNvSpPr txBox="1">
              <a:spLocks noChangeArrowheads="1"/>
            </p:cNvSpPr>
            <p:nvPr/>
          </p:nvSpPr>
          <p:spPr bwMode="auto">
            <a:xfrm>
              <a:off x="2750537" y="2643661"/>
              <a:ext cx="16119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endParaRPr lang="en-US" sz="800" kern="0">
                <a:solidFill>
                  <a:schemeClr val="tx1">
                    <a:lumMod val="65000"/>
                    <a:lumOff val="35000"/>
                  </a:schemeClr>
                </a:solidFill>
              </a:endParaRPr>
            </a:p>
          </p:txBody>
        </p:sp>
        <p:sp>
          <p:nvSpPr>
            <p:cNvPr id="42" name="Text Box 94">
              <a:extLst>
                <a:ext uri="{FF2B5EF4-FFF2-40B4-BE49-F238E27FC236}">
                  <a16:creationId xmlns:a16="http://schemas.microsoft.com/office/drawing/2014/main" id="{40CF6EE5-8F67-440B-9193-0D7CC3586D90}"/>
                </a:ext>
              </a:extLst>
            </p:cNvPr>
            <p:cNvSpPr txBox="1">
              <a:spLocks noChangeArrowheads="1"/>
            </p:cNvSpPr>
            <p:nvPr/>
          </p:nvSpPr>
          <p:spPr bwMode="auto">
            <a:xfrm>
              <a:off x="2693586" y="2140914"/>
              <a:ext cx="16119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endParaRPr lang="en-US" sz="800" kern="0">
                <a:solidFill>
                  <a:schemeClr val="tx1">
                    <a:lumMod val="65000"/>
                    <a:lumOff val="35000"/>
                  </a:schemeClr>
                </a:solidFill>
              </a:endParaRPr>
            </a:p>
          </p:txBody>
        </p:sp>
        <p:grpSp>
          <p:nvGrpSpPr>
            <p:cNvPr id="43" name="Group 15">
              <a:extLst>
                <a:ext uri="{FF2B5EF4-FFF2-40B4-BE49-F238E27FC236}">
                  <a16:creationId xmlns:a16="http://schemas.microsoft.com/office/drawing/2014/main" id="{5EC7AAB7-4BAF-4B59-B10A-8879E236D130}"/>
                </a:ext>
              </a:extLst>
            </p:cNvPr>
            <p:cNvGrpSpPr>
              <a:grpSpLocks/>
            </p:cNvGrpSpPr>
            <p:nvPr/>
          </p:nvGrpSpPr>
          <p:grpSpPr bwMode="auto">
            <a:xfrm>
              <a:off x="934821" y="2118327"/>
              <a:ext cx="2094395" cy="1766433"/>
              <a:chOff x="1742262" y="1986582"/>
              <a:chExt cx="6498453" cy="2978150"/>
            </a:xfrm>
          </p:grpSpPr>
          <p:grpSp>
            <p:nvGrpSpPr>
              <p:cNvPr id="62" name="Group 16">
                <a:extLst>
                  <a:ext uri="{FF2B5EF4-FFF2-40B4-BE49-F238E27FC236}">
                    <a16:creationId xmlns:a16="http://schemas.microsoft.com/office/drawing/2014/main" id="{1B199F84-E6F5-4590-A1E8-ACF5DA7C60DD}"/>
                  </a:ext>
                </a:extLst>
              </p:cNvPr>
              <p:cNvGrpSpPr>
                <a:grpSpLocks/>
              </p:cNvGrpSpPr>
              <p:nvPr/>
            </p:nvGrpSpPr>
            <p:grpSpPr bwMode="auto">
              <a:xfrm>
                <a:off x="1742262" y="1986582"/>
                <a:ext cx="57600" cy="2978150"/>
                <a:chOff x="1742262" y="1986582"/>
                <a:chExt cx="57600" cy="2978150"/>
              </a:xfrm>
            </p:grpSpPr>
            <p:sp>
              <p:nvSpPr>
                <p:cNvPr id="77" name="Line 7">
                  <a:extLst>
                    <a:ext uri="{FF2B5EF4-FFF2-40B4-BE49-F238E27FC236}">
                      <a16:creationId xmlns:a16="http://schemas.microsoft.com/office/drawing/2014/main" id="{309AFBC7-D1F2-449F-B650-5F9BE8B7A512}"/>
                    </a:ext>
                  </a:extLst>
                </p:cNvPr>
                <p:cNvSpPr>
                  <a:spLocks noChangeShapeType="1"/>
                </p:cNvSpPr>
                <p:nvPr/>
              </p:nvSpPr>
              <p:spPr bwMode="auto">
                <a:xfrm>
                  <a:off x="1792946" y="1986567"/>
                  <a:ext cx="0" cy="2977765"/>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78" name="Line 8">
                  <a:extLst>
                    <a:ext uri="{FF2B5EF4-FFF2-40B4-BE49-F238E27FC236}">
                      <a16:creationId xmlns:a16="http://schemas.microsoft.com/office/drawing/2014/main" id="{65A236ED-1A25-4ADC-B6D4-747E4DF709E3}"/>
                    </a:ext>
                  </a:extLst>
                </p:cNvPr>
                <p:cNvSpPr>
                  <a:spLocks noChangeShapeType="1"/>
                </p:cNvSpPr>
                <p:nvPr/>
              </p:nvSpPr>
              <p:spPr bwMode="auto">
                <a:xfrm>
                  <a:off x="1742934" y="1992916"/>
                  <a:ext cx="56680"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79" name="Line 9">
                  <a:extLst>
                    <a:ext uri="{FF2B5EF4-FFF2-40B4-BE49-F238E27FC236}">
                      <a16:creationId xmlns:a16="http://schemas.microsoft.com/office/drawing/2014/main" id="{A6541096-2991-44C3-ACCD-D2E9CBBB797E}"/>
                    </a:ext>
                  </a:extLst>
                </p:cNvPr>
                <p:cNvSpPr>
                  <a:spLocks noChangeShapeType="1"/>
                </p:cNvSpPr>
                <p:nvPr/>
              </p:nvSpPr>
              <p:spPr bwMode="auto">
                <a:xfrm>
                  <a:off x="1742934" y="2473866"/>
                  <a:ext cx="53347"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80" name="Line 10">
                  <a:extLst>
                    <a:ext uri="{FF2B5EF4-FFF2-40B4-BE49-F238E27FC236}">
                      <a16:creationId xmlns:a16="http://schemas.microsoft.com/office/drawing/2014/main" id="{3DA5A3BA-C54B-4ABF-B056-66F04F3428ED}"/>
                    </a:ext>
                  </a:extLst>
                </p:cNvPr>
                <p:cNvSpPr>
                  <a:spLocks noChangeShapeType="1"/>
                </p:cNvSpPr>
                <p:nvPr/>
              </p:nvSpPr>
              <p:spPr bwMode="auto">
                <a:xfrm>
                  <a:off x="1742934" y="2956404"/>
                  <a:ext cx="53347"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81" name="Line 11">
                  <a:extLst>
                    <a:ext uri="{FF2B5EF4-FFF2-40B4-BE49-F238E27FC236}">
                      <a16:creationId xmlns:a16="http://schemas.microsoft.com/office/drawing/2014/main" id="{3D92AC15-E0E3-4760-9DE2-3CA415FA17DB}"/>
                    </a:ext>
                  </a:extLst>
                </p:cNvPr>
                <p:cNvSpPr>
                  <a:spLocks noChangeShapeType="1"/>
                </p:cNvSpPr>
                <p:nvPr/>
              </p:nvSpPr>
              <p:spPr bwMode="auto">
                <a:xfrm>
                  <a:off x="1742934" y="3446878"/>
                  <a:ext cx="53347"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82" name="Line 12">
                  <a:extLst>
                    <a:ext uri="{FF2B5EF4-FFF2-40B4-BE49-F238E27FC236}">
                      <a16:creationId xmlns:a16="http://schemas.microsoft.com/office/drawing/2014/main" id="{9D166DD4-6400-4D5D-9BDA-99C37DF7F50F}"/>
                    </a:ext>
                  </a:extLst>
                </p:cNvPr>
                <p:cNvSpPr>
                  <a:spLocks noChangeShapeType="1"/>
                </p:cNvSpPr>
                <p:nvPr/>
              </p:nvSpPr>
              <p:spPr bwMode="auto">
                <a:xfrm>
                  <a:off x="1742934" y="3926241"/>
                  <a:ext cx="53347"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83" name="Line 13">
                  <a:extLst>
                    <a:ext uri="{FF2B5EF4-FFF2-40B4-BE49-F238E27FC236}">
                      <a16:creationId xmlns:a16="http://schemas.microsoft.com/office/drawing/2014/main" id="{102989D3-16E9-4E53-B116-87B8349235C0}"/>
                    </a:ext>
                  </a:extLst>
                </p:cNvPr>
                <p:cNvSpPr>
                  <a:spLocks noChangeShapeType="1"/>
                </p:cNvSpPr>
                <p:nvPr/>
              </p:nvSpPr>
              <p:spPr bwMode="auto">
                <a:xfrm>
                  <a:off x="1742934" y="4413540"/>
                  <a:ext cx="53347"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grpSp>
          <p:grpSp>
            <p:nvGrpSpPr>
              <p:cNvPr id="63" name="Group 14">
                <a:extLst>
                  <a:ext uri="{FF2B5EF4-FFF2-40B4-BE49-F238E27FC236}">
                    <a16:creationId xmlns:a16="http://schemas.microsoft.com/office/drawing/2014/main" id="{DD3A1100-BF01-4F3A-8B30-0922510E4D29}"/>
                  </a:ext>
                </a:extLst>
              </p:cNvPr>
              <p:cNvGrpSpPr>
                <a:grpSpLocks/>
              </p:cNvGrpSpPr>
              <p:nvPr/>
            </p:nvGrpSpPr>
            <p:grpSpPr bwMode="auto">
              <a:xfrm>
                <a:off x="1744663" y="4901232"/>
                <a:ext cx="6496052" cy="55563"/>
                <a:chOff x="1099" y="2799"/>
                <a:chExt cx="4092" cy="35"/>
              </a:xfrm>
            </p:grpSpPr>
            <p:sp>
              <p:nvSpPr>
                <p:cNvPr id="64" name="Line 15">
                  <a:extLst>
                    <a:ext uri="{FF2B5EF4-FFF2-40B4-BE49-F238E27FC236}">
                      <a16:creationId xmlns:a16="http://schemas.microsoft.com/office/drawing/2014/main" id="{42D76AEF-FFA4-451E-AE43-2A5427B56074}"/>
                    </a:ext>
                  </a:extLst>
                </p:cNvPr>
                <p:cNvSpPr>
                  <a:spLocks noChangeShapeType="1"/>
                </p:cNvSpPr>
                <p:nvPr/>
              </p:nvSpPr>
              <p:spPr bwMode="auto">
                <a:xfrm>
                  <a:off x="1102" y="2799"/>
                  <a:ext cx="4083"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65" name="Line 16">
                  <a:extLst>
                    <a:ext uri="{FF2B5EF4-FFF2-40B4-BE49-F238E27FC236}">
                      <a16:creationId xmlns:a16="http://schemas.microsoft.com/office/drawing/2014/main" id="{E386885E-D9F5-4A8F-8B2D-2FC11BB4E9BC}"/>
                    </a:ext>
                  </a:extLst>
                </p:cNvPr>
                <p:cNvSpPr>
                  <a:spLocks noChangeShapeType="1"/>
                </p:cNvSpPr>
                <p:nvPr/>
              </p:nvSpPr>
              <p:spPr bwMode="auto">
                <a:xfrm rot="5400000">
                  <a:off x="5168"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66" name="Line 17">
                  <a:extLst>
                    <a:ext uri="{FF2B5EF4-FFF2-40B4-BE49-F238E27FC236}">
                      <a16:creationId xmlns:a16="http://schemas.microsoft.com/office/drawing/2014/main" id="{04EA7947-263E-42A6-89CD-1B6C355972FF}"/>
                    </a:ext>
                  </a:extLst>
                </p:cNvPr>
                <p:cNvSpPr>
                  <a:spLocks noChangeShapeType="1"/>
                </p:cNvSpPr>
                <p:nvPr/>
              </p:nvSpPr>
              <p:spPr bwMode="auto">
                <a:xfrm rot="5400000">
                  <a:off x="4832"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67" name="Line 18">
                  <a:extLst>
                    <a:ext uri="{FF2B5EF4-FFF2-40B4-BE49-F238E27FC236}">
                      <a16:creationId xmlns:a16="http://schemas.microsoft.com/office/drawing/2014/main" id="{10B4AEF3-6840-47F1-8FBF-36F90D42BEE5}"/>
                    </a:ext>
                  </a:extLst>
                </p:cNvPr>
                <p:cNvSpPr>
                  <a:spLocks noChangeShapeType="1"/>
                </p:cNvSpPr>
                <p:nvPr/>
              </p:nvSpPr>
              <p:spPr bwMode="auto">
                <a:xfrm rot="5400000">
                  <a:off x="4498"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68" name="Line 19">
                  <a:extLst>
                    <a:ext uri="{FF2B5EF4-FFF2-40B4-BE49-F238E27FC236}">
                      <a16:creationId xmlns:a16="http://schemas.microsoft.com/office/drawing/2014/main" id="{43C3A661-6AC0-48CF-B68E-DD0E895D628E}"/>
                    </a:ext>
                  </a:extLst>
                </p:cNvPr>
                <p:cNvSpPr>
                  <a:spLocks noChangeShapeType="1"/>
                </p:cNvSpPr>
                <p:nvPr/>
              </p:nvSpPr>
              <p:spPr bwMode="auto">
                <a:xfrm rot="5400000">
                  <a:off x="4152"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69" name="Line 20">
                  <a:extLst>
                    <a:ext uri="{FF2B5EF4-FFF2-40B4-BE49-F238E27FC236}">
                      <a16:creationId xmlns:a16="http://schemas.microsoft.com/office/drawing/2014/main" id="{9E1A24E0-D3BC-42BF-A316-CE58DABB5AAF}"/>
                    </a:ext>
                  </a:extLst>
                </p:cNvPr>
                <p:cNvSpPr>
                  <a:spLocks noChangeShapeType="1"/>
                </p:cNvSpPr>
                <p:nvPr/>
              </p:nvSpPr>
              <p:spPr bwMode="auto">
                <a:xfrm rot="5400000">
                  <a:off x="3818"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70" name="Line 21">
                  <a:extLst>
                    <a:ext uri="{FF2B5EF4-FFF2-40B4-BE49-F238E27FC236}">
                      <a16:creationId xmlns:a16="http://schemas.microsoft.com/office/drawing/2014/main" id="{3644D5DB-A06F-4480-9B2B-A8637345A955}"/>
                    </a:ext>
                  </a:extLst>
                </p:cNvPr>
                <p:cNvSpPr>
                  <a:spLocks noChangeShapeType="1"/>
                </p:cNvSpPr>
                <p:nvPr/>
              </p:nvSpPr>
              <p:spPr bwMode="auto">
                <a:xfrm rot="5400000">
                  <a:off x="3482"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71" name="Line 22">
                  <a:extLst>
                    <a:ext uri="{FF2B5EF4-FFF2-40B4-BE49-F238E27FC236}">
                      <a16:creationId xmlns:a16="http://schemas.microsoft.com/office/drawing/2014/main" id="{05B678F9-3A71-4A22-A7A5-9A188EADA77F}"/>
                    </a:ext>
                  </a:extLst>
                </p:cNvPr>
                <p:cNvSpPr>
                  <a:spLocks noChangeShapeType="1"/>
                </p:cNvSpPr>
                <p:nvPr/>
              </p:nvSpPr>
              <p:spPr bwMode="auto">
                <a:xfrm rot="5400000">
                  <a:off x="3137"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72" name="Line 23">
                  <a:extLst>
                    <a:ext uri="{FF2B5EF4-FFF2-40B4-BE49-F238E27FC236}">
                      <a16:creationId xmlns:a16="http://schemas.microsoft.com/office/drawing/2014/main" id="{7CAB7101-975C-4836-8B93-78B85063094D}"/>
                    </a:ext>
                  </a:extLst>
                </p:cNvPr>
                <p:cNvSpPr>
                  <a:spLocks noChangeShapeType="1"/>
                </p:cNvSpPr>
                <p:nvPr/>
              </p:nvSpPr>
              <p:spPr bwMode="auto">
                <a:xfrm rot="5400000">
                  <a:off x="2799"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73" name="Line 24">
                  <a:extLst>
                    <a:ext uri="{FF2B5EF4-FFF2-40B4-BE49-F238E27FC236}">
                      <a16:creationId xmlns:a16="http://schemas.microsoft.com/office/drawing/2014/main" id="{8C3578CC-477A-4EB6-AA12-1EC88A86D0F3}"/>
                    </a:ext>
                  </a:extLst>
                </p:cNvPr>
                <p:cNvSpPr>
                  <a:spLocks noChangeShapeType="1"/>
                </p:cNvSpPr>
                <p:nvPr/>
              </p:nvSpPr>
              <p:spPr bwMode="auto">
                <a:xfrm rot="5400000">
                  <a:off x="2473"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74" name="Line 25">
                  <a:extLst>
                    <a:ext uri="{FF2B5EF4-FFF2-40B4-BE49-F238E27FC236}">
                      <a16:creationId xmlns:a16="http://schemas.microsoft.com/office/drawing/2014/main" id="{73122F3A-D1C5-4321-9B1D-BB9F2684E1CA}"/>
                    </a:ext>
                  </a:extLst>
                </p:cNvPr>
                <p:cNvSpPr>
                  <a:spLocks noChangeShapeType="1"/>
                </p:cNvSpPr>
                <p:nvPr/>
              </p:nvSpPr>
              <p:spPr bwMode="auto">
                <a:xfrm rot="5400000">
                  <a:off x="2125"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75" name="Line 26">
                  <a:extLst>
                    <a:ext uri="{FF2B5EF4-FFF2-40B4-BE49-F238E27FC236}">
                      <a16:creationId xmlns:a16="http://schemas.microsoft.com/office/drawing/2014/main" id="{9BA75AC3-E49C-4036-AFAC-121E41B8198F}"/>
                    </a:ext>
                  </a:extLst>
                </p:cNvPr>
                <p:cNvSpPr>
                  <a:spLocks noChangeShapeType="1"/>
                </p:cNvSpPr>
                <p:nvPr/>
              </p:nvSpPr>
              <p:spPr bwMode="auto">
                <a:xfrm rot="5400000">
                  <a:off x="1785"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sp>
              <p:nvSpPr>
                <p:cNvPr id="76" name="Line 27">
                  <a:extLst>
                    <a:ext uri="{FF2B5EF4-FFF2-40B4-BE49-F238E27FC236}">
                      <a16:creationId xmlns:a16="http://schemas.microsoft.com/office/drawing/2014/main" id="{2DF5B7F2-73C3-4C49-A945-DDAE8D18DB1A}"/>
                    </a:ext>
                  </a:extLst>
                </p:cNvPr>
                <p:cNvSpPr>
                  <a:spLocks noChangeShapeType="1"/>
                </p:cNvSpPr>
                <p:nvPr/>
              </p:nvSpPr>
              <p:spPr bwMode="auto">
                <a:xfrm rot="5400000">
                  <a:off x="1457" y="2817"/>
                  <a:ext cx="34" cy="0"/>
                </a:xfrm>
                <a:prstGeom prst="line">
                  <a:avLst/>
                </a:prstGeom>
                <a:noFill/>
                <a:ln w="12700">
                  <a:solidFill>
                    <a:schemeClr val="tx1">
                      <a:lumMod val="65000"/>
                      <a:lumOff val="35000"/>
                    </a:schemeClr>
                  </a:solidFill>
                  <a:round/>
                  <a:headEnd/>
                  <a:tailEnd/>
                </a:ln>
                <a:extLst>
                  <a:ext uri="{909E8E84-426E-40DD-AFC4-6F175D3DCCD1}">
                    <a14:hiddenFill xmlns:a14="http://schemas.microsoft.com/office/drawing/2010/main">
                      <a:noFill/>
                    </a14:hiddenFill>
                  </a:ext>
                </a:extLst>
              </p:spPr>
              <p:txBody>
                <a:bodyPr anchor="ctr"/>
                <a:lstStyle/>
                <a:p>
                  <a:pPr algn="ctr" defTabSz="914377">
                    <a:defRPr/>
                  </a:pPr>
                  <a:endParaRPr lang="en-GB" sz="800" kern="0">
                    <a:solidFill>
                      <a:schemeClr val="tx1">
                        <a:lumMod val="65000"/>
                        <a:lumOff val="35000"/>
                      </a:schemeClr>
                    </a:solidFill>
                    <a:latin typeface="Arial"/>
                    <a:cs typeface="Arial"/>
                  </a:endParaRPr>
                </a:p>
              </p:txBody>
            </p:sp>
          </p:grpSp>
        </p:grpSp>
        <p:grpSp>
          <p:nvGrpSpPr>
            <p:cNvPr id="44" name="Group 36">
              <a:extLst>
                <a:ext uri="{FF2B5EF4-FFF2-40B4-BE49-F238E27FC236}">
                  <a16:creationId xmlns:a16="http://schemas.microsoft.com/office/drawing/2014/main" id="{D093ADFC-932C-4B55-A7D8-62DF0141CE4B}"/>
                </a:ext>
              </a:extLst>
            </p:cNvPr>
            <p:cNvGrpSpPr>
              <a:grpSpLocks/>
            </p:cNvGrpSpPr>
            <p:nvPr/>
          </p:nvGrpSpPr>
          <p:grpSpPr bwMode="auto">
            <a:xfrm>
              <a:off x="830152" y="3862166"/>
              <a:ext cx="2370106" cy="215626"/>
              <a:chOff x="892" y="2806"/>
              <a:chExt cx="4642" cy="229"/>
            </a:xfrm>
          </p:grpSpPr>
          <p:sp>
            <p:nvSpPr>
              <p:cNvPr id="49" name="Text Box 37">
                <a:extLst>
                  <a:ext uri="{FF2B5EF4-FFF2-40B4-BE49-F238E27FC236}">
                    <a16:creationId xmlns:a16="http://schemas.microsoft.com/office/drawing/2014/main" id="{15E9E5C4-F845-4C0B-B046-85502D65A5B4}"/>
                  </a:ext>
                </a:extLst>
              </p:cNvPr>
              <p:cNvSpPr txBox="1">
                <a:spLocks noChangeArrowheads="1"/>
              </p:cNvSpPr>
              <p:nvPr/>
            </p:nvSpPr>
            <p:spPr bwMode="auto">
              <a:xfrm>
                <a:off x="892" y="2806"/>
                <a:ext cx="475"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0</a:t>
                </a:r>
              </a:p>
            </p:txBody>
          </p:sp>
          <p:sp>
            <p:nvSpPr>
              <p:cNvPr id="50" name="Text Box 38">
                <a:extLst>
                  <a:ext uri="{FF2B5EF4-FFF2-40B4-BE49-F238E27FC236}">
                    <a16:creationId xmlns:a16="http://schemas.microsoft.com/office/drawing/2014/main" id="{CECDABCB-9FF4-46CD-BE4E-BAB3CBDC8DBD}"/>
                  </a:ext>
                </a:extLst>
              </p:cNvPr>
              <p:cNvSpPr txBox="1">
                <a:spLocks noChangeArrowheads="1"/>
              </p:cNvSpPr>
              <p:nvPr/>
            </p:nvSpPr>
            <p:spPr bwMode="auto">
              <a:xfrm>
                <a:off x="1166" y="2806"/>
                <a:ext cx="588"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30</a:t>
                </a:r>
              </a:p>
            </p:txBody>
          </p:sp>
          <p:sp>
            <p:nvSpPr>
              <p:cNvPr id="51" name="Text Box 39">
                <a:extLst>
                  <a:ext uri="{FF2B5EF4-FFF2-40B4-BE49-F238E27FC236}">
                    <a16:creationId xmlns:a16="http://schemas.microsoft.com/office/drawing/2014/main" id="{DF4827C2-BD4A-4F0C-9E72-18B8AF3CB5D1}"/>
                  </a:ext>
                </a:extLst>
              </p:cNvPr>
              <p:cNvSpPr txBox="1">
                <a:spLocks noChangeArrowheads="1"/>
              </p:cNvSpPr>
              <p:nvPr/>
            </p:nvSpPr>
            <p:spPr bwMode="auto">
              <a:xfrm>
                <a:off x="1506" y="2806"/>
                <a:ext cx="588"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60</a:t>
                </a:r>
              </a:p>
            </p:txBody>
          </p:sp>
          <p:sp>
            <p:nvSpPr>
              <p:cNvPr id="52" name="Text Box 40">
                <a:extLst>
                  <a:ext uri="{FF2B5EF4-FFF2-40B4-BE49-F238E27FC236}">
                    <a16:creationId xmlns:a16="http://schemas.microsoft.com/office/drawing/2014/main" id="{A8A29C28-38F3-44EF-8FC8-083190444566}"/>
                  </a:ext>
                </a:extLst>
              </p:cNvPr>
              <p:cNvSpPr txBox="1">
                <a:spLocks noChangeArrowheads="1"/>
              </p:cNvSpPr>
              <p:nvPr/>
            </p:nvSpPr>
            <p:spPr bwMode="auto">
              <a:xfrm>
                <a:off x="1845" y="2806"/>
                <a:ext cx="588"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90</a:t>
                </a:r>
              </a:p>
            </p:txBody>
          </p:sp>
          <p:sp>
            <p:nvSpPr>
              <p:cNvPr id="53" name="Text Box 41">
                <a:extLst>
                  <a:ext uri="{FF2B5EF4-FFF2-40B4-BE49-F238E27FC236}">
                    <a16:creationId xmlns:a16="http://schemas.microsoft.com/office/drawing/2014/main" id="{2864808C-A103-4A4A-9F69-186891BB73A6}"/>
                  </a:ext>
                </a:extLst>
              </p:cNvPr>
              <p:cNvSpPr txBox="1">
                <a:spLocks noChangeArrowheads="1"/>
              </p:cNvSpPr>
              <p:nvPr/>
            </p:nvSpPr>
            <p:spPr bwMode="auto">
              <a:xfrm>
                <a:off x="2127" y="2806"/>
                <a:ext cx="701"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120</a:t>
                </a:r>
              </a:p>
            </p:txBody>
          </p:sp>
          <p:sp>
            <p:nvSpPr>
              <p:cNvPr id="54" name="Text Box 42">
                <a:extLst>
                  <a:ext uri="{FF2B5EF4-FFF2-40B4-BE49-F238E27FC236}">
                    <a16:creationId xmlns:a16="http://schemas.microsoft.com/office/drawing/2014/main" id="{6C887396-1B48-4B07-9A02-720A858B61ED}"/>
                  </a:ext>
                </a:extLst>
              </p:cNvPr>
              <p:cNvSpPr txBox="1">
                <a:spLocks noChangeArrowheads="1"/>
              </p:cNvSpPr>
              <p:nvPr/>
            </p:nvSpPr>
            <p:spPr bwMode="auto">
              <a:xfrm>
                <a:off x="2462" y="2806"/>
                <a:ext cx="701"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150</a:t>
                </a:r>
              </a:p>
            </p:txBody>
          </p:sp>
          <p:sp>
            <p:nvSpPr>
              <p:cNvPr id="55" name="Text Box 43">
                <a:extLst>
                  <a:ext uri="{FF2B5EF4-FFF2-40B4-BE49-F238E27FC236}">
                    <a16:creationId xmlns:a16="http://schemas.microsoft.com/office/drawing/2014/main" id="{BB6E6A70-694D-432A-9CAA-37CB5C9BF2DC}"/>
                  </a:ext>
                </a:extLst>
              </p:cNvPr>
              <p:cNvSpPr txBox="1">
                <a:spLocks noChangeArrowheads="1"/>
              </p:cNvSpPr>
              <p:nvPr/>
            </p:nvSpPr>
            <p:spPr bwMode="auto">
              <a:xfrm>
                <a:off x="2802" y="2806"/>
                <a:ext cx="701"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180</a:t>
                </a:r>
              </a:p>
            </p:txBody>
          </p:sp>
          <p:sp>
            <p:nvSpPr>
              <p:cNvPr id="56" name="Text Box 44">
                <a:extLst>
                  <a:ext uri="{FF2B5EF4-FFF2-40B4-BE49-F238E27FC236}">
                    <a16:creationId xmlns:a16="http://schemas.microsoft.com/office/drawing/2014/main" id="{2341814A-1238-4A4F-A71B-4B2DB41173B7}"/>
                  </a:ext>
                </a:extLst>
              </p:cNvPr>
              <p:cNvSpPr txBox="1">
                <a:spLocks noChangeArrowheads="1"/>
              </p:cNvSpPr>
              <p:nvPr/>
            </p:nvSpPr>
            <p:spPr bwMode="auto">
              <a:xfrm>
                <a:off x="3144" y="2806"/>
                <a:ext cx="701"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210</a:t>
                </a:r>
              </a:p>
            </p:txBody>
          </p:sp>
          <p:sp>
            <p:nvSpPr>
              <p:cNvPr id="57" name="Text Box 45">
                <a:extLst>
                  <a:ext uri="{FF2B5EF4-FFF2-40B4-BE49-F238E27FC236}">
                    <a16:creationId xmlns:a16="http://schemas.microsoft.com/office/drawing/2014/main" id="{C7C31E8A-6FE2-49F4-818B-D9C482B693C2}"/>
                  </a:ext>
                </a:extLst>
              </p:cNvPr>
              <p:cNvSpPr txBox="1">
                <a:spLocks noChangeArrowheads="1"/>
              </p:cNvSpPr>
              <p:nvPr/>
            </p:nvSpPr>
            <p:spPr bwMode="auto">
              <a:xfrm>
                <a:off x="3480" y="2806"/>
                <a:ext cx="701"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240</a:t>
                </a:r>
              </a:p>
            </p:txBody>
          </p:sp>
          <p:sp>
            <p:nvSpPr>
              <p:cNvPr id="58" name="Text Box 46">
                <a:extLst>
                  <a:ext uri="{FF2B5EF4-FFF2-40B4-BE49-F238E27FC236}">
                    <a16:creationId xmlns:a16="http://schemas.microsoft.com/office/drawing/2014/main" id="{6204F596-D6E7-438A-A19C-36544893EAF2}"/>
                  </a:ext>
                </a:extLst>
              </p:cNvPr>
              <p:cNvSpPr txBox="1">
                <a:spLocks noChangeArrowheads="1"/>
              </p:cNvSpPr>
              <p:nvPr/>
            </p:nvSpPr>
            <p:spPr bwMode="auto">
              <a:xfrm>
                <a:off x="3817" y="2806"/>
                <a:ext cx="701"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270</a:t>
                </a:r>
              </a:p>
            </p:txBody>
          </p:sp>
          <p:sp>
            <p:nvSpPr>
              <p:cNvPr id="59" name="Text Box 47">
                <a:extLst>
                  <a:ext uri="{FF2B5EF4-FFF2-40B4-BE49-F238E27FC236}">
                    <a16:creationId xmlns:a16="http://schemas.microsoft.com/office/drawing/2014/main" id="{85112231-A095-4AF3-93AB-0069FD39F5C4}"/>
                  </a:ext>
                </a:extLst>
              </p:cNvPr>
              <p:cNvSpPr txBox="1">
                <a:spLocks noChangeArrowheads="1"/>
              </p:cNvSpPr>
              <p:nvPr/>
            </p:nvSpPr>
            <p:spPr bwMode="auto">
              <a:xfrm>
                <a:off x="4159" y="2806"/>
                <a:ext cx="701"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300</a:t>
                </a:r>
              </a:p>
            </p:txBody>
          </p:sp>
          <p:sp>
            <p:nvSpPr>
              <p:cNvPr id="60" name="Text Box 48">
                <a:extLst>
                  <a:ext uri="{FF2B5EF4-FFF2-40B4-BE49-F238E27FC236}">
                    <a16:creationId xmlns:a16="http://schemas.microsoft.com/office/drawing/2014/main" id="{FCBD3A93-D42B-47D2-BD80-F06AAD789BFA}"/>
                  </a:ext>
                </a:extLst>
              </p:cNvPr>
              <p:cNvSpPr txBox="1">
                <a:spLocks noChangeArrowheads="1"/>
              </p:cNvSpPr>
              <p:nvPr/>
            </p:nvSpPr>
            <p:spPr bwMode="auto">
              <a:xfrm>
                <a:off x="4498" y="2806"/>
                <a:ext cx="701"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330</a:t>
                </a:r>
              </a:p>
            </p:txBody>
          </p:sp>
          <p:sp>
            <p:nvSpPr>
              <p:cNvPr id="61" name="Text Box 49">
                <a:extLst>
                  <a:ext uri="{FF2B5EF4-FFF2-40B4-BE49-F238E27FC236}">
                    <a16:creationId xmlns:a16="http://schemas.microsoft.com/office/drawing/2014/main" id="{63031854-5998-41A8-A3F6-378FD228505E}"/>
                  </a:ext>
                </a:extLst>
              </p:cNvPr>
              <p:cNvSpPr txBox="1">
                <a:spLocks noChangeArrowheads="1"/>
              </p:cNvSpPr>
              <p:nvPr/>
            </p:nvSpPr>
            <p:spPr bwMode="auto">
              <a:xfrm>
                <a:off x="4833" y="2806"/>
                <a:ext cx="701"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360</a:t>
                </a:r>
              </a:p>
            </p:txBody>
          </p:sp>
        </p:grpSp>
        <p:sp>
          <p:nvSpPr>
            <p:cNvPr id="46" name="Text Box 91">
              <a:extLst>
                <a:ext uri="{FF2B5EF4-FFF2-40B4-BE49-F238E27FC236}">
                  <a16:creationId xmlns:a16="http://schemas.microsoft.com/office/drawing/2014/main" id="{2C29CBCA-F446-42E9-B212-0CEAD4421A93}"/>
                </a:ext>
              </a:extLst>
            </p:cNvPr>
            <p:cNvSpPr txBox="1">
              <a:spLocks noChangeArrowheads="1"/>
            </p:cNvSpPr>
            <p:nvPr/>
          </p:nvSpPr>
          <p:spPr bwMode="auto">
            <a:xfrm rot="16200000">
              <a:off x="-352704" y="2866689"/>
              <a:ext cx="1903085" cy="214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1000" b="1" dirty="0">
                  <a:solidFill>
                    <a:schemeClr val="tx1">
                      <a:lumMod val="65000"/>
                      <a:lumOff val="35000"/>
                    </a:schemeClr>
                  </a:solidFill>
                </a:rPr>
                <a:t>taux d’incidence cumulé (%)</a:t>
              </a:r>
            </a:p>
          </p:txBody>
        </p:sp>
        <p:sp>
          <p:nvSpPr>
            <p:cNvPr id="47" name="Freeform 91">
              <a:extLst>
                <a:ext uri="{FF2B5EF4-FFF2-40B4-BE49-F238E27FC236}">
                  <a16:creationId xmlns:a16="http://schemas.microsoft.com/office/drawing/2014/main" id="{3E2C364B-7866-49E4-B953-47F9ECC7B9F0}"/>
                </a:ext>
              </a:extLst>
            </p:cNvPr>
            <p:cNvSpPr>
              <a:spLocks/>
            </p:cNvSpPr>
            <p:nvPr/>
          </p:nvSpPr>
          <p:spPr bwMode="auto">
            <a:xfrm>
              <a:off x="954380" y="2383814"/>
              <a:ext cx="2067492" cy="1459284"/>
            </a:xfrm>
            <a:custGeom>
              <a:avLst/>
              <a:gdLst>
                <a:gd name="T0" fmla="*/ 0 w 4050"/>
                <a:gd name="T1" fmla="*/ 2147483647 h 1550"/>
                <a:gd name="T2" fmla="*/ 32762825 w 4050"/>
                <a:gd name="T3" fmla="*/ 2147483647 h 1550"/>
                <a:gd name="T4" fmla="*/ 68045013 w 4050"/>
                <a:gd name="T5" fmla="*/ 2147483647 h 1550"/>
                <a:gd name="T6" fmla="*/ 93246575 w 4050"/>
                <a:gd name="T7" fmla="*/ 2147483647 h 1550"/>
                <a:gd name="T8" fmla="*/ 123488450 w 4050"/>
                <a:gd name="T9" fmla="*/ 2147483647 h 1550"/>
                <a:gd name="T10" fmla="*/ 158770638 w 4050"/>
                <a:gd name="T11" fmla="*/ 2147483647 h 1550"/>
                <a:gd name="T12" fmla="*/ 176410938 w 4050"/>
                <a:gd name="T13" fmla="*/ 2147483647 h 1550"/>
                <a:gd name="T14" fmla="*/ 236894688 w 4050"/>
                <a:gd name="T15" fmla="*/ 2147483647 h 1550"/>
                <a:gd name="T16" fmla="*/ 264617200 w 4050"/>
                <a:gd name="T17" fmla="*/ 2147483647 h 1550"/>
                <a:gd name="T18" fmla="*/ 294859075 w 4050"/>
                <a:gd name="T19" fmla="*/ 2147483647 h 1550"/>
                <a:gd name="T20" fmla="*/ 320060638 w 4050"/>
                <a:gd name="T21" fmla="*/ 2147483647 h 1550"/>
                <a:gd name="T22" fmla="*/ 345262200 w 4050"/>
                <a:gd name="T23" fmla="*/ 2147483647 h 1550"/>
                <a:gd name="T24" fmla="*/ 521673138 w 4050"/>
                <a:gd name="T25" fmla="*/ 2147483647 h 1550"/>
                <a:gd name="T26" fmla="*/ 607358450 w 4050"/>
                <a:gd name="T27" fmla="*/ 2147483647 h 1550"/>
                <a:gd name="T28" fmla="*/ 723285638 w 4050"/>
                <a:gd name="T29" fmla="*/ 2147483647 h 1550"/>
                <a:gd name="T30" fmla="*/ 748487200 w 4050"/>
                <a:gd name="T31" fmla="*/ 2147483647 h 1550"/>
                <a:gd name="T32" fmla="*/ 773688763 w 4050"/>
                <a:gd name="T33" fmla="*/ 2147483647 h 1550"/>
                <a:gd name="T34" fmla="*/ 798890325 w 4050"/>
                <a:gd name="T35" fmla="*/ 2147483647 h 1550"/>
                <a:gd name="T36" fmla="*/ 831651563 w 4050"/>
                <a:gd name="T37" fmla="*/ 2132052188 h 1550"/>
                <a:gd name="T38" fmla="*/ 861893438 w 4050"/>
                <a:gd name="T39" fmla="*/ 2091729688 h 1550"/>
                <a:gd name="T40" fmla="*/ 970260950 w 4050"/>
                <a:gd name="T41" fmla="*/ 2008565325 h 1550"/>
                <a:gd name="T42" fmla="*/ 1008062500 w 4050"/>
                <a:gd name="T43" fmla="*/ 1983363763 h 1550"/>
                <a:gd name="T44" fmla="*/ 1060986575 w 4050"/>
                <a:gd name="T45" fmla="*/ 1940520313 h 1550"/>
                <a:gd name="T46" fmla="*/ 1116430013 w 4050"/>
                <a:gd name="T47" fmla="*/ 1862396263 h 1550"/>
                <a:gd name="T48" fmla="*/ 1144150938 w 4050"/>
                <a:gd name="T49" fmla="*/ 1829633438 h 1550"/>
                <a:gd name="T50" fmla="*/ 1234876563 w 4050"/>
                <a:gd name="T51" fmla="*/ 1743948125 h 1550"/>
                <a:gd name="T52" fmla="*/ 1315521563 w 4050"/>
                <a:gd name="T53" fmla="*/ 1708665938 h 1550"/>
                <a:gd name="T54" fmla="*/ 1373485950 w 4050"/>
                <a:gd name="T55" fmla="*/ 1675904700 h 1550"/>
                <a:gd name="T56" fmla="*/ 1519655013 w 4050"/>
                <a:gd name="T57" fmla="*/ 1633061250 h 1550"/>
                <a:gd name="T58" fmla="*/ 1570058138 w 4050"/>
                <a:gd name="T59" fmla="*/ 1590219388 h 1550"/>
                <a:gd name="T60" fmla="*/ 1628020938 w 4050"/>
                <a:gd name="T61" fmla="*/ 1519655013 h 1550"/>
                <a:gd name="T62" fmla="*/ 1663303125 w 4050"/>
                <a:gd name="T63" fmla="*/ 1479332513 h 1550"/>
                <a:gd name="T64" fmla="*/ 1769149688 w 4050"/>
                <a:gd name="T65" fmla="*/ 1436489063 h 1550"/>
                <a:gd name="T66" fmla="*/ 2147483647 w 4050"/>
                <a:gd name="T67" fmla="*/ 1411287500 h 1550"/>
                <a:gd name="T68" fmla="*/ 2147483647 w 4050"/>
                <a:gd name="T69" fmla="*/ 1365924688 h 1550"/>
                <a:gd name="T70" fmla="*/ 2147483647 w 4050"/>
                <a:gd name="T71" fmla="*/ 1328123138 h 1550"/>
                <a:gd name="T72" fmla="*/ 2147483647 w 4050"/>
                <a:gd name="T73" fmla="*/ 1290320000 h 1550"/>
                <a:gd name="T74" fmla="*/ 2147483647 w 4050"/>
                <a:gd name="T75" fmla="*/ 1244957188 h 1550"/>
                <a:gd name="T76" fmla="*/ 2147483647 w 4050"/>
                <a:gd name="T77" fmla="*/ 1202115325 h 1550"/>
                <a:gd name="T78" fmla="*/ 2147483647 w 4050"/>
                <a:gd name="T79" fmla="*/ 1166833138 h 1550"/>
                <a:gd name="T80" fmla="*/ 2147483647 w 4050"/>
                <a:gd name="T81" fmla="*/ 1116430013 h 1550"/>
                <a:gd name="T82" fmla="*/ 2147483647 w 4050"/>
                <a:gd name="T83" fmla="*/ 1073586563 h 1550"/>
                <a:gd name="T84" fmla="*/ 2147483647 w 4050"/>
                <a:gd name="T85" fmla="*/ 1040825325 h 1550"/>
                <a:gd name="T86" fmla="*/ 2147483647 w 4050"/>
                <a:gd name="T87" fmla="*/ 987901250 h 1550"/>
                <a:gd name="T88" fmla="*/ 2147483647 w 4050"/>
                <a:gd name="T89" fmla="*/ 950099700 h 1550"/>
                <a:gd name="T90" fmla="*/ 2147483647 w 4050"/>
                <a:gd name="T91" fmla="*/ 899696575 h 1550"/>
                <a:gd name="T92" fmla="*/ 2147483647 w 4050"/>
                <a:gd name="T93" fmla="*/ 854333763 h 1550"/>
                <a:gd name="T94" fmla="*/ 2147483647 w 4050"/>
                <a:gd name="T95" fmla="*/ 738406575 h 1550"/>
                <a:gd name="T96" fmla="*/ 2147483647 w 4050"/>
                <a:gd name="T97" fmla="*/ 612398763 h 1550"/>
                <a:gd name="T98" fmla="*/ 2147483647 w 4050"/>
                <a:gd name="T99" fmla="*/ 468749063 h 1550"/>
                <a:gd name="T100" fmla="*/ 2147483647 w 4050"/>
                <a:gd name="T101" fmla="*/ 317539688 h 1550"/>
                <a:gd name="T102" fmla="*/ 2147483647 w 4050"/>
                <a:gd name="T103" fmla="*/ 166330313 h 1550"/>
                <a:gd name="T104" fmla="*/ 2147483647 w 4050"/>
                <a:gd name="T105" fmla="*/ 0 h 155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4050" h="1550">
                  <a:moveTo>
                    <a:pt x="3" y="1550"/>
                  </a:moveTo>
                  <a:lnTo>
                    <a:pt x="0" y="1517"/>
                  </a:lnTo>
                  <a:lnTo>
                    <a:pt x="13" y="1513"/>
                  </a:lnTo>
                  <a:lnTo>
                    <a:pt x="13" y="1453"/>
                  </a:lnTo>
                  <a:lnTo>
                    <a:pt x="27" y="1454"/>
                  </a:lnTo>
                  <a:lnTo>
                    <a:pt x="27" y="1368"/>
                  </a:lnTo>
                  <a:lnTo>
                    <a:pt x="37" y="1368"/>
                  </a:lnTo>
                  <a:lnTo>
                    <a:pt x="37" y="1309"/>
                  </a:lnTo>
                  <a:lnTo>
                    <a:pt x="49" y="1309"/>
                  </a:lnTo>
                  <a:lnTo>
                    <a:pt x="49" y="1248"/>
                  </a:lnTo>
                  <a:lnTo>
                    <a:pt x="63" y="1248"/>
                  </a:lnTo>
                  <a:lnTo>
                    <a:pt x="63" y="1171"/>
                  </a:lnTo>
                  <a:lnTo>
                    <a:pt x="70" y="1172"/>
                  </a:lnTo>
                  <a:lnTo>
                    <a:pt x="70" y="1160"/>
                  </a:lnTo>
                  <a:lnTo>
                    <a:pt x="95" y="1160"/>
                  </a:lnTo>
                  <a:lnTo>
                    <a:pt x="94" y="1100"/>
                  </a:lnTo>
                  <a:lnTo>
                    <a:pt x="106" y="1101"/>
                  </a:lnTo>
                  <a:lnTo>
                    <a:pt x="105" y="1071"/>
                  </a:lnTo>
                  <a:lnTo>
                    <a:pt x="117" y="1071"/>
                  </a:lnTo>
                  <a:lnTo>
                    <a:pt x="117" y="1040"/>
                  </a:lnTo>
                  <a:lnTo>
                    <a:pt x="127" y="1039"/>
                  </a:lnTo>
                  <a:lnTo>
                    <a:pt x="127" y="1011"/>
                  </a:lnTo>
                  <a:lnTo>
                    <a:pt x="138" y="1011"/>
                  </a:lnTo>
                  <a:lnTo>
                    <a:pt x="137" y="995"/>
                  </a:lnTo>
                  <a:lnTo>
                    <a:pt x="207" y="995"/>
                  </a:lnTo>
                  <a:lnTo>
                    <a:pt x="207" y="980"/>
                  </a:lnTo>
                  <a:lnTo>
                    <a:pt x="240" y="980"/>
                  </a:lnTo>
                  <a:lnTo>
                    <a:pt x="241" y="951"/>
                  </a:lnTo>
                  <a:lnTo>
                    <a:pt x="287" y="951"/>
                  </a:lnTo>
                  <a:lnTo>
                    <a:pt x="287" y="907"/>
                  </a:lnTo>
                  <a:lnTo>
                    <a:pt x="299" y="907"/>
                  </a:lnTo>
                  <a:lnTo>
                    <a:pt x="297" y="894"/>
                  </a:lnTo>
                  <a:lnTo>
                    <a:pt x="307" y="894"/>
                  </a:lnTo>
                  <a:lnTo>
                    <a:pt x="307" y="875"/>
                  </a:lnTo>
                  <a:lnTo>
                    <a:pt x="318" y="875"/>
                  </a:lnTo>
                  <a:lnTo>
                    <a:pt x="317" y="858"/>
                  </a:lnTo>
                  <a:lnTo>
                    <a:pt x="330" y="858"/>
                  </a:lnTo>
                  <a:lnTo>
                    <a:pt x="330" y="846"/>
                  </a:lnTo>
                  <a:lnTo>
                    <a:pt x="342" y="846"/>
                  </a:lnTo>
                  <a:lnTo>
                    <a:pt x="342" y="830"/>
                  </a:lnTo>
                  <a:lnTo>
                    <a:pt x="385" y="830"/>
                  </a:lnTo>
                  <a:lnTo>
                    <a:pt x="385" y="797"/>
                  </a:lnTo>
                  <a:lnTo>
                    <a:pt x="400" y="797"/>
                  </a:lnTo>
                  <a:lnTo>
                    <a:pt x="400" y="787"/>
                  </a:lnTo>
                  <a:lnTo>
                    <a:pt x="421" y="786"/>
                  </a:lnTo>
                  <a:lnTo>
                    <a:pt x="421" y="770"/>
                  </a:lnTo>
                  <a:lnTo>
                    <a:pt x="443" y="769"/>
                  </a:lnTo>
                  <a:lnTo>
                    <a:pt x="443" y="739"/>
                  </a:lnTo>
                  <a:lnTo>
                    <a:pt x="455" y="738"/>
                  </a:lnTo>
                  <a:lnTo>
                    <a:pt x="454" y="726"/>
                  </a:lnTo>
                  <a:lnTo>
                    <a:pt x="490" y="726"/>
                  </a:lnTo>
                  <a:lnTo>
                    <a:pt x="490" y="692"/>
                  </a:lnTo>
                  <a:lnTo>
                    <a:pt x="522" y="692"/>
                  </a:lnTo>
                  <a:lnTo>
                    <a:pt x="522" y="678"/>
                  </a:lnTo>
                  <a:lnTo>
                    <a:pt x="545" y="678"/>
                  </a:lnTo>
                  <a:lnTo>
                    <a:pt x="545" y="665"/>
                  </a:lnTo>
                  <a:lnTo>
                    <a:pt x="603" y="665"/>
                  </a:lnTo>
                  <a:lnTo>
                    <a:pt x="603" y="648"/>
                  </a:lnTo>
                  <a:lnTo>
                    <a:pt x="624" y="648"/>
                  </a:lnTo>
                  <a:lnTo>
                    <a:pt x="623" y="631"/>
                  </a:lnTo>
                  <a:lnTo>
                    <a:pt x="646" y="631"/>
                  </a:lnTo>
                  <a:lnTo>
                    <a:pt x="646" y="603"/>
                  </a:lnTo>
                  <a:lnTo>
                    <a:pt x="660" y="603"/>
                  </a:lnTo>
                  <a:lnTo>
                    <a:pt x="660" y="587"/>
                  </a:lnTo>
                  <a:lnTo>
                    <a:pt x="702" y="587"/>
                  </a:lnTo>
                  <a:lnTo>
                    <a:pt x="702" y="570"/>
                  </a:lnTo>
                  <a:lnTo>
                    <a:pt x="893" y="570"/>
                  </a:lnTo>
                  <a:lnTo>
                    <a:pt x="893" y="560"/>
                  </a:lnTo>
                  <a:lnTo>
                    <a:pt x="919" y="559"/>
                  </a:lnTo>
                  <a:lnTo>
                    <a:pt x="919" y="542"/>
                  </a:lnTo>
                  <a:lnTo>
                    <a:pt x="976" y="542"/>
                  </a:lnTo>
                  <a:lnTo>
                    <a:pt x="976" y="527"/>
                  </a:lnTo>
                  <a:lnTo>
                    <a:pt x="1290" y="527"/>
                  </a:lnTo>
                  <a:lnTo>
                    <a:pt x="1291" y="512"/>
                  </a:lnTo>
                  <a:lnTo>
                    <a:pt x="1347" y="512"/>
                  </a:lnTo>
                  <a:lnTo>
                    <a:pt x="1347" y="494"/>
                  </a:lnTo>
                  <a:lnTo>
                    <a:pt x="1470" y="494"/>
                  </a:lnTo>
                  <a:lnTo>
                    <a:pt x="1470" y="477"/>
                  </a:lnTo>
                  <a:lnTo>
                    <a:pt x="1525" y="477"/>
                  </a:lnTo>
                  <a:lnTo>
                    <a:pt x="1525" y="463"/>
                  </a:lnTo>
                  <a:lnTo>
                    <a:pt x="1561" y="463"/>
                  </a:lnTo>
                  <a:lnTo>
                    <a:pt x="1561" y="443"/>
                  </a:lnTo>
                  <a:lnTo>
                    <a:pt x="1630" y="443"/>
                  </a:lnTo>
                  <a:lnTo>
                    <a:pt x="1630" y="426"/>
                  </a:lnTo>
                  <a:lnTo>
                    <a:pt x="1753" y="426"/>
                  </a:lnTo>
                  <a:lnTo>
                    <a:pt x="1753" y="413"/>
                  </a:lnTo>
                  <a:lnTo>
                    <a:pt x="1854" y="413"/>
                  </a:lnTo>
                  <a:lnTo>
                    <a:pt x="1855" y="392"/>
                  </a:lnTo>
                  <a:lnTo>
                    <a:pt x="1955" y="392"/>
                  </a:lnTo>
                  <a:lnTo>
                    <a:pt x="1955" y="377"/>
                  </a:lnTo>
                  <a:lnTo>
                    <a:pt x="2046" y="377"/>
                  </a:lnTo>
                  <a:lnTo>
                    <a:pt x="2046" y="357"/>
                  </a:lnTo>
                  <a:lnTo>
                    <a:pt x="2080" y="357"/>
                  </a:lnTo>
                  <a:lnTo>
                    <a:pt x="2080" y="339"/>
                  </a:lnTo>
                  <a:lnTo>
                    <a:pt x="2281" y="339"/>
                  </a:lnTo>
                  <a:lnTo>
                    <a:pt x="2281" y="293"/>
                  </a:lnTo>
                  <a:lnTo>
                    <a:pt x="2927" y="293"/>
                  </a:lnTo>
                  <a:lnTo>
                    <a:pt x="2926" y="243"/>
                  </a:lnTo>
                  <a:lnTo>
                    <a:pt x="3421" y="243"/>
                  </a:lnTo>
                  <a:lnTo>
                    <a:pt x="3421" y="186"/>
                  </a:lnTo>
                  <a:lnTo>
                    <a:pt x="3838" y="186"/>
                  </a:lnTo>
                  <a:lnTo>
                    <a:pt x="3838" y="126"/>
                  </a:lnTo>
                  <a:lnTo>
                    <a:pt x="4007" y="126"/>
                  </a:lnTo>
                  <a:lnTo>
                    <a:pt x="4008" y="66"/>
                  </a:lnTo>
                  <a:lnTo>
                    <a:pt x="4042" y="66"/>
                  </a:lnTo>
                  <a:lnTo>
                    <a:pt x="4042" y="0"/>
                  </a:lnTo>
                  <a:lnTo>
                    <a:pt x="4050" y="0"/>
                  </a:lnTo>
                </a:path>
              </a:pathLst>
            </a:custGeom>
            <a:noFill/>
            <a:ln w="25400" cmpd="sng">
              <a:solidFill>
                <a:srgbClr val="3961AC"/>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17961" dir="2700000" algn="ctr" rotWithShape="0">
                      <a:srgbClr val="999900"/>
                    </a:outerShdw>
                  </a:effectLst>
                </a14:hiddenEffects>
              </a:ext>
            </a:extLst>
          </p:spPr>
          <p:txBody>
            <a:bodyPr/>
            <a:lstStyle/>
            <a:p>
              <a:pPr algn="ctr" defTabSz="914377">
                <a:defRPr/>
              </a:pPr>
              <a:endParaRPr lang="en-GB" sz="800" kern="0">
                <a:solidFill>
                  <a:schemeClr val="tx1">
                    <a:lumMod val="65000"/>
                    <a:lumOff val="35000"/>
                  </a:schemeClr>
                </a:solidFill>
                <a:latin typeface="Arial"/>
                <a:cs typeface="Arial"/>
              </a:endParaRPr>
            </a:p>
          </p:txBody>
        </p:sp>
        <p:sp>
          <p:nvSpPr>
            <p:cNvPr id="91" name="TextBox 63">
              <a:extLst>
                <a:ext uri="{FF2B5EF4-FFF2-40B4-BE49-F238E27FC236}">
                  <a16:creationId xmlns:a16="http://schemas.microsoft.com/office/drawing/2014/main" id="{F682B0D4-B6D4-4459-8BB4-80ED721C45CC}"/>
                </a:ext>
              </a:extLst>
            </p:cNvPr>
            <p:cNvSpPr txBox="1">
              <a:spLocks noChangeArrowheads="1"/>
            </p:cNvSpPr>
            <p:nvPr/>
          </p:nvSpPr>
          <p:spPr bwMode="auto">
            <a:xfrm>
              <a:off x="1004151" y="2018285"/>
              <a:ext cx="106731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defTabSz="914377" eaLnBrk="1" hangingPunct="1">
                <a:spcBef>
                  <a:spcPts val="0"/>
                </a:spcBef>
                <a:defRPr/>
              </a:pPr>
              <a:r>
                <a:rPr lang="fr-FR" sz="800" b="1" dirty="0">
                  <a:solidFill>
                    <a:schemeClr val="tx1">
                      <a:lumMod val="65000"/>
                      <a:lumOff val="35000"/>
                    </a:schemeClr>
                  </a:solidFill>
                </a:rPr>
                <a:t>RR 0.89</a:t>
              </a:r>
            </a:p>
            <a:p>
              <a:pPr defTabSz="914377" eaLnBrk="1" hangingPunct="1">
                <a:spcBef>
                  <a:spcPts val="0"/>
                </a:spcBef>
                <a:defRPr/>
              </a:pPr>
              <a:r>
                <a:rPr lang="fr-FR" sz="800" dirty="0">
                  <a:solidFill>
                    <a:schemeClr val="tx1">
                      <a:lumMod val="65000"/>
                      <a:lumOff val="35000"/>
                    </a:schemeClr>
                  </a:solidFill>
                </a:rPr>
                <a:t>IC à 95 % 0.66–1.19</a:t>
              </a:r>
            </a:p>
            <a:p>
              <a:pPr defTabSz="914377" eaLnBrk="1" hangingPunct="1">
                <a:spcBef>
                  <a:spcPts val="0"/>
                </a:spcBef>
                <a:defRPr/>
              </a:pPr>
              <a:r>
                <a:rPr lang="fr-FR" sz="800" i="1" dirty="0">
                  <a:solidFill>
                    <a:schemeClr val="tx1">
                      <a:lumMod val="65000"/>
                      <a:lumOff val="35000"/>
                    </a:schemeClr>
                  </a:solidFill>
                </a:rPr>
                <a:t>p</a:t>
              </a:r>
              <a:r>
                <a:rPr lang="fr-FR" sz="800" dirty="0">
                  <a:solidFill>
                    <a:schemeClr val="tx1">
                      <a:lumMod val="65000"/>
                      <a:lumOff val="35000"/>
                    </a:schemeClr>
                  </a:solidFill>
                </a:rPr>
                <a:t>&lt;0.001</a:t>
              </a:r>
            </a:p>
          </p:txBody>
        </p:sp>
      </p:grpSp>
      <p:sp>
        <p:nvSpPr>
          <p:cNvPr id="93" name="Text Box 94">
            <a:extLst>
              <a:ext uri="{FF2B5EF4-FFF2-40B4-BE49-F238E27FC236}">
                <a16:creationId xmlns:a16="http://schemas.microsoft.com/office/drawing/2014/main" id="{10998E5D-47CD-44D1-86F8-0494C52E5D5F}"/>
              </a:ext>
            </a:extLst>
          </p:cNvPr>
          <p:cNvSpPr txBox="1">
            <a:spLocks noChangeArrowheads="1"/>
          </p:cNvSpPr>
          <p:nvPr/>
        </p:nvSpPr>
        <p:spPr bwMode="auto">
          <a:xfrm>
            <a:off x="5236809" y="3996528"/>
            <a:ext cx="2402259" cy="24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squar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1000" b="1" dirty="0">
                <a:solidFill>
                  <a:schemeClr val="tx1">
                    <a:lumMod val="65000"/>
                    <a:lumOff val="35000"/>
                  </a:schemeClr>
                </a:solidFill>
              </a:rPr>
              <a:t>délai jusqu’à la survenue (jours)</a:t>
            </a:r>
          </a:p>
        </p:txBody>
      </p:sp>
      <p:grpSp>
        <p:nvGrpSpPr>
          <p:cNvPr id="94" name="Group 28">
            <a:extLst>
              <a:ext uri="{FF2B5EF4-FFF2-40B4-BE49-F238E27FC236}">
                <a16:creationId xmlns:a16="http://schemas.microsoft.com/office/drawing/2014/main" id="{5AE9D4E8-1217-4A46-B02E-753E92F06ADD}"/>
              </a:ext>
            </a:extLst>
          </p:cNvPr>
          <p:cNvGrpSpPr>
            <a:grpSpLocks/>
          </p:cNvGrpSpPr>
          <p:nvPr/>
        </p:nvGrpSpPr>
        <p:grpSpPr bwMode="auto">
          <a:xfrm>
            <a:off x="4894060" y="1985463"/>
            <a:ext cx="329587" cy="1955558"/>
            <a:chOff x="571" y="855"/>
            <a:chExt cx="560" cy="2057"/>
          </a:xfrm>
        </p:grpSpPr>
        <p:sp>
          <p:nvSpPr>
            <p:cNvPr id="140" name="Text Box 35">
              <a:extLst>
                <a:ext uri="{FF2B5EF4-FFF2-40B4-BE49-F238E27FC236}">
                  <a16:creationId xmlns:a16="http://schemas.microsoft.com/office/drawing/2014/main" id="{6D4619E6-BD53-4FC5-98DF-98573DF35F10}"/>
                </a:ext>
              </a:extLst>
            </p:cNvPr>
            <p:cNvSpPr txBox="1">
              <a:spLocks noChangeArrowheads="1"/>
            </p:cNvSpPr>
            <p:nvPr/>
          </p:nvSpPr>
          <p:spPr bwMode="auto">
            <a:xfrm>
              <a:off x="572" y="2377"/>
              <a:ext cx="559" cy="227"/>
            </a:xfrm>
            <a:prstGeom prst="rect">
              <a:avLst/>
            </a:prstGeom>
            <a:noFill/>
            <a:ln>
              <a:noFill/>
            </a:ln>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dirty="0">
                  <a:solidFill>
                    <a:schemeClr val="tx1">
                      <a:lumMod val="65000"/>
                      <a:lumOff val="35000"/>
                    </a:schemeClr>
                  </a:solidFill>
                </a:rPr>
                <a:t>0.5</a:t>
              </a:r>
            </a:p>
          </p:txBody>
        </p:sp>
        <p:sp>
          <p:nvSpPr>
            <p:cNvPr id="141" name="Text Box 29">
              <a:extLst>
                <a:ext uri="{FF2B5EF4-FFF2-40B4-BE49-F238E27FC236}">
                  <a16:creationId xmlns:a16="http://schemas.microsoft.com/office/drawing/2014/main" id="{E19E8350-3BFA-49FE-83BC-31385871965C}"/>
                </a:ext>
              </a:extLst>
            </p:cNvPr>
            <p:cNvSpPr txBox="1">
              <a:spLocks noChangeArrowheads="1"/>
            </p:cNvSpPr>
            <p:nvPr/>
          </p:nvSpPr>
          <p:spPr bwMode="auto">
            <a:xfrm>
              <a:off x="571" y="855"/>
              <a:ext cx="559" cy="227"/>
            </a:xfrm>
            <a:prstGeom prst="rect">
              <a:avLst/>
            </a:prstGeom>
            <a:noFill/>
            <a:ln>
              <a:noFill/>
            </a:ln>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a:solidFill>
                    <a:schemeClr val="tx1">
                      <a:lumMod val="65000"/>
                      <a:lumOff val="35000"/>
                    </a:schemeClr>
                  </a:solidFill>
                </a:rPr>
                <a:t>3.0</a:t>
              </a:r>
            </a:p>
          </p:txBody>
        </p:sp>
        <p:sp>
          <p:nvSpPr>
            <p:cNvPr id="142" name="Text Box 30">
              <a:extLst>
                <a:ext uri="{FF2B5EF4-FFF2-40B4-BE49-F238E27FC236}">
                  <a16:creationId xmlns:a16="http://schemas.microsoft.com/office/drawing/2014/main" id="{76049263-7F88-4BFF-86A6-8B71EAE55DBD}"/>
                </a:ext>
              </a:extLst>
            </p:cNvPr>
            <p:cNvSpPr txBox="1">
              <a:spLocks noChangeArrowheads="1"/>
            </p:cNvSpPr>
            <p:nvPr/>
          </p:nvSpPr>
          <p:spPr bwMode="auto">
            <a:xfrm>
              <a:off x="572" y="1157"/>
              <a:ext cx="559" cy="227"/>
            </a:xfrm>
            <a:prstGeom prst="rect">
              <a:avLst/>
            </a:prstGeom>
            <a:noFill/>
            <a:ln>
              <a:noFill/>
            </a:ln>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dirty="0">
                  <a:solidFill>
                    <a:schemeClr val="tx1">
                      <a:lumMod val="65000"/>
                      <a:lumOff val="35000"/>
                    </a:schemeClr>
                  </a:solidFill>
                </a:rPr>
                <a:t>2.5</a:t>
              </a:r>
            </a:p>
          </p:txBody>
        </p:sp>
        <p:sp>
          <p:nvSpPr>
            <p:cNvPr id="143" name="Text Box 31">
              <a:extLst>
                <a:ext uri="{FF2B5EF4-FFF2-40B4-BE49-F238E27FC236}">
                  <a16:creationId xmlns:a16="http://schemas.microsoft.com/office/drawing/2014/main" id="{02274350-2B2E-4699-BB78-221D7939F5E8}"/>
                </a:ext>
              </a:extLst>
            </p:cNvPr>
            <p:cNvSpPr txBox="1">
              <a:spLocks noChangeArrowheads="1"/>
            </p:cNvSpPr>
            <p:nvPr/>
          </p:nvSpPr>
          <p:spPr bwMode="auto">
            <a:xfrm>
              <a:off x="572" y="1458"/>
              <a:ext cx="559" cy="227"/>
            </a:xfrm>
            <a:prstGeom prst="rect">
              <a:avLst/>
            </a:prstGeom>
            <a:noFill/>
            <a:ln>
              <a:noFill/>
            </a:ln>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dirty="0">
                  <a:solidFill>
                    <a:schemeClr val="tx1">
                      <a:lumMod val="65000"/>
                      <a:lumOff val="35000"/>
                    </a:schemeClr>
                  </a:solidFill>
                </a:rPr>
                <a:t>2.0</a:t>
              </a:r>
            </a:p>
          </p:txBody>
        </p:sp>
        <p:sp>
          <p:nvSpPr>
            <p:cNvPr id="144" name="Text Box 32">
              <a:extLst>
                <a:ext uri="{FF2B5EF4-FFF2-40B4-BE49-F238E27FC236}">
                  <a16:creationId xmlns:a16="http://schemas.microsoft.com/office/drawing/2014/main" id="{BC4DB902-4168-4BF5-834B-CA8487F871A6}"/>
                </a:ext>
              </a:extLst>
            </p:cNvPr>
            <p:cNvSpPr txBox="1">
              <a:spLocks noChangeArrowheads="1"/>
            </p:cNvSpPr>
            <p:nvPr/>
          </p:nvSpPr>
          <p:spPr bwMode="auto">
            <a:xfrm>
              <a:off x="572" y="1766"/>
              <a:ext cx="559" cy="227"/>
            </a:xfrm>
            <a:prstGeom prst="rect">
              <a:avLst/>
            </a:prstGeom>
            <a:noFill/>
            <a:ln>
              <a:noFill/>
            </a:ln>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dirty="0">
                  <a:solidFill>
                    <a:schemeClr val="tx1">
                      <a:lumMod val="65000"/>
                      <a:lumOff val="35000"/>
                    </a:schemeClr>
                  </a:solidFill>
                </a:rPr>
                <a:t>1.5</a:t>
              </a:r>
            </a:p>
          </p:txBody>
        </p:sp>
        <p:sp>
          <p:nvSpPr>
            <p:cNvPr id="145" name="Text Box 33">
              <a:extLst>
                <a:ext uri="{FF2B5EF4-FFF2-40B4-BE49-F238E27FC236}">
                  <a16:creationId xmlns:a16="http://schemas.microsoft.com/office/drawing/2014/main" id="{F9E95EC7-41AB-4083-B85D-0BBE040511D4}"/>
                </a:ext>
              </a:extLst>
            </p:cNvPr>
            <p:cNvSpPr txBox="1">
              <a:spLocks noChangeArrowheads="1"/>
            </p:cNvSpPr>
            <p:nvPr/>
          </p:nvSpPr>
          <p:spPr bwMode="auto">
            <a:xfrm>
              <a:off x="572" y="2068"/>
              <a:ext cx="559" cy="227"/>
            </a:xfrm>
            <a:prstGeom prst="rect">
              <a:avLst/>
            </a:prstGeom>
            <a:noFill/>
            <a:ln>
              <a:noFill/>
            </a:ln>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dirty="0">
                  <a:solidFill>
                    <a:schemeClr val="tx1">
                      <a:lumMod val="65000"/>
                      <a:lumOff val="35000"/>
                    </a:schemeClr>
                  </a:solidFill>
                </a:rPr>
                <a:t>1.0</a:t>
              </a:r>
            </a:p>
          </p:txBody>
        </p:sp>
        <p:sp>
          <p:nvSpPr>
            <p:cNvPr id="146" name="Text Box 34">
              <a:extLst>
                <a:ext uri="{FF2B5EF4-FFF2-40B4-BE49-F238E27FC236}">
                  <a16:creationId xmlns:a16="http://schemas.microsoft.com/office/drawing/2014/main" id="{5A2FBB3B-708E-478C-A466-5D7D8FF951BF}"/>
                </a:ext>
              </a:extLst>
            </p:cNvPr>
            <p:cNvSpPr txBox="1">
              <a:spLocks noChangeArrowheads="1"/>
            </p:cNvSpPr>
            <p:nvPr/>
          </p:nvSpPr>
          <p:spPr bwMode="auto">
            <a:xfrm>
              <a:off x="571" y="2685"/>
              <a:ext cx="559" cy="227"/>
            </a:xfrm>
            <a:prstGeom prst="rect">
              <a:avLst/>
            </a:prstGeom>
            <a:noFill/>
            <a:ln>
              <a:noFill/>
            </a:ln>
          </p:spPr>
          <p:txBody>
            <a:bodyPr wrap="none" anchor="ctr">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r" defTabSz="914377" eaLnBrk="1" hangingPunct="1">
                <a:defRPr/>
              </a:pPr>
              <a:r>
                <a:rPr lang="fr-FR" sz="800" dirty="0">
                  <a:solidFill>
                    <a:schemeClr val="tx1">
                      <a:lumMod val="65000"/>
                      <a:lumOff val="35000"/>
                    </a:schemeClr>
                  </a:solidFill>
                </a:rPr>
                <a:t>0.0</a:t>
              </a:r>
            </a:p>
          </p:txBody>
        </p:sp>
      </p:grpSp>
      <p:grpSp>
        <p:nvGrpSpPr>
          <p:cNvPr id="97" name="Group 82943">
            <a:extLst>
              <a:ext uri="{FF2B5EF4-FFF2-40B4-BE49-F238E27FC236}">
                <a16:creationId xmlns:a16="http://schemas.microsoft.com/office/drawing/2014/main" id="{444CA508-9389-4D2C-B86A-7AE8C215C50F}"/>
              </a:ext>
            </a:extLst>
          </p:cNvPr>
          <p:cNvGrpSpPr>
            <a:grpSpLocks/>
          </p:cNvGrpSpPr>
          <p:nvPr/>
        </p:nvGrpSpPr>
        <p:grpSpPr bwMode="auto">
          <a:xfrm>
            <a:off x="5208988" y="2087878"/>
            <a:ext cx="2407169" cy="1783898"/>
            <a:chOff x="1742262" y="1986582"/>
            <a:chExt cx="6498453" cy="2978150"/>
          </a:xfrm>
        </p:grpSpPr>
        <p:grpSp>
          <p:nvGrpSpPr>
            <p:cNvPr id="118" name="Group 1">
              <a:extLst>
                <a:ext uri="{FF2B5EF4-FFF2-40B4-BE49-F238E27FC236}">
                  <a16:creationId xmlns:a16="http://schemas.microsoft.com/office/drawing/2014/main" id="{F0BB123C-13A3-48CE-9714-1F7FB7748304}"/>
                </a:ext>
              </a:extLst>
            </p:cNvPr>
            <p:cNvGrpSpPr>
              <a:grpSpLocks/>
            </p:cNvGrpSpPr>
            <p:nvPr/>
          </p:nvGrpSpPr>
          <p:grpSpPr bwMode="auto">
            <a:xfrm>
              <a:off x="1742262" y="1986582"/>
              <a:ext cx="57600" cy="2978150"/>
              <a:chOff x="1742262" y="1986582"/>
              <a:chExt cx="57600" cy="2978150"/>
            </a:xfrm>
          </p:grpSpPr>
          <p:sp>
            <p:nvSpPr>
              <p:cNvPr id="133" name="Line 7">
                <a:extLst>
                  <a:ext uri="{FF2B5EF4-FFF2-40B4-BE49-F238E27FC236}">
                    <a16:creationId xmlns:a16="http://schemas.microsoft.com/office/drawing/2014/main" id="{7E10227D-4214-4B11-8B6E-B9B87F1BEBF2}"/>
                  </a:ext>
                </a:extLst>
              </p:cNvPr>
              <p:cNvSpPr>
                <a:spLocks noChangeShapeType="1"/>
              </p:cNvSpPr>
              <p:nvPr/>
            </p:nvSpPr>
            <p:spPr bwMode="auto">
              <a:xfrm>
                <a:off x="1791279" y="1985851"/>
                <a:ext cx="0" cy="297921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34" name="Line 8">
                <a:extLst>
                  <a:ext uri="{FF2B5EF4-FFF2-40B4-BE49-F238E27FC236}">
                    <a16:creationId xmlns:a16="http://schemas.microsoft.com/office/drawing/2014/main" id="{1BD05314-0507-4D1C-B247-5FF80AA45C74}"/>
                  </a:ext>
                </a:extLst>
              </p:cNvPr>
              <p:cNvSpPr>
                <a:spLocks noChangeShapeType="1"/>
              </p:cNvSpPr>
              <p:nvPr/>
            </p:nvSpPr>
            <p:spPr bwMode="auto">
              <a:xfrm>
                <a:off x="1741820" y="1992220"/>
                <a:ext cx="58731"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35" name="Line 9">
                <a:extLst>
                  <a:ext uri="{FF2B5EF4-FFF2-40B4-BE49-F238E27FC236}">
                    <a16:creationId xmlns:a16="http://schemas.microsoft.com/office/drawing/2014/main" id="{0FCA5EB2-F5DB-481F-A68C-94DA29B90607}"/>
                  </a:ext>
                </a:extLst>
              </p:cNvPr>
              <p:cNvSpPr>
                <a:spLocks noChangeShapeType="1"/>
              </p:cNvSpPr>
              <p:nvPr/>
            </p:nvSpPr>
            <p:spPr bwMode="auto">
              <a:xfrm>
                <a:off x="1741820" y="2473097"/>
                <a:ext cx="55641"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36" name="Line 10">
                <a:extLst>
                  <a:ext uri="{FF2B5EF4-FFF2-40B4-BE49-F238E27FC236}">
                    <a16:creationId xmlns:a16="http://schemas.microsoft.com/office/drawing/2014/main" id="{71A259A2-B4E6-4495-B98F-8DEF02474350}"/>
                  </a:ext>
                </a:extLst>
              </p:cNvPr>
              <p:cNvSpPr>
                <a:spLocks noChangeShapeType="1"/>
              </p:cNvSpPr>
              <p:nvPr/>
            </p:nvSpPr>
            <p:spPr bwMode="auto">
              <a:xfrm>
                <a:off x="1741820" y="2955567"/>
                <a:ext cx="55641"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37" name="Line 11">
                <a:extLst>
                  <a:ext uri="{FF2B5EF4-FFF2-40B4-BE49-F238E27FC236}">
                    <a16:creationId xmlns:a16="http://schemas.microsoft.com/office/drawing/2014/main" id="{0D8C5E74-650C-45B7-A642-2B4A063ACFC3}"/>
                  </a:ext>
                </a:extLst>
              </p:cNvPr>
              <p:cNvSpPr>
                <a:spLocks noChangeShapeType="1"/>
              </p:cNvSpPr>
              <p:nvPr/>
            </p:nvSpPr>
            <p:spPr bwMode="auto">
              <a:xfrm>
                <a:off x="1741820" y="3447591"/>
                <a:ext cx="55641"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38" name="Line 12">
                <a:extLst>
                  <a:ext uri="{FF2B5EF4-FFF2-40B4-BE49-F238E27FC236}">
                    <a16:creationId xmlns:a16="http://schemas.microsoft.com/office/drawing/2014/main" id="{27E98805-D9DD-4316-AEEF-F9384E379786}"/>
                  </a:ext>
                </a:extLst>
              </p:cNvPr>
              <p:cNvSpPr>
                <a:spLocks noChangeShapeType="1"/>
              </p:cNvSpPr>
              <p:nvPr/>
            </p:nvSpPr>
            <p:spPr bwMode="auto">
              <a:xfrm>
                <a:off x="1741820" y="3926875"/>
                <a:ext cx="55641"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39" name="Line 13">
                <a:extLst>
                  <a:ext uri="{FF2B5EF4-FFF2-40B4-BE49-F238E27FC236}">
                    <a16:creationId xmlns:a16="http://schemas.microsoft.com/office/drawing/2014/main" id="{01403C6E-BF58-4299-AE8A-AB242B32A322}"/>
                  </a:ext>
                </a:extLst>
              </p:cNvPr>
              <p:cNvSpPr>
                <a:spLocks noChangeShapeType="1"/>
              </p:cNvSpPr>
              <p:nvPr/>
            </p:nvSpPr>
            <p:spPr bwMode="auto">
              <a:xfrm>
                <a:off x="1741820" y="4414122"/>
                <a:ext cx="55641"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grpSp>
        <p:grpSp>
          <p:nvGrpSpPr>
            <p:cNvPr id="119" name="Group 14">
              <a:extLst>
                <a:ext uri="{FF2B5EF4-FFF2-40B4-BE49-F238E27FC236}">
                  <a16:creationId xmlns:a16="http://schemas.microsoft.com/office/drawing/2014/main" id="{3FD14FF2-667D-4138-8DC0-671471E16F1D}"/>
                </a:ext>
              </a:extLst>
            </p:cNvPr>
            <p:cNvGrpSpPr>
              <a:grpSpLocks/>
            </p:cNvGrpSpPr>
            <p:nvPr/>
          </p:nvGrpSpPr>
          <p:grpSpPr bwMode="auto">
            <a:xfrm>
              <a:off x="1744663" y="4901232"/>
              <a:ext cx="6496052" cy="55563"/>
              <a:chOff x="1099" y="2799"/>
              <a:chExt cx="4092" cy="35"/>
            </a:xfrm>
          </p:grpSpPr>
          <p:sp>
            <p:nvSpPr>
              <p:cNvPr id="120" name="Line 15">
                <a:extLst>
                  <a:ext uri="{FF2B5EF4-FFF2-40B4-BE49-F238E27FC236}">
                    <a16:creationId xmlns:a16="http://schemas.microsoft.com/office/drawing/2014/main" id="{47AA00F4-EF85-493A-9914-85696055ED6B}"/>
                  </a:ext>
                </a:extLst>
              </p:cNvPr>
              <p:cNvSpPr>
                <a:spLocks noChangeShapeType="1"/>
              </p:cNvSpPr>
              <p:nvPr/>
            </p:nvSpPr>
            <p:spPr bwMode="auto">
              <a:xfrm>
                <a:off x="1099" y="2799"/>
                <a:ext cx="4091"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21" name="Line 16">
                <a:extLst>
                  <a:ext uri="{FF2B5EF4-FFF2-40B4-BE49-F238E27FC236}">
                    <a16:creationId xmlns:a16="http://schemas.microsoft.com/office/drawing/2014/main" id="{E620CA97-8685-44F9-AFC1-C0634BE29C26}"/>
                  </a:ext>
                </a:extLst>
              </p:cNvPr>
              <p:cNvSpPr>
                <a:spLocks noChangeShapeType="1"/>
              </p:cNvSpPr>
              <p:nvPr/>
            </p:nvSpPr>
            <p:spPr bwMode="auto">
              <a:xfrm rot="5400000">
                <a:off x="5167" y="2817"/>
                <a:ext cx="34"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22" name="Line 17">
                <a:extLst>
                  <a:ext uri="{FF2B5EF4-FFF2-40B4-BE49-F238E27FC236}">
                    <a16:creationId xmlns:a16="http://schemas.microsoft.com/office/drawing/2014/main" id="{6C1FCBDC-1998-4625-8E3D-49BD006EF2AA}"/>
                  </a:ext>
                </a:extLst>
              </p:cNvPr>
              <p:cNvSpPr>
                <a:spLocks noChangeShapeType="1"/>
              </p:cNvSpPr>
              <p:nvPr/>
            </p:nvSpPr>
            <p:spPr bwMode="auto">
              <a:xfrm rot="5400000">
                <a:off x="4830" y="2817"/>
                <a:ext cx="34"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23" name="Line 18">
                <a:extLst>
                  <a:ext uri="{FF2B5EF4-FFF2-40B4-BE49-F238E27FC236}">
                    <a16:creationId xmlns:a16="http://schemas.microsoft.com/office/drawing/2014/main" id="{9D560177-7A84-4240-9D40-E0FB80EF873C}"/>
                  </a:ext>
                </a:extLst>
              </p:cNvPr>
              <p:cNvSpPr>
                <a:spLocks noChangeShapeType="1"/>
              </p:cNvSpPr>
              <p:nvPr/>
            </p:nvSpPr>
            <p:spPr bwMode="auto">
              <a:xfrm rot="5400000">
                <a:off x="4494" y="2817"/>
                <a:ext cx="34"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24" name="Line 19">
                <a:extLst>
                  <a:ext uri="{FF2B5EF4-FFF2-40B4-BE49-F238E27FC236}">
                    <a16:creationId xmlns:a16="http://schemas.microsoft.com/office/drawing/2014/main" id="{31B1E66B-ECC7-462D-995C-2BA48E224495}"/>
                  </a:ext>
                </a:extLst>
              </p:cNvPr>
              <p:cNvSpPr>
                <a:spLocks noChangeShapeType="1"/>
              </p:cNvSpPr>
              <p:nvPr/>
            </p:nvSpPr>
            <p:spPr bwMode="auto">
              <a:xfrm rot="5400000">
                <a:off x="4151" y="2817"/>
                <a:ext cx="34"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25" name="Line 20">
                <a:extLst>
                  <a:ext uri="{FF2B5EF4-FFF2-40B4-BE49-F238E27FC236}">
                    <a16:creationId xmlns:a16="http://schemas.microsoft.com/office/drawing/2014/main" id="{5CE2C72C-5C2F-44BD-8301-DC7A6A8D4E90}"/>
                  </a:ext>
                </a:extLst>
              </p:cNvPr>
              <p:cNvSpPr>
                <a:spLocks noChangeShapeType="1"/>
              </p:cNvSpPr>
              <p:nvPr/>
            </p:nvSpPr>
            <p:spPr bwMode="auto">
              <a:xfrm rot="5400000">
                <a:off x="3816" y="2817"/>
                <a:ext cx="34"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26" name="Line 21">
                <a:extLst>
                  <a:ext uri="{FF2B5EF4-FFF2-40B4-BE49-F238E27FC236}">
                    <a16:creationId xmlns:a16="http://schemas.microsoft.com/office/drawing/2014/main" id="{63432A40-E8D9-45B2-9EFA-7696BBA14A35}"/>
                  </a:ext>
                </a:extLst>
              </p:cNvPr>
              <p:cNvSpPr>
                <a:spLocks noChangeShapeType="1"/>
              </p:cNvSpPr>
              <p:nvPr/>
            </p:nvSpPr>
            <p:spPr bwMode="auto">
              <a:xfrm rot="5400000">
                <a:off x="3477" y="2817"/>
                <a:ext cx="34"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27" name="Line 22">
                <a:extLst>
                  <a:ext uri="{FF2B5EF4-FFF2-40B4-BE49-F238E27FC236}">
                    <a16:creationId xmlns:a16="http://schemas.microsoft.com/office/drawing/2014/main" id="{3945BC3C-5723-43D2-8CFB-D6681CF90F88}"/>
                  </a:ext>
                </a:extLst>
              </p:cNvPr>
              <p:cNvSpPr>
                <a:spLocks noChangeShapeType="1"/>
              </p:cNvSpPr>
              <p:nvPr/>
            </p:nvSpPr>
            <p:spPr bwMode="auto">
              <a:xfrm rot="5400000">
                <a:off x="3164" y="2817"/>
                <a:ext cx="34"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28" name="Line 23">
                <a:extLst>
                  <a:ext uri="{FF2B5EF4-FFF2-40B4-BE49-F238E27FC236}">
                    <a16:creationId xmlns:a16="http://schemas.microsoft.com/office/drawing/2014/main" id="{CA8F9018-EBC7-49CF-8852-9A323B20D344}"/>
                  </a:ext>
                </a:extLst>
              </p:cNvPr>
              <p:cNvSpPr>
                <a:spLocks noChangeShapeType="1"/>
              </p:cNvSpPr>
              <p:nvPr/>
            </p:nvSpPr>
            <p:spPr bwMode="auto">
              <a:xfrm rot="5400000">
                <a:off x="2825" y="2817"/>
                <a:ext cx="34"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29" name="Line 24">
                <a:extLst>
                  <a:ext uri="{FF2B5EF4-FFF2-40B4-BE49-F238E27FC236}">
                    <a16:creationId xmlns:a16="http://schemas.microsoft.com/office/drawing/2014/main" id="{DF83589F-51C7-4FA4-86AA-5B27C343A079}"/>
                  </a:ext>
                </a:extLst>
              </p:cNvPr>
              <p:cNvSpPr>
                <a:spLocks noChangeShapeType="1"/>
              </p:cNvSpPr>
              <p:nvPr/>
            </p:nvSpPr>
            <p:spPr bwMode="auto">
              <a:xfrm rot="5400000">
                <a:off x="2490" y="2817"/>
                <a:ext cx="34"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30" name="Line 25">
                <a:extLst>
                  <a:ext uri="{FF2B5EF4-FFF2-40B4-BE49-F238E27FC236}">
                    <a16:creationId xmlns:a16="http://schemas.microsoft.com/office/drawing/2014/main" id="{B8CCEA10-0678-40E2-B9B2-9B25F9975AD8}"/>
                  </a:ext>
                </a:extLst>
              </p:cNvPr>
              <p:cNvSpPr>
                <a:spLocks noChangeShapeType="1"/>
              </p:cNvSpPr>
              <p:nvPr/>
            </p:nvSpPr>
            <p:spPr bwMode="auto">
              <a:xfrm rot="5400000">
                <a:off x="2151" y="2817"/>
                <a:ext cx="34"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31" name="Line 26">
                <a:extLst>
                  <a:ext uri="{FF2B5EF4-FFF2-40B4-BE49-F238E27FC236}">
                    <a16:creationId xmlns:a16="http://schemas.microsoft.com/office/drawing/2014/main" id="{2362EC96-999F-4A6D-B4D6-DB2FE1D4728B}"/>
                  </a:ext>
                </a:extLst>
              </p:cNvPr>
              <p:cNvSpPr>
                <a:spLocks noChangeShapeType="1"/>
              </p:cNvSpPr>
              <p:nvPr/>
            </p:nvSpPr>
            <p:spPr bwMode="auto">
              <a:xfrm rot="5400000">
                <a:off x="1808" y="2817"/>
                <a:ext cx="34"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32" name="Line 27">
                <a:extLst>
                  <a:ext uri="{FF2B5EF4-FFF2-40B4-BE49-F238E27FC236}">
                    <a16:creationId xmlns:a16="http://schemas.microsoft.com/office/drawing/2014/main" id="{4371D47E-B638-4CCA-804F-A88ACB4802CC}"/>
                  </a:ext>
                </a:extLst>
              </p:cNvPr>
              <p:cNvSpPr>
                <a:spLocks noChangeShapeType="1"/>
              </p:cNvSpPr>
              <p:nvPr/>
            </p:nvSpPr>
            <p:spPr bwMode="auto">
              <a:xfrm rot="5400000">
                <a:off x="1452" y="2817"/>
                <a:ext cx="34" cy="0"/>
              </a:xfrm>
              <a:prstGeom prst="line">
                <a:avLst/>
              </a:prstGeom>
              <a:noFill/>
              <a:ln w="12700">
                <a:solidFill>
                  <a:schemeClr val="tx1">
                    <a:lumMod val="65000"/>
                    <a:lumOff val="35000"/>
                  </a:schemeClr>
                </a:solidFill>
                <a:round/>
                <a:headEnd/>
                <a:tailEnd/>
              </a:ln>
            </p:spPr>
            <p:txBody>
              <a:bodyPr anchor="ctr"/>
              <a:lstStyle/>
              <a:p>
                <a:pPr algn="ctr" defTabSz="914377" eaLnBrk="0" hangingPunct="0">
                  <a:defRPr/>
                </a:pPr>
                <a:endParaRPr lang="en-GB" sz="800" kern="0">
                  <a:solidFill>
                    <a:schemeClr val="tx1">
                      <a:lumMod val="65000"/>
                      <a:lumOff val="35000"/>
                    </a:schemeClr>
                  </a:solidFill>
                  <a:latin typeface="Arial"/>
                  <a:cs typeface="Arial"/>
                </a:endParaRPr>
              </a:p>
            </p:txBody>
          </p:sp>
        </p:grpSp>
      </p:grpSp>
      <p:grpSp>
        <p:nvGrpSpPr>
          <p:cNvPr id="98" name="Group 36">
            <a:extLst>
              <a:ext uri="{FF2B5EF4-FFF2-40B4-BE49-F238E27FC236}">
                <a16:creationId xmlns:a16="http://schemas.microsoft.com/office/drawing/2014/main" id="{59822B7B-D54E-4E3B-B385-4973F0E9206A}"/>
              </a:ext>
            </a:extLst>
          </p:cNvPr>
          <p:cNvGrpSpPr>
            <a:grpSpLocks/>
          </p:cNvGrpSpPr>
          <p:nvPr/>
        </p:nvGrpSpPr>
        <p:grpSpPr bwMode="auto">
          <a:xfrm>
            <a:off x="5104413" y="3849035"/>
            <a:ext cx="2687326" cy="215167"/>
            <a:chOff x="919" y="2806"/>
            <a:chExt cx="4570" cy="227"/>
          </a:xfrm>
        </p:grpSpPr>
        <p:sp>
          <p:nvSpPr>
            <p:cNvPr id="105" name="Text Box 37">
              <a:extLst>
                <a:ext uri="{FF2B5EF4-FFF2-40B4-BE49-F238E27FC236}">
                  <a16:creationId xmlns:a16="http://schemas.microsoft.com/office/drawing/2014/main" id="{85E3BC78-8FE9-417A-A2DC-2650D5933212}"/>
                </a:ext>
              </a:extLst>
            </p:cNvPr>
            <p:cNvSpPr txBox="1">
              <a:spLocks noChangeArrowheads="1"/>
            </p:cNvSpPr>
            <p:nvPr/>
          </p:nvSpPr>
          <p:spPr bwMode="auto">
            <a:xfrm>
              <a:off x="919" y="2806"/>
              <a:ext cx="412" cy="227"/>
            </a:xfrm>
            <a:prstGeom prst="rect">
              <a:avLst/>
            </a:prstGeom>
            <a:noFill/>
            <a:ln>
              <a:noFill/>
            </a:ln>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0</a:t>
              </a:r>
            </a:p>
          </p:txBody>
        </p:sp>
        <p:sp>
          <p:nvSpPr>
            <p:cNvPr id="106" name="Text Box 38">
              <a:extLst>
                <a:ext uri="{FF2B5EF4-FFF2-40B4-BE49-F238E27FC236}">
                  <a16:creationId xmlns:a16="http://schemas.microsoft.com/office/drawing/2014/main" id="{E1C71E3E-669A-4D42-8A00-3EE1AFEB0199}"/>
                </a:ext>
              </a:extLst>
            </p:cNvPr>
            <p:cNvSpPr txBox="1">
              <a:spLocks noChangeArrowheads="1"/>
            </p:cNvSpPr>
            <p:nvPr/>
          </p:nvSpPr>
          <p:spPr bwMode="auto">
            <a:xfrm>
              <a:off x="1206" y="2806"/>
              <a:ext cx="510" cy="227"/>
            </a:xfrm>
            <a:prstGeom prst="rect">
              <a:avLst/>
            </a:prstGeom>
            <a:noFill/>
            <a:ln>
              <a:noFill/>
            </a:ln>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30</a:t>
              </a:r>
            </a:p>
          </p:txBody>
        </p:sp>
        <p:sp>
          <p:nvSpPr>
            <p:cNvPr id="107" name="Text Box 39">
              <a:extLst>
                <a:ext uri="{FF2B5EF4-FFF2-40B4-BE49-F238E27FC236}">
                  <a16:creationId xmlns:a16="http://schemas.microsoft.com/office/drawing/2014/main" id="{6130BA03-AEDA-4DA6-A35C-3A36C0E82972}"/>
                </a:ext>
              </a:extLst>
            </p:cNvPr>
            <p:cNvSpPr txBox="1">
              <a:spLocks noChangeArrowheads="1"/>
            </p:cNvSpPr>
            <p:nvPr/>
          </p:nvSpPr>
          <p:spPr bwMode="auto">
            <a:xfrm>
              <a:off x="1533" y="2806"/>
              <a:ext cx="510" cy="227"/>
            </a:xfrm>
            <a:prstGeom prst="rect">
              <a:avLst/>
            </a:prstGeom>
            <a:noFill/>
            <a:ln>
              <a:noFill/>
            </a:ln>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60</a:t>
              </a:r>
            </a:p>
          </p:txBody>
        </p:sp>
        <p:sp>
          <p:nvSpPr>
            <p:cNvPr id="108" name="Text Box 40">
              <a:extLst>
                <a:ext uri="{FF2B5EF4-FFF2-40B4-BE49-F238E27FC236}">
                  <a16:creationId xmlns:a16="http://schemas.microsoft.com/office/drawing/2014/main" id="{3EA34850-D77D-44DC-8FA0-7BBFC8D5F81E}"/>
                </a:ext>
              </a:extLst>
            </p:cNvPr>
            <p:cNvSpPr txBox="1">
              <a:spLocks noChangeArrowheads="1"/>
            </p:cNvSpPr>
            <p:nvPr/>
          </p:nvSpPr>
          <p:spPr bwMode="auto">
            <a:xfrm>
              <a:off x="1871" y="2806"/>
              <a:ext cx="510" cy="227"/>
            </a:xfrm>
            <a:prstGeom prst="rect">
              <a:avLst/>
            </a:prstGeom>
            <a:noFill/>
            <a:ln>
              <a:noFill/>
            </a:ln>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90</a:t>
              </a:r>
            </a:p>
          </p:txBody>
        </p:sp>
        <p:sp>
          <p:nvSpPr>
            <p:cNvPr id="109" name="Text Box 41">
              <a:extLst>
                <a:ext uri="{FF2B5EF4-FFF2-40B4-BE49-F238E27FC236}">
                  <a16:creationId xmlns:a16="http://schemas.microsoft.com/office/drawing/2014/main" id="{59C45CE7-7CE6-43F2-9823-1A4B482F3C67}"/>
                </a:ext>
              </a:extLst>
            </p:cNvPr>
            <p:cNvSpPr txBox="1">
              <a:spLocks noChangeArrowheads="1"/>
            </p:cNvSpPr>
            <p:nvPr/>
          </p:nvSpPr>
          <p:spPr bwMode="auto">
            <a:xfrm>
              <a:off x="2159" y="2806"/>
              <a:ext cx="608" cy="227"/>
            </a:xfrm>
            <a:prstGeom prst="rect">
              <a:avLst/>
            </a:prstGeom>
            <a:noFill/>
            <a:ln>
              <a:noFill/>
            </a:ln>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120</a:t>
              </a:r>
            </a:p>
          </p:txBody>
        </p:sp>
        <p:sp>
          <p:nvSpPr>
            <p:cNvPr id="110" name="Text Box 42">
              <a:extLst>
                <a:ext uri="{FF2B5EF4-FFF2-40B4-BE49-F238E27FC236}">
                  <a16:creationId xmlns:a16="http://schemas.microsoft.com/office/drawing/2014/main" id="{B7485FD1-BDDA-406B-ACB9-281DB67F0DA4}"/>
                </a:ext>
              </a:extLst>
            </p:cNvPr>
            <p:cNvSpPr txBox="1">
              <a:spLocks noChangeArrowheads="1"/>
            </p:cNvSpPr>
            <p:nvPr/>
          </p:nvSpPr>
          <p:spPr bwMode="auto">
            <a:xfrm>
              <a:off x="2500" y="2806"/>
              <a:ext cx="608" cy="227"/>
            </a:xfrm>
            <a:prstGeom prst="rect">
              <a:avLst/>
            </a:prstGeom>
            <a:noFill/>
            <a:ln>
              <a:noFill/>
            </a:ln>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150</a:t>
              </a:r>
            </a:p>
          </p:txBody>
        </p:sp>
        <p:sp>
          <p:nvSpPr>
            <p:cNvPr id="111" name="Text Box 43">
              <a:extLst>
                <a:ext uri="{FF2B5EF4-FFF2-40B4-BE49-F238E27FC236}">
                  <a16:creationId xmlns:a16="http://schemas.microsoft.com/office/drawing/2014/main" id="{B0FADBB2-E472-44A1-B5B9-48682738E162}"/>
                </a:ext>
              </a:extLst>
            </p:cNvPr>
            <p:cNvSpPr txBox="1">
              <a:spLocks noChangeArrowheads="1"/>
            </p:cNvSpPr>
            <p:nvPr/>
          </p:nvSpPr>
          <p:spPr bwMode="auto">
            <a:xfrm>
              <a:off x="2850" y="2806"/>
              <a:ext cx="608" cy="227"/>
            </a:xfrm>
            <a:prstGeom prst="rect">
              <a:avLst/>
            </a:prstGeom>
            <a:noFill/>
            <a:ln>
              <a:noFill/>
            </a:ln>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180</a:t>
              </a:r>
            </a:p>
          </p:txBody>
        </p:sp>
        <p:sp>
          <p:nvSpPr>
            <p:cNvPr id="112" name="Text Box 44">
              <a:extLst>
                <a:ext uri="{FF2B5EF4-FFF2-40B4-BE49-F238E27FC236}">
                  <a16:creationId xmlns:a16="http://schemas.microsoft.com/office/drawing/2014/main" id="{FCEC930D-CC6A-4936-9B42-57974B805C06}"/>
                </a:ext>
              </a:extLst>
            </p:cNvPr>
            <p:cNvSpPr txBox="1">
              <a:spLocks noChangeArrowheads="1"/>
            </p:cNvSpPr>
            <p:nvPr/>
          </p:nvSpPr>
          <p:spPr bwMode="auto">
            <a:xfrm>
              <a:off x="3193" y="2806"/>
              <a:ext cx="608" cy="227"/>
            </a:xfrm>
            <a:prstGeom prst="rect">
              <a:avLst/>
            </a:prstGeom>
            <a:noFill/>
            <a:ln>
              <a:noFill/>
            </a:ln>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210</a:t>
              </a:r>
            </a:p>
          </p:txBody>
        </p:sp>
        <p:sp>
          <p:nvSpPr>
            <p:cNvPr id="113" name="Text Box 45">
              <a:extLst>
                <a:ext uri="{FF2B5EF4-FFF2-40B4-BE49-F238E27FC236}">
                  <a16:creationId xmlns:a16="http://schemas.microsoft.com/office/drawing/2014/main" id="{8B960CDF-383D-4F7E-A339-C59D859CCA09}"/>
                </a:ext>
              </a:extLst>
            </p:cNvPr>
            <p:cNvSpPr txBox="1">
              <a:spLocks noChangeArrowheads="1"/>
            </p:cNvSpPr>
            <p:nvPr/>
          </p:nvSpPr>
          <p:spPr bwMode="auto">
            <a:xfrm>
              <a:off x="3528" y="2806"/>
              <a:ext cx="608" cy="227"/>
            </a:xfrm>
            <a:prstGeom prst="rect">
              <a:avLst/>
            </a:prstGeom>
            <a:noFill/>
            <a:ln>
              <a:noFill/>
            </a:ln>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240</a:t>
              </a:r>
            </a:p>
          </p:txBody>
        </p:sp>
        <p:sp>
          <p:nvSpPr>
            <p:cNvPr id="114" name="Text Box 46">
              <a:extLst>
                <a:ext uri="{FF2B5EF4-FFF2-40B4-BE49-F238E27FC236}">
                  <a16:creationId xmlns:a16="http://schemas.microsoft.com/office/drawing/2014/main" id="{D542EE65-F6C7-4D41-9422-874C78DCF7BF}"/>
                </a:ext>
              </a:extLst>
            </p:cNvPr>
            <p:cNvSpPr txBox="1">
              <a:spLocks noChangeArrowheads="1"/>
            </p:cNvSpPr>
            <p:nvPr/>
          </p:nvSpPr>
          <p:spPr bwMode="auto">
            <a:xfrm>
              <a:off x="3864" y="2806"/>
              <a:ext cx="608" cy="227"/>
            </a:xfrm>
            <a:prstGeom prst="rect">
              <a:avLst/>
            </a:prstGeom>
            <a:noFill/>
            <a:ln>
              <a:noFill/>
            </a:ln>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270</a:t>
              </a:r>
            </a:p>
          </p:txBody>
        </p:sp>
        <p:sp>
          <p:nvSpPr>
            <p:cNvPr id="115" name="Text Box 47">
              <a:extLst>
                <a:ext uri="{FF2B5EF4-FFF2-40B4-BE49-F238E27FC236}">
                  <a16:creationId xmlns:a16="http://schemas.microsoft.com/office/drawing/2014/main" id="{116650E1-A4E9-4F85-A289-8935CD2F8D99}"/>
                </a:ext>
              </a:extLst>
            </p:cNvPr>
            <p:cNvSpPr txBox="1">
              <a:spLocks noChangeArrowheads="1"/>
            </p:cNvSpPr>
            <p:nvPr/>
          </p:nvSpPr>
          <p:spPr bwMode="auto">
            <a:xfrm>
              <a:off x="4206" y="2806"/>
              <a:ext cx="608" cy="227"/>
            </a:xfrm>
            <a:prstGeom prst="rect">
              <a:avLst/>
            </a:prstGeom>
            <a:noFill/>
            <a:ln>
              <a:noFill/>
            </a:ln>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300</a:t>
              </a:r>
            </a:p>
          </p:txBody>
        </p:sp>
        <p:sp>
          <p:nvSpPr>
            <p:cNvPr id="116" name="Text Box 48">
              <a:extLst>
                <a:ext uri="{FF2B5EF4-FFF2-40B4-BE49-F238E27FC236}">
                  <a16:creationId xmlns:a16="http://schemas.microsoft.com/office/drawing/2014/main" id="{12D4A070-2027-42F6-AE8C-E4DB1A3751A8}"/>
                </a:ext>
              </a:extLst>
            </p:cNvPr>
            <p:cNvSpPr txBox="1">
              <a:spLocks noChangeArrowheads="1"/>
            </p:cNvSpPr>
            <p:nvPr/>
          </p:nvSpPr>
          <p:spPr bwMode="auto">
            <a:xfrm>
              <a:off x="4545" y="2806"/>
              <a:ext cx="608" cy="227"/>
            </a:xfrm>
            <a:prstGeom prst="rect">
              <a:avLst/>
            </a:prstGeom>
            <a:noFill/>
            <a:ln>
              <a:noFill/>
            </a:ln>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330</a:t>
              </a:r>
            </a:p>
          </p:txBody>
        </p:sp>
        <p:sp>
          <p:nvSpPr>
            <p:cNvPr id="117" name="Text Box 49">
              <a:extLst>
                <a:ext uri="{FF2B5EF4-FFF2-40B4-BE49-F238E27FC236}">
                  <a16:creationId xmlns:a16="http://schemas.microsoft.com/office/drawing/2014/main" id="{9EFB777D-7BAD-4F2C-AEC5-164E7E449632}"/>
                </a:ext>
              </a:extLst>
            </p:cNvPr>
            <p:cNvSpPr txBox="1">
              <a:spLocks noChangeArrowheads="1"/>
            </p:cNvSpPr>
            <p:nvPr/>
          </p:nvSpPr>
          <p:spPr bwMode="auto">
            <a:xfrm>
              <a:off x="4881" y="2806"/>
              <a:ext cx="608" cy="227"/>
            </a:xfrm>
            <a:prstGeom prst="rect">
              <a:avLst/>
            </a:prstGeom>
            <a:noFill/>
            <a:ln>
              <a:noFill/>
            </a:ln>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800">
                  <a:solidFill>
                    <a:schemeClr val="tx1">
                      <a:lumMod val="65000"/>
                      <a:lumOff val="35000"/>
                    </a:schemeClr>
                  </a:solidFill>
                </a:rPr>
                <a:t>360</a:t>
              </a:r>
            </a:p>
          </p:txBody>
        </p:sp>
      </p:grpSp>
      <p:sp>
        <p:nvSpPr>
          <p:cNvPr id="99" name="Freeform 89">
            <a:extLst>
              <a:ext uri="{FF2B5EF4-FFF2-40B4-BE49-F238E27FC236}">
                <a16:creationId xmlns:a16="http://schemas.microsoft.com/office/drawing/2014/main" id="{0FE95B56-608B-4F7C-89B2-2D08688A8E39}"/>
              </a:ext>
            </a:extLst>
          </p:cNvPr>
          <p:cNvSpPr>
            <a:spLocks/>
          </p:cNvSpPr>
          <p:nvPr/>
        </p:nvSpPr>
        <p:spPr bwMode="auto">
          <a:xfrm>
            <a:off x="5231725" y="2538581"/>
            <a:ext cx="2373627" cy="1291426"/>
          </a:xfrm>
          <a:custGeom>
            <a:avLst/>
            <a:gdLst>
              <a:gd name="T0" fmla="*/ 1 w 4037"/>
              <a:gd name="T1" fmla="*/ 1344 h 1359"/>
              <a:gd name="T2" fmla="*/ 25 w 4037"/>
              <a:gd name="T3" fmla="*/ 1280 h 1359"/>
              <a:gd name="T4" fmla="*/ 47 w 4037"/>
              <a:gd name="T5" fmla="*/ 1236 h 1359"/>
              <a:gd name="T6" fmla="*/ 67 w 4037"/>
              <a:gd name="T7" fmla="*/ 1191 h 1359"/>
              <a:gd name="T8" fmla="*/ 81 w 4037"/>
              <a:gd name="T9" fmla="*/ 1130 h 1359"/>
              <a:gd name="T10" fmla="*/ 93 w 4037"/>
              <a:gd name="T11" fmla="*/ 1092 h 1359"/>
              <a:gd name="T12" fmla="*/ 103 w 4037"/>
              <a:gd name="T13" fmla="*/ 1084 h 1359"/>
              <a:gd name="T14" fmla="*/ 114 w 4037"/>
              <a:gd name="T15" fmla="*/ 1046 h 1359"/>
              <a:gd name="T16" fmla="*/ 126 w 4037"/>
              <a:gd name="T17" fmla="*/ 1023 h 1359"/>
              <a:gd name="T18" fmla="*/ 136 w 4037"/>
              <a:gd name="T19" fmla="*/ 978 h 1359"/>
              <a:gd name="T20" fmla="*/ 148 w 4037"/>
              <a:gd name="T21" fmla="*/ 954 h 1359"/>
              <a:gd name="T22" fmla="*/ 169 w 4037"/>
              <a:gd name="T23" fmla="*/ 947 h 1359"/>
              <a:gd name="T24" fmla="*/ 184 w 4037"/>
              <a:gd name="T25" fmla="*/ 930 h 1359"/>
              <a:gd name="T26" fmla="*/ 203 w 4037"/>
              <a:gd name="T27" fmla="*/ 900 h 1359"/>
              <a:gd name="T28" fmla="*/ 216 w 4037"/>
              <a:gd name="T29" fmla="*/ 884 h 1359"/>
              <a:gd name="T30" fmla="*/ 226 w 4037"/>
              <a:gd name="T31" fmla="*/ 872 h 1359"/>
              <a:gd name="T32" fmla="*/ 252 w 4037"/>
              <a:gd name="T33" fmla="*/ 857 h 1359"/>
              <a:gd name="T34" fmla="*/ 292 w 4037"/>
              <a:gd name="T35" fmla="*/ 840 h 1359"/>
              <a:gd name="T36" fmla="*/ 327 w 4037"/>
              <a:gd name="T37" fmla="*/ 827 h 1359"/>
              <a:gd name="T38" fmla="*/ 341 w 4037"/>
              <a:gd name="T39" fmla="*/ 806 h 1359"/>
              <a:gd name="T40" fmla="*/ 377 w 4037"/>
              <a:gd name="T41" fmla="*/ 792 h 1359"/>
              <a:gd name="T42" fmla="*/ 421 w 4037"/>
              <a:gd name="T43" fmla="*/ 779 h 1359"/>
              <a:gd name="T44" fmla="*/ 431 w 4037"/>
              <a:gd name="T45" fmla="*/ 761 h 1359"/>
              <a:gd name="T46" fmla="*/ 466 w 4037"/>
              <a:gd name="T47" fmla="*/ 747 h 1359"/>
              <a:gd name="T48" fmla="*/ 533 w 4037"/>
              <a:gd name="T49" fmla="*/ 732 h 1359"/>
              <a:gd name="T50" fmla="*/ 553 w 4037"/>
              <a:gd name="T51" fmla="*/ 699 h 1359"/>
              <a:gd name="T52" fmla="*/ 574 w 4037"/>
              <a:gd name="T53" fmla="*/ 682 h 1359"/>
              <a:gd name="T54" fmla="*/ 711 w 4037"/>
              <a:gd name="T55" fmla="*/ 668 h 1359"/>
              <a:gd name="T56" fmla="*/ 972 w 4037"/>
              <a:gd name="T57" fmla="*/ 652 h 1359"/>
              <a:gd name="T58" fmla="*/ 995 w 4037"/>
              <a:gd name="T59" fmla="*/ 634 h 1359"/>
              <a:gd name="T60" fmla="*/ 1097 w 4037"/>
              <a:gd name="T61" fmla="*/ 620 h 1359"/>
              <a:gd name="T62" fmla="*/ 1187 w 4037"/>
              <a:gd name="T63" fmla="*/ 602 h 1359"/>
              <a:gd name="T64" fmla="*/ 1210 w 4037"/>
              <a:gd name="T65" fmla="*/ 564 h 1359"/>
              <a:gd name="T66" fmla="*/ 1276 w 4037"/>
              <a:gd name="T67" fmla="*/ 549 h 1359"/>
              <a:gd name="T68" fmla="*/ 1369 w 4037"/>
              <a:gd name="T69" fmla="*/ 525 h 1359"/>
              <a:gd name="T70" fmla="*/ 1403 w 4037"/>
              <a:gd name="T71" fmla="*/ 512 h 1359"/>
              <a:gd name="T72" fmla="*/ 1458 w 4037"/>
              <a:gd name="T73" fmla="*/ 494 h 1359"/>
              <a:gd name="T74" fmla="*/ 1483 w 4037"/>
              <a:gd name="T75" fmla="*/ 467 h 1359"/>
              <a:gd name="T76" fmla="*/ 1493 w 4037"/>
              <a:gd name="T77" fmla="*/ 459 h 1359"/>
              <a:gd name="T78" fmla="*/ 1505 w 4037"/>
              <a:gd name="T79" fmla="*/ 423 h 1359"/>
              <a:gd name="T80" fmla="*/ 1595 w 4037"/>
              <a:gd name="T81" fmla="*/ 405 h 1359"/>
              <a:gd name="T82" fmla="*/ 1614 w 4037"/>
              <a:gd name="T83" fmla="*/ 370 h 1359"/>
              <a:gd name="T84" fmla="*/ 1697 w 4037"/>
              <a:gd name="T85" fmla="*/ 352 h 1359"/>
              <a:gd name="T86" fmla="*/ 1861 w 4037"/>
              <a:gd name="T87" fmla="*/ 333 h 1359"/>
              <a:gd name="T88" fmla="*/ 1949 w 4037"/>
              <a:gd name="T89" fmla="*/ 315 h 1359"/>
              <a:gd name="T90" fmla="*/ 2008 w 4037"/>
              <a:gd name="T91" fmla="*/ 297 h 1359"/>
              <a:gd name="T92" fmla="*/ 2263 w 4037"/>
              <a:gd name="T93" fmla="*/ 244 h 1359"/>
              <a:gd name="T94" fmla="*/ 2611 w 4037"/>
              <a:gd name="T95" fmla="*/ 190 h 1359"/>
              <a:gd name="T96" fmla="*/ 3129 w 4037"/>
              <a:gd name="T97" fmla="*/ 128 h 1359"/>
              <a:gd name="T98" fmla="*/ 3436 w 4037"/>
              <a:gd name="T99" fmla="*/ 66 h 1359"/>
              <a:gd name="T100" fmla="*/ 3742 w 4037"/>
              <a:gd name="T101" fmla="*/ 0 h 135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4037" h="1359">
                <a:moveTo>
                  <a:pt x="0" y="1359"/>
                </a:moveTo>
                <a:lnTo>
                  <a:pt x="1" y="1344"/>
                </a:lnTo>
                <a:lnTo>
                  <a:pt x="25" y="1344"/>
                </a:lnTo>
                <a:lnTo>
                  <a:pt x="25" y="1280"/>
                </a:lnTo>
                <a:lnTo>
                  <a:pt x="46" y="1280"/>
                </a:lnTo>
                <a:lnTo>
                  <a:pt x="47" y="1236"/>
                </a:lnTo>
                <a:lnTo>
                  <a:pt x="67" y="1236"/>
                </a:lnTo>
                <a:lnTo>
                  <a:pt x="67" y="1191"/>
                </a:lnTo>
                <a:lnTo>
                  <a:pt x="79" y="1192"/>
                </a:lnTo>
                <a:lnTo>
                  <a:pt x="81" y="1130"/>
                </a:lnTo>
                <a:lnTo>
                  <a:pt x="91" y="1130"/>
                </a:lnTo>
                <a:lnTo>
                  <a:pt x="93" y="1092"/>
                </a:lnTo>
                <a:lnTo>
                  <a:pt x="103" y="1092"/>
                </a:lnTo>
                <a:lnTo>
                  <a:pt x="103" y="1084"/>
                </a:lnTo>
                <a:lnTo>
                  <a:pt x="113" y="1084"/>
                </a:lnTo>
                <a:lnTo>
                  <a:pt x="114" y="1046"/>
                </a:lnTo>
                <a:lnTo>
                  <a:pt x="126" y="1046"/>
                </a:lnTo>
                <a:lnTo>
                  <a:pt x="126" y="1023"/>
                </a:lnTo>
                <a:lnTo>
                  <a:pt x="136" y="1022"/>
                </a:lnTo>
                <a:lnTo>
                  <a:pt x="136" y="978"/>
                </a:lnTo>
                <a:lnTo>
                  <a:pt x="148" y="978"/>
                </a:lnTo>
                <a:lnTo>
                  <a:pt x="148" y="954"/>
                </a:lnTo>
                <a:lnTo>
                  <a:pt x="171" y="954"/>
                </a:lnTo>
                <a:lnTo>
                  <a:pt x="169" y="947"/>
                </a:lnTo>
                <a:lnTo>
                  <a:pt x="183" y="946"/>
                </a:lnTo>
                <a:lnTo>
                  <a:pt x="184" y="930"/>
                </a:lnTo>
                <a:lnTo>
                  <a:pt x="203" y="930"/>
                </a:lnTo>
                <a:lnTo>
                  <a:pt x="203" y="900"/>
                </a:lnTo>
                <a:lnTo>
                  <a:pt x="215" y="900"/>
                </a:lnTo>
                <a:lnTo>
                  <a:pt x="216" y="884"/>
                </a:lnTo>
                <a:lnTo>
                  <a:pt x="225" y="884"/>
                </a:lnTo>
                <a:lnTo>
                  <a:pt x="226" y="872"/>
                </a:lnTo>
                <a:lnTo>
                  <a:pt x="251" y="872"/>
                </a:lnTo>
                <a:lnTo>
                  <a:pt x="252" y="857"/>
                </a:lnTo>
                <a:lnTo>
                  <a:pt x="293" y="857"/>
                </a:lnTo>
                <a:lnTo>
                  <a:pt x="292" y="840"/>
                </a:lnTo>
                <a:lnTo>
                  <a:pt x="327" y="840"/>
                </a:lnTo>
                <a:lnTo>
                  <a:pt x="327" y="827"/>
                </a:lnTo>
                <a:lnTo>
                  <a:pt x="339" y="827"/>
                </a:lnTo>
                <a:lnTo>
                  <a:pt x="341" y="806"/>
                </a:lnTo>
                <a:lnTo>
                  <a:pt x="376" y="806"/>
                </a:lnTo>
                <a:lnTo>
                  <a:pt x="377" y="792"/>
                </a:lnTo>
                <a:lnTo>
                  <a:pt x="421" y="792"/>
                </a:lnTo>
                <a:lnTo>
                  <a:pt x="421" y="779"/>
                </a:lnTo>
                <a:lnTo>
                  <a:pt x="431" y="779"/>
                </a:lnTo>
                <a:lnTo>
                  <a:pt x="431" y="761"/>
                </a:lnTo>
                <a:lnTo>
                  <a:pt x="466" y="762"/>
                </a:lnTo>
                <a:lnTo>
                  <a:pt x="466" y="747"/>
                </a:lnTo>
                <a:lnTo>
                  <a:pt x="533" y="747"/>
                </a:lnTo>
                <a:lnTo>
                  <a:pt x="533" y="732"/>
                </a:lnTo>
                <a:lnTo>
                  <a:pt x="553" y="732"/>
                </a:lnTo>
                <a:lnTo>
                  <a:pt x="553" y="699"/>
                </a:lnTo>
                <a:lnTo>
                  <a:pt x="573" y="699"/>
                </a:lnTo>
                <a:lnTo>
                  <a:pt x="574" y="682"/>
                </a:lnTo>
                <a:lnTo>
                  <a:pt x="711" y="682"/>
                </a:lnTo>
                <a:lnTo>
                  <a:pt x="711" y="668"/>
                </a:lnTo>
                <a:lnTo>
                  <a:pt x="972" y="668"/>
                </a:lnTo>
                <a:lnTo>
                  <a:pt x="972" y="652"/>
                </a:lnTo>
                <a:lnTo>
                  <a:pt x="995" y="652"/>
                </a:lnTo>
                <a:lnTo>
                  <a:pt x="995" y="634"/>
                </a:lnTo>
                <a:lnTo>
                  <a:pt x="1097" y="634"/>
                </a:lnTo>
                <a:lnTo>
                  <a:pt x="1097" y="620"/>
                </a:lnTo>
                <a:lnTo>
                  <a:pt x="1187" y="620"/>
                </a:lnTo>
                <a:lnTo>
                  <a:pt x="1187" y="602"/>
                </a:lnTo>
                <a:lnTo>
                  <a:pt x="1209" y="603"/>
                </a:lnTo>
                <a:lnTo>
                  <a:pt x="1210" y="564"/>
                </a:lnTo>
                <a:lnTo>
                  <a:pt x="1276" y="564"/>
                </a:lnTo>
                <a:lnTo>
                  <a:pt x="1276" y="549"/>
                </a:lnTo>
                <a:lnTo>
                  <a:pt x="1369" y="549"/>
                </a:lnTo>
                <a:lnTo>
                  <a:pt x="1369" y="525"/>
                </a:lnTo>
                <a:lnTo>
                  <a:pt x="1403" y="525"/>
                </a:lnTo>
                <a:lnTo>
                  <a:pt x="1403" y="512"/>
                </a:lnTo>
                <a:lnTo>
                  <a:pt x="1458" y="512"/>
                </a:lnTo>
                <a:lnTo>
                  <a:pt x="1458" y="494"/>
                </a:lnTo>
                <a:lnTo>
                  <a:pt x="1482" y="494"/>
                </a:lnTo>
                <a:lnTo>
                  <a:pt x="1483" y="467"/>
                </a:lnTo>
                <a:lnTo>
                  <a:pt x="1493" y="467"/>
                </a:lnTo>
                <a:lnTo>
                  <a:pt x="1493" y="459"/>
                </a:lnTo>
                <a:lnTo>
                  <a:pt x="1504" y="459"/>
                </a:lnTo>
                <a:lnTo>
                  <a:pt x="1505" y="423"/>
                </a:lnTo>
                <a:lnTo>
                  <a:pt x="1595" y="423"/>
                </a:lnTo>
                <a:lnTo>
                  <a:pt x="1595" y="405"/>
                </a:lnTo>
                <a:lnTo>
                  <a:pt x="1614" y="405"/>
                </a:lnTo>
                <a:lnTo>
                  <a:pt x="1614" y="370"/>
                </a:lnTo>
                <a:lnTo>
                  <a:pt x="1697" y="370"/>
                </a:lnTo>
                <a:lnTo>
                  <a:pt x="1697" y="352"/>
                </a:lnTo>
                <a:lnTo>
                  <a:pt x="1861" y="352"/>
                </a:lnTo>
                <a:lnTo>
                  <a:pt x="1861" y="333"/>
                </a:lnTo>
                <a:lnTo>
                  <a:pt x="1949" y="333"/>
                </a:lnTo>
                <a:lnTo>
                  <a:pt x="1949" y="315"/>
                </a:lnTo>
                <a:lnTo>
                  <a:pt x="2008" y="315"/>
                </a:lnTo>
                <a:lnTo>
                  <a:pt x="2008" y="297"/>
                </a:lnTo>
                <a:lnTo>
                  <a:pt x="2264" y="297"/>
                </a:lnTo>
                <a:lnTo>
                  <a:pt x="2263" y="244"/>
                </a:lnTo>
                <a:lnTo>
                  <a:pt x="2611" y="244"/>
                </a:lnTo>
                <a:lnTo>
                  <a:pt x="2611" y="190"/>
                </a:lnTo>
                <a:lnTo>
                  <a:pt x="3130" y="190"/>
                </a:lnTo>
                <a:lnTo>
                  <a:pt x="3129" y="128"/>
                </a:lnTo>
                <a:lnTo>
                  <a:pt x="3435" y="128"/>
                </a:lnTo>
                <a:lnTo>
                  <a:pt x="3436" y="66"/>
                </a:lnTo>
                <a:lnTo>
                  <a:pt x="3742" y="66"/>
                </a:lnTo>
                <a:lnTo>
                  <a:pt x="3742" y="0"/>
                </a:lnTo>
                <a:lnTo>
                  <a:pt x="4037" y="0"/>
                </a:lnTo>
              </a:path>
            </a:pathLst>
          </a:custGeom>
          <a:noFill/>
          <a:ln w="25400" cmpd="sng">
            <a:solidFill>
              <a:srgbClr val="8A8C8E"/>
            </a:solidFill>
            <a:round/>
            <a:headEnd type="none" w="med" len="med"/>
            <a:tailEnd type="none" w="med" len="med"/>
          </a:ln>
          <a:effectLst/>
        </p:spPr>
        <p:txBody>
          <a:bodyPr lIns="91411" tIns="45705" rIns="91411" bIns="45705"/>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00" name="Freeform 90">
            <a:extLst>
              <a:ext uri="{FF2B5EF4-FFF2-40B4-BE49-F238E27FC236}">
                <a16:creationId xmlns:a16="http://schemas.microsoft.com/office/drawing/2014/main" id="{6E896E4E-C499-478D-BC35-DA104448D2E4}"/>
              </a:ext>
            </a:extLst>
          </p:cNvPr>
          <p:cNvSpPr>
            <a:spLocks/>
          </p:cNvSpPr>
          <p:nvPr/>
        </p:nvSpPr>
        <p:spPr bwMode="auto">
          <a:xfrm>
            <a:off x="5231725" y="3152819"/>
            <a:ext cx="2386222" cy="677188"/>
          </a:xfrm>
          <a:custGeom>
            <a:avLst/>
            <a:gdLst>
              <a:gd name="T0" fmla="*/ 0 w 4060"/>
              <a:gd name="T1" fmla="*/ 712 h 712"/>
              <a:gd name="T2" fmla="*/ 0 w 4060"/>
              <a:gd name="T3" fmla="*/ 701 h 712"/>
              <a:gd name="T4" fmla="*/ 24 w 4060"/>
              <a:gd name="T5" fmla="*/ 701 h 712"/>
              <a:gd name="T6" fmla="*/ 24 w 4060"/>
              <a:gd name="T7" fmla="*/ 633 h 712"/>
              <a:gd name="T8" fmla="*/ 45 w 4060"/>
              <a:gd name="T9" fmla="*/ 633 h 712"/>
              <a:gd name="T10" fmla="*/ 45 w 4060"/>
              <a:gd name="T11" fmla="*/ 588 h 712"/>
              <a:gd name="T12" fmla="*/ 66 w 4060"/>
              <a:gd name="T13" fmla="*/ 588 h 712"/>
              <a:gd name="T14" fmla="*/ 66 w 4060"/>
              <a:gd name="T15" fmla="*/ 575 h 712"/>
              <a:gd name="T16" fmla="*/ 78 w 4060"/>
              <a:gd name="T17" fmla="*/ 574 h 712"/>
              <a:gd name="T18" fmla="*/ 78 w 4060"/>
              <a:gd name="T19" fmla="*/ 560 h 712"/>
              <a:gd name="T20" fmla="*/ 92 w 4060"/>
              <a:gd name="T21" fmla="*/ 560 h 712"/>
              <a:gd name="T22" fmla="*/ 92 w 4060"/>
              <a:gd name="T23" fmla="*/ 540 h 712"/>
              <a:gd name="T24" fmla="*/ 101 w 4060"/>
              <a:gd name="T25" fmla="*/ 540 h 712"/>
              <a:gd name="T26" fmla="*/ 101 w 4060"/>
              <a:gd name="T27" fmla="*/ 531 h 712"/>
              <a:gd name="T28" fmla="*/ 203 w 4060"/>
              <a:gd name="T29" fmla="*/ 531 h 712"/>
              <a:gd name="T30" fmla="*/ 202 w 4060"/>
              <a:gd name="T31" fmla="*/ 497 h 712"/>
              <a:gd name="T32" fmla="*/ 224 w 4060"/>
              <a:gd name="T33" fmla="*/ 497 h 712"/>
              <a:gd name="T34" fmla="*/ 225 w 4060"/>
              <a:gd name="T35" fmla="*/ 482 h 712"/>
              <a:gd name="T36" fmla="*/ 250 w 4060"/>
              <a:gd name="T37" fmla="*/ 482 h 712"/>
              <a:gd name="T38" fmla="*/ 250 w 4060"/>
              <a:gd name="T39" fmla="*/ 466 h 712"/>
              <a:gd name="T40" fmla="*/ 374 w 4060"/>
              <a:gd name="T41" fmla="*/ 466 h 712"/>
              <a:gd name="T42" fmla="*/ 374 w 4060"/>
              <a:gd name="T43" fmla="*/ 452 h 712"/>
              <a:gd name="T44" fmla="*/ 450 w 4060"/>
              <a:gd name="T45" fmla="*/ 452 h 712"/>
              <a:gd name="T46" fmla="*/ 450 w 4060"/>
              <a:gd name="T47" fmla="*/ 435 h 712"/>
              <a:gd name="T48" fmla="*/ 473 w 4060"/>
              <a:gd name="T49" fmla="*/ 435 h 712"/>
              <a:gd name="T50" fmla="*/ 474 w 4060"/>
              <a:gd name="T51" fmla="*/ 418 h 712"/>
              <a:gd name="T52" fmla="*/ 485 w 4060"/>
              <a:gd name="T53" fmla="*/ 418 h 712"/>
              <a:gd name="T54" fmla="*/ 485 w 4060"/>
              <a:gd name="T55" fmla="*/ 388 h 712"/>
              <a:gd name="T56" fmla="*/ 676 w 4060"/>
              <a:gd name="T57" fmla="*/ 388 h 712"/>
              <a:gd name="T58" fmla="*/ 677 w 4060"/>
              <a:gd name="T59" fmla="*/ 372 h 712"/>
              <a:gd name="T60" fmla="*/ 734 w 4060"/>
              <a:gd name="T61" fmla="*/ 372 h 712"/>
              <a:gd name="T62" fmla="*/ 734 w 4060"/>
              <a:gd name="T63" fmla="*/ 356 h 712"/>
              <a:gd name="T64" fmla="*/ 746 w 4060"/>
              <a:gd name="T65" fmla="*/ 356 h 712"/>
              <a:gd name="T66" fmla="*/ 746 w 4060"/>
              <a:gd name="T67" fmla="*/ 341 h 712"/>
              <a:gd name="T68" fmla="*/ 848 w 4060"/>
              <a:gd name="T69" fmla="*/ 341 h 712"/>
              <a:gd name="T70" fmla="*/ 848 w 4060"/>
              <a:gd name="T71" fmla="*/ 309 h 712"/>
              <a:gd name="T72" fmla="*/ 1026 w 4060"/>
              <a:gd name="T73" fmla="*/ 309 h 712"/>
              <a:gd name="T74" fmla="*/ 1026 w 4060"/>
              <a:gd name="T75" fmla="*/ 293 h 712"/>
              <a:gd name="T76" fmla="*/ 1164 w 4060"/>
              <a:gd name="T77" fmla="*/ 293 h 712"/>
              <a:gd name="T78" fmla="*/ 1164 w 4060"/>
              <a:gd name="T79" fmla="*/ 278 h 712"/>
              <a:gd name="T80" fmla="*/ 1228 w 4060"/>
              <a:gd name="T81" fmla="*/ 278 h 712"/>
              <a:gd name="T82" fmla="*/ 1229 w 4060"/>
              <a:gd name="T83" fmla="*/ 260 h 712"/>
              <a:gd name="T84" fmla="*/ 1402 w 4060"/>
              <a:gd name="T85" fmla="*/ 260 h 712"/>
              <a:gd name="T86" fmla="*/ 1403 w 4060"/>
              <a:gd name="T87" fmla="*/ 240 h 712"/>
              <a:gd name="T88" fmla="*/ 1662 w 4060"/>
              <a:gd name="T89" fmla="*/ 240 h 712"/>
              <a:gd name="T90" fmla="*/ 1662 w 4060"/>
              <a:gd name="T91" fmla="*/ 224 h 712"/>
              <a:gd name="T92" fmla="*/ 1696 w 4060"/>
              <a:gd name="T93" fmla="*/ 224 h 712"/>
              <a:gd name="T94" fmla="*/ 1697 w 4060"/>
              <a:gd name="T95" fmla="*/ 189 h 712"/>
              <a:gd name="T96" fmla="*/ 1806 w 4060"/>
              <a:gd name="T97" fmla="*/ 189 h 712"/>
              <a:gd name="T98" fmla="*/ 1806 w 4060"/>
              <a:gd name="T99" fmla="*/ 171 h 712"/>
              <a:gd name="T100" fmla="*/ 1833 w 4060"/>
              <a:gd name="T101" fmla="*/ 171 h 712"/>
              <a:gd name="T102" fmla="*/ 1833 w 4060"/>
              <a:gd name="T103" fmla="*/ 153 h 712"/>
              <a:gd name="T104" fmla="*/ 1896 w 4060"/>
              <a:gd name="T105" fmla="*/ 153 h 712"/>
              <a:gd name="T106" fmla="*/ 1896 w 4060"/>
              <a:gd name="T107" fmla="*/ 134 h 712"/>
              <a:gd name="T108" fmla="*/ 1920 w 4060"/>
              <a:gd name="T109" fmla="*/ 134 h 712"/>
              <a:gd name="T110" fmla="*/ 1919 w 4060"/>
              <a:gd name="T111" fmla="*/ 119 h 712"/>
              <a:gd name="T112" fmla="*/ 2666 w 4060"/>
              <a:gd name="T113" fmla="*/ 119 h 712"/>
              <a:gd name="T114" fmla="*/ 2666 w 4060"/>
              <a:gd name="T115" fmla="*/ 64 h 712"/>
              <a:gd name="T116" fmla="*/ 3196 w 4060"/>
              <a:gd name="T117" fmla="*/ 64 h 712"/>
              <a:gd name="T118" fmla="*/ 3196 w 4060"/>
              <a:gd name="T119" fmla="*/ 0 h 712"/>
              <a:gd name="T120" fmla="*/ 4060 w 4060"/>
              <a:gd name="T121" fmla="*/ 0 h 712"/>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4060" h="712">
                <a:moveTo>
                  <a:pt x="0" y="712"/>
                </a:moveTo>
                <a:lnTo>
                  <a:pt x="0" y="701"/>
                </a:lnTo>
                <a:lnTo>
                  <a:pt x="24" y="701"/>
                </a:lnTo>
                <a:lnTo>
                  <a:pt x="24" y="633"/>
                </a:lnTo>
                <a:lnTo>
                  <a:pt x="45" y="633"/>
                </a:lnTo>
                <a:lnTo>
                  <a:pt x="45" y="588"/>
                </a:lnTo>
                <a:lnTo>
                  <a:pt x="66" y="588"/>
                </a:lnTo>
                <a:lnTo>
                  <a:pt x="66" y="575"/>
                </a:lnTo>
                <a:lnTo>
                  <a:pt x="78" y="574"/>
                </a:lnTo>
                <a:lnTo>
                  <a:pt x="78" y="560"/>
                </a:lnTo>
                <a:lnTo>
                  <a:pt x="92" y="560"/>
                </a:lnTo>
                <a:lnTo>
                  <a:pt x="92" y="540"/>
                </a:lnTo>
                <a:lnTo>
                  <a:pt x="101" y="540"/>
                </a:lnTo>
                <a:lnTo>
                  <a:pt x="101" y="531"/>
                </a:lnTo>
                <a:lnTo>
                  <a:pt x="203" y="531"/>
                </a:lnTo>
                <a:lnTo>
                  <a:pt x="202" y="497"/>
                </a:lnTo>
                <a:lnTo>
                  <a:pt x="224" y="497"/>
                </a:lnTo>
                <a:lnTo>
                  <a:pt x="225" y="482"/>
                </a:lnTo>
                <a:lnTo>
                  <a:pt x="250" y="482"/>
                </a:lnTo>
                <a:lnTo>
                  <a:pt x="250" y="466"/>
                </a:lnTo>
                <a:lnTo>
                  <a:pt x="374" y="466"/>
                </a:lnTo>
                <a:lnTo>
                  <a:pt x="374" y="452"/>
                </a:lnTo>
                <a:lnTo>
                  <a:pt x="450" y="452"/>
                </a:lnTo>
                <a:lnTo>
                  <a:pt x="450" y="435"/>
                </a:lnTo>
                <a:lnTo>
                  <a:pt x="473" y="435"/>
                </a:lnTo>
                <a:lnTo>
                  <a:pt x="474" y="418"/>
                </a:lnTo>
                <a:lnTo>
                  <a:pt x="485" y="418"/>
                </a:lnTo>
                <a:lnTo>
                  <a:pt x="485" y="388"/>
                </a:lnTo>
                <a:lnTo>
                  <a:pt x="676" y="388"/>
                </a:lnTo>
                <a:lnTo>
                  <a:pt x="677" y="372"/>
                </a:lnTo>
                <a:lnTo>
                  <a:pt x="734" y="372"/>
                </a:lnTo>
                <a:lnTo>
                  <a:pt x="734" y="356"/>
                </a:lnTo>
                <a:lnTo>
                  <a:pt x="746" y="356"/>
                </a:lnTo>
                <a:lnTo>
                  <a:pt x="746" y="341"/>
                </a:lnTo>
                <a:lnTo>
                  <a:pt x="848" y="341"/>
                </a:lnTo>
                <a:lnTo>
                  <a:pt x="848" y="309"/>
                </a:lnTo>
                <a:lnTo>
                  <a:pt x="1026" y="309"/>
                </a:lnTo>
                <a:lnTo>
                  <a:pt x="1026" y="293"/>
                </a:lnTo>
                <a:lnTo>
                  <a:pt x="1164" y="293"/>
                </a:lnTo>
                <a:lnTo>
                  <a:pt x="1164" y="278"/>
                </a:lnTo>
                <a:lnTo>
                  <a:pt x="1228" y="278"/>
                </a:lnTo>
                <a:lnTo>
                  <a:pt x="1229" y="260"/>
                </a:lnTo>
                <a:lnTo>
                  <a:pt x="1402" y="260"/>
                </a:lnTo>
                <a:lnTo>
                  <a:pt x="1403" y="240"/>
                </a:lnTo>
                <a:lnTo>
                  <a:pt x="1662" y="240"/>
                </a:lnTo>
                <a:lnTo>
                  <a:pt x="1662" y="224"/>
                </a:lnTo>
                <a:lnTo>
                  <a:pt x="1696" y="224"/>
                </a:lnTo>
                <a:lnTo>
                  <a:pt x="1697" y="189"/>
                </a:lnTo>
                <a:lnTo>
                  <a:pt x="1806" y="189"/>
                </a:lnTo>
                <a:lnTo>
                  <a:pt x="1806" y="171"/>
                </a:lnTo>
                <a:lnTo>
                  <a:pt x="1833" y="171"/>
                </a:lnTo>
                <a:lnTo>
                  <a:pt x="1833" y="153"/>
                </a:lnTo>
                <a:lnTo>
                  <a:pt x="1896" y="153"/>
                </a:lnTo>
                <a:lnTo>
                  <a:pt x="1896" y="134"/>
                </a:lnTo>
                <a:lnTo>
                  <a:pt x="1920" y="134"/>
                </a:lnTo>
                <a:lnTo>
                  <a:pt x="1919" y="119"/>
                </a:lnTo>
                <a:lnTo>
                  <a:pt x="2666" y="119"/>
                </a:lnTo>
                <a:lnTo>
                  <a:pt x="2666" y="64"/>
                </a:lnTo>
                <a:lnTo>
                  <a:pt x="3196" y="64"/>
                </a:lnTo>
                <a:lnTo>
                  <a:pt x="3196" y="0"/>
                </a:lnTo>
                <a:lnTo>
                  <a:pt x="4060" y="0"/>
                </a:lnTo>
              </a:path>
            </a:pathLst>
          </a:custGeom>
          <a:noFill/>
          <a:ln w="25400" cmpd="sng">
            <a:solidFill>
              <a:srgbClr val="3961AC"/>
            </a:solidFill>
            <a:round/>
            <a:headEnd type="none" w="med" len="med"/>
            <a:tailEnd type="none" w="med" len="med"/>
          </a:ln>
          <a:effectLst/>
        </p:spPr>
        <p:txBody>
          <a:bodyPr lIns="91411" tIns="45705" rIns="91411" bIns="45705"/>
          <a:lstStyle/>
          <a:p>
            <a:pPr algn="ctr" defTabSz="914377" eaLnBrk="0" hangingPunct="0">
              <a:defRPr/>
            </a:pPr>
            <a:endParaRPr lang="en-GB" sz="800" kern="0">
              <a:solidFill>
                <a:schemeClr val="tx1">
                  <a:lumMod val="65000"/>
                  <a:lumOff val="35000"/>
                </a:schemeClr>
              </a:solidFill>
              <a:latin typeface="Arial"/>
              <a:cs typeface="Arial"/>
            </a:endParaRPr>
          </a:p>
        </p:txBody>
      </p:sp>
      <p:sp>
        <p:nvSpPr>
          <p:cNvPr id="147" name="TextBox 70">
            <a:extLst>
              <a:ext uri="{FF2B5EF4-FFF2-40B4-BE49-F238E27FC236}">
                <a16:creationId xmlns:a16="http://schemas.microsoft.com/office/drawing/2014/main" id="{1DB4D229-6621-4EBB-8AD5-53967204C534}"/>
              </a:ext>
            </a:extLst>
          </p:cNvPr>
          <p:cNvSpPr txBox="1">
            <a:spLocks noChangeArrowheads="1"/>
          </p:cNvSpPr>
          <p:nvPr/>
        </p:nvSpPr>
        <p:spPr bwMode="auto">
          <a:xfrm>
            <a:off x="5249420" y="1994294"/>
            <a:ext cx="114220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defTabSz="914377" eaLnBrk="1" hangingPunct="1">
              <a:spcBef>
                <a:spcPts val="0"/>
              </a:spcBef>
              <a:defRPr/>
            </a:pPr>
            <a:r>
              <a:rPr lang="fr-FR" sz="800" b="1" dirty="0">
                <a:solidFill>
                  <a:schemeClr val="tx1">
                    <a:lumMod val="65000"/>
                    <a:lumOff val="35000"/>
                  </a:schemeClr>
                </a:solidFill>
              </a:rPr>
              <a:t>RR 0.54</a:t>
            </a:r>
          </a:p>
          <a:p>
            <a:pPr defTabSz="914377" eaLnBrk="1" hangingPunct="1">
              <a:spcBef>
                <a:spcPts val="0"/>
              </a:spcBef>
              <a:defRPr/>
            </a:pPr>
            <a:r>
              <a:rPr lang="fr-FR" sz="800" dirty="0">
                <a:solidFill>
                  <a:schemeClr val="tx1">
                    <a:lumMod val="65000"/>
                    <a:lumOff val="35000"/>
                  </a:schemeClr>
                </a:solidFill>
              </a:rPr>
              <a:t>IC à 95 % 0.37–0.79</a:t>
            </a:r>
          </a:p>
          <a:p>
            <a:pPr defTabSz="914377" eaLnBrk="1" hangingPunct="1">
              <a:spcBef>
                <a:spcPts val="0"/>
              </a:spcBef>
              <a:defRPr/>
            </a:pPr>
            <a:r>
              <a:rPr lang="fr-FR" sz="800" i="1" dirty="0">
                <a:solidFill>
                  <a:schemeClr val="tx1">
                    <a:lumMod val="65000"/>
                    <a:lumOff val="35000"/>
                  </a:schemeClr>
                </a:solidFill>
              </a:rPr>
              <a:t>p</a:t>
            </a:r>
            <a:r>
              <a:rPr lang="fr-FR" sz="800" dirty="0">
                <a:solidFill>
                  <a:schemeClr val="tx1">
                    <a:lumMod val="65000"/>
                    <a:lumOff val="35000"/>
                  </a:schemeClr>
                </a:solidFill>
              </a:rPr>
              <a:t>=0.002</a:t>
            </a:r>
          </a:p>
        </p:txBody>
      </p:sp>
      <p:grpSp>
        <p:nvGrpSpPr>
          <p:cNvPr id="150" name="Gruppieren 149">
            <a:extLst>
              <a:ext uri="{FF2B5EF4-FFF2-40B4-BE49-F238E27FC236}">
                <a16:creationId xmlns:a16="http://schemas.microsoft.com/office/drawing/2014/main" id="{B0211219-F3AE-4F83-BF57-1F7C8316C347}"/>
              </a:ext>
            </a:extLst>
          </p:cNvPr>
          <p:cNvGrpSpPr/>
          <p:nvPr/>
        </p:nvGrpSpPr>
        <p:grpSpPr>
          <a:xfrm>
            <a:off x="7508413" y="2520977"/>
            <a:ext cx="1024399" cy="638496"/>
            <a:chOff x="3825176" y="1886659"/>
            <a:chExt cx="796036" cy="728252"/>
          </a:xfrm>
        </p:grpSpPr>
        <p:sp>
          <p:nvSpPr>
            <p:cNvPr id="151" name="Pfeil: nach unten 150">
              <a:extLst>
                <a:ext uri="{FF2B5EF4-FFF2-40B4-BE49-F238E27FC236}">
                  <a16:creationId xmlns:a16="http://schemas.microsoft.com/office/drawing/2014/main" id="{5CF4724F-7B39-4B54-BF83-CB13C05422FF}"/>
                </a:ext>
              </a:extLst>
            </p:cNvPr>
            <p:cNvSpPr/>
            <p:nvPr/>
          </p:nvSpPr>
          <p:spPr bwMode="auto">
            <a:xfrm>
              <a:off x="3825176" y="1904291"/>
              <a:ext cx="796036" cy="710620"/>
            </a:xfrm>
            <a:prstGeom prst="downArrow">
              <a:avLst/>
            </a:prstGeom>
            <a:solidFill>
              <a:srgbClr val="6689CC">
                <a:alpha val="50000"/>
              </a:srgbClr>
            </a:solidFill>
            <a:ln w="19050" algn="ctr">
              <a:noFill/>
              <a:miter lim="800000"/>
              <a:headEnd/>
              <a:tailEnd/>
            </a:ln>
            <a:effectLst/>
          </p:spPr>
          <p:txBody>
            <a:bodyPr wrap="square" lIns="0" tIns="0" rIns="0" bIns="0" rtlCol="0" anchor="ctr">
              <a:noAutofit/>
            </a:bodyPr>
            <a:lstStyle/>
            <a:p>
              <a:pPr algn="ctr"/>
              <a:endParaRPr lang="de-CH" sz="1600">
                <a:solidFill>
                  <a:schemeClr val="bg1"/>
                </a:solidFill>
              </a:endParaRPr>
            </a:p>
          </p:txBody>
        </p:sp>
        <p:sp>
          <p:nvSpPr>
            <p:cNvPr id="152" name="Textfeld 151">
              <a:extLst>
                <a:ext uri="{FF2B5EF4-FFF2-40B4-BE49-F238E27FC236}">
                  <a16:creationId xmlns:a16="http://schemas.microsoft.com/office/drawing/2014/main" id="{21644993-F77C-49D1-B8D3-B0EE29E238DD}"/>
                </a:ext>
              </a:extLst>
            </p:cNvPr>
            <p:cNvSpPr txBox="1"/>
            <p:nvPr/>
          </p:nvSpPr>
          <p:spPr>
            <a:xfrm>
              <a:off x="3863680" y="1886659"/>
              <a:ext cx="736980" cy="634363"/>
            </a:xfrm>
            <a:prstGeom prst="rect">
              <a:avLst/>
            </a:prstGeom>
            <a:noFill/>
            <a:ln>
              <a:noFill/>
            </a:ln>
          </p:spPr>
          <p:txBody>
            <a:bodyPr wrap="square" lIns="90000" tIns="46800" rIns="90000" bIns="46800" rtlCol="0" anchor="ctr">
              <a:spAutoFit/>
            </a:bodyPr>
            <a:lstStyle/>
            <a:p>
              <a:pPr algn="ctr"/>
              <a:r>
                <a:rPr lang="fr-FR" sz="1000" b="1" dirty="0">
                  <a:solidFill>
                    <a:schemeClr val="bg1"/>
                  </a:solidFill>
                </a:rPr>
                <a:t>46 %</a:t>
              </a:r>
              <a:br>
                <a:rPr lang="fr-FR" sz="1000" b="1" dirty="0">
                  <a:solidFill>
                    <a:schemeClr val="bg1"/>
                  </a:solidFill>
                </a:rPr>
              </a:br>
              <a:r>
                <a:rPr lang="fr-FR" sz="600" b="1" dirty="0">
                  <a:solidFill>
                    <a:schemeClr val="bg1"/>
                  </a:solidFill>
                </a:rPr>
                <a:t>RRR</a:t>
              </a:r>
              <a:br>
                <a:rPr lang="fr-FR" sz="600" b="1" dirty="0">
                  <a:solidFill>
                    <a:schemeClr val="bg1"/>
                  </a:solidFill>
                </a:rPr>
              </a:br>
              <a:br>
                <a:rPr lang="fr-FR" sz="800" b="1" dirty="0">
                  <a:solidFill>
                    <a:schemeClr val="bg1"/>
                  </a:solidFill>
                </a:rPr>
              </a:br>
              <a:r>
                <a:rPr lang="fr-FR" sz="600" b="1" dirty="0">
                  <a:solidFill>
                    <a:schemeClr val="bg1"/>
                  </a:solidFill>
                </a:rPr>
                <a:t>0.8 % ARR</a:t>
              </a:r>
            </a:p>
          </p:txBody>
        </p:sp>
      </p:grpSp>
      <p:sp>
        <p:nvSpPr>
          <p:cNvPr id="153" name="Text Box 91">
            <a:extLst>
              <a:ext uri="{FF2B5EF4-FFF2-40B4-BE49-F238E27FC236}">
                <a16:creationId xmlns:a16="http://schemas.microsoft.com/office/drawing/2014/main" id="{3593434B-F151-4DD9-B725-3C37FC43C4C6}"/>
              </a:ext>
            </a:extLst>
          </p:cNvPr>
          <p:cNvSpPr txBox="1">
            <a:spLocks noChangeArrowheads="1"/>
          </p:cNvSpPr>
          <p:nvPr/>
        </p:nvSpPr>
        <p:spPr bwMode="auto">
          <a:xfrm rot="16200000">
            <a:off x="3870662" y="2828210"/>
            <a:ext cx="190308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wrap="none">
            <a:spAutoFit/>
          </a:bodyPr>
          <a:lstStyle>
            <a:lvl1pPr eaLnBrk="0" hangingPunct="0">
              <a:defRPr>
                <a:solidFill>
                  <a:srgbClr val="FFFF00"/>
                </a:solidFill>
                <a:latin typeface="Arial" charset="0"/>
                <a:cs typeface="Arial" charset="0"/>
              </a:defRPr>
            </a:lvl1pPr>
            <a:lvl2pPr marL="742950" indent="-285750" eaLnBrk="0" hangingPunct="0">
              <a:defRPr>
                <a:solidFill>
                  <a:srgbClr val="FFFF00"/>
                </a:solidFill>
                <a:latin typeface="Arial" charset="0"/>
                <a:cs typeface="Arial" charset="0"/>
              </a:defRPr>
            </a:lvl2pPr>
            <a:lvl3pPr marL="1143000" indent="-228600" eaLnBrk="0" hangingPunct="0">
              <a:defRPr>
                <a:solidFill>
                  <a:srgbClr val="FFFF00"/>
                </a:solidFill>
                <a:latin typeface="Arial" charset="0"/>
                <a:cs typeface="Arial" charset="0"/>
              </a:defRPr>
            </a:lvl3pPr>
            <a:lvl4pPr marL="1600200" indent="-228600" eaLnBrk="0" hangingPunct="0">
              <a:defRPr>
                <a:solidFill>
                  <a:srgbClr val="FFFF00"/>
                </a:solidFill>
                <a:latin typeface="Arial" charset="0"/>
                <a:cs typeface="Arial" charset="0"/>
              </a:defRPr>
            </a:lvl4pPr>
            <a:lvl5pPr marL="2057400" indent="-228600" eaLnBrk="0" hangingPunct="0">
              <a:defRPr>
                <a:solidFill>
                  <a:srgbClr val="FFFF00"/>
                </a:solidFill>
                <a:latin typeface="Arial" charset="0"/>
                <a:cs typeface="Arial" charset="0"/>
              </a:defRPr>
            </a:lvl5pPr>
            <a:lvl6pPr marL="2514600" indent="-228600" eaLnBrk="0" fontAlgn="base" hangingPunct="0">
              <a:spcBef>
                <a:spcPct val="0"/>
              </a:spcBef>
              <a:spcAft>
                <a:spcPct val="0"/>
              </a:spcAft>
              <a:defRPr>
                <a:solidFill>
                  <a:srgbClr val="FFFF00"/>
                </a:solidFill>
                <a:latin typeface="Arial" charset="0"/>
                <a:cs typeface="Arial" charset="0"/>
              </a:defRPr>
            </a:lvl6pPr>
            <a:lvl7pPr marL="2971800" indent="-228600" eaLnBrk="0" fontAlgn="base" hangingPunct="0">
              <a:spcBef>
                <a:spcPct val="0"/>
              </a:spcBef>
              <a:spcAft>
                <a:spcPct val="0"/>
              </a:spcAft>
              <a:defRPr>
                <a:solidFill>
                  <a:srgbClr val="FFFF00"/>
                </a:solidFill>
                <a:latin typeface="Arial" charset="0"/>
                <a:cs typeface="Arial" charset="0"/>
              </a:defRPr>
            </a:lvl7pPr>
            <a:lvl8pPr marL="3429000" indent="-228600" eaLnBrk="0" fontAlgn="base" hangingPunct="0">
              <a:spcBef>
                <a:spcPct val="0"/>
              </a:spcBef>
              <a:spcAft>
                <a:spcPct val="0"/>
              </a:spcAft>
              <a:defRPr>
                <a:solidFill>
                  <a:srgbClr val="FFFF00"/>
                </a:solidFill>
                <a:latin typeface="Arial" charset="0"/>
                <a:cs typeface="Arial" charset="0"/>
              </a:defRPr>
            </a:lvl8pPr>
            <a:lvl9pPr marL="3886200" indent="-228600" eaLnBrk="0" fontAlgn="base" hangingPunct="0">
              <a:spcBef>
                <a:spcPct val="0"/>
              </a:spcBef>
              <a:spcAft>
                <a:spcPct val="0"/>
              </a:spcAft>
              <a:defRPr>
                <a:solidFill>
                  <a:srgbClr val="FFFF00"/>
                </a:solidFill>
                <a:latin typeface="Arial" charset="0"/>
                <a:cs typeface="Arial" charset="0"/>
              </a:defRPr>
            </a:lvl9pPr>
          </a:lstStyle>
          <a:p>
            <a:pPr algn="ctr" defTabSz="914377" eaLnBrk="1" hangingPunct="1">
              <a:defRPr/>
            </a:pPr>
            <a:r>
              <a:rPr lang="fr-FR" sz="1000" b="1" dirty="0">
                <a:solidFill>
                  <a:schemeClr val="tx1">
                    <a:lumMod val="65000"/>
                    <a:lumOff val="35000"/>
                  </a:schemeClr>
                </a:solidFill>
              </a:rPr>
              <a:t>taux d’incidence cumulé (%)</a:t>
            </a:r>
          </a:p>
        </p:txBody>
      </p:sp>
      <p:grpSp>
        <p:nvGrpSpPr>
          <p:cNvPr id="12" name="Gruppieren 11">
            <a:extLst>
              <a:ext uri="{FF2B5EF4-FFF2-40B4-BE49-F238E27FC236}">
                <a16:creationId xmlns:a16="http://schemas.microsoft.com/office/drawing/2014/main" id="{F2C80AAE-61A1-4A08-A359-668C478AF4C0}"/>
              </a:ext>
            </a:extLst>
          </p:cNvPr>
          <p:cNvGrpSpPr/>
          <p:nvPr/>
        </p:nvGrpSpPr>
        <p:grpSpPr>
          <a:xfrm>
            <a:off x="5601275" y="4234358"/>
            <a:ext cx="1941692" cy="342659"/>
            <a:chOff x="5813043" y="3298343"/>
            <a:chExt cx="1941692" cy="342659"/>
          </a:xfrm>
        </p:grpSpPr>
        <p:grpSp>
          <p:nvGrpSpPr>
            <p:cNvPr id="11" name="Gruppieren 10">
              <a:extLst>
                <a:ext uri="{FF2B5EF4-FFF2-40B4-BE49-F238E27FC236}">
                  <a16:creationId xmlns:a16="http://schemas.microsoft.com/office/drawing/2014/main" id="{6AB3EA90-4A34-46D3-960E-582E59986CCE}"/>
                </a:ext>
              </a:extLst>
            </p:cNvPr>
            <p:cNvGrpSpPr/>
            <p:nvPr/>
          </p:nvGrpSpPr>
          <p:grpSpPr>
            <a:xfrm>
              <a:off x="6718134" y="3300267"/>
              <a:ext cx="1036601" cy="340735"/>
              <a:chOff x="6101402" y="-64379"/>
              <a:chExt cx="1036601" cy="340735"/>
            </a:xfrm>
          </p:grpSpPr>
          <p:sp>
            <p:nvSpPr>
              <p:cNvPr id="155" name="Rectangle 14">
                <a:extLst>
                  <a:ext uri="{FF2B5EF4-FFF2-40B4-BE49-F238E27FC236}">
                    <a16:creationId xmlns:a16="http://schemas.microsoft.com/office/drawing/2014/main" id="{92E29977-CB3C-4399-9F68-827ACC651A75}"/>
                  </a:ext>
                </a:extLst>
              </p:cNvPr>
              <p:cNvSpPr/>
              <p:nvPr/>
            </p:nvSpPr>
            <p:spPr bwMode="auto">
              <a:xfrm>
                <a:off x="6101402" y="55467"/>
                <a:ext cx="72000" cy="72000"/>
              </a:xfrm>
              <a:prstGeom prst="rect">
                <a:avLst/>
              </a:prstGeom>
              <a:solidFill>
                <a:srgbClr val="8A8C8E"/>
              </a:solidFill>
              <a:ln w="19050" algn="ctr">
                <a:solidFill>
                  <a:srgbClr val="8A8C8E"/>
                </a:solidFill>
                <a:miter lim="800000"/>
                <a:headEnd/>
                <a:tailEnd/>
              </a:ln>
              <a:effectLst/>
            </p:spPr>
            <p:txBody>
              <a:bodyPr wrap="square" lIns="0" tIns="0" rIns="0" bIns="0" rtlCol="0" anchor="ctr">
                <a:noAutofit/>
              </a:bodyPr>
              <a:lstStyle/>
              <a:p>
                <a:pPr algn="ctr"/>
                <a:endParaRPr lang="en-GB" sz="1000">
                  <a:solidFill>
                    <a:srgbClr val="8A8C8E"/>
                  </a:solidFill>
                </a:endParaRPr>
              </a:p>
            </p:txBody>
          </p:sp>
          <p:sp>
            <p:nvSpPr>
              <p:cNvPr id="156" name="TextBox 15">
                <a:extLst>
                  <a:ext uri="{FF2B5EF4-FFF2-40B4-BE49-F238E27FC236}">
                    <a16:creationId xmlns:a16="http://schemas.microsoft.com/office/drawing/2014/main" id="{DB0712A3-6806-424F-8F9A-8DBE5602419F}"/>
                  </a:ext>
                </a:extLst>
              </p:cNvPr>
              <p:cNvSpPr txBox="1"/>
              <p:nvPr/>
            </p:nvSpPr>
            <p:spPr>
              <a:xfrm>
                <a:off x="6151538" y="-64379"/>
                <a:ext cx="986465" cy="340735"/>
              </a:xfrm>
              <a:prstGeom prst="rect">
                <a:avLst/>
              </a:prstGeom>
              <a:noFill/>
            </p:spPr>
            <p:txBody>
              <a:bodyPr wrap="none" lIns="90000" tIns="46800" rIns="90000" bIns="46800" rtlCol="0" anchor="ctr">
                <a:spAutoFit/>
              </a:bodyPr>
              <a:lstStyle/>
              <a:p>
                <a:r>
                  <a:rPr lang="fr-FR" sz="800" dirty="0" err="1">
                    <a:solidFill>
                      <a:srgbClr val="000000">
                        <a:lumMod val="65000"/>
                        <a:lumOff val="35000"/>
                      </a:srgbClr>
                    </a:solidFill>
                  </a:rPr>
                  <a:t>énoxaparine</a:t>
                </a:r>
                <a:r>
                  <a:rPr lang="fr-FR" sz="800" dirty="0">
                    <a:solidFill>
                      <a:srgbClr val="000000">
                        <a:lumMod val="65000"/>
                        <a:lumOff val="35000"/>
                      </a:srgbClr>
                    </a:solidFill>
                  </a:rPr>
                  <a:t>/AVK</a:t>
                </a:r>
                <a:br>
                  <a:rPr lang="fr-FR" sz="800" dirty="0">
                    <a:solidFill>
                      <a:srgbClr val="000000">
                        <a:lumMod val="65000"/>
                        <a:lumOff val="35000"/>
                      </a:srgbClr>
                    </a:solidFill>
                  </a:rPr>
                </a:br>
                <a:r>
                  <a:rPr lang="fr-FR" sz="800" dirty="0">
                    <a:solidFill>
                      <a:srgbClr val="000000">
                        <a:lumMod val="65000"/>
                        <a:lumOff val="35000"/>
                      </a:srgbClr>
                    </a:solidFill>
                  </a:rPr>
                  <a:t>(n=4116)</a:t>
                </a:r>
              </a:p>
            </p:txBody>
          </p:sp>
        </p:grpSp>
        <p:grpSp>
          <p:nvGrpSpPr>
            <p:cNvPr id="10" name="Gruppieren 9">
              <a:extLst>
                <a:ext uri="{FF2B5EF4-FFF2-40B4-BE49-F238E27FC236}">
                  <a16:creationId xmlns:a16="http://schemas.microsoft.com/office/drawing/2014/main" id="{7EF4A512-C0EA-45A1-82AA-27CDE30E5F10}"/>
                </a:ext>
              </a:extLst>
            </p:cNvPr>
            <p:cNvGrpSpPr/>
            <p:nvPr/>
          </p:nvGrpSpPr>
          <p:grpSpPr>
            <a:xfrm>
              <a:off x="5813043" y="3298343"/>
              <a:ext cx="1612009" cy="340735"/>
              <a:chOff x="6102397" y="230525"/>
              <a:chExt cx="1612009" cy="340735"/>
            </a:xfrm>
          </p:grpSpPr>
          <p:sp>
            <p:nvSpPr>
              <p:cNvPr id="157" name="Rectangle 20">
                <a:extLst>
                  <a:ext uri="{FF2B5EF4-FFF2-40B4-BE49-F238E27FC236}">
                    <a16:creationId xmlns:a16="http://schemas.microsoft.com/office/drawing/2014/main" id="{D151CA98-BADE-47A1-AE60-106E277643B1}"/>
                  </a:ext>
                </a:extLst>
              </p:cNvPr>
              <p:cNvSpPr/>
              <p:nvPr/>
            </p:nvSpPr>
            <p:spPr bwMode="auto">
              <a:xfrm>
                <a:off x="6102397" y="352958"/>
                <a:ext cx="72000" cy="72000"/>
              </a:xfrm>
              <a:prstGeom prst="rect">
                <a:avLst/>
              </a:prstGeom>
              <a:solidFill>
                <a:srgbClr val="3961AC"/>
              </a:solidFill>
              <a:ln w="19050" algn="ctr">
                <a:solidFill>
                  <a:srgbClr val="3961AC"/>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58" name="TextBox 23">
                <a:extLst>
                  <a:ext uri="{FF2B5EF4-FFF2-40B4-BE49-F238E27FC236}">
                    <a16:creationId xmlns:a16="http://schemas.microsoft.com/office/drawing/2014/main" id="{092BDD9C-8C8A-4092-BCA8-2700E01AEAEB}"/>
                  </a:ext>
                </a:extLst>
              </p:cNvPr>
              <p:cNvSpPr txBox="1"/>
              <p:nvPr/>
            </p:nvSpPr>
            <p:spPr>
              <a:xfrm>
                <a:off x="6152533" y="230525"/>
                <a:ext cx="1561873" cy="340735"/>
              </a:xfrm>
              <a:prstGeom prst="rect">
                <a:avLst/>
              </a:prstGeom>
              <a:noFill/>
            </p:spPr>
            <p:txBody>
              <a:bodyPr wrap="square" lIns="90000" tIns="46800" rIns="90000" bIns="46800" rtlCol="0" anchor="ctr">
                <a:spAutoFit/>
              </a:bodyPr>
              <a:lstStyle/>
              <a:p>
                <a:r>
                  <a:rPr lang="fr-FR" sz="800" dirty="0" err="1">
                    <a:solidFill>
                      <a:srgbClr val="000000">
                        <a:lumMod val="65000"/>
                        <a:lumOff val="35000"/>
                      </a:srgbClr>
                    </a:solidFill>
                  </a:rPr>
                  <a:t>rivaroxaban</a:t>
                </a:r>
                <a:r>
                  <a:rPr lang="fr-FR" sz="800" dirty="0">
                    <a:solidFill>
                      <a:srgbClr val="000000">
                        <a:lumMod val="65000"/>
                        <a:lumOff val="35000"/>
                      </a:srgbClr>
                    </a:solidFill>
                  </a:rPr>
                  <a:t> </a:t>
                </a:r>
                <a:br>
                  <a:rPr lang="fr-FR" sz="800" dirty="0">
                    <a:solidFill>
                      <a:srgbClr val="000000">
                        <a:lumMod val="65000"/>
                        <a:lumOff val="35000"/>
                      </a:srgbClr>
                    </a:solidFill>
                  </a:rPr>
                </a:br>
                <a:r>
                  <a:rPr lang="fr-FR" sz="800" dirty="0">
                    <a:solidFill>
                      <a:srgbClr val="000000">
                        <a:lumMod val="65000"/>
                        <a:lumOff val="35000"/>
                      </a:srgbClr>
                    </a:solidFill>
                  </a:rPr>
                  <a:t>(n=4130)</a:t>
                </a:r>
              </a:p>
            </p:txBody>
          </p:sp>
        </p:grpSp>
      </p:grpSp>
      <p:grpSp>
        <p:nvGrpSpPr>
          <p:cNvPr id="13" name="Gruppieren 12">
            <a:extLst>
              <a:ext uri="{FF2B5EF4-FFF2-40B4-BE49-F238E27FC236}">
                <a16:creationId xmlns:a16="http://schemas.microsoft.com/office/drawing/2014/main" id="{51918C97-80EA-482B-A8AF-9706907BD47A}"/>
              </a:ext>
            </a:extLst>
          </p:cNvPr>
          <p:cNvGrpSpPr/>
          <p:nvPr/>
        </p:nvGrpSpPr>
        <p:grpSpPr>
          <a:xfrm>
            <a:off x="1450357" y="4234358"/>
            <a:ext cx="1941692" cy="342659"/>
            <a:chOff x="1648320" y="3266269"/>
            <a:chExt cx="1941692" cy="342659"/>
          </a:xfrm>
        </p:grpSpPr>
        <p:grpSp>
          <p:nvGrpSpPr>
            <p:cNvPr id="159" name="Gruppieren 158">
              <a:extLst>
                <a:ext uri="{FF2B5EF4-FFF2-40B4-BE49-F238E27FC236}">
                  <a16:creationId xmlns:a16="http://schemas.microsoft.com/office/drawing/2014/main" id="{3EDFCBF2-7602-4A42-8B87-ED93C3A5FC0C}"/>
                </a:ext>
              </a:extLst>
            </p:cNvPr>
            <p:cNvGrpSpPr/>
            <p:nvPr/>
          </p:nvGrpSpPr>
          <p:grpSpPr>
            <a:xfrm>
              <a:off x="2553411" y="3268193"/>
              <a:ext cx="1036601" cy="340735"/>
              <a:chOff x="6101402" y="-64379"/>
              <a:chExt cx="1036601" cy="340735"/>
            </a:xfrm>
          </p:grpSpPr>
          <p:sp>
            <p:nvSpPr>
              <p:cNvPr id="160" name="Rectangle 14">
                <a:extLst>
                  <a:ext uri="{FF2B5EF4-FFF2-40B4-BE49-F238E27FC236}">
                    <a16:creationId xmlns:a16="http://schemas.microsoft.com/office/drawing/2014/main" id="{D477A64C-6CCA-4658-938B-40452028C180}"/>
                  </a:ext>
                </a:extLst>
              </p:cNvPr>
              <p:cNvSpPr/>
              <p:nvPr/>
            </p:nvSpPr>
            <p:spPr bwMode="auto">
              <a:xfrm>
                <a:off x="6101402" y="55467"/>
                <a:ext cx="72000" cy="72000"/>
              </a:xfrm>
              <a:prstGeom prst="rect">
                <a:avLst/>
              </a:prstGeom>
              <a:solidFill>
                <a:srgbClr val="8A8C8E"/>
              </a:solidFill>
              <a:ln w="19050" algn="ctr">
                <a:solidFill>
                  <a:srgbClr val="8A8C8E"/>
                </a:solidFill>
                <a:miter lim="800000"/>
                <a:headEnd/>
                <a:tailEnd/>
              </a:ln>
              <a:effectLst/>
            </p:spPr>
            <p:txBody>
              <a:bodyPr wrap="square" lIns="0" tIns="0" rIns="0" bIns="0" rtlCol="0" anchor="ctr">
                <a:noAutofit/>
              </a:bodyPr>
              <a:lstStyle/>
              <a:p>
                <a:pPr algn="ctr"/>
                <a:endParaRPr lang="en-GB" sz="1000">
                  <a:solidFill>
                    <a:srgbClr val="8A8C8E"/>
                  </a:solidFill>
                </a:endParaRPr>
              </a:p>
            </p:txBody>
          </p:sp>
          <p:sp>
            <p:nvSpPr>
              <p:cNvPr id="161" name="TextBox 15">
                <a:extLst>
                  <a:ext uri="{FF2B5EF4-FFF2-40B4-BE49-F238E27FC236}">
                    <a16:creationId xmlns:a16="http://schemas.microsoft.com/office/drawing/2014/main" id="{2F75B07F-1E21-4B73-B23A-9468DCB776EA}"/>
                  </a:ext>
                </a:extLst>
              </p:cNvPr>
              <p:cNvSpPr txBox="1"/>
              <p:nvPr/>
            </p:nvSpPr>
            <p:spPr>
              <a:xfrm>
                <a:off x="6151538" y="-64379"/>
                <a:ext cx="986465" cy="340735"/>
              </a:xfrm>
              <a:prstGeom prst="rect">
                <a:avLst/>
              </a:prstGeom>
              <a:noFill/>
            </p:spPr>
            <p:txBody>
              <a:bodyPr wrap="none" lIns="90000" tIns="46800" rIns="90000" bIns="46800" rtlCol="0" anchor="ctr">
                <a:spAutoFit/>
              </a:bodyPr>
              <a:lstStyle/>
              <a:p>
                <a:r>
                  <a:rPr lang="fr-FR" sz="800" dirty="0" err="1">
                    <a:solidFill>
                      <a:srgbClr val="000000">
                        <a:lumMod val="65000"/>
                        <a:lumOff val="35000"/>
                      </a:srgbClr>
                    </a:solidFill>
                  </a:rPr>
                  <a:t>énoxaparine</a:t>
                </a:r>
                <a:r>
                  <a:rPr lang="fr-FR" sz="800" dirty="0">
                    <a:solidFill>
                      <a:srgbClr val="000000">
                        <a:lumMod val="65000"/>
                        <a:lumOff val="35000"/>
                      </a:srgbClr>
                    </a:solidFill>
                  </a:rPr>
                  <a:t>/AVK</a:t>
                </a:r>
                <a:br>
                  <a:rPr lang="fr-FR" sz="800" dirty="0">
                    <a:solidFill>
                      <a:srgbClr val="000000">
                        <a:lumMod val="65000"/>
                        <a:lumOff val="35000"/>
                      </a:srgbClr>
                    </a:solidFill>
                  </a:rPr>
                </a:br>
                <a:r>
                  <a:rPr lang="fr-FR" sz="800" dirty="0">
                    <a:solidFill>
                      <a:srgbClr val="000000">
                        <a:lumMod val="65000"/>
                        <a:lumOff val="35000"/>
                      </a:srgbClr>
                    </a:solidFill>
                  </a:rPr>
                  <a:t>(n=4131)</a:t>
                </a:r>
              </a:p>
            </p:txBody>
          </p:sp>
        </p:grpSp>
        <p:grpSp>
          <p:nvGrpSpPr>
            <p:cNvPr id="162" name="Gruppieren 161">
              <a:extLst>
                <a:ext uri="{FF2B5EF4-FFF2-40B4-BE49-F238E27FC236}">
                  <a16:creationId xmlns:a16="http://schemas.microsoft.com/office/drawing/2014/main" id="{DFBDFE91-36FE-4898-92DD-84EF7682C450}"/>
                </a:ext>
              </a:extLst>
            </p:cNvPr>
            <p:cNvGrpSpPr/>
            <p:nvPr/>
          </p:nvGrpSpPr>
          <p:grpSpPr>
            <a:xfrm>
              <a:off x="1648320" y="3266269"/>
              <a:ext cx="1612009" cy="340735"/>
              <a:chOff x="6102397" y="230525"/>
              <a:chExt cx="1612009" cy="340735"/>
            </a:xfrm>
          </p:grpSpPr>
          <p:sp>
            <p:nvSpPr>
              <p:cNvPr id="163" name="Rectangle 20">
                <a:extLst>
                  <a:ext uri="{FF2B5EF4-FFF2-40B4-BE49-F238E27FC236}">
                    <a16:creationId xmlns:a16="http://schemas.microsoft.com/office/drawing/2014/main" id="{E27C2726-D9AB-4830-8A9B-B25D4EC4BAA6}"/>
                  </a:ext>
                </a:extLst>
              </p:cNvPr>
              <p:cNvSpPr/>
              <p:nvPr/>
            </p:nvSpPr>
            <p:spPr bwMode="auto">
              <a:xfrm>
                <a:off x="6102397" y="352958"/>
                <a:ext cx="72000" cy="72000"/>
              </a:xfrm>
              <a:prstGeom prst="rect">
                <a:avLst/>
              </a:prstGeom>
              <a:solidFill>
                <a:srgbClr val="3961AC"/>
              </a:solidFill>
              <a:ln w="19050" algn="ctr">
                <a:solidFill>
                  <a:srgbClr val="3961AC"/>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64" name="TextBox 23">
                <a:extLst>
                  <a:ext uri="{FF2B5EF4-FFF2-40B4-BE49-F238E27FC236}">
                    <a16:creationId xmlns:a16="http://schemas.microsoft.com/office/drawing/2014/main" id="{CDDC3CC9-9E79-4B97-9E72-13103B5D031B}"/>
                  </a:ext>
                </a:extLst>
              </p:cNvPr>
              <p:cNvSpPr txBox="1"/>
              <p:nvPr/>
            </p:nvSpPr>
            <p:spPr>
              <a:xfrm>
                <a:off x="6152533" y="230525"/>
                <a:ext cx="1561873" cy="340735"/>
              </a:xfrm>
              <a:prstGeom prst="rect">
                <a:avLst/>
              </a:prstGeom>
              <a:noFill/>
            </p:spPr>
            <p:txBody>
              <a:bodyPr wrap="square" lIns="90000" tIns="46800" rIns="90000" bIns="46800" rtlCol="0" anchor="ctr">
                <a:spAutoFit/>
              </a:bodyPr>
              <a:lstStyle/>
              <a:p>
                <a:r>
                  <a:rPr lang="fr-FR" sz="800" dirty="0" err="1">
                    <a:solidFill>
                      <a:srgbClr val="000000">
                        <a:lumMod val="65000"/>
                        <a:lumOff val="35000"/>
                      </a:srgbClr>
                    </a:solidFill>
                  </a:rPr>
                  <a:t>rivaroxaban</a:t>
                </a:r>
                <a:r>
                  <a:rPr lang="fr-FR" sz="800" dirty="0">
                    <a:solidFill>
                      <a:srgbClr val="000000">
                        <a:lumMod val="65000"/>
                        <a:lumOff val="35000"/>
                      </a:srgbClr>
                    </a:solidFill>
                  </a:rPr>
                  <a:t> </a:t>
                </a:r>
                <a:br>
                  <a:rPr lang="fr-FR" sz="800" dirty="0">
                    <a:solidFill>
                      <a:srgbClr val="000000">
                        <a:lumMod val="65000"/>
                        <a:lumOff val="35000"/>
                      </a:srgbClr>
                    </a:solidFill>
                  </a:rPr>
                </a:br>
                <a:r>
                  <a:rPr lang="fr-FR" sz="800" dirty="0">
                    <a:solidFill>
                      <a:srgbClr val="000000">
                        <a:lumMod val="65000"/>
                        <a:lumOff val="35000"/>
                      </a:srgbClr>
                    </a:solidFill>
                  </a:rPr>
                  <a:t>(n=4150)</a:t>
                </a:r>
              </a:p>
            </p:txBody>
          </p:sp>
        </p:grpSp>
      </p:grpSp>
      <p:sp>
        <p:nvSpPr>
          <p:cNvPr id="14" name="Textfeld 13">
            <a:extLst>
              <a:ext uri="{FF2B5EF4-FFF2-40B4-BE49-F238E27FC236}">
                <a16:creationId xmlns:a16="http://schemas.microsoft.com/office/drawing/2014/main" id="{77AB92D1-A459-436E-A7E4-7684D8A2C9BD}"/>
              </a:ext>
            </a:extLst>
          </p:cNvPr>
          <p:cNvSpPr txBox="1"/>
          <p:nvPr/>
        </p:nvSpPr>
        <p:spPr>
          <a:xfrm>
            <a:off x="616753" y="1766999"/>
            <a:ext cx="1406159" cy="153888"/>
          </a:xfrm>
          <a:prstGeom prst="rect">
            <a:avLst/>
          </a:prstGeom>
          <a:noFill/>
        </p:spPr>
        <p:txBody>
          <a:bodyPr wrap="square" lIns="0" tIns="0" rIns="0" bIns="0" rtlCol="0" anchor="ctr">
            <a:spAutoFit/>
          </a:bodyPr>
          <a:lstStyle/>
          <a:p>
            <a:r>
              <a:rPr lang="fr-FR" sz="1000" b="1">
                <a:solidFill>
                  <a:schemeClr val="tx1">
                    <a:lumMod val="65000"/>
                    <a:lumOff val="35000"/>
                  </a:schemeClr>
                </a:solidFill>
                <a:latin typeface="Arial" pitchFamily="34" charset="0"/>
                <a:cs typeface="Arial" pitchFamily="34" charset="0"/>
              </a:rPr>
              <a:t>Récidive de TEV*</a:t>
            </a:r>
          </a:p>
        </p:txBody>
      </p:sp>
      <p:sp>
        <p:nvSpPr>
          <p:cNvPr id="168" name="Textfeld 167">
            <a:extLst>
              <a:ext uri="{FF2B5EF4-FFF2-40B4-BE49-F238E27FC236}">
                <a16:creationId xmlns:a16="http://schemas.microsoft.com/office/drawing/2014/main" id="{9197ED60-0351-497A-9DC9-8769418C4A88}"/>
              </a:ext>
            </a:extLst>
          </p:cNvPr>
          <p:cNvSpPr txBox="1"/>
          <p:nvPr/>
        </p:nvSpPr>
        <p:spPr>
          <a:xfrm>
            <a:off x="4751388" y="1771287"/>
            <a:ext cx="1406159" cy="153888"/>
          </a:xfrm>
          <a:prstGeom prst="rect">
            <a:avLst/>
          </a:prstGeom>
          <a:noFill/>
        </p:spPr>
        <p:txBody>
          <a:bodyPr wrap="square" lIns="0" tIns="0" rIns="0" bIns="0" rtlCol="0" anchor="ctr">
            <a:spAutoFit/>
          </a:bodyPr>
          <a:lstStyle/>
          <a:p>
            <a:r>
              <a:rPr lang="fr-FR" sz="1000" b="1">
                <a:solidFill>
                  <a:schemeClr val="tx1">
                    <a:lumMod val="65000"/>
                    <a:lumOff val="35000"/>
                  </a:schemeClr>
                </a:solidFill>
                <a:latin typeface="Arial" pitchFamily="34" charset="0"/>
                <a:cs typeface="Arial" pitchFamily="34" charset="0"/>
              </a:rPr>
              <a:t>Hémorragie majeure</a:t>
            </a:r>
            <a:r>
              <a:rPr lang="fr-FR" sz="1000" b="1" baseline="30000">
                <a:solidFill>
                  <a:schemeClr val="tx1">
                    <a:lumMod val="65000"/>
                    <a:lumOff val="35000"/>
                  </a:schemeClr>
                </a:solidFill>
                <a:latin typeface="Arial" pitchFamily="34" charset="0"/>
                <a:cs typeface="Arial" pitchFamily="34" charset="0"/>
              </a:rPr>
              <a:t>#</a:t>
            </a:r>
          </a:p>
        </p:txBody>
      </p:sp>
    </p:spTree>
    <p:extLst>
      <p:ext uri="{BB962C8B-B14F-4D97-AF65-F5344CB8AC3E}">
        <p14:creationId xmlns:p14="http://schemas.microsoft.com/office/powerpoint/2010/main" val="3678544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uppieren 18">
            <a:extLst>
              <a:ext uri="{FF2B5EF4-FFF2-40B4-BE49-F238E27FC236}">
                <a16:creationId xmlns:a16="http://schemas.microsoft.com/office/drawing/2014/main" id="{F6464E34-31BF-4836-B7AB-5A3E62603AFB}"/>
              </a:ext>
            </a:extLst>
          </p:cNvPr>
          <p:cNvGrpSpPr/>
          <p:nvPr/>
        </p:nvGrpSpPr>
        <p:grpSpPr>
          <a:xfrm>
            <a:off x="798970" y="2041072"/>
            <a:ext cx="3600000" cy="900000"/>
            <a:chOff x="4746629" y="2055541"/>
            <a:chExt cx="3812057" cy="596050"/>
          </a:xfrm>
        </p:grpSpPr>
        <p:sp>
          <p:nvSpPr>
            <p:cNvPr id="21" name="Freeform: Shape 36">
              <a:extLst>
                <a:ext uri="{FF2B5EF4-FFF2-40B4-BE49-F238E27FC236}">
                  <a16:creationId xmlns:a16="http://schemas.microsoft.com/office/drawing/2014/main" id="{213FFAB3-7082-4EB5-AD96-206354808798}"/>
                </a:ext>
              </a:extLst>
            </p:cNvPr>
            <p:cNvSpPr/>
            <p:nvPr/>
          </p:nvSpPr>
          <p:spPr bwMode="auto">
            <a:xfrm>
              <a:off x="4751388" y="2055541"/>
              <a:ext cx="3807298" cy="59605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3961AC"/>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22" name="Rechteck 21">
              <a:extLst>
                <a:ext uri="{FF2B5EF4-FFF2-40B4-BE49-F238E27FC236}">
                  <a16:creationId xmlns:a16="http://schemas.microsoft.com/office/drawing/2014/main" id="{D5AD393A-2B7A-40F5-ACB7-4DEC8CFAE2B6}"/>
                </a:ext>
              </a:extLst>
            </p:cNvPr>
            <p:cNvSpPr/>
            <p:nvPr/>
          </p:nvSpPr>
          <p:spPr bwMode="auto">
            <a:xfrm>
              <a:off x="4746629" y="2055541"/>
              <a:ext cx="497900" cy="596050"/>
            </a:xfrm>
            <a:prstGeom prst="rect">
              <a:avLst/>
            </a:prstGeom>
            <a:solidFill>
              <a:srgbClr val="3961AC"/>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sp>
        <p:nvSpPr>
          <p:cNvPr id="17" name="Content Placeholder 3">
            <a:extLst>
              <a:ext uri="{FF2B5EF4-FFF2-40B4-BE49-F238E27FC236}">
                <a16:creationId xmlns:a16="http://schemas.microsoft.com/office/drawing/2014/main" id="{84E940E7-662E-4063-B945-CF2F30CB1EE6}"/>
              </a:ext>
            </a:extLst>
          </p:cNvPr>
          <p:cNvSpPr txBox="1">
            <a:spLocks/>
          </p:cNvSpPr>
          <p:nvPr/>
        </p:nvSpPr>
        <p:spPr>
          <a:xfrm>
            <a:off x="616659" y="1686354"/>
            <a:ext cx="7907817" cy="1473566"/>
          </a:xfrm>
          <a:prstGeom prst="roundRect">
            <a:avLst>
              <a:gd name="adj" fmla="val 7035"/>
            </a:avLst>
          </a:prstGeom>
          <a:solidFill>
            <a:srgbClr val="3961AC">
              <a:alpha val="10000"/>
            </a:srgbClr>
          </a:solidFill>
        </p:spPr>
        <p:txBody>
          <a:bodyPr vert="horz" lIns="54000" tIns="54000" rIns="54000" bIns="54000" rtlCol="0">
            <a:noAutofit/>
          </a:bodyPr>
          <a:lstStyle>
            <a:lvl1pPr marL="201216" indent="-201216" algn="l" rtl="0" eaLnBrk="1" fontAlgn="base" hangingPunct="1">
              <a:spcBef>
                <a:spcPct val="25000"/>
              </a:spcBef>
              <a:spcAft>
                <a:spcPct val="0"/>
              </a:spcAft>
              <a:buClr>
                <a:schemeClr val="bg2"/>
              </a:buClr>
              <a:buSzPct val="80000"/>
              <a:buFont typeface="Wingdings" panose="05000000000000000000" pitchFamily="2" charset="2"/>
              <a:buChar char=""/>
              <a:tabLst>
                <a:tab pos="928688" algn="l"/>
              </a:tabLst>
              <a:defRPr sz="1500">
                <a:solidFill>
                  <a:schemeClr val="tx1">
                    <a:lumMod val="65000"/>
                    <a:lumOff val="35000"/>
                  </a:schemeClr>
                </a:solidFill>
                <a:latin typeface="+mn-lt"/>
                <a:ea typeface="+mn-ea"/>
                <a:cs typeface="+mn-cs"/>
              </a:defRPr>
            </a:lvl1pPr>
            <a:lvl2pPr marL="409575" indent="-207169" algn="l" rtl="0" eaLnBrk="1" fontAlgn="base" hangingPunct="1">
              <a:spcBef>
                <a:spcPct val="25000"/>
              </a:spcBef>
              <a:spcAft>
                <a:spcPct val="0"/>
              </a:spcAft>
              <a:buClr>
                <a:schemeClr val="bg2"/>
              </a:buClr>
              <a:buFont typeface="Symbol" panose="05050102010706020507" pitchFamily="18" charset="2"/>
              <a:buChar char=""/>
              <a:tabLst>
                <a:tab pos="928688" algn="l"/>
              </a:tabLst>
              <a:defRPr>
                <a:solidFill>
                  <a:schemeClr val="tx1">
                    <a:lumMod val="65000"/>
                    <a:lumOff val="35000"/>
                  </a:schemeClr>
                </a:solidFill>
                <a:latin typeface="+mn-lt"/>
              </a:defRPr>
            </a:lvl2pPr>
            <a:lvl3pPr marL="626269" indent="-215504" algn="l" rtl="0" eaLnBrk="1" fontAlgn="base" hangingPunct="1">
              <a:spcBef>
                <a:spcPct val="25000"/>
              </a:spcBef>
              <a:spcAft>
                <a:spcPct val="0"/>
              </a:spcAft>
              <a:buClr>
                <a:schemeClr val="bg2"/>
              </a:buClr>
              <a:buFont typeface="Arial" panose="020B0604020202020204" pitchFamily="34" charset="0"/>
              <a:buChar char="–"/>
              <a:tabLst>
                <a:tab pos="928688" algn="l"/>
              </a:tabLst>
              <a:defRPr sz="1200">
                <a:solidFill>
                  <a:schemeClr val="tx1">
                    <a:lumMod val="65000"/>
                    <a:lumOff val="35000"/>
                  </a:schemeClr>
                </a:solidFill>
                <a:latin typeface="+mn-lt"/>
              </a:defRPr>
            </a:lvl3pPr>
            <a:lvl4pPr marL="827485" indent="-200025" algn="l" rtl="0" eaLnBrk="1" fontAlgn="base" hangingPunct="1">
              <a:spcBef>
                <a:spcPct val="25000"/>
              </a:spcBef>
              <a:spcAft>
                <a:spcPct val="0"/>
              </a:spcAft>
              <a:buClr>
                <a:schemeClr val="bg2"/>
              </a:buClr>
              <a:buFont typeface="Arial" charset="0"/>
              <a:buChar char="–"/>
              <a:tabLst>
                <a:tab pos="928688" algn="l"/>
              </a:tabLst>
              <a:defRPr sz="1200">
                <a:solidFill>
                  <a:schemeClr val="tx1">
                    <a:lumMod val="65000"/>
                    <a:lumOff val="35000"/>
                  </a:schemeClr>
                </a:solidFill>
                <a:latin typeface="+mn-lt"/>
              </a:defRPr>
            </a:lvl4pPr>
            <a:lvl5pPr marL="1021556" indent="-214313" algn="l" rtl="0" eaLnBrk="1" fontAlgn="base" hangingPunct="1">
              <a:spcBef>
                <a:spcPct val="25000"/>
              </a:spcBef>
              <a:spcAft>
                <a:spcPct val="0"/>
              </a:spcAft>
              <a:buClr>
                <a:schemeClr val="bg2"/>
              </a:buClr>
              <a:buFont typeface="Arial" panose="020B0604020202020204" pitchFamily="34" charset="0"/>
              <a:buChar char="–"/>
              <a:tabLst/>
              <a:defRPr sz="1200" baseline="0">
                <a:solidFill>
                  <a:schemeClr val="tx1">
                    <a:lumMod val="65000"/>
                    <a:lumOff val="35000"/>
                  </a:schemeClr>
                </a:solidFill>
                <a:latin typeface="+mn-lt"/>
              </a:defRPr>
            </a:lvl5pPr>
            <a:lvl6pPr marL="19490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6pPr>
            <a:lvl7pPr marL="22919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7pPr>
            <a:lvl8pPr marL="26348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8pPr>
            <a:lvl9pPr marL="29777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9pPr>
          </a:lstStyle>
          <a:p>
            <a:pPr marL="0" marR="0" lvl="0" indent="0" algn="l" defTabSz="685800" rtl="0" eaLnBrk="1" fontAlgn="base" latinLnBrk="0" hangingPunct="1">
              <a:lnSpc>
                <a:spcPct val="100000"/>
              </a:lnSpc>
              <a:spcBef>
                <a:spcPct val="25000"/>
              </a:spcBef>
              <a:spcAft>
                <a:spcPct val="0"/>
              </a:spcAft>
              <a:buClr>
                <a:srgbClr val="3961AC"/>
              </a:buClr>
              <a:buSzPct val="80000"/>
              <a:buFont typeface="Wingdings" panose="05000000000000000000" pitchFamily="2" charset="2"/>
              <a:buNone/>
              <a:tabLst>
                <a:tab pos="928688" algn="l"/>
              </a:tabLst>
              <a:defRPr/>
            </a:pPr>
            <a:endParaRPr kumimoji="0" lang="en-AU" sz="1500" b="1" i="0" u="none" strike="noStrike" kern="0" cap="none" spc="0" normalizeH="0" baseline="0" noProof="0">
              <a:ln>
                <a:noFill/>
              </a:ln>
              <a:solidFill>
                <a:srgbClr val="3961AC"/>
              </a:solidFill>
              <a:effectLst/>
              <a:uLnTx/>
              <a:uFillTx/>
              <a:latin typeface="Arial"/>
              <a:ea typeface="+mn-ea"/>
              <a:cs typeface="+mn-cs"/>
            </a:endParaRPr>
          </a:p>
        </p:txBody>
      </p:sp>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itel 1">
            <a:extLst>
              <a:ext uri="{FF2B5EF4-FFF2-40B4-BE49-F238E27FC236}">
                <a16:creationId xmlns:a16="http://schemas.microsoft.com/office/drawing/2014/main" id="{CB0E5EFB-35B6-4E7B-B90A-0BE19FEA8704}"/>
              </a:ext>
            </a:extLst>
          </p:cNvPr>
          <p:cNvSpPr txBox="1">
            <a:spLocks/>
          </p:cNvSpPr>
          <p:nvPr/>
        </p:nvSpPr>
        <p:spPr>
          <a:xfrm>
            <a:off x="619123" y="549309"/>
            <a:ext cx="8274053"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Une approche claire d’un seul médicament dès le départ  </a:t>
            </a:r>
          </a:p>
        </p:txBody>
      </p:sp>
      <p:sp>
        <p:nvSpPr>
          <p:cNvPr id="8" name="TextBox 3">
            <a:extLst>
              <a:ext uri="{FF2B5EF4-FFF2-40B4-BE49-F238E27FC236}">
                <a16:creationId xmlns:a16="http://schemas.microsoft.com/office/drawing/2014/main" id="{2FFE767A-A25D-4C4F-BA87-BB3284BB6192}"/>
              </a:ext>
            </a:extLst>
          </p:cNvPr>
          <p:cNvSpPr txBox="1"/>
          <p:nvPr/>
        </p:nvSpPr>
        <p:spPr>
          <a:xfrm>
            <a:off x="619123" y="4815493"/>
            <a:ext cx="8274051" cy="241092"/>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Les comprimés de 15 mg et 20 mg de </a:t>
            </a:r>
            <a:r>
              <a:rPr lang="fr-FR" sz="700" dirty="0" err="1">
                <a:solidFill>
                  <a:srgbClr val="B3B2B5"/>
                </a:solidFill>
                <a:cs typeface="Arial" charset="0"/>
              </a:rPr>
              <a:t>rivaroxaban</a:t>
            </a:r>
            <a:r>
              <a:rPr lang="fr-FR" sz="700" dirty="0">
                <a:solidFill>
                  <a:srgbClr val="B3B2B5"/>
                </a:solidFill>
                <a:cs typeface="Arial" charset="0"/>
              </a:rPr>
              <a:t> doivent être pris avec de la nourriture ; aucune adaptation de la dose n’est nécessaire en fonction de la </a:t>
            </a:r>
            <a:r>
              <a:rPr lang="fr-FR" sz="700" dirty="0" err="1">
                <a:solidFill>
                  <a:srgbClr val="B3B2B5"/>
                </a:solidFill>
                <a:cs typeface="Arial" charset="0"/>
              </a:rPr>
              <a:t>ClCr</a:t>
            </a:r>
            <a:r>
              <a:rPr lang="fr-FR" sz="700" dirty="0">
                <a:solidFill>
                  <a:srgbClr val="B3B2B5"/>
                </a:solidFill>
                <a:cs typeface="Arial" charset="0"/>
              </a:rPr>
              <a:t>. </a:t>
            </a:r>
          </a:p>
          <a:p>
            <a:pPr>
              <a:spcBef>
                <a:spcPts val="0"/>
              </a:spcBef>
              <a:spcAft>
                <a:spcPts val="200"/>
              </a:spcAft>
            </a:pPr>
            <a:r>
              <a:rPr lang="fr-FR" sz="700" dirty="0">
                <a:solidFill>
                  <a:srgbClr val="B3B2B5"/>
                </a:solidFill>
                <a:cs typeface="Arial" charset="0"/>
              </a:rPr>
              <a:t>TEV : </a:t>
            </a:r>
            <a:r>
              <a:rPr lang="fr-FR" sz="700" dirty="0" err="1">
                <a:solidFill>
                  <a:srgbClr val="B3B2B5"/>
                </a:solidFill>
                <a:cs typeface="Arial" charset="0"/>
              </a:rPr>
              <a:t>thromboembolie</a:t>
            </a:r>
            <a:r>
              <a:rPr lang="fr-FR" sz="700" dirty="0">
                <a:solidFill>
                  <a:srgbClr val="B3B2B5"/>
                </a:solidFill>
                <a:cs typeface="Arial" charset="0"/>
              </a:rPr>
              <a:t> veineuse ; TVP : thrombose veineuse profonde ; EP : embolie pulmonaire ; </a:t>
            </a:r>
            <a:r>
              <a:rPr lang="fr-FR" sz="700" dirty="0" err="1">
                <a:solidFill>
                  <a:srgbClr val="B3B2B5"/>
                </a:solidFill>
                <a:cs typeface="Arial" charset="0"/>
              </a:rPr>
              <a:t>ClCr</a:t>
            </a:r>
            <a:r>
              <a:rPr lang="fr-FR" sz="700" dirty="0">
                <a:solidFill>
                  <a:srgbClr val="B3B2B5"/>
                </a:solidFill>
                <a:cs typeface="Arial" charset="0"/>
              </a:rPr>
              <a:t> : clairance de la créatinine</a:t>
            </a:r>
          </a:p>
        </p:txBody>
      </p:sp>
      <p:sp>
        <p:nvSpPr>
          <p:cNvPr id="9" name="Subtitle 1">
            <a:extLst>
              <a:ext uri="{FF2B5EF4-FFF2-40B4-BE49-F238E27FC236}">
                <a16:creationId xmlns:a16="http://schemas.microsoft.com/office/drawing/2014/main" id="{04EA1788-3DA9-4CEB-9C2A-358BFC9B1EF5}"/>
              </a:ext>
            </a:extLst>
          </p:cNvPr>
          <p:cNvSpPr txBox="1">
            <a:spLocks/>
          </p:cNvSpPr>
          <p:nvPr/>
        </p:nvSpPr>
        <p:spPr>
          <a:xfrm>
            <a:off x="612776" y="1228789"/>
            <a:ext cx="5516558"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a:t>Posologie de rivaroxaban dans le traitement des TVP/EP</a:t>
            </a:r>
            <a:r>
              <a:rPr lang="fr-FR" sz="1400" b="1" baseline="30000"/>
              <a:t>8</a:t>
            </a:r>
          </a:p>
        </p:txBody>
      </p:sp>
      <p:sp>
        <p:nvSpPr>
          <p:cNvPr id="2" name="Textfeld 1">
            <a:extLst>
              <a:ext uri="{FF2B5EF4-FFF2-40B4-BE49-F238E27FC236}">
                <a16:creationId xmlns:a16="http://schemas.microsoft.com/office/drawing/2014/main" id="{AFAA21FC-DBD6-44A5-8DB7-826EFB84B496}"/>
              </a:ext>
            </a:extLst>
          </p:cNvPr>
          <p:cNvSpPr txBox="1"/>
          <p:nvPr/>
        </p:nvSpPr>
        <p:spPr>
          <a:xfrm>
            <a:off x="803463" y="1686355"/>
            <a:ext cx="3344373" cy="334095"/>
          </a:xfrm>
          <a:prstGeom prst="rect">
            <a:avLst/>
          </a:prstGeom>
          <a:noFill/>
        </p:spPr>
        <p:txBody>
          <a:bodyPr wrap="square" lIns="90000" tIns="46800" rIns="90000" bIns="46800" rtlCol="0" anchor="ctr">
            <a:noAutofit/>
          </a:bodyPr>
          <a:lstStyle/>
          <a:p>
            <a:pPr algn="ctr" rtl="0"/>
            <a:r>
              <a:rPr lang="fr-FR" sz="1200" b="1" i="0" u="none" strike="noStrike" baseline="0" dirty="0">
                <a:solidFill>
                  <a:srgbClr val="595959"/>
                </a:solidFill>
                <a:latin typeface="Arial" panose="020B0604020202020204" pitchFamily="34" charset="0"/>
              </a:rPr>
              <a:t>Traitement initial (21 jours)</a:t>
            </a:r>
          </a:p>
        </p:txBody>
      </p:sp>
      <p:grpSp>
        <p:nvGrpSpPr>
          <p:cNvPr id="4" name="Gruppieren 3">
            <a:extLst>
              <a:ext uri="{FF2B5EF4-FFF2-40B4-BE49-F238E27FC236}">
                <a16:creationId xmlns:a16="http://schemas.microsoft.com/office/drawing/2014/main" id="{A3978789-CCBF-45DE-B15B-403144E550C2}"/>
              </a:ext>
            </a:extLst>
          </p:cNvPr>
          <p:cNvGrpSpPr/>
          <p:nvPr/>
        </p:nvGrpSpPr>
        <p:grpSpPr>
          <a:xfrm>
            <a:off x="4746629" y="2041072"/>
            <a:ext cx="3600000" cy="900000"/>
            <a:chOff x="4746629" y="2055541"/>
            <a:chExt cx="3812057" cy="596050"/>
          </a:xfrm>
        </p:grpSpPr>
        <p:sp>
          <p:nvSpPr>
            <p:cNvPr id="16" name="Freeform: Shape 36">
              <a:extLst>
                <a:ext uri="{FF2B5EF4-FFF2-40B4-BE49-F238E27FC236}">
                  <a16:creationId xmlns:a16="http://schemas.microsoft.com/office/drawing/2014/main" id="{B0C28421-5FD4-4973-AA88-92496F2A52D2}"/>
                </a:ext>
              </a:extLst>
            </p:cNvPr>
            <p:cNvSpPr/>
            <p:nvPr/>
          </p:nvSpPr>
          <p:spPr bwMode="auto">
            <a:xfrm>
              <a:off x="4751388" y="2055541"/>
              <a:ext cx="3807298" cy="596050"/>
            </a:xfrm>
            <a:custGeom>
              <a:avLst/>
              <a:gdLst>
                <a:gd name="connsiteX0" fmla="*/ 360000 w 4368835"/>
                <a:gd name="connsiteY0" fmla="*/ 0 h 720000"/>
                <a:gd name="connsiteX1" fmla="*/ 4077048 w 4368835"/>
                <a:gd name="connsiteY1" fmla="*/ 0 h 720000"/>
                <a:gd name="connsiteX2" fmla="*/ 4368835 w 4368835"/>
                <a:gd name="connsiteY2" fmla="*/ 360000 h 720000"/>
                <a:gd name="connsiteX3" fmla="*/ 4077048 w 4368835"/>
                <a:gd name="connsiteY3" fmla="*/ 720000 h 720000"/>
                <a:gd name="connsiteX4" fmla="*/ 360000 w 4368835"/>
                <a:gd name="connsiteY4" fmla="*/ 720000 h 720000"/>
                <a:gd name="connsiteX5" fmla="*/ 0 w 4368835"/>
                <a:gd name="connsiteY5" fmla="*/ 360000 h 720000"/>
                <a:gd name="connsiteX6" fmla="*/ 360000 w 4368835"/>
                <a:gd name="connsiteY6" fmla="*/ 0 h 7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68835" h="720000">
                  <a:moveTo>
                    <a:pt x="360000" y="0"/>
                  </a:moveTo>
                  <a:lnTo>
                    <a:pt x="4077048" y="0"/>
                  </a:lnTo>
                  <a:lnTo>
                    <a:pt x="4368835" y="360000"/>
                  </a:lnTo>
                  <a:lnTo>
                    <a:pt x="4077048" y="720000"/>
                  </a:lnTo>
                  <a:lnTo>
                    <a:pt x="360000" y="720000"/>
                  </a:lnTo>
                  <a:cubicBezTo>
                    <a:pt x="161177" y="720000"/>
                    <a:pt x="0" y="558823"/>
                    <a:pt x="0" y="360000"/>
                  </a:cubicBezTo>
                  <a:cubicBezTo>
                    <a:pt x="0" y="161177"/>
                    <a:pt x="161177" y="0"/>
                    <a:pt x="360000" y="0"/>
                  </a:cubicBezTo>
                  <a:close/>
                </a:path>
              </a:pathLst>
            </a:custGeom>
            <a:solidFill>
              <a:srgbClr val="3961AC"/>
            </a:solidFill>
            <a:ln w="19050" algn="ctr">
              <a:noFill/>
              <a:miter lim="800000"/>
              <a:headEnd/>
              <a:tailEnd/>
            </a:ln>
            <a:effectLst/>
          </p:spPr>
          <p:txBody>
            <a:bodyPr wrap="square" lIns="0" tIns="0" rIns="0" bIns="0" rtlCol="0" anchor="ctr">
              <a:noAutofit/>
            </a:bodyPr>
            <a:lstStyle/>
            <a:p>
              <a:pPr marL="0" marR="0" lvl="0" indent="0" algn="ctr" defTabSz="685631"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lumMod val="65000"/>
                    <a:lumOff val="35000"/>
                  </a:srgbClr>
                </a:solidFill>
                <a:effectLst/>
                <a:uLnTx/>
                <a:uFillTx/>
                <a:latin typeface="Arial"/>
                <a:ea typeface="+mn-ea"/>
                <a:cs typeface="+mn-cs"/>
              </a:endParaRPr>
            </a:p>
          </p:txBody>
        </p:sp>
        <p:sp>
          <p:nvSpPr>
            <p:cNvPr id="3" name="Rechteck 2">
              <a:extLst>
                <a:ext uri="{FF2B5EF4-FFF2-40B4-BE49-F238E27FC236}">
                  <a16:creationId xmlns:a16="http://schemas.microsoft.com/office/drawing/2014/main" id="{77681FB1-452B-4221-A63C-4DB886EC239C}"/>
                </a:ext>
              </a:extLst>
            </p:cNvPr>
            <p:cNvSpPr/>
            <p:nvPr/>
          </p:nvSpPr>
          <p:spPr bwMode="auto">
            <a:xfrm>
              <a:off x="4746629" y="2055541"/>
              <a:ext cx="497900" cy="596050"/>
            </a:xfrm>
            <a:prstGeom prst="rect">
              <a:avLst/>
            </a:prstGeom>
            <a:solidFill>
              <a:srgbClr val="3961AC"/>
            </a:solidFill>
            <a:ln w="19050" algn="ctr">
              <a:noFill/>
              <a:miter lim="800000"/>
              <a:headEnd/>
              <a:tailEnd/>
            </a:ln>
            <a:effectLst/>
          </p:spPr>
          <p:txBody>
            <a:bodyPr wrap="square" lIns="0" tIns="0" rIns="0" bIns="0" rtlCol="0" anchor="ctr">
              <a:noAutofit/>
            </a:bodyPr>
            <a:lstStyle/>
            <a:p>
              <a:pPr algn="ctr"/>
              <a:endParaRPr lang="de-DE" sz="1600">
                <a:solidFill>
                  <a:schemeClr val="tx1">
                    <a:lumMod val="65000"/>
                    <a:lumOff val="35000"/>
                  </a:schemeClr>
                </a:solidFill>
              </a:endParaRPr>
            </a:p>
          </p:txBody>
        </p:sp>
      </p:grpSp>
      <p:sp>
        <p:nvSpPr>
          <p:cNvPr id="23" name="Textfeld 22">
            <a:extLst>
              <a:ext uri="{FF2B5EF4-FFF2-40B4-BE49-F238E27FC236}">
                <a16:creationId xmlns:a16="http://schemas.microsoft.com/office/drawing/2014/main" id="{73200C34-A86C-4371-A187-2A5FD1F0B942}"/>
              </a:ext>
            </a:extLst>
          </p:cNvPr>
          <p:cNvSpPr txBox="1"/>
          <p:nvPr/>
        </p:nvSpPr>
        <p:spPr>
          <a:xfrm>
            <a:off x="2357998" y="2606977"/>
            <a:ext cx="1278605" cy="334095"/>
          </a:xfrm>
          <a:prstGeom prst="rect">
            <a:avLst/>
          </a:prstGeom>
          <a:noFill/>
        </p:spPr>
        <p:txBody>
          <a:bodyPr wrap="square" lIns="90000" tIns="46800" rIns="90000" bIns="46800" rtlCol="0" anchor="ctr">
            <a:noAutofit/>
          </a:bodyPr>
          <a:lstStyle/>
          <a:p>
            <a:pPr algn="ctr" rtl="0"/>
            <a:endParaRPr lang="fr-FR" sz="1200" b="1" i="0" u="none" strike="noStrike" baseline="0">
              <a:solidFill>
                <a:schemeClr val="bg1"/>
              </a:solidFill>
              <a:latin typeface="Arial" panose="020B0604020202020204" pitchFamily="34" charset="0"/>
            </a:endParaRPr>
          </a:p>
        </p:txBody>
      </p:sp>
      <p:sp>
        <p:nvSpPr>
          <p:cNvPr id="44" name="Textfeld 43">
            <a:extLst>
              <a:ext uri="{FF2B5EF4-FFF2-40B4-BE49-F238E27FC236}">
                <a16:creationId xmlns:a16="http://schemas.microsoft.com/office/drawing/2014/main" id="{1DECDEB1-FA05-42E7-8886-F749A27E926D}"/>
              </a:ext>
            </a:extLst>
          </p:cNvPr>
          <p:cNvSpPr txBox="1"/>
          <p:nvPr/>
        </p:nvSpPr>
        <p:spPr>
          <a:xfrm>
            <a:off x="5660788" y="2688129"/>
            <a:ext cx="1236967" cy="334095"/>
          </a:xfrm>
          <a:prstGeom prst="rect">
            <a:avLst/>
          </a:prstGeom>
          <a:noFill/>
        </p:spPr>
        <p:txBody>
          <a:bodyPr wrap="square" lIns="90000" tIns="46800" rIns="90000" bIns="46800" rtlCol="0" anchor="ctr">
            <a:noAutofit/>
          </a:bodyPr>
          <a:lstStyle/>
          <a:p>
            <a:pPr algn="ctr" rtl="0"/>
            <a:endParaRPr lang="fr-FR" sz="1200" b="1" i="0" u="none" strike="noStrike" baseline="0">
              <a:solidFill>
                <a:schemeClr val="bg1"/>
              </a:solidFill>
              <a:latin typeface="Arial" panose="020B0604020202020204" pitchFamily="34" charset="0"/>
            </a:endParaRPr>
          </a:p>
        </p:txBody>
      </p:sp>
      <p:sp>
        <p:nvSpPr>
          <p:cNvPr id="45" name="Textfeld 44">
            <a:extLst>
              <a:ext uri="{FF2B5EF4-FFF2-40B4-BE49-F238E27FC236}">
                <a16:creationId xmlns:a16="http://schemas.microsoft.com/office/drawing/2014/main" id="{94AF23C3-A970-44B0-8971-041451D145B5}"/>
              </a:ext>
            </a:extLst>
          </p:cNvPr>
          <p:cNvSpPr txBox="1"/>
          <p:nvPr/>
        </p:nvSpPr>
        <p:spPr>
          <a:xfrm>
            <a:off x="4758480" y="1695455"/>
            <a:ext cx="3344372" cy="334095"/>
          </a:xfrm>
          <a:prstGeom prst="rect">
            <a:avLst/>
          </a:prstGeom>
          <a:noFill/>
        </p:spPr>
        <p:txBody>
          <a:bodyPr wrap="square" lIns="90000" tIns="46800" rIns="90000" bIns="46800" rtlCol="0" anchor="ctr">
            <a:noAutofit/>
          </a:bodyPr>
          <a:lstStyle/>
          <a:p>
            <a:pPr algn="ctr">
              <a:spcBef>
                <a:spcPts val="0"/>
              </a:spcBef>
            </a:pPr>
            <a:r>
              <a:rPr lang="fr-FR" sz="1200" b="1" i="0" u="none" strike="noStrike" baseline="0" dirty="0">
                <a:solidFill>
                  <a:srgbClr val="595959"/>
                </a:solidFill>
                <a:latin typeface="Arial" panose="020B0604020202020204" pitchFamily="34" charset="0"/>
              </a:rPr>
              <a:t>Traitement consécutif (</a:t>
            </a:r>
            <a:r>
              <a:rPr lang="fr-FR" sz="1200" b="1" dirty="0">
                <a:solidFill>
                  <a:srgbClr val="595959"/>
                </a:solidFill>
                <a:latin typeface="Arial" panose="020B0604020202020204" pitchFamily="34" charset="0"/>
              </a:rPr>
              <a:t>dès le 22</a:t>
            </a:r>
            <a:r>
              <a:rPr lang="fr-FR" sz="1200" b="1" baseline="30000" dirty="0">
                <a:solidFill>
                  <a:srgbClr val="595959"/>
                </a:solidFill>
                <a:latin typeface="Arial" panose="020B0604020202020204" pitchFamily="34" charset="0"/>
              </a:rPr>
              <a:t>e</a:t>
            </a:r>
            <a:r>
              <a:rPr lang="fr-FR" sz="1200" b="1" dirty="0">
                <a:solidFill>
                  <a:srgbClr val="595959"/>
                </a:solidFill>
                <a:latin typeface="Arial" panose="020B0604020202020204" pitchFamily="34" charset="0"/>
              </a:rPr>
              <a:t> jour</a:t>
            </a:r>
            <a:r>
              <a:rPr lang="fr-FR" sz="1200" b="1" i="0" u="none" strike="noStrike" baseline="0" dirty="0">
                <a:solidFill>
                  <a:srgbClr val="595959"/>
                </a:solidFill>
                <a:latin typeface="Arial" panose="020B0604020202020204" pitchFamily="34" charset="0"/>
              </a:rPr>
              <a:t>)</a:t>
            </a:r>
          </a:p>
        </p:txBody>
      </p:sp>
      <p:sp>
        <p:nvSpPr>
          <p:cNvPr id="26" name="Textfeld 25">
            <a:extLst>
              <a:ext uri="{FF2B5EF4-FFF2-40B4-BE49-F238E27FC236}">
                <a16:creationId xmlns:a16="http://schemas.microsoft.com/office/drawing/2014/main" id="{A0248CB3-BD6F-47A2-BBDC-627C0AFCDC44}"/>
              </a:ext>
            </a:extLst>
          </p:cNvPr>
          <p:cNvSpPr txBox="1"/>
          <p:nvPr/>
        </p:nvSpPr>
        <p:spPr>
          <a:xfrm>
            <a:off x="2887198" y="2317224"/>
            <a:ext cx="1415475" cy="334095"/>
          </a:xfrm>
          <a:prstGeom prst="rect">
            <a:avLst/>
          </a:prstGeom>
          <a:noFill/>
        </p:spPr>
        <p:txBody>
          <a:bodyPr wrap="square" lIns="90000" tIns="46800" rIns="90000" bIns="46800" rtlCol="0" anchor="ctr">
            <a:noAutofit/>
          </a:bodyPr>
          <a:lstStyle/>
          <a:p>
            <a:pPr rtl="0"/>
            <a:r>
              <a:rPr lang="fr-FR" sz="1200" b="1" i="0" u="none" strike="noStrike" kern="1200" baseline="0">
                <a:solidFill>
                  <a:schemeClr val="bg1"/>
                </a:solidFill>
                <a:latin typeface="Arial" panose="020B0604020202020204" pitchFamily="34" charset="0"/>
              </a:rPr>
              <a:t>15 mg 2 fois/jour</a:t>
            </a:r>
          </a:p>
        </p:txBody>
      </p:sp>
      <p:sp>
        <p:nvSpPr>
          <p:cNvPr id="27" name="Textfeld 26">
            <a:extLst>
              <a:ext uri="{FF2B5EF4-FFF2-40B4-BE49-F238E27FC236}">
                <a16:creationId xmlns:a16="http://schemas.microsoft.com/office/drawing/2014/main" id="{0C1AC046-4414-4069-88A5-D8B0F769B236}"/>
              </a:ext>
            </a:extLst>
          </p:cNvPr>
          <p:cNvSpPr txBox="1"/>
          <p:nvPr/>
        </p:nvSpPr>
        <p:spPr>
          <a:xfrm>
            <a:off x="5602502" y="2317224"/>
            <a:ext cx="1319107" cy="334095"/>
          </a:xfrm>
          <a:prstGeom prst="rect">
            <a:avLst/>
          </a:prstGeom>
          <a:noFill/>
        </p:spPr>
        <p:txBody>
          <a:bodyPr wrap="square" lIns="90000" tIns="46800" rIns="90000" bIns="46800" rtlCol="0" anchor="ctr">
            <a:noAutofit/>
          </a:bodyPr>
          <a:lstStyle/>
          <a:p>
            <a:pPr rtl="0"/>
            <a:r>
              <a:rPr lang="de-DE" sz="1200" b="1" i="0" u="none" strike="noStrike" kern="1200" baseline="0">
                <a:solidFill>
                  <a:schemeClr val="bg1"/>
                </a:solidFill>
                <a:latin typeface="Arial" panose="020B0604020202020204" pitchFamily="34" charset="0"/>
              </a:rPr>
              <a:t>20 mg OD</a:t>
            </a:r>
          </a:p>
        </p:txBody>
      </p:sp>
      <p:pic>
        <p:nvPicPr>
          <p:cNvPr id="28" name="Grafik 27">
            <a:extLst>
              <a:ext uri="{FF2B5EF4-FFF2-40B4-BE49-F238E27FC236}">
                <a16:creationId xmlns:a16="http://schemas.microsoft.com/office/drawing/2014/main" id="{9A1C1430-DCA5-4292-AB44-AB33111113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67139" y="2223771"/>
            <a:ext cx="518400" cy="502880"/>
          </a:xfrm>
          <a:prstGeom prst="rect">
            <a:avLst/>
          </a:prstGeom>
        </p:spPr>
      </p:pic>
      <p:pic>
        <p:nvPicPr>
          <p:cNvPr id="29" name="Grafik 28">
            <a:extLst>
              <a:ext uri="{FF2B5EF4-FFF2-40B4-BE49-F238E27FC236}">
                <a16:creationId xmlns:a16="http://schemas.microsoft.com/office/drawing/2014/main" id="{E581CC8B-60E1-4A6E-8FC6-F0A4ADA5E96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84103" y="2223771"/>
            <a:ext cx="518400" cy="502880"/>
          </a:xfrm>
          <a:prstGeom prst="rect">
            <a:avLst/>
          </a:prstGeom>
        </p:spPr>
      </p:pic>
      <p:pic>
        <p:nvPicPr>
          <p:cNvPr id="30" name="Grafik 29">
            <a:extLst>
              <a:ext uri="{FF2B5EF4-FFF2-40B4-BE49-F238E27FC236}">
                <a16:creationId xmlns:a16="http://schemas.microsoft.com/office/drawing/2014/main" id="{F7DAFBEE-FC1E-41E8-A411-66CAB9DDBBA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68799" y="2223771"/>
            <a:ext cx="518400" cy="502880"/>
          </a:xfrm>
          <a:prstGeom prst="rect">
            <a:avLst/>
          </a:prstGeom>
        </p:spPr>
      </p:pic>
      <p:pic>
        <p:nvPicPr>
          <p:cNvPr id="31" name="Grafik 30">
            <a:extLst>
              <a:ext uri="{FF2B5EF4-FFF2-40B4-BE49-F238E27FC236}">
                <a16:creationId xmlns:a16="http://schemas.microsoft.com/office/drawing/2014/main" id="{06EEFF32-8C95-4E54-A27C-24BEF6A5B800}"/>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1060488" y="2304667"/>
            <a:ext cx="388672" cy="347760"/>
          </a:xfrm>
          <a:prstGeom prst="rect">
            <a:avLst/>
          </a:prstGeom>
        </p:spPr>
      </p:pic>
      <p:pic>
        <p:nvPicPr>
          <p:cNvPr id="32" name="Grafik 31">
            <a:extLst>
              <a:ext uri="{FF2B5EF4-FFF2-40B4-BE49-F238E27FC236}">
                <a16:creationId xmlns:a16="http://schemas.microsoft.com/office/drawing/2014/main" id="{B699A1FB-6BD2-4097-BBA0-A4237C50F05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09043" y="2303748"/>
            <a:ext cx="248603" cy="339005"/>
          </a:xfrm>
          <a:prstGeom prst="rect">
            <a:avLst/>
          </a:prstGeom>
        </p:spPr>
      </p:pic>
    </p:spTree>
    <p:extLst>
      <p:ext uri="{BB962C8B-B14F-4D97-AF65-F5344CB8AC3E}">
        <p14:creationId xmlns:p14="http://schemas.microsoft.com/office/powerpoint/2010/main" val="4032638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itel 1">
            <a:extLst>
              <a:ext uri="{FF2B5EF4-FFF2-40B4-BE49-F238E27FC236}">
                <a16:creationId xmlns:a16="http://schemas.microsoft.com/office/drawing/2014/main" id="{CB0E5EFB-35B6-4E7B-B90A-0BE19FEA8704}"/>
              </a:ext>
            </a:extLst>
          </p:cNvPr>
          <p:cNvSpPr txBox="1">
            <a:spLocks/>
          </p:cNvSpPr>
          <p:nvPr/>
        </p:nvSpPr>
        <p:spPr>
          <a:xfrm>
            <a:off x="619123" y="355410"/>
            <a:ext cx="8274053" cy="5262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1900" dirty="0"/>
              <a:t>Recommandations de l’ESC pour la EP 2019 : Les NACO sont </a:t>
            </a:r>
            <a:r>
              <a:rPr lang="fr-FR" sz="1900" dirty="0" err="1"/>
              <a:t>recommendés</a:t>
            </a:r>
            <a:r>
              <a:rPr lang="fr-FR" sz="1900" dirty="0"/>
              <a:t> comme traitement de premier recours</a:t>
            </a:r>
          </a:p>
        </p:txBody>
      </p:sp>
      <p:sp>
        <p:nvSpPr>
          <p:cNvPr id="8" name="TextBox 3">
            <a:extLst>
              <a:ext uri="{FF2B5EF4-FFF2-40B4-BE49-F238E27FC236}">
                <a16:creationId xmlns:a16="http://schemas.microsoft.com/office/drawing/2014/main" id="{2FFE767A-A25D-4C4F-BA87-BB3284BB6192}"/>
              </a:ext>
            </a:extLst>
          </p:cNvPr>
          <p:cNvSpPr txBox="1"/>
          <p:nvPr/>
        </p:nvSpPr>
        <p:spPr>
          <a:xfrm>
            <a:off x="619124" y="4815493"/>
            <a:ext cx="7913690" cy="241092"/>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 Classe de recommandations ; ** Niveau de preuves</a:t>
            </a:r>
          </a:p>
          <a:p>
            <a:pPr>
              <a:spcBef>
                <a:spcPts val="0"/>
              </a:spcBef>
              <a:spcAft>
                <a:spcPts val="200"/>
              </a:spcAft>
            </a:pPr>
            <a:r>
              <a:rPr lang="fr-FR" sz="700" dirty="0">
                <a:solidFill>
                  <a:srgbClr val="B3B2B5"/>
                </a:solidFill>
                <a:cs typeface="Arial" charset="0"/>
              </a:rPr>
              <a:t>EP : embolie pulmonaire ; AVK : antagoniste de la vitamine K ; NACO: nouvel anticoagulant oral</a:t>
            </a:r>
          </a:p>
        </p:txBody>
      </p:sp>
      <p:graphicFrame>
        <p:nvGraphicFramePr>
          <p:cNvPr id="27" name="Content Placeholder 4">
            <a:extLst>
              <a:ext uri="{FF2B5EF4-FFF2-40B4-BE49-F238E27FC236}">
                <a16:creationId xmlns:a16="http://schemas.microsoft.com/office/drawing/2014/main" id="{EBD09BBE-BA7F-403B-9B3D-A7552F3A3352}"/>
              </a:ext>
            </a:extLst>
          </p:cNvPr>
          <p:cNvGraphicFramePr>
            <a:graphicFrameLocks/>
          </p:cNvGraphicFramePr>
          <p:nvPr>
            <p:extLst>
              <p:ext uri="{D42A27DB-BD31-4B8C-83A1-F6EECF244321}">
                <p14:modId xmlns:p14="http://schemas.microsoft.com/office/powerpoint/2010/main" val="1257345421"/>
              </p:ext>
            </p:extLst>
          </p:nvPr>
        </p:nvGraphicFramePr>
        <p:xfrm>
          <a:off x="611188" y="1276350"/>
          <a:ext cx="7914112" cy="1905000"/>
        </p:xfrm>
        <a:graphic>
          <a:graphicData uri="http://schemas.openxmlformats.org/drawingml/2006/table">
            <a:tbl>
              <a:tblPr firstRow="1" bandRow="1">
                <a:tableStyleId>{9D7B26C5-4107-4FEC-AEDC-1716B250A1EF}</a:tableStyleId>
              </a:tblPr>
              <a:tblGrid>
                <a:gridCol w="5497381">
                  <a:extLst>
                    <a:ext uri="{9D8B030D-6E8A-4147-A177-3AD203B41FA5}">
                      <a16:colId xmlns:a16="http://schemas.microsoft.com/office/drawing/2014/main" val="158057105"/>
                    </a:ext>
                  </a:extLst>
                </a:gridCol>
                <a:gridCol w="1516731">
                  <a:extLst>
                    <a:ext uri="{9D8B030D-6E8A-4147-A177-3AD203B41FA5}">
                      <a16:colId xmlns:a16="http://schemas.microsoft.com/office/drawing/2014/main" val="375632211"/>
                    </a:ext>
                  </a:extLst>
                </a:gridCol>
                <a:gridCol w="900000">
                  <a:extLst>
                    <a:ext uri="{9D8B030D-6E8A-4147-A177-3AD203B41FA5}">
                      <a16:colId xmlns:a16="http://schemas.microsoft.com/office/drawing/2014/main" val="2424362976"/>
                    </a:ext>
                  </a:extLst>
                </a:gridCol>
              </a:tblGrid>
              <a:tr h="1677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100" b="1" cap="all" baseline="0">
                          <a:solidFill>
                            <a:schemeClr val="bg1"/>
                          </a:solidFill>
                          <a:latin typeface="+mn-lt"/>
                          <a:ea typeface="+mn-ea"/>
                          <a:cs typeface="+mn-cs"/>
                        </a:rPr>
                        <a:t>Recommandations de traitement en phase aiguê</a:t>
                      </a:r>
                      <a:r>
                        <a:rPr lang="fr-FR" sz="1100" b="1" cap="all" baseline="30000">
                          <a:solidFill>
                            <a:schemeClr val="bg1"/>
                          </a:solidFill>
                          <a:latin typeface="+mn-lt"/>
                          <a:ea typeface="+mn-ea"/>
                          <a:cs typeface="+mn-cs"/>
                        </a:rPr>
                        <a:t>9</a:t>
                      </a:r>
                    </a:p>
                  </a:txBody>
                  <a:tcP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100" cap="all" baseline="0">
                          <a:solidFill>
                            <a:schemeClr val="bg1"/>
                          </a:solidFill>
                        </a:rPr>
                        <a:t>Classe*</a:t>
                      </a:r>
                    </a:p>
                  </a:txBody>
                  <a:tcP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tc>
                  <a:txBody>
                    <a:bodyPr/>
                    <a:lstStyle/>
                    <a:p>
                      <a:pPr algn="ctr"/>
                      <a:r>
                        <a:rPr lang="fr-FR" sz="1100" cap="all" baseline="0">
                          <a:solidFill>
                            <a:schemeClr val="bg1"/>
                          </a:solidFill>
                        </a:rPr>
                        <a:t>Niveau**</a:t>
                      </a:r>
                    </a:p>
                  </a:txBody>
                  <a:tcP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extLst>
                  <a:ext uri="{0D108BD9-81ED-4DB2-BD59-A6C34878D82A}">
                    <a16:rowId xmlns:a16="http://schemas.microsoft.com/office/drawing/2014/main" val="397260071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a:solidFill>
                            <a:schemeClr val="tx1"/>
                          </a:solidFill>
                        </a:rPr>
                        <a:t>La mise en place d’une anticoagulation est recommandée sans délai chez les patients présentant une probabilité clinique élevée ou intermédiaire d’EP pendant que le bilan diagnostique est en cours.</a:t>
                      </a:r>
                    </a:p>
                  </a:txBody>
                  <a:tcPr>
                    <a:lnT w="12700" cmpd="sng">
                      <a:noFill/>
                    </a:lnT>
                    <a:solidFill>
                      <a:schemeClr val="bg1">
                        <a:lumMod val="95000"/>
                      </a:schemeClr>
                    </a:solidFill>
                  </a:tcPr>
                </a:tc>
                <a:tc>
                  <a:txBody>
                    <a:bodyPr/>
                    <a:lstStyle/>
                    <a:p>
                      <a:pPr algn="ctr"/>
                      <a:r>
                        <a:rPr lang="fr-FR" sz="1100" baseline="0">
                          <a:solidFill>
                            <a:schemeClr val="tx1"/>
                          </a:solidFill>
                        </a:rPr>
                        <a:t>I</a:t>
                      </a:r>
                    </a:p>
                  </a:txBody>
                  <a:tcPr anchor="ctr">
                    <a:lnT w="12700" cmpd="sng">
                      <a:noFill/>
                    </a:lnT>
                    <a:solidFill>
                      <a:srgbClr val="00B050">
                        <a:alpha val="60000"/>
                      </a:srgbClr>
                    </a:solidFill>
                  </a:tcPr>
                </a:tc>
                <a:tc>
                  <a:txBody>
                    <a:bodyPr/>
                    <a:lstStyle/>
                    <a:p>
                      <a:pPr algn="ctr"/>
                      <a:r>
                        <a:rPr lang="fr-FR" sz="1100" baseline="0">
                          <a:solidFill>
                            <a:schemeClr val="bg1"/>
                          </a:solidFill>
                        </a:rPr>
                        <a:t>C</a:t>
                      </a:r>
                    </a:p>
                  </a:txBody>
                  <a:tcPr anchor="ctr">
                    <a:lnT w="12700" cmpd="sng">
                      <a:noFill/>
                    </a:lnT>
                    <a:solidFill>
                      <a:srgbClr val="809ED5"/>
                    </a:solidFill>
                  </a:tcPr>
                </a:tc>
                <a:extLst>
                  <a:ext uri="{0D108BD9-81ED-4DB2-BD59-A6C34878D82A}">
                    <a16:rowId xmlns:a16="http://schemas.microsoft.com/office/drawing/2014/main" val="271822669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a:solidFill>
                            <a:schemeClr val="tx1"/>
                          </a:solidFill>
                        </a:rPr>
                        <a:t>Lorsque l’on commence une anticoagulation orale chez un patient atteint d’EP qui est éligible pour un NACO (apixaban, dabigatran, edoxaban ou rivaroxaban), un NACO est recommandé de préférence à un AVK.</a:t>
                      </a:r>
                    </a:p>
                  </a:txBody>
                  <a:tcPr/>
                </a:tc>
                <a:tc>
                  <a:txBody>
                    <a:bodyPr/>
                    <a:lstStyle/>
                    <a:p>
                      <a:pPr algn="ctr"/>
                      <a:r>
                        <a:rPr lang="fr-FR" sz="1100" baseline="0">
                          <a:solidFill>
                            <a:schemeClr val="tx1"/>
                          </a:solidFill>
                        </a:rPr>
                        <a:t>I</a:t>
                      </a:r>
                    </a:p>
                  </a:txBody>
                  <a:tcPr anchor="ctr">
                    <a:solidFill>
                      <a:srgbClr val="00B050">
                        <a:alpha val="60000"/>
                      </a:srgbClr>
                    </a:solidFill>
                  </a:tcPr>
                </a:tc>
                <a:tc>
                  <a:txBody>
                    <a:bodyPr/>
                    <a:lstStyle/>
                    <a:p>
                      <a:pPr algn="ctr"/>
                      <a:r>
                        <a:rPr lang="fr-FR" sz="1100" baseline="0">
                          <a:solidFill>
                            <a:schemeClr val="bg1"/>
                          </a:solidFill>
                        </a:rPr>
                        <a:t>A</a:t>
                      </a:r>
                    </a:p>
                  </a:txBody>
                  <a:tcPr anchor="ctr">
                    <a:solidFill>
                      <a:schemeClr val="bg2"/>
                    </a:solidFill>
                  </a:tcPr>
                </a:tc>
                <a:extLst>
                  <a:ext uri="{0D108BD9-81ED-4DB2-BD59-A6C34878D82A}">
                    <a16:rowId xmlns:a16="http://schemas.microsoft.com/office/drawing/2014/main" val="116335241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dirty="0">
                          <a:solidFill>
                            <a:schemeClr val="tx1"/>
                          </a:solidFill>
                        </a:rPr>
                        <a:t>Les NACO ne sont pas recommandés chez les patients souffrant d’insuffisance rénale grave, pendant la grossesse et l’allaitement et chez les patients présentant un syndrome des anticorps </a:t>
                      </a:r>
                      <a:r>
                        <a:rPr lang="fr-FR" sz="1000" dirty="0" err="1">
                          <a:solidFill>
                            <a:schemeClr val="tx1"/>
                          </a:solidFill>
                        </a:rPr>
                        <a:t>antiphospholipides</a:t>
                      </a:r>
                      <a:r>
                        <a:rPr lang="fr-FR" sz="1000" dirty="0">
                          <a:solidFill>
                            <a:schemeClr val="tx1"/>
                          </a:solidFill>
                        </a:rPr>
                        <a:t>. </a:t>
                      </a:r>
                    </a:p>
                  </a:txBody>
                  <a:tcPr>
                    <a:lnL>
                      <a:noFill/>
                    </a:lnL>
                    <a:lnR>
                      <a:noFill/>
                    </a:lnR>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fr-FR" sz="1100" baseline="0">
                          <a:solidFill>
                            <a:schemeClr val="tx1"/>
                          </a:solidFill>
                        </a:rPr>
                        <a:t>III</a:t>
                      </a:r>
                    </a:p>
                  </a:txBody>
                  <a:tcPr anchor="ctr">
                    <a:lnL>
                      <a:noFill/>
                    </a:lnL>
                    <a:lnR>
                      <a:noFill/>
                    </a:lnR>
                    <a:lnB w="12700" cmpd="sng">
                      <a:noFill/>
                    </a:lnB>
                    <a:lnTlToBr w="12700" cmpd="sng">
                      <a:noFill/>
                      <a:prstDash val="solid"/>
                    </a:lnTlToBr>
                    <a:lnBlToTr w="12700" cmpd="sng">
                      <a:noFill/>
                      <a:prstDash val="solid"/>
                    </a:lnBlToTr>
                    <a:solidFill>
                      <a:srgbClr val="FF0000">
                        <a:alpha val="60000"/>
                      </a:srgbClr>
                    </a:solidFill>
                  </a:tcPr>
                </a:tc>
                <a:tc>
                  <a:txBody>
                    <a:bodyPr/>
                    <a:lstStyle/>
                    <a:p>
                      <a:pPr algn="ctr"/>
                      <a:r>
                        <a:rPr lang="fr-FR" sz="1100" baseline="0" dirty="0">
                          <a:solidFill>
                            <a:schemeClr val="bg1"/>
                          </a:solidFill>
                        </a:rPr>
                        <a:t>C</a:t>
                      </a:r>
                    </a:p>
                  </a:txBody>
                  <a:tcPr anchor="ctr">
                    <a:lnL>
                      <a:noFill/>
                    </a:lnL>
                    <a:lnR>
                      <a:noFill/>
                    </a:lnR>
                    <a:lnB w="12700" cmpd="sng">
                      <a:noFill/>
                    </a:lnB>
                    <a:lnTlToBr w="12700" cmpd="sng">
                      <a:noFill/>
                      <a:prstDash val="solid"/>
                    </a:lnTlToBr>
                    <a:lnBlToTr w="12700" cmpd="sng">
                      <a:noFill/>
                      <a:prstDash val="solid"/>
                    </a:lnBlToTr>
                    <a:solidFill>
                      <a:srgbClr val="809ED5"/>
                    </a:solidFill>
                  </a:tcPr>
                </a:tc>
                <a:extLst>
                  <a:ext uri="{0D108BD9-81ED-4DB2-BD59-A6C34878D82A}">
                    <a16:rowId xmlns:a16="http://schemas.microsoft.com/office/drawing/2014/main" val="337035659"/>
                  </a:ext>
                </a:extLst>
              </a:tr>
            </a:tbl>
          </a:graphicData>
        </a:graphic>
      </p:graphicFrame>
    </p:spTree>
    <p:extLst>
      <p:ext uri="{BB962C8B-B14F-4D97-AF65-F5344CB8AC3E}">
        <p14:creationId xmlns:p14="http://schemas.microsoft.com/office/powerpoint/2010/main" val="28261704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 - &amp;quot;Rivaroxaban scientific slide template&amp;quot;&quot;/&gt;&lt;property id=&quot;20307&quot; value=&quot;257&quot;/&gt;&lt;/object&gt;&lt;object type=&quot;3&quot; unique_id=&quot;10004&quot;&gt;&lt;property id=&quot;20148&quot; value=&quot;5&quot;/&gt;&lt;property id=&quot;20300&quot; value=&quot;Slide 2 - &amp;quot;Main title slide 2 or 3 lines (Arial 32 pt, purple) &amp;quot;&quot;/&gt;&lt;property id=&quot;20307&quot; value=&quot;258&quot;/&gt;&lt;/object&gt;&lt;object type=&quot;3&quot; unique_id=&quot;10005&quot;&gt;&lt;property id=&quot;20148&quot; value=&quot;5&quot;/&gt;&lt;property id=&quot;20300&quot; value=&quot;Slide 3 - &amp;quot;Section divider 1 to 4 Lines (Arial 28 pt, Purple) &amp;quot;&quot;/&gt;&lt;property id=&quot;20307&quot; value=&quot;273&quot;/&gt;&lt;/object&gt;&lt;object type=&quot;3&quot; unique_id=&quot;10007&quot;&gt;&lt;property id=&quot;20148&quot; value=&quot;5&quot;/&gt;&lt;property id=&quot;20300&quot; value=&quot;Slide 6 - &amp;quot;Two columns&amp;quot;&quot;/&gt;&lt;property id=&quot;20307&quot; value=&quot;276&quot;/&gt;&lt;/object&gt;&lt;object type=&quot;3&quot; unique_id=&quot;10008&quot;&gt;&lt;property id=&quot;20148&quot; value=&quot;5&quot;/&gt;&lt;property id=&quot;20300&quot; value=&quot;Slide 7 - &amp;quot;Copy and style protocols&amp;quot;&quot;/&gt;&lt;property id=&quot;20307&quot; value=&quot;281&quot;/&gt;&lt;/object&gt;&lt;object type=&quot;3&quot; unique_id=&quot;10009&quot;&gt;&lt;property id=&quot;20148&quot; value=&quot;5&quot;/&gt;&lt;property id=&quot;20300&quot; value=&quot;Slide 8 - &amp;quot;Hyperlinks&amp;quot;&quot;/&gt;&lt;property id=&quot;20307&quot; value=&quot;286&quot;/&gt;&lt;/object&gt;&lt;object type=&quot;3&quot; unique_id=&quot;10010&quot;&gt;&lt;property id=&quot;20148&quot; value=&quot;5&quot;/&gt;&lt;property id=&quot;20300&quot; value=&quot;Slide 9 - &amp;quot;Layout grids (3 vertical + 7 horizontal) activate via view  guides&amp;quot;&quot;/&gt;&lt;property id=&quot;20307&quot; value=&quot;262&quot;/&gt;&lt;/object&gt;&lt;object type=&quot;3&quot; unique_id=&quot;10011&quot;&gt;&lt;property id=&quot;20148&quot; value=&quot;5&quot;/&gt;&lt;property id=&quot;20300&quot; value=&quot;Slide 10 - &amp;quot;System colours&amp;quot;&quot;/&gt;&lt;property id=&quot;20307&quot; value=&quot;264&quot;/&gt;&lt;/object&gt;&lt;object type=&quot;3&quot; unique_id=&quot;10012&quot;&gt;&lt;property id=&quot;20148&quot; value=&quot;5&quot;/&gt;&lt;property id=&quot;20300&quot; value=&quot;Slide 11 - &amp;quot;The designed colours and colour breaks for charts and graphs&amp;quot;&quot;/&gt;&lt;property id=&quot;20307&quot; value=&quot;265&quot;/&gt;&lt;/object&gt;&lt;object type=&quot;3&quot; unique_id=&quot;10013&quot;&gt;&lt;property id=&quot;20148&quot; value=&quot;5&quot;/&gt;&lt;property id=&quot;20300&quot; value=&quot;Slide 12 - &amp;quot;Pie chart design example – drug-specific data&amp;quot;&quot;/&gt;&lt;property id=&quot;20307&quot; value=&quot;266&quot;/&gt;&lt;/object&gt;&lt;object type=&quot;3&quot; unique_id=&quot;10014&quot;&gt;&lt;property id=&quot;20148&quot; value=&quot;5&quot;/&gt;&lt;property id=&quot;20300&quot; value=&quot;Slide 13 - &amp;quot;Complex column chart design example – drug-specific data&amp;quot;&quot;/&gt;&lt;property id=&quot;20307&quot; value=&quot;267&quot;/&gt;&lt;/object&gt;&lt;object type=&quot;3&quot; unique_id=&quot;10015&quot;&gt;&lt;property id=&quot;20148&quot; value=&quot;5&quot;/&gt;&lt;property id=&quot;20300&quot; value=&quot;Slide 14 - &amp;quot;Simple column chart design example  – drug-specific data&amp;quot;&quot;/&gt;&lt;property id=&quot;20307&quot; value=&quot;269&quot;/&gt;&lt;/object&gt;&lt;object type=&quot;3&quot; unique_id=&quot;10016&quot;&gt;&lt;property id=&quot;20148&quot; value=&quot;5&quot;/&gt;&lt;property id=&quot;20300&quot; value=&quot;Slide 16 - &amp;quot;Colours for non-drug data&amp;quot;&quot;/&gt;&lt;property id=&quot;20307&quot; value=&quot;283&quot;/&gt;&lt;/object&gt;&lt;object type=&quot;3&quot; unique_id=&quot;10017&quot;&gt;&lt;property id=&quot;20148&quot; value=&quot;5&quot;/&gt;&lt;property id=&quot;20300&quot; value=&quot;Slide 17 - &amp;quot;Column chart design example – non-drug data&amp;quot;&quot;/&gt;&lt;property id=&quot;20307&quot; value=&quot;285&quot;/&gt;&lt;/object&gt;&lt;object type=&quot;3&quot; unique_id=&quot;10018&quot;&gt;&lt;property id=&quot;20148&quot; value=&quot;5&quot;/&gt;&lt;property id=&quot;20300&quot; value=&quot;Slide 18 - &amp;quot;Complex bar chart design example  – non-drug data&amp;quot;&quot;/&gt;&lt;property id=&quot;20307&quot; value=&quot;270&quot;/&gt;&lt;/object&gt;&lt;object type=&quot;3&quot; unique_id=&quot;10020&quot;&gt;&lt;property id=&quot;20148&quot; value=&quot;5&quot;/&gt;&lt;property id=&quot;20300&quot; value=&quot;Slide 19 - &amp;quot;Table – banded rows&amp;quot;&quot;/&gt;&lt;property id=&quot;20307&quot; value=&quot;282&quot;/&gt;&lt;/object&gt;&lt;object type=&quot;3&quot; unique_id=&quot;10022&quot;&gt;&lt;property id=&quot;20148&quot; value=&quot;5&quot;/&gt;&lt;property id=&quot;20300&quot; value=&quot;Slide 21 - &amp;quot;Useful preformatted elements text boxes and objects&amp;quot;&quot;/&gt;&lt;property id=&quot;20307&quot; value=&quot;279&quot;/&gt;&lt;/object&gt;&lt;object type=&quot;3&quot; unique_id=&quot;10207&quot;&gt;&lt;property id=&quot;20148&quot; value=&quot;5&quot;/&gt;&lt;property id=&quot;20300&quot; value=&quot;Slide 4 - &amp;quot;Slide without subheading (Arial 28 pt, bold, blue, sentence case)&amp;quot;&quot;/&gt;&lt;property id=&quot;20307&quot; value=&quot;293&quot;/&gt;&lt;/object&gt;&lt;object type=&quot;3&quot; unique_id=&quot;10208&quot;&gt;&lt;property id=&quot;20148&quot; value=&quot;5&quot;/&gt;&lt;property id=&quot;20300&quot; value=&quot;Slide 5 - &amp;quot;Slide with subheading  (Arial 28 pt, bold, blue, sentence case)&amp;quot;&quot;/&gt;&lt;property id=&quot;20307&quot; value=&quot;290&quot;/&gt;&lt;/object&gt;&lt;object type=&quot;3&quot; unique_id=&quot;10209&quot;&gt;&lt;property id=&quot;20148&quot; value=&quot;5&quot;/&gt;&lt;property id=&quot;20300&quot; value=&quot;Slide 15 - &amp;quot;Simple line graph design example  – drug-specific data&amp;quot;&quot;/&gt;&lt;property id=&quot;20307&quot; value=&quot;291&quot;/&gt;&lt;/object&gt;&lt;object type=&quot;3&quot; unique_id=&quot;10210&quot;&gt;&lt;property id=&quot;20148&quot; value=&quot;5&quot;/&gt;&lt;property id=&quot;20300&quot; value=&quot;Slide 20 - &amp;quot;Accessing table designs&amp;quot;&quot;/&gt;&lt;property id=&quot;20307&quot; value=&quot;292&quot;/&gt;&lt;/object&gt;&lt;object type=&quot;3&quot; unique_id=&quot;10211&quot;&gt;&lt;property id=&quot;20148&quot; value=&quot;5&quot;/&gt;&lt;property id=&quot;20300&quot; value=&quot;Slide 22 - &amp;quot;Useful preformatted elements: lines and arrows&amp;quot;&quot;/&gt;&lt;property id=&quot;20307&quot; value=&quot;289&quot;/&gt;&lt;/object&gt;&lt;/object&gt;&lt;object type=&quot;8&quot; unique_id=&quot;10044&quot;&gt;&lt;/object&gt;&lt;/object&gt;&lt;/database&gt;"/>
  <p:tag name="SECTOMILLISECCONVERTED" val="1"/>
</p:tagLst>
</file>

<file path=ppt/theme/theme1.xml><?xml version="1.0" encoding="utf-8"?>
<a:theme xmlns:a="http://schemas.openxmlformats.org/drawingml/2006/main" name="Scientific_Slide_Template_template">
  <a:themeElements>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9050" algn="ctr">
          <a:solidFill>
            <a:schemeClr val="tx1"/>
          </a:solidFill>
          <a:miter lim="800000"/>
          <a:headEnd/>
          <a:tailEnd/>
        </a:ln>
        <a:effectLst/>
      </a:spPr>
      <a:bodyPr wrap="square" lIns="0" tIns="0" rIns="0" bIns="0" anchor="ctr">
        <a:noAutofit/>
      </a:bodyPr>
      <a:lstStyle>
        <a:defPPr algn="ctr">
          <a:defRPr sz="1600" dirty="0">
            <a:solidFill>
              <a:schemeClr val="tx1">
                <a:lumMod val="65000"/>
                <a:lumOff val="35000"/>
              </a:schemeClr>
            </a:solidFill>
          </a:defRPr>
        </a:defPPr>
      </a:lstStyle>
    </a:spDef>
    <a:lnDef>
      <a:spPr bwMode="auto">
        <a:noFill/>
        <a:ln w="190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a:lstStyle/>
    </a:lnDef>
    <a:txDef>
      <a:spPr>
        <a:noFill/>
      </a:spPr>
      <a:bodyPr wrap="square" lIns="90000" tIns="46800" rIns="90000" bIns="46800" rtlCol="0" anchor="ctr">
        <a:spAutoFit/>
      </a:bodyPr>
      <a:lstStyle>
        <a:defPPr>
          <a:defRPr sz="1600" dirty="0" smtClean="0">
            <a:solidFill>
              <a:schemeClr val="tx1">
                <a:lumMod val="65000"/>
                <a:lumOff val="35000"/>
              </a:schemeClr>
            </a:solidFill>
          </a:defRPr>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160525 Rivaroxaban Scientific Slide Template - Long 16-9 format - Final.potx" id="{B452D264-8EA8-4019-86DD-475F3C821B16}" vid="{8949D22F-6BCC-45EA-9337-2F5A66F5FB64}"/>
    </a:ext>
  </a:extLst>
</a:theme>
</file>

<file path=ppt/theme/theme2.xml><?xml version="1.0" encoding="utf-8"?>
<a:theme xmlns:a="http://schemas.openxmlformats.org/drawingml/2006/main" name="Office Theme">
  <a:themeElements>
    <a:clrScheme name="Rivaroxaban scientific blue wash">
      <a:dk1>
        <a:srgbClr val="000000"/>
      </a:dk1>
      <a:lt1>
        <a:srgbClr val="FFFFFF"/>
      </a:lt1>
      <a:dk2>
        <a:srgbClr val="807F83"/>
      </a:dk2>
      <a:lt2>
        <a:srgbClr val="4F2D7F"/>
      </a:lt2>
      <a:accent1>
        <a:srgbClr val="EC008C"/>
      </a:accent1>
      <a:accent2>
        <a:srgbClr val="F2B646"/>
      </a:accent2>
      <a:accent3>
        <a:srgbClr val="3F978F"/>
      </a:accent3>
      <a:accent4>
        <a:srgbClr val="86715C"/>
      </a:accent4>
      <a:accent5>
        <a:srgbClr val="30BDE4"/>
      </a:accent5>
      <a:accent6>
        <a:srgbClr val="6F3130"/>
      </a:accent6>
      <a:hlink>
        <a:srgbClr val="000000"/>
      </a:hlink>
      <a:folHlink>
        <a:srgbClr val="3F3F3F"/>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pitchFamily="34" charset="0"/>
      <a:ea typeface="Arial" pitchFamily="34" charset="0"/>
      <a:cs typeface="Arial" pitchFamily="34" charset="0"/>
    </a:majorFont>
    <a:minorFont>
      <a:latin typeface="Arial" pitchFamily="34" charset="0"/>
      <a:ea typeface="Arial" pitchFamily="34" charset="0"/>
      <a:cs typeface="Arial" pitchFamily="34" charset="0"/>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3. egyéni séma">
    <a:dk1>
      <a:srgbClr val="000000"/>
    </a:dk1>
    <a:lt1>
      <a:srgbClr val="FFFFFF"/>
    </a:lt1>
    <a:dk2>
      <a:srgbClr val="809ED5"/>
    </a:dk2>
    <a:lt2>
      <a:srgbClr val="3961AC"/>
    </a:lt2>
    <a:accent1>
      <a:srgbClr val="605F62"/>
    </a:accent1>
    <a:accent2>
      <a:srgbClr val="B3B2B5"/>
    </a:accent2>
    <a:accent3>
      <a:srgbClr val="2B4980"/>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ExpireDateSaved xmlns="http://schemas.microsoft.com/sharepoint/v3" xsi:nil="true"/>
    <_dlc_ExpireDate xmlns="http://schemas.microsoft.com/sharepoint/v3" xsi:nil="true"/>
    <TaxCatchAll xmlns="1a4d292e-883c-434b-96e3-060cfff16c86" xsi:nil="true"/>
    <_dlc_Exempt xmlns="http://schemas.microsoft.com/sharepoint/v3" xsi:nil="true"/>
    <lcf76f155ced4ddcb4097134ff3c332f xmlns="7a9bd15c-fb68-4230-a1ac-f013520fe7e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349949204070B647A6179AFC9C2571BB" ma:contentTypeVersion="21" ma:contentTypeDescription="Ein neues Dokument erstellen." ma:contentTypeScope="" ma:versionID="d750ddc21a5d59f1d2a5b9fb1ba3a8ad">
  <xsd:schema xmlns:xsd="http://www.w3.org/2001/XMLSchema" xmlns:xs="http://www.w3.org/2001/XMLSchema" xmlns:p="http://schemas.microsoft.com/office/2006/metadata/properties" xmlns:ns1="http://schemas.microsoft.com/sharepoint/v3" xmlns:ns2="1a4d292e-883c-434b-96e3-060cfff16c86" xmlns:ns3="7a9bd15c-fb68-4230-a1ac-f013520fe7e3" xmlns:ns4="2da42ddc-2231-46c7-993b-a5a7b856d060" targetNamespace="http://schemas.microsoft.com/office/2006/metadata/properties" ma:root="true" ma:fieldsID="a24ce7f64619bcd04cf5e141c16cb4c1" ns1:_="" ns2:_="" ns3:_="" ns4:_="">
    <xsd:import namespace="http://schemas.microsoft.com/sharepoint/v3"/>
    <xsd:import namespace="1a4d292e-883c-434b-96e3-060cfff16c86"/>
    <xsd:import namespace="7a9bd15c-fb68-4230-a1ac-f013520fe7e3"/>
    <xsd:import namespace="2da42ddc-2231-46c7-993b-a5a7b856d060"/>
    <xsd:element name="properties">
      <xsd:complexType>
        <xsd:sequence>
          <xsd:element name="documentManagement">
            <xsd:complexType>
              <xsd:all>
                <xsd:element ref="ns2:TaxCatchAll" minOccurs="0"/>
                <xsd:element ref="ns2:TaxCatchAllLabel" minOccurs="0"/>
                <xsd:element ref="ns1:_dlc_Exempt" minOccurs="0"/>
                <xsd:element ref="ns1:_dlc_ExpireDateSaved" minOccurs="0"/>
                <xsd:element ref="ns1:_dlc_ExpireDate"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AutoKeyPoints" minOccurs="0"/>
                <xsd:element ref="ns3:MediaServiceKeyPoints" minOccurs="0"/>
                <xsd:element ref="ns4:SharedWithUsers" minOccurs="0"/>
                <xsd:element ref="ns4:SharedWithDetails" minOccurs="0"/>
                <xsd:element ref="ns3:lcf76f155ced4ddcb4097134ff3c332f"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10" nillable="true" ma:displayName="Von der Richtlinie ausgenommen" ma:hidden="true" ma:internalName="_dlc_Exempt" ma:readOnly="false">
      <xsd:simpleType>
        <xsd:restriction base="dms:Unknown"/>
      </xsd:simpleType>
    </xsd:element>
    <xsd:element name="_dlc_ExpireDateSaved" ma:index="11" nillable="true" ma:displayName="Ursprüngliches Ablaufdatum" ma:hidden="true" ma:internalName="_dlc_ExpireDateSaved" ma:readOnly="false">
      <xsd:simpleType>
        <xsd:restriction base="dms:DateTime"/>
      </xsd:simpleType>
    </xsd:element>
    <xsd:element name="_dlc_ExpireDate" ma:index="12" nillable="true" ma:displayName="Ablaufdatum" ma:hidden="true" ma:internalName="_dlc_ExpireDate"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1a4d292e-883c-434b-96e3-060cfff16c86"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67f20f86-187e-4246-9a3c-d72de4c1b9b1}" ma:internalName="TaxCatchAll" ma:showField="CatchAllData" ma:web="2da42ddc-2231-46c7-993b-a5a7b856d060">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67f20f86-187e-4246-9a3c-d72de4c1b9b1}" ma:internalName="TaxCatchAllLabel" ma:readOnly="true" ma:showField="CatchAllDataLabel" ma:web="2da42ddc-2231-46c7-993b-a5a7b856d06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a9bd15c-fb68-4230-a1ac-f013520fe7e3" elementFormDefault="qualified">
    <xsd:import namespace="http://schemas.microsoft.com/office/2006/documentManagement/types"/>
    <xsd:import namespace="http://schemas.microsoft.com/office/infopath/2007/PartnerControls"/>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lcf76f155ced4ddcb4097134ff3c332f" ma:index="26" nillable="true" ma:taxonomy="true" ma:internalName="lcf76f155ced4ddcb4097134ff3c332f" ma:taxonomyFieldName="MediaServiceImageTags" ma:displayName="Bildmarkierungen" ma:readOnly="false" ma:fieldId="{5cf76f15-5ced-4ddc-b409-7134ff3c332f}" ma:taxonomyMulti="true" ma:sspId="7bc43322-b630-4bac-8b27-31def233d1d0" ma:termSetId="09814cd3-568e-fe90-9814-8d621ff8fb84" ma:anchorId="fba54fb3-c3e1-fe81-a776-ca4b69148c4d" ma:open="true" ma:isKeyword="false">
      <xsd:complexType>
        <xsd:sequence>
          <xsd:element ref="pc:Terms" minOccurs="0" maxOccurs="1"/>
        </xsd:sequence>
      </xsd:complexType>
    </xsd:element>
    <xsd:element name="MediaServiceLocation" ma:index="27" nillable="true" ma:displayName="Location" ma:indexed="true" ma:internalName="MediaServiceLocation" ma:readOnly="true">
      <xsd:simpleType>
        <xsd:restriction base="dms:Text"/>
      </xsd:simple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da42ddc-2231-46c7-993b-a5a7b856d060" elementFormDefault="qualified">
    <xsd:import namespace="http://schemas.microsoft.com/office/2006/documentManagement/types"/>
    <xsd:import namespace="http://schemas.microsoft.com/office/infopath/2007/PartnerControls"/>
    <xsd:element name="SharedWithUsers" ma:index="23"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7bc43322-b630-4bac-8b27-31def233d1d0" ContentTypeId="0x0101" PreviousValue="false"/>
</file>

<file path=customXml/itemProps1.xml><?xml version="1.0" encoding="utf-8"?>
<ds:datastoreItem xmlns:ds="http://schemas.openxmlformats.org/officeDocument/2006/customXml" ds:itemID="{48D6A638-4F53-4EAE-A8CD-86BB3E808064}">
  <ds:schemaRefs>
    <ds:schemaRef ds:uri="http://schemas.microsoft.com/office/2006/metadata/properties"/>
    <ds:schemaRef ds:uri="http://schemas.microsoft.com/office/infopath/2007/PartnerControls"/>
    <ds:schemaRef ds:uri="http://schemas.microsoft.com/sharepoint/v3"/>
    <ds:schemaRef ds:uri="1a4d292e-883c-434b-96e3-060cfff16c86"/>
    <ds:schemaRef ds:uri="7a9bd15c-fb68-4230-a1ac-f013520fe7e3"/>
  </ds:schemaRefs>
</ds:datastoreItem>
</file>

<file path=customXml/itemProps2.xml><?xml version="1.0" encoding="utf-8"?>
<ds:datastoreItem xmlns:ds="http://schemas.openxmlformats.org/officeDocument/2006/customXml" ds:itemID="{564BCE6A-8E11-47A7-A04F-D9FA547B28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a4d292e-883c-434b-96e3-060cfff16c86"/>
    <ds:schemaRef ds:uri="7a9bd15c-fb68-4230-a1ac-f013520fe7e3"/>
    <ds:schemaRef ds:uri="2da42ddc-2231-46c7-993b-a5a7b856d0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355735F-D6BA-4CB9-99ED-091911567D8C}">
  <ds:schemaRefs>
    <ds:schemaRef ds:uri="http://schemas.microsoft.com/sharepoint/v3/contenttype/forms"/>
  </ds:schemaRefs>
</ds:datastoreItem>
</file>

<file path=customXml/itemProps4.xml><?xml version="1.0" encoding="utf-8"?>
<ds:datastoreItem xmlns:ds="http://schemas.openxmlformats.org/officeDocument/2006/customXml" ds:itemID="{564F80DC-D365-45BF-AFD9-E6FD775AFEDB}">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160525 Rivaroxaban Scientific Slide Template - Long 16-9 format - Final</Template>
  <TotalTime>0</TotalTime>
  <Words>4239</Words>
  <Application>Microsoft Office PowerPoint</Application>
  <PresentationFormat>Bildschirmpräsentation (16:9)</PresentationFormat>
  <Paragraphs>397</Paragraphs>
  <Slides>23</Slides>
  <Notes>23</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23</vt:i4>
      </vt:variant>
    </vt:vector>
  </HeadingPairs>
  <TitlesOfParts>
    <vt:vector size="32" baseType="lpstr">
      <vt:lpstr>ＭＳ Ｐゴシック</vt:lpstr>
      <vt:lpstr>Arial</vt:lpstr>
      <vt:lpstr>Arial Black</vt:lpstr>
      <vt:lpstr>Calibri</vt:lpstr>
      <vt:lpstr>Cambria Math</vt:lpstr>
      <vt:lpstr>Symbol</vt:lpstr>
      <vt:lpstr>Times New Roman</vt:lpstr>
      <vt:lpstr>Wingdings</vt:lpstr>
      <vt:lpstr>Scientific_Slide_Template_template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SPAF Patient Profiles</dc:title>
  <dc:creator>Lindsay King</dc:creator>
  <cp:lastModifiedBy>Blerina Gass</cp:lastModifiedBy>
  <cp:revision>1097</cp:revision>
  <cp:lastPrinted>2021-05-26T09:31:14Z</cp:lastPrinted>
  <dcterms:created xsi:type="dcterms:W3CDTF">2019-03-25T09:41:51Z</dcterms:created>
  <dcterms:modified xsi:type="dcterms:W3CDTF">2024-03-01T13:18:52Z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0x01010004B71A1A57D0624D9239C752F14911F9</vt:lpwstr>
  </property>
  <property fmtid="{D5CDD505-2E9C-101B-9397-08002B2CF9AE}" pid="3" name="_dlc_policyId">
    <vt:lpwstr/>
  </property>
  <property fmtid="{D5CDD505-2E9C-101B-9397-08002B2CF9AE}" pid="4" name="ItemRetentionFormula">
    <vt:lpwstr/>
  </property>
  <property fmtid="{D5CDD505-2E9C-101B-9397-08002B2CF9AE}" pid="5" name="_dlc_DocIdItemGuid">
    <vt:lpwstr>672a7af5-870f-4f13-b465-3ed9c7db7c53</vt:lpwstr>
  </property>
  <property fmtid="{D5CDD505-2E9C-101B-9397-08002B2CF9AE}" pid="6" name="MSIP_Label_7f850223-87a8-40c3-9eb2-432606efca2a_Enabled">
    <vt:lpwstr>True</vt:lpwstr>
  </property>
  <property fmtid="{D5CDD505-2E9C-101B-9397-08002B2CF9AE}" pid="7" name="MSIP_Label_7f850223-87a8-40c3-9eb2-432606efca2a_SiteId">
    <vt:lpwstr>fcb2b37b-5da0-466b-9b83-0014b67a7c78</vt:lpwstr>
  </property>
  <property fmtid="{D5CDD505-2E9C-101B-9397-08002B2CF9AE}" pid="8" name="MSIP_Label_7f850223-87a8-40c3-9eb2-432606efca2a_Owner">
    <vt:lpwstr>burcu.vardar@bayer.com</vt:lpwstr>
  </property>
  <property fmtid="{D5CDD505-2E9C-101B-9397-08002B2CF9AE}" pid="9" name="MSIP_Label_7f850223-87a8-40c3-9eb2-432606efca2a_SetDate">
    <vt:lpwstr>2020-01-06T12:48:59.1508158Z</vt:lpwstr>
  </property>
  <property fmtid="{D5CDD505-2E9C-101B-9397-08002B2CF9AE}" pid="10" name="MSIP_Label_7f850223-87a8-40c3-9eb2-432606efca2a_Name">
    <vt:lpwstr>NO CLASSIFICATION</vt:lpwstr>
  </property>
  <property fmtid="{D5CDD505-2E9C-101B-9397-08002B2CF9AE}" pid="11" name="MSIP_Label_7f850223-87a8-40c3-9eb2-432606efca2a_Application">
    <vt:lpwstr>Microsoft Azure Information Protection</vt:lpwstr>
  </property>
  <property fmtid="{D5CDD505-2E9C-101B-9397-08002B2CF9AE}" pid="12" name="MSIP_Label_7f850223-87a8-40c3-9eb2-432606efca2a_Extended_MSFT_Method">
    <vt:lpwstr>Automatic</vt:lpwstr>
  </property>
  <property fmtid="{D5CDD505-2E9C-101B-9397-08002B2CF9AE}" pid="13" name="Sensitivity">
    <vt:lpwstr>NO CLASSIFICATION</vt:lpwstr>
  </property>
  <property fmtid="{D5CDD505-2E9C-101B-9397-08002B2CF9AE}" pid="14" name="DataClassBayerRetention">
    <vt:lpwstr>1;#Short-Term|6d967203-8346-4b9c-90f8-b3828a3fa508</vt:lpwstr>
  </property>
  <property fmtid="{D5CDD505-2E9C-101B-9397-08002B2CF9AE}" pid="15" name="MediaServiceImageTags">
    <vt:lpwstr/>
  </property>
</Properties>
</file>