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5"/>
  </p:sldMasterIdLst>
  <p:notesMasterIdLst>
    <p:notesMasterId r:id="rId28"/>
  </p:notesMasterIdLst>
  <p:sldIdLst>
    <p:sldId id="262" r:id="rId6"/>
    <p:sldId id="266" r:id="rId7"/>
    <p:sldId id="296" r:id="rId8"/>
    <p:sldId id="292" r:id="rId9"/>
    <p:sldId id="287" r:id="rId10"/>
    <p:sldId id="290" r:id="rId11"/>
    <p:sldId id="298" r:id="rId12"/>
    <p:sldId id="299" r:id="rId13"/>
    <p:sldId id="313" r:id="rId14"/>
    <p:sldId id="315" r:id="rId15"/>
    <p:sldId id="316" r:id="rId16"/>
    <p:sldId id="317" r:id="rId17"/>
    <p:sldId id="326" r:id="rId18"/>
    <p:sldId id="318" r:id="rId19"/>
    <p:sldId id="325" r:id="rId20"/>
    <p:sldId id="320" r:id="rId21"/>
    <p:sldId id="321" r:id="rId22"/>
    <p:sldId id="322" r:id="rId23"/>
    <p:sldId id="323" r:id="rId24"/>
    <p:sldId id="324" r:id="rId25"/>
    <p:sldId id="283" r:id="rId26"/>
    <p:sldId id="284" r:id="rId27"/>
  </p:sldIdLst>
  <p:sldSz cx="9144000" cy="5143500" type="screen16x9"/>
  <p:notesSz cx="6797675" cy="9872663"/>
  <p:custDataLst>
    <p:tags r:id="rId29"/>
  </p:custDataLst>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 id="{0BA87508-44E0-44FF-B3D2-8EF01C08C3E7}">
          <p14:sldIdLst>
            <p14:sldId id="262"/>
            <p14:sldId id="266"/>
            <p14:sldId id="296"/>
          </p14:sldIdLst>
        </p14:section>
        <p14:section name="Initialbehandlung" id="{83771806-BA74-4B44-A68D-69488412D017}">
          <p14:sldIdLst>
            <p14:sldId id="292"/>
            <p14:sldId id="287"/>
            <p14:sldId id="290"/>
            <p14:sldId id="298"/>
            <p14:sldId id="299"/>
            <p14:sldId id="313"/>
          </p14:sldIdLst>
        </p14:section>
        <p14:section name="Verlängerte Erhaltungstherapie" id="{291985E1-7834-4995-B07F-2630E819CDF9}">
          <p14:sldIdLst>
            <p14:sldId id="315"/>
            <p14:sldId id="316"/>
            <p14:sldId id="317"/>
            <p14:sldId id="326"/>
            <p14:sldId id="318"/>
            <p14:sldId id="325"/>
            <p14:sldId id="320"/>
            <p14:sldId id="321"/>
            <p14:sldId id="322"/>
            <p14:sldId id="323"/>
          </p14:sldIdLst>
        </p14:section>
        <p14:section name="Zusammenfassung" id="{24505F54-A2B9-4AD8-A374-82BC996CA05C}">
          <p14:sldIdLst>
            <p14:sldId id="324"/>
            <p14:sldId id="283"/>
            <p14:sldId id="284"/>
          </p14:sldIdLst>
        </p14:section>
      </p14:sectionLst>
    </p:ext>
    <p:ext uri="{EFAFB233-063F-42B5-8137-9DF3F51BA10A}">
      <p15:sldGuideLst xmlns:p15="http://schemas.microsoft.com/office/powerpoint/2012/main">
        <p15:guide id="3" orient="horz" pos="4247">
          <p15:clr>
            <a:srgbClr val="A4A3A4"/>
          </p15:clr>
        </p15:guide>
        <p15:guide id="4" orient="horz" pos="3929">
          <p15:clr>
            <a:srgbClr val="A4A3A4"/>
          </p15:clr>
        </p15:guide>
        <p15:guide id="9" pos="5375" userDrawn="1">
          <p15:clr>
            <a:srgbClr val="A4A3A4"/>
          </p15:clr>
        </p15:guide>
        <p15:guide id="11" pos="2880" userDrawn="1">
          <p15:clr>
            <a:srgbClr val="A4A3A4"/>
          </p15:clr>
        </p15:guide>
        <p15:guide id="14" orient="horz" pos="3185" userDrawn="1">
          <p15:clr>
            <a:srgbClr val="A4A3A4"/>
          </p15:clr>
        </p15:guide>
        <p15:guide id="15" orient="horz" pos="1507" userDrawn="1">
          <p15:clr>
            <a:srgbClr val="A4A3A4"/>
          </p15:clr>
        </p15:guide>
        <p15:guide id="17" pos="385" userDrawn="1">
          <p15:clr>
            <a:srgbClr val="A4A3A4"/>
          </p15:clr>
        </p15:guide>
        <p15:guide id="25" pos="703" userDrawn="1">
          <p15:clr>
            <a:srgbClr val="A4A3A4"/>
          </p15:clr>
        </p15:guide>
        <p15:guide id="26" orient="horz" pos="1416" userDrawn="1">
          <p15:clr>
            <a:srgbClr val="A4A3A4"/>
          </p15:clr>
        </p15:guide>
        <p15:guide id="27" orient="horz" pos="2368" userDrawn="1">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Linley" initials="PL" lastIdx="14" clrIdx="0"/>
  <p:cmAuthor id="7" name="Microsoft Office" initials="MO" lastIdx="3" clrIdx="7">
    <p:extLst>
      <p:ext uri="{19B8F6BF-5375-455C-9EA6-DF929625EA0E}">
        <p15:presenceInfo xmlns:p15="http://schemas.microsoft.com/office/powerpoint/2012/main" userId="Microsoft Office" providerId="None"/>
      </p:ext>
    </p:extLst>
  </p:cmAuthor>
  <p:cmAuthor id="1" name="Victoria Burchell" initials="VB" lastIdx="15" clrIdx="1">
    <p:extLst>
      <p:ext uri="{19B8F6BF-5375-455C-9EA6-DF929625EA0E}">
        <p15:presenceInfo xmlns:p15="http://schemas.microsoft.com/office/powerpoint/2012/main" userId="S-1-5-21-2834317594-801733261-2494563199-27808" providerId="AD"/>
      </p:ext>
    </p:extLst>
  </p:cmAuthor>
  <p:cmAuthor id="2" name="Lizahn Zwart" initials="LZ" lastIdx="61" clrIdx="2">
    <p:extLst>
      <p:ext uri="{19B8F6BF-5375-455C-9EA6-DF929625EA0E}">
        <p15:presenceInfo xmlns:p15="http://schemas.microsoft.com/office/powerpoint/2012/main" userId="S-1-5-21-2834317594-801733261-2494563199-28098" providerId="AD"/>
      </p:ext>
    </p:extLst>
  </p:cmAuthor>
  <p:cmAuthor id="3" name="Sarah Atkinson" initials="SA" lastIdx="1" clrIdx="3">
    <p:extLst>
      <p:ext uri="{19B8F6BF-5375-455C-9EA6-DF929625EA0E}">
        <p15:presenceInfo xmlns:p15="http://schemas.microsoft.com/office/powerpoint/2012/main" userId="S-1-5-21-2834317594-801733261-2494563199-27900" providerId="AD"/>
      </p:ext>
    </p:extLst>
  </p:cmAuthor>
  <p:cmAuthor id="4" name="Luca Barbic" initials="LB" lastIdx="6" clrIdx="4">
    <p:extLst>
      <p:ext uri="{19B8F6BF-5375-455C-9EA6-DF929625EA0E}">
        <p15:presenceInfo xmlns:p15="http://schemas.microsoft.com/office/powerpoint/2012/main" userId="S::luca.barbic@bayer.com::3ae80bd8-b0a0-4fba-b2e1-251c5f77a4a3" providerId="AD"/>
      </p:ext>
    </p:extLst>
  </p:cmAuthor>
  <p:cmAuthor id="5" name="Reto Staedeli" initials="RS" lastIdx="2" clrIdx="5">
    <p:extLst>
      <p:ext uri="{19B8F6BF-5375-455C-9EA6-DF929625EA0E}">
        <p15:presenceInfo xmlns:p15="http://schemas.microsoft.com/office/powerpoint/2012/main" userId="S::reto.staedeli@bayer.com::eaf80c95-f418-4de1-9142-45367ce7daf2" providerId="AD"/>
      </p:ext>
    </p:extLst>
  </p:cmAuthor>
  <p:cmAuthor id="6" name="Violetta Sudmann" initials="VS" lastIdx="2" clrIdx="6">
    <p:extLst>
      <p:ext uri="{19B8F6BF-5375-455C-9EA6-DF929625EA0E}">
        <p15:presenceInfo xmlns:p15="http://schemas.microsoft.com/office/powerpoint/2012/main" userId="S::violetta.sudmann@bayer.com::1791e3c8-adb1-4535-bd82-edd35ce98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4D2"/>
    <a:srgbClr val="3961AC"/>
    <a:srgbClr val="B3B2B5"/>
    <a:srgbClr val="6689CC"/>
    <a:srgbClr val="809ED5"/>
    <a:srgbClr val="8A8C8E"/>
    <a:srgbClr val="605F62"/>
    <a:srgbClr val="2B4981"/>
    <a:srgbClr val="439F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95606" autoAdjust="0"/>
  </p:normalViewPr>
  <p:slideViewPr>
    <p:cSldViewPr snapToGrid="0">
      <p:cViewPr varScale="1">
        <p:scale>
          <a:sx n="83" d="100"/>
          <a:sy n="83" d="100"/>
        </p:scale>
        <p:origin x="684" y="52"/>
      </p:cViewPr>
      <p:guideLst>
        <p:guide orient="horz" pos="4247"/>
        <p:guide orient="horz" pos="3929"/>
        <p:guide pos="5375"/>
        <p:guide pos="2880"/>
        <p:guide orient="horz" pos="3185"/>
        <p:guide orient="horz" pos="1507"/>
        <p:guide pos="385"/>
        <p:guide pos="703"/>
        <p:guide orient="horz" pos="1416"/>
        <p:guide orient="horz" pos="2368"/>
      </p:guideLst>
    </p:cSldViewPr>
  </p:slideViewPr>
  <p:notesTextViewPr>
    <p:cViewPr>
      <p:scale>
        <a:sx n="1" d="1"/>
        <a:sy n="1" d="1"/>
      </p:scale>
      <p:origin x="0" y="0"/>
    </p:cViewPr>
  </p:notesTextViewPr>
  <p:notesViewPr>
    <p:cSldViewPr snapToGrid="0">
      <p:cViewPr>
        <p:scale>
          <a:sx n="1" d="2"/>
          <a:sy n="1" d="2"/>
        </p:scale>
        <p:origin x="0" y="0"/>
      </p:cViewPr>
      <p:guideLst>
        <p:guide orient="horz" pos="310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rina Gass" userId="c68511ae-a3a7-46f7-9967-98e75be526b5" providerId="ADAL" clId="{6019FE25-2EA7-4DE8-B2F4-16D4D8C02C45}"/>
    <pc:docChg chg="modSection">
      <pc:chgData name="Blerina Gass" userId="c68511ae-a3a7-46f7-9967-98e75be526b5" providerId="ADAL" clId="{6019FE25-2EA7-4DE8-B2F4-16D4D8C02C45}" dt="2024-03-01T13:18:32.303" v="0" actId="17846"/>
      <pc:docMkLst>
        <pc:docMk/>
      </pc:docMkLst>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72095550939567"/>
          <c:y val="0.10235777716283867"/>
          <c:w val="0.76992935123907058"/>
          <c:h val="0.75335664511584621"/>
        </c:manualLayout>
      </c:layout>
      <c:barChart>
        <c:barDir val="col"/>
        <c:grouping val="stacked"/>
        <c:varyColors val="0"/>
        <c:ser>
          <c:idx val="0"/>
          <c:order val="0"/>
          <c:tx>
            <c:strRef>
              <c:f>Sheet1!$B$1</c:f>
              <c:strCache>
                <c:ptCount val="1"/>
                <c:pt idx="0">
                  <c:v>Column1</c:v>
                </c:pt>
              </c:strCache>
            </c:strRef>
          </c:tx>
          <c:spPr>
            <a:solidFill>
              <a:srgbClr val="3961AC"/>
            </a:solidFill>
          </c:spPr>
          <c:invertIfNegative val="0"/>
          <c:dPt>
            <c:idx val="0"/>
            <c:invertIfNegative val="0"/>
            <c:bubble3D val="0"/>
            <c:extLst>
              <c:ext xmlns:c16="http://schemas.microsoft.com/office/drawing/2014/chart" uri="{C3380CC4-5D6E-409C-BE32-E72D297353CC}">
                <c16:uniqueId val="{00000000-AE34-40B3-A87A-10C7EA3BCD7C}"/>
              </c:ext>
            </c:extLst>
          </c:dPt>
          <c:dPt>
            <c:idx val="1"/>
            <c:invertIfNegative val="0"/>
            <c:bubble3D val="0"/>
            <c:spPr>
              <a:solidFill>
                <a:srgbClr val="605F62"/>
              </a:solidFill>
            </c:spPr>
            <c:extLst>
              <c:ext xmlns:c16="http://schemas.microsoft.com/office/drawing/2014/chart" uri="{C3380CC4-5D6E-409C-BE32-E72D297353CC}">
                <c16:uniqueId val="{00000002-AE34-40B3-A87A-10C7EA3BCD7C}"/>
              </c:ext>
            </c:extLst>
          </c:dPt>
          <c:dLbls>
            <c:dLbl>
              <c:idx val="0"/>
              <c:spPr/>
              <c:txPr>
                <a:bodyPr/>
                <a:lstStyle/>
                <a:p>
                  <a:pPr>
                    <a:defRPr b="1">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0-AE34-40B3-A87A-10C7EA3BCD7C}"/>
                </c:ext>
              </c:extLst>
            </c:dLbl>
            <c:dLbl>
              <c:idx val="1"/>
              <c:spPr/>
              <c:txPr>
                <a:bodyPr/>
                <a:lstStyle/>
                <a:p>
                  <a:pPr>
                    <a:defRPr b="1">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AE34-40B3-A87A-10C7EA3BCD7C}"/>
                </c:ext>
              </c:extLst>
            </c:dLbl>
            <c:spPr>
              <a:noFill/>
              <a:ln>
                <a:noFill/>
              </a:ln>
              <a:effectLst/>
            </c:spPr>
            <c:txPr>
              <a:bodyPr/>
              <a:lstStyle/>
              <a:p>
                <a:pPr>
                  <a:defRPr b="1">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Other causes</c:v>
                </c:pt>
                <c:pt idx="1">
                  <c:v>VTE</c:v>
                </c:pt>
              </c:strCache>
            </c:strRef>
          </c:cat>
          <c:val>
            <c:numRef>
              <c:f>Sheet1!$B$2:$B$3</c:f>
              <c:numCache>
                <c:formatCode>#,##0</c:formatCode>
                <c:ptCount val="2"/>
                <c:pt idx="0">
                  <c:v>387913</c:v>
                </c:pt>
                <c:pt idx="1">
                  <c:v>543454</c:v>
                </c:pt>
              </c:numCache>
            </c:numRef>
          </c:val>
          <c:extLst>
            <c:ext xmlns:c16="http://schemas.microsoft.com/office/drawing/2014/chart" uri="{C3380CC4-5D6E-409C-BE32-E72D297353CC}">
              <c16:uniqueId val="{00000003-AE34-40B3-A87A-10C7EA3BCD7C}"/>
            </c:ext>
          </c:extLst>
        </c:ser>
        <c:ser>
          <c:idx val="1"/>
          <c:order val="1"/>
          <c:tx>
            <c:strRef>
              <c:f>Sheet1!$C$1</c:f>
              <c:strCache>
                <c:ptCount val="1"/>
                <c:pt idx="0">
                  <c:v>Column2</c:v>
                </c:pt>
              </c:strCache>
            </c:strRef>
          </c:tx>
          <c:spPr>
            <a:solidFill>
              <a:srgbClr val="3961AC">
                <a:alpha val="70000"/>
              </a:srgbClr>
            </a:solidFill>
          </c:spPr>
          <c:invertIfNegative val="0"/>
          <c:dLbls>
            <c:spPr>
              <a:noFill/>
              <a:ln>
                <a:noFill/>
              </a:ln>
              <a:effectLst/>
            </c:spPr>
            <c:txPr>
              <a:bodyPr/>
              <a:lstStyle/>
              <a:p>
                <a:pPr>
                  <a:defRPr b="1">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Other causes</c:v>
                </c:pt>
                <c:pt idx="1">
                  <c:v>VTE</c:v>
                </c:pt>
              </c:strCache>
            </c:strRef>
          </c:cat>
          <c:val>
            <c:numRef>
              <c:f>Sheet1!$C$2:$C$3</c:f>
              <c:numCache>
                <c:formatCode>General</c:formatCode>
                <c:ptCount val="2"/>
                <c:pt idx="0" formatCode="#,##0">
                  <c:v>137707</c:v>
                </c:pt>
              </c:numCache>
            </c:numRef>
          </c:val>
          <c:extLst>
            <c:ext xmlns:c16="http://schemas.microsoft.com/office/drawing/2014/chart" uri="{C3380CC4-5D6E-409C-BE32-E72D297353CC}">
              <c16:uniqueId val="{00000005-AE34-40B3-A87A-10C7EA3BCD7C}"/>
            </c:ext>
          </c:extLst>
        </c:ser>
        <c:ser>
          <c:idx val="2"/>
          <c:order val="2"/>
          <c:tx>
            <c:strRef>
              <c:f>Sheet1!$D$1</c:f>
              <c:strCache>
                <c:ptCount val="1"/>
                <c:pt idx="0">
                  <c:v>Column3</c:v>
                </c:pt>
              </c:strCache>
            </c:strRef>
          </c:tx>
          <c:spPr>
            <a:solidFill>
              <a:srgbClr val="3961AC">
                <a:alpha val="40000"/>
              </a:srgbClr>
            </a:solidFill>
          </c:spPr>
          <c:invertIfNegative val="0"/>
          <c:dLbls>
            <c:spPr>
              <a:noFill/>
              <a:ln>
                <a:noFill/>
              </a:ln>
              <a:effectLst/>
            </c:spPr>
            <c:txPr>
              <a:bodyPr/>
              <a:lstStyle/>
              <a:p>
                <a:pPr>
                  <a:defRPr b="1">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Other causes</c:v>
                </c:pt>
                <c:pt idx="1">
                  <c:v>VTE</c:v>
                </c:pt>
              </c:strCache>
            </c:strRef>
          </c:cat>
          <c:val>
            <c:numRef>
              <c:f>Sheet1!$D$2:$D$3</c:f>
              <c:numCache>
                <c:formatCode>General</c:formatCode>
                <c:ptCount val="2"/>
                <c:pt idx="0" formatCode="#,##0">
                  <c:v>107315</c:v>
                </c:pt>
              </c:numCache>
            </c:numRef>
          </c:val>
          <c:extLst>
            <c:ext xmlns:c16="http://schemas.microsoft.com/office/drawing/2014/chart" uri="{C3380CC4-5D6E-409C-BE32-E72D297353CC}">
              <c16:uniqueId val="{00000006-AE34-40B3-A87A-10C7EA3BCD7C}"/>
            </c:ext>
          </c:extLst>
        </c:ser>
        <c:ser>
          <c:idx val="3"/>
          <c:order val="3"/>
          <c:tx>
            <c:strRef>
              <c:f>Sheet1!$E$1</c:f>
              <c:strCache>
                <c:ptCount val="1"/>
                <c:pt idx="0">
                  <c:v>Column4</c:v>
                </c:pt>
              </c:strCache>
            </c:strRef>
          </c:tx>
          <c:invertIfNegative val="0"/>
          <c:cat>
            <c:strRef>
              <c:f>Sheet1!$A$2:$A$3</c:f>
              <c:strCache>
                <c:ptCount val="2"/>
                <c:pt idx="0">
                  <c:v>Other causes</c:v>
                </c:pt>
                <c:pt idx="1">
                  <c:v>VTE</c:v>
                </c:pt>
              </c:strCache>
            </c:strRef>
          </c:cat>
          <c:val>
            <c:numRef>
              <c:f>Sheet1!$E$2:$E$3</c:f>
              <c:numCache>
                <c:formatCode>General</c:formatCode>
                <c:ptCount val="2"/>
              </c:numCache>
            </c:numRef>
          </c:val>
          <c:extLst>
            <c:ext xmlns:c16="http://schemas.microsoft.com/office/drawing/2014/chart" uri="{C3380CC4-5D6E-409C-BE32-E72D297353CC}">
              <c16:uniqueId val="{00000007-AE34-40B3-A87A-10C7EA3BCD7C}"/>
            </c:ext>
          </c:extLst>
        </c:ser>
        <c:dLbls>
          <c:showLegendKey val="0"/>
          <c:showVal val="0"/>
          <c:showCatName val="0"/>
          <c:showSerName val="0"/>
          <c:showPercent val="0"/>
          <c:showBubbleSize val="0"/>
        </c:dLbls>
        <c:gapWidth val="150"/>
        <c:overlap val="100"/>
        <c:axId val="120996224"/>
        <c:axId val="120997760"/>
      </c:barChart>
      <c:catAx>
        <c:axId val="120996224"/>
        <c:scaling>
          <c:orientation val="minMax"/>
        </c:scaling>
        <c:delete val="0"/>
        <c:axPos val="b"/>
        <c:numFmt formatCode="General" sourceLinked="1"/>
        <c:majorTickMark val="out"/>
        <c:minorTickMark val="none"/>
        <c:tickLblPos val="nextTo"/>
        <c:spPr>
          <a:ln w="12700">
            <a:solidFill>
              <a:schemeClr val="tx1">
                <a:lumMod val="65000"/>
                <a:lumOff val="35000"/>
              </a:schemeClr>
            </a:solidFill>
          </a:ln>
        </c:spPr>
        <c:crossAx val="120997760"/>
        <c:crosses val="autoZero"/>
        <c:auto val="1"/>
        <c:lblAlgn val="ctr"/>
        <c:lblOffset val="100"/>
        <c:noMultiLvlLbl val="0"/>
      </c:catAx>
      <c:valAx>
        <c:axId val="120997760"/>
        <c:scaling>
          <c:orientation val="minMax"/>
          <c:max val="700000"/>
        </c:scaling>
        <c:delete val="0"/>
        <c:axPos val="l"/>
        <c:numFmt formatCode="#,##0" sourceLinked="1"/>
        <c:majorTickMark val="out"/>
        <c:minorTickMark val="none"/>
        <c:tickLblPos val="nextTo"/>
        <c:spPr>
          <a:ln w="12700">
            <a:solidFill>
              <a:schemeClr val="tx1">
                <a:lumMod val="65000"/>
                <a:lumOff val="35000"/>
              </a:schemeClr>
            </a:solidFill>
          </a:ln>
        </c:spPr>
        <c:crossAx val="120996224"/>
        <c:crosses val="autoZero"/>
        <c:crossBetween val="between"/>
      </c:valAx>
      <c:spPr>
        <a:noFill/>
        <a:ln w="25389">
          <a:noFill/>
        </a:ln>
      </c:spPr>
    </c:plotArea>
    <c:plotVisOnly val="1"/>
    <c:dispBlanksAs val="gap"/>
    <c:showDLblsOverMax val="0"/>
  </c:chart>
  <c:txPr>
    <a:bodyPr/>
    <a:lstStyle/>
    <a:p>
      <a:pPr>
        <a:defRPr sz="1200">
          <a:solidFill>
            <a:schemeClr val="tx1">
              <a:lumMod val="65000"/>
              <a:lumOff val="35000"/>
            </a:schemeClr>
          </a:solidFil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9343039989471E-2"/>
          <c:y val="6.2647253274917603E-2"/>
          <c:w val="0.72506630420684814"/>
          <c:h val="0.79133086770742622"/>
        </c:manualLayout>
      </c:layout>
      <c:lineChart>
        <c:grouping val="standard"/>
        <c:varyColors val="0"/>
        <c:ser>
          <c:idx val="0"/>
          <c:order val="0"/>
          <c:tx>
            <c:strRef>
              <c:f>Sheet1!$B$1</c:f>
              <c:strCache>
                <c:ptCount val="1"/>
                <c:pt idx="0">
                  <c:v>≥1 modifiable risk factor</c:v>
                </c:pt>
              </c:strCache>
            </c:strRef>
          </c:tx>
          <c:spPr>
            <a:ln w="28575">
              <a:solidFill>
                <a:schemeClr val="bg2"/>
              </a:solidFill>
            </a:ln>
          </c:spPr>
          <c:marker>
            <c:symbol val="none"/>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Sheet1!$B$2:$B$14</c:f>
              <c:numCache>
                <c:formatCode>General</c:formatCode>
                <c:ptCount val="13"/>
              </c:numCache>
            </c:numRef>
          </c:val>
          <c:smooth val="0"/>
          <c:extLst>
            <c:ext xmlns:c16="http://schemas.microsoft.com/office/drawing/2014/chart" uri="{C3380CC4-5D6E-409C-BE32-E72D297353CC}">
              <c16:uniqueId val="{00000000-57D9-4E74-A5AC-C3382D5EDA99}"/>
            </c:ext>
          </c:extLst>
        </c:ser>
        <c:ser>
          <c:idx val="1"/>
          <c:order val="1"/>
          <c:tx>
            <c:strRef>
              <c:f>Sheet1!$C$1</c:f>
              <c:strCache>
                <c:ptCount val="1"/>
                <c:pt idx="0">
                  <c:v>No modifiable risk factor</c:v>
                </c:pt>
              </c:strCache>
            </c:strRef>
          </c:tx>
          <c:spPr>
            <a:ln w="28575">
              <a:solidFill>
                <a:schemeClr val="tx2"/>
              </a:solidFill>
            </a:ln>
          </c:spPr>
          <c:marker>
            <c:symbol val="none"/>
          </c:marker>
          <c:cat>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Sheet1!$C$2:$C$14</c:f>
              <c:numCache>
                <c:formatCode>General</c:formatCode>
                <c:ptCount val="13"/>
              </c:numCache>
            </c:numRef>
          </c:val>
          <c:smooth val="0"/>
          <c:extLst>
            <c:ext xmlns:c16="http://schemas.microsoft.com/office/drawing/2014/chart" uri="{C3380CC4-5D6E-409C-BE32-E72D297353CC}">
              <c16:uniqueId val="{00000001-57D9-4E74-A5AC-C3382D5EDA99}"/>
            </c:ext>
          </c:extLst>
        </c:ser>
        <c:dLbls>
          <c:showLegendKey val="0"/>
          <c:showVal val="0"/>
          <c:showCatName val="0"/>
          <c:showSerName val="0"/>
          <c:showPercent val="0"/>
          <c:showBubbleSize val="0"/>
        </c:dLbls>
        <c:smooth val="0"/>
        <c:axId val="248521088"/>
        <c:axId val="248524160"/>
      </c:lineChart>
      <c:catAx>
        <c:axId val="248521088"/>
        <c:scaling>
          <c:orientation val="minMax"/>
        </c:scaling>
        <c:delete val="0"/>
        <c:axPos val="b"/>
        <c:numFmt formatCode="General"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4160"/>
        <c:crosses val="autoZero"/>
        <c:auto val="0"/>
        <c:lblAlgn val="ctr"/>
        <c:lblOffset val="100"/>
        <c:tickLblSkip val="1"/>
        <c:tickMarkSkip val="1"/>
        <c:noMultiLvlLbl val="0"/>
      </c:catAx>
      <c:valAx>
        <c:axId val="248524160"/>
        <c:scaling>
          <c:orientation val="minMax"/>
          <c:max val="0.4"/>
          <c:min val="0"/>
        </c:scaling>
        <c:delete val="0"/>
        <c:axPos val="l"/>
        <c:numFmt formatCode="#,##0.0"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1088"/>
        <c:crosses val="autoZero"/>
        <c:crossBetween val="midCat"/>
        <c:majorUnit val="0.1"/>
      </c:valAx>
      <c:spPr>
        <a:noFill/>
        <a:ln w="25400">
          <a:noFill/>
        </a:ln>
      </c:spPr>
    </c:plotArea>
    <c:plotVisOnly val="1"/>
    <c:dispBlanksAs val="gap"/>
    <c:showDLblsOverMax val="0"/>
  </c:chart>
  <c:txPr>
    <a:bodyPr/>
    <a:lstStyle/>
    <a:p>
      <a:pPr>
        <a:defRPr sz="1800" smtId="4294967295"/>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8510216897735"/>
          <c:y val="9.6590041352744557E-2"/>
          <c:w val="0.82387481281097519"/>
          <c:h val="0.70944972525916261"/>
        </c:manualLayout>
      </c:layout>
      <c:barChart>
        <c:barDir val="col"/>
        <c:grouping val="clustered"/>
        <c:varyColors val="0"/>
        <c:ser>
          <c:idx val="0"/>
          <c:order val="0"/>
          <c:tx>
            <c:strRef>
              <c:f>Sheet1!$A$2</c:f>
              <c:strCache>
                <c:ptCount val="1"/>
                <c:pt idx="0">
                  <c:v>Time since first event</c:v>
                </c:pt>
              </c:strCache>
            </c:strRef>
          </c:tx>
          <c:spPr>
            <a:solidFill>
              <a:srgbClr val="3961AC"/>
            </a:solidFill>
            <a:ln w="25400">
              <a:noFill/>
            </a:ln>
          </c:spPr>
          <c:invertIfNegative val="0"/>
          <c:dPt>
            <c:idx val="0"/>
            <c:invertIfNegative val="0"/>
            <c:bubble3D val="0"/>
            <c:extLst>
              <c:ext xmlns:c16="http://schemas.microsoft.com/office/drawing/2014/chart" uri="{C3380CC4-5D6E-409C-BE32-E72D297353CC}">
                <c16:uniqueId val="{00000000-10C8-4906-9482-C6DEE33BA198}"/>
              </c:ext>
            </c:extLst>
          </c:dPt>
          <c:dLbls>
            <c:dLbl>
              <c:idx val="0"/>
              <c:numFmt formatCode="0.0%" sourceLinked="0"/>
              <c:spPr/>
              <c:txPr>
                <a:bodyPr/>
                <a:lstStyle/>
                <a:p>
                  <a:pPr>
                    <a:defRPr>
                      <a:solidFill>
                        <a:schemeClr val="tx1">
                          <a:lumMod val="65000"/>
                          <a:lumOff val="35000"/>
                        </a:schemeClr>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0-10C8-4906-9482-C6DEE33BA198}"/>
                </c:ext>
              </c:extLst>
            </c:dLbl>
            <c:dLbl>
              <c:idx val="1"/>
              <c:numFmt formatCode="0.0%" sourceLinked="0"/>
              <c:spPr/>
              <c:txPr>
                <a:bodyPr/>
                <a:lstStyle/>
                <a:p>
                  <a:pPr>
                    <a:defRPr>
                      <a:solidFill>
                        <a:schemeClr val="tx1">
                          <a:lumMod val="65000"/>
                          <a:lumOff val="35000"/>
                        </a:schemeClr>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0C8-4906-9482-C6DEE33BA198}"/>
                </c:ext>
              </c:extLst>
            </c:dLbl>
            <c:numFmt formatCode="0.0%" sourceLinked="0"/>
            <c:spPr>
              <a:noFill/>
              <a:ln>
                <a:noFill/>
              </a:ln>
              <a:effectLst/>
            </c:spPr>
            <c:txPr>
              <a:bodyPr/>
              <a:lstStyle/>
              <a:p>
                <a:pPr>
                  <a:defRPr>
                    <a:solidFill>
                      <a:schemeClr val="tx1">
                        <a:lumMod val="65000"/>
                        <a:lumOff val="35000"/>
                      </a:schemeClr>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c:v>
                </c:pt>
                <c:pt idx="1">
                  <c:v>3 years</c:v>
                </c:pt>
                <c:pt idx="2">
                  <c:v>5 years</c:v>
                </c:pt>
                <c:pt idx="3">
                  <c:v>10 years</c:v>
                </c:pt>
              </c:strCache>
            </c:strRef>
          </c:cat>
          <c:val>
            <c:numRef>
              <c:f>Sheet1!$B$2:$E$2</c:f>
              <c:numCache>
                <c:formatCode>General</c:formatCode>
                <c:ptCount val="4"/>
                <c:pt idx="0">
                  <c:v>11</c:v>
                </c:pt>
                <c:pt idx="1">
                  <c:v>19.600000000000001</c:v>
                </c:pt>
                <c:pt idx="2">
                  <c:v>29.1</c:v>
                </c:pt>
                <c:pt idx="3">
                  <c:v>39.9</c:v>
                </c:pt>
              </c:numCache>
            </c:numRef>
          </c:val>
          <c:extLst>
            <c:ext xmlns:c16="http://schemas.microsoft.com/office/drawing/2014/chart" uri="{C3380CC4-5D6E-409C-BE32-E72D297353CC}">
              <c16:uniqueId val="{00000002-10C8-4906-9482-C6DEE33BA198}"/>
            </c:ext>
          </c:extLst>
        </c:ser>
        <c:dLbls>
          <c:showLegendKey val="0"/>
          <c:showVal val="0"/>
          <c:showCatName val="0"/>
          <c:showSerName val="0"/>
          <c:showPercent val="0"/>
          <c:showBubbleSize val="0"/>
        </c:dLbls>
        <c:gapWidth val="50"/>
        <c:axId val="192607360"/>
        <c:axId val="198522752"/>
      </c:barChart>
      <c:catAx>
        <c:axId val="192607360"/>
        <c:scaling>
          <c:orientation val="minMax"/>
        </c:scaling>
        <c:delete val="0"/>
        <c:axPos val="b"/>
        <c:title>
          <c:tx>
            <c:rich>
              <a:bodyPr/>
              <a:lstStyle/>
              <a:p>
                <a:pPr>
                  <a:defRPr/>
                </a:pPr>
                <a:r>
                  <a:rPr lang="hu-HU" sz="1200" b="1">
                    <a:solidFill>
                      <a:schemeClr val="tx1">
                        <a:lumMod val="65000"/>
                        <a:lumOff val="35000"/>
                      </a:schemeClr>
                    </a:solidFill>
                  </a:rPr>
                  <a:t>Time since first event</a:t>
                </a:r>
                <a:r>
                  <a:rPr lang="en-GB" sz="1200" b="1">
                    <a:solidFill>
                      <a:schemeClr val="tx1">
                        <a:lumMod val="65000"/>
                        <a:lumOff val="35000"/>
                      </a:schemeClr>
                    </a:solidFill>
                  </a:rPr>
                  <a:t> (years)</a:t>
                </a:r>
                <a:endParaRPr lang="en-US" sz="1200" b="1">
                  <a:solidFill>
                    <a:schemeClr val="tx1">
                      <a:lumMod val="65000"/>
                      <a:lumOff val="35000"/>
                    </a:schemeClr>
                  </a:solidFill>
                </a:endParaRPr>
              </a:p>
            </c:rich>
          </c:tx>
          <c:layout>
            <c:manualLayout>
              <c:xMode val="edge"/>
              <c:yMode val="edge"/>
              <c:x val="0.40142251582049177"/>
              <c:y val="0.90346275420608391"/>
            </c:manualLayout>
          </c:layout>
          <c:overlay val="0"/>
        </c:title>
        <c:numFmt formatCode="General" sourceLinked="1"/>
        <c:majorTickMark val="out"/>
        <c:minorTickMark val="none"/>
        <c:tickLblPos val="nextTo"/>
        <c:spPr>
          <a:ln w="12700">
            <a:solidFill>
              <a:schemeClr val="tx1">
                <a:lumMod val="65000"/>
                <a:lumOff val="35000"/>
              </a:schemeClr>
            </a:solidFill>
            <a:prstDash val="solid"/>
          </a:ln>
        </c:spPr>
        <c:txPr>
          <a:bodyPr rot="0" vert="horz"/>
          <a:lstStyle/>
          <a:p>
            <a:pPr>
              <a:defRPr>
                <a:solidFill>
                  <a:schemeClr val="tx1">
                    <a:lumMod val="65000"/>
                    <a:lumOff val="35000"/>
                  </a:schemeClr>
                </a:solidFill>
              </a:defRPr>
            </a:pPr>
            <a:endParaRPr lang="de-DE"/>
          </a:p>
        </c:txPr>
        <c:crossAx val="198522752"/>
        <c:crosses val="autoZero"/>
        <c:auto val="1"/>
        <c:lblAlgn val="ctr"/>
        <c:lblOffset val="100"/>
        <c:tickLblSkip val="1"/>
        <c:tickMarkSkip val="1"/>
        <c:noMultiLvlLbl val="0"/>
      </c:catAx>
      <c:valAx>
        <c:axId val="198522752"/>
        <c:scaling>
          <c:orientation val="minMax"/>
          <c:max val="45"/>
        </c:scaling>
        <c:delete val="0"/>
        <c:axPos val="l"/>
        <c:title>
          <c:tx>
            <c:rich>
              <a:bodyPr rot="-5400000" vert="horz"/>
              <a:lstStyle/>
              <a:p>
                <a:pPr>
                  <a:defRPr/>
                </a:pPr>
                <a:r>
                  <a:rPr lang="hu-HU" sz="1200" b="1">
                    <a:solidFill>
                      <a:schemeClr val="tx1">
                        <a:lumMod val="65000"/>
                        <a:lumOff val="35000"/>
                      </a:schemeClr>
                    </a:solidFill>
                  </a:rPr>
                  <a:t>Cumul</a:t>
                </a:r>
                <a:r>
                  <a:rPr lang="en-GB" sz="1200" b="1">
                    <a:solidFill>
                      <a:schemeClr val="tx1">
                        <a:lumMod val="65000"/>
                        <a:lumOff val="35000"/>
                      </a:schemeClr>
                    </a:solidFill>
                  </a:rPr>
                  <a:t>a</a:t>
                </a:r>
                <a:r>
                  <a:rPr lang="hu-HU" sz="1200" b="1">
                    <a:solidFill>
                      <a:schemeClr val="tx1">
                        <a:lumMod val="65000"/>
                        <a:lumOff val="35000"/>
                      </a:schemeClr>
                    </a:solidFill>
                  </a:rPr>
                  <a:t>tive rate of VTE </a:t>
                </a:r>
              </a:p>
              <a:p>
                <a:pPr>
                  <a:defRPr/>
                </a:pPr>
                <a:r>
                  <a:rPr lang="hu-HU" sz="1200" b="1">
                    <a:solidFill>
                      <a:schemeClr val="tx1">
                        <a:lumMod val="65000"/>
                        <a:lumOff val="35000"/>
                      </a:schemeClr>
                    </a:solidFill>
                  </a:rPr>
                  <a:t>recurrence </a:t>
                </a:r>
                <a:r>
                  <a:rPr lang="en-GB" sz="1200" b="1">
                    <a:solidFill>
                      <a:schemeClr val="tx1">
                        <a:lumMod val="65000"/>
                        <a:lumOff val="35000"/>
                      </a:schemeClr>
                    </a:solidFill>
                  </a:rPr>
                  <a:t>(%)</a:t>
                </a:r>
              </a:p>
            </c:rich>
          </c:tx>
          <c:layout>
            <c:manualLayout>
              <c:xMode val="edge"/>
              <c:yMode val="edge"/>
              <c:x val="2.9426208447065689E-2"/>
              <c:y val="0.18909159388604754"/>
            </c:manualLayout>
          </c:layout>
          <c:overlay val="0"/>
        </c:title>
        <c:numFmt formatCode="0%" sourceLinked="0"/>
        <c:majorTickMark val="out"/>
        <c:minorTickMark val="none"/>
        <c:tickLblPos val="nextTo"/>
        <c:spPr>
          <a:ln w="12700">
            <a:solidFill>
              <a:schemeClr val="tx1">
                <a:lumMod val="65000"/>
                <a:lumOff val="35000"/>
              </a:schemeClr>
            </a:solidFill>
            <a:prstDash val="solid"/>
          </a:ln>
        </c:spPr>
        <c:txPr>
          <a:bodyPr rot="0" vert="horz"/>
          <a:lstStyle/>
          <a:p>
            <a:pPr>
              <a:defRPr>
                <a:solidFill>
                  <a:schemeClr val="tx1">
                    <a:lumMod val="65000"/>
                    <a:lumOff val="35000"/>
                  </a:schemeClr>
                </a:solidFill>
              </a:defRPr>
            </a:pPr>
            <a:endParaRPr lang="de-DE"/>
          </a:p>
        </c:txPr>
        <c:crossAx val="192607360"/>
        <c:crosses val="autoZero"/>
        <c:crossBetween val="between"/>
        <c:dispUnits>
          <c:builtInUnit val="hundreds"/>
        </c:dispUnits>
      </c:valAx>
      <c:spPr>
        <a:noFill/>
        <a:ln w="25400">
          <a:noFill/>
        </a:ln>
      </c:spPr>
    </c:plotArea>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5167946942073E-2"/>
          <c:y val="0.15284354018070698"/>
          <c:w val="0.92389574533749175"/>
          <c:h val="0.68909516157959649"/>
        </c:manualLayout>
      </c:layout>
      <c:barChart>
        <c:barDir val="col"/>
        <c:grouping val="clustered"/>
        <c:varyColors val="0"/>
        <c:ser>
          <c:idx val="0"/>
          <c:order val="0"/>
          <c:tx>
            <c:strRef>
              <c:f>Sheet1!$B$1</c:f>
              <c:strCache>
                <c:ptCount val="1"/>
                <c:pt idx="0">
                  <c:v>Placebo (N=590)</c:v>
                </c:pt>
              </c:strCache>
            </c:strRef>
          </c:tx>
          <c:spPr>
            <a:solidFill>
              <a:srgbClr val="605F6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605F6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Unprovoked</c:v>
                </c:pt>
                <c:pt idx="1">
                  <c:v>Provoked by minor transient risk factors</c:v>
                </c:pt>
                <c:pt idx="2">
                  <c:v>Provoked by minor persistent risk factors</c:v>
                </c:pt>
              </c:strCache>
            </c:strRef>
          </c:cat>
          <c:val>
            <c:numRef>
              <c:f>Sheet1!$B$2:$B$4</c:f>
              <c:numCache>
                <c:formatCode>General</c:formatCode>
                <c:ptCount val="3"/>
                <c:pt idx="0">
                  <c:v>10</c:v>
                </c:pt>
                <c:pt idx="1">
                  <c:v>7.1</c:v>
                </c:pt>
                <c:pt idx="2">
                  <c:v>10.7</c:v>
                </c:pt>
              </c:numCache>
            </c:numRef>
          </c:val>
          <c:extLst>
            <c:ext xmlns:c16="http://schemas.microsoft.com/office/drawing/2014/chart" uri="{C3380CC4-5D6E-409C-BE32-E72D297353CC}">
              <c16:uniqueId val="{00000000-7F87-4336-8DC6-AA4FA0190E8A}"/>
            </c:ext>
          </c:extLst>
        </c:ser>
        <c:ser>
          <c:idx val="1"/>
          <c:order val="1"/>
          <c:tx>
            <c:strRef>
              <c:f>Sheet1!$C$1</c:f>
              <c:strCache>
                <c:ptCount val="1"/>
                <c:pt idx="0">
                  <c:v>Aspirin (N=1131)</c:v>
                </c:pt>
              </c:strCache>
            </c:strRef>
          </c:tx>
          <c:spPr>
            <a:solidFill>
              <a:srgbClr val="D5D4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605F6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Unprovoked</c:v>
                </c:pt>
                <c:pt idx="1">
                  <c:v>Provoked by minor transient risk factors</c:v>
                </c:pt>
                <c:pt idx="2">
                  <c:v>Provoked by minor persistent risk factors</c:v>
                </c:pt>
              </c:strCache>
            </c:strRef>
          </c:cat>
          <c:val>
            <c:numRef>
              <c:f>Sheet1!$C$2:$C$4</c:f>
              <c:numCache>
                <c:formatCode>General</c:formatCode>
                <c:ptCount val="3"/>
                <c:pt idx="0">
                  <c:v>5.9</c:v>
                </c:pt>
                <c:pt idx="1">
                  <c:v>4.2</c:v>
                </c:pt>
                <c:pt idx="2">
                  <c:v>4.5</c:v>
                </c:pt>
              </c:numCache>
            </c:numRef>
          </c:val>
          <c:extLst>
            <c:ext xmlns:c16="http://schemas.microsoft.com/office/drawing/2014/chart" uri="{C3380CC4-5D6E-409C-BE32-E72D297353CC}">
              <c16:uniqueId val="{00000001-7F87-4336-8DC6-AA4FA0190E8A}"/>
            </c:ext>
          </c:extLst>
        </c:ser>
        <c:ser>
          <c:idx val="2"/>
          <c:order val="2"/>
          <c:tx>
            <c:strRef>
              <c:f>Sheet1!$D$1</c:f>
              <c:strCache>
                <c:ptCount val="1"/>
                <c:pt idx="0">
                  <c:v>Rivaroxaban (N=2832)</c:v>
                </c:pt>
              </c:strCache>
            </c:strRef>
          </c:tx>
          <c:spPr>
            <a:solidFill>
              <a:schemeClr val="bg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605F6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Unprovoked</c:v>
                </c:pt>
                <c:pt idx="1">
                  <c:v>Provoked by minor transient risk factors</c:v>
                </c:pt>
                <c:pt idx="2">
                  <c:v>Provoked by minor persistent risk factors</c:v>
                </c:pt>
              </c:strCache>
            </c:strRef>
          </c:cat>
          <c:val>
            <c:numRef>
              <c:f>Sheet1!$D$2:$D$4</c:f>
              <c:numCache>
                <c:formatCode>General</c:formatCode>
                <c:ptCount val="3"/>
                <c:pt idx="0">
                  <c:v>2</c:v>
                </c:pt>
                <c:pt idx="1">
                  <c:v>0.4</c:v>
                </c:pt>
                <c:pt idx="2">
                  <c:v>2.4</c:v>
                </c:pt>
              </c:numCache>
            </c:numRef>
          </c:val>
          <c:extLst>
            <c:ext xmlns:c16="http://schemas.microsoft.com/office/drawing/2014/chart" uri="{C3380CC4-5D6E-409C-BE32-E72D297353CC}">
              <c16:uniqueId val="{00000002-7F87-4336-8DC6-AA4FA0190E8A}"/>
            </c:ext>
          </c:extLst>
        </c:ser>
        <c:dLbls>
          <c:showLegendKey val="0"/>
          <c:showVal val="0"/>
          <c:showCatName val="0"/>
          <c:showSerName val="0"/>
          <c:showPercent val="0"/>
          <c:showBubbleSize val="0"/>
        </c:dLbls>
        <c:gapWidth val="75"/>
        <c:axId val="111181824"/>
        <c:axId val="111183360"/>
      </c:barChart>
      <c:catAx>
        <c:axId val="111181824"/>
        <c:scaling>
          <c:orientation val="minMax"/>
        </c:scaling>
        <c:delete val="0"/>
        <c:axPos val="b"/>
        <c:numFmt formatCode="General" sourceLinked="1"/>
        <c:majorTickMark val="none"/>
        <c:minorTickMark val="none"/>
        <c:tickLblPos val="nextTo"/>
        <c:spPr>
          <a:noFill/>
          <a:ln w="12700" cap="flat" cmpd="sng" algn="ctr">
            <a:solidFill>
              <a:srgbClr val="000000">
                <a:lumMod val="65000"/>
                <a:lumOff val="35000"/>
              </a:srgb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111183360"/>
        <c:crosses val="autoZero"/>
        <c:auto val="1"/>
        <c:lblAlgn val="ctr"/>
        <c:lblOffset val="100"/>
        <c:noMultiLvlLbl val="0"/>
      </c:catAx>
      <c:valAx>
        <c:axId val="111183360"/>
        <c:scaling>
          <c:orientation val="minMax"/>
          <c:max val="20"/>
        </c:scaling>
        <c:delete val="0"/>
        <c:axPos val="l"/>
        <c:numFmt formatCode="General" sourceLinked="1"/>
        <c:majorTickMark val="out"/>
        <c:minorTickMark val="none"/>
        <c:tickLblPos val="nextTo"/>
        <c:spPr>
          <a:noFill/>
          <a:ln w="12700">
            <a:solidFill>
              <a:srgbClr val="000000">
                <a:lumMod val="65000"/>
                <a:lumOff val="35000"/>
              </a:srgbClr>
            </a:solidFill>
          </a:ln>
          <a:effectLst/>
        </c:spPr>
        <c:txPr>
          <a:bodyPr rot="-60000000" spcFirstLastPara="1" vertOverflow="ellipsis" vert="horz" wrap="square" anchor="ctr" anchorCtr="1"/>
          <a:lstStyle/>
          <a:p>
            <a:pPr>
              <a:defRPr sz="1000" b="0" i="0" u="none" strike="noStrike" kern="1200" baseline="0">
                <a:solidFill>
                  <a:srgbClr val="605F62"/>
                </a:solidFill>
                <a:latin typeface="+mn-lt"/>
                <a:ea typeface="+mn-ea"/>
                <a:cs typeface="+mn-cs"/>
              </a:defRPr>
            </a:pPr>
            <a:endParaRPr lang="de-DE"/>
          </a:p>
        </c:txPr>
        <c:crossAx val="11118182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a:defRPr sz="1200"/>
            </a:lvl1pPr>
          </a:lstStyle>
          <a:p>
            <a:fld id="{4FE12A04-9E3C-4CA4-8E37-57D068AB06B1}" type="slidenum">
              <a:rPr lang="en-GB" smtClean="0"/>
              <a:pPr/>
              <a:t>‹Nr.›</a:t>
            </a:fld>
            <a:endParaRPr lang="en-GB"/>
          </a:p>
        </p:txBody>
      </p:sp>
    </p:spTree>
    <p:extLst>
      <p:ext uri="{BB962C8B-B14F-4D97-AF65-F5344CB8AC3E}">
        <p14:creationId xmlns:p14="http://schemas.microsoft.com/office/powerpoint/2010/main" val="41657309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271463"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444500"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630238"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803275"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a:t>
            </a:fld>
            <a:endParaRPr lang="en-GB" dirty="0"/>
          </a:p>
        </p:txBody>
      </p:sp>
    </p:spTree>
    <p:extLst>
      <p:ext uri="{BB962C8B-B14F-4D97-AF65-F5344CB8AC3E}">
        <p14:creationId xmlns:p14="http://schemas.microsoft.com/office/powerpoint/2010/main" val="250840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FE12A04-9E3C-4CA4-8E37-57D068AB06B1}" type="slidenum">
              <a:rPr lang="en-GB" smtClean="0"/>
              <a:pPr/>
              <a:t>10</a:t>
            </a:fld>
            <a:endParaRPr lang="en-GB"/>
          </a:p>
        </p:txBody>
      </p:sp>
    </p:spTree>
    <p:extLst>
      <p:ext uri="{BB962C8B-B14F-4D97-AF65-F5344CB8AC3E}">
        <p14:creationId xmlns:p14="http://schemas.microsoft.com/office/powerpoint/2010/main" val="338196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en-US" altLang="ja-JP" sz="1800" b="0" i="0" u="none" strike="noStrike" kern="1200" baseline="0" dirty="0">
              <a:solidFill>
                <a:srgbClr val="000000"/>
              </a:solidFill>
              <a:latin typeface="Calibri" panose="020F0502020204030204" pitchFamily="34" charset="0"/>
            </a:endParaRPr>
          </a:p>
          <a:p>
            <a:pPr rtl="0"/>
            <a:endParaRPr lang="en-GB" sz="1800" b="0" i="0" u="none" strike="noStrike" kern="1200" baseline="30000" dirty="0">
              <a:solidFill>
                <a:srgbClr val="000000"/>
              </a:solidFill>
              <a:latin typeface="Calibri" panose="020F0502020204030204" pitchFamily="34" charset="0"/>
            </a:endParaRPr>
          </a:p>
          <a:p>
            <a:pPr rtl="0"/>
            <a:endParaRPr lang="fr-FR" sz="1800" b="0" i="0" u="none" strike="noStrike" kern="1200" baseline="0" dirty="0">
              <a:solidFill>
                <a:srgbClr val="000000"/>
              </a:solidFill>
              <a:latin typeface="Calibri" panose="020F0502020204030204" pitchFamily="34" charset="0"/>
            </a:endParaRPr>
          </a:p>
          <a:p>
            <a:pPr rtl="0"/>
            <a:endParaRPr lang="fr-FR" sz="1800" b="0" i="0" u="none" strike="noStrike" kern="1200" baseline="0" dirty="0">
              <a:solidFill>
                <a:srgbClr val="000000"/>
              </a:solidFill>
              <a:latin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4FE12A04-9E3C-4CA4-8E37-57D068AB06B1}" type="slidenum">
              <a:rPr lang="en-GB" smtClean="0"/>
              <a:pPr/>
              <a:t>11</a:t>
            </a:fld>
            <a:endParaRPr lang="en-GB"/>
          </a:p>
        </p:txBody>
      </p:sp>
    </p:spTree>
    <p:extLst>
      <p:ext uri="{BB962C8B-B14F-4D97-AF65-F5344CB8AC3E}">
        <p14:creationId xmlns:p14="http://schemas.microsoft.com/office/powerpoint/2010/main" val="275844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FE12A04-9E3C-4CA4-8E37-57D068AB06B1}" type="slidenum">
              <a:rPr lang="en-GB" smtClean="0"/>
              <a:pPr/>
              <a:t>12</a:t>
            </a:fld>
            <a:endParaRPr lang="en-GB"/>
          </a:p>
        </p:txBody>
      </p:sp>
    </p:spTree>
    <p:extLst>
      <p:ext uri="{BB962C8B-B14F-4D97-AF65-F5344CB8AC3E}">
        <p14:creationId xmlns:p14="http://schemas.microsoft.com/office/powerpoint/2010/main" val="349626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FE12A04-9E3C-4CA4-8E37-57D068AB06B1}" type="slidenum">
              <a:rPr lang="en-GB" smtClean="0"/>
              <a:pPr/>
              <a:t>13</a:t>
            </a:fld>
            <a:endParaRPr lang="en-GB"/>
          </a:p>
        </p:txBody>
      </p:sp>
    </p:spTree>
    <p:extLst>
      <p:ext uri="{BB962C8B-B14F-4D97-AF65-F5344CB8AC3E}">
        <p14:creationId xmlns:p14="http://schemas.microsoft.com/office/powerpoint/2010/main" val="2186505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FE12A04-9E3C-4CA4-8E37-57D068AB06B1}" type="slidenum">
              <a:rPr lang="en-GB" smtClean="0"/>
              <a:pPr/>
              <a:t>14</a:t>
            </a:fld>
            <a:endParaRPr lang="en-GB"/>
          </a:p>
        </p:txBody>
      </p:sp>
    </p:spTree>
    <p:extLst>
      <p:ext uri="{BB962C8B-B14F-4D97-AF65-F5344CB8AC3E}">
        <p14:creationId xmlns:p14="http://schemas.microsoft.com/office/powerpoint/2010/main" val="373913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FE12A04-9E3C-4CA4-8E37-57D068AB06B1}" type="slidenum">
              <a:rPr lang="en-GB" smtClean="0"/>
              <a:pPr/>
              <a:t>15</a:t>
            </a:fld>
            <a:endParaRPr lang="en-GB"/>
          </a:p>
        </p:txBody>
      </p:sp>
    </p:spTree>
    <p:extLst>
      <p:ext uri="{BB962C8B-B14F-4D97-AF65-F5344CB8AC3E}">
        <p14:creationId xmlns:p14="http://schemas.microsoft.com/office/powerpoint/2010/main" val="682870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FE12A04-9E3C-4CA4-8E37-57D068AB06B1}" type="slidenum">
              <a:rPr lang="en-GB" smtClean="0"/>
              <a:pPr/>
              <a:t>16</a:t>
            </a:fld>
            <a:endParaRPr lang="en-GB"/>
          </a:p>
        </p:txBody>
      </p:sp>
    </p:spTree>
    <p:extLst>
      <p:ext uri="{BB962C8B-B14F-4D97-AF65-F5344CB8AC3E}">
        <p14:creationId xmlns:p14="http://schemas.microsoft.com/office/powerpoint/2010/main" val="16361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en-GB" sz="1800" b="0" i="0" u="none" strike="noStrike" baseline="0">
              <a:solidFill>
                <a:srgbClr val="000000"/>
              </a:solidFill>
              <a:latin typeface="Arial" panose="020B0604020202020204" pitchFamily="34" charset="0"/>
            </a:endParaRPr>
          </a:p>
        </p:txBody>
      </p:sp>
      <p:sp>
        <p:nvSpPr>
          <p:cNvPr id="4" name="Foliennummernplatzhalter 3"/>
          <p:cNvSpPr>
            <a:spLocks noGrp="1"/>
          </p:cNvSpPr>
          <p:nvPr>
            <p:ph type="sldNum" sz="quarter" idx="5"/>
          </p:nvPr>
        </p:nvSpPr>
        <p:spPr/>
        <p:txBody>
          <a:bodyPr/>
          <a:lstStyle/>
          <a:p>
            <a:fld id="{4FE12A04-9E3C-4CA4-8E37-57D068AB06B1}" type="slidenum">
              <a:rPr lang="en-GB" smtClean="0"/>
              <a:pPr/>
              <a:t>17</a:t>
            </a:fld>
            <a:endParaRPr lang="en-GB"/>
          </a:p>
        </p:txBody>
      </p:sp>
    </p:spTree>
    <p:extLst>
      <p:ext uri="{BB962C8B-B14F-4D97-AF65-F5344CB8AC3E}">
        <p14:creationId xmlns:p14="http://schemas.microsoft.com/office/powerpoint/2010/main" val="4070624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FE12A04-9E3C-4CA4-8E37-57D068AB06B1}" type="slidenum">
              <a:rPr lang="en-GB" smtClean="0"/>
              <a:pPr/>
              <a:t>18</a:t>
            </a:fld>
            <a:endParaRPr lang="en-GB"/>
          </a:p>
        </p:txBody>
      </p:sp>
    </p:spTree>
    <p:extLst>
      <p:ext uri="{BB962C8B-B14F-4D97-AF65-F5344CB8AC3E}">
        <p14:creationId xmlns:p14="http://schemas.microsoft.com/office/powerpoint/2010/main" val="2998830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en-GB" sz="1800" b="0" i="0" u="none" strike="noStrike" baseline="0" dirty="0">
              <a:solidFill>
                <a:srgbClr val="000000"/>
              </a:solidFill>
              <a:latin typeface="Arial" panose="020B0604020202020204" pitchFamily="34" charset="0"/>
            </a:endParaRPr>
          </a:p>
        </p:txBody>
      </p:sp>
      <p:sp>
        <p:nvSpPr>
          <p:cNvPr id="4" name="Foliennummernplatzhalter 3"/>
          <p:cNvSpPr>
            <a:spLocks noGrp="1"/>
          </p:cNvSpPr>
          <p:nvPr>
            <p:ph type="sldNum" sz="quarter" idx="5"/>
          </p:nvPr>
        </p:nvSpPr>
        <p:spPr/>
        <p:txBody>
          <a:bodyPr/>
          <a:lstStyle/>
          <a:p>
            <a:fld id="{4FE12A04-9E3C-4CA4-8E37-57D068AB06B1}" type="slidenum">
              <a:rPr lang="en-GB" smtClean="0"/>
              <a:pPr/>
              <a:t>19</a:t>
            </a:fld>
            <a:endParaRPr lang="en-GB"/>
          </a:p>
        </p:txBody>
      </p:sp>
    </p:spTree>
    <p:extLst>
      <p:ext uri="{BB962C8B-B14F-4D97-AF65-F5344CB8AC3E}">
        <p14:creationId xmlns:p14="http://schemas.microsoft.com/office/powerpoint/2010/main" val="131681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FE12A04-9E3C-4CA4-8E37-57D068AB06B1}" type="slidenum">
              <a:rPr lang="en-GB" smtClean="0"/>
              <a:pPr/>
              <a:t>2</a:t>
            </a:fld>
            <a:endParaRPr lang="en-GB" dirty="0"/>
          </a:p>
        </p:txBody>
      </p:sp>
    </p:spTree>
    <p:extLst>
      <p:ext uri="{BB962C8B-B14F-4D97-AF65-F5344CB8AC3E}">
        <p14:creationId xmlns:p14="http://schemas.microsoft.com/office/powerpoint/2010/main" val="4285758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en-GB" sz="1800" b="0" i="0" u="none" strike="noStrike" baseline="0">
              <a:solidFill>
                <a:srgbClr val="000000"/>
              </a:solidFill>
              <a:latin typeface="Arial" panose="020B0604020202020204" pitchFamily="34" charset="0"/>
            </a:endParaRPr>
          </a:p>
        </p:txBody>
      </p:sp>
      <p:sp>
        <p:nvSpPr>
          <p:cNvPr id="4" name="Foliennummernplatzhalter 3"/>
          <p:cNvSpPr>
            <a:spLocks noGrp="1"/>
          </p:cNvSpPr>
          <p:nvPr>
            <p:ph type="sldNum" sz="quarter" idx="5"/>
          </p:nvPr>
        </p:nvSpPr>
        <p:spPr/>
        <p:txBody>
          <a:bodyPr/>
          <a:lstStyle/>
          <a:p>
            <a:fld id="{4FE12A04-9E3C-4CA4-8E37-57D068AB06B1}" type="slidenum">
              <a:rPr lang="en-GB" smtClean="0"/>
              <a:pPr/>
              <a:t>20</a:t>
            </a:fld>
            <a:endParaRPr lang="en-GB"/>
          </a:p>
        </p:txBody>
      </p:sp>
    </p:spTree>
    <p:extLst>
      <p:ext uri="{BB962C8B-B14F-4D97-AF65-F5344CB8AC3E}">
        <p14:creationId xmlns:p14="http://schemas.microsoft.com/office/powerpoint/2010/main" val="140651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21</a:t>
            </a:fld>
            <a:endParaRPr lang="en-GB" dirty="0"/>
          </a:p>
        </p:txBody>
      </p:sp>
    </p:spTree>
    <p:extLst>
      <p:ext uri="{BB962C8B-B14F-4D97-AF65-F5344CB8AC3E}">
        <p14:creationId xmlns:p14="http://schemas.microsoft.com/office/powerpoint/2010/main" val="25798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1800" b="0" i="0" u="none" strike="noStrike" baseline="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FE12A04-9E3C-4CA4-8E37-57D068AB06B1}" type="slidenum">
              <a:rPr lang="en-GB" smtClean="0"/>
              <a:pPr/>
              <a:t>22</a:t>
            </a:fld>
            <a:endParaRPr lang="en-GB"/>
          </a:p>
        </p:txBody>
      </p:sp>
    </p:spTree>
    <p:extLst>
      <p:ext uri="{BB962C8B-B14F-4D97-AF65-F5344CB8AC3E}">
        <p14:creationId xmlns:p14="http://schemas.microsoft.com/office/powerpoint/2010/main" val="55891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FE12A04-9E3C-4CA4-8E37-57D068AB06B1}" type="slidenum">
              <a:rPr lang="en-GB" smtClean="0"/>
              <a:pPr/>
              <a:t>3</a:t>
            </a:fld>
            <a:endParaRPr lang="en-GB"/>
          </a:p>
        </p:txBody>
      </p:sp>
    </p:spTree>
    <p:extLst>
      <p:ext uri="{BB962C8B-B14F-4D97-AF65-F5344CB8AC3E}">
        <p14:creationId xmlns:p14="http://schemas.microsoft.com/office/powerpoint/2010/main" val="315666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FE12A04-9E3C-4CA4-8E37-57D068AB06B1}" type="slidenum">
              <a:rPr lang="en-GB" smtClean="0"/>
              <a:pPr/>
              <a:t>4</a:t>
            </a:fld>
            <a:endParaRPr lang="en-GB"/>
          </a:p>
        </p:txBody>
      </p:sp>
    </p:spTree>
    <p:extLst>
      <p:ext uri="{BB962C8B-B14F-4D97-AF65-F5344CB8AC3E}">
        <p14:creationId xmlns:p14="http://schemas.microsoft.com/office/powerpoint/2010/main" val="235098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FE12A04-9E3C-4CA4-8E37-57D068AB06B1}" type="slidenum">
              <a:rPr lang="en-GB" smtClean="0"/>
              <a:pPr/>
              <a:t>5</a:t>
            </a:fld>
            <a:endParaRPr lang="en-GB"/>
          </a:p>
        </p:txBody>
      </p:sp>
    </p:spTree>
    <p:extLst>
      <p:ext uri="{BB962C8B-B14F-4D97-AF65-F5344CB8AC3E}">
        <p14:creationId xmlns:p14="http://schemas.microsoft.com/office/powerpoint/2010/main" val="83554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FE12A04-9E3C-4CA4-8E37-57D068AB06B1}" type="slidenum">
              <a:rPr lang="en-GB" smtClean="0"/>
              <a:pPr/>
              <a:t>6</a:t>
            </a:fld>
            <a:endParaRPr lang="en-GB"/>
          </a:p>
        </p:txBody>
      </p:sp>
    </p:spTree>
    <p:extLst>
      <p:ext uri="{BB962C8B-B14F-4D97-AF65-F5344CB8AC3E}">
        <p14:creationId xmlns:p14="http://schemas.microsoft.com/office/powerpoint/2010/main" val="364498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en-GB" sz="1800" b="0" i="0" u="none" strike="noStrike" baseline="0">
              <a:solidFill>
                <a:srgbClr val="000000"/>
              </a:solidFill>
              <a:latin typeface="Arial" panose="020B0604020202020204" pitchFamily="34" charset="0"/>
            </a:endParaRPr>
          </a:p>
        </p:txBody>
      </p:sp>
      <p:sp>
        <p:nvSpPr>
          <p:cNvPr id="4" name="Foliennummernplatzhalter 3"/>
          <p:cNvSpPr>
            <a:spLocks noGrp="1"/>
          </p:cNvSpPr>
          <p:nvPr>
            <p:ph type="sldNum" sz="quarter" idx="5"/>
          </p:nvPr>
        </p:nvSpPr>
        <p:spPr/>
        <p:txBody>
          <a:bodyPr/>
          <a:lstStyle/>
          <a:p>
            <a:fld id="{4FE12A04-9E3C-4CA4-8E37-57D068AB06B1}" type="slidenum">
              <a:rPr lang="en-GB" smtClean="0"/>
              <a:pPr/>
              <a:t>7</a:t>
            </a:fld>
            <a:endParaRPr lang="en-GB"/>
          </a:p>
        </p:txBody>
      </p:sp>
    </p:spTree>
    <p:extLst>
      <p:ext uri="{BB962C8B-B14F-4D97-AF65-F5344CB8AC3E}">
        <p14:creationId xmlns:p14="http://schemas.microsoft.com/office/powerpoint/2010/main" val="127935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en-GB" sz="1800" b="0" i="0" u="none" strike="noStrike" baseline="0">
              <a:solidFill>
                <a:srgbClr val="000000"/>
              </a:solidFill>
              <a:latin typeface="Arial" panose="020B0604020202020204" pitchFamily="34" charset="0"/>
            </a:endParaRPr>
          </a:p>
        </p:txBody>
      </p:sp>
      <p:sp>
        <p:nvSpPr>
          <p:cNvPr id="4" name="Foliennummernplatzhalter 3"/>
          <p:cNvSpPr>
            <a:spLocks noGrp="1"/>
          </p:cNvSpPr>
          <p:nvPr>
            <p:ph type="sldNum" sz="quarter" idx="5"/>
          </p:nvPr>
        </p:nvSpPr>
        <p:spPr/>
        <p:txBody>
          <a:bodyPr/>
          <a:lstStyle/>
          <a:p>
            <a:fld id="{4FE12A04-9E3C-4CA4-8E37-57D068AB06B1}" type="slidenum">
              <a:rPr lang="en-GB" smtClean="0"/>
              <a:pPr/>
              <a:t>8</a:t>
            </a:fld>
            <a:endParaRPr lang="en-GB"/>
          </a:p>
        </p:txBody>
      </p:sp>
    </p:spTree>
    <p:extLst>
      <p:ext uri="{BB962C8B-B14F-4D97-AF65-F5344CB8AC3E}">
        <p14:creationId xmlns:p14="http://schemas.microsoft.com/office/powerpoint/2010/main" val="162739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en-GB" sz="1800" b="0" i="0" u="none" strike="noStrike" baseline="0">
              <a:solidFill>
                <a:srgbClr val="000000"/>
              </a:solidFill>
              <a:latin typeface="Arial" panose="020B0604020202020204" pitchFamily="34" charset="0"/>
            </a:endParaRPr>
          </a:p>
        </p:txBody>
      </p:sp>
      <p:sp>
        <p:nvSpPr>
          <p:cNvPr id="4" name="Foliennummernplatzhalter 3"/>
          <p:cNvSpPr>
            <a:spLocks noGrp="1"/>
          </p:cNvSpPr>
          <p:nvPr>
            <p:ph type="sldNum" sz="quarter" idx="5"/>
          </p:nvPr>
        </p:nvSpPr>
        <p:spPr/>
        <p:txBody>
          <a:bodyPr/>
          <a:lstStyle/>
          <a:p>
            <a:fld id="{4FE12A04-9E3C-4CA4-8E37-57D068AB06B1}" type="slidenum">
              <a:rPr lang="en-GB" smtClean="0"/>
              <a:pPr/>
              <a:t>9</a:t>
            </a:fld>
            <a:endParaRPr lang="en-GB"/>
          </a:p>
        </p:txBody>
      </p:sp>
    </p:spTree>
    <p:extLst>
      <p:ext uri="{BB962C8B-B14F-4D97-AF65-F5344CB8AC3E}">
        <p14:creationId xmlns:p14="http://schemas.microsoft.com/office/powerpoint/2010/main" val="204291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2707482"/>
            <a:ext cx="7451725"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5"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p>
        </p:txBody>
      </p:sp>
      <p:sp>
        <p:nvSpPr>
          <p:cNvPr id="5" name="Line 38"/>
          <p:cNvSpPr>
            <a:spLocks noChangeShapeType="1"/>
          </p:cNvSpPr>
          <p:nvPr userDrawn="1"/>
        </p:nvSpPr>
        <p:spPr bwMode="auto">
          <a:xfrm flipV="1">
            <a:off x="611188" y="2566988"/>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feld 5">
            <a:extLst>
              <a:ext uri="{FF2B5EF4-FFF2-40B4-BE49-F238E27FC236}">
                <a16:creationId xmlns:a16="http://schemas.microsoft.com/office/drawing/2014/main" id="{46F24631-ED58-4F74-8BE3-1B4D45776770}"/>
              </a:ext>
            </a:extLst>
          </p:cNvPr>
          <p:cNvSpPr txBox="1"/>
          <p:nvPr userDrawn="1"/>
        </p:nvSpPr>
        <p:spPr>
          <a:xfrm rot="16200000">
            <a:off x="8358573" y="4234247"/>
            <a:ext cx="1283519" cy="287335"/>
          </a:xfrm>
          <a:prstGeom prst="rect">
            <a:avLst/>
          </a:prstGeom>
          <a:noFill/>
        </p:spPr>
        <p:txBody>
          <a:bodyPr wrap="none" lIns="0" tIns="0" rIns="0" bIns="0" rtlCol="0" anchor="ctr" anchorCtr="0">
            <a:noAutofit/>
          </a:bodyPr>
          <a:lstStyle/>
          <a:p>
            <a:r>
              <a:rPr lang="de-CH" sz="600">
                <a:solidFill>
                  <a:srgbClr val="B3B2B5"/>
                </a:solidFill>
              </a:rPr>
              <a:t>PP-XAR-CH-0503-2_06.2021</a:t>
            </a:r>
            <a:endParaRPr lang="de-CH" sz="600" dirty="0">
              <a:solidFill>
                <a:srgbClr val="B3B2B5"/>
              </a:solidFill>
            </a:endParaRPr>
          </a:p>
        </p:txBody>
      </p:sp>
    </p:spTree>
    <p:extLst>
      <p:ext uri="{BB962C8B-B14F-4D97-AF65-F5344CB8AC3E}">
        <p14:creationId xmlns:p14="http://schemas.microsoft.com/office/powerpoint/2010/main" val="192005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032579"/>
            <a:ext cx="8281175" cy="3645387"/>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301911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368900"/>
            <a:ext cx="8281175" cy="3273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4"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92701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032579"/>
            <a:ext cx="8281987" cy="1701403"/>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231019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368900"/>
            <a:ext cx="8281987" cy="1322784"/>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5"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42203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032579"/>
            <a:ext cx="8280401" cy="170144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828580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368900"/>
            <a:ext cx="8280401" cy="132309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034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032579"/>
            <a:ext cx="8280401" cy="170235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7251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368900"/>
            <a:ext cx="8280401" cy="132283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75507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1"/>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4"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endParaRPr lang="en-GB"/>
          </a:p>
        </p:txBody>
      </p:sp>
      <p:sp>
        <p:nvSpPr>
          <p:cNvPr id="5" name="Textfeld 4">
            <a:extLst>
              <a:ext uri="{FF2B5EF4-FFF2-40B4-BE49-F238E27FC236}">
                <a16:creationId xmlns:a16="http://schemas.microsoft.com/office/drawing/2014/main" id="{933DC82F-5F1B-4FBB-B5E3-EE69F3672046}"/>
              </a:ext>
            </a:extLst>
          </p:cNvPr>
          <p:cNvSpPr txBox="1"/>
          <p:nvPr userDrawn="1"/>
        </p:nvSpPr>
        <p:spPr>
          <a:xfrm rot="16200000">
            <a:off x="8358573" y="4234247"/>
            <a:ext cx="1283519" cy="287335"/>
          </a:xfrm>
          <a:prstGeom prst="rect">
            <a:avLst/>
          </a:prstGeom>
          <a:noFill/>
        </p:spPr>
        <p:txBody>
          <a:bodyPr wrap="none" lIns="0" tIns="0" rIns="0" bIns="0" rtlCol="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de-CH" sz="600" dirty="0">
                <a:solidFill>
                  <a:srgbClr val="B3B2B5"/>
                </a:solidFill>
              </a:rPr>
              <a:t>PP-XAR-CH-0531-2_04.2023</a:t>
            </a:r>
          </a:p>
        </p:txBody>
      </p:sp>
    </p:spTree>
    <p:extLst>
      <p:ext uri="{BB962C8B-B14F-4D97-AF65-F5344CB8AC3E}">
        <p14:creationId xmlns:p14="http://schemas.microsoft.com/office/powerpoint/2010/main" val="12450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lgn="l" rtl="0" eaLnBrk="1" fontAlgn="base" hangingPunct="1">
              <a:spcBef>
                <a:spcPct val="0"/>
              </a:spcBef>
              <a:spcAft>
                <a:spcPct val="0"/>
              </a:spcAft>
              <a:defRPr lang="en-GB" sz="2400" b="0" noProof="0" dirty="0">
                <a:solidFill>
                  <a:schemeClr val="bg2"/>
                </a:solidFill>
                <a:latin typeface="+mj-lt"/>
                <a:ea typeface="+mj-ea"/>
                <a:cs typeface="+mj-cs"/>
              </a:defRPr>
            </a:lvl1pPr>
          </a:lstStyle>
          <a:p>
            <a:r>
              <a:rPr lang="en-GB" noProof="0"/>
              <a:t>Click to edit Master title text</a:t>
            </a:r>
          </a:p>
        </p:txBody>
      </p:sp>
      <p:sp>
        <p:nvSpPr>
          <p:cNvPr id="7" name="Content Placeholder 6"/>
          <p:cNvSpPr>
            <a:spLocks noGrp="1"/>
          </p:cNvSpPr>
          <p:nvPr>
            <p:ph sz="quarter" idx="10" hasCustomPrompt="1"/>
          </p:nvPr>
        </p:nvSpPr>
        <p:spPr>
          <a:xfrm>
            <a:off x="611188" y="1032272"/>
            <a:ext cx="8281987" cy="3645694"/>
          </a:xfrm>
        </p:spPr>
        <p:txBody>
          <a:bodyPr/>
          <a:lstStyle>
            <a:lvl1pPr>
              <a:defRPr lang="en-US" sz="1800" dirty="0">
                <a:solidFill>
                  <a:schemeClr val="tx1">
                    <a:lumMod val="65000"/>
                    <a:lumOff val="35000"/>
                  </a:schemeClr>
                </a:solidFill>
                <a:latin typeface="+mn-lt"/>
                <a:ea typeface="+mn-ea"/>
                <a:cs typeface="+mn-cs"/>
              </a:defRPr>
            </a:lvl1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2683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lang="en-GB" sz="1800" b="1" noProof="0" dirty="0">
                <a:solidFill>
                  <a:schemeClr val="tx1">
                    <a:lumMod val="65000"/>
                    <a:lumOff val="35000"/>
                  </a:schemeClr>
                </a:solidFill>
                <a:latin typeface="+mn-lt"/>
                <a:ea typeface="+mn-ea"/>
                <a:cs typeface="+mn-cs"/>
              </a:defRPr>
            </a:lvl1pPr>
          </a:lstStyle>
          <a:p>
            <a:pPr marL="0" lvl="0" indent="0" algn="l" rtl="0" eaLnBrk="1" fontAlgn="base" hangingPunct="1">
              <a:spcBef>
                <a:spcPts val="6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9" name="Content Placeholder 8"/>
          <p:cNvSpPr>
            <a:spLocks noGrp="1"/>
          </p:cNvSpPr>
          <p:nvPr>
            <p:ph sz="quarter" idx="19" hasCustomPrompt="1"/>
          </p:nvPr>
        </p:nvSpPr>
        <p:spPr>
          <a:xfrm>
            <a:off x="612776" y="1368281"/>
            <a:ext cx="8280400" cy="3309685"/>
          </a:xfrm>
          <a:prstGeom prst="rect">
            <a:avLst/>
          </a:prstGeom>
        </p:spPr>
        <p:txBody>
          <a:bodyPr/>
          <a:lstStyle>
            <a:lvl1pPr>
              <a:defRPr lang="en-US" sz="1800" dirty="0">
                <a:solidFill>
                  <a:schemeClr val="tx1">
                    <a:lumMod val="65000"/>
                    <a:lumOff val="35000"/>
                  </a:schemeClr>
                </a:solidFill>
                <a:latin typeface="+mn-lt"/>
                <a:ea typeface="+mn-ea"/>
                <a:cs typeface="+mn-cs"/>
              </a:defRPr>
            </a:lvl1pPr>
            <a:lvl2pPr>
              <a:defRPr lang="en-US" sz="1600" dirty="0">
                <a:solidFill>
                  <a:schemeClr val="tx1">
                    <a:lumMod val="65000"/>
                    <a:lumOff val="35000"/>
                  </a:schemeClr>
                </a:solidFill>
                <a:latin typeface="+mn-lt"/>
              </a:defRPr>
            </a:lvl2pPr>
            <a:lvl3pPr>
              <a:defRPr lang="en-US" sz="1400" dirty="0">
                <a:solidFill>
                  <a:schemeClr val="tx1">
                    <a:lumMod val="65000"/>
                    <a:lumOff val="35000"/>
                  </a:schemeClr>
                </a:solidFill>
                <a:latin typeface="+mn-lt"/>
              </a:defRPr>
            </a:lvl3pPr>
            <a:lvl4pPr>
              <a:defRPr lang="en-US" sz="1400" dirty="0">
                <a:solidFill>
                  <a:schemeClr val="tx1">
                    <a:lumMod val="65000"/>
                    <a:lumOff val="35000"/>
                  </a:schemeClr>
                </a:solidFill>
                <a:latin typeface="+mn-lt"/>
              </a:defRPr>
            </a:lvl4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a:t>Fourth level</a:t>
            </a:r>
          </a:p>
        </p:txBody>
      </p:sp>
      <p:sp>
        <p:nvSpPr>
          <p:cNvPr id="10" name="Title 9"/>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41419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21" hasCustomPrompt="1"/>
          </p:nvPr>
        </p:nvSpPr>
        <p:spPr>
          <a:xfrm>
            <a:off x="612774"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5"/>
          <p:cNvSpPr>
            <a:spLocks noGrp="1"/>
          </p:cNvSpPr>
          <p:nvPr>
            <p:ph sz="quarter" idx="22" hasCustomPrompt="1"/>
          </p:nvPr>
        </p:nvSpPr>
        <p:spPr>
          <a:xfrm>
            <a:off x="4860480"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147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7"/>
          <p:cNvSpPr>
            <a:spLocks noGrp="1"/>
          </p:cNvSpPr>
          <p:nvPr>
            <p:ph sz="quarter" idx="23" hasCustomPrompt="1"/>
          </p:nvPr>
        </p:nvSpPr>
        <p:spPr>
          <a:xfrm>
            <a:off x="4860480"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p:txBody>
          <a:bodyPr/>
          <a:lstStyle/>
          <a:p>
            <a:r>
              <a:rPr lang="en-GB" noProof="0"/>
              <a:t>Click to edit Master title text</a:t>
            </a:r>
            <a:endParaRPr lang="en-GB"/>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8368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218478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11090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02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0" y="388744"/>
            <a:ext cx="8281175" cy="369332"/>
          </a:xfrm>
          <a:prstGeom prst="rect">
            <a:avLst/>
          </a:prstGeom>
        </p:spPr>
        <p:txBody>
          <a:bodyPr vert="horz" wrap="square" lIns="0" tIns="0" rIns="0" bIns="0" rtlCol="0" anchor="b">
            <a:spAutoFit/>
          </a:bodyPr>
          <a:lstStyle/>
          <a:p>
            <a:r>
              <a:rPr lang="en-GB" noProof="0"/>
              <a:t>Click to edit Master title text</a:t>
            </a:r>
          </a:p>
        </p:txBody>
      </p:sp>
      <p:sp>
        <p:nvSpPr>
          <p:cNvPr id="4" name="Text Placeholder 3"/>
          <p:cNvSpPr>
            <a:spLocks noGrp="1"/>
          </p:cNvSpPr>
          <p:nvPr>
            <p:ph type="body" idx="1"/>
          </p:nvPr>
        </p:nvSpPr>
        <p:spPr>
          <a:xfrm>
            <a:off x="611188" y="1032355"/>
            <a:ext cx="8281987" cy="3645611"/>
          </a:xfrm>
          <a:prstGeom prst="rect">
            <a:avLst/>
          </a:prstGeom>
        </p:spPr>
        <p:txBody>
          <a:bodyPr vert="horz" lIns="0" tIns="0" rIns="0" bIns="0" rtlCol="0">
            <a:noAutofit/>
          </a:bodyPr>
          <a:lstStyle/>
          <a:p>
            <a:pPr lvl="0"/>
            <a:r>
              <a:rPr lang="en-US"/>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a:t>Fourth level</a:t>
            </a:r>
          </a:p>
        </p:txBody>
      </p:sp>
      <p:sp>
        <p:nvSpPr>
          <p:cNvPr id="5" name="Line 38"/>
          <p:cNvSpPr>
            <a:spLocks noChangeShapeType="1"/>
          </p:cNvSpPr>
          <p:nvPr/>
        </p:nvSpPr>
        <p:spPr bwMode="auto">
          <a:xfrm flipV="1">
            <a:off x="611188" y="789553"/>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feld 5">
            <a:extLst>
              <a:ext uri="{FF2B5EF4-FFF2-40B4-BE49-F238E27FC236}">
                <a16:creationId xmlns:a16="http://schemas.microsoft.com/office/drawing/2014/main" id="{CF835DD4-E7CB-4599-B0CE-B33A093DBD32}"/>
              </a:ext>
            </a:extLst>
          </p:cNvPr>
          <p:cNvSpPr txBox="1"/>
          <p:nvPr userDrawn="1"/>
        </p:nvSpPr>
        <p:spPr>
          <a:xfrm rot="16200000">
            <a:off x="8358573" y="4234247"/>
            <a:ext cx="1283519" cy="287335"/>
          </a:xfrm>
          <a:prstGeom prst="rect">
            <a:avLst/>
          </a:prstGeom>
          <a:noFill/>
        </p:spPr>
        <p:txBody>
          <a:bodyPr wrap="none" lIns="0" tIns="0" rIns="0" bIns="0" rtlCol="0" anchor="ctr" anchorCtr="0">
            <a:noAutofit/>
          </a:bodyPr>
          <a:lstStyle/>
          <a:p>
            <a:r>
              <a:rPr lang="de-CH" sz="600">
                <a:solidFill>
                  <a:srgbClr val="B3B2B5"/>
                </a:solidFill>
              </a:rPr>
              <a:t>PP-XAR-CH-0503-2_06.2021</a:t>
            </a:r>
            <a:endParaRPr lang="de-CH" sz="600" dirty="0">
              <a:solidFill>
                <a:srgbClr val="B3B2B5"/>
              </a:solidFill>
            </a:endParaRPr>
          </a:p>
        </p:txBody>
      </p:sp>
    </p:spTree>
    <p:extLst>
      <p:ext uri="{BB962C8B-B14F-4D97-AF65-F5344CB8AC3E}">
        <p14:creationId xmlns:p14="http://schemas.microsoft.com/office/powerpoint/2010/main" val="319924745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3" r:id="rId4"/>
    <p:sldLayoutId id="2147483774" r:id="rId5"/>
    <p:sldLayoutId id="2147483775" r:id="rId6"/>
    <p:sldLayoutId id="2147483771" r:id="rId7"/>
    <p:sldLayoutId id="2147483779" r:id="rId8"/>
    <p:sldLayoutId id="2147483772" r:id="rId9"/>
    <p:sldLayoutId id="2147483777" r:id="rId10"/>
    <p:sldLayoutId id="2147483780" r:id="rId11"/>
    <p:sldLayoutId id="2147483776" r:id="rId12"/>
    <p:sldLayoutId id="2147483781" r:id="rId13"/>
    <p:sldLayoutId id="2147483778" r:id="rId14"/>
    <p:sldLayoutId id="2147483782" r:id="rId15"/>
    <p:sldLayoutId id="2147483783" r:id="rId16"/>
    <p:sldLayoutId id="2147483784" r:id="rId17"/>
  </p:sldLayoutIdLst>
  <p:hf sldNum="0" hdr="0" dt="0"/>
  <p:txStyles>
    <p:titleStyle>
      <a:lvl1pPr algn="l" rtl="0" eaLnBrk="1" fontAlgn="base" hangingPunct="1">
        <a:spcBef>
          <a:spcPct val="0"/>
        </a:spcBef>
        <a:spcAft>
          <a:spcPct val="0"/>
        </a:spcAft>
        <a:defRPr lang="en-GB" sz="24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2.png"/><Relationship Id="rId10" Type="http://schemas.openxmlformats.org/officeDocument/2006/relationships/image" Target="../media/image21.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emf"/><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8">
            <a:extLst>
              <a:ext uri="{FF2B5EF4-FFF2-40B4-BE49-F238E27FC236}">
                <a16:creationId xmlns:a16="http://schemas.microsoft.com/office/drawing/2014/main" id="{D4748E2E-069B-AB41-AE36-076C3B201260}"/>
              </a:ext>
            </a:extLst>
          </p:cNvPr>
          <p:cNvSpPr>
            <a:spLocks noChangeShapeType="1"/>
          </p:cNvSpPr>
          <p:nvPr/>
        </p:nvSpPr>
        <p:spPr bwMode="auto">
          <a:xfrm flipV="1">
            <a:off x="611188" y="2566988"/>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ndParaRPr>
          </a:p>
        </p:txBody>
      </p:sp>
      <p:sp>
        <p:nvSpPr>
          <p:cNvPr id="10" name="Title 2">
            <a:extLst>
              <a:ext uri="{FF2B5EF4-FFF2-40B4-BE49-F238E27FC236}">
                <a16:creationId xmlns:a16="http://schemas.microsoft.com/office/drawing/2014/main" id="{EE2AE12B-50AB-D342-8CDD-6C65FEF352A6}"/>
              </a:ext>
            </a:extLst>
          </p:cNvPr>
          <p:cNvSpPr txBox="1">
            <a:spLocks/>
          </p:cNvSpPr>
          <p:nvPr/>
        </p:nvSpPr>
        <p:spPr>
          <a:xfrm>
            <a:off x="612776" y="1491621"/>
            <a:ext cx="8339200" cy="984885"/>
          </a:xfrm>
          <a:prstGeom prst="rect">
            <a:avLst/>
          </a:prstGeom>
        </p:spPr>
        <p:txBody>
          <a:bodyPr vert="horz" wrap="square" lIns="0" tIns="0" rIns="0" bIns="0" rtlCol="0" anchor="b">
            <a:spAutoFit/>
          </a:bodyPr>
          <a:lstStyle>
            <a:lvl1pPr algn="l" rtl="0" eaLnBrk="1" fontAlgn="base" hangingPunct="1">
              <a:spcBef>
                <a:spcPct val="0"/>
              </a:spcBef>
              <a:spcAft>
                <a:spcPct val="0"/>
              </a:spcAft>
              <a:defRPr sz="3200" b="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defRPr/>
            </a:pPr>
            <a:r>
              <a:rPr lang="en-US" b="1" dirty="0">
                <a:solidFill>
                  <a:srgbClr val="3961AC"/>
                </a:solidFill>
              </a:rPr>
              <a:t>What does protection mean </a:t>
            </a:r>
            <a:br>
              <a:rPr lang="en-US" b="1" dirty="0">
                <a:solidFill>
                  <a:srgbClr val="3961AC"/>
                </a:solidFill>
              </a:rPr>
            </a:br>
            <a:r>
              <a:rPr lang="en-US" b="1" dirty="0">
                <a:solidFill>
                  <a:srgbClr val="3961AC"/>
                </a:solidFill>
              </a:rPr>
              <a:t>for patients with VTE?</a:t>
            </a:r>
            <a:endParaRPr kumimoji="0" lang="de-DE" sz="3200" b="1" i="0" u="none" strike="noStrike" kern="0" cap="none" spc="0" normalizeH="0" baseline="0" dirty="0">
              <a:ln>
                <a:noFill/>
              </a:ln>
              <a:solidFill>
                <a:srgbClr val="3961AC"/>
              </a:solidFill>
              <a:effectLst/>
              <a:uLnTx/>
              <a:uFillTx/>
              <a:latin typeface="Arial"/>
            </a:endParaRPr>
          </a:p>
        </p:txBody>
      </p:sp>
      <p:sp>
        <p:nvSpPr>
          <p:cNvPr id="4" name="Textfeld 3">
            <a:extLst>
              <a:ext uri="{FF2B5EF4-FFF2-40B4-BE49-F238E27FC236}">
                <a16:creationId xmlns:a16="http://schemas.microsoft.com/office/drawing/2014/main" id="{C4143DE9-08F4-7846-ABC2-9107C5D1448F}"/>
              </a:ext>
            </a:extLst>
          </p:cNvPr>
          <p:cNvSpPr txBox="1"/>
          <p:nvPr/>
        </p:nvSpPr>
        <p:spPr>
          <a:xfrm>
            <a:off x="611188" y="2795706"/>
            <a:ext cx="7912610" cy="276999"/>
          </a:xfrm>
          <a:prstGeom prst="rect">
            <a:avLst/>
          </a:prstGeom>
        </p:spPr>
        <p:txBody>
          <a:bodyPr vert="horz" wrap="square" lIns="0" tIns="0" rIns="0" bIns="0" rtlCol="0" anchor="b">
            <a:spAutoFit/>
          </a:bodyPr>
          <a:lstStyle>
            <a:defPPr>
              <a:defRPr lang="en-US"/>
            </a:defPPr>
            <a:lvl1pPr lvl="0" eaLnBrk="1" hangingPunct="1">
              <a:spcBef>
                <a:spcPct val="0"/>
              </a:spcBef>
              <a:defRPr sz="3100" b="1">
                <a:solidFill>
                  <a:srgbClr val="3961AC"/>
                </a:solidFill>
                <a:latin typeface="+mj-lt"/>
                <a:ea typeface="+mj-ea"/>
                <a:cs typeface="+mj-cs"/>
              </a:defRPr>
            </a:lvl1pPr>
            <a:lvl2pPr eaLnBrk="1" hangingPunct="1">
              <a:spcBef>
                <a:spcPct val="0"/>
              </a:spcBef>
              <a:defRPr sz="2800" b="1">
                <a:solidFill>
                  <a:schemeClr val="bg2"/>
                </a:solidFill>
              </a:defRPr>
            </a:lvl2pPr>
            <a:lvl3pPr eaLnBrk="1" hangingPunct="1">
              <a:spcBef>
                <a:spcPct val="0"/>
              </a:spcBef>
              <a:defRPr sz="2800" b="1">
                <a:solidFill>
                  <a:schemeClr val="bg2"/>
                </a:solidFill>
              </a:defRPr>
            </a:lvl3pPr>
            <a:lvl4pPr eaLnBrk="1" hangingPunct="1">
              <a:spcBef>
                <a:spcPct val="0"/>
              </a:spcBef>
              <a:defRPr sz="2800" b="1">
                <a:solidFill>
                  <a:schemeClr val="bg2"/>
                </a:solidFill>
              </a:defRPr>
            </a:lvl4pPr>
            <a:lvl5pPr eaLnBrk="1" hangingPunct="1">
              <a:spcBef>
                <a:spcPct val="0"/>
              </a:spcBef>
              <a:defRPr sz="2800" b="1">
                <a:solidFill>
                  <a:schemeClr val="bg2"/>
                </a:solidFill>
              </a:defRPr>
            </a:lvl5pPr>
            <a:lvl6pPr marL="457200" fontAlgn="base">
              <a:spcBef>
                <a:spcPct val="0"/>
              </a:spcBef>
              <a:spcAft>
                <a:spcPct val="0"/>
              </a:spcAft>
              <a:defRPr sz="2800" b="1">
                <a:solidFill>
                  <a:schemeClr val="bg2"/>
                </a:solidFill>
              </a:defRPr>
            </a:lvl6pPr>
            <a:lvl7pPr marL="914400" fontAlgn="base">
              <a:spcBef>
                <a:spcPct val="0"/>
              </a:spcBef>
              <a:spcAft>
                <a:spcPct val="0"/>
              </a:spcAft>
              <a:defRPr sz="2800" b="1">
                <a:solidFill>
                  <a:schemeClr val="bg2"/>
                </a:solidFill>
              </a:defRPr>
            </a:lvl7pPr>
            <a:lvl8pPr marL="1371600" fontAlgn="base">
              <a:spcBef>
                <a:spcPct val="0"/>
              </a:spcBef>
              <a:spcAft>
                <a:spcPct val="0"/>
              </a:spcAft>
              <a:defRPr sz="2800" b="1">
                <a:solidFill>
                  <a:schemeClr val="bg2"/>
                </a:solidFill>
              </a:defRPr>
            </a:lvl8pPr>
            <a:lvl9pPr marL="1828800" fontAlgn="base">
              <a:spcBef>
                <a:spcPct val="0"/>
              </a:spcBef>
              <a:spcAft>
                <a:spcPct val="0"/>
              </a:spcAft>
              <a:defRPr sz="2800" b="1">
                <a:solidFill>
                  <a:schemeClr val="bg2"/>
                </a:solidFill>
              </a:defRPr>
            </a:lvl9pPr>
          </a:lstStyle>
          <a:p>
            <a:pPr>
              <a:spcBef>
                <a:spcPct val="20000"/>
              </a:spcBef>
              <a:buClr>
                <a:schemeClr val="bg2"/>
              </a:buClr>
              <a:buSzPct val="80000"/>
              <a:tabLst>
                <a:tab pos="1238250" algn="l"/>
              </a:tabLst>
            </a:pPr>
            <a:r>
              <a:rPr lang="de-DE" sz="1800" b="0" dirty="0">
                <a:solidFill>
                  <a:schemeClr val="tx1">
                    <a:lumMod val="65000"/>
                    <a:lumOff val="35000"/>
                  </a:schemeClr>
                </a:solidFill>
                <a:latin typeface="+mn-lt"/>
                <a:ea typeface="+mn-ea"/>
                <a:cs typeface="+mn-cs"/>
              </a:rPr>
              <a:t>Management </a:t>
            </a:r>
            <a:r>
              <a:rPr lang="de-DE" sz="1800" b="0" dirty="0" err="1">
                <a:solidFill>
                  <a:schemeClr val="tx1">
                    <a:lumMod val="65000"/>
                    <a:lumOff val="35000"/>
                  </a:schemeClr>
                </a:solidFill>
                <a:latin typeface="+mn-lt"/>
                <a:ea typeface="+mn-ea"/>
                <a:cs typeface="+mn-cs"/>
              </a:rPr>
              <a:t>of</a:t>
            </a:r>
            <a:r>
              <a:rPr lang="de-DE" sz="1800" b="0" dirty="0">
                <a:solidFill>
                  <a:schemeClr val="tx1">
                    <a:lumMod val="65000"/>
                    <a:lumOff val="35000"/>
                  </a:schemeClr>
                </a:solidFill>
                <a:latin typeface="+mn-lt"/>
                <a:ea typeface="+mn-ea"/>
                <a:cs typeface="+mn-cs"/>
              </a:rPr>
              <a:t> </a:t>
            </a:r>
            <a:r>
              <a:rPr lang="de-DE" sz="1800" b="0" dirty="0" err="1">
                <a:solidFill>
                  <a:schemeClr val="tx1">
                    <a:lumMod val="65000"/>
                    <a:lumOff val="35000"/>
                  </a:schemeClr>
                </a:solidFill>
                <a:latin typeface="+mn-lt"/>
                <a:ea typeface="+mn-ea"/>
                <a:cs typeface="+mn-cs"/>
              </a:rPr>
              <a:t>patients</a:t>
            </a:r>
            <a:r>
              <a:rPr lang="de-DE" sz="1800" b="0" dirty="0">
                <a:solidFill>
                  <a:schemeClr val="tx1">
                    <a:lumMod val="65000"/>
                    <a:lumOff val="35000"/>
                  </a:schemeClr>
                </a:solidFill>
                <a:latin typeface="+mn-lt"/>
                <a:ea typeface="+mn-ea"/>
                <a:cs typeface="+mn-cs"/>
              </a:rPr>
              <a:t> </a:t>
            </a:r>
            <a:r>
              <a:rPr lang="de-DE" sz="1800" b="0" dirty="0" err="1">
                <a:solidFill>
                  <a:schemeClr val="tx1">
                    <a:lumMod val="65000"/>
                    <a:lumOff val="35000"/>
                  </a:schemeClr>
                </a:solidFill>
                <a:latin typeface="+mn-lt"/>
                <a:ea typeface="+mn-ea"/>
                <a:cs typeface="+mn-cs"/>
              </a:rPr>
              <a:t>with</a:t>
            </a:r>
            <a:r>
              <a:rPr lang="de-DE" sz="1800" b="0" dirty="0">
                <a:solidFill>
                  <a:schemeClr val="tx1">
                    <a:lumMod val="65000"/>
                    <a:lumOff val="35000"/>
                  </a:schemeClr>
                </a:solidFill>
                <a:latin typeface="+mn-lt"/>
                <a:ea typeface="+mn-ea"/>
                <a:cs typeface="+mn-cs"/>
              </a:rPr>
              <a:t> </a:t>
            </a:r>
            <a:r>
              <a:rPr lang="de-DE" sz="1800" b="0" dirty="0" err="1">
                <a:solidFill>
                  <a:schemeClr val="tx1">
                    <a:lumMod val="65000"/>
                    <a:lumOff val="35000"/>
                  </a:schemeClr>
                </a:solidFill>
                <a:latin typeface="+mn-lt"/>
                <a:ea typeface="+mn-ea"/>
                <a:cs typeface="+mn-cs"/>
              </a:rPr>
              <a:t>venous</a:t>
            </a:r>
            <a:r>
              <a:rPr lang="de-DE" sz="1800" b="0" dirty="0">
                <a:solidFill>
                  <a:schemeClr val="tx1">
                    <a:lumMod val="65000"/>
                    <a:lumOff val="35000"/>
                  </a:schemeClr>
                </a:solidFill>
                <a:latin typeface="+mn-lt"/>
                <a:ea typeface="+mn-ea"/>
                <a:cs typeface="+mn-cs"/>
              </a:rPr>
              <a:t> </a:t>
            </a:r>
            <a:r>
              <a:rPr lang="de-DE" sz="1800" b="0" dirty="0" err="1">
                <a:solidFill>
                  <a:schemeClr val="tx1">
                    <a:lumMod val="65000"/>
                    <a:lumOff val="35000"/>
                  </a:schemeClr>
                </a:solidFill>
                <a:latin typeface="+mn-lt"/>
                <a:ea typeface="+mn-ea"/>
                <a:cs typeface="+mn-cs"/>
              </a:rPr>
              <a:t>thromboembolism</a:t>
            </a:r>
            <a:endParaRPr lang="de-DE" sz="1800" b="0" dirty="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112465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Extending Mr. Peters’ treatment is supported </a:t>
            </a:r>
            <a:br>
              <a:rPr lang="en-US" sz="2400" kern="0"/>
            </a:br>
            <a:r>
              <a:rPr lang="en-US" sz="2400" kern="0"/>
              <a:t>by ESC PE Guidelines 2019</a:t>
            </a:r>
            <a:r>
              <a:rPr lang="en-US" sz="2400" kern="0" baseline="30000"/>
              <a:t>9</a:t>
            </a:r>
            <a:endParaRPr kumimoji="0" lang="de-DE" sz="2400" b="1" i="0" u="none" strike="noStrike" kern="0" cap="none" spc="0" normalizeH="0" baseline="30000" noProof="0">
              <a:ln>
                <a:noFill/>
              </a:ln>
              <a:solidFill>
                <a:srgbClr val="3961AC"/>
              </a:solidFill>
              <a:effectLst/>
              <a:uLnTx/>
              <a:uFillTx/>
              <a:latin typeface="Arial"/>
              <a:ea typeface="+mj-ea"/>
              <a:cs typeface="+mj-cs"/>
            </a:endParaRPr>
          </a:p>
        </p:txBody>
      </p:sp>
      <p:sp>
        <p:nvSpPr>
          <p:cNvPr id="25" name="TextBox 3">
            <a:extLst>
              <a:ext uri="{FF2B5EF4-FFF2-40B4-BE49-F238E27FC236}">
                <a16:creationId xmlns:a16="http://schemas.microsoft.com/office/drawing/2014/main" id="{0E30E56A-65EA-4E0F-B437-7F8EDEA8E8D5}"/>
              </a:ext>
            </a:extLst>
          </p:cNvPr>
          <p:cNvSpPr txBox="1"/>
          <p:nvPr/>
        </p:nvSpPr>
        <p:spPr>
          <a:xfrm>
            <a:off x="619124" y="4948863"/>
            <a:ext cx="7913690" cy="107722"/>
          </a:xfrm>
          <a:prstGeom prst="rect">
            <a:avLst/>
          </a:prstGeom>
          <a:noFill/>
        </p:spPr>
        <p:txBody>
          <a:bodyPr wrap="square" lIns="0" tIns="0" rIns="0" bIns="0" rtlCol="0" anchor="b" anchorCtr="0">
            <a:spAutoFit/>
          </a:bodyPr>
          <a:lstStyle/>
          <a:p>
            <a:pPr>
              <a:spcBef>
                <a:spcPts val="0"/>
              </a:spcBef>
              <a:spcAft>
                <a:spcPts val="200"/>
              </a:spcAft>
            </a:pPr>
            <a:r>
              <a:rPr lang="da-DK" sz="700">
                <a:solidFill>
                  <a:srgbClr val="B3B2B5"/>
                </a:solidFill>
                <a:cs typeface="Arial" charset="0"/>
              </a:rPr>
              <a:t>OD: </a:t>
            </a:r>
            <a:r>
              <a:rPr lang="da-DK" sz="700" err="1">
                <a:solidFill>
                  <a:srgbClr val="B3B2B5"/>
                </a:solidFill>
                <a:cs typeface="Arial" charset="0"/>
              </a:rPr>
              <a:t>once</a:t>
            </a:r>
            <a:r>
              <a:rPr lang="da-DK" sz="700">
                <a:solidFill>
                  <a:srgbClr val="B3B2B5"/>
                </a:solidFill>
                <a:cs typeface="Arial" charset="0"/>
              </a:rPr>
              <a:t> </a:t>
            </a:r>
            <a:r>
              <a:rPr lang="da-DK" sz="700" err="1">
                <a:solidFill>
                  <a:srgbClr val="B3B2B5"/>
                </a:solidFill>
                <a:cs typeface="Arial" charset="0"/>
              </a:rPr>
              <a:t>daily</a:t>
            </a:r>
            <a:r>
              <a:rPr lang="da-DK" sz="700">
                <a:solidFill>
                  <a:srgbClr val="B3B2B5"/>
                </a:solidFill>
                <a:cs typeface="Arial" charset="0"/>
              </a:rPr>
              <a:t>; ESC: European Society of </a:t>
            </a:r>
            <a:r>
              <a:rPr lang="da-DK" sz="700" err="1">
                <a:solidFill>
                  <a:srgbClr val="B3B2B5"/>
                </a:solidFill>
                <a:cs typeface="Arial" charset="0"/>
              </a:rPr>
              <a:t>Cardiology</a:t>
            </a:r>
            <a:r>
              <a:rPr lang="da-DK" sz="700">
                <a:solidFill>
                  <a:srgbClr val="B3B2B5"/>
                </a:solidFill>
                <a:cs typeface="Arial" charset="0"/>
              </a:rPr>
              <a:t>; PE: </a:t>
            </a:r>
            <a:r>
              <a:rPr lang="da-DK" sz="700" err="1">
                <a:solidFill>
                  <a:srgbClr val="B3B2B5"/>
                </a:solidFill>
                <a:cs typeface="Arial" charset="0"/>
              </a:rPr>
              <a:t>pulmonary</a:t>
            </a:r>
            <a:r>
              <a:rPr lang="da-DK" sz="700">
                <a:solidFill>
                  <a:srgbClr val="B3B2B5"/>
                </a:solidFill>
                <a:cs typeface="Arial" charset="0"/>
              </a:rPr>
              <a:t> </a:t>
            </a:r>
            <a:r>
              <a:rPr lang="da-DK" sz="700" err="1">
                <a:solidFill>
                  <a:srgbClr val="B3B2B5"/>
                </a:solidFill>
                <a:cs typeface="Arial" charset="0"/>
              </a:rPr>
              <a:t>embolism</a:t>
            </a:r>
            <a:r>
              <a:rPr lang="da-DK" sz="700">
                <a:solidFill>
                  <a:srgbClr val="B3B2B5"/>
                </a:solidFill>
                <a:cs typeface="Arial" charset="0"/>
              </a:rPr>
              <a:t>; </a:t>
            </a:r>
            <a:r>
              <a:rPr lang="da-DK" sz="700" err="1">
                <a:solidFill>
                  <a:srgbClr val="B3B2B5"/>
                </a:solidFill>
                <a:cs typeface="Arial" charset="0"/>
              </a:rPr>
              <a:t>eGFR</a:t>
            </a:r>
            <a:r>
              <a:rPr lang="da-DK" sz="700">
                <a:solidFill>
                  <a:srgbClr val="B3B2B5"/>
                </a:solidFill>
                <a:cs typeface="Arial" charset="0"/>
              </a:rPr>
              <a:t>: </a:t>
            </a:r>
            <a:r>
              <a:rPr lang="da-DK" sz="700" err="1">
                <a:solidFill>
                  <a:srgbClr val="B3B2B5"/>
                </a:solidFill>
                <a:cs typeface="Arial" charset="0"/>
              </a:rPr>
              <a:t>estimated</a:t>
            </a:r>
            <a:r>
              <a:rPr lang="da-DK" sz="700">
                <a:solidFill>
                  <a:srgbClr val="B3B2B5"/>
                </a:solidFill>
                <a:cs typeface="Arial" charset="0"/>
              </a:rPr>
              <a:t> </a:t>
            </a:r>
            <a:r>
              <a:rPr lang="da-DK" sz="700" err="1">
                <a:solidFill>
                  <a:srgbClr val="B3B2B5"/>
                </a:solidFill>
                <a:cs typeface="Arial" charset="0"/>
              </a:rPr>
              <a:t>glomerular</a:t>
            </a:r>
            <a:r>
              <a:rPr lang="da-DK" sz="700">
                <a:solidFill>
                  <a:srgbClr val="B3B2B5"/>
                </a:solidFill>
                <a:cs typeface="Arial" charset="0"/>
              </a:rPr>
              <a:t> filtration rate</a:t>
            </a:r>
          </a:p>
        </p:txBody>
      </p:sp>
      <p:sp>
        <p:nvSpPr>
          <p:cNvPr id="27" name="Rectangle 28">
            <a:extLst>
              <a:ext uri="{FF2B5EF4-FFF2-40B4-BE49-F238E27FC236}">
                <a16:creationId xmlns:a16="http://schemas.microsoft.com/office/drawing/2014/main" id="{FFD80A8B-43D5-4E06-A5B0-D7642A945270}"/>
              </a:ext>
            </a:extLst>
          </p:cNvPr>
          <p:cNvSpPr/>
          <p:nvPr/>
        </p:nvSpPr>
        <p:spPr bwMode="auto">
          <a:xfrm>
            <a:off x="3369069" y="3620058"/>
            <a:ext cx="2433212" cy="917713"/>
          </a:xfrm>
          <a:prstGeom prst="rect">
            <a:avLst/>
          </a:prstGeom>
          <a:noFill/>
          <a:ln w="19050" algn="ctr">
            <a:noFill/>
            <a:miter lim="800000"/>
            <a:headEnd/>
            <a:tailEnd/>
          </a:ln>
          <a:effectLst/>
        </p:spPr>
        <p:txBody>
          <a:bodyPr wrap="square" lIns="0" tIns="0" rIns="0" bIns="0" rtlCol="0" anchor="t" anchorCtr="0">
            <a:noAutofit/>
          </a:bodyPr>
          <a:lstStyle/>
          <a:p>
            <a:pPr algn="ctr" defTabSz="1280097"/>
            <a:r>
              <a:rPr lang="en-US" sz="1200" i="1">
                <a:solidFill>
                  <a:schemeClr val="bg2"/>
                </a:solidFill>
                <a:latin typeface="Arial" charset="0"/>
              </a:rPr>
              <a:t>I don’t want to live in fear of </a:t>
            </a:r>
            <a:br>
              <a:rPr lang="en-US" sz="1200" i="1">
                <a:solidFill>
                  <a:schemeClr val="bg2"/>
                </a:solidFill>
                <a:latin typeface="Arial" charset="0"/>
              </a:rPr>
            </a:br>
            <a:r>
              <a:rPr lang="en-US" sz="1200" i="1">
                <a:solidFill>
                  <a:schemeClr val="bg2"/>
                </a:solidFill>
                <a:latin typeface="Arial" charset="0"/>
              </a:rPr>
              <a:t>having another PE and </a:t>
            </a:r>
            <a:br>
              <a:rPr lang="en-US" sz="1200" i="1">
                <a:solidFill>
                  <a:schemeClr val="bg2"/>
                </a:solidFill>
                <a:latin typeface="Arial" charset="0"/>
              </a:rPr>
            </a:br>
            <a:r>
              <a:rPr lang="en-US" sz="1200" i="1">
                <a:solidFill>
                  <a:schemeClr val="bg2"/>
                </a:solidFill>
                <a:latin typeface="Arial" charset="0"/>
              </a:rPr>
              <a:t>ending up in hospital again.</a:t>
            </a:r>
          </a:p>
        </p:txBody>
      </p:sp>
      <p:sp>
        <p:nvSpPr>
          <p:cNvPr id="30" name="Flowchart: Off-page Connector 16">
            <a:extLst>
              <a:ext uri="{FF2B5EF4-FFF2-40B4-BE49-F238E27FC236}">
                <a16:creationId xmlns:a16="http://schemas.microsoft.com/office/drawing/2014/main" id="{24B090B0-9B09-4F7C-B4FC-9F47862335DE}"/>
              </a:ext>
            </a:extLst>
          </p:cNvPr>
          <p:cNvSpPr/>
          <p:nvPr/>
        </p:nvSpPr>
        <p:spPr bwMode="auto">
          <a:xfrm>
            <a:off x="6434625" y="2571751"/>
            <a:ext cx="2088663" cy="1763712"/>
          </a:xfrm>
          <a:prstGeom prst="flowChartOffpageConnector">
            <a:avLst/>
          </a:prstGeom>
          <a:solidFill>
            <a:srgbClr val="809ED5"/>
          </a:solidFill>
          <a:ln w="28575" algn="ctr">
            <a:solidFill>
              <a:srgbClr val="3961AC"/>
            </a:solidFill>
            <a:miter lim="800000"/>
            <a:headEnd/>
            <a:tailEnd/>
          </a:ln>
          <a:effectLst/>
        </p:spPr>
        <p:txBody>
          <a:bodyPr wrap="square" lIns="0" tIns="144000" rIns="0" bIns="0" rtlCol="0" anchor="ctr" anchorCtr="0">
            <a:noAutofit/>
          </a:bodyPr>
          <a:lstStyle/>
          <a:p>
            <a:pPr algn="ctr" defTabSz="685783" fontAlgn="auto">
              <a:spcBef>
                <a:spcPts val="0"/>
              </a:spcBef>
              <a:spcAft>
                <a:spcPts val="0"/>
              </a:spcAft>
            </a:pPr>
            <a:endParaRPr lang="en-US" sz="1000">
              <a:solidFill>
                <a:schemeClr val="bg1"/>
              </a:solidFill>
              <a:latin typeface="Arial"/>
            </a:endParaRPr>
          </a:p>
          <a:p>
            <a:pPr algn="ctr" defTabSz="685783" fontAlgn="auto">
              <a:spcBef>
                <a:spcPts val="0"/>
              </a:spcBef>
              <a:spcAft>
                <a:spcPts val="0"/>
              </a:spcAft>
            </a:pPr>
            <a:endParaRPr lang="en-US" sz="1000">
              <a:solidFill>
                <a:schemeClr val="bg1"/>
              </a:solidFill>
              <a:latin typeface="Arial"/>
            </a:endParaRPr>
          </a:p>
          <a:p>
            <a:pPr algn="ctr" defTabSz="685783" fontAlgn="auto">
              <a:spcBef>
                <a:spcPts val="0"/>
              </a:spcBef>
              <a:spcAft>
                <a:spcPts val="600"/>
              </a:spcAft>
            </a:pPr>
            <a:r>
              <a:rPr lang="en-US" sz="1000">
                <a:solidFill>
                  <a:schemeClr val="bg1"/>
                </a:solidFill>
                <a:latin typeface="Arial"/>
              </a:rPr>
              <a:t>Recommendation for rivaroxaban: </a:t>
            </a:r>
          </a:p>
          <a:p>
            <a:pPr algn="ctr" defTabSz="685783" fontAlgn="auto">
              <a:spcBef>
                <a:spcPts val="0"/>
              </a:spcBef>
              <a:spcAft>
                <a:spcPts val="200"/>
              </a:spcAft>
            </a:pPr>
            <a:r>
              <a:rPr lang="en-US" sz="1000" b="1">
                <a:solidFill>
                  <a:schemeClr val="bg1"/>
                </a:solidFill>
                <a:latin typeface="Arial"/>
              </a:rPr>
              <a:t>Consider reduced dose </a:t>
            </a:r>
            <a:br>
              <a:rPr lang="en-US" sz="1000" b="1">
                <a:solidFill>
                  <a:schemeClr val="bg1"/>
                </a:solidFill>
                <a:latin typeface="Arial"/>
              </a:rPr>
            </a:br>
            <a:r>
              <a:rPr lang="en-US" sz="1000" b="1">
                <a:solidFill>
                  <a:schemeClr val="bg1"/>
                </a:solidFill>
                <a:latin typeface="Arial"/>
              </a:rPr>
              <a:t>(10 mg OD) for extended anticoagulation </a:t>
            </a:r>
            <a:br>
              <a:rPr lang="en-US" sz="1000" b="1">
                <a:solidFill>
                  <a:schemeClr val="bg1"/>
                </a:solidFill>
                <a:latin typeface="Arial"/>
              </a:rPr>
            </a:br>
            <a:r>
              <a:rPr lang="en-US" sz="1000" b="1">
                <a:solidFill>
                  <a:schemeClr val="bg1"/>
                </a:solidFill>
                <a:latin typeface="Arial"/>
              </a:rPr>
              <a:t>after the first 6 months </a:t>
            </a:r>
            <a:br>
              <a:rPr lang="en-US" sz="1000" b="1">
                <a:solidFill>
                  <a:schemeClr val="bg1"/>
                </a:solidFill>
                <a:latin typeface="Arial"/>
              </a:rPr>
            </a:br>
            <a:r>
              <a:rPr lang="en-US" sz="1000" b="1">
                <a:solidFill>
                  <a:schemeClr val="bg1"/>
                </a:solidFill>
                <a:latin typeface="Arial"/>
              </a:rPr>
              <a:t>of treatment (20 mg OD)</a:t>
            </a:r>
          </a:p>
        </p:txBody>
      </p:sp>
      <p:sp>
        <p:nvSpPr>
          <p:cNvPr id="31" name="Flowchart: Off-page Connector 15">
            <a:extLst>
              <a:ext uri="{FF2B5EF4-FFF2-40B4-BE49-F238E27FC236}">
                <a16:creationId xmlns:a16="http://schemas.microsoft.com/office/drawing/2014/main" id="{BAB3715B-EDC4-4B35-B649-F57A09DBE499}"/>
              </a:ext>
            </a:extLst>
          </p:cNvPr>
          <p:cNvSpPr/>
          <p:nvPr/>
        </p:nvSpPr>
        <p:spPr bwMode="auto">
          <a:xfrm>
            <a:off x="6434625" y="1290874"/>
            <a:ext cx="2088663" cy="1591502"/>
          </a:xfrm>
          <a:prstGeom prst="flowChartOffpageConnector">
            <a:avLst/>
          </a:prstGeom>
          <a:solidFill>
            <a:schemeClr val="bg1"/>
          </a:solidFill>
          <a:ln w="28575" algn="ctr">
            <a:solidFill>
              <a:schemeClr val="bg2"/>
            </a:solidFill>
            <a:miter lim="800000"/>
            <a:headEnd/>
            <a:tailEnd/>
          </a:ln>
          <a:effectLst/>
        </p:spPr>
        <p:txBody>
          <a:bodyPr wrap="square" lIns="0" tIns="108000" rIns="0" bIns="0" rtlCol="0" anchor="t" anchorCtr="0">
            <a:noAutofit/>
          </a:bodyPr>
          <a:lstStyle/>
          <a:p>
            <a:pPr algn="ctr" defTabSz="685783" fontAlgn="auto">
              <a:spcBef>
                <a:spcPts val="0"/>
              </a:spcBef>
              <a:spcAft>
                <a:spcPts val="0"/>
              </a:spcAft>
            </a:pPr>
            <a:r>
              <a:rPr lang="en-US" sz="1000">
                <a:solidFill>
                  <a:schemeClr val="tx1">
                    <a:lumMod val="65000"/>
                    <a:lumOff val="35000"/>
                  </a:schemeClr>
                </a:solidFill>
                <a:latin typeface="Arial"/>
              </a:rPr>
              <a:t>The 2019 ESC guidelines for </a:t>
            </a:r>
            <a:br>
              <a:rPr lang="en-US" sz="1000">
                <a:solidFill>
                  <a:schemeClr val="tx1">
                    <a:lumMod val="65000"/>
                    <a:lumOff val="35000"/>
                  </a:schemeClr>
                </a:solidFill>
                <a:latin typeface="Arial"/>
              </a:rPr>
            </a:br>
            <a:r>
              <a:rPr lang="en-US" sz="1000">
                <a:solidFill>
                  <a:schemeClr val="tx1">
                    <a:lumMod val="65000"/>
                    <a:lumOff val="35000"/>
                  </a:schemeClr>
                </a:solidFill>
                <a:latin typeface="Arial"/>
              </a:rPr>
              <a:t>acute PE recommend extended therapy in patients with: </a:t>
            </a:r>
            <a:br>
              <a:rPr lang="en-US" sz="1000">
                <a:solidFill>
                  <a:schemeClr val="tx1">
                    <a:lumMod val="65000"/>
                    <a:lumOff val="35000"/>
                  </a:schemeClr>
                </a:solidFill>
                <a:latin typeface="Arial"/>
              </a:rPr>
            </a:br>
            <a:r>
              <a:rPr lang="en-US" sz="1000" b="1">
                <a:solidFill>
                  <a:srgbClr val="3961AC"/>
                </a:solidFill>
                <a:latin typeface="Arial"/>
              </a:rPr>
              <a:t>No identifiable risk factors</a:t>
            </a:r>
          </a:p>
          <a:p>
            <a:pPr algn="ctr" defTabSz="685783" fontAlgn="auto">
              <a:spcBef>
                <a:spcPts val="0"/>
              </a:spcBef>
              <a:spcAft>
                <a:spcPts val="0"/>
              </a:spcAft>
            </a:pPr>
            <a:r>
              <a:rPr lang="en-US" sz="1000" b="1">
                <a:solidFill>
                  <a:srgbClr val="3961AC"/>
                </a:solidFill>
                <a:latin typeface="Arial"/>
              </a:rPr>
              <a:t>Persistent and minor transient/reversible risk factors</a:t>
            </a:r>
          </a:p>
        </p:txBody>
      </p:sp>
      <p:pic>
        <p:nvPicPr>
          <p:cNvPr id="48" name="Picture 4">
            <a:extLst>
              <a:ext uri="{FF2B5EF4-FFF2-40B4-BE49-F238E27FC236}">
                <a16:creationId xmlns:a16="http://schemas.microsoft.com/office/drawing/2014/main" id="{0A7EE678-91B7-4466-AC35-66D61FE3F1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8" y="1050203"/>
            <a:ext cx="2187139" cy="3285260"/>
          </a:xfrm>
          <a:prstGeom prst="rect">
            <a:avLst/>
          </a:prstGeom>
        </p:spPr>
      </p:pic>
      <p:sp>
        <p:nvSpPr>
          <p:cNvPr id="49" name="TextBox 6">
            <a:extLst>
              <a:ext uri="{FF2B5EF4-FFF2-40B4-BE49-F238E27FC236}">
                <a16:creationId xmlns:a16="http://schemas.microsoft.com/office/drawing/2014/main" id="{6FF40D65-10CA-4D7E-8EB5-C501AC71E72E}"/>
              </a:ext>
            </a:extLst>
          </p:cNvPr>
          <p:cNvSpPr txBox="1"/>
          <p:nvPr/>
        </p:nvSpPr>
        <p:spPr>
          <a:xfrm>
            <a:off x="829708" y="1538094"/>
            <a:ext cx="1976889" cy="637753"/>
          </a:xfrm>
          <a:prstGeom prst="rect">
            <a:avLst/>
          </a:prstGeom>
          <a:noFill/>
        </p:spPr>
        <p:txBody>
          <a:bodyPr wrap="square" lIns="67500" tIns="35100" rIns="67500" bIns="0" rtlCol="0" anchor="t">
            <a:noAutofit/>
          </a:bodyPr>
          <a:lstStyle/>
          <a:p>
            <a:pPr defTabSz="179388" fontAlgn="auto">
              <a:spcBef>
                <a:spcPts val="0"/>
              </a:spcBef>
              <a:spcAft>
                <a:spcPts val="0"/>
              </a:spcAft>
              <a:tabLst>
                <a:tab pos="0" algn="l"/>
              </a:tabLst>
            </a:pPr>
            <a:r>
              <a:rPr lang="en-GB" sz="2100">
                <a:solidFill>
                  <a:srgbClr val="3961AC"/>
                </a:solidFill>
                <a:latin typeface="Arial Black" panose="020B0A04020102020204" pitchFamily="34" charset="0"/>
              </a:rPr>
              <a:t>Mr. Peters</a:t>
            </a:r>
          </a:p>
          <a:p>
            <a:pPr defTabSz="685783" fontAlgn="auto">
              <a:spcBef>
                <a:spcPts val="0"/>
              </a:spcBef>
              <a:spcAft>
                <a:spcPts val="0"/>
              </a:spcAft>
            </a:pPr>
            <a:r>
              <a:rPr lang="en-GB" sz="1200" b="1">
                <a:solidFill>
                  <a:srgbClr val="3961AC">
                    <a:alpha val="80000"/>
                  </a:srgbClr>
                </a:solidFill>
                <a:latin typeface="Arial"/>
              </a:rPr>
              <a:t>65 years old</a:t>
            </a:r>
          </a:p>
          <a:p>
            <a:pPr defTabSz="685783" fontAlgn="auto">
              <a:spcBef>
                <a:spcPts val="0"/>
              </a:spcBef>
              <a:spcAft>
                <a:spcPts val="0"/>
              </a:spcAft>
            </a:pPr>
            <a:endParaRPr lang="en-GB" sz="1200">
              <a:solidFill>
                <a:srgbClr val="000000">
                  <a:lumMod val="65000"/>
                  <a:lumOff val="35000"/>
                </a:srgbClr>
              </a:solidFill>
              <a:latin typeface="Arial"/>
            </a:endParaRPr>
          </a:p>
          <a:p>
            <a:pPr marL="214308" indent="-214308" defTabSz="685783" fontAlgn="auto">
              <a:spcBef>
                <a:spcPts val="0"/>
              </a:spcBef>
              <a:spcAft>
                <a:spcPts val="450"/>
              </a:spcAft>
              <a:buClr>
                <a:srgbClr val="3961AC"/>
              </a:buClr>
              <a:buFont typeface="Wingdings" panose="05000000000000000000" pitchFamily="2" charset="2"/>
              <a:buChar char=""/>
            </a:pPr>
            <a:r>
              <a:rPr lang="en-US" sz="1200">
                <a:solidFill>
                  <a:schemeClr val="tx1">
                    <a:lumMod val="65000"/>
                    <a:lumOff val="35000"/>
                  </a:schemeClr>
                </a:solidFill>
                <a:latin typeface="Arial"/>
              </a:rPr>
              <a:t>PE after recent </a:t>
            </a:r>
            <a:br>
              <a:rPr lang="en-US" sz="1200">
                <a:solidFill>
                  <a:schemeClr val="tx1">
                    <a:lumMod val="65000"/>
                    <a:lumOff val="35000"/>
                  </a:schemeClr>
                </a:solidFill>
                <a:latin typeface="Arial"/>
              </a:rPr>
            </a:br>
            <a:r>
              <a:rPr lang="en-US" sz="1200">
                <a:solidFill>
                  <a:schemeClr val="tx1">
                    <a:lumMod val="65000"/>
                    <a:lumOff val="35000"/>
                  </a:schemeClr>
                </a:solidFill>
                <a:latin typeface="Arial"/>
              </a:rPr>
              <a:t>flight</a:t>
            </a:r>
          </a:p>
          <a:p>
            <a:pPr marL="214308" indent="-214308" defTabSz="685783" fontAlgn="auto">
              <a:spcBef>
                <a:spcPts val="0"/>
              </a:spcBef>
              <a:spcAft>
                <a:spcPts val="450"/>
              </a:spcAft>
              <a:buClr>
                <a:srgbClr val="3961AC"/>
              </a:buClr>
              <a:buFont typeface="Wingdings" panose="05000000000000000000" pitchFamily="2" charset="2"/>
              <a:buChar char=""/>
            </a:pPr>
            <a:r>
              <a:rPr lang="en-US" sz="1200">
                <a:solidFill>
                  <a:schemeClr val="tx1">
                    <a:lumMod val="65000"/>
                    <a:lumOff val="35000"/>
                  </a:schemeClr>
                </a:solidFill>
                <a:latin typeface="Arial"/>
              </a:rPr>
              <a:t>eGFR 70 ml/min </a:t>
            </a:r>
          </a:p>
        </p:txBody>
      </p:sp>
      <p:pic>
        <p:nvPicPr>
          <p:cNvPr id="20" name="Picture 21" descr="A person smiling for the camera&#10;&#10;Description automatically generated">
            <a:extLst>
              <a:ext uri="{FF2B5EF4-FFF2-40B4-BE49-F238E27FC236}">
                <a16:creationId xmlns:a16="http://schemas.microsoft.com/office/drawing/2014/main" id="{6FE79014-D7AD-4666-97D1-EE9033495B31}"/>
              </a:ext>
            </a:extLst>
          </p:cNvPr>
          <p:cNvPicPr>
            <a:picLocks noChangeAspect="1"/>
          </p:cNvPicPr>
          <p:nvPr/>
        </p:nvPicPr>
        <p:blipFill>
          <a:blip r:embed="rId4" cstate="print">
            <a:extLst>
              <a:ext uri="{28A0092B-C50C-407E-A947-70E740481C1C}">
                <a14:useLocalDpi xmlns:a14="http://schemas.microsoft.com/office/drawing/2010/main" val="0"/>
              </a:ext>
            </a:extLst>
          </a:blip>
          <a:srcRect l="6694" t="1693" r="30499" b="4199"/>
          <a:stretch>
            <a:fillRect/>
          </a:stretch>
        </p:blipFill>
        <p:spPr>
          <a:xfrm>
            <a:off x="3464614" y="1268399"/>
            <a:ext cx="2232000" cy="2232000"/>
          </a:xfrm>
          <a:prstGeom prst="ellipse">
            <a:avLst/>
          </a:prstGeom>
          <a:ln w="28575">
            <a:solidFill>
              <a:srgbClr val="3961AC"/>
            </a:solidFill>
          </a:ln>
        </p:spPr>
      </p:pic>
      <p:pic>
        <p:nvPicPr>
          <p:cNvPr id="21" name="Google Shape;12;p1">
            <a:extLst>
              <a:ext uri="{FF2B5EF4-FFF2-40B4-BE49-F238E27FC236}">
                <a16:creationId xmlns:a16="http://schemas.microsoft.com/office/drawing/2014/main" id="{79882BA0-EF5E-4C28-9578-1A5EBB215DE8}"/>
              </a:ext>
            </a:extLst>
          </p:cNvPr>
          <p:cNvPicPr preferRelativeResize="0"/>
          <p:nvPr/>
        </p:nvPicPr>
        <p:blipFill rotWithShape="1">
          <a:blip r:embed="rId5">
            <a:alphaModFix/>
          </a:blip>
          <a:srcRect/>
          <a:stretch/>
        </p:blipFill>
        <p:spPr>
          <a:xfrm>
            <a:off x="7104163" y="2386103"/>
            <a:ext cx="743775" cy="332525"/>
          </a:xfrm>
          <a:prstGeom prst="rect">
            <a:avLst/>
          </a:prstGeom>
          <a:noFill/>
          <a:ln>
            <a:noFill/>
          </a:ln>
        </p:spPr>
      </p:pic>
      <p:pic>
        <p:nvPicPr>
          <p:cNvPr id="16" name="Picture 29" descr="A close up of a logo&#10;&#10;Description automatically generated">
            <a:extLst>
              <a:ext uri="{FF2B5EF4-FFF2-40B4-BE49-F238E27FC236}">
                <a16:creationId xmlns:a16="http://schemas.microsoft.com/office/drawing/2014/main" id="{C214E65A-0BBE-452F-A832-1EE0742643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9245" y="3535529"/>
            <a:ext cx="287279" cy="230618"/>
          </a:xfrm>
          <a:prstGeom prst="rect">
            <a:avLst/>
          </a:prstGeom>
        </p:spPr>
      </p:pic>
      <p:pic>
        <p:nvPicPr>
          <p:cNvPr id="18" name="Picture 30" descr="A close up of a logo&#10;&#10;Description automatically generated">
            <a:extLst>
              <a:ext uri="{FF2B5EF4-FFF2-40B4-BE49-F238E27FC236}">
                <a16:creationId xmlns:a16="http://schemas.microsoft.com/office/drawing/2014/main" id="{D0FDD12C-4623-4F77-B52D-DBE5B7C21F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5765212" y="3549710"/>
            <a:ext cx="287279" cy="230618"/>
          </a:xfrm>
          <a:prstGeom prst="rect">
            <a:avLst/>
          </a:prstGeom>
        </p:spPr>
      </p:pic>
    </p:spTree>
    <p:extLst>
      <p:ext uri="{BB962C8B-B14F-4D97-AF65-F5344CB8AC3E}">
        <p14:creationId xmlns:p14="http://schemas.microsoft.com/office/powerpoint/2010/main" val="85735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3">
            <a:extLst>
              <a:ext uri="{FF2B5EF4-FFF2-40B4-BE49-F238E27FC236}">
                <a16:creationId xmlns:a16="http://schemas.microsoft.com/office/drawing/2014/main" id="{2FFE767A-A25D-4C4F-BA87-BB3284BB6192}"/>
              </a:ext>
            </a:extLst>
          </p:cNvPr>
          <p:cNvSpPr txBox="1"/>
          <p:nvPr/>
        </p:nvSpPr>
        <p:spPr>
          <a:xfrm>
            <a:off x="619124" y="4815493"/>
            <a:ext cx="7913690" cy="241092"/>
          </a:xfrm>
          <a:prstGeom prst="rect">
            <a:avLst/>
          </a:prstGeom>
          <a:noFill/>
        </p:spPr>
        <p:txBody>
          <a:bodyPr wrap="square" lIns="0" tIns="0" rIns="0" bIns="0" rtlCol="0" anchor="b" anchorCtr="0">
            <a:spAutoFit/>
          </a:bodyPr>
          <a:lstStyle/>
          <a:p>
            <a:pPr>
              <a:spcBef>
                <a:spcPts val="0"/>
              </a:spcBef>
              <a:spcAft>
                <a:spcPts val="200"/>
              </a:spcAft>
            </a:pPr>
            <a:r>
              <a:rPr lang="en-US" sz="700" dirty="0">
                <a:solidFill>
                  <a:srgbClr val="B3B2B5"/>
                </a:solidFill>
                <a:cs typeface="Arial" charset="0"/>
              </a:rPr>
              <a:t>Meta-analysis of 18 Studies (n=7515)</a:t>
            </a:r>
          </a:p>
          <a:p>
            <a:pPr>
              <a:spcBef>
                <a:spcPts val="0"/>
              </a:spcBef>
              <a:spcAft>
                <a:spcPts val="200"/>
              </a:spcAft>
            </a:pPr>
            <a:r>
              <a:rPr lang="en-US" sz="700" dirty="0">
                <a:solidFill>
                  <a:srgbClr val="B3B2B5"/>
                </a:solidFill>
                <a:cs typeface="Arial" charset="0"/>
              </a:rPr>
              <a:t>VTE: venous thromboembolism </a:t>
            </a:r>
          </a:p>
        </p:txBody>
      </p:sp>
      <p:sp>
        <p:nvSpPr>
          <p:cNvPr id="9" name="Subtitle 1">
            <a:extLst>
              <a:ext uri="{FF2B5EF4-FFF2-40B4-BE49-F238E27FC236}">
                <a16:creationId xmlns:a16="http://schemas.microsoft.com/office/drawing/2014/main" id="{04EA1788-3DA9-4CEB-9C2A-358BFC9B1EF5}"/>
              </a:ext>
            </a:extLst>
          </p:cNvPr>
          <p:cNvSpPr txBox="1">
            <a:spLocks/>
          </p:cNvSpPr>
          <p:nvPr/>
        </p:nvSpPr>
        <p:spPr>
          <a:xfrm>
            <a:off x="612776" y="1237901"/>
            <a:ext cx="8274051" cy="473976"/>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a:t>Cumulative rate of VTE recurrence in patients who had discontinued anticoagulant treatment</a:t>
            </a:r>
            <a:r>
              <a:rPr lang="en-US" altLang="en-US" sz="1400" b="1" kern="0" baseline="30000"/>
              <a:t>10</a:t>
            </a:r>
          </a:p>
          <a:p>
            <a:endParaRPr lang="en-US" altLang="en-US" sz="1400" b="1" kern="0"/>
          </a:p>
        </p:txBody>
      </p:sp>
      <p:sp>
        <p:nvSpPr>
          <p:cNvPr id="67" name="Titel 1">
            <a:extLst>
              <a:ext uri="{FF2B5EF4-FFF2-40B4-BE49-F238E27FC236}">
                <a16:creationId xmlns:a16="http://schemas.microsoft.com/office/drawing/2014/main" id="{EB9B309A-2C85-4333-A2A9-5C28F3F16489}"/>
              </a:ext>
            </a:extLst>
          </p:cNvPr>
          <p:cNvSpPr txBox="1">
            <a:spLocks/>
          </p:cNvSpPr>
          <p:nvPr/>
        </p:nvSpPr>
        <p:spPr>
          <a:xfrm>
            <a:off x="1061884" y="216911"/>
            <a:ext cx="783129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High risk of </a:t>
            </a:r>
            <a:r>
              <a:rPr lang="de-CH" sz="2400" err="1"/>
              <a:t>recurrence</a:t>
            </a:r>
            <a:r>
              <a:rPr lang="en-US" sz="2400" kern="0"/>
              <a:t> for patients with VTE </a:t>
            </a:r>
            <a:br>
              <a:rPr lang="en-US" sz="2400" kern="0"/>
            </a:br>
            <a:r>
              <a:rPr lang="en-US" sz="2400" kern="0"/>
              <a:t>after discontinuing anticoagulation</a:t>
            </a:r>
            <a:endParaRPr kumimoji="0" lang="de-DE" sz="2400" b="1" i="0" u="none" strike="noStrike" kern="0" cap="none" spc="0" normalizeH="0" baseline="30000" noProof="0">
              <a:ln>
                <a:noFill/>
              </a:ln>
              <a:solidFill>
                <a:srgbClr val="3961AC"/>
              </a:solidFill>
              <a:effectLst/>
              <a:uLnTx/>
              <a:uFillTx/>
              <a:latin typeface="Arial"/>
              <a:ea typeface="+mj-ea"/>
              <a:cs typeface="+mj-cs"/>
            </a:endParaRPr>
          </a:p>
        </p:txBody>
      </p:sp>
      <p:pic>
        <p:nvPicPr>
          <p:cNvPr id="27" name="Picture 21" descr="A person smiling for the camera&#10;&#10;Description automatically generated">
            <a:extLst>
              <a:ext uri="{FF2B5EF4-FFF2-40B4-BE49-F238E27FC236}">
                <a16:creationId xmlns:a16="http://schemas.microsoft.com/office/drawing/2014/main" id="{1D4D8F40-32D0-4C76-8553-EEDBD7860AE0}"/>
              </a:ext>
            </a:extLst>
          </p:cNvPr>
          <p:cNvPicPr>
            <a:picLocks noChangeAspect="1"/>
          </p:cNvPicPr>
          <p:nvPr/>
        </p:nvPicPr>
        <p:blipFill>
          <a:blip r:embed="rId3" cstate="print">
            <a:extLst>
              <a:ext uri="{28A0092B-C50C-407E-A947-70E740481C1C}">
                <a14:useLocalDpi xmlns:a14="http://schemas.microsoft.com/office/drawing/2010/main" val="0"/>
              </a:ext>
            </a:extLst>
          </a:blip>
          <a:srcRect l="6694" t="1693" r="30499" b="4199"/>
          <a:stretch>
            <a:fillRect/>
          </a:stretch>
        </p:blipFill>
        <p:spPr>
          <a:xfrm>
            <a:off x="-237272" y="-88407"/>
            <a:ext cx="1116000" cy="1116000"/>
          </a:xfrm>
          <a:prstGeom prst="ellipse">
            <a:avLst/>
          </a:prstGeom>
          <a:ln w="28575">
            <a:solidFill>
              <a:srgbClr val="3961AC"/>
            </a:solidFill>
          </a:ln>
        </p:spPr>
      </p:pic>
      <p:graphicFrame>
        <p:nvGraphicFramePr>
          <p:cNvPr id="29" name="Object 6">
            <a:extLst>
              <a:ext uri="{FF2B5EF4-FFF2-40B4-BE49-F238E27FC236}">
                <a16:creationId xmlns:a16="http://schemas.microsoft.com/office/drawing/2014/main" id="{E7C3EC14-1B42-440F-9ECB-759829E07CF7}"/>
              </a:ext>
            </a:extLst>
          </p:cNvPr>
          <p:cNvGraphicFramePr>
            <a:graphicFrameLocks/>
          </p:cNvGraphicFramePr>
          <p:nvPr>
            <p:extLst>
              <p:ext uri="{D42A27DB-BD31-4B8C-83A1-F6EECF244321}">
                <p14:modId xmlns:p14="http://schemas.microsoft.com/office/powerpoint/2010/main" val="737155427"/>
              </p:ext>
            </p:extLst>
          </p:nvPr>
        </p:nvGraphicFramePr>
        <p:xfrm>
          <a:off x="320782" y="1435134"/>
          <a:ext cx="8200173" cy="3154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756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3">
            <a:extLst>
              <a:ext uri="{FF2B5EF4-FFF2-40B4-BE49-F238E27FC236}">
                <a16:creationId xmlns:a16="http://schemas.microsoft.com/office/drawing/2014/main" id="{2FFE767A-A25D-4C4F-BA87-BB3284BB6192}"/>
              </a:ext>
            </a:extLst>
          </p:cNvPr>
          <p:cNvSpPr txBox="1"/>
          <p:nvPr/>
        </p:nvSpPr>
        <p:spPr>
          <a:xfrm>
            <a:off x="619124" y="4815493"/>
            <a:ext cx="7913690" cy="241092"/>
          </a:xfrm>
          <a:prstGeom prst="rect">
            <a:avLst/>
          </a:prstGeom>
          <a:noFill/>
        </p:spPr>
        <p:txBody>
          <a:bodyPr wrap="square" lIns="0" tIns="0" rIns="0" bIns="0" rtlCol="0" anchor="b" anchorCtr="0">
            <a:spAutoFit/>
          </a:bodyPr>
          <a:lstStyle/>
          <a:p>
            <a:pPr>
              <a:spcBef>
                <a:spcPts val="0"/>
              </a:spcBef>
              <a:spcAft>
                <a:spcPts val="200"/>
              </a:spcAft>
            </a:pPr>
            <a:r>
              <a:rPr lang="en-US" sz="700" dirty="0">
                <a:solidFill>
                  <a:srgbClr val="B3B2B5"/>
                </a:solidFill>
                <a:cs typeface="Arial" charset="0"/>
              </a:rPr>
              <a:t>* Patients with malignant disease and antiphospholipid syndrome were excluded from the study</a:t>
            </a:r>
          </a:p>
          <a:p>
            <a:pPr>
              <a:spcBef>
                <a:spcPts val="0"/>
              </a:spcBef>
              <a:spcAft>
                <a:spcPts val="200"/>
              </a:spcAft>
            </a:pPr>
            <a:r>
              <a:rPr lang="en-US" sz="700" dirty="0">
                <a:solidFill>
                  <a:srgbClr val="B3B2B5"/>
                </a:solidFill>
                <a:cs typeface="Arial" charset="0"/>
              </a:rPr>
              <a:t>VTE: venous thromboembolism .</a:t>
            </a:r>
          </a:p>
        </p:txBody>
      </p:sp>
      <p:sp>
        <p:nvSpPr>
          <p:cNvPr id="9" name="Subtitle 1">
            <a:extLst>
              <a:ext uri="{FF2B5EF4-FFF2-40B4-BE49-F238E27FC236}">
                <a16:creationId xmlns:a16="http://schemas.microsoft.com/office/drawing/2014/main" id="{04EA1788-3DA9-4CEB-9C2A-358BFC9B1EF5}"/>
              </a:ext>
            </a:extLst>
          </p:cNvPr>
          <p:cNvSpPr txBox="1">
            <a:spLocks/>
          </p:cNvSpPr>
          <p:nvPr/>
        </p:nvSpPr>
        <p:spPr>
          <a:xfrm>
            <a:off x="612776" y="1237901"/>
            <a:ext cx="8274051"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Cumulative proportions of recurrent thrombosis after cessation of </a:t>
            </a:r>
            <a:br>
              <a:rPr lang="en-US" altLang="en-US" sz="1400" b="1" kern="0" dirty="0"/>
            </a:br>
            <a:r>
              <a:rPr lang="en-US" altLang="en-US" sz="1400" b="1" kern="0" dirty="0"/>
              <a:t>anticoagulant therapy* (n=558)</a:t>
            </a:r>
            <a:r>
              <a:rPr lang="en-US" altLang="en-US" sz="1400" b="1" kern="0" baseline="30000" dirty="0"/>
              <a:t>11</a:t>
            </a:r>
          </a:p>
        </p:txBody>
      </p:sp>
      <p:sp>
        <p:nvSpPr>
          <p:cNvPr id="67" name="Titel 1">
            <a:extLst>
              <a:ext uri="{FF2B5EF4-FFF2-40B4-BE49-F238E27FC236}">
                <a16:creationId xmlns:a16="http://schemas.microsoft.com/office/drawing/2014/main" id="{EB9B309A-2C85-4333-A2A9-5C28F3F16489}"/>
              </a:ext>
            </a:extLst>
          </p:cNvPr>
          <p:cNvSpPr txBox="1">
            <a:spLocks/>
          </p:cNvSpPr>
          <p:nvPr/>
        </p:nvSpPr>
        <p:spPr>
          <a:xfrm>
            <a:off x="611188" y="216911"/>
            <a:ext cx="8281988"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Impact of clinical risk factors in recurrence </a:t>
            </a:r>
            <a:br>
              <a:rPr lang="en-US" sz="2400" kern="0"/>
            </a:br>
            <a:r>
              <a:rPr lang="en-US" sz="2400" kern="0"/>
              <a:t>for patients with VTE</a:t>
            </a:r>
            <a:endParaRPr kumimoji="0" lang="de-DE" sz="2400" b="1" i="0" u="none" kern="0" cap="none" spc="0" normalizeH="0" baseline="30000" noProof="0">
              <a:ln>
                <a:noFill/>
              </a:ln>
              <a:solidFill>
                <a:srgbClr val="3961AC"/>
              </a:solidFill>
              <a:effectLst/>
              <a:uLnTx/>
              <a:uFillTx/>
              <a:latin typeface="Arial"/>
              <a:ea typeface="+mj-ea"/>
              <a:cs typeface="+mj-cs"/>
            </a:endParaRPr>
          </a:p>
        </p:txBody>
      </p:sp>
      <p:grpSp>
        <p:nvGrpSpPr>
          <p:cNvPr id="10" name="Group 102">
            <a:extLst>
              <a:ext uri="{FF2B5EF4-FFF2-40B4-BE49-F238E27FC236}">
                <a16:creationId xmlns:a16="http://schemas.microsoft.com/office/drawing/2014/main" id="{B69218A5-FEDC-4D0B-B9ED-08EA9EBB60DD}"/>
              </a:ext>
            </a:extLst>
          </p:cNvPr>
          <p:cNvGrpSpPr/>
          <p:nvPr/>
        </p:nvGrpSpPr>
        <p:grpSpPr>
          <a:xfrm>
            <a:off x="532093" y="1965292"/>
            <a:ext cx="8755040" cy="2694982"/>
            <a:chOff x="776592" y="1399877"/>
            <a:chExt cx="7711634" cy="3440104"/>
          </a:xfrm>
        </p:grpSpPr>
        <p:sp>
          <p:nvSpPr>
            <p:cNvPr id="11" name="Text Box 79">
              <a:extLst>
                <a:ext uri="{FF2B5EF4-FFF2-40B4-BE49-F238E27FC236}">
                  <a16:creationId xmlns:a16="http://schemas.microsoft.com/office/drawing/2014/main" id="{7A51CA88-B7F2-421C-99A3-F2693D3938E0}"/>
                </a:ext>
              </a:extLst>
            </p:cNvPr>
            <p:cNvSpPr txBox="1">
              <a:spLocks noChangeArrowheads="1"/>
            </p:cNvSpPr>
            <p:nvPr/>
          </p:nvSpPr>
          <p:spPr bwMode="auto">
            <a:xfrm>
              <a:off x="6149918" y="3848149"/>
              <a:ext cx="951944" cy="58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GB" altLang="en-US" sz="1200">
                  <a:solidFill>
                    <a:srgbClr val="605F62"/>
                  </a:solidFill>
                  <a:latin typeface="+mn-lt"/>
                </a:rPr>
                <a:t>Provoked by </a:t>
              </a:r>
              <a:br>
                <a:rPr lang="en-GB" altLang="en-US" sz="1200">
                  <a:solidFill>
                    <a:srgbClr val="605F62"/>
                  </a:solidFill>
                  <a:latin typeface="+mn-lt"/>
                </a:rPr>
              </a:br>
              <a:r>
                <a:rPr lang="en-GB" altLang="en-US" sz="1200">
                  <a:solidFill>
                    <a:srgbClr val="605F62"/>
                  </a:solidFill>
                  <a:latin typeface="+mn-lt"/>
                </a:rPr>
                <a:t>surgery</a:t>
              </a:r>
            </a:p>
          </p:txBody>
        </p:sp>
        <p:sp>
          <p:nvSpPr>
            <p:cNvPr id="12" name="Text Box 80">
              <a:extLst>
                <a:ext uri="{FF2B5EF4-FFF2-40B4-BE49-F238E27FC236}">
                  <a16:creationId xmlns:a16="http://schemas.microsoft.com/office/drawing/2014/main" id="{741064F8-7A4F-46A5-B239-E8805B73A043}"/>
                </a:ext>
              </a:extLst>
            </p:cNvPr>
            <p:cNvSpPr txBox="1">
              <a:spLocks noChangeArrowheads="1"/>
            </p:cNvSpPr>
            <p:nvPr/>
          </p:nvSpPr>
          <p:spPr bwMode="auto">
            <a:xfrm>
              <a:off x="6149918" y="2615465"/>
              <a:ext cx="2338308" cy="82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US" altLang="en-US" sz="1200">
                  <a:solidFill>
                    <a:srgbClr val="809ED5"/>
                  </a:solidFill>
                  <a:latin typeface="+mn-lt"/>
                </a:rPr>
                <a:t>Provoked by </a:t>
              </a:r>
              <a:br>
                <a:rPr lang="en-US" altLang="en-US" sz="1200">
                  <a:solidFill>
                    <a:srgbClr val="809ED5"/>
                  </a:solidFill>
                  <a:latin typeface="+mn-lt"/>
                </a:rPr>
              </a:br>
              <a:r>
                <a:rPr lang="en-US" altLang="en-US" sz="1200">
                  <a:solidFill>
                    <a:srgbClr val="809ED5"/>
                  </a:solidFill>
                  <a:latin typeface="+mn-lt"/>
                </a:rPr>
                <a:t>non-surgical </a:t>
              </a:r>
              <a:br>
                <a:rPr lang="en-US" altLang="en-US" sz="1200">
                  <a:solidFill>
                    <a:srgbClr val="809ED5"/>
                  </a:solidFill>
                  <a:latin typeface="+mn-lt"/>
                </a:rPr>
              </a:br>
              <a:r>
                <a:rPr lang="en-US" altLang="en-US" sz="1200">
                  <a:solidFill>
                    <a:srgbClr val="809ED5"/>
                  </a:solidFill>
                  <a:latin typeface="+mn-lt"/>
                </a:rPr>
                <a:t>risk factors</a:t>
              </a:r>
            </a:p>
          </p:txBody>
        </p:sp>
        <p:sp>
          <p:nvSpPr>
            <p:cNvPr id="13" name="Text Box 81">
              <a:extLst>
                <a:ext uri="{FF2B5EF4-FFF2-40B4-BE49-F238E27FC236}">
                  <a16:creationId xmlns:a16="http://schemas.microsoft.com/office/drawing/2014/main" id="{BC68DB3A-9B23-4F7E-B3D6-D9DFFB24A098}"/>
                </a:ext>
              </a:extLst>
            </p:cNvPr>
            <p:cNvSpPr txBox="1">
              <a:spLocks noChangeArrowheads="1"/>
            </p:cNvSpPr>
            <p:nvPr/>
          </p:nvSpPr>
          <p:spPr bwMode="auto">
            <a:xfrm>
              <a:off x="6149918" y="1399877"/>
              <a:ext cx="889818" cy="35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US" altLang="en-US" sz="1200">
                  <a:solidFill>
                    <a:srgbClr val="3961AC"/>
                  </a:solidFill>
                  <a:latin typeface="+mn-lt"/>
                </a:rPr>
                <a:t>Unprovoked</a:t>
              </a:r>
            </a:p>
          </p:txBody>
        </p:sp>
        <p:sp>
          <p:nvSpPr>
            <p:cNvPr id="14" name="Text Box 75">
              <a:extLst>
                <a:ext uri="{FF2B5EF4-FFF2-40B4-BE49-F238E27FC236}">
                  <a16:creationId xmlns:a16="http://schemas.microsoft.com/office/drawing/2014/main" id="{D8CFBB2D-5BF1-44FF-8670-F5EDDBB9F613}"/>
                </a:ext>
              </a:extLst>
            </p:cNvPr>
            <p:cNvSpPr txBox="1">
              <a:spLocks noChangeArrowheads="1"/>
            </p:cNvSpPr>
            <p:nvPr/>
          </p:nvSpPr>
          <p:spPr bwMode="auto">
            <a:xfrm rot="16200000">
              <a:off x="-348033" y="2532857"/>
              <a:ext cx="2655896" cy="40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200" b="1">
                  <a:solidFill>
                    <a:schemeClr val="tx1">
                      <a:lumMod val="65000"/>
                      <a:lumOff val="35000"/>
                    </a:schemeClr>
                  </a:solidFill>
                  <a:latin typeface="+mn-lt"/>
                </a:rPr>
                <a:t>Cumulative proportion </a:t>
              </a:r>
              <a:br>
                <a:rPr lang="en-US" altLang="en-US" sz="1200" b="1">
                  <a:solidFill>
                    <a:schemeClr val="tx1">
                      <a:lumMod val="65000"/>
                      <a:lumOff val="35000"/>
                    </a:schemeClr>
                  </a:solidFill>
                  <a:latin typeface="+mn-lt"/>
                </a:rPr>
              </a:br>
              <a:r>
                <a:rPr lang="en-US" altLang="en-US" sz="1200" b="1">
                  <a:solidFill>
                    <a:schemeClr val="tx1">
                      <a:lumMod val="65000"/>
                      <a:lumOff val="35000"/>
                    </a:schemeClr>
                  </a:solidFill>
                  <a:latin typeface="+mn-lt"/>
                </a:rPr>
                <a:t>of recurrent events</a:t>
              </a:r>
            </a:p>
          </p:txBody>
        </p:sp>
        <p:sp>
          <p:nvSpPr>
            <p:cNvPr id="15" name="Text Box 15">
              <a:extLst>
                <a:ext uri="{FF2B5EF4-FFF2-40B4-BE49-F238E27FC236}">
                  <a16:creationId xmlns:a16="http://schemas.microsoft.com/office/drawing/2014/main" id="{2B35FAA6-36B6-46F2-8096-D3C2A9BC6227}"/>
                </a:ext>
              </a:extLst>
            </p:cNvPr>
            <p:cNvSpPr txBox="1">
              <a:spLocks noChangeArrowheads="1"/>
            </p:cNvSpPr>
            <p:nvPr/>
          </p:nvSpPr>
          <p:spPr bwMode="auto">
            <a:xfrm>
              <a:off x="1659207" y="4486396"/>
              <a:ext cx="4373326" cy="35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200" b="1">
                  <a:solidFill>
                    <a:schemeClr val="tx1">
                      <a:lumMod val="65000"/>
                      <a:lumOff val="35000"/>
                    </a:schemeClr>
                  </a:solidFill>
                  <a:latin typeface="+mn-lt"/>
                </a:rPr>
                <a:t>Time since event (months)</a:t>
              </a:r>
            </a:p>
          </p:txBody>
        </p:sp>
        <p:cxnSp>
          <p:nvCxnSpPr>
            <p:cNvPr id="16" name="Straight Connector 108">
              <a:extLst>
                <a:ext uri="{FF2B5EF4-FFF2-40B4-BE49-F238E27FC236}">
                  <a16:creationId xmlns:a16="http://schemas.microsoft.com/office/drawing/2014/main" id="{3FBF3767-CD02-4270-92D9-29FCBAE67013}"/>
                </a:ext>
              </a:extLst>
            </p:cNvPr>
            <p:cNvCxnSpPr/>
            <p:nvPr/>
          </p:nvCxnSpPr>
          <p:spPr bwMode="auto">
            <a:xfrm>
              <a:off x="1740899" y="4132802"/>
              <a:ext cx="42912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Connector 109">
              <a:extLst>
                <a:ext uri="{FF2B5EF4-FFF2-40B4-BE49-F238E27FC236}">
                  <a16:creationId xmlns:a16="http://schemas.microsoft.com/office/drawing/2014/main" id="{46A2F589-87AC-4B37-859F-9AA454EB7120}"/>
                </a:ext>
              </a:extLst>
            </p:cNvPr>
            <p:cNvCxnSpPr/>
            <p:nvPr/>
          </p:nvCxnSpPr>
          <p:spPr bwMode="auto">
            <a:xfrm>
              <a:off x="1659207" y="1408233"/>
              <a:ext cx="0" cy="2659426"/>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Straight Connector 110">
              <a:extLst>
                <a:ext uri="{FF2B5EF4-FFF2-40B4-BE49-F238E27FC236}">
                  <a16:creationId xmlns:a16="http://schemas.microsoft.com/office/drawing/2014/main" id="{C3D97BA0-DCFC-4FA0-AF71-4FFDECC798A6}"/>
                </a:ext>
              </a:extLst>
            </p:cNvPr>
            <p:cNvCxnSpPr/>
            <p:nvPr/>
          </p:nvCxnSpPr>
          <p:spPr bwMode="auto">
            <a:xfrm>
              <a:off x="1590738" y="1411764"/>
              <a:ext cx="72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Straight Connector 111">
              <a:extLst>
                <a:ext uri="{FF2B5EF4-FFF2-40B4-BE49-F238E27FC236}">
                  <a16:creationId xmlns:a16="http://schemas.microsoft.com/office/drawing/2014/main" id="{6A0A6E79-7AFB-489E-A8CE-29945E7B6690}"/>
                </a:ext>
              </a:extLst>
            </p:cNvPr>
            <p:cNvCxnSpPr/>
            <p:nvPr/>
          </p:nvCxnSpPr>
          <p:spPr bwMode="auto">
            <a:xfrm>
              <a:off x="1590738" y="2074855"/>
              <a:ext cx="72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12">
              <a:extLst>
                <a:ext uri="{FF2B5EF4-FFF2-40B4-BE49-F238E27FC236}">
                  <a16:creationId xmlns:a16="http://schemas.microsoft.com/office/drawing/2014/main" id="{ECDEF236-2F9F-48CB-ABC4-0A98ACEFBB87}"/>
                </a:ext>
              </a:extLst>
            </p:cNvPr>
            <p:cNvCxnSpPr/>
            <p:nvPr/>
          </p:nvCxnSpPr>
          <p:spPr bwMode="auto">
            <a:xfrm>
              <a:off x="1590738" y="2737946"/>
              <a:ext cx="72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113">
              <a:extLst>
                <a:ext uri="{FF2B5EF4-FFF2-40B4-BE49-F238E27FC236}">
                  <a16:creationId xmlns:a16="http://schemas.microsoft.com/office/drawing/2014/main" id="{5A524A4C-E06F-495F-AC61-EF201B00F5E4}"/>
                </a:ext>
              </a:extLst>
            </p:cNvPr>
            <p:cNvCxnSpPr/>
            <p:nvPr/>
          </p:nvCxnSpPr>
          <p:spPr bwMode="auto">
            <a:xfrm>
              <a:off x="1590738" y="3401037"/>
              <a:ext cx="72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Straight Connector 114">
              <a:extLst>
                <a:ext uri="{FF2B5EF4-FFF2-40B4-BE49-F238E27FC236}">
                  <a16:creationId xmlns:a16="http://schemas.microsoft.com/office/drawing/2014/main" id="{080F3D02-493B-40DE-B864-FBAE55C6F9C2}"/>
                </a:ext>
              </a:extLst>
            </p:cNvPr>
            <p:cNvCxnSpPr/>
            <p:nvPr/>
          </p:nvCxnSpPr>
          <p:spPr bwMode="auto">
            <a:xfrm>
              <a:off x="1590738" y="4064128"/>
              <a:ext cx="72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115">
              <a:extLst>
                <a:ext uri="{FF2B5EF4-FFF2-40B4-BE49-F238E27FC236}">
                  <a16:creationId xmlns:a16="http://schemas.microsoft.com/office/drawing/2014/main" id="{89993E21-0F95-4D72-9C22-190767F583A4}"/>
                </a:ext>
              </a:extLst>
            </p:cNvPr>
            <p:cNvCxnSpPr/>
            <p:nvPr/>
          </p:nvCxnSpPr>
          <p:spPr bwMode="auto">
            <a:xfrm>
              <a:off x="1743404" y="4132802"/>
              <a:ext cx="0" cy="72008"/>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116">
              <a:extLst>
                <a:ext uri="{FF2B5EF4-FFF2-40B4-BE49-F238E27FC236}">
                  <a16:creationId xmlns:a16="http://schemas.microsoft.com/office/drawing/2014/main" id="{D82FCDA7-30CF-4602-A3E9-34CB34A09958}"/>
                </a:ext>
              </a:extLst>
            </p:cNvPr>
            <p:cNvCxnSpPr/>
            <p:nvPr/>
          </p:nvCxnSpPr>
          <p:spPr bwMode="auto">
            <a:xfrm>
              <a:off x="2457270" y="4132802"/>
              <a:ext cx="0" cy="72008"/>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197">
              <a:extLst>
                <a:ext uri="{FF2B5EF4-FFF2-40B4-BE49-F238E27FC236}">
                  <a16:creationId xmlns:a16="http://schemas.microsoft.com/office/drawing/2014/main" id="{B612F9AA-88E5-4971-924B-DA4679BD6A82}"/>
                </a:ext>
              </a:extLst>
            </p:cNvPr>
            <p:cNvCxnSpPr/>
            <p:nvPr/>
          </p:nvCxnSpPr>
          <p:spPr bwMode="auto">
            <a:xfrm>
              <a:off x="3171136" y="4132802"/>
              <a:ext cx="0" cy="72008"/>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11">
              <a:extLst>
                <a:ext uri="{FF2B5EF4-FFF2-40B4-BE49-F238E27FC236}">
                  <a16:creationId xmlns:a16="http://schemas.microsoft.com/office/drawing/2014/main" id="{1D8B8054-E860-4FB2-A352-0B0BC5519FF8}"/>
                </a:ext>
              </a:extLst>
            </p:cNvPr>
            <p:cNvCxnSpPr/>
            <p:nvPr/>
          </p:nvCxnSpPr>
          <p:spPr bwMode="auto">
            <a:xfrm>
              <a:off x="3885002" y="4132802"/>
              <a:ext cx="0" cy="72008"/>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Straight Connector 212">
              <a:extLst>
                <a:ext uri="{FF2B5EF4-FFF2-40B4-BE49-F238E27FC236}">
                  <a16:creationId xmlns:a16="http://schemas.microsoft.com/office/drawing/2014/main" id="{78485597-ABE4-494E-B2C1-3A151FED24DA}"/>
                </a:ext>
              </a:extLst>
            </p:cNvPr>
            <p:cNvCxnSpPr/>
            <p:nvPr/>
          </p:nvCxnSpPr>
          <p:spPr bwMode="auto">
            <a:xfrm>
              <a:off x="4598868" y="4132802"/>
              <a:ext cx="0" cy="72008"/>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213">
              <a:extLst>
                <a:ext uri="{FF2B5EF4-FFF2-40B4-BE49-F238E27FC236}">
                  <a16:creationId xmlns:a16="http://schemas.microsoft.com/office/drawing/2014/main" id="{2AEAD3E8-B3CB-41BA-9829-FCFD69C72CB8}"/>
                </a:ext>
              </a:extLst>
            </p:cNvPr>
            <p:cNvCxnSpPr/>
            <p:nvPr/>
          </p:nvCxnSpPr>
          <p:spPr bwMode="auto">
            <a:xfrm>
              <a:off x="5312734" y="4132802"/>
              <a:ext cx="0" cy="72008"/>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214">
              <a:extLst>
                <a:ext uri="{FF2B5EF4-FFF2-40B4-BE49-F238E27FC236}">
                  <a16:creationId xmlns:a16="http://schemas.microsoft.com/office/drawing/2014/main" id="{E4C2DEEC-C334-445A-9F85-3E6EA798FC15}"/>
                </a:ext>
              </a:extLst>
            </p:cNvPr>
            <p:cNvCxnSpPr/>
            <p:nvPr/>
          </p:nvCxnSpPr>
          <p:spPr bwMode="auto">
            <a:xfrm>
              <a:off x="6026601" y="4132802"/>
              <a:ext cx="0" cy="72008"/>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Straight Connector 227">
              <a:extLst>
                <a:ext uri="{FF2B5EF4-FFF2-40B4-BE49-F238E27FC236}">
                  <a16:creationId xmlns:a16="http://schemas.microsoft.com/office/drawing/2014/main" id="{48AB5013-BF16-4A7F-BDC4-F1BAFDB02CF7}"/>
                </a:ext>
              </a:extLst>
            </p:cNvPr>
            <p:cNvCxnSpPr/>
            <p:nvPr/>
          </p:nvCxnSpPr>
          <p:spPr bwMode="auto">
            <a:xfrm>
              <a:off x="1743404" y="4067659"/>
              <a:ext cx="4288695" cy="0"/>
            </a:xfrm>
            <a:prstGeom prst="line">
              <a:avLst/>
            </a:prstGeom>
            <a:noFill/>
            <a:ln w="25400" cap="flat" cmpd="sng" algn="ctr">
              <a:solidFill>
                <a:srgbClr val="605F6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Freeform 228">
              <a:extLst>
                <a:ext uri="{FF2B5EF4-FFF2-40B4-BE49-F238E27FC236}">
                  <a16:creationId xmlns:a16="http://schemas.microsoft.com/office/drawing/2014/main" id="{5B510220-A9CC-4F8B-9DBF-AD5DE64A69D9}"/>
                </a:ext>
              </a:extLst>
            </p:cNvPr>
            <p:cNvSpPr/>
            <p:nvPr/>
          </p:nvSpPr>
          <p:spPr bwMode="auto">
            <a:xfrm>
              <a:off x="1931513" y="2873471"/>
              <a:ext cx="4101022" cy="1212519"/>
            </a:xfrm>
            <a:custGeom>
              <a:avLst/>
              <a:gdLst>
                <a:gd name="connsiteX0" fmla="*/ 0 w 4101022"/>
                <a:gd name="connsiteY0" fmla="*/ 1212519 h 1212519"/>
                <a:gd name="connsiteX1" fmla="*/ 0 w 4101022"/>
                <a:gd name="connsiteY1" fmla="*/ 1054691 h 1212519"/>
                <a:gd name="connsiteX2" fmla="*/ 50105 w 4101022"/>
                <a:gd name="connsiteY2" fmla="*/ 1057196 h 1212519"/>
                <a:gd name="connsiteX3" fmla="*/ 348224 w 4101022"/>
                <a:gd name="connsiteY3" fmla="*/ 1057196 h 1212519"/>
                <a:gd name="connsiteX4" fmla="*/ 348224 w 4101022"/>
                <a:gd name="connsiteY4" fmla="*/ 864296 h 1212519"/>
                <a:gd name="connsiteX5" fmla="*/ 711479 w 4101022"/>
                <a:gd name="connsiteY5" fmla="*/ 864296 h 1212519"/>
                <a:gd name="connsiteX6" fmla="*/ 711479 w 4101022"/>
                <a:gd name="connsiteY6" fmla="*/ 764087 h 1212519"/>
                <a:gd name="connsiteX7" fmla="*/ 891854 w 4101022"/>
                <a:gd name="connsiteY7" fmla="*/ 764087 h 1212519"/>
                <a:gd name="connsiteX8" fmla="*/ 891854 w 4101022"/>
                <a:gd name="connsiteY8" fmla="*/ 666384 h 1212519"/>
                <a:gd name="connsiteX9" fmla="*/ 1069723 w 4101022"/>
                <a:gd name="connsiteY9" fmla="*/ 666384 h 1212519"/>
                <a:gd name="connsiteX10" fmla="*/ 1069723 w 4101022"/>
                <a:gd name="connsiteY10" fmla="*/ 616280 h 1212519"/>
                <a:gd name="connsiteX11" fmla="*/ 1245088 w 4101022"/>
                <a:gd name="connsiteY11" fmla="*/ 616280 h 1212519"/>
                <a:gd name="connsiteX12" fmla="*/ 1245088 w 4101022"/>
                <a:gd name="connsiteY12" fmla="*/ 558661 h 1212519"/>
                <a:gd name="connsiteX13" fmla="*/ 1422957 w 4101022"/>
                <a:gd name="connsiteY13" fmla="*/ 558661 h 1212519"/>
                <a:gd name="connsiteX14" fmla="*/ 1422957 w 4101022"/>
                <a:gd name="connsiteY14" fmla="*/ 443421 h 1212519"/>
                <a:gd name="connsiteX15" fmla="*/ 1966587 w 4101022"/>
                <a:gd name="connsiteY15" fmla="*/ 443421 h 1212519"/>
                <a:gd name="connsiteX16" fmla="*/ 1966587 w 4101022"/>
                <a:gd name="connsiteY16" fmla="*/ 388307 h 1212519"/>
                <a:gd name="connsiteX17" fmla="*/ 2324831 w 4101022"/>
                <a:gd name="connsiteY17" fmla="*/ 388307 h 1212519"/>
                <a:gd name="connsiteX18" fmla="*/ 2324831 w 4101022"/>
                <a:gd name="connsiteY18" fmla="*/ 325676 h 1212519"/>
                <a:gd name="connsiteX19" fmla="*/ 2678065 w 4101022"/>
                <a:gd name="connsiteY19" fmla="*/ 325676 h 1212519"/>
                <a:gd name="connsiteX20" fmla="*/ 2678065 w 4101022"/>
                <a:gd name="connsiteY20" fmla="*/ 253025 h 1212519"/>
                <a:gd name="connsiteX21" fmla="*/ 2848419 w 4101022"/>
                <a:gd name="connsiteY21" fmla="*/ 253025 h 1212519"/>
                <a:gd name="connsiteX22" fmla="*/ 2848419 w 4101022"/>
                <a:gd name="connsiteY22" fmla="*/ 182880 h 1212519"/>
                <a:gd name="connsiteX23" fmla="*/ 3033804 w 4101022"/>
                <a:gd name="connsiteY23" fmla="*/ 182880 h 1212519"/>
                <a:gd name="connsiteX24" fmla="*/ 3033804 w 4101022"/>
                <a:gd name="connsiteY24" fmla="*/ 110229 h 1212519"/>
                <a:gd name="connsiteX25" fmla="*/ 4101022 w 4101022"/>
                <a:gd name="connsiteY25" fmla="*/ 110229 h 1212519"/>
                <a:gd name="connsiteX26" fmla="*/ 4101022 w 4101022"/>
                <a:gd name="connsiteY26" fmla="*/ 0 h 121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1022" h="1212519">
                  <a:moveTo>
                    <a:pt x="0" y="1212519"/>
                  </a:moveTo>
                  <a:lnTo>
                    <a:pt x="0" y="1054691"/>
                  </a:lnTo>
                  <a:cubicBezTo>
                    <a:pt x="43418" y="1057404"/>
                    <a:pt x="26697" y="1057196"/>
                    <a:pt x="50105" y="1057196"/>
                  </a:cubicBezTo>
                  <a:lnTo>
                    <a:pt x="348224" y="1057196"/>
                  </a:lnTo>
                  <a:lnTo>
                    <a:pt x="348224" y="864296"/>
                  </a:lnTo>
                  <a:lnTo>
                    <a:pt x="711479" y="864296"/>
                  </a:lnTo>
                  <a:lnTo>
                    <a:pt x="711479" y="764087"/>
                  </a:lnTo>
                  <a:lnTo>
                    <a:pt x="891854" y="764087"/>
                  </a:lnTo>
                  <a:lnTo>
                    <a:pt x="891854" y="666384"/>
                  </a:lnTo>
                  <a:lnTo>
                    <a:pt x="1069723" y="666384"/>
                  </a:lnTo>
                  <a:lnTo>
                    <a:pt x="1069723" y="616280"/>
                  </a:lnTo>
                  <a:lnTo>
                    <a:pt x="1245088" y="616280"/>
                  </a:lnTo>
                  <a:lnTo>
                    <a:pt x="1245088" y="558661"/>
                  </a:lnTo>
                  <a:lnTo>
                    <a:pt x="1422957" y="558661"/>
                  </a:lnTo>
                  <a:lnTo>
                    <a:pt x="1422957" y="443421"/>
                  </a:lnTo>
                  <a:lnTo>
                    <a:pt x="1966587" y="443421"/>
                  </a:lnTo>
                  <a:lnTo>
                    <a:pt x="1966587" y="388307"/>
                  </a:lnTo>
                  <a:lnTo>
                    <a:pt x="2324831" y="388307"/>
                  </a:lnTo>
                  <a:lnTo>
                    <a:pt x="2324831" y="325676"/>
                  </a:lnTo>
                  <a:lnTo>
                    <a:pt x="2678065" y="325676"/>
                  </a:lnTo>
                  <a:lnTo>
                    <a:pt x="2678065" y="253025"/>
                  </a:lnTo>
                  <a:lnTo>
                    <a:pt x="2848419" y="253025"/>
                  </a:lnTo>
                  <a:lnTo>
                    <a:pt x="2848419" y="182880"/>
                  </a:lnTo>
                  <a:lnTo>
                    <a:pt x="3033804" y="182880"/>
                  </a:lnTo>
                  <a:lnTo>
                    <a:pt x="3033804" y="110229"/>
                  </a:lnTo>
                  <a:lnTo>
                    <a:pt x="4101022" y="110229"/>
                  </a:lnTo>
                  <a:lnTo>
                    <a:pt x="4101022" y="0"/>
                  </a:lnTo>
                </a:path>
              </a:pathLst>
            </a:custGeom>
            <a:noFill/>
            <a:ln w="25400" algn="ctr">
              <a:solidFill>
                <a:srgbClr val="809ED5"/>
              </a:solidFill>
              <a:miter lim="800000"/>
              <a:headEnd/>
              <a:tailEnd/>
            </a:ln>
            <a:effectLst/>
          </p:spPr>
          <p:txBody>
            <a:bodyPr rtlCol="0" anchor="ctr"/>
            <a:lstStyle/>
            <a:p>
              <a:pPr algn="ctr"/>
              <a:endParaRPr lang="en-GB" sz="1200"/>
            </a:p>
          </p:txBody>
        </p:sp>
        <p:sp>
          <p:nvSpPr>
            <p:cNvPr id="47" name="Freeform 229">
              <a:extLst>
                <a:ext uri="{FF2B5EF4-FFF2-40B4-BE49-F238E27FC236}">
                  <a16:creationId xmlns:a16="http://schemas.microsoft.com/office/drawing/2014/main" id="{655DB2C9-5906-461C-AB06-D9CF5422BA82}"/>
                </a:ext>
              </a:extLst>
            </p:cNvPr>
            <p:cNvSpPr/>
            <p:nvPr/>
          </p:nvSpPr>
          <p:spPr bwMode="auto">
            <a:xfrm>
              <a:off x="1926991" y="1466722"/>
              <a:ext cx="4105594" cy="2598983"/>
            </a:xfrm>
            <a:custGeom>
              <a:avLst/>
              <a:gdLst>
                <a:gd name="connsiteX0" fmla="*/ 0 w 4105594"/>
                <a:gd name="connsiteY0" fmla="*/ 2598983 h 2598983"/>
                <a:gd name="connsiteX1" fmla="*/ 0 w 4105594"/>
                <a:gd name="connsiteY1" fmla="*/ 2463971 h 2598983"/>
                <a:gd name="connsiteX2" fmla="*/ 181039 w 4105594"/>
                <a:gd name="connsiteY2" fmla="*/ 2463971 h 2598983"/>
                <a:gd name="connsiteX3" fmla="*/ 181039 w 4105594"/>
                <a:gd name="connsiteY3" fmla="*/ 2255316 h 2598983"/>
                <a:gd name="connsiteX4" fmla="*/ 352872 w 4105594"/>
                <a:gd name="connsiteY4" fmla="*/ 2255316 h 2598983"/>
                <a:gd name="connsiteX5" fmla="*/ 352872 w 4105594"/>
                <a:gd name="connsiteY5" fmla="*/ 2184741 h 2598983"/>
                <a:gd name="connsiteX6" fmla="*/ 540048 w 4105594"/>
                <a:gd name="connsiteY6" fmla="*/ 2184741 h 2598983"/>
                <a:gd name="connsiteX7" fmla="*/ 540048 w 4105594"/>
                <a:gd name="connsiteY7" fmla="*/ 1899375 h 2598983"/>
                <a:gd name="connsiteX8" fmla="*/ 718018 w 4105594"/>
                <a:gd name="connsiteY8" fmla="*/ 1899375 h 2598983"/>
                <a:gd name="connsiteX9" fmla="*/ 718018 w 4105594"/>
                <a:gd name="connsiteY9" fmla="*/ 1687651 h 2598983"/>
                <a:gd name="connsiteX10" fmla="*/ 892920 w 4105594"/>
                <a:gd name="connsiteY10" fmla="*/ 1687651 h 2598983"/>
                <a:gd name="connsiteX11" fmla="*/ 892920 w 4105594"/>
                <a:gd name="connsiteY11" fmla="*/ 1469791 h 2598983"/>
                <a:gd name="connsiteX12" fmla="*/ 1073959 w 4105594"/>
                <a:gd name="connsiteY12" fmla="*/ 1469791 h 2598983"/>
                <a:gd name="connsiteX13" fmla="*/ 1073959 w 4105594"/>
                <a:gd name="connsiteY13" fmla="*/ 1316368 h 2598983"/>
                <a:gd name="connsiteX14" fmla="*/ 1251930 w 4105594"/>
                <a:gd name="connsiteY14" fmla="*/ 1316368 h 2598983"/>
                <a:gd name="connsiteX15" fmla="*/ 1251930 w 4105594"/>
                <a:gd name="connsiteY15" fmla="*/ 1233520 h 2598983"/>
                <a:gd name="connsiteX16" fmla="*/ 1607871 w 4105594"/>
                <a:gd name="connsiteY16" fmla="*/ 1233520 h 2598983"/>
                <a:gd name="connsiteX17" fmla="*/ 1607871 w 4105594"/>
                <a:gd name="connsiteY17" fmla="*/ 1064755 h 2598983"/>
                <a:gd name="connsiteX18" fmla="*/ 1969949 w 4105594"/>
                <a:gd name="connsiteY18" fmla="*/ 1064755 h 2598983"/>
                <a:gd name="connsiteX19" fmla="*/ 1969949 w 4105594"/>
                <a:gd name="connsiteY19" fmla="*/ 978838 h 2598983"/>
                <a:gd name="connsiteX20" fmla="*/ 2325890 w 4105594"/>
                <a:gd name="connsiteY20" fmla="*/ 978838 h 2598983"/>
                <a:gd name="connsiteX21" fmla="*/ 2325890 w 4105594"/>
                <a:gd name="connsiteY21" fmla="*/ 883716 h 2598983"/>
                <a:gd name="connsiteX22" fmla="*/ 2681830 w 4105594"/>
                <a:gd name="connsiteY22" fmla="*/ 883716 h 2598983"/>
                <a:gd name="connsiteX23" fmla="*/ 2681830 w 4105594"/>
                <a:gd name="connsiteY23" fmla="*/ 779388 h 2598983"/>
                <a:gd name="connsiteX24" fmla="*/ 3393712 w 4105594"/>
                <a:gd name="connsiteY24" fmla="*/ 779388 h 2598983"/>
                <a:gd name="connsiteX25" fmla="*/ 3393712 w 4105594"/>
                <a:gd name="connsiteY25" fmla="*/ 659718 h 2598983"/>
                <a:gd name="connsiteX26" fmla="*/ 3749653 w 4105594"/>
                <a:gd name="connsiteY26" fmla="*/ 659718 h 2598983"/>
                <a:gd name="connsiteX27" fmla="*/ 3749653 w 4105594"/>
                <a:gd name="connsiteY27" fmla="*/ 408105 h 2598983"/>
                <a:gd name="connsiteX28" fmla="*/ 3927624 w 4105594"/>
                <a:gd name="connsiteY28" fmla="*/ 408105 h 2598983"/>
                <a:gd name="connsiteX29" fmla="*/ 3927624 w 4105594"/>
                <a:gd name="connsiteY29" fmla="*/ 162628 h 2598983"/>
                <a:gd name="connsiteX30" fmla="*/ 4105594 w 4105594"/>
                <a:gd name="connsiteY30" fmla="*/ 162628 h 2598983"/>
                <a:gd name="connsiteX31" fmla="*/ 4105594 w 4105594"/>
                <a:gd name="connsiteY31" fmla="*/ 0 h 259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05594" h="2598983">
                  <a:moveTo>
                    <a:pt x="0" y="2598983"/>
                  </a:moveTo>
                  <a:lnTo>
                    <a:pt x="0" y="2463971"/>
                  </a:lnTo>
                  <a:lnTo>
                    <a:pt x="181039" y="2463971"/>
                  </a:lnTo>
                  <a:lnTo>
                    <a:pt x="181039" y="2255316"/>
                  </a:lnTo>
                  <a:lnTo>
                    <a:pt x="352872" y="2255316"/>
                  </a:lnTo>
                  <a:lnTo>
                    <a:pt x="352872" y="2184741"/>
                  </a:lnTo>
                  <a:lnTo>
                    <a:pt x="540048" y="2184741"/>
                  </a:lnTo>
                  <a:lnTo>
                    <a:pt x="540048" y="1899375"/>
                  </a:lnTo>
                  <a:lnTo>
                    <a:pt x="718018" y="1899375"/>
                  </a:lnTo>
                  <a:lnTo>
                    <a:pt x="718018" y="1687651"/>
                  </a:lnTo>
                  <a:lnTo>
                    <a:pt x="892920" y="1687651"/>
                  </a:lnTo>
                  <a:lnTo>
                    <a:pt x="892920" y="1469791"/>
                  </a:lnTo>
                  <a:lnTo>
                    <a:pt x="1073959" y="1469791"/>
                  </a:lnTo>
                  <a:lnTo>
                    <a:pt x="1073959" y="1316368"/>
                  </a:lnTo>
                  <a:lnTo>
                    <a:pt x="1251930" y="1316368"/>
                  </a:lnTo>
                  <a:lnTo>
                    <a:pt x="1251930" y="1233520"/>
                  </a:lnTo>
                  <a:lnTo>
                    <a:pt x="1607871" y="1233520"/>
                  </a:lnTo>
                  <a:lnTo>
                    <a:pt x="1607871" y="1064755"/>
                  </a:lnTo>
                  <a:lnTo>
                    <a:pt x="1969949" y="1064755"/>
                  </a:lnTo>
                  <a:lnTo>
                    <a:pt x="1969949" y="978838"/>
                  </a:lnTo>
                  <a:lnTo>
                    <a:pt x="2325890" y="978838"/>
                  </a:lnTo>
                  <a:lnTo>
                    <a:pt x="2325890" y="883716"/>
                  </a:lnTo>
                  <a:lnTo>
                    <a:pt x="2681830" y="883716"/>
                  </a:lnTo>
                  <a:lnTo>
                    <a:pt x="2681830" y="779388"/>
                  </a:lnTo>
                  <a:lnTo>
                    <a:pt x="3393712" y="779388"/>
                  </a:lnTo>
                  <a:lnTo>
                    <a:pt x="3393712" y="659718"/>
                  </a:lnTo>
                  <a:lnTo>
                    <a:pt x="3749653" y="659718"/>
                  </a:lnTo>
                  <a:lnTo>
                    <a:pt x="3749653" y="408105"/>
                  </a:lnTo>
                  <a:lnTo>
                    <a:pt x="3927624" y="408105"/>
                  </a:lnTo>
                  <a:lnTo>
                    <a:pt x="3927624" y="162628"/>
                  </a:lnTo>
                  <a:lnTo>
                    <a:pt x="4105594" y="162628"/>
                  </a:lnTo>
                  <a:lnTo>
                    <a:pt x="4105594" y="0"/>
                  </a:lnTo>
                </a:path>
              </a:pathLst>
            </a:custGeom>
            <a:noFill/>
            <a:ln w="25400" algn="ctr">
              <a:solidFill>
                <a:srgbClr val="3961AC"/>
              </a:solidFill>
              <a:miter lim="800000"/>
              <a:headEnd/>
              <a:tailEnd/>
            </a:ln>
            <a:effectLst/>
          </p:spPr>
          <p:txBody>
            <a:bodyPr rtlCol="0" anchor="ctr"/>
            <a:lstStyle/>
            <a:p>
              <a:pPr algn="ctr"/>
              <a:endParaRPr lang="en-GB" sz="1200"/>
            </a:p>
          </p:txBody>
        </p:sp>
      </p:grpSp>
      <p:sp>
        <p:nvSpPr>
          <p:cNvPr id="48" name="Text Box 15">
            <a:extLst>
              <a:ext uri="{FF2B5EF4-FFF2-40B4-BE49-F238E27FC236}">
                <a16:creationId xmlns:a16="http://schemas.microsoft.com/office/drawing/2014/main" id="{E0CCC9A0-C12E-4797-BF7D-8D37A72E960C}"/>
              </a:ext>
            </a:extLst>
          </p:cNvPr>
          <p:cNvSpPr txBox="1">
            <a:spLocks noChangeArrowheads="1"/>
          </p:cNvSpPr>
          <p:nvPr/>
        </p:nvSpPr>
        <p:spPr bwMode="auto">
          <a:xfrm>
            <a:off x="737208" y="1887627"/>
            <a:ext cx="77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defRPr/>
            </a:pPr>
            <a:r>
              <a:rPr lang="en-US" altLang="en-US" sz="1000">
                <a:solidFill>
                  <a:schemeClr val="tx1">
                    <a:lumMod val="65000"/>
                    <a:lumOff val="35000"/>
                  </a:schemeClr>
                </a:solidFill>
                <a:latin typeface="+mn-lt"/>
              </a:rPr>
              <a:t>0.20</a:t>
            </a:r>
            <a:endParaRPr lang="en-US" altLang="en-US" sz="1000" b="1">
              <a:solidFill>
                <a:schemeClr val="tx1">
                  <a:lumMod val="65000"/>
                  <a:lumOff val="35000"/>
                </a:schemeClr>
              </a:solidFill>
              <a:latin typeface="+mn-lt"/>
            </a:endParaRPr>
          </a:p>
        </p:txBody>
      </p:sp>
      <p:sp>
        <p:nvSpPr>
          <p:cNvPr id="49" name="Text Box 15">
            <a:extLst>
              <a:ext uri="{FF2B5EF4-FFF2-40B4-BE49-F238E27FC236}">
                <a16:creationId xmlns:a16="http://schemas.microsoft.com/office/drawing/2014/main" id="{23D03D7B-9F83-4F55-95D5-2173096EA442}"/>
              </a:ext>
            </a:extLst>
          </p:cNvPr>
          <p:cNvSpPr txBox="1">
            <a:spLocks noChangeArrowheads="1"/>
          </p:cNvSpPr>
          <p:nvPr/>
        </p:nvSpPr>
        <p:spPr bwMode="auto">
          <a:xfrm>
            <a:off x="737208" y="2407092"/>
            <a:ext cx="77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defRPr/>
            </a:pPr>
            <a:r>
              <a:rPr lang="en-US" altLang="en-US" sz="1000">
                <a:solidFill>
                  <a:schemeClr val="tx1">
                    <a:lumMod val="65000"/>
                    <a:lumOff val="35000"/>
                  </a:schemeClr>
                </a:solidFill>
                <a:latin typeface="+mn-lt"/>
              </a:rPr>
              <a:t>0.15</a:t>
            </a:r>
            <a:endParaRPr lang="en-US" altLang="en-US" sz="1000" b="1">
              <a:solidFill>
                <a:schemeClr val="tx1">
                  <a:lumMod val="65000"/>
                  <a:lumOff val="35000"/>
                </a:schemeClr>
              </a:solidFill>
              <a:latin typeface="+mn-lt"/>
            </a:endParaRPr>
          </a:p>
        </p:txBody>
      </p:sp>
      <p:sp>
        <p:nvSpPr>
          <p:cNvPr id="50" name="Text Box 15">
            <a:extLst>
              <a:ext uri="{FF2B5EF4-FFF2-40B4-BE49-F238E27FC236}">
                <a16:creationId xmlns:a16="http://schemas.microsoft.com/office/drawing/2014/main" id="{D6CC3B39-1555-4C15-B72F-CD80114C89E1}"/>
              </a:ext>
            </a:extLst>
          </p:cNvPr>
          <p:cNvSpPr txBox="1">
            <a:spLocks noChangeArrowheads="1"/>
          </p:cNvSpPr>
          <p:nvPr/>
        </p:nvSpPr>
        <p:spPr bwMode="auto">
          <a:xfrm>
            <a:off x="737208" y="2926556"/>
            <a:ext cx="77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defRPr/>
            </a:pPr>
            <a:r>
              <a:rPr lang="en-US" altLang="en-US" sz="1000">
                <a:solidFill>
                  <a:schemeClr val="tx1">
                    <a:lumMod val="65000"/>
                    <a:lumOff val="35000"/>
                  </a:schemeClr>
                </a:solidFill>
                <a:latin typeface="+mn-lt"/>
              </a:rPr>
              <a:t>0.10</a:t>
            </a:r>
            <a:endParaRPr lang="en-US" altLang="en-US" sz="1000" b="1">
              <a:solidFill>
                <a:schemeClr val="tx1">
                  <a:lumMod val="65000"/>
                  <a:lumOff val="35000"/>
                </a:schemeClr>
              </a:solidFill>
              <a:latin typeface="+mn-lt"/>
            </a:endParaRPr>
          </a:p>
        </p:txBody>
      </p:sp>
      <p:sp>
        <p:nvSpPr>
          <p:cNvPr id="51" name="Text Box 15">
            <a:extLst>
              <a:ext uri="{FF2B5EF4-FFF2-40B4-BE49-F238E27FC236}">
                <a16:creationId xmlns:a16="http://schemas.microsoft.com/office/drawing/2014/main" id="{3CA36DA5-0409-44D8-B8F6-DCA59739BEED}"/>
              </a:ext>
            </a:extLst>
          </p:cNvPr>
          <p:cNvSpPr txBox="1">
            <a:spLocks noChangeArrowheads="1"/>
          </p:cNvSpPr>
          <p:nvPr/>
        </p:nvSpPr>
        <p:spPr bwMode="auto">
          <a:xfrm>
            <a:off x="737208" y="3446022"/>
            <a:ext cx="77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defRPr/>
            </a:pPr>
            <a:r>
              <a:rPr lang="en-US" altLang="en-US" sz="1000">
                <a:solidFill>
                  <a:schemeClr val="tx1">
                    <a:lumMod val="65000"/>
                    <a:lumOff val="35000"/>
                  </a:schemeClr>
                </a:solidFill>
                <a:latin typeface="+mn-lt"/>
              </a:rPr>
              <a:t>0.05</a:t>
            </a:r>
            <a:endParaRPr lang="en-US" altLang="en-US" sz="1000" b="1">
              <a:solidFill>
                <a:schemeClr val="tx1">
                  <a:lumMod val="65000"/>
                  <a:lumOff val="35000"/>
                </a:schemeClr>
              </a:solidFill>
              <a:latin typeface="+mn-lt"/>
            </a:endParaRPr>
          </a:p>
        </p:txBody>
      </p:sp>
      <p:sp>
        <p:nvSpPr>
          <p:cNvPr id="52" name="Text Box 15">
            <a:extLst>
              <a:ext uri="{FF2B5EF4-FFF2-40B4-BE49-F238E27FC236}">
                <a16:creationId xmlns:a16="http://schemas.microsoft.com/office/drawing/2014/main" id="{844BFFDD-294D-4BF6-A827-D7BEFD7EE537}"/>
              </a:ext>
            </a:extLst>
          </p:cNvPr>
          <p:cNvSpPr txBox="1">
            <a:spLocks noChangeArrowheads="1"/>
          </p:cNvSpPr>
          <p:nvPr/>
        </p:nvSpPr>
        <p:spPr bwMode="auto">
          <a:xfrm>
            <a:off x="982315" y="3965490"/>
            <a:ext cx="5292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defRPr/>
            </a:pPr>
            <a:r>
              <a:rPr lang="en-US" altLang="en-US" sz="1000">
                <a:solidFill>
                  <a:schemeClr val="tx1">
                    <a:lumMod val="65000"/>
                    <a:lumOff val="35000"/>
                  </a:schemeClr>
                </a:solidFill>
                <a:latin typeface="+mn-lt"/>
              </a:rPr>
              <a:t>0</a:t>
            </a:r>
            <a:endParaRPr lang="en-US" altLang="en-US" sz="1000" b="1">
              <a:solidFill>
                <a:schemeClr val="tx1">
                  <a:lumMod val="65000"/>
                  <a:lumOff val="35000"/>
                </a:schemeClr>
              </a:solidFill>
              <a:latin typeface="+mn-lt"/>
            </a:endParaRPr>
          </a:p>
        </p:txBody>
      </p:sp>
      <p:sp>
        <p:nvSpPr>
          <p:cNvPr id="53" name="Text Box 15">
            <a:extLst>
              <a:ext uri="{FF2B5EF4-FFF2-40B4-BE49-F238E27FC236}">
                <a16:creationId xmlns:a16="http://schemas.microsoft.com/office/drawing/2014/main" id="{626E04ED-7A64-486C-A5B4-3407F9AD86FD}"/>
              </a:ext>
            </a:extLst>
          </p:cNvPr>
          <p:cNvSpPr txBox="1">
            <a:spLocks noChangeArrowheads="1"/>
          </p:cNvSpPr>
          <p:nvPr/>
        </p:nvSpPr>
        <p:spPr bwMode="auto">
          <a:xfrm>
            <a:off x="1318227" y="4152437"/>
            <a:ext cx="6229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000">
                <a:solidFill>
                  <a:schemeClr val="tx1">
                    <a:lumMod val="65000"/>
                    <a:lumOff val="35000"/>
                  </a:schemeClr>
                </a:solidFill>
                <a:latin typeface="+mn-lt"/>
              </a:rPr>
              <a:t>0</a:t>
            </a:r>
            <a:endParaRPr lang="en-US" altLang="en-US" sz="1000" b="1">
              <a:solidFill>
                <a:schemeClr val="tx1">
                  <a:lumMod val="65000"/>
                  <a:lumOff val="35000"/>
                </a:schemeClr>
              </a:solidFill>
              <a:latin typeface="+mn-lt"/>
            </a:endParaRPr>
          </a:p>
        </p:txBody>
      </p:sp>
      <p:sp>
        <p:nvSpPr>
          <p:cNvPr id="54" name="Text Box 15">
            <a:extLst>
              <a:ext uri="{FF2B5EF4-FFF2-40B4-BE49-F238E27FC236}">
                <a16:creationId xmlns:a16="http://schemas.microsoft.com/office/drawing/2014/main" id="{22BB509A-4D5D-43FA-A7AB-628AFF0E86BD}"/>
              </a:ext>
            </a:extLst>
          </p:cNvPr>
          <p:cNvSpPr txBox="1">
            <a:spLocks noChangeArrowheads="1"/>
          </p:cNvSpPr>
          <p:nvPr/>
        </p:nvSpPr>
        <p:spPr bwMode="auto">
          <a:xfrm>
            <a:off x="2128681" y="4152437"/>
            <a:ext cx="6229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000">
                <a:solidFill>
                  <a:schemeClr val="tx1">
                    <a:lumMod val="65000"/>
                    <a:lumOff val="35000"/>
                  </a:schemeClr>
                </a:solidFill>
                <a:latin typeface="+mn-lt"/>
              </a:rPr>
              <a:t>4</a:t>
            </a:r>
            <a:endParaRPr lang="en-US" altLang="en-US" sz="1000" b="1">
              <a:solidFill>
                <a:schemeClr val="tx1">
                  <a:lumMod val="65000"/>
                  <a:lumOff val="35000"/>
                </a:schemeClr>
              </a:solidFill>
              <a:latin typeface="+mn-lt"/>
            </a:endParaRPr>
          </a:p>
        </p:txBody>
      </p:sp>
      <p:sp>
        <p:nvSpPr>
          <p:cNvPr id="55" name="Text Box 15">
            <a:extLst>
              <a:ext uri="{FF2B5EF4-FFF2-40B4-BE49-F238E27FC236}">
                <a16:creationId xmlns:a16="http://schemas.microsoft.com/office/drawing/2014/main" id="{5804A7C9-8383-43D4-9CEA-4D628270F5E9}"/>
              </a:ext>
            </a:extLst>
          </p:cNvPr>
          <p:cNvSpPr txBox="1">
            <a:spLocks noChangeArrowheads="1"/>
          </p:cNvSpPr>
          <p:nvPr/>
        </p:nvSpPr>
        <p:spPr bwMode="auto">
          <a:xfrm>
            <a:off x="2939135" y="4152437"/>
            <a:ext cx="6229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000">
                <a:solidFill>
                  <a:schemeClr val="tx1">
                    <a:lumMod val="65000"/>
                    <a:lumOff val="35000"/>
                  </a:schemeClr>
                </a:solidFill>
                <a:latin typeface="+mn-lt"/>
              </a:rPr>
              <a:t>8</a:t>
            </a:r>
            <a:endParaRPr lang="en-US" altLang="en-US" sz="1000" b="1">
              <a:solidFill>
                <a:schemeClr val="tx1">
                  <a:lumMod val="65000"/>
                  <a:lumOff val="35000"/>
                </a:schemeClr>
              </a:solidFill>
              <a:latin typeface="+mn-lt"/>
            </a:endParaRPr>
          </a:p>
        </p:txBody>
      </p:sp>
      <p:sp>
        <p:nvSpPr>
          <p:cNvPr id="56" name="Text Box 15">
            <a:extLst>
              <a:ext uri="{FF2B5EF4-FFF2-40B4-BE49-F238E27FC236}">
                <a16:creationId xmlns:a16="http://schemas.microsoft.com/office/drawing/2014/main" id="{DA42B6BB-773F-46F4-A967-623E0DF7804E}"/>
              </a:ext>
            </a:extLst>
          </p:cNvPr>
          <p:cNvSpPr txBox="1">
            <a:spLocks noChangeArrowheads="1"/>
          </p:cNvSpPr>
          <p:nvPr/>
        </p:nvSpPr>
        <p:spPr bwMode="auto">
          <a:xfrm>
            <a:off x="3722481" y="4152437"/>
            <a:ext cx="680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000">
                <a:solidFill>
                  <a:schemeClr val="tx1">
                    <a:lumMod val="65000"/>
                    <a:lumOff val="35000"/>
                  </a:schemeClr>
                </a:solidFill>
                <a:latin typeface="+mn-lt"/>
              </a:rPr>
              <a:t>12</a:t>
            </a:r>
            <a:endParaRPr lang="en-US" altLang="en-US" sz="1000" b="1">
              <a:solidFill>
                <a:schemeClr val="tx1">
                  <a:lumMod val="65000"/>
                  <a:lumOff val="35000"/>
                </a:schemeClr>
              </a:solidFill>
              <a:latin typeface="+mn-lt"/>
            </a:endParaRPr>
          </a:p>
        </p:txBody>
      </p:sp>
      <p:sp>
        <p:nvSpPr>
          <p:cNvPr id="57" name="Text Box 15">
            <a:extLst>
              <a:ext uri="{FF2B5EF4-FFF2-40B4-BE49-F238E27FC236}">
                <a16:creationId xmlns:a16="http://schemas.microsoft.com/office/drawing/2014/main" id="{EBAFAE96-9C25-4483-894A-80C38307EA1C}"/>
              </a:ext>
            </a:extLst>
          </p:cNvPr>
          <p:cNvSpPr txBox="1">
            <a:spLocks noChangeArrowheads="1"/>
          </p:cNvSpPr>
          <p:nvPr/>
        </p:nvSpPr>
        <p:spPr bwMode="auto">
          <a:xfrm>
            <a:off x="4537868" y="4152437"/>
            <a:ext cx="6673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000">
                <a:solidFill>
                  <a:schemeClr val="tx1">
                    <a:lumMod val="65000"/>
                    <a:lumOff val="35000"/>
                  </a:schemeClr>
                </a:solidFill>
                <a:latin typeface="+mn-lt"/>
              </a:rPr>
              <a:t>16</a:t>
            </a:r>
          </a:p>
        </p:txBody>
      </p:sp>
      <p:sp>
        <p:nvSpPr>
          <p:cNvPr id="58" name="Text Box 15">
            <a:extLst>
              <a:ext uri="{FF2B5EF4-FFF2-40B4-BE49-F238E27FC236}">
                <a16:creationId xmlns:a16="http://schemas.microsoft.com/office/drawing/2014/main" id="{70E5047E-6487-4FB3-9EE0-87E27E902506}"/>
              </a:ext>
            </a:extLst>
          </p:cNvPr>
          <p:cNvSpPr txBox="1">
            <a:spLocks noChangeArrowheads="1"/>
          </p:cNvSpPr>
          <p:nvPr/>
        </p:nvSpPr>
        <p:spPr bwMode="auto">
          <a:xfrm>
            <a:off x="5322703" y="4152437"/>
            <a:ext cx="718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000">
                <a:solidFill>
                  <a:schemeClr val="tx1">
                    <a:lumMod val="65000"/>
                    <a:lumOff val="35000"/>
                  </a:schemeClr>
                </a:solidFill>
                <a:latin typeface="+mn-lt"/>
              </a:rPr>
              <a:t>20</a:t>
            </a:r>
            <a:endParaRPr lang="en-US" altLang="en-US" sz="1000" b="1">
              <a:solidFill>
                <a:schemeClr val="tx1">
                  <a:lumMod val="65000"/>
                  <a:lumOff val="35000"/>
                </a:schemeClr>
              </a:solidFill>
              <a:latin typeface="+mn-lt"/>
            </a:endParaRPr>
          </a:p>
        </p:txBody>
      </p:sp>
      <p:sp>
        <p:nvSpPr>
          <p:cNvPr id="59" name="Text Box 15">
            <a:extLst>
              <a:ext uri="{FF2B5EF4-FFF2-40B4-BE49-F238E27FC236}">
                <a16:creationId xmlns:a16="http://schemas.microsoft.com/office/drawing/2014/main" id="{EA1721E2-93FA-4762-8B17-B3B4B3CC486A}"/>
              </a:ext>
            </a:extLst>
          </p:cNvPr>
          <p:cNvSpPr txBox="1">
            <a:spLocks noChangeArrowheads="1"/>
          </p:cNvSpPr>
          <p:nvPr/>
        </p:nvSpPr>
        <p:spPr bwMode="auto">
          <a:xfrm>
            <a:off x="6138501" y="4152437"/>
            <a:ext cx="707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000">
                <a:solidFill>
                  <a:schemeClr val="tx1">
                    <a:lumMod val="65000"/>
                    <a:lumOff val="35000"/>
                  </a:schemeClr>
                </a:solidFill>
                <a:latin typeface="+mn-lt"/>
              </a:rPr>
              <a:t>24</a:t>
            </a:r>
            <a:endParaRPr lang="en-US" altLang="en-US" sz="1000" b="1">
              <a:solidFill>
                <a:schemeClr val="tx1">
                  <a:lumMod val="65000"/>
                  <a:lumOff val="35000"/>
                </a:schemeClr>
              </a:solidFill>
              <a:latin typeface="+mn-lt"/>
            </a:endParaRPr>
          </a:p>
        </p:txBody>
      </p:sp>
    </p:spTree>
    <p:extLst>
      <p:ext uri="{BB962C8B-B14F-4D97-AF65-F5344CB8AC3E}">
        <p14:creationId xmlns:p14="http://schemas.microsoft.com/office/powerpoint/2010/main" val="40895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itel 1">
            <a:extLst>
              <a:ext uri="{FF2B5EF4-FFF2-40B4-BE49-F238E27FC236}">
                <a16:creationId xmlns:a16="http://schemas.microsoft.com/office/drawing/2014/main" id="{EB9B309A-2C85-4333-A2A9-5C28F3F16489}"/>
              </a:ext>
            </a:extLst>
          </p:cNvPr>
          <p:cNvSpPr txBox="1">
            <a:spLocks/>
          </p:cNvSpPr>
          <p:nvPr/>
        </p:nvSpPr>
        <p:spPr>
          <a:xfrm>
            <a:off x="611188" y="549309"/>
            <a:ext cx="8281988"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GB" sz="2400" dirty="0"/>
              <a:t>Provoked VTE Risk Factor Classification</a:t>
            </a:r>
            <a:endParaRPr kumimoji="0" lang="de-DE" sz="2400" b="1" i="0" u="none" kern="0" cap="none" spc="0" normalizeH="0" baseline="30000" noProof="0" dirty="0">
              <a:ln>
                <a:noFill/>
              </a:ln>
              <a:solidFill>
                <a:srgbClr val="3961AC"/>
              </a:solidFill>
              <a:effectLst/>
              <a:uLnTx/>
              <a:uFillTx/>
              <a:latin typeface="Arial"/>
              <a:ea typeface="+mj-ea"/>
              <a:cs typeface="+mj-cs"/>
            </a:endParaRPr>
          </a:p>
        </p:txBody>
      </p:sp>
      <p:sp>
        <p:nvSpPr>
          <p:cNvPr id="62" name="Subtitle 1">
            <a:extLst>
              <a:ext uri="{FF2B5EF4-FFF2-40B4-BE49-F238E27FC236}">
                <a16:creationId xmlns:a16="http://schemas.microsoft.com/office/drawing/2014/main" id="{DB2F2164-FFE8-B745-B037-9F358217A67A}"/>
              </a:ext>
            </a:extLst>
          </p:cNvPr>
          <p:cNvSpPr txBox="1">
            <a:spLocks/>
          </p:cNvSpPr>
          <p:nvPr/>
        </p:nvSpPr>
        <p:spPr>
          <a:xfrm>
            <a:off x="612776" y="1237901"/>
            <a:ext cx="8274051" cy="387798"/>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lvl="0">
              <a:spcBef>
                <a:spcPts val="600"/>
              </a:spcBef>
              <a:buClr>
                <a:srgbClr val="3961AC"/>
              </a:buClr>
              <a:tabLst>
                <a:tab pos="1238220" algn="l"/>
              </a:tabLst>
            </a:pPr>
            <a:r>
              <a:rPr lang="en-GB" sz="1400" b="1" kern="0" dirty="0">
                <a:solidFill>
                  <a:srgbClr val="000000">
                    <a:lumMod val="65000"/>
                    <a:lumOff val="35000"/>
                  </a:srgbClr>
                </a:solidFill>
              </a:rPr>
              <a:t>Classification of risk factors according to index venous thromboembolic event</a:t>
            </a:r>
            <a:r>
              <a:rPr lang="en-GB" sz="1400" b="1" kern="0" baseline="30000" dirty="0">
                <a:solidFill>
                  <a:srgbClr val="000000">
                    <a:lumMod val="65000"/>
                    <a:lumOff val="35000"/>
                  </a:srgbClr>
                </a:solidFill>
              </a:rPr>
              <a:t>12</a:t>
            </a:r>
          </a:p>
          <a:p>
            <a:endParaRPr lang="en-US" altLang="en-US" sz="1400" b="1" kern="0" baseline="30000" dirty="0"/>
          </a:p>
        </p:txBody>
      </p:sp>
      <p:graphicFrame>
        <p:nvGraphicFramePr>
          <p:cNvPr id="63" name="Content Placeholder 2">
            <a:extLst>
              <a:ext uri="{FF2B5EF4-FFF2-40B4-BE49-F238E27FC236}">
                <a16:creationId xmlns:a16="http://schemas.microsoft.com/office/drawing/2014/main" id="{2D70278B-5125-664F-8F97-1D5502638011}"/>
              </a:ext>
            </a:extLst>
          </p:cNvPr>
          <p:cNvGraphicFramePr>
            <a:graphicFrameLocks/>
          </p:cNvGraphicFramePr>
          <p:nvPr>
            <p:extLst>
              <p:ext uri="{D42A27DB-BD31-4B8C-83A1-F6EECF244321}">
                <p14:modId xmlns:p14="http://schemas.microsoft.com/office/powerpoint/2010/main" val="4178628452"/>
              </p:ext>
            </p:extLst>
          </p:nvPr>
        </p:nvGraphicFramePr>
        <p:xfrm>
          <a:off x="611188" y="1625699"/>
          <a:ext cx="7920037" cy="2905200"/>
        </p:xfrm>
        <a:graphic>
          <a:graphicData uri="http://schemas.openxmlformats.org/drawingml/2006/table">
            <a:tbl>
              <a:tblPr firstRow="1">
                <a:tableStyleId>{9D7B26C5-4107-4FEC-AEDC-1716B250A1EF}</a:tableStyleId>
              </a:tblPr>
              <a:tblGrid>
                <a:gridCol w="413521">
                  <a:extLst>
                    <a:ext uri="{9D8B030D-6E8A-4147-A177-3AD203B41FA5}">
                      <a16:colId xmlns:a16="http://schemas.microsoft.com/office/drawing/2014/main" val="20000"/>
                    </a:ext>
                  </a:extLst>
                </a:gridCol>
                <a:gridCol w="3753258">
                  <a:extLst>
                    <a:ext uri="{9D8B030D-6E8A-4147-A177-3AD203B41FA5}">
                      <a16:colId xmlns:a16="http://schemas.microsoft.com/office/drawing/2014/main" val="20001"/>
                    </a:ext>
                  </a:extLst>
                </a:gridCol>
                <a:gridCol w="3753258">
                  <a:extLst>
                    <a:ext uri="{9D8B030D-6E8A-4147-A177-3AD203B41FA5}">
                      <a16:colId xmlns:a16="http://schemas.microsoft.com/office/drawing/2014/main" val="20002"/>
                    </a:ext>
                  </a:extLst>
                </a:gridCol>
              </a:tblGrid>
              <a:tr h="397076">
                <a:tc>
                  <a:txBody>
                    <a:bodyPr/>
                    <a:lstStyle/>
                    <a:p>
                      <a:pPr marL="0" indent="0">
                        <a:buClr>
                          <a:schemeClr val="bg2"/>
                        </a:buClr>
                        <a:buFont typeface="Arial" panose="020B0604020202020204" pitchFamily="34" charset="0"/>
                        <a:buNone/>
                      </a:pPr>
                      <a:endParaRPr lang="en-GB" sz="1900" noProof="0" dirty="0">
                        <a:solidFill>
                          <a:schemeClr val="bg1"/>
                        </a:solidFill>
                      </a:endParaRPr>
                    </a:p>
                  </a:txBody>
                  <a:tcPr marL="91423" marR="91423" marT="60960" marB="60960" anchor="ctr">
                    <a:lnL>
                      <a:noFill/>
                    </a:lnL>
                    <a:lnR w="12700" cap="flat" cmpd="sng" algn="ctr">
                      <a:solidFill>
                        <a:schemeClr val="tx1">
                          <a:lumMod val="65000"/>
                          <a:lumOff val="35000"/>
                        </a:schemeClr>
                      </a:solidFill>
                      <a:prstDash val="solid"/>
                      <a:round/>
                      <a:headEnd type="none" w="med" len="med"/>
                      <a:tailEnd type="none" w="med" len="med"/>
                    </a:lnR>
                    <a:lnT w="12700" cmpd="sng">
                      <a:noFill/>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GB" sz="1100" b="1" noProof="0" dirty="0">
                          <a:solidFill>
                            <a:schemeClr val="bg1"/>
                          </a:solidFill>
                        </a:rPr>
                        <a:t>PERSISTENT</a:t>
                      </a:r>
                    </a:p>
                  </a:txBody>
                  <a:tcPr marL="91423" marR="91423"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marL="0" marR="0" indent="0" algn="ctr"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GB" sz="1100" b="1" noProof="0" dirty="0">
                          <a:solidFill>
                            <a:schemeClr val="bg1"/>
                          </a:solidFill>
                        </a:rPr>
                        <a:t>TRANSIENT</a:t>
                      </a:r>
                    </a:p>
                  </a:txBody>
                  <a:tcPr marL="90000" marR="91423" marT="0" marB="0" anchor="ctr">
                    <a:lnL w="12700" cap="flat" cmpd="sng" algn="ctr">
                      <a:solidFill>
                        <a:schemeClr val="tx1">
                          <a:lumMod val="65000"/>
                          <a:lumOff val="35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625071">
                <a:tc>
                  <a:txBody>
                    <a:bodyPr/>
                    <a:lstStyle/>
                    <a:p>
                      <a:pPr marL="0" marR="0" indent="0" algn="ctr"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GB" altLang="zh-CN" sz="1100" b="1" kern="0" noProof="0" dirty="0">
                          <a:solidFill>
                            <a:schemeClr val="tx1"/>
                          </a:solidFill>
                        </a:rPr>
                        <a:t>Minor</a:t>
                      </a:r>
                    </a:p>
                  </a:txBody>
                  <a:tcPr marL="91423" marR="91423" marT="60960" marB="60960" vert="vert270" anchor="ctr">
                    <a:lnL>
                      <a:no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dirty="0">
                          <a:solidFill>
                            <a:schemeClr val="tx1"/>
                          </a:solidFill>
                          <a:latin typeface="+mn-lt"/>
                          <a:ea typeface="+mn-ea"/>
                          <a:cs typeface="+mn-cs"/>
                        </a:rPr>
                        <a:t>Body mass index &gt;30 kg/m</a:t>
                      </a:r>
                      <a:r>
                        <a:rPr lang="en-GB" sz="1000" baseline="30000" noProof="0" dirty="0">
                          <a:solidFill>
                            <a:schemeClr val="tx1"/>
                          </a:solidFill>
                          <a:latin typeface="+mn-lt"/>
                          <a:ea typeface="+mn-ea"/>
                          <a:cs typeface="+mn-cs"/>
                        </a:rPr>
                        <a:t>2</a:t>
                      </a:r>
                    </a:p>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a:solidFill>
                            <a:schemeClr val="tx1"/>
                          </a:solidFill>
                          <a:latin typeface="+mn-lt"/>
                          <a:ea typeface="+mn-ea"/>
                          <a:cs typeface="+mn-cs"/>
                        </a:rPr>
                        <a:t>Family history of VTE </a:t>
                      </a:r>
                      <a:endParaRPr lang="en-GB" sz="1000" baseline="0" noProof="0" dirty="0">
                        <a:solidFill>
                          <a:schemeClr val="tx1"/>
                        </a:solidFill>
                        <a:latin typeface="+mn-lt"/>
                        <a:ea typeface="+mn-ea"/>
                        <a:cs typeface="+mn-cs"/>
                      </a:endParaRPr>
                    </a:p>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dirty="0">
                          <a:solidFill>
                            <a:schemeClr val="tx1"/>
                          </a:solidFill>
                          <a:latin typeface="+mn-lt"/>
                          <a:ea typeface="+mn-ea"/>
                          <a:cs typeface="+mn-cs"/>
                        </a:rPr>
                        <a:t>Calculated </a:t>
                      </a:r>
                      <a:r>
                        <a:rPr lang="en-GB" sz="1000" noProof="0" dirty="0" err="1">
                          <a:solidFill>
                            <a:schemeClr val="tx1"/>
                          </a:solidFill>
                          <a:latin typeface="+mn-lt"/>
                          <a:ea typeface="+mn-ea"/>
                          <a:cs typeface="+mn-cs"/>
                        </a:rPr>
                        <a:t>CrCl</a:t>
                      </a:r>
                      <a:r>
                        <a:rPr lang="en-GB" sz="1000" noProof="0" dirty="0">
                          <a:solidFill>
                            <a:schemeClr val="tx1"/>
                          </a:solidFill>
                          <a:latin typeface="+mn-lt"/>
                          <a:ea typeface="+mn-ea"/>
                          <a:cs typeface="+mn-cs"/>
                        </a:rPr>
                        <a:t> &lt;50 ml/min</a:t>
                      </a:r>
                    </a:p>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dirty="0">
                          <a:solidFill>
                            <a:schemeClr val="tx1"/>
                          </a:solidFill>
                          <a:latin typeface="+mn-lt"/>
                          <a:ea typeface="+mn-ea"/>
                          <a:cs typeface="+mn-cs"/>
                        </a:rPr>
                        <a:t>Congestive heart failure</a:t>
                      </a:r>
                    </a:p>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dirty="0">
                          <a:solidFill>
                            <a:schemeClr val="tx1"/>
                          </a:solidFill>
                          <a:latin typeface="+mn-lt"/>
                          <a:ea typeface="+mn-ea"/>
                          <a:cs typeface="+mn-cs"/>
                        </a:rPr>
                        <a:t>Inflammatory bowel disease</a:t>
                      </a:r>
                    </a:p>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dirty="0">
                          <a:solidFill>
                            <a:schemeClr val="tx1"/>
                          </a:solidFill>
                          <a:latin typeface="+mn-lt"/>
                          <a:ea typeface="+mn-ea"/>
                          <a:cs typeface="+mn-cs"/>
                        </a:rPr>
                        <a:t>Lower extremity paralysis or paresis</a:t>
                      </a:r>
                    </a:p>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dirty="0">
                          <a:solidFill>
                            <a:schemeClr val="tx1"/>
                          </a:solidFill>
                          <a:latin typeface="+mn-lt"/>
                          <a:ea typeface="+mn-ea"/>
                          <a:cs typeface="+mn-cs"/>
                        </a:rPr>
                        <a:t>or known thrombophilia (including deficiency of antithrombin, protein C, or protein S, Factor V Leiden or prothrombin gene mutation, and antiphospholipid syndrome)</a:t>
                      </a:r>
                    </a:p>
                  </a:txBody>
                  <a:tcPr marL="91423" marR="91423" marT="60960" marB="6096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dirty="0">
                          <a:solidFill>
                            <a:schemeClr val="tx1"/>
                          </a:solidFill>
                          <a:latin typeface="+mn-lt"/>
                          <a:ea typeface="+mn-ea"/>
                          <a:cs typeface="+mn-cs"/>
                        </a:rPr>
                        <a:t>Use of oestrogen</a:t>
                      </a:r>
                    </a:p>
                    <a:p>
                      <a: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noProof="0" dirty="0">
                          <a:solidFill>
                            <a:schemeClr val="tx1"/>
                          </a:solidFill>
                          <a:latin typeface="+mn-lt"/>
                          <a:ea typeface="+mn-ea"/>
                          <a:cs typeface="+mn-cs"/>
                        </a:rPr>
                        <a:t>Immobilisation</a:t>
                      </a:r>
                    </a:p>
                    <a:p>
                      <a:pPr marL="268288" marR="0" lvl="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sz="1000" noProof="0" dirty="0">
                          <a:solidFill>
                            <a:schemeClr val="tx1"/>
                          </a:solidFill>
                          <a:latin typeface="+mn-lt"/>
                          <a:ea typeface="+mn-ea"/>
                          <a:cs typeface="+mn-cs"/>
                        </a:rPr>
                        <a:t>Lower limb trauma with transient impairment of mobility</a:t>
                      </a:r>
                    </a:p>
                    <a:p>
                      <a: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noProof="0" dirty="0">
                          <a:solidFill>
                            <a:schemeClr val="tx1"/>
                          </a:solidFill>
                          <a:latin typeface="+mn-lt"/>
                          <a:ea typeface="+mn-ea"/>
                          <a:cs typeface="+mn-cs"/>
                        </a:rPr>
                        <a:t>Travel &gt;8 hours</a:t>
                      </a:r>
                    </a:p>
                    <a:p>
                      <a: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noProof="0" dirty="0">
                          <a:solidFill>
                            <a:schemeClr val="tx1"/>
                          </a:solidFill>
                          <a:latin typeface="+mn-lt"/>
                          <a:ea typeface="+mn-ea"/>
                          <a:cs typeface="+mn-cs"/>
                        </a:rPr>
                        <a:t>Pregnancy*</a:t>
                      </a:r>
                    </a:p>
                    <a:p>
                      <a: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noProof="0" dirty="0">
                          <a:solidFill>
                            <a:schemeClr val="tx1"/>
                          </a:solidFill>
                          <a:latin typeface="+mn-lt"/>
                          <a:ea typeface="+mn-ea"/>
                          <a:cs typeface="+mn-cs"/>
                        </a:rPr>
                        <a:t>Puerperium*</a:t>
                      </a:r>
                    </a:p>
                    <a:p>
                      <a: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noProof="0" dirty="0">
                        <a:solidFill>
                          <a:schemeClr val="tx1"/>
                        </a:solidFill>
                        <a:latin typeface="+mn-lt"/>
                        <a:ea typeface="+mn-ea"/>
                        <a:cs typeface="+mn-cs"/>
                      </a:endParaRPr>
                    </a:p>
                    <a:p>
                      <a: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noProof="0" dirty="0">
                        <a:solidFill>
                          <a:schemeClr val="tx1"/>
                        </a:solidFill>
                        <a:latin typeface="+mn-lt"/>
                        <a:ea typeface="+mn-ea"/>
                        <a:cs typeface="+mn-cs"/>
                      </a:endParaRPr>
                    </a:p>
                  </a:txBody>
                  <a:tcPr marL="91423" marR="91423" marT="60960" marB="60960" anchor="ctr">
                    <a:lnL w="12700" cap="flat" cmpd="sng" algn="ctr">
                      <a:solidFill>
                        <a:schemeClr val="tx1">
                          <a:lumMod val="65000"/>
                          <a:lumOff val="35000"/>
                        </a:schemeClr>
                      </a:solidFill>
                      <a:prstDash val="solid"/>
                      <a:round/>
                      <a:headEnd type="none" w="med" len="med"/>
                      <a:tailEnd type="none" w="med" len="med"/>
                    </a:lnL>
                    <a:lnR>
                      <a:no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9200">
                <a:tc>
                  <a:txBody>
                    <a:bodyPr/>
                    <a:lstStyle/>
                    <a:p>
                      <a:pPr marL="0" marR="0" indent="0" algn="ctr"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GB" altLang="zh-CN" sz="1100" b="1" kern="0" noProof="0" dirty="0">
                          <a:solidFill>
                            <a:schemeClr val="tx1"/>
                          </a:solidFill>
                        </a:rPr>
                        <a:t>Major</a:t>
                      </a:r>
                    </a:p>
                  </a:txBody>
                  <a:tcPr marL="91423" marR="91423" marT="60960" marB="60960" vert="vert270" anchor="ctr">
                    <a:lnL>
                      <a:no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4D2"/>
                    </a:solidFill>
                  </a:tcPr>
                </a:tc>
                <a:tc>
                  <a:txBody>
                    <a:bodyPr/>
                    <a:lstStyle/>
                    <a:p>
                      <a:pPr marL="268288" marR="0" indent="-268288" algn="l" defTabSz="914400" rtl="0" eaLnBrk="1" fontAlgn="base" latinLnBrk="0" hangingPunct="1">
                        <a:lnSpc>
                          <a:spcPct val="100000"/>
                        </a:lnSpc>
                        <a:spcBef>
                          <a:spcPct val="25000"/>
                        </a:spcBef>
                        <a:spcAft>
                          <a:spcPct val="0"/>
                        </a:spcAft>
                        <a:buClr>
                          <a:schemeClr val="bg2"/>
                        </a:buClr>
                        <a:buSzPct val="80000"/>
                        <a:buFont typeface="Wingdings" panose="05000000000000000000" pitchFamily="2" charset="2"/>
                        <a:buChar char=""/>
                        <a:tabLst>
                          <a:tab pos="1238250" algn="l"/>
                        </a:tabLst>
                        <a:defRPr/>
                      </a:pPr>
                      <a:r>
                        <a:rPr lang="en-GB" altLang="zh-CN" sz="1000" noProof="0" dirty="0">
                          <a:solidFill>
                            <a:schemeClr val="tx1"/>
                          </a:solidFill>
                          <a:latin typeface="+mn-lt"/>
                          <a:ea typeface="+mn-ea"/>
                          <a:cs typeface="+mn-cs"/>
                        </a:rPr>
                        <a:t>Active</a:t>
                      </a:r>
                      <a:r>
                        <a:rPr lang="en-GB" altLang="zh-CN" sz="1000" baseline="0" noProof="0" dirty="0">
                          <a:solidFill>
                            <a:schemeClr val="tx1"/>
                          </a:solidFill>
                          <a:latin typeface="+mn-lt"/>
                          <a:ea typeface="+mn-ea"/>
                          <a:cs typeface="+mn-cs"/>
                        </a:rPr>
                        <a:t> cancer excluding basal cell or squamous cell skin cancer</a:t>
                      </a:r>
                      <a:endParaRPr lang="en-GB" altLang="zh-CN" sz="1000" noProof="0" dirty="0">
                        <a:solidFill>
                          <a:schemeClr val="tx1"/>
                        </a:solidFill>
                        <a:latin typeface="+mn-lt"/>
                        <a:ea typeface="+mn-ea"/>
                        <a:cs typeface="+mn-cs"/>
                      </a:endParaRPr>
                    </a:p>
                  </a:txBody>
                  <a:tcPr marL="91423" marR="91423" marT="60960" marB="6096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4D2"/>
                    </a:solidFill>
                  </a:tcPr>
                </a:tc>
                <a:tc>
                  <a:txBody>
                    <a:bodyPr/>
                    <a:lstStyle/>
                    <a:p>
                      <a: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noProof="0" dirty="0">
                          <a:solidFill>
                            <a:schemeClr val="tx1"/>
                          </a:solidFill>
                          <a:latin typeface="+mn-lt"/>
                          <a:ea typeface="+mn-ea"/>
                          <a:cs typeface="+mn-cs"/>
                        </a:rPr>
                        <a:t>Major surgery/trauma</a:t>
                      </a:r>
                    </a:p>
                    <a:p>
                      <a: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noProof="0" dirty="0">
                          <a:solidFill>
                            <a:schemeClr val="tx1"/>
                          </a:solidFill>
                          <a:latin typeface="+mn-lt"/>
                          <a:ea typeface="+mn-ea"/>
                          <a:cs typeface="+mn-cs"/>
                        </a:rPr>
                        <a:t>Caesarean section*</a:t>
                      </a:r>
                    </a:p>
                  </a:txBody>
                  <a:tcPr marL="91423" marR="91423" marT="60960" marB="60960" anchor="ctr">
                    <a:lnL w="12700" cap="flat" cmpd="sng" algn="ctr">
                      <a:solidFill>
                        <a:schemeClr val="tx1">
                          <a:lumMod val="65000"/>
                          <a:lumOff val="35000"/>
                        </a:schemeClr>
                      </a:solidFill>
                      <a:prstDash val="solid"/>
                      <a:round/>
                      <a:headEnd type="none" w="med" len="med"/>
                      <a:tailEnd type="none" w="med" len="med"/>
                    </a:lnL>
                    <a:lnR>
                      <a:no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4D2"/>
                    </a:solidFill>
                  </a:tcPr>
                </a:tc>
                <a:extLst>
                  <a:ext uri="{0D108BD9-81ED-4DB2-BD59-A6C34878D82A}">
                    <a16:rowId xmlns:a16="http://schemas.microsoft.com/office/drawing/2014/main" val="2177425745"/>
                  </a:ext>
                </a:extLst>
              </a:tr>
            </a:tbl>
          </a:graphicData>
        </a:graphic>
      </p:graphicFrame>
      <p:sp>
        <p:nvSpPr>
          <p:cNvPr id="9" name="TextBox 3">
            <a:extLst>
              <a:ext uri="{FF2B5EF4-FFF2-40B4-BE49-F238E27FC236}">
                <a16:creationId xmlns:a16="http://schemas.microsoft.com/office/drawing/2014/main" id="{02BBE48C-08E0-AF48-8B45-0F2B85B91895}"/>
              </a:ext>
            </a:extLst>
          </p:cNvPr>
          <p:cNvSpPr txBox="1"/>
          <p:nvPr/>
        </p:nvSpPr>
        <p:spPr>
          <a:xfrm>
            <a:off x="619123" y="4815493"/>
            <a:ext cx="8274051" cy="241092"/>
          </a:xfrm>
          <a:prstGeom prst="rect">
            <a:avLst/>
          </a:prstGeom>
          <a:noFill/>
        </p:spPr>
        <p:txBody>
          <a:bodyPr wrap="square" lIns="0" tIns="0" rIns="0" bIns="0" rtlCol="0" anchor="b" anchorCtr="0">
            <a:spAutoFit/>
          </a:bodyPr>
          <a:lstStyle/>
          <a:p>
            <a:pPr>
              <a:spcBef>
                <a:spcPts val="0"/>
              </a:spcBef>
              <a:spcAft>
                <a:spcPts val="200"/>
              </a:spcAft>
            </a:pPr>
            <a:r>
              <a:rPr lang="de-DE" sz="700" dirty="0">
                <a:solidFill>
                  <a:srgbClr val="B3B2B5"/>
                </a:solidFill>
                <a:cs typeface="Arial" charset="0"/>
              </a:rPr>
              <a:t>* Attention, </a:t>
            </a:r>
            <a:r>
              <a:rPr lang="de-DE" sz="700" dirty="0" err="1">
                <a:solidFill>
                  <a:srgbClr val="B3B2B5"/>
                </a:solidFill>
                <a:cs typeface="Arial" charset="0"/>
              </a:rPr>
              <a:t>observe</a:t>
            </a:r>
            <a:r>
              <a:rPr lang="de-DE" sz="700" dirty="0">
                <a:solidFill>
                  <a:srgbClr val="B3B2B5"/>
                </a:solidFill>
                <a:cs typeface="Arial" charset="0"/>
              </a:rPr>
              <a:t> </a:t>
            </a:r>
            <a:r>
              <a:rPr lang="de-DE" sz="700" dirty="0" err="1">
                <a:solidFill>
                  <a:srgbClr val="B3B2B5"/>
                </a:solidFill>
                <a:cs typeface="Arial" charset="0"/>
              </a:rPr>
              <a:t>contraindications</a:t>
            </a:r>
            <a:r>
              <a:rPr lang="de-DE" sz="700" dirty="0">
                <a:solidFill>
                  <a:srgbClr val="B3B2B5"/>
                </a:solidFill>
                <a:cs typeface="Arial" charset="0"/>
              </a:rPr>
              <a:t> </a:t>
            </a:r>
            <a:r>
              <a:rPr lang="de-DE" sz="700" dirty="0" err="1">
                <a:solidFill>
                  <a:srgbClr val="B3B2B5"/>
                </a:solidFill>
                <a:cs typeface="Arial" charset="0"/>
              </a:rPr>
              <a:t>according</a:t>
            </a:r>
            <a:r>
              <a:rPr lang="de-DE" sz="700" dirty="0">
                <a:solidFill>
                  <a:srgbClr val="B3B2B5"/>
                </a:solidFill>
                <a:cs typeface="Arial" charset="0"/>
              </a:rPr>
              <a:t> </a:t>
            </a:r>
            <a:r>
              <a:rPr lang="de-DE" sz="700" dirty="0" err="1">
                <a:solidFill>
                  <a:srgbClr val="B3B2B5"/>
                </a:solidFill>
                <a:cs typeface="Arial" charset="0"/>
              </a:rPr>
              <a:t>to</a:t>
            </a:r>
            <a:r>
              <a:rPr lang="de-DE" sz="700" dirty="0">
                <a:solidFill>
                  <a:srgbClr val="B3B2B5"/>
                </a:solidFill>
                <a:cs typeface="Arial" charset="0"/>
              </a:rPr>
              <a:t> </a:t>
            </a:r>
            <a:r>
              <a:rPr lang="de-DE" sz="700" dirty="0" err="1">
                <a:solidFill>
                  <a:srgbClr val="B3B2B5"/>
                </a:solidFill>
                <a:cs typeface="Arial" charset="0"/>
              </a:rPr>
              <a:t>the</a:t>
            </a:r>
            <a:r>
              <a:rPr lang="de-DE" sz="700" dirty="0">
                <a:solidFill>
                  <a:srgbClr val="B3B2B5"/>
                </a:solidFill>
                <a:cs typeface="Arial" charset="0"/>
              </a:rPr>
              <a:t> </a:t>
            </a:r>
            <a:r>
              <a:rPr lang="de-DE" sz="700" dirty="0" err="1">
                <a:solidFill>
                  <a:srgbClr val="B3B2B5"/>
                </a:solidFill>
                <a:cs typeface="Arial" charset="0"/>
              </a:rPr>
              <a:t>summary</a:t>
            </a:r>
            <a:r>
              <a:rPr lang="de-DE" sz="700" dirty="0">
                <a:solidFill>
                  <a:srgbClr val="B3B2B5"/>
                </a:solidFill>
                <a:cs typeface="Arial" charset="0"/>
              </a:rPr>
              <a:t> </a:t>
            </a:r>
            <a:r>
              <a:rPr lang="de-DE" sz="700" dirty="0" err="1">
                <a:solidFill>
                  <a:srgbClr val="B3B2B5"/>
                </a:solidFill>
                <a:cs typeface="Arial" charset="0"/>
              </a:rPr>
              <a:t>of</a:t>
            </a:r>
            <a:r>
              <a:rPr lang="de-DE" sz="700" dirty="0">
                <a:solidFill>
                  <a:srgbClr val="B3B2B5"/>
                </a:solidFill>
                <a:cs typeface="Arial" charset="0"/>
              </a:rPr>
              <a:t> </a:t>
            </a:r>
            <a:r>
              <a:rPr lang="de-DE" sz="700" dirty="0" err="1">
                <a:solidFill>
                  <a:srgbClr val="B3B2B5"/>
                </a:solidFill>
                <a:cs typeface="Arial" charset="0"/>
              </a:rPr>
              <a:t>product</a:t>
            </a:r>
            <a:r>
              <a:rPr lang="de-DE" sz="700" dirty="0">
                <a:solidFill>
                  <a:srgbClr val="B3B2B5"/>
                </a:solidFill>
                <a:cs typeface="Arial" charset="0"/>
              </a:rPr>
              <a:t> </a:t>
            </a:r>
            <a:r>
              <a:rPr lang="de-DE" sz="700" dirty="0" err="1">
                <a:solidFill>
                  <a:srgbClr val="B3B2B5"/>
                </a:solidFill>
                <a:cs typeface="Arial" charset="0"/>
              </a:rPr>
              <a:t>characteristics</a:t>
            </a:r>
            <a:r>
              <a:rPr lang="de-DE" sz="700" dirty="0">
                <a:solidFill>
                  <a:srgbClr val="B3B2B5"/>
                </a:solidFill>
                <a:cs typeface="Arial" charset="0"/>
              </a:rPr>
              <a:t> (</a:t>
            </a:r>
            <a:r>
              <a:rPr lang="de-DE" sz="700" dirty="0" err="1">
                <a:solidFill>
                  <a:srgbClr val="B3B2B5"/>
                </a:solidFill>
                <a:cs typeface="Arial" charset="0"/>
              </a:rPr>
              <a:t>www.swissmedicinfo.</a:t>
            </a:r>
            <a:r>
              <a:rPr lang="de-DE" sz="700" err="1">
                <a:solidFill>
                  <a:srgbClr val="B3B2B5"/>
                </a:solidFill>
                <a:cs typeface="Arial" charset="0"/>
              </a:rPr>
              <a:t>ch</a:t>
            </a:r>
            <a:r>
              <a:rPr lang="de-DE" sz="700">
                <a:solidFill>
                  <a:srgbClr val="B3B2B5"/>
                </a:solidFill>
                <a:cs typeface="Arial" charset="0"/>
              </a:rPr>
              <a:t>).</a:t>
            </a:r>
            <a:endParaRPr lang="en-US" sz="700" dirty="0">
              <a:solidFill>
                <a:srgbClr val="B3B2B5"/>
              </a:solidFill>
              <a:cs typeface="Arial" charset="0"/>
            </a:endParaRPr>
          </a:p>
          <a:p>
            <a:pPr>
              <a:spcBef>
                <a:spcPts val="0"/>
              </a:spcBef>
              <a:spcAft>
                <a:spcPts val="200"/>
              </a:spcAft>
            </a:pPr>
            <a:r>
              <a:rPr lang="en-US" sz="700" dirty="0" err="1">
                <a:solidFill>
                  <a:srgbClr val="B3B2B5"/>
                </a:solidFill>
                <a:cs typeface="Arial" charset="0"/>
              </a:rPr>
              <a:t>CrCl</a:t>
            </a:r>
            <a:r>
              <a:rPr lang="en-US" sz="700" dirty="0">
                <a:solidFill>
                  <a:srgbClr val="B3B2B5"/>
                </a:solidFill>
                <a:cs typeface="Arial" charset="0"/>
              </a:rPr>
              <a:t>: creatinine clearance </a:t>
            </a:r>
          </a:p>
        </p:txBody>
      </p:sp>
    </p:spTree>
    <p:extLst>
      <p:ext uri="{BB962C8B-B14F-4D97-AF65-F5344CB8AC3E}">
        <p14:creationId xmlns:p14="http://schemas.microsoft.com/office/powerpoint/2010/main" val="395602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14">
            <a:extLst>
              <a:ext uri="{FF2B5EF4-FFF2-40B4-BE49-F238E27FC236}">
                <a16:creationId xmlns:a16="http://schemas.microsoft.com/office/drawing/2014/main" id="{C729DABC-8A03-4CB3-9613-CE408F480C2C}"/>
              </a:ext>
            </a:extLst>
          </p:cNvPr>
          <p:cNvGraphicFramePr/>
          <p:nvPr>
            <p:extLst>
              <p:ext uri="{D42A27DB-BD31-4B8C-83A1-F6EECF244321}">
                <p14:modId xmlns:p14="http://schemas.microsoft.com/office/powerpoint/2010/main" val="581835780"/>
              </p:ext>
            </p:extLst>
          </p:nvPr>
        </p:nvGraphicFramePr>
        <p:xfrm>
          <a:off x="912791" y="1630688"/>
          <a:ext cx="7881386" cy="2624752"/>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3">
            <a:extLst>
              <a:ext uri="{FF2B5EF4-FFF2-40B4-BE49-F238E27FC236}">
                <a16:creationId xmlns:a16="http://schemas.microsoft.com/office/drawing/2014/main" id="{2FFE767A-A25D-4C4F-BA87-BB3284BB6192}"/>
              </a:ext>
            </a:extLst>
          </p:cNvPr>
          <p:cNvSpPr txBox="1"/>
          <p:nvPr/>
        </p:nvSpPr>
        <p:spPr>
          <a:xfrm>
            <a:off x="619124" y="4815493"/>
            <a:ext cx="7913690" cy="241092"/>
          </a:xfrm>
          <a:prstGeom prst="rect">
            <a:avLst/>
          </a:prstGeom>
          <a:noFill/>
        </p:spPr>
        <p:txBody>
          <a:bodyPr wrap="square" lIns="0" tIns="0" rIns="0" bIns="0" rtlCol="0" anchor="b" anchorCtr="0">
            <a:spAutoFit/>
          </a:bodyPr>
          <a:lstStyle/>
          <a:p>
            <a:pPr>
              <a:spcBef>
                <a:spcPts val="0"/>
              </a:spcBef>
              <a:spcAft>
                <a:spcPts val="200"/>
              </a:spcAft>
            </a:pPr>
            <a:r>
              <a:rPr lang="en-US" sz="700" dirty="0">
                <a:solidFill>
                  <a:srgbClr val="B3B2B5"/>
                </a:solidFill>
                <a:cs typeface="Arial" charset="0"/>
              </a:rPr>
              <a:t>p&lt;0.001 versus ASA 100 mg</a:t>
            </a:r>
          </a:p>
          <a:p>
            <a:pPr>
              <a:spcBef>
                <a:spcPts val="0"/>
              </a:spcBef>
              <a:spcAft>
                <a:spcPts val="200"/>
              </a:spcAft>
            </a:pPr>
            <a:r>
              <a:rPr lang="en-US" sz="700" dirty="0">
                <a:solidFill>
                  <a:srgbClr val="B3B2B5"/>
                </a:solidFill>
                <a:cs typeface="Arial" charset="0"/>
              </a:rPr>
              <a:t>ASA: acetylsalicylic acid; VTE: venous thromboembolism; DVT: deep vein thrombosis; PE: pulmonary embolism </a:t>
            </a:r>
          </a:p>
        </p:txBody>
      </p:sp>
      <p:sp>
        <p:nvSpPr>
          <p:cNvPr id="9" name="Subtitle 1">
            <a:extLst>
              <a:ext uri="{FF2B5EF4-FFF2-40B4-BE49-F238E27FC236}">
                <a16:creationId xmlns:a16="http://schemas.microsoft.com/office/drawing/2014/main" id="{04EA1788-3DA9-4CEB-9C2A-358BFC9B1EF5}"/>
              </a:ext>
            </a:extLst>
          </p:cNvPr>
          <p:cNvSpPr txBox="1">
            <a:spLocks/>
          </p:cNvSpPr>
          <p:nvPr/>
        </p:nvSpPr>
        <p:spPr>
          <a:xfrm>
            <a:off x="612776" y="1237901"/>
            <a:ext cx="8274051"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a:t>EINSTEIN EXTENSION/CHOICE: No statistically significant difference between recurrence rates of unprovoked and provoked VTE after 1 year</a:t>
            </a:r>
            <a:r>
              <a:rPr lang="en-US" altLang="en-US" sz="1400" b="1" kern="0" baseline="30000"/>
              <a:t>12</a:t>
            </a:r>
          </a:p>
        </p:txBody>
      </p:sp>
      <p:sp>
        <p:nvSpPr>
          <p:cNvPr id="67" name="Titel 1">
            <a:extLst>
              <a:ext uri="{FF2B5EF4-FFF2-40B4-BE49-F238E27FC236}">
                <a16:creationId xmlns:a16="http://schemas.microsoft.com/office/drawing/2014/main" id="{EB9B309A-2C85-4333-A2A9-5C28F3F16489}"/>
              </a:ext>
            </a:extLst>
          </p:cNvPr>
          <p:cNvSpPr txBox="1">
            <a:spLocks/>
          </p:cNvSpPr>
          <p:nvPr/>
        </p:nvSpPr>
        <p:spPr>
          <a:xfrm>
            <a:off x="1061884" y="216911"/>
            <a:ext cx="783129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Mr. Peters needs protection for as long as </a:t>
            </a:r>
            <a:br>
              <a:rPr lang="en-US" sz="2400" kern="0"/>
            </a:br>
            <a:r>
              <a:rPr lang="en-US" sz="2400" kern="0"/>
              <a:t>his risk remains</a:t>
            </a:r>
            <a:endParaRPr kumimoji="0" lang="de-DE" sz="2400" b="1" i="0" u="none" strike="noStrike" kern="0" cap="none" spc="0" normalizeH="0" baseline="30000" noProof="0">
              <a:ln>
                <a:noFill/>
              </a:ln>
              <a:solidFill>
                <a:srgbClr val="3961AC"/>
              </a:solidFill>
              <a:effectLst/>
              <a:uLnTx/>
              <a:uFillTx/>
              <a:latin typeface="Arial"/>
              <a:ea typeface="+mj-ea"/>
              <a:cs typeface="+mj-cs"/>
            </a:endParaRPr>
          </a:p>
        </p:txBody>
      </p:sp>
      <p:pic>
        <p:nvPicPr>
          <p:cNvPr id="27" name="Picture 21" descr="A person smiling for the camera&#10;&#10;Description automatically generated">
            <a:extLst>
              <a:ext uri="{FF2B5EF4-FFF2-40B4-BE49-F238E27FC236}">
                <a16:creationId xmlns:a16="http://schemas.microsoft.com/office/drawing/2014/main" id="{1D4D8F40-32D0-4C76-8553-EEDBD7860AE0}"/>
              </a:ext>
            </a:extLst>
          </p:cNvPr>
          <p:cNvPicPr>
            <a:picLocks noChangeAspect="1"/>
          </p:cNvPicPr>
          <p:nvPr/>
        </p:nvPicPr>
        <p:blipFill>
          <a:blip r:embed="rId4" cstate="print">
            <a:extLst>
              <a:ext uri="{28A0092B-C50C-407E-A947-70E740481C1C}">
                <a14:useLocalDpi xmlns:a14="http://schemas.microsoft.com/office/drawing/2010/main" val="0"/>
              </a:ext>
            </a:extLst>
          </a:blip>
          <a:srcRect l="6694" t="1693" r="30499" b="4199"/>
          <a:stretch>
            <a:fillRect/>
          </a:stretch>
        </p:blipFill>
        <p:spPr>
          <a:xfrm>
            <a:off x="-237272" y="-88407"/>
            <a:ext cx="1116000" cy="1116000"/>
          </a:xfrm>
          <a:prstGeom prst="ellipse">
            <a:avLst/>
          </a:prstGeom>
          <a:ln w="28575">
            <a:solidFill>
              <a:srgbClr val="3961AC"/>
            </a:solidFill>
          </a:ln>
        </p:spPr>
      </p:pic>
      <p:grpSp>
        <p:nvGrpSpPr>
          <p:cNvPr id="18" name="Gruppieren 17">
            <a:extLst>
              <a:ext uri="{FF2B5EF4-FFF2-40B4-BE49-F238E27FC236}">
                <a16:creationId xmlns:a16="http://schemas.microsoft.com/office/drawing/2014/main" id="{944F7E9D-0237-4DD1-9042-3EA1661A6F73}"/>
              </a:ext>
            </a:extLst>
          </p:cNvPr>
          <p:cNvGrpSpPr/>
          <p:nvPr/>
        </p:nvGrpSpPr>
        <p:grpSpPr>
          <a:xfrm>
            <a:off x="1510600" y="1904458"/>
            <a:ext cx="1612849" cy="546766"/>
            <a:chOff x="3682300" y="2003366"/>
            <a:chExt cx="1612849" cy="546766"/>
          </a:xfrm>
        </p:grpSpPr>
        <p:sp>
          <p:nvSpPr>
            <p:cNvPr id="22" name="Rectangle 20">
              <a:extLst>
                <a:ext uri="{FF2B5EF4-FFF2-40B4-BE49-F238E27FC236}">
                  <a16:creationId xmlns:a16="http://schemas.microsoft.com/office/drawing/2014/main" id="{2B06CF4C-17AF-4B7B-B592-4EA1911AE0E8}"/>
                </a:ext>
              </a:extLst>
            </p:cNvPr>
            <p:cNvSpPr/>
            <p:nvPr/>
          </p:nvSpPr>
          <p:spPr bwMode="auto">
            <a:xfrm>
              <a:off x="3683036" y="2079316"/>
              <a:ext cx="72000" cy="72000"/>
            </a:xfrm>
            <a:prstGeom prst="rect">
              <a:avLst/>
            </a:prstGeom>
            <a:solidFill>
              <a:srgbClr val="605F6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23" name="TextBox 23">
              <a:extLst>
                <a:ext uri="{FF2B5EF4-FFF2-40B4-BE49-F238E27FC236}">
                  <a16:creationId xmlns:a16="http://schemas.microsoft.com/office/drawing/2014/main" id="{96243047-B553-4A2A-B191-6AAD82A37F57}"/>
                </a:ext>
              </a:extLst>
            </p:cNvPr>
            <p:cNvSpPr txBox="1"/>
            <p:nvPr/>
          </p:nvSpPr>
          <p:spPr>
            <a:xfrm>
              <a:off x="3733172" y="2003366"/>
              <a:ext cx="1561873" cy="217625"/>
            </a:xfrm>
            <a:prstGeom prst="rect">
              <a:avLst/>
            </a:prstGeom>
            <a:noFill/>
          </p:spPr>
          <p:txBody>
            <a:bodyPr wrap="square" lIns="90000" tIns="46800" rIns="90000" bIns="46800" rtlCol="0" anchor="ctr">
              <a:spAutoFit/>
            </a:bodyPr>
            <a:lstStyle/>
            <a:p>
              <a:r>
                <a:rPr lang="en-GB" sz="800">
                  <a:solidFill>
                    <a:srgbClr val="000000">
                      <a:lumMod val="65000"/>
                      <a:lumOff val="35000"/>
                    </a:srgbClr>
                  </a:solidFill>
                </a:rPr>
                <a:t>Placebo (n=590)</a:t>
              </a:r>
            </a:p>
          </p:txBody>
        </p:sp>
        <p:sp>
          <p:nvSpPr>
            <p:cNvPr id="25" name="Rectangle 20">
              <a:extLst>
                <a:ext uri="{FF2B5EF4-FFF2-40B4-BE49-F238E27FC236}">
                  <a16:creationId xmlns:a16="http://schemas.microsoft.com/office/drawing/2014/main" id="{2F9130B8-1488-4CDC-BE7D-0C451F863F1F}"/>
                </a:ext>
              </a:extLst>
            </p:cNvPr>
            <p:cNvSpPr/>
            <p:nvPr/>
          </p:nvSpPr>
          <p:spPr bwMode="auto">
            <a:xfrm>
              <a:off x="3683140" y="2237140"/>
              <a:ext cx="72000" cy="72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26" name="TextBox 23">
              <a:extLst>
                <a:ext uri="{FF2B5EF4-FFF2-40B4-BE49-F238E27FC236}">
                  <a16:creationId xmlns:a16="http://schemas.microsoft.com/office/drawing/2014/main" id="{8E9E16B7-50B2-47FD-BAE0-6584F15FF004}"/>
                </a:ext>
              </a:extLst>
            </p:cNvPr>
            <p:cNvSpPr txBox="1"/>
            <p:nvPr/>
          </p:nvSpPr>
          <p:spPr>
            <a:xfrm>
              <a:off x="3733276" y="2161190"/>
              <a:ext cx="1561873" cy="217625"/>
            </a:xfrm>
            <a:prstGeom prst="rect">
              <a:avLst/>
            </a:prstGeom>
            <a:noFill/>
          </p:spPr>
          <p:txBody>
            <a:bodyPr wrap="square" lIns="90000" tIns="46800" rIns="90000" bIns="46800" rtlCol="0" anchor="ctr">
              <a:spAutoFit/>
            </a:bodyPr>
            <a:lstStyle/>
            <a:p>
              <a:r>
                <a:rPr lang="en-GB" sz="800">
                  <a:solidFill>
                    <a:srgbClr val="000000">
                      <a:lumMod val="65000"/>
                      <a:lumOff val="35000"/>
                    </a:srgbClr>
                  </a:solidFill>
                </a:rPr>
                <a:t>ASA (n=1131)</a:t>
              </a:r>
            </a:p>
          </p:txBody>
        </p:sp>
        <p:sp>
          <p:nvSpPr>
            <p:cNvPr id="28" name="Rectangle 20">
              <a:extLst>
                <a:ext uri="{FF2B5EF4-FFF2-40B4-BE49-F238E27FC236}">
                  <a16:creationId xmlns:a16="http://schemas.microsoft.com/office/drawing/2014/main" id="{FB70E7F8-ECAC-4E72-A414-91513B0108F0}"/>
                </a:ext>
              </a:extLst>
            </p:cNvPr>
            <p:cNvSpPr/>
            <p:nvPr/>
          </p:nvSpPr>
          <p:spPr bwMode="auto">
            <a:xfrm>
              <a:off x="3682300" y="2408457"/>
              <a:ext cx="72000" cy="72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30" name="TextBox 23">
              <a:extLst>
                <a:ext uri="{FF2B5EF4-FFF2-40B4-BE49-F238E27FC236}">
                  <a16:creationId xmlns:a16="http://schemas.microsoft.com/office/drawing/2014/main" id="{ED948AAF-3825-46C5-88D9-6937E83F29C7}"/>
                </a:ext>
              </a:extLst>
            </p:cNvPr>
            <p:cNvSpPr txBox="1"/>
            <p:nvPr/>
          </p:nvSpPr>
          <p:spPr>
            <a:xfrm>
              <a:off x="3732436" y="2332507"/>
              <a:ext cx="1561873" cy="217625"/>
            </a:xfrm>
            <a:prstGeom prst="rect">
              <a:avLst/>
            </a:prstGeom>
            <a:noFill/>
          </p:spPr>
          <p:txBody>
            <a:bodyPr wrap="square" lIns="90000" tIns="46800" rIns="90000" bIns="46800" rtlCol="0" anchor="ctr">
              <a:spAutoFit/>
            </a:bodyPr>
            <a:lstStyle/>
            <a:p>
              <a:r>
                <a:rPr lang="en-GB" sz="800">
                  <a:solidFill>
                    <a:srgbClr val="000000">
                      <a:lumMod val="65000"/>
                      <a:lumOff val="35000"/>
                    </a:srgbClr>
                  </a:solidFill>
                </a:rPr>
                <a:t>Rivaroxaban (n=2832)</a:t>
              </a:r>
            </a:p>
          </p:txBody>
        </p:sp>
      </p:grpSp>
      <p:grpSp>
        <p:nvGrpSpPr>
          <p:cNvPr id="31" name="Gruppieren 30">
            <a:extLst>
              <a:ext uri="{FF2B5EF4-FFF2-40B4-BE49-F238E27FC236}">
                <a16:creationId xmlns:a16="http://schemas.microsoft.com/office/drawing/2014/main" id="{3161D8BA-2479-4EF7-9066-ED17134AEB62}"/>
              </a:ext>
            </a:extLst>
          </p:cNvPr>
          <p:cNvGrpSpPr/>
          <p:nvPr/>
        </p:nvGrpSpPr>
        <p:grpSpPr>
          <a:xfrm>
            <a:off x="539176" y="2009771"/>
            <a:ext cx="7984113" cy="2378180"/>
            <a:chOff x="296232" y="2042840"/>
            <a:chExt cx="11505409" cy="4290753"/>
          </a:xfrm>
        </p:grpSpPr>
        <p:sp>
          <p:nvSpPr>
            <p:cNvPr id="33" name="TextBox 6">
              <a:extLst>
                <a:ext uri="{FF2B5EF4-FFF2-40B4-BE49-F238E27FC236}">
                  <a16:creationId xmlns:a16="http://schemas.microsoft.com/office/drawing/2014/main" id="{4357484F-79A6-43C2-879F-4032F0DB5D14}"/>
                </a:ext>
              </a:extLst>
            </p:cNvPr>
            <p:cNvSpPr txBox="1"/>
            <p:nvPr/>
          </p:nvSpPr>
          <p:spPr>
            <a:xfrm>
              <a:off x="5195310" y="2604906"/>
              <a:ext cx="2802319" cy="725820"/>
            </a:xfrm>
            <a:prstGeom prst="rect">
              <a:avLst/>
            </a:prstGeom>
            <a:noFill/>
          </p:spPr>
          <p:txBody>
            <a:bodyPr wrap="square" lIns="90000" tIns="46800" rIns="90000" bIns="46800" rtlCol="0" anchor="ctr">
              <a:spAutoFit/>
            </a:bodyPr>
            <a:lstStyle/>
            <a:p>
              <a:pPr lvl="0" algn="ctr" defTabSz="1219140">
                <a:defRPr/>
              </a:pPr>
              <a:r>
                <a:rPr kumimoji="0" lang="en-GB" sz="1000" b="0" i="0" u="none" strike="noStrike" kern="0" cap="none" spc="0" normalizeH="0" baseline="0" noProof="0">
                  <a:ln>
                    <a:noFill/>
                  </a:ln>
                  <a:solidFill>
                    <a:srgbClr val="605F62"/>
                  </a:solidFill>
                  <a:effectLst/>
                  <a:uLnTx/>
                  <a:uFillTx/>
                </a:rPr>
                <a:t>HR=</a:t>
              </a:r>
              <a:r>
                <a:rPr lang="en-GB" sz="1000" kern="0">
                  <a:solidFill>
                    <a:srgbClr val="605F62"/>
                  </a:solidFill>
                </a:rPr>
                <a:t>0.68 </a:t>
              </a:r>
              <a:r>
                <a:rPr lang="de-CH" sz="1000" kern="0">
                  <a:solidFill>
                    <a:srgbClr val="605F62"/>
                  </a:solidFill>
                </a:rPr>
                <a:t>vs. </a:t>
              </a:r>
              <a:r>
                <a:rPr lang="de-CH" sz="1000" kern="0" err="1">
                  <a:solidFill>
                    <a:srgbClr val="605F62"/>
                  </a:solidFill>
                </a:rPr>
                <a:t>unprovoked</a:t>
              </a:r>
              <a:br>
                <a:rPr kumimoji="0" lang="en-GB" sz="1000" b="0" i="0" u="none" strike="noStrike" kern="0" cap="none" spc="0" normalizeH="0" baseline="0" noProof="0">
                  <a:ln>
                    <a:noFill/>
                  </a:ln>
                  <a:solidFill>
                    <a:srgbClr val="605F62"/>
                  </a:solidFill>
                  <a:effectLst/>
                  <a:uLnTx/>
                  <a:uFillTx/>
                </a:rPr>
              </a:br>
              <a:r>
                <a:rPr kumimoji="0" lang="en-GB" sz="1000" b="0" i="0" u="none" strike="noStrike" kern="0" cap="none" spc="0" normalizeH="0" baseline="0" noProof="0">
                  <a:ln>
                    <a:noFill/>
                  </a:ln>
                  <a:solidFill>
                    <a:srgbClr val="605F62"/>
                  </a:solidFill>
                  <a:effectLst/>
                  <a:uLnTx/>
                  <a:uFillTx/>
                </a:rPr>
                <a:t>(95% CI 0.32</a:t>
              </a:r>
              <a:r>
                <a:rPr kumimoji="0" lang="da-DK" sz="1000" b="0" i="0" u="none" strike="noStrike" kern="0" cap="none" spc="0" normalizeH="0" baseline="0" noProof="0">
                  <a:ln>
                    <a:noFill/>
                  </a:ln>
                  <a:solidFill>
                    <a:srgbClr val="605F62"/>
                  </a:solidFill>
                  <a:effectLst/>
                  <a:uLnTx/>
                  <a:uFillTx/>
                </a:rPr>
                <a:t>–</a:t>
              </a:r>
              <a:r>
                <a:rPr kumimoji="0" lang="en-GB" sz="1000" b="0" i="0" u="none" strike="noStrike" kern="0" cap="none" spc="0" normalizeH="0" baseline="0" noProof="0">
                  <a:ln>
                    <a:noFill/>
                  </a:ln>
                  <a:solidFill>
                    <a:srgbClr val="605F62"/>
                  </a:solidFill>
                  <a:effectLst/>
                  <a:uLnTx/>
                  <a:uFillTx/>
                </a:rPr>
                <a:t>1.30)</a:t>
              </a:r>
            </a:p>
          </p:txBody>
        </p:sp>
        <p:sp>
          <p:nvSpPr>
            <p:cNvPr id="34" name="TextBox 7">
              <a:extLst>
                <a:ext uri="{FF2B5EF4-FFF2-40B4-BE49-F238E27FC236}">
                  <a16:creationId xmlns:a16="http://schemas.microsoft.com/office/drawing/2014/main" id="{5285BE78-F9B4-4A5B-AC3A-2CFFD41B486D}"/>
                </a:ext>
              </a:extLst>
            </p:cNvPr>
            <p:cNvSpPr txBox="1"/>
            <p:nvPr/>
          </p:nvSpPr>
          <p:spPr>
            <a:xfrm>
              <a:off x="8695076" y="2597314"/>
              <a:ext cx="3032145" cy="725820"/>
            </a:xfrm>
            <a:prstGeom prst="rect">
              <a:avLst/>
            </a:prstGeom>
            <a:noFill/>
          </p:spPr>
          <p:txBody>
            <a:bodyPr wrap="square" lIns="90000" tIns="46800" rIns="90000" bIns="46800" rtlCol="0" anchor="ctr">
              <a:spAutoFit/>
            </a:bodyPr>
            <a:lstStyle/>
            <a:p>
              <a:pPr lvl="0" algn="ctr" defTabSz="1219140">
                <a:defRPr/>
              </a:pPr>
              <a:r>
                <a:rPr kumimoji="0" lang="en-GB" sz="1000" b="0" i="0" u="none" strike="noStrike" kern="0" cap="none" spc="0" normalizeH="0" baseline="0" noProof="0">
                  <a:ln>
                    <a:noFill/>
                  </a:ln>
                  <a:solidFill>
                    <a:srgbClr val="605F62"/>
                  </a:solidFill>
                  <a:effectLst/>
                  <a:uLnTx/>
                  <a:uFillTx/>
                </a:rPr>
                <a:t>HR=</a:t>
              </a:r>
              <a:r>
                <a:rPr lang="en-GB" sz="1000" kern="0">
                  <a:solidFill>
                    <a:srgbClr val="605F62"/>
                  </a:solidFill>
                </a:rPr>
                <a:t>0.81 </a:t>
              </a:r>
              <a:r>
                <a:rPr lang="de-CH" sz="1000" kern="0">
                  <a:solidFill>
                    <a:srgbClr val="605F62"/>
                  </a:solidFill>
                </a:rPr>
                <a:t>vs. </a:t>
              </a:r>
              <a:r>
                <a:rPr lang="de-CH" sz="1000" kern="0" err="1">
                  <a:solidFill>
                    <a:srgbClr val="605F62"/>
                  </a:solidFill>
                </a:rPr>
                <a:t>unprovoked</a:t>
              </a:r>
              <a:br>
                <a:rPr kumimoji="0" lang="en-GB" sz="1000" b="0" i="0" u="none" strike="noStrike" kern="0" cap="none" spc="0" normalizeH="0" baseline="0" noProof="0">
                  <a:ln>
                    <a:noFill/>
                  </a:ln>
                  <a:solidFill>
                    <a:srgbClr val="605F62"/>
                  </a:solidFill>
                  <a:effectLst/>
                  <a:uLnTx/>
                  <a:uFillTx/>
                </a:rPr>
              </a:br>
              <a:r>
                <a:rPr kumimoji="0" lang="en-GB" sz="1000" b="0" i="0" u="none" strike="noStrike" kern="0" cap="none" spc="0" normalizeH="0" baseline="0" noProof="0">
                  <a:ln>
                    <a:noFill/>
                  </a:ln>
                  <a:solidFill>
                    <a:srgbClr val="605F62"/>
                  </a:solidFill>
                  <a:effectLst/>
                  <a:uLnTx/>
                  <a:uFillTx/>
                </a:rPr>
                <a:t>(95% CI 0.56</a:t>
              </a:r>
              <a:r>
                <a:rPr kumimoji="0" lang="da-DK" sz="1000" b="0" i="0" u="none" strike="noStrike" kern="0" cap="none" spc="0" normalizeH="0" baseline="0" noProof="0">
                  <a:ln>
                    <a:noFill/>
                  </a:ln>
                  <a:solidFill>
                    <a:srgbClr val="605F62"/>
                  </a:solidFill>
                  <a:effectLst/>
                  <a:uLnTx/>
                  <a:uFillTx/>
                </a:rPr>
                <a:t>–</a:t>
              </a:r>
              <a:r>
                <a:rPr kumimoji="0" lang="en-GB" sz="1000" b="0" i="0" u="none" strike="noStrike" kern="0" cap="none" spc="0" normalizeH="0" baseline="0" noProof="0">
                  <a:ln>
                    <a:noFill/>
                  </a:ln>
                  <a:solidFill>
                    <a:srgbClr val="605F62"/>
                  </a:solidFill>
                  <a:effectLst/>
                  <a:uLnTx/>
                  <a:uFillTx/>
                </a:rPr>
                <a:t>1.16)</a:t>
              </a:r>
            </a:p>
          </p:txBody>
        </p:sp>
        <p:sp>
          <p:nvSpPr>
            <p:cNvPr id="35" name="TextBox 17">
              <a:extLst>
                <a:ext uri="{FF2B5EF4-FFF2-40B4-BE49-F238E27FC236}">
                  <a16:creationId xmlns:a16="http://schemas.microsoft.com/office/drawing/2014/main" id="{434DDAD5-8E0F-459D-95C5-36A0D8008FF2}"/>
                </a:ext>
              </a:extLst>
            </p:cNvPr>
            <p:cNvSpPr txBox="1"/>
            <p:nvPr/>
          </p:nvSpPr>
          <p:spPr>
            <a:xfrm rot="16200000">
              <a:off x="-1056592" y="3395664"/>
              <a:ext cx="3282997" cy="577350"/>
            </a:xfrm>
            <a:prstGeom prst="rect">
              <a:avLst/>
            </a:prstGeom>
            <a:noFill/>
          </p:spPr>
          <p:txBody>
            <a:bodyPr wrap="square" lIns="90000" tIns="46800" rIns="90000" bIns="46800" rtlCol="0" anchor="ctr">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605F62"/>
                  </a:solidFill>
                  <a:effectLst/>
                  <a:uLnTx/>
                  <a:uFillTx/>
                </a:rPr>
                <a:t>Cumulative incidence of recurrent VTE at 1 year (%)</a:t>
              </a:r>
            </a:p>
          </p:txBody>
        </p:sp>
        <p:sp>
          <p:nvSpPr>
            <p:cNvPr id="36" name="TextBox 13">
              <a:extLst>
                <a:ext uri="{FF2B5EF4-FFF2-40B4-BE49-F238E27FC236}">
                  <a16:creationId xmlns:a16="http://schemas.microsoft.com/office/drawing/2014/main" id="{2FB85096-E02F-49B4-B309-A9B72BA75E79}"/>
                </a:ext>
              </a:extLst>
            </p:cNvPr>
            <p:cNvSpPr txBox="1"/>
            <p:nvPr/>
          </p:nvSpPr>
          <p:spPr>
            <a:xfrm>
              <a:off x="4982160" y="5885422"/>
              <a:ext cx="6819481" cy="448171"/>
            </a:xfrm>
            <a:prstGeom prst="rect">
              <a:avLst/>
            </a:prstGeom>
            <a:noFill/>
          </p:spPr>
          <p:txBody>
            <a:bodyPr wrap="square" lIns="90000" tIns="46800" rIns="90000" bIns="46800" rtlCol="0" anchor="ctr">
              <a:spAutoFit/>
            </a:bodyPr>
            <a:lstStyle/>
            <a:p>
              <a:pPr marL="0" marR="0" lvl="0" indent="0" algn="ctr" defTabSz="914354" eaLnBrk="1" fontAlgn="base" latinLnBrk="0" hangingPunct="1">
                <a:lnSpc>
                  <a:spcPct val="100000"/>
                </a:lnSpc>
                <a:spcBef>
                  <a:spcPct val="50000"/>
                </a:spcBef>
                <a:spcAft>
                  <a:spcPct val="0"/>
                </a:spcAft>
                <a:buClrTx/>
                <a:buSzTx/>
                <a:buFontTx/>
                <a:buNone/>
                <a:tabLst/>
                <a:defRPr/>
              </a:pPr>
              <a:r>
                <a:rPr kumimoji="0" lang="en-GB" sz="1000" b="0" i="0" u="none" strike="noStrike" kern="0" cap="none" spc="0" normalizeH="0" baseline="0" noProof="0">
                  <a:ln>
                    <a:noFill/>
                  </a:ln>
                  <a:solidFill>
                    <a:schemeClr val="tx1">
                      <a:lumMod val="65000"/>
                      <a:lumOff val="35000"/>
                    </a:schemeClr>
                  </a:solidFill>
                  <a:effectLst/>
                  <a:uLnTx/>
                  <a:uFillTx/>
                </a:rPr>
                <a:t>Provoked VTE not related to major risk factors (active cancer, surgery, trauma)</a:t>
              </a:r>
            </a:p>
          </p:txBody>
        </p:sp>
        <p:cxnSp>
          <p:nvCxnSpPr>
            <p:cNvPr id="37" name="Gerader Verbinder 36">
              <a:extLst>
                <a:ext uri="{FF2B5EF4-FFF2-40B4-BE49-F238E27FC236}">
                  <a16:creationId xmlns:a16="http://schemas.microsoft.com/office/drawing/2014/main" id="{C62B345B-0CEE-4DCC-B3EE-773BB062E922}"/>
                </a:ext>
              </a:extLst>
            </p:cNvPr>
            <p:cNvCxnSpPr/>
            <p:nvPr/>
          </p:nvCxnSpPr>
          <p:spPr bwMode="auto">
            <a:xfrm>
              <a:off x="4982160" y="5885422"/>
              <a:ext cx="6819481" cy="31834"/>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38794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ieren 34">
            <a:extLst>
              <a:ext uri="{FF2B5EF4-FFF2-40B4-BE49-F238E27FC236}">
                <a16:creationId xmlns:a16="http://schemas.microsoft.com/office/drawing/2014/main" id="{15BBA8F6-9650-754D-A56F-F0689C98408C}"/>
              </a:ext>
            </a:extLst>
          </p:cNvPr>
          <p:cNvGrpSpPr/>
          <p:nvPr/>
        </p:nvGrpSpPr>
        <p:grpSpPr>
          <a:xfrm>
            <a:off x="611188" y="3505545"/>
            <a:ext cx="7396223" cy="1044000"/>
            <a:chOff x="625032" y="3656596"/>
            <a:chExt cx="7396223" cy="1044000"/>
          </a:xfrm>
        </p:grpSpPr>
        <p:sp>
          <p:nvSpPr>
            <p:cNvPr id="44" name="Rechteck 43">
              <a:extLst>
                <a:ext uri="{FF2B5EF4-FFF2-40B4-BE49-F238E27FC236}">
                  <a16:creationId xmlns:a16="http://schemas.microsoft.com/office/drawing/2014/main" id="{753141BE-18D8-F34B-9E11-213CFEA109D1}"/>
                </a:ext>
              </a:extLst>
            </p:cNvPr>
            <p:cNvSpPr/>
            <p:nvPr/>
          </p:nvSpPr>
          <p:spPr bwMode="auto">
            <a:xfrm>
              <a:off x="625032" y="3656596"/>
              <a:ext cx="7396223" cy="1044000"/>
            </a:xfrm>
            <a:prstGeom prst="rect">
              <a:avLst/>
            </a:prstGeom>
            <a:solidFill>
              <a:srgbClr val="6689C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grpSp>
          <p:nvGrpSpPr>
            <p:cNvPr id="45" name="Gruppieren 44">
              <a:extLst>
                <a:ext uri="{FF2B5EF4-FFF2-40B4-BE49-F238E27FC236}">
                  <a16:creationId xmlns:a16="http://schemas.microsoft.com/office/drawing/2014/main" id="{B7A1F3D2-4490-1648-B54E-7D58A1135E2B}"/>
                </a:ext>
              </a:extLst>
            </p:cNvPr>
            <p:cNvGrpSpPr/>
            <p:nvPr/>
          </p:nvGrpSpPr>
          <p:grpSpPr>
            <a:xfrm>
              <a:off x="1141874" y="3826560"/>
              <a:ext cx="345353" cy="720000"/>
              <a:chOff x="1141873" y="3634229"/>
              <a:chExt cx="345353" cy="720000"/>
            </a:xfrm>
          </p:grpSpPr>
          <p:sp>
            <p:nvSpPr>
              <p:cNvPr id="54" name="Rechteck 53">
                <a:extLst>
                  <a:ext uri="{FF2B5EF4-FFF2-40B4-BE49-F238E27FC236}">
                    <a16:creationId xmlns:a16="http://schemas.microsoft.com/office/drawing/2014/main" id="{E4F23592-2E4E-D647-9FF3-7205ABBC6EE4}"/>
                  </a:ext>
                </a:extLst>
              </p:cNvPr>
              <p:cNvSpPr/>
              <p:nvPr/>
            </p:nvSpPr>
            <p:spPr bwMode="auto">
              <a:xfrm>
                <a:off x="1141873" y="3634229"/>
                <a:ext cx="345353" cy="720000"/>
              </a:xfrm>
              <a:prstGeom prst="rect">
                <a:avLst/>
              </a:prstGeom>
              <a:solidFill>
                <a:srgbClr val="8A8C8E"/>
              </a:solidFill>
              <a:ln w="19050" algn="ctr">
                <a:noFill/>
                <a:miter lim="800000"/>
                <a:headEnd/>
                <a:tailEnd/>
              </a:ln>
              <a:effectLst/>
            </p:spPr>
            <p:txBody>
              <a:bodyPr wrap="square" lIns="0" tIns="0" rIns="0" bIns="0" rtlCol="0" anchor="ctr">
                <a:noAutofit/>
              </a:bodyPr>
              <a:lstStyle/>
              <a:p>
                <a:pPr algn="ctr"/>
                <a:endParaRPr lang="de-DE" sz="1600">
                  <a:solidFill>
                    <a:srgbClr val="D5D4D2"/>
                  </a:solidFill>
                </a:endParaRPr>
              </a:p>
            </p:txBody>
          </p:sp>
          <p:sp>
            <p:nvSpPr>
              <p:cNvPr id="55" name="Ellipse 46">
                <a:extLst>
                  <a:ext uri="{FF2B5EF4-FFF2-40B4-BE49-F238E27FC236}">
                    <a16:creationId xmlns:a16="http://schemas.microsoft.com/office/drawing/2014/main" id="{719421E0-07C3-1240-A3CE-2F9C40C17279}"/>
                  </a:ext>
                </a:extLst>
              </p:cNvPr>
              <p:cNvSpPr/>
              <p:nvPr/>
            </p:nvSpPr>
            <p:spPr bwMode="auto">
              <a:xfrm>
                <a:off x="1224549" y="3665003"/>
                <a:ext cx="180000" cy="180000"/>
              </a:xfrm>
              <a:prstGeom prst="ellipse">
                <a:avLst/>
              </a:prstGeom>
              <a:solidFill>
                <a:srgbClr val="D5D4D2"/>
              </a:solidFill>
              <a:ln w="19050" algn="ctr">
                <a:noFill/>
                <a:miter lim="800000"/>
                <a:headEnd/>
                <a:tailEnd/>
              </a:ln>
              <a:effectLst/>
            </p:spPr>
            <p:txBody>
              <a:bodyPr wrap="square" lIns="0" tIns="0" rIns="0" bIns="0" rtlCol="0" anchor="ctr">
                <a:noAutofit/>
              </a:bodyPr>
              <a:lstStyle/>
              <a:p>
                <a:pPr algn="ctr"/>
                <a:endParaRPr lang="de-DE" sz="1600">
                  <a:solidFill>
                    <a:srgbClr val="D5D4D2"/>
                  </a:solidFill>
                </a:endParaRPr>
              </a:p>
            </p:txBody>
          </p:sp>
          <p:sp>
            <p:nvSpPr>
              <p:cNvPr id="56" name="Ellipse 47">
                <a:extLst>
                  <a:ext uri="{FF2B5EF4-FFF2-40B4-BE49-F238E27FC236}">
                    <a16:creationId xmlns:a16="http://schemas.microsoft.com/office/drawing/2014/main" id="{D3BAF9D5-4FD8-0244-AAA4-4416A25D40EB}"/>
                  </a:ext>
                </a:extLst>
              </p:cNvPr>
              <p:cNvSpPr/>
              <p:nvPr/>
            </p:nvSpPr>
            <p:spPr bwMode="auto">
              <a:xfrm>
                <a:off x="1224549" y="3875715"/>
                <a:ext cx="180000" cy="180000"/>
              </a:xfrm>
              <a:prstGeom prst="ellipse">
                <a:avLst/>
              </a:prstGeom>
              <a:solidFill>
                <a:srgbClr val="D5D4D2"/>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57" name="Ellipse 48">
                <a:extLst>
                  <a:ext uri="{FF2B5EF4-FFF2-40B4-BE49-F238E27FC236}">
                    <a16:creationId xmlns:a16="http://schemas.microsoft.com/office/drawing/2014/main" id="{082AD413-D776-8744-9CCA-97D7F43DA8DE}"/>
                  </a:ext>
                </a:extLst>
              </p:cNvPr>
              <p:cNvSpPr/>
              <p:nvPr/>
            </p:nvSpPr>
            <p:spPr bwMode="auto">
              <a:xfrm>
                <a:off x="1224549" y="4086428"/>
                <a:ext cx="180000" cy="180000"/>
              </a:xfrm>
              <a:prstGeom prst="ellipse">
                <a:avLst/>
              </a:prstGeom>
              <a:solidFill>
                <a:srgbClr val="00B050"/>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52" name="Textfeld 51">
              <a:extLst>
                <a:ext uri="{FF2B5EF4-FFF2-40B4-BE49-F238E27FC236}">
                  <a16:creationId xmlns:a16="http://schemas.microsoft.com/office/drawing/2014/main" id="{8C5497A8-1C39-2445-A280-604C77D4573D}"/>
                </a:ext>
              </a:extLst>
            </p:cNvPr>
            <p:cNvSpPr txBox="1"/>
            <p:nvPr/>
          </p:nvSpPr>
          <p:spPr>
            <a:xfrm>
              <a:off x="1824931" y="3666947"/>
              <a:ext cx="2558618" cy="1025621"/>
            </a:xfrm>
            <a:prstGeom prst="rect">
              <a:avLst/>
            </a:prstGeom>
            <a:noFill/>
          </p:spPr>
          <p:txBody>
            <a:bodyPr wrap="square" lIns="0" tIns="46800" rIns="0" bIns="46800" rtlCol="0" anchor="ctr">
              <a:noAutofit/>
            </a:bodyPr>
            <a:lstStyle/>
            <a:p>
              <a:pPr>
                <a:spcBef>
                  <a:spcPts val="0"/>
                </a:spcBef>
                <a:spcAft>
                  <a:spcPts val="300"/>
                </a:spcAft>
              </a:pPr>
              <a:r>
                <a:rPr lang="en-US" sz="1000" dirty="0">
                  <a:solidFill>
                    <a:schemeClr val="bg1"/>
                  </a:solidFill>
                </a:rPr>
                <a:t>Low risk of relapse</a:t>
              </a:r>
            </a:p>
            <a:p>
              <a:pPr>
                <a:spcBef>
                  <a:spcPts val="0"/>
                </a:spcBef>
                <a:spcAft>
                  <a:spcPts val="3600"/>
                </a:spcAft>
              </a:pPr>
              <a:r>
                <a:rPr lang="en-US" sz="1000" b="1" dirty="0">
                  <a:solidFill>
                    <a:schemeClr val="bg1"/>
                  </a:solidFill>
                </a:rPr>
                <a:t>Cessation after 3–6 months </a:t>
              </a:r>
            </a:p>
            <a:p>
              <a:pPr>
                <a:spcBef>
                  <a:spcPts val="0"/>
                </a:spcBef>
                <a:spcAft>
                  <a:spcPts val="3600"/>
                </a:spcAft>
              </a:pPr>
              <a:r>
                <a:rPr lang="en-US" sz="1000" b="1" dirty="0">
                  <a:solidFill>
                    <a:schemeClr val="bg1"/>
                  </a:solidFill>
                </a:rPr>
                <a:t>Cessation after 3 months</a:t>
              </a:r>
              <a:endParaRPr lang="de-DE" sz="1000" b="1" dirty="0">
                <a:solidFill>
                  <a:schemeClr val="bg1"/>
                </a:solidFill>
              </a:endParaRPr>
            </a:p>
          </p:txBody>
        </p:sp>
        <p:sp>
          <p:nvSpPr>
            <p:cNvPr id="53" name="Textfeld 52">
              <a:extLst>
                <a:ext uri="{FF2B5EF4-FFF2-40B4-BE49-F238E27FC236}">
                  <a16:creationId xmlns:a16="http://schemas.microsoft.com/office/drawing/2014/main" id="{0E6D069D-D26D-4743-80EF-F17CDB2F5C1D}"/>
                </a:ext>
              </a:extLst>
            </p:cNvPr>
            <p:cNvSpPr txBox="1"/>
            <p:nvPr/>
          </p:nvSpPr>
          <p:spPr>
            <a:xfrm>
              <a:off x="4742323" y="3674975"/>
              <a:ext cx="3241674" cy="1025621"/>
            </a:xfrm>
            <a:prstGeom prst="rect">
              <a:avLst/>
            </a:prstGeom>
            <a:noFill/>
          </p:spPr>
          <p:txBody>
            <a:bodyPr wrap="square" lIns="0" tIns="46800" rIns="0" bIns="46800" rtlCol="0" anchor="ctr">
              <a:noAutofit/>
            </a:bodyPr>
            <a:lstStyle/>
            <a:p>
              <a:pPr marL="214303" indent="-214303" defTabSz="685766">
                <a:spcBef>
                  <a:spcPts val="0"/>
                </a:spcBef>
                <a:spcAft>
                  <a:spcPts val="300"/>
                </a:spcAft>
                <a:buClr>
                  <a:schemeClr val="bg1"/>
                </a:buClr>
                <a:buFont typeface="Wingdings" panose="05000000000000000000" pitchFamily="2" charset="2"/>
                <a:buChar char=""/>
              </a:pPr>
              <a:r>
                <a:rPr lang="en-US" sz="1000" dirty="0">
                  <a:solidFill>
                    <a:schemeClr val="bg1"/>
                  </a:solidFill>
                  <a:latin typeface="Arial"/>
                </a:rPr>
                <a:t>Provoked event with a clear, hard risk factor (e.g. operation, leg injury with reduced mobility, bed confinement)</a:t>
              </a:r>
            </a:p>
            <a:p>
              <a:pPr marL="214303" indent="-214303" defTabSz="685766">
                <a:spcBef>
                  <a:spcPts val="0"/>
                </a:spcBef>
                <a:spcAft>
                  <a:spcPts val="900"/>
                </a:spcAft>
                <a:buClr>
                  <a:schemeClr val="bg1"/>
                </a:buClr>
                <a:buFont typeface="Wingdings" panose="05000000000000000000" pitchFamily="2" charset="2"/>
                <a:buChar char=""/>
              </a:pPr>
              <a:r>
                <a:rPr lang="en-US" sz="1000" dirty="0">
                  <a:solidFill>
                    <a:schemeClr val="bg1"/>
                  </a:solidFill>
                  <a:latin typeface="Arial"/>
                </a:rPr>
                <a:t>The pill or hormone therapy (now ceased)</a:t>
              </a:r>
              <a:endParaRPr lang="de-DE" sz="1000" dirty="0">
                <a:solidFill>
                  <a:schemeClr val="bg1"/>
                </a:solidFill>
                <a:latin typeface="Arial"/>
              </a:endParaRPr>
            </a:p>
            <a:p>
              <a:pPr marL="214303" indent="-214303" defTabSz="685766">
                <a:spcBef>
                  <a:spcPts val="0"/>
                </a:spcBef>
                <a:spcAft>
                  <a:spcPts val="300"/>
                </a:spcAft>
                <a:buClr>
                  <a:schemeClr val="bg1"/>
                </a:buClr>
                <a:buFont typeface="Wingdings" panose="05000000000000000000" pitchFamily="2" charset="2"/>
                <a:buChar char=""/>
              </a:pPr>
              <a:r>
                <a:rPr lang="en-US" sz="1000" dirty="0">
                  <a:solidFill>
                    <a:schemeClr val="bg1"/>
                  </a:solidFill>
                  <a:latin typeface="Arial"/>
                </a:rPr>
                <a:t>DVT in the lower leg</a:t>
              </a:r>
            </a:p>
          </p:txBody>
        </p:sp>
      </p:grpSp>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6"/>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3">
            <a:extLst>
              <a:ext uri="{FF2B5EF4-FFF2-40B4-BE49-F238E27FC236}">
                <a16:creationId xmlns:a16="http://schemas.microsoft.com/office/drawing/2014/main" id="{2FFE767A-A25D-4C4F-BA87-BB3284BB6192}"/>
              </a:ext>
            </a:extLst>
          </p:cNvPr>
          <p:cNvSpPr txBox="1"/>
          <p:nvPr/>
        </p:nvSpPr>
        <p:spPr>
          <a:xfrm>
            <a:off x="619125" y="4841141"/>
            <a:ext cx="7913690" cy="215444"/>
          </a:xfrm>
          <a:prstGeom prst="rect">
            <a:avLst/>
          </a:prstGeom>
          <a:noFill/>
        </p:spPr>
        <p:txBody>
          <a:bodyPr wrap="square" lIns="0" tIns="0" rIns="0" bIns="0" rtlCol="0" anchor="b" anchorCtr="0">
            <a:spAutoFit/>
          </a:bodyPr>
          <a:lstStyle/>
          <a:p>
            <a:pPr>
              <a:spcAft>
                <a:spcPts val="200"/>
              </a:spcAft>
            </a:pPr>
            <a:r>
              <a:rPr lang="en-US" sz="700">
                <a:solidFill>
                  <a:srgbClr val="B3B2B5"/>
                </a:solidFill>
                <a:cs typeface="Arial" charset="0"/>
              </a:rPr>
              <a:t>* Antiphospholipid syndrome (please note the warning notice in the respective specialist information), protein C-deficiency, protein S deficiency, antithrombin deficiency</a:t>
            </a:r>
            <a:br>
              <a:rPr lang="en-US" sz="700">
                <a:solidFill>
                  <a:srgbClr val="B3B2B5"/>
                </a:solidFill>
                <a:cs typeface="Arial" charset="0"/>
              </a:rPr>
            </a:br>
            <a:r>
              <a:rPr lang="en-US" sz="700">
                <a:solidFill>
                  <a:srgbClr val="B3B2B5"/>
                </a:solidFill>
                <a:cs typeface="Arial" charset="0"/>
              </a:rPr>
              <a:t>VTE: venous thromboembolism; DVT: Deep vein thrombosis </a:t>
            </a:r>
          </a:p>
        </p:txBody>
      </p:sp>
      <p:sp>
        <p:nvSpPr>
          <p:cNvPr id="67" name="Titel 1">
            <a:extLst>
              <a:ext uri="{FF2B5EF4-FFF2-40B4-BE49-F238E27FC236}">
                <a16:creationId xmlns:a16="http://schemas.microsoft.com/office/drawing/2014/main" id="{EB9B309A-2C85-4333-A2A9-5C28F3F16489}"/>
              </a:ext>
            </a:extLst>
          </p:cNvPr>
          <p:cNvSpPr txBox="1">
            <a:spLocks/>
          </p:cNvSpPr>
          <p:nvPr/>
        </p:nvSpPr>
        <p:spPr>
          <a:xfrm>
            <a:off x="611188" y="216913"/>
            <a:ext cx="8281988"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a:t>Categorization of risk factors for patients with VTE based on the risk of recurrence over the long term</a:t>
            </a:r>
            <a:r>
              <a:rPr lang="en-US" sz="2400" baseline="30000"/>
              <a:t>13</a:t>
            </a:r>
          </a:p>
        </p:txBody>
      </p:sp>
      <p:grpSp>
        <p:nvGrpSpPr>
          <p:cNvPr id="2" name="Gruppieren 1">
            <a:extLst>
              <a:ext uri="{FF2B5EF4-FFF2-40B4-BE49-F238E27FC236}">
                <a16:creationId xmlns:a16="http://schemas.microsoft.com/office/drawing/2014/main" id="{5E251089-F8BF-4B74-99D8-DAE66D75666B}"/>
              </a:ext>
            </a:extLst>
          </p:cNvPr>
          <p:cNvGrpSpPr/>
          <p:nvPr/>
        </p:nvGrpSpPr>
        <p:grpSpPr>
          <a:xfrm>
            <a:off x="619126" y="1276350"/>
            <a:ext cx="7913689" cy="972000"/>
            <a:chOff x="619125" y="1276350"/>
            <a:chExt cx="7913689" cy="896214"/>
          </a:xfrm>
        </p:grpSpPr>
        <p:sp>
          <p:nvSpPr>
            <p:cNvPr id="18" name="Freeform: Shape 36">
              <a:extLst>
                <a:ext uri="{FF2B5EF4-FFF2-40B4-BE49-F238E27FC236}">
                  <a16:creationId xmlns:a16="http://schemas.microsoft.com/office/drawing/2014/main" id="{74985F52-561F-4263-9CCA-477C65099B50}"/>
                </a:ext>
              </a:extLst>
            </p:cNvPr>
            <p:cNvSpPr/>
            <p:nvPr/>
          </p:nvSpPr>
          <p:spPr bwMode="auto">
            <a:xfrm>
              <a:off x="790575" y="1276350"/>
              <a:ext cx="7742239" cy="896214"/>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6689CC"/>
            </a:solidFill>
            <a:ln w="19050" algn="ctr">
              <a:noFill/>
              <a:miter lim="800000"/>
              <a:headEnd/>
              <a:tailEnd/>
            </a:ln>
            <a:effectLst/>
          </p:spPr>
          <p:txBody>
            <a:bodyPr wrap="square" lIns="0" tIns="0" rIns="0" bIns="0" rtlCol="0" anchor="ctr">
              <a:noAutofit/>
            </a:bodyPr>
            <a:lstStyle/>
            <a:p>
              <a:pPr algn="ctr" defTabSz="685614">
                <a:defRPr/>
              </a:pPr>
              <a:endParaRPr lang="en-GB" sz="1600">
                <a:solidFill>
                  <a:srgbClr val="000000">
                    <a:lumMod val="65000"/>
                    <a:lumOff val="35000"/>
                  </a:srgbClr>
                </a:solidFill>
                <a:latin typeface="Arial"/>
              </a:endParaRPr>
            </a:p>
          </p:txBody>
        </p:sp>
        <p:sp>
          <p:nvSpPr>
            <p:cNvPr id="19" name="Rechteck 18">
              <a:extLst>
                <a:ext uri="{FF2B5EF4-FFF2-40B4-BE49-F238E27FC236}">
                  <a16:creationId xmlns:a16="http://schemas.microsoft.com/office/drawing/2014/main" id="{A02F43FF-5D83-4BF0-8E37-B20BC3BEB232}"/>
                </a:ext>
              </a:extLst>
            </p:cNvPr>
            <p:cNvSpPr/>
            <p:nvPr/>
          </p:nvSpPr>
          <p:spPr bwMode="auto">
            <a:xfrm>
              <a:off x="619125" y="1276350"/>
              <a:ext cx="1443340" cy="896214"/>
            </a:xfrm>
            <a:prstGeom prst="rect">
              <a:avLst/>
            </a:prstGeom>
            <a:solidFill>
              <a:srgbClr val="6689C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grpSp>
        <p:nvGrpSpPr>
          <p:cNvPr id="13" name="Gruppieren 12">
            <a:extLst>
              <a:ext uri="{FF2B5EF4-FFF2-40B4-BE49-F238E27FC236}">
                <a16:creationId xmlns:a16="http://schemas.microsoft.com/office/drawing/2014/main" id="{BA0D75A0-9B1C-42EA-B85B-634D87D91DED}"/>
              </a:ext>
            </a:extLst>
          </p:cNvPr>
          <p:cNvGrpSpPr/>
          <p:nvPr/>
        </p:nvGrpSpPr>
        <p:grpSpPr>
          <a:xfrm>
            <a:off x="1150939" y="1416731"/>
            <a:ext cx="345353" cy="720000"/>
            <a:chOff x="1150938" y="1366723"/>
            <a:chExt cx="345353" cy="720000"/>
          </a:xfrm>
        </p:grpSpPr>
        <p:sp>
          <p:nvSpPr>
            <p:cNvPr id="3" name="Rechteck 2">
              <a:extLst>
                <a:ext uri="{FF2B5EF4-FFF2-40B4-BE49-F238E27FC236}">
                  <a16:creationId xmlns:a16="http://schemas.microsoft.com/office/drawing/2014/main" id="{257BCAA6-0020-40A3-81AA-7CB80C4F9DBD}"/>
                </a:ext>
              </a:extLst>
            </p:cNvPr>
            <p:cNvSpPr/>
            <p:nvPr/>
          </p:nvSpPr>
          <p:spPr bwMode="auto">
            <a:xfrm>
              <a:off x="1150938" y="1366723"/>
              <a:ext cx="345353" cy="720000"/>
            </a:xfrm>
            <a:prstGeom prst="rect">
              <a:avLst/>
            </a:prstGeom>
            <a:solidFill>
              <a:srgbClr val="8A8C8E"/>
            </a:solidFill>
            <a:ln w="19050" algn="ctr">
              <a:noFill/>
              <a:miter lim="800000"/>
              <a:headEnd/>
              <a:tailEnd/>
            </a:ln>
            <a:effectLst/>
          </p:spPr>
          <p:txBody>
            <a:bodyPr wrap="square" lIns="0" tIns="0" rIns="0" bIns="0" rtlCol="0" anchor="ctr">
              <a:noAutofit/>
            </a:bodyPr>
            <a:lstStyle/>
            <a:p>
              <a:pPr algn="ctr"/>
              <a:endParaRPr lang="de-DE" sz="1600">
                <a:solidFill>
                  <a:srgbClr val="D5D4D2"/>
                </a:solidFill>
              </a:endParaRPr>
            </a:p>
          </p:txBody>
        </p:sp>
        <p:sp>
          <p:nvSpPr>
            <p:cNvPr id="4" name="Ellipse 3">
              <a:extLst>
                <a:ext uri="{FF2B5EF4-FFF2-40B4-BE49-F238E27FC236}">
                  <a16:creationId xmlns:a16="http://schemas.microsoft.com/office/drawing/2014/main" id="{3D27FCF4-A795-4329-9CB8-DCBCA265F70F}"/>
                </a:ext>
              </a:extLst>
            </p:cNvPr>
            <p:cNvSpPr/>
            <p:nvPr/>
          </p:nvSpPr>
          <p:spPr bwMode="auto">
            <a:xfrm>
              <a:off x="1233614" y="1423873"/>
              <a:ext cx="180000" cy="180000"/>
            </a:xfrm>
            <a:prstGeom prst="ellipse">
              <a:avLst/>
            </a:prstGeom>
            <a:solidFill>
              <a:srgbClr val="FF0000"/>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30" name="Ellipse 29">
              <a:extLst>
                <a:ext uri="{FF2B5EF4-FFF2-40B4-BE49-F238E27FC236}">
                  <a16:creationId xmlns:a16="http://schemas.microsoft.com/office/drawing/2014/main" id="{A9999D92-4FA1-4AB5-BB1C-33A093002406}"/>
                </a:ext>
              </a:extLst>
            </p:cNvPr>
            <p:cNvSpPr/>
            <p:nvPr/>
          </p:nvSpPr>
          <p:spPr bwMode="auto">
            <a:xfrm>
              <a:off x="1233614" y="1634585"/>
              <a:ext cx="180000" cy="180000"/>
            </a:xfrm>
            <a:prstGeom prst="ellipse">
              <a:avLst/>
            </a:prstGeom>
            <a:solidFill>
              <a:srgbClr val="D5D4D2"/>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31" name="Ellipse 30">
              <a:extLst>
                <a:ext uri="{FF2B5EF4-FFF2-40B4-BE49-F238E27FC236}">
                  <a16:creationId xmlns:a16="http://schemas.microsoft.com/office/drawing/2014/main" id="{145CF779-3969-4DD1-BD05-565E3C592116}"/>
                </a:ext>
              </a:extLst>
            </p:cNvPr>
            <p:cNvSpPr/>
            <p:nvPr/>
          </p:nvSpPr>
          <p:spPr bwMode="auto">
            <a:xfrm>
              <a:off x="1233614" y="1845298"/>
              <a:ext cx="180000" cy="180000"/>
            </a:xfrm>
            <a:prstGeom prst="ellipse">
              <a:avLst/>
            </a:prstGeom>
            <a:solidFill>
              <a:srgbClr val="D5D4D2"/>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5" name="Textfeld 4">
            <a:extLst>
              <a:ext uri="{FF2B5EF4-FFF2-40B4-BE49-F238E27FC236}">
                <a16:creationId xmlns:a16="http://schemas.microsoft.com/office/drawing/2014/main" id="{90DBCBD0-DDAD-438B-BE36-B33D0BF9D6E0}"/>
              </a:ext>
            </a:extLst>
          </p:cNvPr>
          <p:cNvSpPr txBox="1"/>
          <p:nvPr/>
        </p:nvSpPr>
        <p:spPr>
          <a:xfrm>
            <a:off x="1833997" y="1276349"/>
            <a:ext cx="2558618" cy="972000"/>
          </a:xfrm>
          <a:prstGeom prst="rect">
            <a:avLst/>
          </a:prstGeom>
          <a:noFill/>
        </p:spPr>
        <p:txBody>
          <a:bodyPr wrap="square" lIns="0" tIns="46800" rIns="0" bIns="46800" rtlCol="0" anchor="ctr">
            <a:noAutofit/>
          </a:bodyPr>
          <a:lstStyle/>
          <a:p>
            <a:pPr>
              <a:spcBef>
                <a:spcPts val="0"/>
              </a:spcBef>
              <a:spcAft>
                <a:spcPts val="300"/>
              </a:spcAft>
            </a:pPr>
            <a:r>
              <a:rPr lang="en-US" sz="1000">
                <a:solidFill>
                  <a:schemeClr val="bg1"/>
                </a:solidFill>
              </a:rPr>
              <a:t>High risk of relapse</a:t>
            </a:r>
          </a:p>
          <a:p>
            <a:pPr>
              <a:spcBef>
                <a:spcPts val="0"/>
              </a:spcBef>
              <a:spcAft>
                <a:spcPts val="300"/>
              </a:spcAft>
            </a:pPr>
            <a:r>
              <a:rPr lang="en-US" sz="1000" b="1">
                <a:solidFill>
                  <a:schemeClr val="bg1"/>
                </a:solidFill>
              </a:rPr>
              <a:t>Long-term anticoagulation,</a:t>
            </a:r>
          </a:p>
          <a:p>
            <a:pPr>
              <a:spcBef>
                <a:spcPts val="0"/>
              </a:spcBef>
              <a:spcAft>
                <a:spcPts val="300"/>
              </a:spcAft>
            </a:pPr>
            <a:r>
              <a:rPr lang="en-US" sz="1000" b="1">
                <a:solidFill>
                  <a:schemeClr val="bg1"/>
                </a:solidFill>
              </a:rPr>
              <a:t>if no contra-indication</a:t>
            </a:r>
          </a:p>
        </p:txBody>
      </p:sp>
      <p:sp>
        <p:nvSpPr>
          <p:cNvPr id="32" name="Textfeld 31">
            <a:extLst>
              <a:ext uri="{FF2B5EF4-FFF2-40B4-BE49-F238E27FC236}">
                <a16:creationId xmlns:a16="http://schemas.microsoft.com/office/drawing/2014/main" id="{2F4A7E99-CFEA-4E74-A5C8-D148CDA49F79}"/>
              </a:ext>
            </a:extLst>
          </p:cNvPr>
          <p:cNvSpPr txBox="1"/>
          <p:nvPr/>
        </p:nvSpPr>
        <p:spPr>
          <a:xfrm>
            <a:off x="4751388" y="1284378"/>
            <a:ext cx="3241674" cy="963973"/>
          </a:xfrm>
          <a:prstGeom prst="rect">
            <a:avLst/>
          </a:prstGeom>
          <a:noFill/>
        </p:spPr>
        <p:txBody>
          <a:bodyPr wrap="square" lIns="0" tIns="46800" rIns="0" bIns="46800" rtlCol="0" anchor="ctr">
            <a:noAutofit/>
          </a:bodyPr>
          <a:lstStyle/>
          <a:p>
            <a:pPr marL="214303" indent="-214303" defTabSz="685766">
              <a:spcBef>
                <a:spcPts val="0"/>
              </a:spcBef>
              <a:spcAft>
                <a:spcPts val="300"/>
              </a:spcAft>
              <a:buClr>
                <a:schemeClr val="bg1"/>
              </a:buClr>
              <a:buFont typeface="Wingdings" panose="05000000000000000000" pitchFamily="2" charset="2"/>
              <a:buChar char=""/>
            </a:pPr>
            <a:r>
              <a:rPr lang="en-US" sz="1000">
                <a:solidFill>
                  <a:schemeClr val="bg1"/>
                </a:solidFill>
                <a:latin typeface="Arial"/>
              </a:rPr>
              <a:t>Active tumor</a:t>
            </a:r>
          </a:p>
          <a:p>
            <a:pPr marL="214303" indent="-214303" defTabSz="685766">
              <a:spcBef>
                <a:spcPts val="0"/>
              </a:spcBef>
              <a:spcAft>
                <a:spcPts val="300"/>
              </a:spcAft>
              <a:buClr>
                <a:schemeClr val="bg1"/>
              </a:buClr>
              <a:buFont typeface="Wingdings" panose="05000000000000000000" pitchFamily="2" charset="2"/>
              <a:buChar char=""/>
            </a:pPr>
            <a:r>
              <a:rPr lang="en-US" sz="1000">
                <a:solidFill>
                  <a:schemeClr val="bg1"/>
                </a:solidFill>
                <a:latin typeface="Arial"/>
              </a:rPr>
              <a:t>Provoked event with a persistent risk factor</a:t>
            </a:r>
          </a:p>
          <a:p>
            <a:pPr marL="214303" indent="-214303" defTabSz="685766">
              <a:spcBef>
                <a:spcPts val="0"/>
              </a:spcBef>
              <a:spcAft>
                <a:spcPts val="300"/>
              </a:spcAft>
              <a:buClr>
                <a:schemeClr val="bg1"/>
              </a:buClr>
              <a:buFont typeface="Wingdings" panose="05000000000000000000" pitchFamily="2" charset="2"/>
              <a:buChar char=""/>
            </a:pPr>
            <a:r>
              <a:rPr lang="en-US" sz="1000">
                <a:solidFill>
                  <a:schemeClr val="bg1"/>
                </a:solidFill>
                <a:latin typeface="Arial"/>
              </a:rPr>
              <a:t>Severe thrombophilia*</a:t>
            </a:r>
          </a:p>
        </p:txBody>
      </p:sp>
      <p:grpSp>
        <p:nvGrpSpPr>
          <p:cNvPr id="10" name="Gruppieren 9">
            <a:extLst>
              <a:ext uri="{FF2B5EF4-FFF2-40B4-BE49-F238E27FC236}">
                <a16:creationId xmlns:a16="http://schemas.microsoft.com/office/drawing/2014/main" id="{0F6B83C7-9828-4CEA-9A86-EA7579E1B108}"/>
              </a:ext>
            </a:extLst>
          </p:cNvPr>
          <p:cNvGrpSpPr/>
          <p:nvPr/>
        </p:nvGrpSpPr>
        <p:grpSpPr>
          <a:xfrm>
            <a:off x="619126" y="2396915"/>
            <a:ext cx="7913689" cy="972000"/>
            <a:chOff x="619125" y="2396915"/>
            <a:chExt cx="7913689" cy="896214"/>
          </a:xfrm>
        </p:grpSpPr>
        <p:sp>
          <p:nvSpPr>
            <p:cNvPr id="42" name="Freeform: Shape 36">
              <a:extLst>
                <a:ext uri="{FF2B5EF4-FFF2-40B4-BE49-F238E27FC236}">
                  <a16:creationId xmlns:a16="http://schemas.microsoft.com/office/drawing/2014/main" id="{589134E6-F5E0-412D-B339-D8B32F87CAFC}"/>
                </a:ext>
              </a:extLst>
            </p:cNvPr>
            <p:cNvSpPr/>
            <p:nvPr/>
          </p:nvSpPr>
          <p:spPr bwMode="auto">
            <a:xfrm>
              <a:off x="790575" y="2396915"/>
              <a:ext cx="7742239" cy="896214"/>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6689CC"/>
            </a:solidFill>
            <a:ln w="19050" algn="ctr">
              <a:noFill/>
              <a:miter lim="800000"/>
              <a:headEnd/>
              <a:tailEnd/>
            </a:ln>
            <a:effectLst/>
          </p:spPr>
          <p:txBody>
            <a:bodyPr wrap="square" lIns="0" tIns="0" rIns="0" bIns="0" rtlCol="0" anchor="ctr">
              <a:noAutofit/>
            </a:bodyPr>
            <a:lstStyle/>
            <a:p>
              <a:pPr algn="ctr" defTabSz="685614">
                <a:defRPr/>
              </a:pPr>
              <a:endParaRPr lang="en-GB" sz="1600">
                <a:solidFill>
                  <a:srgbClr val="000000">
                    <a:lumMod val="65000"/>
                    <a:lumOff val="35000"/>
                  </a:srgbClr>
                </a:solidFill>
                <a:latin typeface="Arial"/>
              </a:endParaRPr>
            </a:p>
          </p:txBody>
        </p:sp>
        <p:sp>
          <p:nvSpPr>
            <p:cNvPr id="43" name="Rechteck 42">
              <a:extLst>
                <a:ext uri="{FF2B5EF4-FFF2-40B4-BE49-F238E27FC236}">
                  <a16:creationId xmlns:a16="http://schemas.microsoft.com/office/drawing/2014/main" id="{CA36E507-4F86-4CCB-832A-14956CE9D95F}"/>
                </a:ext>
              </a:extLst>
            </p:cNvPr>
            <p:cNvSpPr/>
            <p:nvPr/>
          </p:nvSpPr>
          <p:spPr bwMode="auto">
            <a:xfrm>
              <a:off x="619125" y="2396915"/>
              <a:ext cx="1443340" cy="896214"/>
            </a:xfrm>
            <a:prstGeom prst="rect">
              <a:avLst/>
            </a:prstGeom>
            <a:solidFill>
              <a:srgbClr val="6689C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grpSp>
        <p:nvGrpSpPr>
          <p:cNvPr id="12" name="Gruppieren 11">
            <a:extLst>
              <a:ext uri="{FF2B5EF4-FFF2-40B4-BE49-F238E27FC236}">
                <a16:creationId xmlns:a16="http://schemas.microsoft.com/office/drawing/2014/main" id="{8B5AA6AF-A108-46AE-AA1C-3AAFEDCC1204}"/>
              </a:ext>
            </a:extLst>
          </p:cNvPr>
          <p:cNvGrpSpPr/>
          <p:nvPr/>
        </p:nvGrpSpPr>
        <p:grpSpPr>
          <a:xfrm>
            <a:off x="1150939" y="2530152"/>
            <a:ext cx="345353" cy="720000"/>
            <a:chOff x="1150938" y="2487288"/>
            <a:chExt cx="345353" cy="720000"/>
          </a:xfrm>
        </p:grpSpPr>
        <p:sp>
          <p:nvSpPr>
            <p:cNvPr id="36" name="Rechteck 35">
              <a:extLst>
                <a:ext uri="{FF2B5EF4-FFF2-40B4-BE49-F238E27FC236}">
                  <a16:creationId xmlns:a16="http://schemas.microsoft.com/office/drawing/2014/main" id="{FE520CDF-3DB3-4FF4-81F0-8CB94AB387AE}"/>
                </a:ext>
              </a:extLst>
            </p:cNvPr>
            <p:cNvSpPr/>
            <p:nvPr/>
          </p:nvSpPr>
          <p:spPr bwMode="auto">
            <a:xfrm>
              <a:off x="1150938" y="2487288"/>
              <a:ext cx="345353" cy="720000"/>
            </a:xfrm>
            <a:prstGeom prst="rect">
              <a:avLst/>
            </a:prstGeom>
            <a:solidFill>
              <a:srgbClr val="8A8C8E"/>
            </a:solidFill>
            <a:ln w="19050" algn="ctr">
              <a:noFill/>
              <a:miter lim="800000"/>
              <a:headEnd/>
              <a:tailEnd/>
            </a:ln>
            <a:effectLst/>
          </p:spPr>
          <p:txBody>
            <a:bodyPr wrap="square" lIns="0" tIns="0" rIns="0" bIns="0" rtlCol="0" anchor="ctr">
              <a:noAutofit/>
            </a:bodyPr>
            <a:lstStyle/>
            <a:p>
              <a:pPr algn="ctr"/>
              <a:endParaRPr lang="de-DE" sz="1600">
                <a:solidFill>
                  <a:srgbClr val="D5D4D2"/>
                </a:solidFill>
              </a:endParaRPr>
            </a:p>
          </p:txBody>
        </p:sp>
        <p:sp>
          <p:nvSpPr>
            <p:cNvPr id="37" name="Ellipse 36">
              <a:extLst>
                <a:ext uri="{FF2B5EF4-FFF2-40B4-BE49-F238E27FC236}">
                  <a16:creationId xmlns:a16="http://schemas.microsoft.com/office/drawing/2014/main" id="{A3B2B145-C1EA-4B76-AC7C-526D5915F3A0}"/>
                </a:ext>
              </a:extLst>
            </p:cNvPr>
            <p:cNvSpPr/>
            <p:nvPr/>
          </p:nvSpPr>
          <p:spPr bwMode="auto">
            <a:xfrm>
              <a:off x="1233614" y="2544438"/>
              <a:ext cx="180000" cy="180000"/>
            </a:xfrm>
            <a:prstGeom prst="ellipse">
              <a:avLst/>
            </a:prstGeom>
            <a:solidFill>
              <a:srgbClr val="D5D4D2"/>
            </a:solidFill>
            <a:ln w="19050" algn="ctr">
              <a:noFill/>
              <a:miter lim="800000"/>
              <a:headEnd/>
              <a:tailEnd/>
            </a:ln>
            <a:effectLst/>
          </p:spPr>
          <p:txBody>
            <a:bodyPr wrap="square" lIns="0" tIns="0" rIns="0" bIns="0" rtlCol="0" anchor="ctr">
              <a:noAutofit/>
            </a:bodyPr>
            <a:lstStyle/>
            <a:p>
              <a:pPr algn="ctr"/>
              <a:endParaRPr lang="de-DE" sz="1600">
                <a:solidFill>
                  <a:srgbClr val="D5D4D2"/>
                </a:solidFill>
              </a:endParaRPr>
            </a:p>
          </p:txBody>
        </p:sp>
        <p:sp>
          <p:nvSpPr>
            <p:cNvPr id="38" name="Ellipse 37">
              <a:extLst>
                <a:ext uri="{FF2B5EF4-FFF2-40B4-BE49-F238E27FC236}">
                  <a16:creationId xmlns:a16="http://schemas.microsoft.com/office/drawing/2014/main" id="{4DE8C8A6-4FDA-4B38-BC4F-8EF45E94F224}"/>
                </a:ext>
              </a:extLst>
            </p:cNvPr>
            <p:cNvSpPr/>
            <p:nvPr/>
          </p:nvSpPr>
          <p:spPr bwMode="auto">
            <a:xfrm>
              <a:off x="1233614" y="2755150"/>
              <a:ext cx="180000" cy="180000"/>
            </a:xfrm>
            <a:prstGeom prst="ellipse">
              <a:avLst/>
            </a:prstGeom>
            <a:solidFill>
              <a:srgbClr val="FFC000"/>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39" name="Ellipse 38">
              <a:extLst>
                <a:ext uri="{FF2B5EF4-FFF2-40B4-BE49-F238E27FC236}">
                  <a16:creationId xmlns:a16="http://schemas.microsoft.com/office/drawing/2014/main" id="{260D2432-261C-4889-AF21-0912DB4B0B10}"/>
                </a:ext>
              </a:extLst>
            </p:cNvPr>
            <p:cNvSpPr/>
            <p:nvPr/>
          </p:nvSpPr>
          <p:spPr bwMode="auto">
            <a:xfrm>
              <a:off x="1233614" y="2965863"/>
              <a:ext cx="180000" cy="180000"/>
            </a:xfrm>
            <a:prstGeom prst="ellipse">
              <a:avLst/>
            </a:prstGeom>
            <a:solidFill>
              <a:srgbClr val="D5D4D2"/>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40" name="Textfeld 39">
            <a:extLst>
              <a:ext uri="{FF2B5EF4-FFF2-40B4-BE49-F238E27FC236}">
                <a16:creationId xmlns:a16="http://schemas.microsoft.com/office/drawing/2014/main" id="{061E3E5C-293F-4A2B-9C34-3306C983B3FF}"/>
              </a:ext>
            </a:extLst>
          </p:cNvPr>
          <p:cNvSpPr txBox="1"/>
          <p:nvPr/>
        </p:nvSpPr>
        <p:spPr>
          <a:xfrm>
            <a:off x="1833997" y="2396914"/>
            <a:ext cx="2558618" cy="972000"/>
          </a:xfrm>
          <a:prstGeom prst="rect">
            <a:avLst/>
          </a:prstGeom>
          <a:noFill/>
        </p:spPr>
        <p:txBody>
          <a:bodyPr wrap="square" lIns="0" tIns="46800" rIns="0" bIns="46800" rtlCol="0" anchor="ctr">
            <a:noAutofit/>
          </a:bodyPr>
          <a:lstStyle/>
          <a:p>
            <a:pPr>
              <a:spcBef>
                <a:spcPts val="0"/>
              </a:spcBef>
              <a:spcAft>
                <a:spcPts val="300"/>
              </a:spcAft>
            </a:pPr>
            <a:r>
              <a:rPr lang="en-US" sz="1000">
                <a:solidFill>
                  <a:schemeClr val="bg1"/>
                </a:solidFill>
              </a:rPr>
              <a:t>Moderate risk of relapse</a:t>
            </a:r>
          </a:p>
          <a:p>
            <a:pPr>
              <a:spcBef>
                <a:spcPts val="0"/>
              </a:spcBef>
              <a:spcAft>
                <a:spcPts val="300"/>
              </a:spcAft>
            </a:pPr>
            <a:r>
              <a:rPr lang="en-US" sz="1000" b="1">
                <a:solidFill>
                  <a:schemeClr val="bg1"/>
                </a:solidFill>
              </a:rPr>
              <a:t>Prolonged </a:t>
            </a:r>
          </a:p>
          <a:p>
            <a:pPr>
              <a:spcBef>
                <a:spcPts val="0"/>
              </a:spcBef>
              <a:spcAft>
                <a:spcPts val="300"/>
              </a:spcAft>
            </a:pPr>
            <a:r>
              <a:rPr lang="en-US" sz="1000" b="1">
                <a:solidFill>
                  <a:schemeClr val="bg1"/>
                </a:solidFill>
              </a:rPr>
              <a:t>secondary prophylaxis</a:t>
            </a:r>
          </a:p>
        </p:txBody>
      </p:sp>
      <p:sp>
        <p:nvSpPr>
          <p:cNvPr id="41" name="Textfeld 40">
            <a:extLst>
              <a:ext uri="{FF2B5EF4-FFF2-40B4-BE49-F238E27FC236}">
                <a16:creationId xmlns:a16="http://schemas.microsoft.com/office/drawing/2014/main" id="{13F0E6C0-4490-4A53-A4F2-3D6938AD6078}"/>
              </a:ext>
            </a:extLst>
          </p:cNvPr>
          <p:cNvSpPr txBox="1"/>
          <p:nvPr/>
        </p:nvSpPr>
        <p:spPr>
          <a:xfrm>
            <a:off x="4751388" y="2404942"/>
            <a:ext cx="3241674" cy="972000"/>
          </a:xfrm>
          <a:prstGeom prst="rect">
            <a:avLst/>
          </a:prstGeom>
          <a:noFill/>
        </p:spPr>
        <p:txBody>
          <a:bodyPr wrap="square" lIns="0" tIns="46800" rIns="0" bIns="46800" rtlCol="0" anchor="ctr">
            <a:noAutofit/>
          </a:bodyPr>
          <a:lstStyle/>
          <a:p>
            <a:pPr marL="214303" indent="-214303" defTabSz="685766">
              <a:spcBef>
                <a:spcPts val="0"/>
              </a:spcBef>
              <a:spcAft>
                <a:spcPts val="300"/>
              </a:spcAft>
              <a:buClr>
                <a:schemeClr val="bg1"/>
              </a:buClr>
              <a:buFont typeface="Wingdings" panose="05000000000000000000" pitchFamily="2" charset="2"/>
              <a:buChar char=""/>
            </a:pPr>
            <a:r>
              <a:rPr lang="en-US" sz="1000">
                <a:solidFill>
                  <a:schemeClr val="bg1"/>
                </a:solidFill>
                <a:latin typeface="Arial"/>
              </a:rPr>
              <a:t>VTE relapse</a:t>
            </a:r>
          </a:p>
          <a:p>
            <a:pPr marL="214303" indent="-214303" defTabSz="685766">
              <a:spcBef>
                <a:spcPts val="0"/>
              </a:spcBef>
              <a:spcAft>
                <a:spcPts val="300"/>
              </a:spcAft>
              <a:buClr>
                <a:schemeClr val="bg1"/>
              </a:buClr>
              <a:buFont typeface="Wingdings" panose="05000000000000000000" pitchFamily="2" charset="2"/>
              <a:buChar char=""/>
            </a:pPr>
            <a:r>
              <a:rPr lang="en-US" sz="1000">
                <a:solidFill>
                  <a:schemeClr val="bg1"/>
                </a:solidFill>
                <a:latin typeface="Arial"/>
              </a:rPr>
              <a:t>Unprovoked event</a:t>
            </a:r>
          </a:p>
          <a:p>
            <a:pPr marL="214303" indent="-214303" defTabSz="685766">
              <a:spcBef>
                <a:spcPts val="0"/>
              </a:spcBef>
              <a:spcAft>
                <a:spcPts val="300"/>
              </a:spcAft>
              <a:buClr>
                <a:schemeClr val="bg1"/>
              </a:buClr>
              <a:buFont typeface="Wingdings" panose="05000000000000000000" pitchFamily="2" charset="2"/>
              <a:buChar char=""/>
            </a:pPr>
            <a:r>
              <a:rPr lang="en-US" sz="1000">
                <a:solidFill>
                  <a:schemeClr val="bg1"/>
                </a:solidFill>
                <a:latin typeface="Arial"/>
              </a:rPr>
              <a:t>Provoked event with mild, uncertain and transient risk, e.g. travel</a:t>
            </a:r>
          </a:p>
        </p:txBody>
      </p:sp>
    </p:spTree>
    <p:extLst>
      <p:ext uri="{BB962C8B-B14F-4D97-AF65-F5344CB8AC3E}">
        <p14:creationId xmlns:p14="http://schemas.microsoft.com/office/powerpoint/2010/main" val="25948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Grafik 127">
            <a:extLst>
              <a:ext uri="{FF2B5EF4-FFF2-40B4-BE49-F238E27FC236}">
                <a16:creationId xmlns:a16="http://schemas.microsoft.com/office/drawing/2014/main" id="{4A988C70-2A11-480A-96A3-F607079DB0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76029"/>
            <a:ext cx="9143998" cy="5124448"/>
          </a:xfrm>
          <a:prstGeom prst="rect">
            <a:avLst/>
          </a:prstGeom>
        </p:spPr>
      </p:pic>
      <p:grpSp>
        <p:nvGrpSpPr>
          <p:cNvPr id="113" name="Gruppieren 112">
            <a:extLst>
              <a:ext uri="{FF2B5EF4-FFF2-40B4-BE49-F238E27FC236}">
                <a16:creationId xmlns:a16="http://schemas.microsoft.com/office/drawing/2014/main" id="{5B8389A3-FD13-604D-BA26-22B2046A68FF}"/>
              </a:ext>
            </a:extLst>
          </p:cNvPr>
          <p:cNvGrpSpPr/>
          <p:nvPr/>
        </p:nvGrpSpPr>
        <p:grpSpPr>
          <a:xfrm>
            <a:off x="3215256" y="2637785"/>
            <a:ext cx="634104" cy="690302"/>
            <a:chOff x="3825176" y="1904291"/>
            <a:chExt cx="796036" cy="710620"/>
          </a:xfrm>
        </p:grpSpPr>
        <p:sp>
          <p:nvSpPr>
            <p:cNvPr id="114" name="Pfeil: nach unten 150">
              <a:extLst>
                <a:ext uri="{FF2B5EF4-FFF2-40B4-BE49-F238E27FC236}">
                  <a16:creationId xmlns:a16="http://schemas.microsoft.com/office/drawing/2014/main" id="{2451D692-294E-9141-AC2C-3B0D5C067B2A}"/>
                </a:ext>
              </a:extLst>
            </p:cNvPr>
            <p:cNvSpPr/>
            <p:nvPr/>
          </p:nvSpPr>
          <p:spPr bwMode="auto">
            <a:xfrm>
              <a:off x="3825176" y="1904291"/>
              <a:ext cx="796036" cy="710620"/>
            </a:xfrm>
            <a:prstGeom prst="downArrow">
              <a:avLst/>
            </a:prstGeom>
            <a:solidFill>
              <a:srgbClr val="6689CC">
                <a:alpha val="49789"/>
              </a:srgbClr>
            </a:solidFill>
            <a:ln w="19050" algn="ctr">
              <a:noFill/>
              <a:miter lim="800000"/>
              <a:headEnd/>
              <a:tailEnd/>
            </a:ln>
            <a:effectLst/>
          </p:spPr>
          <p:txBody>
            <a:bodyPr wrap="square" lIns="0" tIns="0" rIns="0" bIns="0" rtlCol="0" anchor="ctr">
              <a:noAutofit/>
            </a:bodyPr>
            <a:lstStyle/>
            <a:p>
              <a:pPr algn="ctr"/>
              <a:endParaRPr lang="de-CH" sz="1600">
                <a:solidFill>
                  <a:schemeClr val="tx1">
                    <a:lumMod val="65000"/>
                    <a:lumOff val="35000"/>
                  </a:schemeClr>
                </a:solidFill>
                <a:highlight>
                  <a:srgbClr val="FFFF00"/>
                </a:highlight>
              </a:endParaRPr>
            </a:p>
          </p:txBody>
        </p:sp>
        <p:sp>
          <p:nvSpPr>
            <p:cNvPr id="115" name="Textfeld 114">
              <a:extLst>
                <a:ext uri="{FF2B5EF4-FFF2-40B4-BE49-F238E27FC236}">
                  <a16:creationId xmlns:a16="http://schemas.microsoft.com/office/drawing/2014/main" id="{D8FC7738-B093-CE49-826C-E2570299BFD1}"/>
                </a:ext>
              </a:extLst>
            </p:cNvPr>
            <p:cNvSpPr txBox="1"/>
            <p:nvPr/>
          </p:nvSpPr>
          <p:spPr>
            <a:xfrm>
              <a:off x="3858596" y="2079170"/>
              <a:ext cx="736980" cy="493341"/>
            </a:xfrm>
            <a:prstGeom prst="rect">
              <a:avLst/>
            </a:prstGeom>
            <a:noFill/>
          </p:spPr>
          <p:txBody>
            <a:bodyPr wrap="square" lIns="90000" tIns="46800" rIns="90000" bIns="46800" rtlCol="0" anchor="ctr">
              <a:spAutoFit/>
            </a:bodyPr>
            <a:lstStyle/>
            <a:p>
              <a:pPr algn="ctr"/>
              <a:r>
                <a:rPr lang="de-CH" sz="1000" b="1">
                  <a:solidFill>
                    <a:schemeClr val="bg1"/>
                  </a:solidFill>
                </a:rPr>
                <a:t>66%</a:t>
              </a:r>
              <a:br>
                <a:rPr lang="de-CH" sz="1000" b="1">
                  <a:solidFill>
                    <a:schemeClr val="bg1"/>
                  </a:solidFill>
                </a:rPr>
              </a:br>
              <a:r>
                <a:rPr lang="de-CH" sz="600" b="1">
                  <a:solidFill>
                    <a:schemeClr val="bg1"/>
                  </a:solidFill>
                </a:rPr>
                <a:t>RRR</a:t>
              </a:r>
            </a:p>
            <a:p>
              <a:pPr algn="ctr"/>
              <a:endParaRPr lang="de-CH" sz="600" b="1">
                <a:solidFill>
                  <a:schemeClr val="tx1">
                    <a:lumMod val="65000"/>
                    <a:lumOff val="35000"/>
                  </a:schemeClr>
                </a:solidFill>
              </a:endParaRPr>
            </a:p>
          </p:txBody>
        </p:sp>
      </p:grpSp>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3">
            <a:extLst>
              <a:ext uri="{FF2B5EF4-FFF2-40B4-BE49-F238E27FC236}">
                <a16:creationId xmlns:a16="http://schemas.microsoft.com/office/drawing/2014/main" id="{2FFE767A-A25D-4C4F-BA87-BB3284BB6192}"/>
              </a:ext>
            </a:extLst>
          </p:cNvPr>
          <p:cNvSpPr txBox="1"/>
          <p:nvPr/>
        </p:nvSpPr>
        <p:spPr>
          <a:xfrm>
            <a:off x="619124" y="4815493"/>
            <a:ext cx="7913690" cy="241092"/>
          </a:xfrm>
          <a:prstGeom prst="rect">
            <a:avLst/>
          </a:prstGeom>
          <a:noFill/>
        </p:spPr>
        <p:txBody>
          <a:bodyPr wrap="square" lIns="0" tIns="0" rIns="0" bIns="0" rtlCol="0" anchor="b" anchorCtr="0">
            <a:spAutoFit/>
          </a:bodyPr>
          <a:lstStyle/>
          <a:p>
            <a:pPr>
              <a:spcBef>
                <a:spcPts val="0"/>
              </a:spcBef>
              <a:spcAft>
                <a:spcPts val="200"/>
              </a:spcAft>
            </a:pPr>
            <a:r>
              <a:rPr lang="en-US" sz="700">
                <a:solidFill>
                  <a:srgbClr val="B3B2B5"/>
                </a:solidFill>
                <a:cs typeface="Arial" charset="0"/>
              </a:rPr>
              <a:t>* intention-to-treat analysis; ** Rivaroxaban</a:t>
            </a:r>
            <a:r>
              <a:rPr lang="en-US" sz="700" baseline="30000">
                <a:solidFill>
                  <a:srgbClr val="B3B2B5"/>
                </a:solidFill>
                <a:cs typeface="Arial" charset="0"/>
              </a:rPr>
              <a:t>®</a:t>
            </a:r>
            <a:r>
              <a:rPr lang="en-US" sz="700">
                <a:solidFill>
                  <a:srgbClr val="B3B2B5"/>
                </a:solidFill>
                <a:cs typeface="Arial" charset="0"/>
              </a:rPr>
              <a:t> 10 mg (0.4%) und 20 mg (0.5%) vs. ASA (0.3%), p=ns</a:t>
            </a:r>
          </a:p>
          <a:p>
            <a:pPr>
              <a:spcBef>
                <a:spcPts val="0"/>
              </a:spcBef>
              <a:spcAft>
                <a:spcPts val="200"/>
              </a:spcAft>
            </a:pPr>
            <a:r>
              <a:rPr lang="en-US" sz="700">
                <a:solidFill>
                  <a:srgbClr val="B3B2B5"/>
                </a:solidFill>
                <a:cs typeface="Arial" charset="0"/>
              </a:rPr>
              <a:t>ASA: acetylsalicylic acid; VTE: venous thromboembolism.</a:t>
            </a:r>
          </a:p>
        </p:txBody>
      </p:sp>
      <p:sp>
        <p:nvSpPr>
          <p:cNvPr id="67" name="Titel 1">
            <a:extLst>
              <a:ext uri="{FF2B5EF4-FFF2-40B4-BE49-F238E27FC236}">
                <a16:creationId xmlns:a16="http://schemas.microsoft.com/office/drawing/2014/main" id="{EB9B309A-2C85-4333-A2A9-5C28F3F16489}"/>
              </a:ext>
            </a:extLst>
          </p:cNvPr>
          <p:cNvSpPr txBox="1">
            <a:spLocks/>
          </p:cNvSpPr>
          <p:nvPr/>
        </p:nvSpPr>
        <p:spPr>
          <a:xfrm>
            <a:off x="611188" y="216911"/>
            <a:ext cx="8281988"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Extend your VTE patients’ protection for </a:t>
            </a:r>
            <a:br>
              <a:rPr lang="en-US" sz="2400" kern="0"/>
            </a:br>
            <a:r>
              <a:rPr lang="en-US" sz="2400" kern="0"/>
              <a:t>as long as their risk for recurrence persists</a:t>
            </a:r>
            <a:r>
              <a:rPr lang="en-US" sz="2400" kern="0" baseline="30000"/>
              <a:t>14</a:t>
            </a:r>
          </a:p>
        </p:txBody>
      </p:sp>
      <p:sp>
        <p:nvSpPr>
          <p:cNvPr id="54" name="Subtitle 1">
            <a:extLst>
              <a:ext uri="{FF2B5EF4-FFF2-40B4-BE49-F238E27FC236}">
                <a16:creationId xmlns:a16="http://schemas.microsoft.com/office/drawing/2014/main" id="{6464FD0E-665D-4428-8DE2-1FA71EDAA65C}"/>
              </a:ext>
            </a:extLst>
          </p:cNvPr>
          <p:cNvSpPr txBox="1">
            <a:spLocks/>
          </p:cNvSpPr>
          <p:nvPr/>
        </p:nvSpPr>
        <p:spPr>
          <a:xfrm>
            <a:off x="612776" y="1237901"/>
            <a:ext cx="7920037" cy="68942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EINSTEIN CHOICE: Both rivaroxaban doses showed superior efficacy vs. ASA at reducing </a:t>
            </a:r>
            <a:br>
              <a:rPr lang="en-US" altLang="en-US" sz="1400" b="1" kern="0" dirty="0"/>
            </a:br>
            <a:r>
              <a:rPr lang="en-US" altLang="en-US" sz="1400" b="1" kern="0" dirty="0"/>
              <a:t>recurrent VTE, with a similar risk of bleeding</a:t>
            </a:r>
            <a:r>
              <a:rPr lang="en-US" altLang="en-US" sz="1400" b="1" kern="0" baseline="30000" dirty="0"/>
              <a:t>14</a:t>
            </a:r>
          </a:p>
          <a:p>
            <a:endParaRPr lang="en-US" altLang="en-US" sz="1400" b="1" kern="0" dirty="0"/>
          </a:p>
        </p:txBody>
      </p:sp>
      <p:sp>
        <p:nvSpPr>
          <p:cNvPr id="55" name="Text Box 94">
            <a:extLst>
              <a:ext uri="{FF2B5EF4-FFF2-40B4-BE49-F238E27FC236}">
                <a16:creationId xmlns:a16="http://schemas.microsoft.com/office/drawing/2014/main" id="{ADAC7614-EDC2-41C9-BFCA-56F6862CF29F}"/>
              </a:ext>
            </a:extLst>
          </p:cNvPr>
          <p:cNvSpPr txBox="1">
            <a:spLocks noChangeArrowheads="1"/>
          </p:cNvSpPr>
          <p:nvPr/>
        </p:nvSpPr>
        <p:spPr bwMode="auto">
          <a:xfrm>
            <a:off x="986103" y="4120389"/>
            <a:ext cx="23815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1000" b="1" kern="0">
                <a:solidFill>
                  <a:schemeClr val="tx1">
                    <a:lumMod val="65000"/>
                    <a:lumOff val="35000"/>
                  </a:schemeClr>
                </a:solidFill>
              </a:rPr>
              <a:t>Time to event (days)</a:t>
            </a:r>
            <a:endParaRPr lang="en-US" sz="1000" b="1" kern="0">
              <a:solidFill>
                <a:schemeClr val="tx1">
                  <a:lumMod val="65000"/>
                  <a:lumOff val="35000"/>
                </a:schemeClr>
              </a:solidFill>
            </a:endParaRPr>
          </a:p>
        </p:txBody>
      </p:sp>
      <p:grpSp>
        <p:nvGrpSpPr>
          <p:cNvPr id="58" name="Group 28">
            <a:extLst>
              <a:ext uri="{FF2B5EF4-FFF2-40B4-BE49-F238E27FC236}">
                <a16:creationId xmlns:a16="http://schemas.microsoft.com/office/drawing/2014/main" id="{4DE41CAF-51C1-473A-AA06-333AB9FDF8FE}"/>
              </a:ext>
            </a:extLst>
          </p:cNvPr>
          <p:cNvGrpSpPr>
            <a:grpSpLocks/>
          </p:cNvGrpSpPr>
          <p:nvPr/>
        </p:nvGrpSpPr>
        <p:grpSpPr bwMode="auto">
          <a:xfrm>
            <a:off x="743860" y="2109837"/>
            <a:ext cx="242246" cy="1938745"/>
            <a:chOff x="718" y="855"/>
            <a:chExt cx="414" cy="2059"/>
          </a:xfrm>
        </p:grpSpPr>
        <p:sp>
          <p:nvSpPr>
            <p:cNvPr id="102" name="Text Box 35">
              <a:extLst>
                <a:ext uri="{FF2B5EF4-FFF2-40B4-BE49-F238E27FC236}">
                  <a16:creationId xmlns:a16="http://schemas.microsoft.com/office/drawing/2014/main" id="{3852CA86-872F-4653-ABB4-28E42223B309}"/>
                </a:ext>
              </a:extLst>
            </p:cNvPr>
            <p:cNvSpPr txBox="1">
              <a:spLocks noChangeArrowheads="1"/>
            </p:cNvSpPr>
            <p:nvPr/>
          </p:nvSpPr>
          <p:spPr bwMode="auto">
            <a:xfrm>
              <a:off x="718" y="2319"/>
              <a:ext cx="4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1</a:t>
              </a:r>
              <a:endParaRPr lang="en-US" sz="800" kern="0">
                <a:solidFill>
                  <a:schemeClr val="tx1">
                    <a:lumMod val="65000"/>
                    <a:lumOff val="35000"/>
                  </a:schemeClr>
                </a:solidFill>
              </a:endParaRPr>
            </a:p>
          </p:txBody>
        </p:sp>
        <p:sp>
          <p:nvSpPr>
            <p:cNvPr id="103" name="Text Box 29">
              <a:extLst>
                <a:ext uri="{FF2B5EF4-FFF2-40B4-BE49-F238E27FC236}">
                  <a16:creationId xmlns:a16="http://schemas.microsoft.com/office/drawing/2014/main" id="{9C6C9BD5-DBA4-4178-8632-D59474AF83B0}"/>
                </a:ext>
              </a:extLst>
            </p:cNvPr>
            <p:cNvSpPr txBox="1">
              <a:spLocks noChangeArrowheads="1"/>
            </p:cNvSpPr>
            <p:nvPr/>
          </p:nvSpPr>
          <p:spPr bwMode="auto">
            <a:xfrm>
              <a:off x="718" y="855"/>
              <a:ext cx="4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5</a:t>
              </a:r>
              <a:endParaRPr lang="en-US" sz="800" kern="0">
                <a:solidFill>
                  <a:schemeClr val="tx1">
                    <a:lumMod val="65000"/>
                    <a:lumOff val="35000"/>
                  </a:schemeClr>
                </a:solidFill>
              </a:endParaRPr>
            </a:p>
          </p:txBody>
        </p:sp>
        <p:sp>
          <p:nvSpPr>
            <p:cNvPr id="105" name="Text Box 31">
              <a:extLst>
                <a:ext uri="{FF2B5EF4-FFF2-40B4-BE49-F238E27FC236}">
                  <a16:creationId xmlns:a16="http://schemas.microsoft.com/office/drawing/2014/main" id="{BECCDD32-5A08-4C13-9046-F47C290E02C8}"/>
                </a:ext>
              </a:extLst>
            </p:cNvPr>
            <p:cNvSpPr txBox="1">
              <a:spLocks noChangeArrowheads="1"/>
            </p:cNvSpPr>
            <p:nvPr/>
          </p:nvSpPr>
          <p:spPr bwMode="auto">
            <a:xfrm>
              <a:off x="718" y="1221"/>
              <a:ext cx="4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4</a:t>
              </a:r>
              <a:endParaRPr lang="en-US" sz="800" kern="0">
                <a:solidFill>
                  <a:schemeClr val="tx1">
                    <a:lumMod val="65000"/>
                    <a:lumOff val="35000"/>
                  </a:schemeClr>
                </a:solidFill>
              </a:endParaRPr>
            </a:p>
          </p:txBody>
        </p:sp>
        <p:sp>
          <p:nvSpPr>
            <p:cNvPr id="106" name="Text Box 32">
              <a:extLst>
                <a:ext uri="{FF2B5EF4-FFF2-40B4-BE49-F238E27FC236}">
                  <a16:creationId xmlns:a16="http://schemas.microsoft.com/office/drawing/2014/main" id="{218D2752-8CD4-4242-91B7-86F45413B75F}"/>
                </a:ext>
              </a:extLst>
            </p:cNvPr>
            <p:cNvSpPr txBox="1">
              <a:spLocks noChangeArrowheads="1"/>
            </p:cNvSpPr>
            <p:nvPr/>
          </p:nvSpPr>
          <p:spPr bwMode="auto">
            <a:xfrm>
              <a:off x="718" y="1587"/>
              <a:ext cx="4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3</a:t>
              </a:r>
              <a:endParaRPr lang="en-US" sz="800" kern="0">
                <a:solidFill>
                  <a:schemeClr val="tx1">
                    <a:lumMod val="65000"/>
                    <a:lumOff val="35000"/>
                  </a:schemeClr>
                </a:solidFill>
              </a:endParaRPr>
            </a:p>
          </p:txBody>
        </p:sp>
        <p:sp>
          <p:nvSpPr>
            <p:cNvPr id="107" name="Text Box 33">
              <a:extLst>
                <a:ext uri="{FF2B5EF4-FFF2-40B4-BE49-F238E27FC236}">
                  <a16:creationId xmlns:a16="http://schemas.microsoft.com/office/drawing/2014/main" id="{0EDA219E-7880-468B-8DCD-0AB405675F93}"/>
                </a:ext>
              </a:extLst>
            </p:cNvPr>
            <p:cNvSpPr txBox="1">
              <a:spLocks noChangeArrowheads="1"/>
            </p:cNvSpPr>
            <p:nvPr/>
          </p:nvSpPr>
          <p:spPr bwMode="auto">
            <a:xfrm>
              <a:off x="718" y="1953"/>
              <a:ext cx="4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2</a:t>
              </a:r>
              <a:endParaRPr lang="en-US" sz="800" kern="0">
                <a:solidFill>
                  <a:schemeClr val="tx1">
                    <a:lumMod val="65000"/>
                    <a:lumOff val="35000"/>
                  </a:schemeClr>
                </a:solidFill>
              </a:endParaRPr>
            </a:p>
          </p:txBody>
        </p:sp>
        <p:sp>
          <p:nvSpPr>
            <p:cNvPr id="108" name="Text Box 34">
              <a:extLst>
                <a:ext uri="{FF2B5EF4-FFF2-40B4-BE49-F238E27FC236}">
                  <a16:creationId xmlns:a16="http://schemas.microsoft.com/office/drawing/2014/main" id="{1C9D0FA0-7A6B-49E4-AD8F-CD54E7CADE6F}"/>
                </a:ext>
              </a:extLst>
            </p:cNvPr>
            <p:cNvSpPr txBox="1">
              <a:spLocks noChangeArrowheads="1"/>
            </p:cNvSpPr>
            <p:nvPr/>
          </p:nvSpPr>
          <p:spPr bwMode="auto">
            <a:xfrm>
              <a:off x="718" y="2685"/>
              <a:ext cx="4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0</a:t>
              </a:r>
              <a:endParaRPr lang="en-US" sz="800" kern="0">
                <a:solidFill>
                  <a:schemeClr val="tx1">
                    <a:lumMod val="65000"/>
                    <a:lumOff val="35000"/>
                  </a:schemeClr>
                </a:solidFill>
              </a:endParaRPr>
            </a:p>
          </p:txBody>
        </p:sp>
      </p:grpSp>
      <p:grpSp>
        <p:nvGrpSpPr>
          <p:cNvPr id="61" name="Group 15">
            <a:extLst>
              <a:ext uri="{FF2B5EF4-FFF2-40B4-BE49-F238E27FC236}">
                <a16:creationId xmlns:a16="http://schemas.microsoft.com/office/drawing/2014/main" id="{0AC7E62E-7EE5-42EE-9F97-E81EE01C7469}"/>
              </a:ext>
            </a:extLst>
          </p:cNvPr>
          <p:cNvGrpSpPr>
            <a:grpSpLocks/>
          </p:cNvGrpSpPr>
          <p:nvPr/>
        </p:nvGrpSpPr>
        <p:grpSpPr bwMode="auto">
          <a:xfrm>
            <a:off x="971140" y="2211521"/>
            <a:ext cx="3421473" cy="1766205"/>
            <a:chOff x="1742934" y="1986566"/>
            <a:chExt cx="6599386" cy="2977766"/>
          </a:xfrm>
        </p:grpSpPr>
        <p:grpSp>
          <p:nvGrpSpPr>
            <p:cNvPr id="80" name="Group 16">
              <a:extLst>
                <a:ext uri="{FF2B5EF4-FFF2-40B4-BE49-F238E27FC236}">
                  <a16:creationId xmlns:a16="http://schemas.microsoft.com/office/drawing/2014/main" id="{25008991-9D5C-43F3-B3A8-EA1C79B94AF3}"/>
                </a:ext>
              </a:extLst>
            </p:cNvPr>
            <p:cNvGrpSpPr>
              <a:grpSpLocks/>
            </p:cNvGrpSpPr>
            <p:nvPr/>
          </p:nvGrpSpPr>
          <p:grpSpPr bwMode="auto">
            <a:xfrm>
              <a:off x="1742934" y="1986566"/>
              <a:ext cx="56680" cy="2977766"/>
              <a:chOff x="1742934" y="1986566"/>
              <a:chExt cx="56680" cy="2977766"/>
            </a:xfrm>
          </p:grpSpPr>
          <p:sp>
            <p:nvSpPr>
              <p:cNvPr id="95" name="Line 7">
                <a:extLst>
                  <a:ext uri="{FF2B5EF4-FFF2-40B4-BE49-F238E27FC236}">
                    <a16:creationId xmlns:a16="http://schemas.microsoft.com/office/drawing/2014/main" id="{4D7FB086-986A-47E4-ADE2-45D48B5A11F1}"/>
                  </a:ext>
                </a:extLst>
              </p:cNvPr>
              <p:cNvSpPr>
                <a:spLocks noChangeShapeType="1"/>
              </p:cNvSpPr>
              <p:nvPr/>
            </p:nvSpPr>
            <p:spPr bwMode="auto">
              <a:xfrm>
                <a:off x="1792946" y="1986566"/>
                <a:ext cx="0" cy="2977766"/>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96" name="Line 8">
                <a:extLst>
                  <a:ext uri="{FF2B5EF4-FFF2-40B4-BE49-F238E27FC236}">
                    <a16:creationId xmlns:a16="http://schemas.microsoft.com/office/drawing/2014/main" id="{C8763748-3FCD-41E7-8BAF-30A5F57600A6}"/>
                  </a:ext>
                </a:extLst>
              </p:cNvPr>
              <p:cNvSpPr>
                <a:spLocks noChangeShapeType="1"/>
              </p:cNvSpPr>
              <p:nvPr/>
            </p:nvSpPr>
            <p:spPr bwMode="auto">
              <a:xfrm>
                <a:off x="1742934" y="1992916"/>
                <a:ext cx="56680"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98" name="Line 10">
                <a:extLst>
                  <a:ext uri="{FF2B5EF4-FFF2-40B4-BE49-F238E27FC236}">
                    <a16:creationId xmlns:a16="http://schemas.microsoft.com/office/drawing/2014/main" id="{3B57464D-63A4-4CEB-9AAC-2ED9DFA23E13}"/>
                  </a:ext>
                </a:extLst>
              </p:cNvPr>
              <p:cNvSpPr>
                <a:spLocks noChangeShapeType="1"/>
              </p:cNvSpPr>
              <p:nvPr/>
            </p:nvSpPr>
            <p:spPr bwMode="auto">
              <a:xfrm>
                <a:off x="1742934" y="2574612"/>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99" name="Line 11">
                <a:extLst>
                  <a:ext uri="{FF2B5EF4-FFF2-40B4-BE49-F238E27FC236}">
                    <a16:creationId xmlns:a16="http://schemas.microsoft.com/office/drawing/2014/main" id="{767A7691-28C7-449C-B74D-4709B146BF79}"/>
                  </a:ext>
                </a:extLst>
              </p:cNvPr>
              <p:cNvSpPr>
                <a:spLocks noChangeShapeType="1"/>
              </p:cNvSpPr>
              <p:nvPr/>
            </p:nvSpPr>
            <p:spPr bwMode="auto">
              <a:xfrm>
                <a:off x="1742934" y="3156308"/>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100" name="Line 12">
                <a:extLst>
                  <a:ext uri="{FF2B5EF4-FFF2-40B4-BE49-F238E27FC236}">
                    <a16:creationId xmlns:a16="http://schemas.microsoft.com/office/drawing/2014/main" id="{84812EEA-41CC-41ED-A69E-6EE649A6675F}"/>
                  </a:ext>
                </a:extLst>
              </p:cNvPr>
              <p:cNvSpPr>
                <a:spLocks noChangeShapeType="1"/>
              </p:cNvSpPr>
              <p:nvPr/>
            </p:nvSpPr>
            <p:spPr bwMode="auto">
              <a:xfrm>
                <a:off x="1742934" y="3738004"/>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101" name="Line 13">
                <a:extLst>
                  <a:ext uri="{FF2B5EF4-FFF2-40B4-BE49-F238E27FC236}">
                    <a16:creationId xmlns:a16="http://schemas.microsoft.com/office/drawing/2014/main" id="{A51A3DD2-B681-482D-89AD-165A69A25B14}"/>
                  </a:ext>
                </a:extLst>
              </p:cNvPr>
              <p:cNvSpPr>
                <a:spLocks noChangeShapeType="1"/>
              </p:cNvSpPr>
              <p:nvPr/>
            </p:nvSpPr>
            <p:spPr bwMode="auto">
              <a:xfrm>
                <a:off x="1742934" y="4319700"/>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grpSp>
        <p:grpSp>
          <p:nvGrpSpPr>
            <p:cNvPr id="81" name="Group 14">
              <a:extLst>
                <a:ext uri="{FF2B5EF4-FFF2-40B4-BE49-F238E27FC236}">
                  <a16:creationId xmlns:a16="http://schemas.microsoft.com/office/drawing/2014/main" id="{DEA1D442-9F76-4957-B76F-F7901F585826}"/>
                </a:ext>
              </a:extLst>
            </p:cNvPr>
            <p:cNvGrpSpPr>
              <a:grpSpLocks/>
            </p:cNvGrpSpPr>
            <p:nvPr/>
          </p:nvGrpSpPr>
          <p:grpSpPr bwMode="auto">
            <a:xfrm>
              <a:off x="1749426" y="4901232"/>
              <a:ext cx="6592894" cy="55563"/>
              <a:chOff x="1102" y="2799"/>
              <a:chExt cx="4153" cy="35"/>
            </a:xfrm>
          </p:grpSpPr>
          <p:sp>
            <p:nvSpPr>
              <p:cNvPr id="82" name="Line 15">
                <a:extLst>
                  <a:ext uri="{FF2B5EF4-FFF2-40B4-BE49-F238E27FC236}">
                    <a16:creationId xmlns:a16="http://schemas.microsoft.com/office/drawing/2014/main" id="{75174F32-7C17-4A27-901C-19692118ED1B}"/>
                  </a:ext>
                </a:extLst>
              </p:cNvPr>
              <p:cNvSpPr>
                <a:spLocks noChangeShapeType="1"/>
              </p:cNvSpPr>
              <p:nvPr/>
            </p:nvSpPr>
            <p:spPr bwMode="auto">
              <a:xfrm>
                <a:off x="1102" y="2799"/>
                <a:ext cx="414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3" name="Line 16">
                <a:extLst>
                  <a:ext uri="{FF2B5EF4-FFF2-40B4-BE49-F238E27FC236}">
                    <a16:creationId xmlns:a16="http://schemas.microsoft.com/office/drawing/2014/main" id="{47E6E1E1-6416-406D-822C-61B562345583}"/>
                  </a:ext>
                </a:extLst>
              </p:cNvPr>
              <p:cNvSpPr>
                <a:spLocks noChangeShapeType="1"/>
              </p:cNvSpPr>
              <p:nvPr/>
            </p:nvSpPr>
            <p:spPr bwMode="auto">
              <a:xfrm rot="5400000">
                <a:off x="5238"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4" name="Line 17">
                <a:extLst>
                  <a:ext uri="{FF2B5EF4-FFF2-40B4-BE49-F238E27FC236}">
                    <a16:creationId xmlns:a16="http://schemas.microsoft.com/office/drawing/2014/main" id="{FF1E9017-E7B5-4A0E-90F1-F7B12A1082E1}"/>
                  </a:ext>
                </a:extLst>
              </p:cNvPr>
              <p:cNvSpPr>
                <a:spLocks noChangeShapeType="1"/>
              </p:cNvSpPr>
              <p:nvPr/>
            </p:nvSpPr>
            <p:spPr bwMode="auto">
              <a:xfrm rot="5400000">
                <a:off x="4832"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5" name="Line 18">
                <a:extLst>
                  <a:ext uri="{FF2B5EF4-FFF2-40B4-BE49-F238E27FC236}">
                    <a16:creationId xmlns:a16="http://schemas.microsoft.com/office/drawing/2014/main" id="{8F904E86-2E3E-4EA0-915A-7AEDF3DA53A0}"/>
                  </a:ext>
                </a:extLst>
              </p:cNvPr>
              <p:cNvSpPr>
                <a:spLocks noChangeShapeType="1"/>
              </p:cNvSpPr>
              <p:nvPr/>
            </p:nvSpPr>
            <p:spPr bwMode="auto">
              <a:xfrm rot="5400000">
                <a:off x="4498"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6" name="Line 19">
                <a:extLst>
                  <a:ext uri="{FF2B5EF4-FFF2-40B4-BE49-F238E27FC236}">
                    <a16:creationId xmlns:a16="http://schemas.microsoft.com/office/drawing/2014/main" id="{77E9F88B-F9BB-426D-AF87-B4A36C6B9355}"/>
                  </a:ext>
                </a:extLst>
              </p:cNvPr>
              <p:cNvSpPr>
                <a:spLocks noChangeShapeType="1"/>
              </p:cNvSpPr>
              <p:nvPr/>
            </p:nvSpPr>
            <p:spPr bwMode="auto">
              <a:xfrm rot="5400000">
                <a:off x="4152"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7" name="Line 20">
                <a:extLst>
                  <a:ext uri="{FF2B5EF4-FFF2-40B4-BE49-F238E27FC236}">
                    <a16:creationId xmlns:a16="http://schemas.microsoft.com/office/drawing/2014/main" id="{35098283-E41F-47BB-ADD2-ADDF693A5C44}"/>
                  </a:ext>
                </a:extLst>
              </p:cNvPr>
              <p:cNvSpPr>
                <a:spLocks noChangeShapeType="1"/>
              </p:cNvSpPr>
              <p:nvPr/>
            </p:nvSpPr>
            <p:spPr bwMode="auto">
              <a:xfrm rot="5400000">
                <a:off x="3818"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8" name="Line 21">
                <a:extLst>
                  <a:ext uri="{FF2B5EF4-FFF2-40B4-BE49-F238E27FC236}">
                    <a16:creationId xmlns:a16="http://schemas.microsoft.com/office/drawing/2014/main" id="{52DE54B3-D3CD-42F9-986B-73A4C66C1958}"/>
                  </a:ext>
                </a:extLst>
              </p:cNvPr>
              <p:cNvSpPr>
                <a:spLocks noChangeShapeType="1"/>
              </p:cNvSpPr>
              <p:nvPr/>
            </p:nvSpPr>
            <p:spPr bwMode="auto">
              <a:xfrm rot="5400000">
                <a:off x="3482"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9" name="Line 22">
                <a:extLst>
                  <a:ext uri="{FF2B5EF4-FFF2-40B4-BE49-F238E27FC236}">
                    <a16:creationId xmlns:a16="http://schemas.microsoft.com/office/drawing/2014/main" id="{04F480AB-CDD5-4B02-86B3-C2BDF7C130A9}"/>
                  </a:ext>
                </a:extLst>
              </p:cNvPr>
              <p:cNvSpPr>
                <a:spLocks noChangeShapeType="1"/>
              </p:cNvSpPr>
              <p:nvPr/>
            </p:nvSpPr>
            <p:spPr bwMode="auto">
              <a:xfrm rot="5400000">
                <a:off x="3137"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90" name="Line 23">
                <a:extLst>
                  <a:ext uri="{FF2B5EF4-FFF2-40B4-BE49-F238E27FC236}">
                    <a16:creationId xmlns:a16="http://schemas.microsoft.com/office/drawing/2014/main" id="{17D9B5E2-D966-462D-ADDF-F999C99CA355}"/>
                  </a:ext>
                </a:extLst>
              </p:cNvPr>
              <p:cNvSpPr>
                <a:spLocks noChangeShapeType="1"/>
              </p:cNvSpPr>
              <p:nvPr/>
            </p:nvSpPr>
            <p:spPr bwMode="auto">
              <a:xfrm rot="5400000">
                <a:off x="2799"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91" name="Line 24">
                <a:extLst>
                  <a:ext uri="{FF2B5EF4-FFF2-40B4-BE49-F238E27FC236}">
                    <a16:creationId xmlns:a16="http://schemas.microsoft.com/office/drawing/2014/main" id="{2B8E2237-2C15-4FF9-9562-B5B8A12B86BB}"/>
                  </a:ext>
                </a:extLst>
              </p:cNvPr>
              <p:cNvSpPr>
                <a:spLocks noChangeShapeType="1"/>
              </p:cNvSpPr>
              <p:nvPr/>
            </p:nvSpPr>
            <p:spPr bwMode="auto">
              <a:xfrm rot="5400000">
                <a:off x="2473"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92" name="Line 25">
                <a:extLst>
                  <a:ext uri="{FF2B5EF4-FFF2-40B4-BE49-F238E27FC236}">
                    <a16:creationId xmlns:a16="http://schemas.microsoft.com/office/drawing/2014/main" id="{854E8DCA-D1C2-4741-B011-3672B948C0F5}"/>
                  </a:ext>
                </a:extLst>
              </p:cNvPr>
              <p:cNvSpPr>
                <a:spLocks noChangeShapeType="1"/>
              </p:cNvSpPr>
              <p:nvPr/>
            </p:nvSpPr>
            <p:spPr bwMode="auto">
              <a:xfrm rot="5400000">
                <a:off x="2125"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93" name="Line 26">
                <a:extLst>
                  <a:ext uri="{FF2B5EF4-FFF2-40B4-BE49-F238E27FC236}">
                    <a16:creationId xmlns:a16="http://schemas.microsoft.com/office/drawing/2014/main" id="{FCA1FB88-45A0-4C46-8028-72EF441F0011}"/>
                  </a:ext>
                </a:extLst>
              </p:cNvPr>
              <p:cNvSpPr>
                <a:spLocks noChangeShapeType="1"/>
              </p:cNvSpPr>
              <p:nvPr/>
            </p:nvSpPr>
            <p:spPr bwMode="auto">
              <a:xfrm rot="5400000">
                <a:off x="1785"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94" name="Line 27">
                <a:extLst>
                  <a:ext uri="{FF2B5EF4-FFF2-40B4-BE49-F238E27FC236}">
                    <a16:creationId xmlns:a16="http://schemas.microsoft.com/office/drawing/2014/main" id="{720B6C43-481B-46B8-916D-2B2ABC63C4BF}"/>
                  </a:ext>
                </a:extLst>
              </p:cNvPr>
              <p:cNvSpPr>
                <a:spLocks noChangeShapeType="1"/>
              </p:cNvSpPr>
              <p:nvPr/>
            </p:nvSpPr>
            <p:spPr bwMode="auto">
              <a:xfrm rot="5400000">
                <a:off x="1457"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grpSp>
      </p:grpSp>
      <p:sp>
        <p:nvSpPr>
          <p:cNvPr id="66" name="Text Box 37">
            <a:extLst>
              <a:ext uri="{FF2B5EF4-FFF2-40B4-BE49-F238E27FC236}">
                <a16:creationId xmlns:a16="http://schemas.microsoft.com/office/drawing/2014/main" id="{13DE227C-C74F-491A-A7EF-ECF40721580D}"/>
              </a:ext>
            </a:extLst>
          </p:cNvPr>
          <p:cNvSpPr txBox="1">
            <a:spLocks noChangeArrowheads="1"/>
          </p:cNvSpPr>
          <p:nvPr/>
        </p:nvSpPr>
        <p:spPr bwMode="auto">
          <a:xfrm>
            <a:off x="860987" y="3955369"/>
            <a:ext cx="277940"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0</a:t>
            </a:r>
            <a:endParaRPr lang="en-US" sz="800" kern="0">
              <a:solidFill>
                <a:schemeClr val="tx1">
                  <a:lumMod val="65000"/>
                  <a:lumOff val="35000"/>
                </a:schemeClr>
              </a:solidFill>
            </a:endParaRPr>
          </a:p>
        </p:txBody>
      </p:sp>
      <p:sp>
        <p:nvSpPr>
          <p:cNvPr id="68" name="Text Box 38">
            <a:extLst>
              <a:ext uri="{FF2B5EF4-FFF2-40B4-BE49-F238E27FC236}">
                <a16:creationId xmlns:a16="http://schemas.microsoft.com/office/drawing/2014/main" id="{B7C6C07C-E702-4649-B1D5-EB40B53EDE6E}"/>
              </a:ext>
            </a:extLst>
          </p:cNvPr>
          <p:cNvSpPr txBox="1">
            <a:spLocks noChangeArrowheads="1"/>
          </p:cNvSpPr>
          <p:nvPr/>
        </p:nvSpPr>
        <p:spPr bwMode="auto">
          <a:xfrm>
            <a:off x="1106724" y="3955369"/>
            <a:ext cx="344060"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30</a:t>
            </a:r>
            <a:endParaRPr lang="en-US" sz="800" kern="0">
              <a:solidFill>
                <a:schemeClr val="tx1">
                  <a:lumMod val="65000"/>
                  <a:lumOff val="35000"/>
                </a:schemeClr>
              </a:solidFill>
            </a:endParaRPr>
          </a:p>
        </p:txBody>
      </p:sp>
      <p:sp>
        <p:nvSpPr>
          <p:cNvPr id="69" name="Text Box 39">
            <a:extLst>
              <a:ext uri="{FF2B5EF4-FFF2-40B4-BE49-F238E27FC236}">
                <a16:creationId xmlns:a16="http://schemas.microsoft.com/office/drawing/2014/main" id="{39F80AE6-F595-49CF-BD70-B97576A2872E}"/>
              </a:ext>
            </a:extLst>
          </p:cNvPr>
          <p:cNvSpPr txBox="1">
            <a:spLocks noChangeArrowheads="1"/>
          </p:cNvSpPr>
          <p:nvPr/>
        </p:nvSpPr>
        <p:spPr bwMode="auto">
          <a:xfrm>
            <a:off x="1379505" y="3955369"/>
            <a:ext cx="344060"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60</a:t>
            </a:r>
            <a:endParaRPr lang="en-US" sz="800" kern="0">
              <a:solidFill>
                <a:schemeClr val="tx1">
                  <a:lumMod val="65000"/>
                  <a:lumOff val="35000"/>
                </a:schemeClr>
              </a:solidFill>
            </a:endParaRPr>
          </a:p>
        </p:txBody>
      </p:sp>
      <p:sp>
        <p:nvSpPr>
          <p:cNvPr id="70" name="Text Box 40">
            <a:extLst>
              <a:ext uri="{FF2B5EF4-FFF2-40B4-BE49-F238E27FC236}">
                <a16:creationId xmlns:a16="http://schemas.microsoft.com/office/drawing/2014/main" id="{54108BA3-2E1B-465C-B3B8-1DF0784A1959}"/>
              </a:ext>
            </a:extLst>
          </p:cNvPr>
          <p:cNvSpPr txBox="1">
            <a:spLocks noChangeArrowheads="1"/>
          </p:cNvSpPr>
          <p:nvPr/>
        </p:nvSpPr>
        <p:spPr bwMode="auto">
          <a:xfrm>
            <a:off x="1647262" y="3955369"/>
            <a:ext cx="344060"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90</a:t>
            </a:r>
            <a:endParaRPr lang="en-US" sz="800" kern="0">
              <a:solidFill>
                <a:schemeClr val="tx1">
                  <a:lumMod val="65000"/>
                  <a:lumOff val="35000"/>
                </a:schemeClr>
              </a:solidFill>
            </a:endParaRPr>
          </a:p>
        </p:txBody>
      </p:sp>
      <p:sp>
        <p:nvSpPr>
          <p:cNvPr id="71" name="Text Box 41">
            <a:extLst>
              <a:ext uri="{FF2B5EF4-FFF2-40B4-BE49-F238E27FC236}">
                <a16:creationId xmlns:a16="http://schemas.microsoft.com/office/drawing/2014/main" id="{077067D1-54E7-43D1-A0A0-D0EF13935E4E}"/>
              </a:ext>
            </a:extLst>
          </p:cNvPr>
          <p:cNvSpPr txBox="1">
            <a:spLocks noChangeArrowheads="1"/>
          </p:cNvSpPr>
          <p:nvPr/>
        </p:nvSpPr>
        <p:spPr bwMode="auto">
          <a:xfrm>
            <a:off x="1925067" y="3955369"/>
            <a:ext cx="410181"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120</a:t>
            </a:r>
            <a:endParaRPr lang="en-US" sz="800" kern="0">
              <a:solidFill>
                <a:schemeClr val="tx1">
                  <a:lumMod val="65000"/>
                  <a:lumOff val="35000"/>
                </a:schemeClr>
              </a:solidFill>
            </a:endParaRPr>
          </a:p>
        </p:txBody>
      </p:sp>
      <p:sp>
        <p:nvSpPr>
          <p:cNvPr id="72" name="Text Box 42">
            <a:extLst>
              <a:ext uri="{FF2B5EF4-FFF2-40B4-BE49-F238E27FC236}">
                <a16:creationId xmlns:a16="http://schemas.microsoft.com/office/drawing/2014/main" id="{98B172A1-6A7F-4116-8752-1DF516F49132}"/>
              </a:ext>
            </a:extLst>
          </p:cNvPr>
          <p:cNvSpPr txBox="1">
            <a:spLocks noChangeArrowheads="1"/>
          </p:cNvSpPr>
          <p:nvPr/>
        </p:nvSpPr>
        <p:spPr bwMode="auto">
          <a:xfrm>
            <a:off x="2183581" y="3955369"/>
            <a:ext cx="410181"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150</a:t>
            </a:r>
            <a:endParaRPr lang="en-US" sz="800" kern="0">
              <a:solidFill>
                <a:schemeClr val="tx1">
                  <a:lumMod val="65000"/>
                  <a:lumOff val="35000"/>
                </a:schemeClr>
              </a:solidFill>
            </a:endParaRPr>
          </a:p>
        </p:txBody>
      </p:sp>
      <p:sp>
        <p:nvSpPr>
          <p:cNvPr id="73" name="Text Box 43">
            <a:extLst>
              <a:ext uri="{FF2B5EF4-FFF2-40B4-BE49-F238E27FC236}">
                <a16:creationId xmlns:a16="http://schemas.microsoft.com/office/drawing/2014/main" id="{16E7DBC5-E91B-422E-9E4F-40E457D3106F}"/>
              </a:ext>
            </a:extLst>
          </p:cNvPr>
          <p:cNvSpPr txBox="1">
            <a:spLocks noChangeArrowheads="1"/>
          </p:cNvSpPr>
          <p:nvPr/>
        </p:nvSpPr>
        <p:spPr bwMode="auto">
          <a:xfrm>
            <a:off x="2457167" y="3955369"/>
            <a:ext cx="410181"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180</a:t>
            </a:r>
            <a:endParaRPr lang="en-US" sz="800" kern="0">
              <a:solidFill>
                <a:schemeClr val="tx1">
                  <a:lumMod val="65000"/>
                  <a:lumOff val="35000"/>
                </a:schemeClr>
              </a:solidFill>
            </a:endParaRPr>
          </a:p>
        </p:txBody>
      </p:sp>
      <p:sp>
        <p:nvSpPr>
          <p:cNvPr id="74" name="Text Box 44">
            <a:extLst>
              <a:ext uri="{FF2B5EF4-FFF2-40B4-BE49-F238E27FC236}">
                <a16:creationId xmlns:a16="http://schemas.microsoft.com/office/drawing/2014/main" id="{6A6BA18F-4947-41CF-BE75-F76FBD1DA4AC}"/>
              </a:ext>
            </a:extLst>
          </p:cNvPr>
          <p:cNvSpPr txBox="1">
            <a:spLocks noChangeArrowheads="1"/>
          </p:cNvSpPr>
          <p:nvPr/>
        </p:nvSpPr>
        <p:spPr bwMode="auto">
          <a:xfrm>
            <a:off x="2740802" y="3955369"/>
            <a:ext cx="410181"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210</a:t>
            </a:r>
            <a:endParaRPr lang="en-US" sz="800" kern="0">
              <a:solidFill>
                <a:schemeClr val="tx1">
                  <a:lumMod val="65000"/>
                  <a:lumOff val="35000"/>
                </a:schemeClr>
              </a:solidFill>
            </a:endParaRPr>
          </a:p>
        </p:txBody>
      </p:sp>
      <p:sp>
        <p:nvSpPr>
          <p:cNvPr id="75" name="Text Box 45">
            <a:extLst>
              <a:ext uri="{FF2B5EF4-FFF2-40B4-BE49-F238E27FC236}">
                <a16:creationId xmlns:a16="http://schemas.microsoft.com/office/drawing/2014/main" id="{6B45511D-DC15-49E2-8976-CFB898CD3FA3}"/>
              </a:ext>
            </a:extLst>
          </p:cNvPr>
          <p:cNvSpPr txBox="1">
            <a:spLocks noChangeArrowheads="1"/>
          </p:cNvSpPr>
          <p:nvPr/>
        </p:nvSpPr>
        <p:spPr bwMode="auto">
          <a:xfrm>
            <a:off x="3024437" y="3955369"/>
            <a:ext cx="410181"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240</a:t>
            </a:r>
            <a:endParaRPr lang="en-US" sz="800" kern="0">
              <a:solidFill>
                <a:schemeClr val="tx1">
                  <a:lumMod val="65000"/>
                  <a:lumOff val="35000"/>
                </a:schemeClr>
              </a:solidFill>
            </a:endParaRPr>
          </a:p>
        </p:txBody>
      </p:sp>
      <p:sp>
        <p:nvSpPr>
          <p:cNvPr id="76" name="Text Box 46">
            <a:extLst>
              <a:ext uri="{FF2B5EF4-FFF2-40B4-BE49-F238E27FC236}">
                <a16:creationId xmlns:a16="http://schemas.microsoft.com/office/drawing/2014/main" id="{EE796E7A-2156-47F6-AEB5-BB60640B47A3}"/>
              </a:ext>
            </a:extLst>
          </p:cNvPr>
          <p:cNvSpPr txBox="1">
            <a:spLocks noChangeArrowheads="1"/>
          </p:cNvSpPr>
          <p:nvPr/>
        </p:nvSpPr>
        <p:spPr bwMode="auto">
          <a:xfrm>
            <a:off x="3282951" y="3955369"/>
            <a:ext cx="410181"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270</a:t>
            </a:r>
            <a:endParaRPr lang="en-US" sz="800" kern="0">
              <a:solidFill>
                <a:schemeClr val="tx1">
                  <a:lumMod val="65000"/>
                  <a:lumOff val="35000"/>
                </a:schemeClr>
              </a:solidFill>
            </a:endParaRPr>
          </a:p>
        </p:txBody>
      </p:sp>
      <p:sp>
        <p:nvSpPr>
          <p:cNvPr id="77" name="Text Box 47">
            <a:extLst>
              <a:ext uri="{FF2B5EF4-FFF2-40B4-BE49-F238E27FC236}">
                <a16:creationId xmlns:a16="http://schemas.microsoft.com/office/drawing/2014/main" id="{AA7E688D-09D5-4CC5-824C-84917E99A7EB}"/>
              </a:ext>
            </a:extLst>
          </p:cNvPr>
          <p:cNvSpPr txBox="1">
            <a:spLocks noChangeArrowheads="1"/>
          </p:cNvSpPr>
          <p:nvPr/>
        </p:nvSpPr>
        <p:spPr bwMode="auto">
          <a:xfrm>
            <a:off x="3571611" y="3955369"/>
            <a:ext cx="410181"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300</a:t>
            </a:r>
            <a:endParaRPr lang="en-US" sz="800" kern="0">
              <a:solidFill>
                <a:schemeClr val="tx1">
                  <a:lumMod val="65000"/>
                  <a:lumOff val="35000"/>
                </a:schemeClr>
              </a:solidFill>
            </a:endParaRPr>
          </a:p>
        </p:txBody>
      </p:sp>
      <p:sp>
        <p:nvSpPr>
          <p:cNvPr id="63" name="Text Box 91">
            <a:extLst>
              <a:ext uri="{FF2B5EF4-FFF2-40B4-BE49-F238E27FC236}">
                <a16:creationId xmlns:a16="http://schemas.microsoft.com/office/drawing/2014/main" id="{0E613ECE-E782-4DBF-AC2F-B50D4BDBA947}"/>
              </a:ext>
            </a:extLst>
          </p:cNvPr>
          <p:cNvSpPr txBox="1">
            <a:spLocks noChangeArrowheads="1"/>
          </p:cNvSpPr>
          <p:nvPr/>
        </p:nvSpPr>
        <p:spPr bwMode="auto">
          <a:xfrm rot="16200000">
            <a:off x="-205726" y="2944205"/>
            <a:ext cx="17331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1000" b="1" kern="0">
                <a:solidFill>
                  <a:schemeClr val="tx1">
                    <a:lumMod val="65000"/>
                    <a:lumOff val="35000"/>
                  </a:schemeClr>
                </a:solidFill>
              </a:rPr>
              <a:t>Cumulative incidence (%)</a:t>
            </a:r>
            <a:endParaRPr lang="en-US" sz="1000" b="1" kern="0">
              <a:solidFill>
                <a:schemeClr val="tx1">
                  <a:lumMod val="65000"/>
                  <a:lumOff val="35000"/>
                </a:schemeClr>
              </a:solidFill>
            </a:endParaRPr>
          </a:p>
        </p:txBody>
      </p:sp>
      <p:sp>
        <p:nvSpPr>
          <p:cNvPr id="116" name="Textfeld 115">
            <a:extLst>
              <a:ext uri="{FF2B5EF4-FFF2-40B4-BE49-F238E27FC236}">
                <a16:creationId xmlns:a16="http://schemas.microsoft.com/office/drawing/2014/main" id="{05FA901E-82C6-4486-B2F7-06D264465A2E}"/>
              </a:ext>
            </a:extLst>
          </p:cNvPr>
          <p:cNvSpPr txBox="1"/>
          <p:nvPr/>
        </p:nvSpPr>
        <p:spPr>
          <a:xfrm>
            <a:off x="616753" y="1879411"/>
            <a:ext cx="1406159" cy="153888"/>
          </a:xfrm>
          <a:prstGeom prst="rect">
            <a:avLst/>
          </a:prstGeom>
          <a:noFill/>
        </p:spPr>
        <p:txBody>
          <a:bodyPr wrap="square" lIns="0" tIns="0" rIns="0" bIns="0" rtlCol="0" anchor="ctr">
            <a:spAutoFit/>
          </a:bodyPr>
          <a:lstStyle/>
          <a:p>
            <a:r>
              <a:rPr lang="en-GB" sz="1000" b="1">
                <a:solidFill>
                  <a:schemeClr val="tx1">
                    <a:lumMod val="65000"/>
                    <a:lumOff val="35000"/>
                  </a:schemeClr>
                </a:solidFill>
                <a:latin typeface="Arial" pitchFamily="34" charset="0"/>
                <a:cs typeface="Arial" pitchFamily="34" charset="0"/>
              </a:rPr>
              <a:t>Efficacy*</a:t>
            </a:r>
          </a:p>
        </p:txBody>
      </p:sp>
      <p:sp>
        <p:nvSpPr>
          <p:cNvPr id="122" name="Text Box 48">
            <a:extLst>
              <a:ext uri="{FF2B5EF4-FFF2-40B4-BE49-F238E27FC236}">
                <a16:creationId xmlns:a16="http://schemas.microsoft.com/office/drawing/2014/main" id="{30F73845-C9D8-4039-9FD6-939417BD8FEE}"/>
              </a:ext>
            </a:extLst>
          </p:cNvPr>
          <p:cNvSpPr txBox="1">
            <a:spLocks noChangeArrowheads="1"/>
          </p:cNvSpPr>
          <p:nvPr/>
        </p:nvSpPr>
        <p:spPr bwMode="auto">
          <a:xfrm>
            <a:off x="3850219" y="3955369"/>
            <a:ext cx="410181"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330</a:t>
            </a:r>
            <a:endParaRPr lang="en-US" sz="800" kern="0">
              <a:solidFill>
                <a:schemeClr val="tx1">
                  <a:lumMod val="65000"/>
                  <a:lumOff val="35000"/>
                </a:schemeClr>
              </a:solidFill>
            </a:endParaRPr>
          </a:p>
        </p:txBody>
      </p:sp>
      <p:sp>
        <p:nvSpPr>
          <p:cNvPr id="123" name="Text Box 49">
            <a:extLst>
              <a:ext uri="{FF2B5EF4-FFF2-40B4-BE49-F238E27FC236}">
                <a16:creationId xmlns:a16="http://schemas.microsoft.com/office/drawing/2014/main" id="{FE665F07-2B65-4B05-8E1B-4F598035F365}"/>
              </a:ext>
            </a:extLst>
          </p:cNvPr>
          <p:cNvSpPr txBox="1">
            <a:spLocks noChangeArrowheads="1"/>
          </p:cNvSpPr>
          <p:nvPr/>
        </p:nvSpPr>
        <p:spPr bwMode="auto">
          <a:xfrm>
            <a:off x="4216787" y="3955369"/>
            <a:ext cx="357518" cy="21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367</a:t>
            </a:r>
            <a:endParaRPr lang="en-US" sz="800" kern="0">
              <a:solidFill>
                <a:schemeClr val="tx1">
                  <a:lumMod val="65000"/>
                  <a:lumOff val="35000"/>
                </a:schemeClr>
              </a:solidFill>
            </a:endParaRPr>
          </a:p>
        </p:txBody>
      </p:sp>
      <p:grpSp>
        <p:nvGrpSpPr>
          <p:cNvPr id="2" name="Gruppieren 1">
            <a:extLst>
              <a:ext uri="{FF2B5EF4-FFF2-40B4-BE49-F238E27FC236}">
                <a16:creationId xmlns:a16="http://schemas.microsoft.com/office/drawing/2014/main" id="{7B483466-728B-45FC-A7ED-C05913FC7318}"/>
              </a:ext>
            </a:extLst>
          </p:cNvPr>
          <p:cNvGrpSpPr/>
          <p:nvPr/>
        </p:nvGrpSpPr>
        <p:grpSpPr>
          <a:xfrm>
            <a:off x="4884568" y="3548374"/>
            <a:ext cx="1612009" cy="463846"/>
            <a:chOff x="4573483" y="2048425"/>
            <a:chExt cx="1612009" cy="463846"/>
          </a:xfrm>
        </p:grpSpPr>
        <p:sp>
          <p:nvSpPr>
            <p:cNvPr id="112" name="Rectangle 20">
              <a:extLst>
                <a:ext uri="{FF2B5EF4-FFF2-40B4-BE49-F238E27FC236}">
                  <a16:creationId xmlns:a16="http://schemas.microsoft.com/office/drawing/2014/main" id="{6997BFB4-7CDD-41FE-A733-6D09D59BB7C1}"/>
                </a:ext>
              </a:extLst>
            </p:cNvPr>
            <p:cNvSpPr/>
            <p:nvPr/>
          </p:nvSpPr>
          <p:spPr bwMode="auto">
            <a:xfrm>
              <a:off x="4573483" y="2232413"/>
              <a:ext cx="72000" cy="72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en-GB" sz="1000" dirty="0">
                <a:solidFill>
                  <a:srgbClr val="000000">
                    <a:lumMod val="65000"/>
                    <a:lumOff val="35000"/>
                  </a:srgbClr>
                </a:solidFill>
              </a:endParaRPr>
            </a:p>
          </p:txBody>
        </p:sp>
        <p:sp>
          <p:nvSpPr>
            <p:cNvPr id="117" name="TextBox 23">
              <a:extLst>
                <a:ext uri="{FF2B5EF4-FFF2-40B4-BE49-F238E27FC236}">
                  <a16:creationId xmlns:a16="http://schemas.microsoft.com/office/drawing/2014/main" id="{BD528FFA-FE40-49A0-A1E9-B91359925D45}"/>
                </a:ext>
              </a:extLst>
            </p:cNvPr>
            <p:cNvSpPr txBox="1"/>
            <p:nvPr/>
          </p:nvSpPr>
          <p:spPr>
            <a:xfrm>
              <a:off x="4623619" y="2048425"/>
              <a:ext cx="1561873" cy="463846"/>
            </a:xfrm>
            <a:prstGeom prst="rect">
              <a:avLst/>
            </a:prstGeom>
            <a:noFill/>
          </p:spPr>
          <p:txBody>
            <a:bodyPr wrap="square" lIns="90000" tIns="46800" rIns="90000" bIns="46800" rtlCol="0" anchor="ctr">
              <a:spAutoFit/>
            </a:bodyPr>
            <a:lstStyle/>
            <a:p>
              <a:r>
                <a:rPr lang="en-GB" sz="800" dirty="0">
                  <a:solidFill>
                    <a:srgbClr val="000000">
                      <a:lumMod val="65000"/>
                      <a:lumOff val="35000"/>
                    </a:srgbClr>
                  </a:solidFill>
                </a:rPr>
                <a:t>Rivaroxaban, 10 mg </a:t>
              </a:r>
              <a:br>
                <a:rPr lang="en-GB" sz="800" dirty="0">
                  <a:solidFill>
                    <a:srgbClr val="000000">
                      <a:lumMod val="65000"/>
                      <a:lumOff val="35000"/>
                    </a:srgbClr>
                  </a:solidFill>
                </a:rPr>
              </a:br>
              <a:r>
                <a:rPr lang="en-GB" sz="800" dirty="0">
                  <a:solidFill>
                    <a:srgbClr val="000000">
                      <a:lumMod val="65000"/>
                      <a:lumOff val="35000"/>
                    </a:srgbClr>
                  </a:solidFill>
                </a:rPr>
                <a:t>1x daily </a:t>
              </a:r>
              <a:br>
                <a:rPr lang="en-GB" sz="800" dirty="0">
                  <a:solidFill>
                    <a:srgbClr val="000000">
                      <a:lumMod val="65000"/>
                      <a:lumOff val="35000"/>
                    </a:srgbClr>
                  </a:solidFill>
                </a:rPr>
              </a:br>
              <a:r>
                <a:rPr lang="en-GB" sz="800" dirty="0">
                  <a:solidFill>
                    <a:srgbClr val="000000">
                      <a:lumMod val="65000"/>
                      <a:lumOff val="35000"/>
                    </a:srgbClr>
                  </a:solidFill>
                </a:rPr>
                <a:t>(n=1126)</a:t>
              </a:r>
            </a:p>
          </p:txBody>
        </p:sp>
      </p:grpSp>
      <p:grpSp>
        <p:nvGrpSpPr>
          <p:cNvPr id="12" name="Gruppieren 11">
            <a:extLst>
              <a:ext uri="{FF2B5EF4-FFF2-40B4-BE49-F238E27FC236}">
                <a16:creationId xmlns:a16="http://schemas.microsoft.com/office/drawing/2014/main" id="{5058321A-DECE-4CA4-ACCF-0D67BF853673}"/>
              </a:ext>
            </a:extLst>
          </p:cNvPr>
          <p:cNvGrpSpPr/>
          <p:nvPr/>
        </p:nvGrpSpPr>
        <p:grpSpPr>
          <a:xfrm>
            <a:off x="4883085" y="3066416"/>
            <a:ext cx="1612009" cy="463846"/>
            <a:chOff x="4572000" y="2253668"/>
            <a:chExt cx="1612009" cy="463846"/>
          </a:xfrm>
        </p:grpSpPr>
        <p:sp>
          <p:nvSpPr>
            <p:cNvPr id="118" name="Rectangle 20">
              <a:extLst>
                <a:ext uri="{FF2B5EF4-FFF2-40B4-BE49-F238E27FC236}">
                  <a16:creationId xmlns:a16="http://schemas.microsoft.com/office/drawing/2014/main" id="{BA8347BE-4288-4EA2-9E2B-9A5018CB552E}"/>
                </a:ext>
              </a:extLst>
            </p:cNvPr>
            <p:cNvSpPr/>
            <p:nvPr/>
          </p:nvSpPr>
          <p:spPr bwMode="auto">
            <a:xfrm>
              <a:off x="4572000" y="2437656"/>
              <a:ext cx="72000" cy="72000"/>
            </a:xfrm>
            <a:prstGeom prst="rect">
              <a:avLst/>
            </a:prstGeom>
            <a:solidFill>
              <a:srgbClr val="809ED5"/>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19" name="TextBox 23">
              <a:extLst>
                <a:ext uri="{FF2B5EF4-FFF2-40B4-BE49-F238E27FC236}">
                  <a16:creationId xmlns:a16="http://schemas.microsoft.com/office/drawing/2014/main" id="{9FCA85A9-2E17-40AD-B14A-9A87B369F71F}"/>
                </a:ext>
              </a:extLst>
            </p:cNvPr>
            <p:cNvSpPr txBox="1"/>
            <p:nvPr/>
          </p:nvSpPr>
          <p:spPr>
            <a:xfrm>
              <a:off x="4622136" y="2253668"/>
              <a:ext cx="1561873" cy="463846"/>
            </a:xfrm>
            <a:prstGeom prst="rect">
              <a:avLst/>
            </a:prstGeom>
            <a:noFill/>
          </p:spPr>
          <p:txBody>
            <a:bodyPr wrap="square" lIns="90000" tIns="46800" rIns="90000" bIns="46800" rtlCol="0" anchor="ctr">
              <a:spAutoFit/>
            </a:bodyPr>
            <a:lstStyle/>
            <a:p>
              <a:r>
                <a:rPr lang="en-GB" sz="800" dirty="0">
                  <a:solidFill>
                    <a:srgbClr val="000000">
                      <a:lumMod val="65000"/>
                      <a:lumOff val="35000"/>
                    </a:srgbClr>
                  </a:solidFill>
                </a:rPr>
                <a:t>Rivaroxaban, 20 mg </a:t>
              </a:r>
              <a:br>
                <a:rPr lang="en-GB" sz="800" dirty="0">
                  <a:solidFill>
                    <a:srgbClr val="000000">
                      <a:lumMod val="65000"/>
                      <a:lumOff val="35000"/>
                    </a:srgbClr>
                  </a:solidFill>
                </a:rPr>
              </a:br>
              <a:r>
                <a:rPr lang="en-GB" sz="800" dirty="0">
                  <a:solidFill>
                    <a:srgbClr val="000000">
                      <a:lumMod val="65000"/>
                      <a:lumOff val="35000"/>
                    </a:srgbClr>
                  </a:solidFill>
                </a:rPr>
                <a:t>1x daily </a:t>
              </a:r>
              <a:br>
                <a:rPr lang="en-GB" sz="800" dirty="0">
                  <a:solidFill>
                    <a:srgbClr val="000000">
                      <a:lumMod val="65000"/>
                      <a:lumOff val="35000"/>
                    </a:srgbClr>
                  </a:solidFill>
                </a:rPr>
              </a:br>
              <a:r>
                <a:rPr lang="en-GB" sz="800" dirty="0">
                  <a:solidFill>
                    <a:srgbClr val="000000">
                      <a:lumMod val="65000"/>
                      <a:lumOff val="35000"/>
                    </a:srgbClr>
                  </a:solidFill>
                </a:rPr>
                <a:t>(n=1107)</a:t>
              </a:r>
            </a:p>
          </p:txBody>
        </p:sp>
      </p:grpSp>
      <p:grpSp>
        <p:nvGrpSpPr>
          <p:cNvPr id="11" name="Gruppieren 10">
            <a:extLst>
              <a:ext uri="{FF2B5EF4-FFF2-40B4-BE49-F238E27FC236}">
                <a16:creationId xmlns:a16="http://schemas.microsoft.com/office/drawing/2014/main" id="{39041E12-E76D-43EB-86A0-6B066D23F06D}"/>
              </a:ext>
            </a:extLst>
          </p:cNvPr>
          <p:cNvGrpSpPr/>
          <p:nvPr/>
        </p:nvGrpSpPr>
        <p:grpSpPr>
          <a:xfrm>
            <a:off x="4883085" y="2584457"/>
            <a:ext cx="1612009" cy="463846"/>
            <a:chOff x="4572000" y="2826599"/>
            <a:chExt cx="1612009" cy="463846"/>
          </a:xfrm>
        </p:grpSpPr>
        <p:sp>
          <p:nvSpPr>
            <p:cNvPr id="120" name="Rectangle 20">
              <a:extLst>
                <a:ext uri="{FF2B5EF4-FFF2-40B4-BE49-F238E27FC236}">
                  <a16:creationId xmlns:a16="http://schemas.microsoft.com/office/drawing/2014/main" id="{8FE3AC34-51A9-4A07-BAAD-B816E4B46DB2}"/>
                </a:ext>
              </a:extLst>
            </p:cNvPr>
            <p:cNvSpPr/>
            <p:nvPr/>
          </p:nvSpPr>
          <p:spPr bwMode="auto">
            <a:xfrm>
              <a:off x="4572000" y="3010587"/>
              <a:ext cx="72000" cy="72000"/>
            </a:xfrm>
            <a:prstGeom prst="rect">
              <a:avLst/>
            </a:prstGeom>
            <a:solidFill>
              <a:srgbClr val="605F6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21" name="TextBox 23">
              <a:extLst>
                <a:ext uri="{FF2B5EF4-FFF2-40B4-BE49-F238E27FC236}">
                  <a16:creationId xmlns:a16="http://schemas.microsoft.com/office/drawing/2014/main" id="{A9754094-A50C-43D4-9B34-CF68A2C5AFD8}"/>
                </a:ext>
              </a:extLst>
            </p:cNvPr>
            <p:cNvSpPr txBox="1"/>
            <p:nvPr/>
          </p:nvSpPr>
          <p:spPr>
            <a:xfrm>
              <a:off x="4622136" y="2826599"/>
              <a:ext cx="1561873" cy="463846"/>
            </a:xfrm>
            <a:prstGeom prst="rect">
              <a:avLst/>
            </a:prstGeom>
            <a:noFill/>
          </p:spPr>
          <p:txBody>
            <a:bodyPr wrap="square" lIns="90000" tIns="46800" rIns="90000" bIns="46800" rtlCol="0" anchor="ctr">
              <a:spAutoFit/>
            </a:bodyPr>
            <a:lstStyle/>
            <a:p>
              <a:r>
                <a:rPr lang="en-GB" sz="800" dirty="0">
                  <a:solidFill>
                    <a:srgbClr val="000000">
                      <a:lumMod val="65000"/>
                      <a:lumOff val="35000"/>
                    </a:srgbClr>
                  </a:solidFill>
                </a:rPr>
                <a:t>ASA, 100 mg </a:t>
              </a:r>
              <a:br>
                <a:rPr lang="en-GB" sz="800" dirty="0">
                  <a:solidFill>
                    <a:srgbClr val="000000">
                      <a:lumMod val="65000"/>
                      <a:lumOff val="35000"/>
                    </a:srgbClr>
                  </a:solidFill>
                </a:rPr>
              </a:br>
              <a:r>
                <a:rPr lang="en-GB" sz="800" dirty="0">
                  <a:solidFill>
                    <a:srgbClr val="000000">
                      <a:lumMod val="65000"/>
                      <a:lumOff val="35000"/>
                    </a:srgbClr>
                  </a:solidFill>
                </a:rPr>
                <a:t>1x daily </a:t>
              </a:r>
              <a:br>
                <a:rPr lang="en-GB" sz="800" dirty="0">
                  <a:solidFill>
                    <a:srgbClr val="000000">
                      <a:lumMod val="65000"/>
                      <a:lumOff val="35000"/>
                    </a:srgbClr>
                  </a:solidFill>
                </a:rPr>
              </a:br>
              <a:r>
                <a:rPr lang="en-GB" sz="800" dirty="0">
                  <a:solidFill>
                    <a:srgbClr val="000000">
                      <a:lumMod val="65000"/>
                      <a:lumOff val="35000"/>
                    </a:srgbClr>
                  </a:solidFill>
                </a:rPr>
                <a:t>(n=1131)</a:t>
              </a:r>
            </a:p>
          </p:txBody>
        </p:sp>
      </p:grpSp>
      <p:sp>
        <p:nvSpPr>
          <p:cNvPr id="136" name="Textfeld 135">
            <a:extLst>
              <a:ext uri="{FF2B5EF4-FFF2-40B4-BE49-F238E27FC236}">
                <a16:creationId xmlns:a16="http://schemas.microsoft.com/office/drawing/2014/main" id="{16D7B4CD-070B-46BC-8E03-54E0F59E9A76}"/>
              </a:ext>
            </a:extLst>
          </p:cNvPr>
          <p:cNvSpPr txBox="1"/>
          <p:nvPr/>
        </p:nvSpPr>
        <p:spPr>
          <a:xfrm>
            <a:off x="6218540" y="1879411"/>
            <a:ext cx="2318250" cy="153888"/>
          </a:xfrm>
          <a:prstGeom prst="rect">
            <a:avLst/>
          </a:prstGeom>
          <a:noFill/>
        </p:spPr>
        <p:txBody>
          <a:bodyPr wrap="square" lIns="0" tIns="0" rIns="0" bIns="0" rtlCol="0" anchor="ctr">
            <a:spAutoFit/>
          </a:bodyPr>
          <a:lstStyle/>
          <a:p>
            <a:pPr algn="ctr"/>
            <a:r>
              <a:rPr lang="en-GB" sz="1000" b="1">
                <a:solidFill>
                  <a:schemeClr val="tx1">
                    <a:lumMod val="65000"/>
                    <a:lumOff val="35000"/>
                  </a:schemeClr>
                </a:solidFill>
                <a:latin typeface="Arial" pitchFamily="34" charset="0"/>
                <a:cs typeface="Arial" pitchFamily="34" charset="0"/>
              </a:rPr>
              <a:t>Safety analysis</a:t>
            </a:r>
          </a:p>
        </p:txBody>
      </p:sp>
      <p:sp>
        <p:nvSpPr>
          <p:cNvPr id="137" name="Textfeld 136">
            <a:extLst>
              <a:ext uri="{FF2B5EF4-FFF2-40B4-BE49-F238E27FC236}">
                <a16:creationId xmlns:a16="http://schemas.microsoft.com/office/drawing/2014/main" id="{2ECC035C-E5AB-4BF2-9E76-48C70B49B805}"/>
              </a:ext>
            </a:extLst>
          </p:cNvPr>
          <p:cNvSpPr txBox="1"/>
          <p:nvPr/>
        </p:nvSpPr>
        <p:spPr>
          <a:xfrm>
            <a:off x="6588117" y="3317338"/>
            <a:ext cx="1663700" cy="461665"/>
          </a:xfrm>
          <a:prstGeom prst="rect">
            <a:avLst/>
          </a:prstGeom>
          <a:noFill/>
        </p:spPr>
        <p:txBody>
          <a:bodyPr wrap="square" lIns="0" tIns="0" rIns="0" bIns="0" rtlCol="0" anchor="ctr">
            <a:spAutoFit/>
          </a:bodyPr>
          <a:lstStyle/>
          <a:p>
            <a:pPr algn="ctr"/>
            <a:r>
              <a:rPr lang="en-GB" sz="1000" b="1">
                <a:solidFill>
                  <a:schemeClr val="tx1">
                    <a:lumMod val="65000"/>
                    <a:lumOff val="35000"/>
                  </a:schemeClr>
                </a:solidFill>
                <a:latin typeface="Arial" pitchFamily="34" charset="0"/>
                <a:cs typeface="Arial" pitchFamily="34" charset="0"/>
              </a:rPr>
              <a:t>Experienced </a:t>
            </a:r>
            <a:br>
              <a:rPr lang="en-GB" sz="1000" b="1">
                <a:solidFill>
                  <a:schemeClr val="tx1">
                    <a:lumMod val="65000"/>
                    <a:lumOff val="35000"/>
                  </a:schemeClr>
                </a:solidFill>
                <a:latin typeface="Arial" pitchFamily="34" charset="0"/>
                <a:cs typeface="Arial" pitchFamily="34" charset="0"/>
              </a:rPr>
            </a:br>
            <a:r>
              <a:rPr lang="en-GB" sz="1000" b="1">
                <a:solidFill>
                  <a:schemeClr val="tx1">
                    <a:lumMod val="65000"/>
                    <a:lumOff val="35000"/>
                  </a:schemeClr>
                </a:solidFill>
                <a:latin typeface="Arial" pitchFamily="34" charset="0"/>
                <a:cs typeface="Arial" pitchFamily="34" charset="0"/>
              </a:rPr>
              <a:t>major bleeding </a:t>
            </a:r>
            <a:br>
              <a:rPr lang="en-GB" sz="1000" b="1">
                <a:solidFill>
                  <a:schemeClr val="tx1">
                    <a:lumMod val="65000"/>
                    <a:lumOff val="35000"/>
                  </a:schemeClr>
                </a:solidFill>
                <a:latin typeface="Arial" pitchFamily="34" charset="0"/>
                <a:cs typeface="Arial" pitchFamily="34" charset="0"/>
              </a:rPr>
            </a:br>
            <a:r>
              <a:rPr lang="en-GB" sz="1000" b="1">
                <a:solidFill>
                  <a:schemeClr val="tx1">
                    <a:lumMod val="65000"/>
                    <a:lumOff val="35000"/>
                  </a:schemeClr>
                </a:solidFill>
                <a:latin typeface="Arial" pitchFamily="34" charset="0"/>
                <a:cs typeface="Arial" pitchFamily="34" charset="0"/>
              </a:rPr>
              <a:t>in 1 year</a:t>
            </a:r>
            <a:r>
              <a:rPr lang="en-GB" sz="1000" b="1" baseline="30000">
                <a:solidFill>
                  <a:schemeClr val="tx1">
                    <a:lumMod val="65000"/>
                    <a:lumOff val="35000"/>
                  </a:schemeClr>
                </a:solidFill>
                <a:latin typeface="Arial" pitchFamily="34" charset="0"/>
                <a:cs typeface="Arial" pitchFamily="34" charset="0"/>
              </a:rPr>
              <a:t>14,</a:t>
            </a:r>
            <a:r>
              <a:rPr lang="en-GB" sz="1000" b="1">
                <a:solidFill>
                  <a:schemeClr val="tx1">
                    <a:lumMod val="65000"/>
                    <a:lumOff val="35000"/>
                  </a:schemeClr>
                </a:solidFill>
                <a:latin typeface="Arial" pitchFamily="34" charset="0"/>
                <a:cs typeface="Arial" pitchFamily="34" charset="0"/>
              </a:rPr>
              <a:t>**</a:t>
            </a:r>
          </a:p>
        </p:txBody>
      </p:sp>
      <p:sp>
        <p:nvSpPr>
          <p:cNvPr id="97" name="TextBox 23">
            <a:extLst>
              <a:ext uri="{FF2B5EF4-FFF2-40B4-BE49-F238E27FC236}">
                <a16:creationId xmlns:a16="http://schemas.microsoft.com/office/drawing/2014/main" id="{5D3832FF-3F82-4EDD-841A-C67C944E1AB7}"/>
              </a:ext>
            </a:extLst>
          </p:cNvPr>
          <p:cNvSpPr txBox="1"/>
          <p:nvPr/>
        </p:nvSpPr>
        <p:spPr>
          <a:xfrm>
            <a:off x="619123" y="4436997"/>
            <a:ext cx="4430502" cy="217625"/>
          </a:xfrm>
          <a:prstGeom prst="rect">
            <a:avLst/>
          </a:prstGeom>
          <a:noFill/>
        </p:spPr>
        <p:txBody>
          <a:bodyPr wrap="square" lIns="0" tIns="0" rIns="0" bIns="0" rtlCol="0" anchor="t" anchorCtr="0">
            <a:noAutofit/>
          </a:bodyPr>
          <a:lstStyle/>
          <a:p>
            <a:r>
              <a:rPr lang="en-GB" sz="800">
                <a:solidFill>
                  <a:srgbClr val="000000">
                    <a:lumMod val="65000"/>
                    <a:lumOff val="35000"/>
                  </a:srgbClr>
                </a:solidFill>
              </a:rPr>
              <a:t>Rivaroxaban 10 mg 1x daily vs. ASA 100 mg 1x daily, p&lt;0.001, RRR: 74%, ARR 3.2%</a:t>
            </a:r>
            <a:br>
              <a:rPr lang="en-GB" sz="800">
                <a:solidFill>
                  <a:srgbClr val="000000">
                    <a:lumMod val="65000"/>
                    <a:lumOff val="35000"/>
                  </a:srgbClr>
                </a:solidFill>
              </a:rPr>
            </a:br>
            <a:r>
              <a:rPr lang="en-GB" sz="800">
                <a:solidFill>
                  <a:srgbClr val="000000">
                    <a:lumMod val="65000"/>
                    <a:lumOff val="35000"/>
                  </a:srgbClr>
                </a:solidFill>
              </a:rPr>
              <a:t>Rivaroxaban 20 mg 1x daily vs. ASA 100 mg 1x daily, p&lt;0.001, RRR: 66%, ARR 2.9%</a:t>
            </a:r>
          </a:p>
          <a:p>
            <a:endParaRPr lang="en-GB" sz="800">
              <a:solidFill>
                <a:srgbClr val="000000">
                  <a:lumMod val="65000"/>
                  <a:lumOff val="35000"/>
                </a:srgbClr>
              </a:solidFill>
            </a:endParaRPr>
          </a:p>
        </p:txBody>
      </p:sp>
      <p:grpSp>
        <p:nvGrpSpPr>
          <p:cNvPr id="127" name="Gruppieren 126">
            <a:extLst>
              <a:ext uri="{FF2B5EF4-FFF2-40B4-BE49-F238E27FC236}">
                <a16:creationId xmlns:a16="http://schemas.microsoft.com/office/drawing/2014/main" id="{F907C26D-C0DE-443F-A2D6-8B7866814CE4}"/>
              </a:ext>
            </a:extLst>
          </p:cNvPr>
          <p:cNvGrpSpPr/>
          <p:nvPr/>
        </p:nvGrpSpPr>
        <p:grpSpPr>
          <a:xfrm>
            <a:off x="6227553" y="2141066"/>
            <a:ext cx="2334028" cy="2278614"/>
            <a:chOff x="637772" y="1801049"/>
            <a:chExt cx="2334028" cy="2278614"/>
          </a:xfrm>
        </p:grpSpPr>
        <p:sp>
          <p:nvSpPr>
            <p:cNvPr id="129" name="Kreis: nicht ausgefüllt 128">
              <a:extLst>
                <a:ext uri="{FF2B5EF4-FFF2-40B4-BE49-F238E27FC236}">
                  <a16:creationId xmlns:a16="http://schemas.microsoft.com/office/drawing/2014/main" id="{8BB01315-7F46-47D8-BDC2-6952BC671480}"/>
                </a:ext>
              </a:extLst>
            </p:cNvPr>
            <p:cNvSpPr/>
            <p:nvPr/>
          </p:nvSpPr>
          <p:spPr bwMode="auto">
            <a:xfrm>
              <a:off x="637773" y="1801049"/>
              <a:ext cx="2334027" cy="2278614"/>
            </a:xfrm>
            <a:prstGeom prst="donut">
              <a:avLst>
                <a:gd name="adj" fmla="val 11835"/>
              </a:avLst>
            </a:prstGeom>
            <a:solidFill>
              <a:srgbClr val="D5D4D2"/>
            </a:solidFill>
            <a:ln w="28575" algn="ctr">
              <a:noFill/>
              <a:miter lim="800000"/>
              <a:headEnd/>
              <a:tailEnd/>
            </a:ln>
            <a:effectLst/>
          </p:spPr>
          <p:txBody>
            <a:bodyPr wrap="square" lIns="0" tIns="0" rIns="0" bIns="0" rtlCol="0" anchor="ctr">
              <a:noAutofit/>
            </a:bodyPr>
            <a:lstStyle/>
            <a:p>
              <a:pPr algn="ctr"/>
              <a:endParaRPr lang="de-CH" sz="1600">
                <a:solidFill>
                  <a:schemeClr val="tx1">
                    <a:lumMod val="65000"/>
                    <a:lumOff val="35000"/>
                  </a:schemeClr>
                </a:solidFill>
              </a:endParaRPr>
            </a:p>
          </p:txBody>
        </p:sp>
        <p:sp>
          <p:nvSpPr>
            <p:cNvPr id="130" name="TextBox 20">
              <a:extLst>
                <a:ext uri="{FF2B5EF4-FFF2-40B4-BE49-F238E27FC236}">
                  <a16:creationId xmlns:a16="http://schemas.microsoft.com/office/drawing/2014/main" id="{2C4B0C89-ED6A-4827-8E5B-89A9753E17D8}"/>
                </a:ext>
              </a:extLst>
            </p:cNvPr>
            <p:cNvSpPr txBox="1"/>
            <p:nvPr/>
          </p:nvSpPr>
          <p:spPr>
            <a:xfrm>
              <a:off x="1092608" y="2413057"/>
              <a:ext cx="1353879" cy="646331"/>
            </a:xfrm>
            <a:prstGeom prst="rect">
              <a:avLst/>
            </a:prstGeom>
            <a:noFill/>
            <a:ln>
              <a:noFill/>
            </a:ln>
          </p:spPr>
          <p:txBody>
            <a:bodyPr wrap="square" rtlCol="0">
              <a:spAutoFit/>
            </a:bodyPr>
            <a:lstStyle/>
            <a:p>
              <a:pPr algn="ctr"/>
              <a:r>
                <a:rPr lang="en-US" sz="3600" b="1">
                  <a:solidFill>
                    <a:srgbClr val="3961AC"/>
                  </a:solidFill>
                  <a:latin typeface="Arial" panose="020B0604020202020204" pitchFamily="34" charset="0"/>
                  <a:cs typeface="Arial" panose="020B0604020202020204" pitchFamily="34" charset="0"/>
                </a:rPr>
                <a:t>&lt;1%</a:t>
              </a:r>
              <a:endParaRPr lang="en-US" sz="3600" b="1" baseline="30000">
                <a:solidFill>
                  <a:srgbClr val="3961AC"/>
                </a:solidFill>
                <a:latin typeface="Arial" panose="020B0604020202020204" pitchFamily="34" charset="0"/>
                <a:cs typeface="Arial" panose="020B0604020202020204" pitchFamily="34" charset="0"/>
              </a:endParaRPr>
            </a:p>
          </p:txBody>
        </p:sp>
        <p:sp>
          <p:nvSpPr>
            <p:cNvPr id="131" name="Halbbogen 130">
              <a:extLst>
                <a:ext uri="{FF2B5EF4-FFF2-40B4-BE49-F238E27FC236}">
                  <a16:creationId xmlns:a16="http://schemas.microsoft.com/office/drawing/2014/main" id="{0374EA92-74C8-45CE-980F-590916DF3484}"/>
                </a:ext>
              </a:extLst>
            </p:cNvPr>
            <p:cNvSpPr/>
            <p:nvPr/>
          </p:nvSpPr>
          <p:spPr bwMode="auto">
            <a:xfrm rot="5400000">
              <a:off x="665480" y="1773343"/>
              <a:ext cx="2278612" cy="2334027"/>
            </a:xfrm>
            <a:prstGeom prst="blockArc">
              <a:avLst>
                <a:gd name="adj1" fmla="val 10728632"/>
                <a:gd name="adj2" fmla="val 10878015"/>
                <a:gd name="adj3" fmla="val 22489"/>
              </a:avLst>
            </a:prstGeom>
            <a:solidFill>
              <a:srgbClr val="3961AC"/>
            </a:solidFill>
            <a:ln w="28575" algn="ctr">
              <a:noFill/>
              <a:miter lim="800000"/>
              <a:headEnd/>
              <a:tailEnd/>
            </a:ln>
            <a:effectLst/>
          </p:spPr>
          <p:txBody>
            <a:bodyPr wrap="square" lIns="0" tIns="0" rIns="0" bIns="0" rtlCol="0" anchor="ctr">
              <a:noAutofit/>
            </a:bodyPr>
            <a:lstStyle/>
            <a:p>
              <a:pPr algn="ctr"/>
              <a:endParaRPr lang="de-CH" sz="1600">
                <a:solidFill>
                  <a:schemeClr val="tx1">
                    <a:lumMod val="65000"/>
                    <a:lumOff val="35000"/>
                  </a:schemeClr>
                </a:solidFill>
              </a:endParaRPr>
            </a:p>
          </p:txBody>
        </p:sp>
      </p:grpSp>
      <p:grpSp>
        <p:nvGrpSpPr>
          <p:cNvPr id="78" name="Gruppieren 77">
            <a:extLst>
              <a:ext uri="{FF2B5EF4-FFF2-40B4-BE49-F238E27FC236}">
                <a16:creationId xmlns:a16="http://schemas.microsoft.com/office/drawing/2014/main" id="{0A7F9593-CC21-4346-8136-227E1D43DBC6}"/>
              </a:ext>
            </a:extLst>
          </p:cNvPr>
          <p:cNvGrpSpPr/>
          <p:nvPr/>
        </p:nvGrpSpPr>
        <p:grpSpPr>
          <a:xfrm>
            <a:off x="3887535" y="2638192"/>
            <a:ext cx="634103" cy="690302"/>
            <a:chOff x="4652506" y="1904291"/>
            <a:chExt cx="796035" cy="710620"/>
          </a:xfrm>
        </p:grpSpPr>
        <p:sp>
          <p:nvSpPr>
            <p:cNvPr id="79" name="Pfeil: nach unten 150">
              <a:extLst>
                <a:ext uri="{FF2B5EF4-FFF2-40B4-BE49-F238E27FC236}">
                  <a16:creationId xmlns:a16="http://schemas.microsoft.com/office/drawing/2014/main" id="{D1A0C7C4-755A-8741-8782-A55745CEF5B4}"/>
                </a:ext>
              </a:extLst>
            </p:cNvPr>
            <p:cNvSpPr/>
            <p:nvPr/>
          </p:nvSpPr>
          <p:spPr bwMode="auto">
            <a:xfrm>
              <a:off x="4652506" y="1904291"/>
              <a:ext cx="796035" cy="710620"/>
            </a:xfrm>
            <a:prstGeom prst="downArrow">
              <a:avLst/>
            </a:prstGeom>
            <a:solidFill>
              <a:srgbClr val="3961AC">
                <a:alpha val="79680"/>
              </a:srgbClr>
            </a:solidFill>
            <a:ln w="19050" algn="ctr">
              <a:noFill/>
              <a:miter lim="800000"/>
              <a:headEnd/>
              <a:tailEnd/>
            </a:ln>
            <a:effectLst/>
          </p:spPr>
          <p:txBody>
            <a:bodyPr wrap="square" lIns="0" tIns="0" rIns="0" bIns="0" rtlCol="0" anchor="ctr">
              <a:noAutofit/>
            </a:bodyPr>
            <a:lstStyle/>
            <a:p>
              <a:pPr algn="ctr"/>
              <a:endParaRPr lang="de-CH" sz="1600">
                <a:solidFill>
                  <a:schemeClr val="tx1">
                    <a:lumMod val="65000"/>
                    <a:lumOff val="35000"/>
                  </a:schemeClr>
                </a:solidFill>
                <a:highlight>
                  <a:srgbClr val="FFFF00"/>
                </a:highlight>
              </a:endParaRPr>
            </a:p>
          </p:txBody>
        </p:sp>
        <p:sp>
          <p:nvSpPr>
            <p:cNvPr id="104" name="Textfeld 103">
              <a:extLst>
                <a:ext uri="{FF2B5EF4-FFF2-40B4-BE49-F238E27FC236}">
                  <a16:creationId xmlns:a16="http://schemas.microsoft.com/office/drawing/2014/main" id="{8699D53E-5ACE-6D44-9DA5-B456CD9147E1}"/>
                </a:ext>
              </a:extLst>
            </p:cNvPr>
            <p:cNvSpPr txBox="1"/>
            <p:nvPr/>
          </p:nvSpPr>
          <p:spPr>
            <a:xfrm>
              <a:off x="4685914" y="2083220"/>
              <a:ext cx="736981" cy="350764"/>
            </a:xfrm>
            <a:prstGeom prst="rect">
              <a:avLst/>
            </a:prstGeom>
            <a:noFill/>
          </p:spPr>
          <p:txBody>
            <a:bodyPr wrap="square" lIns="90000" tIns="46800" rIns="90000" bIns="46800" rtlCol="0" anchor="ctr">
              <a:spAutoFit/>
            </a:bodyPr>
            <a:lstStyle/>
            <a:p>
              <a:pPr algn="ctr"/>
              <a:r>
                <a:rPr lang="de-CH" sz="1000" b="1" dirty="0">
                  <a:solidFill>
                    <a:schemeClr val="bg1"/>
                  </a:solidFill>
                </a:rPr>
                <a:t>74%</a:t>
              </a:r>
              <a:br>
                <a:rPr lang="de-CH" sz="1000" b="1" dirty="0">
                  <a:solidFill>
                    <a:schemeClr val="bg1"/>
                  </a:solidFill>
                </a:rPr>
              </a:br>
              <a:r>
                <a:rPr lang="de-CH" sz="600" b="1" dirty="0">
                  <a:solidFill>
                    <a:schemeClr val="bg1"/>
                  </a:solidFill>
                </a:rPr>
                <a:t>RRR</a:t>
              </a:r>
            </a:p>
          </p:txBody>
        </p:sp>
      </p:grpSp>
    </p:spTree>
    <p:extLst>
      <p:ext uri="{BB962C8B-B14F-4D97-AF65-F5344CB8AC3E}">
        <p14:creationId xmlns:p14="http://schemas.microsoft.com/office/powerpoint/2010/main" val="86060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84E940E7-662E-4063-B945-CF2F30CB1EE6}"/>
              </a:ext>
            </a:extLst>
          </p:cNvPr>
          <p:cNvSpPr txBox="1">
            <a:spLocks/>
          </p:cNvSpPr>
          <p:nvPr/>
        </p:nvSpPr>
        <p:spPr>
          <a:xfrm>
            <a:off x="616659" y="1582838"/>
            <a:ext cx="7907817" cy="1904111"/>
          </a:xfrm>
          <a:prstGeom prst="roundRect">
            <a:avLst>
              <a:gd name="adj" fmla="val 7035"/>
            </a:avLst>
          </a:prstGeom>
          <a:solidFill>
            <a:srgbClr val="3961AC">
              <a:alpha val="10000"/>
            </a:srgbClr>
          </a:solidFill>
        </p:spPr>
        <p:txBody>
          <a:bodyPr vert="horz" lIns="54000" tIns="54000" rIns="54000" bIns="54000" rtlCol="0">
            <a:noAutofit/>
          </a:bodyPr>
          <a:lstStyle>
            <a:lvl1pPr marL="201216"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defRPr sz="1500">
                <a:solidFill>
                  <a:schemeClr val="tx1">
                    <a:lumMod val="65000"/>
                    <a:lumOff val="35000"/>
                  </a:schemeClr>
                </a:solidFill>
                <a:latin typeface="+mn-lt"/>
                <a:ea typeface="+mn-ea"/>
                <a:cs typeface="+mn-cs"/>
              </a:defRPr>
            </a:lvl1pPr>
            <a:lvl2pPr marL="409575" indent="-207169" algn="l" rtl="0" eaLnBrk="1" fontAlgn="base" hangingPunct="1">
              <a:spcBef>
                <a:spcPct val="25000"/>
              </a:spcBef>
              <a:spcAft>
                <a:spcPct val="0"/>
              </a:spcAft>
              <a:buClr>
                <a:schemeClr val="bg2"/>
              </a:buClr>
              <a:buFont typeface="Symbol" panose="05050102010706020507" pitchFamily="18" charset="2"/>
              <a:buChar char=""/>
              <a:tabLst>
                <a:tab pos="928688" algn="l"/>
              </a:tabLst>
              <a:defRPr>
                <a:solidFill>
                  <a:schemeClr val="tx1">
                    <a:lumMod val="65000"/>
                    <a:lumOff val="35000"/>
                  </a:schemeClr>
                </a:solidFill>
                <a:latin typeface="+mn-lt"/>
              </a:defRPr>
            </a:lvl2pPr>
            <a:lvl3pPr marL="626269" indent="-215504" algn="l" rtl="0" eaLnBrk="1" fontAlgn="base" hangingPunct="1">
              <a:spcBef>
                <a:spcPct val="25000"/>
              </a:spcBef>
              <a:spcAft>
                <a:spcPct val="0"/>
              </a:spcAft>
              <a:buClr>
                <a:schemeClr val="bg2"/>
              </a:buClr>
              <a:buFont typeface="Arial" panose="020B0604020202020204" pitchFamily="34" charset="0"/>
              <a:buChar char="–"/>
              <a:tabLst>
                <a:tab pos="928688" algn="l"/>
              </a:tabLst>
              <a:defRPr sz="1200">
                <a:solidFill>
                  <a:schemeClr val="tx1">
                    <a:lumMod val="65000"/>
                    <a:lumOff val="35000"/>
                  </a:schemeClr>
                </a:solidFill>
                <a:latin typeface="+mn-lt"/>
              </a:defRPr>
            </a:lvl3pPr>
            <a:lvl4pPr marL="827485" indent="-200025" algn="l" rtl="0" eaLnBrk="1" fontAlgn="base" hangingPunct="1">
              <a:spcBef>
                <a:spcPct val="25000"/>
              </a:spcBef>
              <a:spcAft>
                <a:spcPct val="0"/>
              </a:spcAft>
              <a:buClr>
                <a:schemeClr val="bg2"/>
              </a:buClr>
              <a:buFont typeface="Arial" charset="0"/>
              <a:buChar char="–"/>
              <a:tabLst>
                <a:tab pos="928688" algn="l"/>
              </a:tabLst>
              <a:defRPr sz="1200">
                <a:solidFill>
                  <a:schemeClr val="tx1">
                    <a:lumMod val="65000"/>
                    <a:lumOff val="35000"/>
                  </a:schemeClr>
                </a:solidFill>
                <a:latin typeface="+mn-lt"/>
              </a:defRPr>
            </a:lvl4pPr>
            <a:lvl5pPr marL="1021556" indent="-214313" algn="l" rtl="0" eaLnBrk="1" fontAlgn="base" hangingPunct="1">
              <a:spcBef>
                <a:spcPct val="25000"/>
              </a:spcBef>
              <a:spcAft>
                <a:spcPct val="0"/>
              </a:spcAft>
              <a:buClr>
                <a:schemeClr val="bg2"/>
              </a:buClr>
              <a:buFont typeface="Arial" panose="020B0604020202020204" pitchFamily="34" charset="0"/>
              <a:buChar char="–"/>
              <a:tabLst/>
              <a:defRPr sz="1200" baseline="0">
                <a:solidFill>
                  <a:schemeClr val="tx1">
                    <a:lumMod val="65000"/>
                    <a:lumOff val="35000"/>
                  </a:schemeClr>
                </a:solidFill>
                <a:latin typeface="+mn-lt"/>
              </a:defRPr>
            </a:lvl5pPr>
            <a:lvl6pPr marL="19490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6pPr>
            <a:lvl7pPr marL="22919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7pPr>
            <a:lvl8pPr marL="26348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8pPr>
            <a:lvl9pPr marL="29777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9pPr>
          </a:lstStyle>
          <a:p>
            <a:pPr marL="0" marR="0" lvl="0" indent="0" algn="l" defTabSz="685800" rtl="0" eaLnBrk="1" fontAlgn="base" latinLnBrk="0" hangingPunct="1">
              <a:lnSpc>
                <a:spcPct val="100000"/>
              </a:lnSpc>
              <a:spcBef>
                <a:spcPct val="25000"/>
              </a:spcBef>
              <a:spcAft>
                <a:spcPct val="0"/>
              </a:spcAft>
              <a:buClr>
                <a:srgbClr val="3961AC"/>
              </a:buClr>
              <a:buSzPct val="80000"/>
              <a:buFont typeface="Wingdings" panose="05000000000000000000" pitchFamily="2" charset="2"/>
              <a:buNone/>
              <a:tabLst>
                <a:tab pos="928688" algn="l"/>
              </a:tabLst>
              <a:defRPr/>
            </a:pPr>
            <a:endParaRPr kumimoji="0" lang="en-AU" sz="1500" b="1" i="0" u="none" strike="noStrike" kern="0" cap="none" spc="0" normalizeH="0" baseline="0" noProof="0">
              <a:ln>
                <a:noFill/>
              </a:ln>
              <a:solidFill>
                <a:srgbClr val="3961AC"/>
              </a:solidFill>
              <a:effectLst/>
              <a:uLnTx/>
              <a:uFillTx/>
              <a:latin typeface="Arial"/>
              <a:ea typeface="+mn-ea"/>
              <a:cs typeface="+mn-cs"/>
            </a:endParaRPr>
          </a:p>
        </p:txBody>
      </p:sp>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itel 1">
            <a:extLst>
              <a:ext uri="{FF2B5EF4-FFF2-40B4-BE49-F238E27FC236}">
                <a16:creationId xmlns:a16="http://schemas.microsoft.com/office/drawing/2014/main" id="{CB0E5EFB-35B6-4E7B-B90A-0BE19FEA8704}"/>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Your patients need protection that can be tailored </a:t>
            </a:r>
            <a:br>
              <a:rPr lang="en-US" sz="2400" kern="0"/>
            </a:br>
            <a:r>
              <a:rPr lang="en-US" sz="2400" kern="0"/>
              <a:t>to their </a:t>
            </a:r>
            <a:r>
              <a:rPr lang="de-CH" sz="2400"/>
              <a:t>individual </a:t>
            </a:r>
            <a:r>
              <a:rPr lang="de-CH" sz="2400" err="1"/>
              <a:t>risk</a:t>
            </a:r>
            <a:endParaRPr kumimoji="0" lang="de-DE" sz="2400" b="1" i="0" u="none" strike="noStrike" kern="0" cap="none" spc="0" normalizeH="0" baseline="30000" noProof="0">
              <a:ln>
                <a:noFill/>
              </a:ln>
              <a:effectLst/>
              <a:uLnTx/>
              <a:uFillTx/>
              <a:latin typeface="Arial"/>
              <a:ea typeface="+mj-ea"/>
              <a:cs typeface="+mj-cs"/>
            </a:endParaRPr>
          </a:p>
        </p:txBody>
      </p:sp>
      <p:sp>
        <p:nvSpPr>
          <p:cNvPr id="8" name="TextBox 3">
            <a:extLst>
              <a:ext uri="{FF2B5EF4-FFF2-40B4-BE49-F238E27FC236}">
                <a16:creationId xmlns:a16="http://schemas.microsoft.com/office/drawing/2014/main" id="{2FFE767A-A25D-4C4F-BA87-BB3284BB6192}"/>
              </a:ext>
            </a:extLst>
          </p:cNvPr>
          <p:cNvSpPr txBox="1"/>
          <p:nvPr/>
        </p:nvSpPr>
        <p:spPr>
          <a:xfrm>
            <a:off x="619124" y="4438467"/>
            <a:ext cx="7913690" cy="618118"/>
          </a:xfrm>
          <a:prstGeom prst="rect">
            <a:avLst/>
          </a:prstGeom>
          <a:noFill/>
        </p:spPr>
        <p:txBody>
          <a:bodyPr wrap="square" lIns="0" tIns="0" rIns="0" bIns="0" rtlCol="0" anchor="b" anchorCtr="0">
            <a:spAutoFit/>
          </a:bodyPr>
          <a:lstStyle/>
          <a:p>
            <a:pPr>
              <a:spcBef>
                <a:spcPts val="0"/>
              </a:spcBef>
              <a:spcAft>
                <a:spcPts val="200"/>
              </a:spcAft>
            </a:pPr>
            <a:r>
              <a:rPr lang="en-US" sz="700" dirty="0">
                <a:solidFill>
                  <a:srgbClr val="B3B2B5"/>
                </a:solidFill>
                <a:cs typeface="Arial" charset="0"/>
              </a:rPr>
              <a:t>Rivaroxaban 15 mg and 20 mg tablets are to be taken with food; no dose adjustment needed based on </a:t>
            </a:r>
            <a:r>
              <a:rPr lang="en-US" sz="700" dirty="0" err="1">
                <a:solidFill>
                  <a:srgbClr val="B3B2B5"/>
                </a:solidFill>
                <a:cs typeface="Arial" charset="0"/>
              </a:rPr>
              <a:t>CrCl</a:t>
            </a:r>
            <a:endParaRPr lang="en-US" sz="700" dirty="0">
              <a:solidFill>
                <a:srgbClr val="B3B2B5"/>
              </a:solidFill>
              <a:cs typeface="Arial" charset="0"/>
            </a:endParaRPr>
          </a:p>
          <a:p>
            <a:r>
              <a:rPr lang="en-US" sz="700" dirty="0">
                <a:solidFill>
                  <a:srgbClr val="B3B2B5"/>
                </a:solidFill>
                <a:cs typeface="Arial" charset="0"/>
              </a:rPr>
              <a:t>* A daily, 20 mg dose </a:t>
            </a:r>
            <a:r>
              <a:rPr lang="en-US" sz="700">
                <a:solidFill>
                  <a:srgbClr val="B3B2B5"/>
                </a:solidFill>
                <a:cs typeface="Arial" charset="0"/>
              </a:rPr>
              <a:t>of Xarelto</a:t>
            </a:r>
            <a:r>
              <a:rPr lang="en-US" sz="700" baseline="30000">
                <a:solidFill>
                  <a:srgbClr val="B3B2B5"/>
                </a:solidFill>
                <a:cs typeface="Arial" charset="0"/>
              </a:rPr>
              <a:t>®</a:t>
            </a:r>
            <a:r>
              <a:rPr lang="en-US" sz="700">
                <a:solidFill>
                  <a:srgbClr val="B3B2B5"/>
                </a:solidFill>
                <a:cs typeface="Arial" charset="0"/>
              </a:rPr>
              <a:t> </a:t>
            </a:r>
            <a:r>
              <a:rPr lang="en-US" sz="700" dirty="0">
                <a:solidFill>
                  <a:srgbClr val="B3B2B5"/>
                </a:solidFill>
                <a:cs typeface="Arial" charset="0"/>
              </a:rPr>
              <a:t>should be prescribed for patients who are continuing to receive treatment for DVT or PE after a period of at least six months and in whom the risk of recurrent DVT or PE is considered to be high. A daily 10 mg or 20 mg dose </a:t>
            </a:r>
            <a:r>
              <a:rPr lang="en-US" sz="700">
                <a:solidFill>
                  <a:srgbClr val="B3B2B5"/>
                </a:solidFill>
                <a:cs typeface="Arial" charset="0"/>
              </a:rPr>
              <a:t>of Xarelto</a:t>
            </a:r>
            <a:r>
              <a:rPr lang="en-US" sz="700" baseline="30000">
                <a:solidFill>
                  <a:srgbClr val="B3B2B5"/>
                </a:solidFill>
                <a:cs typeface="Arial" charset="0"/>
              </a:rPr>
              <a:t>®</a:t>
            </a:r>
            <a:r>
              <a:rPr lang="en-US" sz="700">
                <a:solidFill>
                  <a:srgbClr val="B3B2B5"/>
                </a:solidFill>
                <a:cs typeface="Arial" charset="0"/>
              </a:rPr>
              <a:t> </a:t>
            </a:r>
            <a:r>
              <a:rPr lang="en-US" sz="700" dirty="0">
                <a:solidFill>
                  <a:srgbClr val="B3B2B5"/>
                </a:solidFill>
                <a:cs typeface="Arial" charset="0"/>
              </a:rPr>
              <a:t>can be prescribed for patients with a low risk of recurrent DVT or PE based on a careful consideration of the individual risk of recurrent DVT or PE against the risk of bleeding.</a:t>
            </a:r>
            <a:r>
              <a:rPr lang="en-US" sz="700" baseline="30000" dirty="0">
                <a:solidFill>
                  <a:srgbClr val="B3B2B5"/>
                </a:solidFill>
                <a:cs typeface="Arial" charset="0"/>
              </a:rPr>
              <a:t>8</a:t>
            </a:r>
            <a:endParaRPr lang="de-CH" sz="700" baseline="30000" dirty="0">
              <a:solidFill>
                <a:srgbClr val="B3B2B5"/>
              </a:solidFill>
              <a:cs typeface="Arial" charset="0"/>
            </a:endParaRPr>
          </a:p>
          <a:p>
            <a:pPr>
              <a:spcBef>
                <a:spcPts val="0"/>
              </a:spcBef>
              <a:spcAft>
                <a:spcPts val="200"/>
              </a:spcAft>
            </a:pPr>
            <a:r>
              <a:rPr lang="en-US" sz="700" dirty="0">
                <a:solidFill>
                  <a:srgbClr val="B3B2B5"/>
                </a:solidFill>
                <a:cs typeface="Arial" charset="0"/>
              </a:rPr>
              <a:t>ESC: European Society of Cardiology; VTE: venous thromboembolism; DVT: deep vein thrombosis; PE: pulmonary embolism; </a:t>
            </a:r>
            <a:r>
              <a:rPr lang="en-US" sz="700" dirty="0" err="1">
                <a:solidFill>
                  <a:srgbClr val="B3B2B5"/>
                </a:solidFill>
                <a:cs typeface="Arial" charset="0"/>
              </a:rPr>
              <a:t>CrCl</a:t>
            </a:r>
            <a:r>
              <a:rPr lang="en-US" sz="700" dirty="0">
                <a:solidFill>
                  <a:srgbClr val="B3B2B5"/>
                </a:solidFill>
                <a:cs typeface="Arial" charset="0"/>
              </a:rPr>
              <a:t>: creatinine clearance </a:t>
            </a:r>
          </a:p>
        </p:txBody>
      </p:sp>
      <p:sp>
        <p:nvSpPr>
          <p:cNvPr id="9" name="Subtitle 1">
            <a:extLst>
              <a:ext uri="{FF2B5EF4-FFF2-40B4-BE49-F238E27FC236}">
                <a16:creationId xmlns:a16="http://schemas.microsoft.com/office/drawing/2014/main" id="{04EA1788-3DA9-4CEB-9C2A-358BFC9B1EF5}"/>
              </a:ext>
            </a:extLst>
          </p:cNvPr>
          <p:cNvSpPr txBox="1">
            <a:spLocks/>
          </p:cNvSpPr>
          <p:nvPr/>
        </p:nvSpPr>
        <p:spPr>
          <a:xfrm>
            <a:off x="612776" y="1228789"/>
            <a:ext cx="5516558"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a:t>Rivaroxaban dosing regimen for the treatment of DVT/PE</a:t>
            </a:r>
            <a:r>
              <a:rPr lang="en-US" altLang="en-US" sz="1400" b="1" kern="0" baseline="30000"/>
              <a:t>8</a:t>
            </a:r>
          </a:p>
        </p:txBody>
      </p:sp>
      <p:sp>
        <p:nvSpPr>
          <p:cNvPr id="2" name="Textfeld 1">
            <a:extLst>
              <a:ext uri="{FF2B5EF4-FFF2-40B4-BE49-F238E27FC236}">
                <a16:creationId xmlns:a16="http://schemas.microsoft.com/office/drawing/2014/main" id="{AFAA21FC-DBD6-44A5-8DB7-826EFB84B496}"/>
              </a:ext>
            </a:extLst>
          </p:cNvPr>
          <p:cNvSpPr txBox="1"/>
          <p:nvPr/>
        </p:nvSpPr>
        <p:spPr>
          <a:xfrm>
            <a:off x="803463" y="1582840"/>
            <a:ext cx="2410585" cy="334095"/>
          </a:xfrm>
          <a:prstGeom prst="rect">
            <a:avLst/>
          </a:prstGeom>
          <a:noFill/>
        </p:spPr>
        <p:txBody>
          <a:bodyPr wrap="square" lIns="90000" tIns="46800" rIns="90000" bIns="46800" rtlCol="0" anchor="ctr">
            <a:noAutofit/>
          </a:bodyPr>
          <a:lstStyle/>
          <a:p>
            <a:pPr algn="ctr" rtl="0"/>
            <a:r>
              <a:rPr lang="de-DE" sz="1200" b="1" i="0" u="none" strike="noStrike" kern="1200" baseline="0">
                <a:solidFill>
                  <a:srgbClr val="595959"/>
                </a:solidFill>
                <a:latin typeface="Arial" panose="020B0604020202020204" pitchFamily="34" charset="0"/>
              </a:rPr>
              <a:t>Initial treatment (21 days)</a:t>
            </a:r>
            <a:endParaRPr lang="de-DE" sz="1200" b="1">
              <a:solidFill>
                <a:schemeClr val="tx1">
                  <a:lumMod val="65000"/>
                  <a:lumOff val="35000"/>
                </a:schemeClr>
              </a:solidFill>
            </a:endParaRPr>
          </a:p>
        </p:txBody>
      </p:sp>
      <p:grpSp>
        <p:nvGrpSpPr>
          <p:cNvPr id="12" name="Gruppieren 11">
            <a:extLst>
              <a:ext uri="{FF2B5EF4-FFF2-40B4-BE49-F238E27FC236}">
                <a16:creationId xmlns:a16="http://schemas.microsoft.com/office/drawing/2014/main" id="{852E4488-6E5E-4FFF-9A11-E5E0AC8DE29F}"/>
              </a:ext>
            </a:extLst>
          </p:cNvPr>
          <p:cNvGrpSpPr/>
          <p:nvPr/>
        </p:nvGrpSpPr>
        <p:grpSpPr>
          <a:xfrm>
            <a:off x="798970" y="2088000"/>
            <a:ext cx="2575259" cy="599309"/>
            <a:chOff x="798970" y="1937557"/>
            <a:chExt cx="2575259" cy="599309"/>
          </a:xfrm>
        </p:grpSpPr>
        <p:grpSp>
          <p:nvGrpSpPr>
            <p:cNvPr id="19" name="Gruppieren 18">
              <a:extLst>
                <a:ext uri="{FF2B5EF4-FFF2-40B4-BE49-F238E27FC236}">
                  <a16:creationId xmlns:a16="http://schemas.microsoft.com/office/drawing/2014/main" id="{F6464E34-31BF-4836-B7AB-5A3E62603AFB}"/>
                </a:ext>
              </a:extLst>
            </p:cNvPr>
            <p:cNvGrpSpPr/>
            <p:nvPr/>
          </p:nvGrpSpPr>
          <p:grpSpPr>
            <a:xfrm>
              <a:off x="798970" y="1937557"/>
              <a:ext cx="2415078" cy="580455"/>
              <a:chOff x="4746629" y="2055541"/>
              <a:chExt cx="3812057" cy="596050"/>
            </a:xfrm>
          </p:grpSpPr>
          <p:sp>
            <p:nvSpPr>
              <p:cNvPr id="21" name="Freeform: Shape 36">
                <a:extLst>
                  <a:ext uri="{FF2B5EF4-FFF2-40B4-BE49-F238E27FC236}">
                    <a16:creationId xmlns:a16="http://schemas.microsoft.com/office/drawing/2014/main" id="{213FFAB3-7082-4EB5-AD96-206354808798}"/>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3961A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22" name="Rechteck 21">
                <a:extLst>
                  <a:ext uri="{FF2B5EF4-FFF2-40B4-BE49-F238E27FC236}">
                    <a16:creationId xmlns:a16="http://schemas.microsoft.com/office/drawing/2014/main" id="{D5AD393A-2B7A-40F5-ACB7-4DEC8CFAE2B6}"/>
                  </a:ext>
                </a:extLst>
              </p:cNvPr>
              <p:cNvSpPr/>
              <p:nvPr/>
            </p:nvSpPr>
            <p:spPr bwMode="auto">
              <a:xfrm>
                <a:off x="4746629" y="2055541"/>
                <a:ext cx="497900" cy="59605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23" name="Textfeld 22">
              <a:extLst>
                <a:ext uri="{FF2B5EF4-FFF2-40B4-BE49-F238E27FC236}">
                  <a16:creationId xmlns:a16="http://schemas.microsoft.com/office/drawing/2014/main" id="{73200C34-A86C-4371-A187-2A5FD1F0B942}"/>
                </a:ext>
              </a:extLst>
            </p:cNvPr>
            <p:cNvSpPr txBox="1"/>
            <p:nvPr/>
          </p:nvSpPr>
          <p:spPr>
            <a:xfrm>
              <a:off x="1898229" y="1956411"/>
              <a:ext cx="1476000" cy="580455"/>
            </a:xfrm>
            <a:prstGeom prst="rect">
              <a:avLst/>
            </a:prstGeom>
            <a:noFill/>
          </p:spPr>
          <p:txBody>
            <a:bodyPr wrap="square" lIns="144000" tIns="46800" rIns="90000" bIns="46800" rtlCol="0" anchor="ctr">
              <a:noAutofit/>
            </a:bodyPr>
            <a:lstStyle/>
            <a:p>
              <a:pPr rtl="0"/>
              <a:r>
                <a:rPr lang="de-DE" sz="1200" b="1" i="0" u="none" strike="noStrike" kern="1200" baseline="0">
                  <a:solidFill>
                    <a:schemeClr val="bg1"/>
                  </a:solidFill>
                  <a:latin typeface="Arial" panose="020B0604020202020204" pitchFamily="34" charset="0"/>
                </a:rPr>
                <a:t>15 mg BID</a:t>
              </a:r>
              <a:endParaRPr lang="de-DE" sz="1200" b="1">
                <a:solidFill>
                  <a:schemeClr val="bg1"/>
                </a:solidFill>
              </a:endParaRPr>
            </a:p>
          </p:txBody>
        </p:sp>
      </p:grpSp>
      <p:grpSp>
        <p:nvGrpSpPr>
          <p:cNvPr id="5" name="Gruppieren 4">
            <a:extLst>
              <a:ext uri="{FF2B5EF4-FFF2-40B4-BE49-F238E27FC236}">
                <a16:creationId xmlns:a16="http://schemas.microsoft.com/office/drawing/2014/main" id="{7E39485F-C4AA-4DF0-83E1-DDD892EDDCB1}"/>
              </a:ext>
            </a:extLst>
          </p:cNvPr>
          <p:cNvGrpSpPr/>
          <p:nvPr/>
        </p:nvGrpSpPr>
        <p:grpSpPr>
          <a:xfrm>
            <a:off x="611188" y="3614210"/>
            <a:ext cx="7921626" cy="540000"/>
            <a:chOff x="611188" y="3661978"/>
            <a:chExt cx="7921626" cy="540000"/>
          </a:xfrm>
        </p:grpSpPr>
        <p:pic>
          <p:nvPicPr>
            <p:cNvPr id="25" name="Google Shape;12;p1">
              <a:extLst>
                <a:ext uri="{FF2B5EF4-FFF2-40B4-BE49-F238E27FC236}">
                  <a16:creationId xmlns:a16="http://schemas.microsoft.com/office/drawing/2014/main" id="{7DFE4F4C-EA5A-4989-B009-AEC77710D6C9}"/>
                </a:ext>
              </a:extLst>
            </p:cNvPr>
            <p:cNvPicPr preferRelativeResize="0"/>
            <p:nvPr/>
          </p:nvPicPr>
          <p:blipFill rotWithShape="1">
            <a:blip r:embed="rId3">
              <a:alphaModFix/>
            </a:blip>
            <a:srcRect/>
            <a:stretch/>
          </p:blipFill>
          <p:spPr>
            <a:xfrm>
              <a:off x="849884" y="3752563"/>
              <a:ext cx="909420" cy="361645"/>
            </a:xfrm>
            <a:prstGeom prst="rect">
              <a:avLst/>
            </a:prstGeom>
            <a:noFill/>
            <a:ln>
              <a:noFill/>
            </a:ln>
          </p:spPr>
        </p:pic>
        <p:sp>
          <p:nvSpPr>
            <p:cNvPr id="26" name="Abgerundetes Rechteck 76">
              <a:extLst>
                <a:ext uri="{FF2B5EF4-FFF2-40B4-BE49-F238E27FC236}">
                  <a16:creationId xmlns:a16="http://schemas.microsoft.com/office/drawing/2014/main" id="{1EAB379A-FF96-4B8C-B35E-503B059D9521}"/>
                </a:ext>
              </a:extLst>
            </p:cNvPr>
            <p:cNvSpPr>
              <a:spLocks noChangeArrowheads="1"/>
            </p:cNvSpPr>
            <p:nvPr/>
          </p:nvSpPr>
          <p:spPr bwMode="auto">
            <a:xfrm>
              <a:off x="611188" y="3661978"/>
              <a:ext cx="7921626" cy="540000"/>
            </a:xfrm>
            <a:prstGeom prst="roundRect">
              <a:avLst/>
            </a:prstGeom>
            <a:noFill/>
            <a:ln w="19050">
              <a:solidFill>
                <a:srgbClr val="3961AC"/>
              </a:solidFill>
              <a:miter lim="800000"/>
              <a:headEnd/>
              <a:tailEnd/>
            </a:ln>
          </p:spPr>
          <p:txBody>
            <a:bodyPr wrap="square" lIns="1368000" tIns="0" rIns="0" bIns="0" anchor="ctr">
              <a:noAutofit/>
            </a:bodyPr>
            <a:lstStyle/>
            <a:p>
              <a:pPr marL="0" lvl="3">
                <a:lnSpc>
                  <a:spcPct val="90000"/>
                </a:lnSpc>
                <a:spcBef>
                  <a:spcPts val="1000"/>
                </a:spcBef>
                <a:buClr>
                  <a:srgbClr val="006ABB"/>
                </a:buClr>
                <a:buSzPct val="100000"/>
              </a:pPr>
              <a:r>
                <a:rPr lang="en-US" sz="1000" b="1">
                  <a:solidFill>
                    <a:schemeClr val="tx1">
                      <a:lumMod val="65000"/>
                      <a:lumOff val="35000"/>
                    </a:schemeClr>
                  </a:solidFill>
                </a:rPr>
                <a:t>If extended oral anticoagulation is decided after PE in a patient without cancer, a reduced dose of rivaroxaban (10 mg OD) should be considered after 6 months of therapeutic anticoagulation.</a:t>
              </a:r>
              <a:r>
                <a:rPr lang="en-US" sz="1000" b="1" baseline="30000">
                  <a:solidFill>
                    <a:schemeClr val="tx1">
                      <a:lumMod val="65000"/>
                      <a:lumOff val="35000"/>
                    </a:schemeClr>
                  </a:solidFill>
                </a:rPr>
                <a:t>9</a:t>
              </a:r>
            </a:p>
          </p:txBody>
        </p:sp>
      </p:grpSp>
      <p:sp>
        <p:nvSpPr>
          <p:cNvPr id="52" name="Textfeld 51">
            <a:extLst>
              <a:ext uri="{FF2B5EF4-FFF2-40B4-BE49-F238E27FC236}">
                <a16:creationId xmlns:a16="http://schemas.microsoft.com/office/drawing/2014/main" id="{2C69038A-AFD8-4E0E-9297-557580BF8788}"/>
              </a:ext>
            </a:extLst>
          </p:cNvPr>
          <p:cNvSpPr txBox="1"/>
          <p:nvPr/>
        </p:nvSpPr>
        <p:spPr>
          <a:xfrm>
            <a:off x="3379225" y="1659064"/>
            <a:ext cx="2410585" cy="334095"/>
          </a:xfrm>
          <a:prstGeom prst="rect">
            <a:avLst/>
          </a:prstGeom>
          <a:noFill/>
        </p:spPr>
        <p:txBody>
          <a:bodyPr wrap="square" lIns="90000" tIns="46800" rIns="90000" bIns="46800" rtlCol="0" anchor="ctr">
            <a:noAutofit/>
          </a:bodyPr>
          <a:lstStyle/>
          <a:p>
            <a:pPr algn="ctr" rtl="0">
              <a:spcBef>
                <a:spcPts val="0"/>
              </a:spcBef>
            </a:pPr>
            <a:r>
              <a:rPr lang="de-DE" sz="1200" b="1" i="0" u="none" strike="noStrike" kern="1200" baseline="0" err="1">
                <a:solidFill>
                  <a:srgbClr val="595959"/>
                </a:solidFill>
                <a:latin typeface="Arial" panose="020B0604020202020204" pitchFamily="34" charset="0"/>
              </a:rPr>
              <a:t>Continued</a:t>
            </a:r>
            <a:r>
              <a:rPr lang="de-DE" sz="1200" b="1" i="0" u="none" strike="noStrike" kern="1200" baseline="0">
                <a:solidFill>
                  <a:srgbClr val="595959"/>
                </a:solidFill>
                <a:latin typeface="Arial" panose="020B0604020202020204" pitchFamily="34" charset="0"/>
              </a:rPr>
              <a:t> </a:t>
            </a:r>
            <a:r>
              <a:rPr lang="de-DE" sz="1200" b="1" i="0" u="none" strike="noStrike" kern="1200" baseline="0" err="1">
                <a:solidFill>
                  <a:srgbClr val="595959"/>
                </a:solidFill>
                <a:latin typeface="Arial" panose="020B0604020202020204" pitchFamily="34" charset="0"/>
              </a:rPr>
              <a:t>treatment</a:t>
            </a:r>
            <a:r>
              <a:rPr lang="de-DE" sz="1200" b="1" i="0" u="none" strike="noStrike" kern="1200" baseline="0">
                <a:solidFill>
                  <a:srgbClr val="595959"/>
                </a:solidFill>
                <a:latin typeface="Arial" panose="020B0604020202020204" pitchFamily="34" charset="0"/>
              </a:rPr>
              <a:t> </a:t>
            </a:r>
          </a:p>
          <a:p>
            <a:pPr algn="ctr">
              <a:spcBef>
                <a:spcPts val="0"/>
              </a:spcBef>
            </a:pPr>
            <a:r>
              <a:rPr lang="de-DE" sz="1200" b="1">
                <a:solidFill>
                  <a:srgbClr val="595959"/>
                </a:solidFill>
                <a:latin typeface="Arial" panose="020B0604020202020204" pitchFamily="34" charset="0"/>
              </a:rPr>
              <a:t>(</a:t>
            </a:r>
            <a:r>
              <a:rPr lang="de-CH" sz="1200" b="1" err="1">
                <a:solidFill>
                  <a:srgbClr val="595959"/>
                </a:solidFill>
                <a:latin typeface="Arial" panose="020B0604020202020204" pitchFamily="34" charset="0"/>
              </a:rPr>
              <a:t>day</a:t>
            </a:r>
            <a:r>
              <a:rPr lang="de-CH" sz="1200" b="1">
                <a:solidFill>
                  <a:srgbClr val="595959"/>
                </a:solidFill>
                <a:latin typeface="Arial" panose="020B0604020202020204" pitchFamily="34" charset="0"/>
              </a:rPr>
              <a:t> 22 </a:t>
            </a:r>
            <a:r>
              <a:rPr lang="de-CH" sz="1200" b="1" err="1">
                <a:solidFill>
                  <a:srgbClr val="595959"/>
                </a:solidFill>
                <a:latin typeface="Arial" panose="020B0604020202020204" pitchFamily="34" charset="0"/>
              </a:rPr>
              <a:t>onwards</a:t>
            </a:r>
            <a:r>
              <a:rPr lang="de-CH" sz="1200" b="1">
                <a:solidFill>
                  <a:srgbClr val="595959"/>
                </a:solidFill>
                <a:latin typeface="Arial" panose="020B0604020202020204" pitchFamily="34" charset="0"/>
              </a:rPr>
              <a:t>)</a:t>
            </a:r>
            <a:endParaRPr lang="de-DE" sz="1200" b="1">
              <a:solidFill>
                <a:srgbClr val="595959"/>
              </a:solidFill>
              <a:latin typeface="Arial" panose="020B0604020202020204" pitchFamily="34" charset="0"/>
            </a:endParaRPr>
          </a:p>
        </p:txBody>
      </p:sp>
      <p:grpSp>
        <p:nvGrpSpPr>
          <p:cNvPr id="11" name="Gruppieren 10">
            <a:extLst>
              <a:ext uri="{FF2B5EF4-FFF2-40B4-BE49-F238E27FC236}">
                <a16:creationId xmlns:a16="http://schemas.microsoft.com/office/drawing/2014/main" id="{2C2F58B7-5C37-48D4-96F5-09EAE84C2F6F}"/>
              </a:ext>
            </a:extLst>
          </p:cNvPr>
          <p:cNvGrpSpPr/>
          <p:nvPr/>
        </p:nvGrpSpPr>
        <p:grpSpPr>
          <a:xfrm>
            <a:off x="3375864" y="2088000"/>
            <a:ext cx="2415078" cy="599309"/>
            <a:chOff x="3374732" y="2082021"/>
            <a:chExt cx="2415078" cy="599309"/>
          </a:xfrm>
        </p:grpSpPr>
        <p:grpSp>
          <p:nvGrpSpPr>
            <p:cNvPr id="53" name="Gruppieren 52">
              <a:extLst>
                <a:ext uri="{FF2B5EF4-FFF2-40B4-BE49-F238E27FC236}">
                  <a16:creationId xmlns:a16="http://schemas.microsoft.com/office/drawing/2014/main" id="{0684941F-E569-41D1-A407-910930617ED8}"/>
                </a:ext>
              </a:extLst>
            </p:cNvPr>
            <p:cNvGrpSpPr/>
            <p:nvPr/>
          </p:nvGrpSpPr>
          <p:grpSpPr>
            <a:xfrm>
              <a:off x="3374732" y="2082021"/>
              <a:ext cx="2415078" cy="580455"/>
              <a:chOff x="4746629" y="2055541"/>
              <a:chExt cx="3812057" cy="596050"/>
            </a:xfrm>
          </p:grpSpPr>
          <p:sp>
            <p:nvSpPr>
              <p:cNvPr id="57" name="Freeform: Shape 36">
                <a:extLst>
                  <a:ext uri="{FF2B5EF4-FFF2-40B4-BE49-F238E27FC236}">
                    <a16:creationId xmlns:a16="http://schemas.microsoft.com/office/drawing/2014/main" id="{7E727092-4F3C-41FB-8ABD-0C5B764F5D2F}"/>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3961A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58" name="Rechteck 57">
                <a:extLst>
                  <a:ext uri="{FF2B5EF4-FFF2-40B4-BE49-F238E27FC236}">
                    <a16:creationId xmlns:a16="http://schemas.microsoft.com/office/drawing/2014/main" id="{99C8A9F3-4B06-4AB4-97D6-F9FEED65F4CF}"/>
                  </a:ext>
                </a:extLst>
              </p:cNvPr>
              <p:cNvSpPr/>
              <p:nvPr/>
            </p:nvSpPr>
            <p:spPr bwMode="auto">
              <a:xfrm>
                <a:off x="4746629" y="2055541"/>
                <a:ext cx="497900" cy="59605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54" name="Textfeld 53">
              <a:extLst>
                <a:ext uri="{FF2B5EF4-FFF2-40B4-BE49-F238E27FC236}">
                  <a16:creationId xmlns:a16="http://schemas.microsoft.com/office/drawing/2014/main" id="{16C85B76-787C-41E4-99BE-282F27F4D6CF}"/>
                </a:ext>
              </a:extLst>
            </p:cNvPr>
            <p:cNvSpPr txBox="1"/>
            <p:nvPr/>
          </p:nvSpPr>
          <p:spPr>
            <a:xfrm>
              <a:off x="4068818" y="2100875"/>
              <a:ext cx="1476000" cy="580455"/>
            </a:xfrm>
            <a:prstGeom prst="rect">
              <a:avLst/>
            </a:prstGeom>
            <a:noFill/>
          </p:spPr>
          <p:txBody>
            <a:bodyPr wrap="square" lIns="144000" tIns="46800" rIns="90000" bIns="46800" rtlCol="0" anchor="ctr">
              <a:noAutofit/>
            </a:bodyPr>
            <a:lstStyle/>
            <a:p>
              <a:pPr rtl="0"/>
              <a:r>
                <a:rPr lang="de-DE" sz="1200" b="1" i="0" u="none" strike="noStrike" kern="1200" baseline="0">
                  <a:solidFill>
                    <a:schemeClr val="bg1"/>
                  </a:solidFill>
                  <a:latin typeface="Arial" panose="020B0604020202020204" pitchFamily="34" charset="0"/>
                </a:rPr>
                <a:t>20 mg OD</a:t>
              </a:r>
              <a:endParaRPr lang="de-DE" sz="1200" b="1">
                <a:solidFill>
                  <a:schemeClr val="bg1"/>
                </a:solidFill>
              </a:endParaRPr>
            </a:p>
          </p:txBody>
        </p:sp>
      </p:grpSp>
      <p:sp>
        <p:nvSpPr>
          <p:cNvPr id="79" name="Textfeld 78">
            <a:extLst>
              <a:ext uri="{FF2B5EF4-FFF2-40B4-BE49-F238E27FC236}">
                <a16:creationId xmlns:a16="http://schemas.microsoft.com/office/drawing/2014/main" id="{2B147CBF-E04D-41BE-BE0D-BEAC84A1BB9F}"/>
              </a:ext>
            </a:extLst>
          </p:cNvPr>
          <p:cNvSpPr txBox="1"/>
          <p:nvPr/>
        </p:nvSpPr>
        <p:spPr>
          <a:xfrm>
            <a:off x="5957250" y="1591967"/>
            <a:ext cx="2410585" cy="373086"/>
          </a:xfrm>
          <a:prstGeom prst="rect">
            <a:avLst/>
          </a:prstGeom>
          <a:noFill/>
        </p:spPr>
        <p:txBody>
          <a:bodyPr wrap="square" lIns="90000" tIns="46800" rIns="90000" bIns="46800" rtlCol="0" anchor="t" anchorCtr="0">
            <a:noAutofit/>
          </a:bodyPr>
          <a:lstStyle/>
          <a:p>
            <a:pPr algn="ctr">
              <a:spcBef>
                <a:spcPts val="0"/>
              </a:spcBef>
            </a:pPr>
            <a:r>
              <a:rPr lang="de-DE" sz="1200" b="1" i="0" u="none" strike="noStrike" kern="1200" baseline="0">
                <a:solidFill>
                  <a:srgbClr val="595959"/>
                </a:solidFill>
                <a:latin typeface="Arial" panose="020B0604020202020204" pitchFamily="34" charset="0"/>
              </a:rPr>
              <a:t>Extended </a:t>
            </a:r>
            <a:r>
              <a:rPr lang="de-DE" sz="1200" b="1" i="0" u="none" strike="noStrike" kern="1200" baseline="0" err="1">
                <a:solidFill>
                  <a:srgbClr val="595959"/>
                </a:solidFill>
                <a:latin typeface="Arial" panose="020B0604020202020204" pitchFamily="34" charset="0"/>
              </a:rPr>
              <a:t>treatment</a:t>
            </a:r>
            <a:r>
              <a:rPr lang="de-DE" sz="1200" b="1" i="0" u="none" strike="noStrike" kern="1200" baseline="0">
                <a:solidFill>
                  <a:srgbClr val="595959"/>
                </a:solidFill>
                <a:latin typeface="Arial" panose="020B0604020202020204" pitchFamily="34" charset="0"/>
              </a:rPr>
              <a:t>*</a:t>
            </a:r>
            <a:br>
              <a:rPr lang="de-DE" sz="1200" b="1" i="0" u="none" strike="noStrike" kern="1200" baseline="0">
                <a:solidFill>
                  <a:srgbClr val="595959"/>
                </a:solidFill>
                <a:latin typeface="Arial" panose="020B0604020202020204" pitchFamily="34" charset="0"/>
              </a:rPr>
            </a:br>
            <a:r>
              <a:rPr lang="de-DE" sz="1200" b="1">
                <a:solidFill>
                  <a:srgbClr val="595959"/>
                </a:solidFill>
                <a:latin typeface="Arial" panose="020B0604020202020204" pitchFamily="34" charset="0"/>
              </a:rPr>
              <a:t>(</a:t>
            </a:r>
            <a:r>
              <a:rPr lang="de-CH" sz="1200" b="1" err="1">
                <a:solidFill>
                  <a:srgbClr val="595959"/>
                </a:solidFill>
                <a:latin typeface="Arial" panose="020B0604020202020204" pitchFamily="34" charset="0"/>
              </a:rPr>
              <a:t>month</a:t>
            </a:r>
            <a:r>
              <a:rPr lang="de-CH" sz="1200" b="1">
                <a:solidFill>
                  <a:srgbClr val="595959"/>
                </a:solidFill>
                <a:latin typeface="Arial" panose="020B0604020202020204" pitchFamily="34" charset="0"/>
              </a:rPr>
              <a:t> 7 </a:t>
            </a:r>
            <a:r>
              <a:rPr lang="de-CH" sz="1200" b="1" err="1">
                <a:solidFill>
                  <a:srgbClr val="595959"/>
                </a:solidFill>
                <a:latin typeface="Arial" panose="020B0604020202020204" pitchFamily="34" charset="0"/>
              </a:rPr>
              <a:t>onwards</a:t>
            </a:r>
            <a:r>
              <a:rPr lang="de-CH" sz="1200" b="1">
                <a:solidFill>
                  <a:srgbClr val="595959"/>
                </a:solidFill>
                <a:latin typeface="Arial" panose="020B0604020202020204" pitchFamily="34" charset="0"/>
              </a:rPr>
              <a:t>)</a:t>
            </a:r>
            <a:endParaRPr lang="de-DE" sz="1200" b="1">
              <a:solidFill>
                <a:srgbClr val="595959"/>
              </a:solidFill>
              <a:latin typeface="Arial" panose="020B0604020202020204" pitchFamily="34" charset="0"/>
            </a:endParaRPr>
          </a:p>
        </p:txBody>
      </p:sp>
      <p:grpSp>
        <p:nvGrpSpPr>
          <p:cNvPr id="15" name="Gruppieren 14">
            <a:extLst>
              <a:ext uri="{FF2B5EF4-FFF2-40B4-BE49-F238E27FC236}">
                <a16:creationId xmlns:a16="http://schemas.microsoft.com/office/drawing/2014/main" id="{7465CC2E-4A33-4FB3-A457-0079458D378B}"/>
              </a:ext>
            </a:extLst>
          </p:cNvPr>
          <p:cNvGrpSpPr/>
          <p:nvPr/>
        </p:nvGrpSpPr>
        <p:grpSpPr>
          <a:xfrm>
            <a:off x="5952757" y="2087189"/>
            <a:ext cx="2415078" cy="599309"/>
            <a:chOff x="5952757" y="2087189"/>
            <a:chExt cx="2415078" cy="599309"/>
          </a:xfrm>
        </p:grpSpPr>
        <p:grpSp>
          <p:nvGrpSpPr>
            <p:cNvPr id="83" name="Gruppieren 82">
              <a:extLst>
                <a:ext uri="{FF2B5EF4-FFF2-40B4-BE49-F238E27FC236}">
                  <a16:creationId xmlns:a16="http://schemas.microsoft.com/office/drawing/2014/main" id="{5754CB84-36D4-40CD-A8AB-CAAD600CEACC}"/>
                </a:ext>
              </a:extLst>
            </p:cNvPr>
            <p:cNvGrpSpPr/>
            <p:nvPr/>
          </p:nvGrpSpPr>
          <p:grpSpPr>
            <a:xfrm>
              <a:off x="5952757" y="2087189"/>
              <a:ext cx="2415078" cy="580455"/>
              <a:chOff x="4746629" y="2055541"/>
              <a:chExt cx="3812057" cy="596050"/>
            </a:xfrm>
          </p:grpSpPr>
          <p:sp>
            <p:nvSpPr>
              <p:cNvPr id="85" name="Freeform: Shape 36">
                <a:extLst>
                  <a:ext uri="{FF2B5EF4-FFF2-40B4-BE49-F238E27FC236}">
                    <a16:creationId xmlns:a16="http://schemas.microsoft.com/office/drawing/2014/main" id="{FA27AA1D-696F-4435-AF56-815907BA010B}"/>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809ED5"/>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86" name="Rechteck 85">
                <a:extLst>
                  <a:ext uri="{FF2B5EF4-FFF2-40B4-BE49-F238E27FC236}">
                    <a16:creationId xmlns:a16="http://schemas.microsoft.com/office/drawing/2014/main" id="{09FE0EAA-A960-4878-8E61-FA2D3CEBAA79}"/>
                  </a:ext>
                </a:extLst>
              </p:cNvPr>
              <p:cNvSpPr/>
              <p:nvPr/>
            </p:nvSpPr>
            <p:spPr bwMode="auto">
              <a:xfrm>
                <a:off x="4746629" y="2055541"/>
                <a:ext cx="497900" cy="596050"/>
              </a:xfrm>
              <a:prstGeom prst="rect">
                <a:avLst/>
              </a:prstGeom>
              <a:solidFill>
                <a:srgbClr val="809ED5"/>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87" name="Textfeld 86">
              <a:extLst>
                <a:ext uri="{FF2B5EF4-FFF2-40B4-BE49-F238E27FC236}">
                  <a16:creationId xmlns:a16="http://schemas.microsoft.com/office/drawing/2014/main" id="{16375BC9-B4B0-44B2-BAF0-8C2A4024B739}"/>
                </a:ext>
              </a:extLst>
            </p:cNvPr>
            <p:cNvSpPr txBox="1"/>
            <p:nvPr/>
          </p:nvSpPr>
          <p:spPr>
            <a:xfrm>
              <a:off x="6589336" y="2106043"/>
              <a:ext cx="1335365" cy="580455"/>
            </a:xfrm>
            <a:prstGeom prst="rect">
              <a:avLst/>
            </a:prstGeom>
            <a:noFill/>
          </p:spPr>
          <p:txBody>
            <a:bodyPr wrap="square" lIns="144000" tIns="46800" rIns="90000" bIns="46800" rtlCol="0" anchor="ctr">
              <a:noAutofit/>
            </a:bodyPr>
            <a:lstStyle/>
            <a:p>
              <a:pPr rtl="0"/>
              <a:r>
                <a:rPr lang="de-DE" sz="1200" b="1">
                  <a:solidFill>
                    <a:schemeClr val="bg1"/>
                  </a:solidFill>
                  <a:latin typeface="Arial" panose="020B0604020202020204" pitchFamily="34" charset="0"/>
                </a:rPr>
                <a:t>20</a:t>
              </a:r>
              <a:r>
                <a:rPr lang="de-DE" sz="1200" b="1" i="0" u="none" strike="noStrike" kern="1200" baseline="0">
                  <a:solidFill>
                    <a:schemeClr val="bg1"/>
                  </a:solidFill>
                  <a:latin typeface="Arial" panose="020B0604020202020204" pitchFamily="34" charset="0"/>
                </a:rPr>
                <a:t> mg </a:t>
              </a:r>
              <a:r>
                <a:rPr lang="de-DE" sz="1200" b="1">
                  <a:solidFill>
                    <a:schemeClr val="bg1"/>
                  </a:solidFill>
                  <a:latin typeface="Arial" panose="020B0604020202020204" pitchFamily="34" charset="0"/>
                </a:rPr>
                <a:t>OD</a:t>
              </a:r>
              <a:endParaRPr lang="de-DE" sz="1200" b="1">
                <a:solidFill>
                  <a:schemeClr val="bg1"/>
                </a:solidFill>
              </a:endParaRPr>
            </a:p>
          </p:txBody>
        </p:sp>
      </p:grpSp>
      <p:grpSp>
        <p:nvGrpSpPr>
          <p:cNvPr id="96" name="Gruppieren 95">
            <a:extLst>
              <a:ext uri="{FF2B5EF4-FFF2-40B4-BE49-F238E27FC236}">
                <a16:creationId xmlns:a16="http://schemas.microsoft.com/office/drawing/2014/main" id="{681A40AB-364D-42EB-9DDB-371EB05C6E59}"/>
              </a:ext>
            </a:extLst>
          </p:cNvPr>
          <p:cNvGrpSpPr/>
          <p:nvPr/>
        </p:nvGrpSpPr>
        <p:grpSpPr>
          <a:xfrm>
            <a:off x="5959449" y="2806249"/>
            <a:ext cx="2415078" cy="599309"/>
            <a:chOff x="3374732" y="2082021"/>
            <a:chExt cx="2415078" cy="599309"/>
          </a:xfrm>
        </p:grpSpPr>
        <p:grpSp>
          <p:nvGrpSpPr>
            <p:cNvPr id="98" name="Gruppieren 97">
              <a:extLst>
                <a:ext uri="{FF2B5EF4-FFF2-40B4-BE49-F238E27FC236}">
                  <a16:creationId xmlns:a16="http://schemas.microsoft.com/office/drawing/2014/main" id="{47DC09F0-8EED-4C79-94B4-66FA0EFE3B37}"/>
                </a:ext>
              </a:extLst>
            </p:cNvPr>
            <p:cNvGrpSpPr/>
            <p:nvPr/>
          </p:nvGrpSpPr>
          <p:grpSpPr>
            <a:xfrm>
              <a:off x="3374732" y="2082021"/>
              <a:ext cx="2415078" cy="580455"/>
              <a:chOff x="4746629" y="2055541"/>
              <a:chExt cx="3812057" cy="596050"/>
            </a:xfrm>
          </p:grpSpPr>
          <p:sp>
            <p:nvSpPr>
              <p:cNvPr id="100" name="Freeform: Shape 36">
                <a:extLst>
                  <a:ext uri="{FF2B5EF4-FFF2-40B4-BE49-F238E27FC236}">
                    <a16:creationId xmlns:a16="http://schemas.microsoft.com/office/drawing/2014/main" id="{7CB6A9CE-5692-4118-A379-E7042A2ED78F}"/>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3961A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01" name="Rechteck 100">
                <a:extLst>
                  <a:ext uri="{FF2B5EF4-FFF2-40B4-BE49-F238E27FC236}">
                    <a16:creationId xmlns:a16="http://schemas.microsoft.com/office/drawing/2014/main" id="{3EEE2B07-2818-4561-BCCA-6EB457A345D9}"/>
                  </a:ext>
                </a:extLst>
              </p:cNvPr>
              <p:cNvSpPr/>
              <p:nvPr/>
            </p:nvSpPr>
            <p:spPr bwMode="auto">
              <a:xfrm>
                <a:off x="4746629" y="2055541"/>
                <a:ext cx="497900" cy="59605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99" name="Textfeld 98">
              <a:extLst>
                <a:ext uri="{FF2B5EF4-FFF2-40B4-BE49-F238E27FC236}">
                  <a16:creationId xmlns:a16="http://schemas.microsoft.com/office/drawing/2014/main" id="{C5BB6981-DEAC-459D-9C2B-49CA6548E917}"/>
                </a:ext>
              </a:extLst>
            </p:cNvPr>
            <p:cNvSpPr txBox="1"/>
            <p:nvPr/>
          </p:nvSpPr>
          <p:spPr>
            <a:xfrm>
              <a:off x="3993225" y="2100875"/>
              <a:ext cx="1476000" cy="580455"/>
            </a:xfrm>
            <a:prstGeom prst="rect">
              <a:avLst/>
            </a:prstGeom>
            <a:noFill/>
          </p:spPr>
          <p:txBody>
            <a:bodyPr wrap="square" lIns="144000" tIns="46800" rIns="90000" bIns="46800" rtlCol="0" anchor="ctr">
              <a:noAutofit/>
            </a:bodyPr>
            <a:lstStyle/>
            <a:p>
              <a:pPr rtl="0"/>
              <a:r>
                <a:rPr lang="de-DE" sz="1200" b="1">
                  <a:solidFill>
                    <a:schemeClr val="bg1"/>
                  </a:solidFill>
                  <a:latin typeface="Arial" panose="020B0604020202020204" pitchFamily="34" charset="0"/>
                </a:rPr>
                <a:t>1</a:t>
              </a:r>
              <a:r>
                <a:rPr lang="de-DE" sz="1200" b="1" i="0" u="none" strike="noStrike" kern="1200" baseline="0">
                  <a:solidFill>
                    <a:schemeClr val="bg1"/>
                  </a:solidFill>
                  <a:latin typeface="Arial" panose="020B0604020202020204" pitchFamily="34" charset="0"/>
                </a:rPr>
                <a:t>0 mg OD</a:t>
              </a:r>
              <a:endParaRPr lang="de-DE" sz="1200" b="1">
                <a:solidFill>
                  <a:schemeClr val="bg1"/>
                </a:solidFill>
              </a:endParaRPr>
            </a:p>
          </p:txBody>
        </p:sp>
      </p:grpSp>
      <p:pic>
        <p:nvPicPr>
          <p:cNvPr id="48" name="Grafik 47">
            <a:extLst>
              <a:ext uri="{FF2B5EF4-FFF2-40B4-BE49-F238E27FC236}">
                <a16:creationId xmlns:a16="http://schemas.microsoft.com/office/drawing/2014/main" id="{9C71F508-BC87-6B48-B3A8-EF202CA507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2793" y="2198789"/>
            <a:ext cx="364330" cy="353423"/>
          </a:xfrm>
          <a:prstGeom prst="rect">
            <a:avLst/>
          </a:prstGeom>
        </p:spPr>
      </p:pic>
      <p:pic>
        <p:nvPicPr>
          <p:cNvPr id="50" name="Grafik 49">
            <a:extLst>
              <a:ext uri="{FF2B5EF4-FFF2-40B4-BE49-F238E27FC236}">
                <a16:creationId xmlns:a16="http://schemas.microsoft.com/office/drawing/2014/main" id="{BF4478BD-190E-BE42-862F-B2AE1AA5AF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9750" y="2198789"/>
            <a:ext cx="364330" cy="353423"/>
          </a:xfrm>
          <a:prstGeom prst="rect">
            <a:avLst/>
          </a:prstGeom>
        </p:spPr>
      </p:pic>
      <p:pic>
        <p:nvPicPr>
          <p:cNvPr id="55" name="Grafik 54">
            <a:extLst>
              <a:ext uri="{FF2B5EF4-FFF2-40B4-BE49-F238E27FC236}">
                <a16:creationId xmlns:a16="http://schemas.microsoft.com/office/drawing/2014/main" id="{72C23E99-645A-6240-A2D5-5EC1A529B8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59750" y="2943507"/>
            <a:ext cx="364330" cy="353421"/>
          </a:xfrm>
          <a:prstGeom prst="rect">
            <a:avLst/>
          </a:prstGeom>
        </p:spPr>
      </p:pic>
      <p:grpSp>
        <p:nvGrpSpPr>
          <p:cNvPr id="39" name="Gruppieren 38">
            <a:extLst>
              <a:ext uri="{FF2B5EF4-FFF2-40B4-BE49-F238E27FC236}">
                <a16:creationId xmlns:a16="http://schemas.microsoft.com/office/drawing/2014/main" id="{835BDEC6-21CB-4250-9527-839E96563081}"/>
              </a:ext>
            </a:extLst>
          </p:cNvPr>
          <p:cNvGrpSpPr/>
          <p:nvPr/>
        </p:nvGrpSpPr>
        <p:grpSpPr>
          <a:xfrm>
            <a:off x="917889" y="2254807"/>
            <a:ext cx="1027728" cy="282926"/>
            <a:chOff x="1060488" y="2223771"/>
            <a:chExt cx="1826711" cy="502880"/>
          </a:xfrm>
        </p:grpSpPr>
        <p:pic>
          <p:nvPicPr>
            <p:cNvPr id="41" name="Grafik 40">
              <a:extLst>
                <a:ext uri="{FF2B5EF4-FFF2-40B4-BE49-F238E27FC236}">
                  <a16:creationId xmlns:a16="http://schemas.microsoft.com/office/drawing/2014/main" id="{4E22ACE7-41C6-4384-8D6E-4CD14E564D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7139" y="2223771"/>
              <a:ext cx="518400" cy="502880"/>
            </a:xfrm>
            <a:prstGeom prst="rect">
              <a:avLst/>
            </a:prstGeom>
          </p:spPr>
        </p:pic>
        <p:pic>
          <p:nvPicPr>
            <p:cNvPr id="42" name="Grafik 41">
              <a:extLst>
                <a:ext uri="{FF2B5EF4-FFF2-40B4-BE49-F238E27FC236}">
                  <a16:creationId xmlns:a16="http://schemas.microsoft.com/office/drawing/2014/main" id="{805A0933-D8DE-4871-AE58-9B4D98AA3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8799" y="2223771"/>
              <a:ext cx="518400" cy="502880"/>
            </a:xfrm>
            <a:prstGeom prst="rect">
              <a:avLst/>
            </a:prstGeom>
          </p:spPr>
        </p:pic>
        <p:pic>
          <p:nvPicPr>
            <p:cNvPr id="43" name="Grafik 42">
              <a:extLst>
                <a:ext uri="{FF2B5EF4-FFF2-40B4-BE49-F238E27FC236}">
                  <a16:creationId xmlns:a16="http://schemas.microsoft.com/office/drawing/2014/main" id="{01401F7A-328F-426F-8C5B-EF56E6AD3EA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60488" y="2304667"/>
              <a:ext cx="388672" cy="347760"/>
            </a:xfrm>
            <a:prstGeom prst="rect">
              <a:avLst/>
            </a:prstGeom>
          </p:spPr>
        </p:pic>
        <p:pic>
          <p:nvPicPr>
            <p:cNvPr id="44" name="Grafik 43">
              <a:extLst>
                <a:ext uri="{FF2B5EF4-FFF2-40B4-BE49-F238E27FC236}">
                  <a16:creationId xmlns:a16="http://schemas.microsoft.com/office/drawing/2014/main" id="{59488DD4-3909-48E3-AE11-74B827AC8B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9043" y="2303748"/>
              <a:ext cx="248603" cy="339005"/>
            </a:xfrm>
            <a:prstGeom prst="rect">
              <a:avLst/>
            </a:prstGeom>
          </p:spPr>
        </p:pic>
      </p:grpSp>
    </p:spTree>
    <p:extLst>
      <p:ext uri="{BB962C8B-B14F-4D97-AF65-F5344CB8AC3E}">
        <p14:creationId xmlns:p14="http://schemas.microsoft.com/office/powerpoint/2010/main" val="239593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119C1E6-4F60-459B-B9B1-B42CF1AF2CEA}"/>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Reduce your VTE patient’s treatment burden with </a:t>
            </a:r>
            <a:br>
              <a:rPr lang="en-US" sz="2400" kern="0"/>
            </a:br>
            <a:r>
              <a:rPr lang="en-US" sz="2400" kern="0"/>
              <a:t>a simple, injection-free dosing regimen</a:t>
            </a:r>
            <a:endParaRPr kumimoji="0" lang="de-DE" sz="2400" b="1" i="0" u="none" strike="noStrike" kern="0" cap="none" spc="0" normalizeH="0" baseline="30000" noProof="0">
              <a:ln>
                <a:noFill/>
              </a:ln>
              <a:effectLst/>
              <a:uLnTx/>
              <a:uFillTx/>
              <a:latin typeface="Arial"/>
              <a:ea typeface="+mj-ea"/>
              <a:cs typeface="+mj-cs"/>
            </a:endParaRPr>
          </a:p>
        </p:txBody>
      </p:sp>
      <p:sp>
        <p:nvSpPr>
          <p:cNvPr id="5" name="TextBox 3">
            <a:extLst>
              <a:ext uri="{FF2B5EF4-FFF2-40B4-BE49-F238E27FC236}">
                <a16:creationId xmlns:a16="http://schemas.microsoft.com/office/drawing/2014/main" id="{6731826B-609A-47C0-9311-B9409F99979A}"/>
              </a:ext>
            </a:extLst>
          </p:cNvPr>
          <p:cNvSpPr txBox="1"/>
          <p:nvPr/>
        </p:nvSpPr>
        <p:spPr>
          <a:xfrm>
            <a:off x="619124" y="4625698"/>
            <a:ext cx="7913690" cy="430887"/>
          </a:xfrm>
          <a:prstGeom prst="rect">
            <a:avLst/>
          </a:prstGeom>
          <a:noFill/>
        </p:spPr>
        <p:txBody>
          <a:bodyPr wrap="square" lIns="0" tIns="0" rIns="0" bIns="0" rtlCol="0" anchor="b" anchorCtr="0">
            <a:spAutoFit/>
          </a:bodyPr>
          <a:lstStyle/>
          <a:p>
            <a:r>
              <a:rPr lang="en-US" sz="700" dirty="0">
                <a:solidFill>
                  <a:srgbClr val="B3B2B5"/>
                </a:solidFill>
                <a:cs typeface="Arial" charset="0"/>
              </a:rPr>
              <a:t>* A daily, 20 mg dose </a:t>
            </a:r>
            <a:r>
              <a:rPr lang="en-US" sz="700">
                <a:solidFill>
                  <a:srgbClr val="B3B2B5"/>
                </a:solidFill>
                <a:cs typeface="Arial" charset="0"/>
              </a:rPr>
              <a:t>of Xarelto</a:t>
            </a:r>
            <a:r>
              <a:rPr lang="en-US" sz="700" baseline="30000">
                <a:solidFill>
                  <a:srgbClr val="B3B2B5"/>
                </a:solidFill>
                <a:cs typeface="Arial" charset="0"/>
              </a:rPr>
              <a:t>®</a:t>
            </a:r>
            <a:r>
              <a:rPr lang="en-US" sz="700">
                <a:solidFill>
                  <a:srgbClr val="B3B2B5"/>
                </a:solidFill>
                <a:cs typeface="Arial" charset="0"/>
              </a:rPr>
              <a:t> </a:t>
            </a:r>
            <a:r>
              <a:rPr lang="en-US" sz="700" dirty="0">
                <a:solidFill>
                  <a:srgbClr val="B3B2B5"/>
                </a:solidFill>
                <a:cs typeface="Arial" charset="0"/>
              </a:rPr>
              <a:t>should be prescribed for patients who are continuing to receive treatment for DVT or PE after a period of at least six months and in whom the risk of recurrent DVT or PE is considered to be high. A daily 10 mg or 20 mg dose </a:t>
            </a:r>
            <a:r>
              <a:rPr lang="en-US" sz="700">
                <a:solidFill>
                  <a:srgbClr val="B3B2B5"/>
                </a:solidFill>
                <a:cs typeface="Arial" charset="0"/>
              </a:rPr>
              <a:t>of Xarelto</a:t>
            </a:r>
            <a:r>
              <a:rPr lang="en-US" sz="700" baseline="30000">
                <a:solidFill>
                  <a:srgbClr val="B3B2B5"/>
                </a:solidFill>
                <a:cs typeface="Arial" charset="0"/>
              </a:rPr>
              <a:t>®</a:t>
            </a:r>
            <a:r>
              <a:rPr lang="en-US" sz="700">
                <a:solidFill>
                  <a:srgbClr val="B3B2B5"/>
                </a:solidFill>
                <a:cs typeface="Arial" charset="0"/>
              </a:rPr>
              <a:t> </a:t>
            </a:r>
            <a:r>
              <a:rPr lang="en-US" sz="700" dirty="0">
                <a:solidFill>
                  <a:srgbClr val="B3B2B5"/>
                </a:solidFill>
                <a:cs typeface="Arial" charset="0"/>
              </a:rPr>
              <a:t>can be prescribed for patients with a low risk of recurrent DVT or PE based on a careful consideration of the individual risk of recurrent DVT or PE against the risk of bleeding.</a:t>
            </a:r>
            <a:r>
              <a:rPr lang="en-US" sz="700" baseline="30000" dirty="0">
                <a:solidFill>
                  <a:srgbClr val="B3B2B5"/>
                </a:solidFill>
                <a:cs typeface="Arial" charset="0"/>
              </a:rPr>
              <a:t>8</a:t>
            </a:r>
          </a:p>
          <a:p>
            <a:pPr>
              <a:spcBef>
                <a:spcPts val="0"/>
              </a:spcBef>
              <a:spcAft>
                <a:spcPts val="200"/>
              </a:spcAft>
            </a:pPr>
            <a:r>
              <a:rPr lang="en-US" sz="700" dirty="0">
                <a:solidFill>
                  <a:srgbClr val="B3B2B5"/>
                </a:solidFill>
                <a:cs typeface="Arial" charset="0"/>
              </a:rPr>
              <a:t>BID: twice daily; DVT: deep vein thrombosis; OD: once daily; PE: pulmonary embolism; VTE: venous thromboembolism</a:t>
            </a:r>
          </a:p>
        </p:txBody>
      </p:sp>
      <p:sp>
        <p:nvSpPr>
          <p:cNvPr id="7" name="Content Placeholder 3">
            <a:extLst>
              <a:ext uri="{FF2B5EF4-FFF2-40B4-BE49-F238E27FC236}">
                <a16:creationId xmlns:a16="http://schemas.microsoft.com/office/drawing/2014/main" id="{6F2EFBFD-5BF3-4C3F-AA6B-120AB9277E47}"/>
              </a:ext>
            </a:extLst>
          </p:cNvPr>
          <p:cNvSpPr txBox="1">
            <a:spLocks/>
          </p:cNvSpPr>
          <p:nvPr/>
        </p:nvSpPr>
        <p:spPr>
          <a:xfrm>
            <a:off x="611188" y="1276350"/>
            <a:ext cx="7920593" cy="3067051"/>
          </a:xfrm>
          <a:prstGeom prst="roundRect">
            <a:avLst>
              <a:gd name="adj" fmla="val 7035"/>
            </a:avLst>
          </a:prstGeom>
          <a:solidFill>
            <a:srgbClr val="3961AC">
              <a:alpha val="10000"/>
            </a:srgbClr>
          </a:solidFill>
        </p:spPr>
        <p:txBody>
          <a:bodyPr vert="horz" lIns="54000" tIns="54000" rIns="54000" bIns="54000" rtlCol="0">
            <a:noAutofit/>
          </a:bodyPr>
          <a:lstStyle>
            <a:lvl1pPr marL="201216"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defRPr sz="1500">
                <a:solidFill>
                  <a:schemeClr val="tx1">
                    <a:lumMod val="65000"/>
                    <a:lumOff val="35000"/>
                  </a:schemeClr>
                </a:solidFill>
                <a:latin typeface="+mn-lt"/>
                <a:ea typeface="+mn-ea"/>
                <a:cs typeface="+mn-cs"/>
              </a:defRPr>
            </a:lvl1pPr>
            <a:lvl2pPr marL="409575" indent="-207169" algn="l" rtl="0" eaLnBrk="1" fontAlgn="base" hangingPunct="1">
              <a:spcBef>
                <a:spcPct val="25000"/>
              </a:spcBef>
              <a:spcAft>
                <a:spcPct val="0"/>
              </a:spcAft>
              <a:buClr>
                <a:schemeClr val="bg2"/>
              </a:buClr>
              <a:buFont typeface="Symbol" panose="05050102010706020507" pitchFamily="18" charset="2"/>
              <a:buChar char=""/>
              <a:tabLst>
                <a:tab pos="928688" algn="l"/>
              </a:tabLst>
              <a:defRPr>
                <a:solidFill>
                  <a:schemeClr val="tx1">
                    <a:lumMod val="65000"/>
                    <a:lumOff val="35000"/>
                  </a:schemeClr>
                </a:solidFill>
                <a:latin typeface="+mn-lt"/>
              </a:defRPr>
            </a:lvl2pPr>
            <a:lvl3pPr marL="626269" indent="-215504" algn="l" rtl="0" eaLnBrk="1" fontAlgn="base" hangingPunct="1">
              <a:spcBef>
                <a:spcPct val="25000"/>
              </a:spcBef>
              <a:spcAft>
                <a:spcPct val="0"/>
              </a:spcAft>
              <a:buClr>
                <a:schemeClr val="bg2"/>
              </a:buClr>
              <a:buFont typeface="Arial" panose="020B0604020202020204" pitchFamily="34" charset="0"/>
              <a:buChar char="–"/>
              <a:tabLst>
                <a:tab pos="928688" algn="l"/>
              </a:tabLst>
              <a:defRPr sz="1200">
                <a:solidFill>
                  <a:schemeClr val="tx1">
                    <a:lumMod val="65000"/>
                    <a:lumOff val="35000"/>
                  </a:schemeClr>
                </a:solidFill>
                <a:latin typeface="+mn-lt"/>
              </a:defRPr>
            </a:lvl3pPr>
            <a:lvl4pPr marL="827485" indent="-200025" algn="l" rtl="0" eaLnBrk="1" fontAlgn="base" hangingPunct="1">
              <a:spcBef>
                <a:spcPct val="25000"/>
              </a:spcBef>
              <a:spcAft>
                <a:spcPct val="0"/>
              </a:spcAft>
              <a:buClr>
                <a:schemeClr val="bg2"/>
              </a:buClr>
              <a:buFont typeface="Arial" charset="0"/>
              <a:buChar char="–"/>
              <a:tabLst>
                <a:tab pos="928688" algn="l"/>
              </a:tabLst>
              <a:defRPr sz="1200">
                <a:solidFill>
                  <a:schemeClr val="tx1">
                    <a:lumMod val="65000"/>
                    <a:lumOff val="35000"/>
                  </a:schemeClr>
                </a:solidFill>
                <a:latin typeface="+mn-lt"/>
              </a:defRPr>
            </a:lvl4pPr>
            <a:lvl5pPr marL="1021556" indent="-214313" algn="l" rtl="0" eaLnBrk="1" fontAlgn="base" hangingPunct="1">
              <a:spcBef>
                <a:spcPct val="25000"/>
              </a:spcBef>
              <a:spcAft>
                <a:spcPct val="0"/>
              </a:spcAft>
              <a:buClr>
                <a:schemeClr val="bg2"/>
              </a:buClr>
              <a:buFont typeface="Arial" panose="020B0604020202020204" pitchFamily="34" charset="0"/>
              <a:buChar char="–"/>
              <a:tabLst/>
              <a:defRPr sz="1200" baseline="0">
                <a:solidFill>
                  <a:schemeClr val="tx1">
                    <a:lumMod val="65000"/>
                    <a:lumOff val="35000"/>
                  </a:schemeClr>
                </a:solidFill>
                <a:latin typeface="+mn-lt"/>
              </a:defRPr>
            </a:lvl5pPr>
            <a:lvl6pPr marL="19490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6pPr>
            <a:lvl7pPr marL="22919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7pPr>
            <a:lvl8pPr marL="26348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8pPr>
            <a:lvl9pPr marL="29777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9pPr>
          </a:lstStyle>
          <a:p>
            <a:pPr marL="0" marR="0" lvl="0" indent="0" algn="l" defTabSz="685800" rtl="0" eaLnBrk="1" fontAlgn="base" latinLnBrk="0" hangingPunct="1">
              <a:lnSpc>
                <a:spcPct val="100000"/>
              </a:lnSpc>
              <a:spcBef>
                <a:spcPct val="25000"/>
              </a:spcBef>
              <a:spcAft>
                <a:spcPct val="0"/>
              </a:spcAft>
              <a:buClr>
                <a:srgbClr val="3961AC"/>
              </a:buClr>
              <a:buSzPct val="80000"/>
              <a:buFont typeface="Wingdings" panose="05000000000000000000" pitchFamily="2" charset="2"/>
              <a:buNone/>
              <a:tabLst>
                <a:tab pos="928688" algn="l"/>
              </a:tabLst>
              <a:defRPr/>
            </a:pPr>
            <a:endParaRPr kumimoji="0" lang="en-AU" sz="1500" b="1" i="0" u="none" strike="noStrike" kern="0" cap="none" spc="0" normalizeH="0" baseline="0" noProof="0">
              <a:ln>
                <a:noFill/>
              </a:ln>
              <a:solidFill>
                <a:srgbClr val="3961AC"/>
              </a:solidFill>
              <a:effectLst/>
              <a:uLnTx/>
              <a:uFillTx/>
              <a:latin typeface="Arial"/>
              <a:ea typeface="+mn-ea"/>
              <a:cs typeface="+mn-cs"/>
            </a:endParaRPr>
          </a:p>
        </p:txBody>
      </p:sp>
      <p:sp>
        <p:nvSpPr>
          <p:cNvPr id="15" name="Line 38">
            <a:extLst>
              <a:ext uri="{FF2B5EF4-FFF2-40B4-BE49-F238E27FC236}">
                <a16:creationId xmlns:a16="http://schemas.microsoft.com/office/drawing/2014/main" id="{D0D62004-4530-47C2-847E-3BA171A2DEF4}"/>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Content Placeholder 3">
            <a:extLst>
              <a:ext uri="{FF2B5EF4-FFF2-40B4-BE49-F238E27FC236}">
                <a16:creationId xmlns:a16="http://schemas.microsoft.com/office/drawing/2014/main" id="{08245504-377B-4687-AEFD-BC9D2DE1EE57}"/>
              </a:ext>
            </a:extLst>
          </p:cNvPr>
          <p:cNvSpPr txBox="1">
            <a:spLocks/>
          </p:cNvSpPr>
          <p:nvPr/>
        </p:nvSpPr>
        <p:spPr>
          <a:xfrm rot="16200000">
            <a:off x="297836" y="1833812"/>
            <a:ext cx="1358901" cy="459874"/>
          </a:xfrm>
          <a:prstGeom prst="roundRect">
            <a:avLst>
              <a:gd name="adj" fmla="val 7035"/>
            </a:avLst>
          </a:prstGeom>
          <a:solidFill>
            <a:srgbClr val="3961AC"/>
          </a:solidFill>
        </p:spPr>
        <p:txBody>
          <a:bodyPr vert="horz" lIns="54000" tIns="54000" rIns="54000" bIns="54000" rtlCol="0" anchor="ctr" anchorCtr="0">
            <a:noAutofit/>
          </a:bodyPr>
          <a:lstStyle>
            <a:lvl1pPr marL="201216"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defRPr sz="1500">
                <a:solidFill>
                  <a:schemeClr val="tx1">
                    <a:lumMod val="65000"/>
                    <a:lumOff val="35000"/>
                  </a:schemeClr>
                </a:solidFill>
                <a:latin typeface="+mn-lt"/>
                <a:ea typeface="+mn-ea"/>
                <a:cs typeface="+mn-cs"/>
              </a:defRPr>
            </a:lvl1pPr>
            <a:lvl2pPr marL="409575" indent="-207169" algn="l" rtl="0" eaLnBrk="1" fontAlgn="base" hangingPunct="1">
              <a:spcBef>
                <a:spcPct val="25000"/>
              </a:spcBef>
              <a:spcAft>
                <a:spcPct val="0"/>
              </a:spcAft>
              <a:buClr>
                <a:schemeClr val="bg2"/>
              </a:buClr>
              <a:buFont typeface="Symbol" panose="05050102010706020507" pitchFamily="18" charset="2"/>
              <a:buChar char=""/>
              <a:tabLst>
                <a:tab pos="928688" algn="l"/>
              </a:tabLst>
              <a:defRPr>
                <a:solidFill>
                  <a:schemeClr val="tx1">
                    <a:lumMod val="65000"/>
                    <a:lumOff val="35000"/>
                  </a:schemeClr>
                </a:solidFill>
                <a:latin typeface="+mn-lt"/>
              </a:defRPr>
            </a:lvl2pPr>
            <a:lvl3pPr marL="626269" indent="-215504" algn="l" rtl="0" eaLnBrk="1" fontAlgn="base" hangingPunct="1">
              <a:spcBef>
                <a:spcPct val="25000"/>
              </a:spcBef>
              <a:spcAft>
                <a:spcPct val="0"/>
              </a:spcAft>
              <a:buClr>
                <a:schemeClr val="bg2"/>
              </a:buClr>
              <a:buFont typeface="Arial" panose="020B0604020202020204" pitchFamily="34" charset="0"/>
              <a:buChar char="–"/>
              <a:tabLst>
                <a:tab pos="928688" algn="l"/>
              </a:tabLst>
              <a:defRPr sz="1200">
                <a:solidFill>
                  <a:schemeClr val="tx1">
                    <a:lumMod val="65000"/>
                    <a:lumOff val="35000"/>
                  </a:schemeClr>
                </a:solidFill>
                <a:latin typeface="+mn-lt"/>
              </a:defRPr>
            </a:lvl3pPr>
            <a:lvl4pPr marL="827485" indent="-200025" algn="l" rtl="0" eaLnBrk="1" fontAlgn="base" hangingPunct="1">
              <a:spcBef>
                <a:spcPct val="25000"/>
              </a:spcBef>
              <a:spcAft>
                <a:spcPct val="0"/>
              </a:spcAft>
              <a:buClr>
                <a:schemeClr val="bg2"/>
              </a:buClr>
              <a:buFont typeface="Arial" charset="0"/>
              <a:buChar char="–"/>
              <a:tabLst>
                <a:tab pos="928688" algn="l"/>
              </a:tabLst>
              <a:defRPr sz="1200">
                <a:solidFill>
                  <a:schemeClr val="tx1">
                    <a:lumMod val="65000"/>
                    <a:lumOff val="35000"/>
                  </a:schemeClr>
                </a:solidFill>
                <a:latin typeface="+mn-lt"/>
              </a:defRPr>
            </a:lvl4pPr>
            <a:lvl5pPr marL="1021556" indent="-214313" algn="l" rtl="0" eaLnBrk="1" fontAlgn="base" hangingPunct="1">
              <a:spcBef>
                <a:spcPct val="25000"/>
              </a:spcBef>
              <a:spcAft>
                <a:spcPct val="0"/>
              </a:spcAft>
              <a:buClr>
                <a:schemeClr val="bg2"/>
              </a:buClr>
              <a:buFont typeface="Arial" panose="020B0604020202020204" pitchFamily="34" charset="0"/>
              <a:buChar char="–"/>
              <a:tabLst/>
              <a:defRPr sz="1200" baseline="0">
                <a:solidFill>
                  <a:schemeClr val="tx1">
                    <a:lumMod val="65000"/>
                    <a:lumOff val="35000"/>
                  </a:schemeClr>
                </a:solidFill>
                <a:latin typeface="+mn-lt"/>
              </a:defRPr>
            </a:lvl5pPr>
            <a:lvl6pPr marL="19490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6pPr>
            <a:lvl7pPr marL="22919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7pPr>
            <a:lvl8pPr marL="26348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8pPr>
            <a:lvl9pPr marL="29777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9pPr>
          </a:lstStyle>
          <a:p>
            <a:pPr marL="0" marR="0" lvl="0" indent="0" algn="ctr" defTabSz="685800" rtl="0" eaLnBrk="1" fontAlgn="base" latinLnBrk="0" hangingPunct="1">
              <a:lnSpc>
                <a:spcPct val="100000"/>
              </a:lnSpc>
              <a:spcBef>
                <a:spcPct val="25000"/>
              </a:spcBef>
              <a:spcAft>
                <a:spcPct val="0"/>
              </a:spcAft>
              <a:buClr>
                <a:srgbClr val="3961AC"/>
              </a:buClr>
              <a:buSzPct val="80000"/>
              <a:buFont typeface="Wingdings" panose="05000000000000000000" pitchFamily="2" charset="2"/>
              <a:buNone/>
              <a:tabLst>
                <a:tab pos="928688" algn="l"/>
              </a:tabLst>
              <a:defRPr/>
            </a:pPr>
            <a:r>
              <a:rPr kumimoji="0" lang="en-AU" sz="1000" b="1" i="0" u="none" strike="noStrike" kern="0" cap="none" spc="0" normalizeH="0" baseline="0" noProof="0">
                <a:ln>
                  <a:noFill/>
                </a:ln>
                <a:solidFill>
                  <a:schemeClr val="bg1"/>
                </a:solidFill>
                <a:effectLst/>
                <a:uLnTx/>
                <a:uFillTx/>
                <a:latin typeface="Arial"/>
                <a:ea typeface="+mn-ea"/>
                <a:cs typeface="+mn-cs"/>
              </a:rPr>
              <a:t>Single oral drug</a:t>
            </a:r>
          </a:p>
        </p:txBody>
      </p:sp>
      <p:sp>
        <p:nvSpPr>
          <p:cNvPr id="64" name="Content Placeholder 3">
            <a:extLst>
              <a:ext uri="{FF2B5EF4-FFF2-40B4-BE49-F238E27FC236}">
                <a16:creationId xmlns:a16="http://schemas.microsoft.com/office/drawing/2014/main" id="{240601EC-A2F7-4207-AC99-74D764813930}"/>
              </a:ext>
            </a:extLst>
          </p:cNvPr>
          <p:cNvSpPr txBox="1">
            <a:spLocks/>
          </p:cNvSpPr>
          <p:nvPr/>
        </p:nvSpPr>
        <p:spPr>
          <a:xfrm rot="16200000">
            <a:off x="297909" y="3320929"/>
            <a:ext cx="1358901" cy="459873"/>
          </a:xfrm>
          <a:prstGeom prst="roundRect">
            <a:avLst>
              <a:gd name="adj" fmla="val 7035"/>
            </a:avLst>
          </a:prstGeom>
          <a:solidFill>
            <a:srgbClr val="3961AC"/>
          </a:solidFill>
        </p:spPr>
        <p:txBody>
          <a:bodyPr vert="horz" lIns="54000" tIns="54000" rIns="54000" bIns="54000" rtlCol="0" anchor="ctr" anchorCtr="0">
            <a:noAutofit/>
          </a:bodyPr>
          <a:lstStyle>
            <a:lvl1pPr marL="201216"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defRPr sz="1500">
                <a:solidFill>
                  <a:schemeClr val="tx1">
                    <a:lumMod val="65000"/>
                    <a:lumOff val="35000"/>
                  </a:schemeClr>
                </a:solidFill>
                <a:latin typeface="+mn-lt"/>
                <a:ea typeface="+mn-ea"/>
                <a:cs typeface="+mn-cs"/>
              </a:defRPr>
            </a:lvl1pPr>
            <a:lvl2pPr marL="409575" indent="-207169" algn="l" rtl="0" eaLnBrk="1" fontAlgn="base" hangingPunct="1">
              <a:spcBef>
                <a:spcPct val="25000"/>
              </a:spcBef>
              <a:spcAft>
                <a:spcPct val="0"/>
              </a:spcAft>
              <a:buClr>
                <a:schemeClr val="bg2"/>
              </a:buClr>
              <a:buFont typeface="Symbol" panose="05050102010706020507" pitchFamily="18" charset="2"/>
              <a:buChar char=""/>
              <a:tabLst>
                <a:tab pos="928688" algn="l"/>
              </a:tabLst>
              <a:defRPr>
                <a:solidFill>
                  <a:schemeClr val="tx1">
                    <a:lumMod val="65000"/>
                    <a:lumOff val="35000"/>
                  </a:schemeClr>
                </a:solidFill>
                <a:latin typeface="+mn-lt"/>
              </a:defRPr>
            </a:lvl2pPr>
            <a:lvl3pPr marL="626269" indent="-215504" algn="l" rtl="0" eaLnBrk="1" fontAlgn="base" hangingPunct="1">
              <a:spcBef>
                <a:spcPct val="25000"/>
              </a:spcBef>
              <a:spcAft>
                <a:spcPct val="0"/>
              </a:spcAft>
              <a:buClr>
                <a:schemeClr val="bg2"/>
              </a:buClr>
              <a:buFont typeface="Arial" panose="020B0604020202020204" pitchFamily="34" charset="0"/>
              <a:buChar char="–"/>
              <a:tabLst>
                <a:tab pos="928688" algn="l"/>
              </a:tabLst>
              <a:defRPr sz="1200">
                <a:solidFill>
                  <a:schemeClr val="tx1">
                    <a:lumMod val="65000"/>
                    <a:lumOff val="35000"/>
                  </a:schemeClr>
                </a:solidFill>
                <a:latin typeface="+mn-lt"/>
              </a:defRPr>
            </a:lvl3pPr>
            <a:lvl4pPr marL="827485" indent="-200025" algn="l" rtl="0" eaLnBrk="1" fontAlgn="base" hangingPunct="1">
              <a:spcBef>
                <a:spcPct val="25000"/>
              </a:spcBef>
              <a:spcAft>
                <a:spcPct val="0"/>
              </a:spcAft>
              <a:buClr>
                <a:schemeClr val="bg2"/>
              </a:buClr>
              <a:buFont typeface="Arial" charset="0"/>
              <a:buChar char="–"/>
              <a:tabLst>
                <a:tab pos="928688" algn="l"/>
              </a:tabLst>
              <a:defRPr sz="1200">
                <a:solidFill>
                  <a:schemeClr val="tx1">
                    <a:lumMod val="65000"/>
                    <a:lumOff val="35000"/>
                  </a:schemeClr>
                </a:solidFill>
                <a:latin typeface="+mn-lt"/>
              </a:defRPr>
            </a:lvl4pPr>
            <a:lvl5pPr marL="1021556" indent="-214313" algn="l" rtl="0" eaLnBrk="1" fontAlgn="base" hangingPunct="1">
              <a:spcBef>
                <a:spcPct val="25000"/>
              </a:spcBef>
              <a:spcAft>
                <a:spcPct val="0"/>
              </a:spcAft>
              <a:buClr>
                <a:schemeClr val="bg2"/>
              </a:buClr>
              <a:buFont typeface="Arial" panose="020B0604020202020204" pitchFamily="34" charset="0"/>
              <a:buChar char="–"/>
              <a:tabLst/>
              <a:defRPr sz="1200" baseline="0">
                <a:solidFill>
                  <a:schemeClr val="tx1">
                    <a:lumMod val="65000"/>
                    <a:lumOff val="35000"/>
                  </a:schemeClr>
                </a:solidFill>
                <a:latin typeface="+mn-lt"/>
              </a:defRPr>
            </a:lvl5pPr>
            <a:lvl6pPr marL="19490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6pPr>
            <a:lvl7pPr marL="22919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7pPr>
            <a:lvl8pPr marL="26348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8pPr>
            <a:lvl9pPr marL="29777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9pPr>
          </a:lstStyle>
          <a:p>
            <a:pPr marL="0" marR="0" lvl="0" indent="0" algn="ctr" defTabSz="685800" rtl="0" eaLnBrk="1" fontAlgn="base" latinLnBrk="0" hangingPunct="1">
              <a:lnSpc>
                <a:spcPct val="100000"/>
              </a:lnSpc>
              <a:spcBef>
                <a:spcPct val="25000"/>
              </a:spcBef>
              <a:spcAft>
                <a:spcPct val="0"/>
              </a:spcAft>
              <a:buClr>
                <a:srgbClr val="3961AC"/>
              </a:buClr>
              <a:buSzPct val="80000"/>
              <a:buFont typeface="Wingdings" panose="05000000000000000000" pitchFamily="2" charset="2"/>
              <a:buNone/>
              <a:tabLst>
                <a:tab pos="928688" algn="l"/>
              </a:tabLst>
              <a:defRPr/>
            </a:pPr>
            <a:r>
              <a:rPr kumimoji="0" lang="en-AU" sz="1000" b="1" i="0" u="none" strike="noStrike" kern="0" cap="none" spc="0" normalizeH="0" baseline="0" noProof="0">
                <a:ln>
                  <a:noFill/>
                </a:ln>
                <a:solidFill>
                  <a:schemeClr val="bg1"/>
                </a:solidFill>
                <a:effectLst/>
                <a:uLnTx/>
                <a:uFillTx/>
                <a:latin typeface="Arial"/>
                <a:ea typeface="+mn-ea"/>
                <a:cs typeface="+mn-cs"/>
              </a:rPr>
              <a:t>Parenteral + </a:t>
            </a:r>
            <a:br>
              <a:rPr kumimoji="0" lang="en-AU" sz="1000" b="1" i="0" u="none" strike="noStrike" kern="0" cap="none" spc="0" normalizeH="0" baseline="0" noProof="0">
                <a:ln>
                  <a:noFill/>
                </a:ln>
                <a:solidFill>
                  <a:schemeClr val="bg1"/>
                </a:solidFill>
                <a:effectLst/>
                <a:uLnTx/>
                <a:uFillTx/>
                <a:latin typeface="Arial"/>
                <a:ea typeface="+mn-ea"/>
                <a:cs typeface="+mn-cs"/>
              </a:rPr>
            </a:br>
            <a:r>
              <a:rPr kumimoji="0" lang="en-AU" sz="1000" b="1" i="0" u="none" strike="noStrike" kern="0" cap="none" spc="0" normalizeH="0" baseline="0" noProof="0">
                <a:ln>
                  <a:noFill/>
                </a:ln>
                <a:solidFill>
                  <a:schemeClr val="bg1"/>
                </a:solidFill>
                <a:effectLst/>
                <a:uLnTx/>
                <a:uFillTx/>
                <a:latin typeface="Arial"/>
                <a:ea typeface="+mn-ea"/>
                <a:cs typeface="+mn-cs"/>
              </a:rPr>
              <a:t>oral treatment</a:t>
            </a:r>
          </a:p>
        </p:txBody>
      </p:sp>
      <p:sp>
        <p:nvSpPr>
          <p:cNvPr id="65" name="Textfeld 64">
            <a:extLst>
              <a:ext uri="{FF2B5EF4-FFF2-40B4-BE49-F238E27FC236}">
                <a16:creationId xmlns:a16="http://schemas.microsoft.com/office/drawing/2014/main" id="{835BA2A5-4145-467D-B366-0047A59B4FA4}"/>
              </a:ext>
            </a:extLst>
          </p:cNvPr>
          <p:cNvSpPr txBox="1"/>
          <p:nvPr/>
        </p:nvSpPr>
        <p:spPr>
          <a:xfrm>
            <a:off x="1278730" y="1396056"/>
            <a:ext cx="1146705" cy="601982"/>
          </a:xfrm>
          <a:prstGeom prst="rect">
            <a:avLst/>
          </a:prstGeom>
          <a:noFill/>
        </p:spPr>
        <p:txBody>
          <a:bodyPr wrap="square" lIns="90000" tIns="46800" rIns="90000" bIns="46800" rtlCol="0" anchor="ctr">
            <a:noAutofit/>
          </a:bodyPr>
          <a:lstStyle/>
          <a:p>
            <a:r>
              <a:rPr lang="en-US" sz="1000" b="1">
                <a:solidFill>
                  <a:schemeClr val="tx1">
                    <a:lumMod val="65000"/>
                    <a:lumOff val="35000"/>
                  </a:schemeClr>
                </a:solidFill>
                <a:cs typeface="Arial" charset="0"/>
              </a:rPr>
              <a:t>Rivaroxaban</a:t>
            </a:r>
            <a:r>
              <a:rPr lang="en-US" sz="1000" b="1" baseline="30000">
                <a:solidFill>
                  <a:schemeClr val="tx1">
                    <a:lumMod val="65000"/>
                    <a:lumOff val="35000"/>
                  </a:schemeClr>
                </a:solidFill>
                <a:cs typeface="Arial" charset="0"/>
              </a:rPr>
              <a:t>8</a:t>
            </a:r>
            <a:endParaRPr lang="de-DE" sz="1000" b="1" baseline="30000">
              <a:solidFill>
                <a:schemeClr val="tx1">
                  <a:lumMod val="65000"/>
                  <a:lumOff val="35000"/>
                </a:schemeClr>
              </a:solidFill>
            </a:endParaRPr>
          </a:p>
        </p:txBody>
      </p:sp>
      <p:grpSp>
        <p:nvGrpSpPr>
          <p:cNvPr id="86" name="Gruppieren 85">
            <a:extLst>
              <a:ext uri="{FF2B5EF4-FFF2-40B4-BE49-F238E27FC236}">
                <a16:creationId xmlns:a16="http://schemas.microsoft.com/office/drawing/2014/main" id="{AD12DAC0-288C-4391-8CB0-8DDFCEE8EA94}"/>
              </a:ext>
            </a:extLst>
          </p:cNvPr>
          <p:cNvGrpSpPr/>
          <p:nvPr/>
        </p:nvGrpSpPr>
        <p:grpSpPr>
          <a:xfrm>
            <a:off x="2434838" y="1387070"/>
            <a:ext cx="1894275" cy="612000"/>
            <a:chOff x="2434838" y="1387070"/>
            <a:chExt cx="1894275" cy="612000"/>
          </a:xfrm>
        </p:grpSpPr>
        <p:grpSp>
          <p:nvGrpSpPr>
            <p:cNvPr id="58" name="Gruppieren 57">
              <a:extLst>
                <a:ext uri="{FF2B5EF4-FFF2-40B4-BE49-F238E27FC236}">
                  <a16:creationId xmlns:a16="http://schemas.microsoft.com/office/drawing/2014/main" id="{4E7400F7-832D-45A1-A676-5F46D9EB8926}"/>
                </a:ext>
              </a:extLst>
            </p:cNvPr>
            <p:cNvGrpSpPr/>
            <p:nvPr/>
          </p:nvGrpSpPr>
          <p:grpSpPr>
            <a:xfrm>
              <a:off x="2434838" y="1387070"/>
              <a:ext cx="1894275" cy="612000"/>
              <a:chOff x="4746629" y="2055541"/>
              <a:chExt cx="3812057" cy="596050"/>
            </a:xfrm>
          </p:grpSpPr>
          <p:sp>
            <p:nvSpPr>
              <p:cNvPr id="59" name="Freeform: Shape 36">
                <a:extLst>
                  <a:ext uri="{FF2B5EF4-FFF2-40B4-BE49-F238E27FC236}">
                    <a16:creationId xmlns:a16="http://schemas.microsoft.com/office/drawing/2014/main" id="{A052CA11-513C-4800-8839-090D0F86B4B2}"/>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3961A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60" name="Rechteck 59">
                <a:extLst>
                  <a:ext uri="{FF2B5EF4-FFF2-40B4-BE49-F238E27FC236}">
                    <a16:creationId xmlns:a16="http://schemas.microsoft.com/office/drawing/2014/main" id="{44C68E96-BBEA-4705-AE44-83F61B27B9D5}"/>
                  </a:ext>
                </a:extLst>
              </p:cNvPr>
              <p:cNvSpPr/>
              <p:nvPr/>
            </p:nvSpPr>
            <p:spPr bwMode="auto">
              <a:xfrm>
                <a:off x="4746629" y="2055541"/>
                <a:ext cx="497900" cy="59605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61" name="Textfeld 60">
              <a:extLst>
                <a:ext uri="{FF2B5EF4-FFF2-40B4-BE49-F238E27FC236}">
                  <a16:creationId xmlns:a16="http://schemas.microsoft.com/office/drawing/2014/main" id="{98D75A4E-FF1A-41B1-AE01-D02DFE576C43}"/>
                </a:ext>
              </a:extLst>
            </p:cNvPr>
            <p:cNvSpPr txBox="1"/>
            <p:nvPr/>
          </p:nvSpPr>
          <p:spPr>
            <a:xfrm>
              <a:off x="2940294" y="1396057"/>
              <a:ext cx="1250706" cy="603013"/>
            </a:xfrm>
            <a:prstGeom prst="rect">
              <a:avLst/>
            </a:prstGeom>
            <a:noFill/>
          </p:spPr>
          <p:txBody>
            <a:bodyPr wrap="square" lIns="144000" tIns="46800" rIns="90000" bIns="46800" rtlCol="0" anchor="ctr">
              <a:noAutofit/>
            </a:bodyPr>
            <a:lstStyle/>
            <a:p>
              <a:pPr algn="ctr" rtl="0"/>
              <a:r>
                <a:rPr lang="de-DE" sz="1000" b="1" i="0" u="none" strike="noStrike" kern="1200" baseline="0">
                  <a:solidFill>
                    <a:schemeClr val="bg1"/>
                  </a:solidFill>
                  <a:latin typeface="Arial" panose="020B0604020202020204" pitchFamily="34" charset="0"/>
                </a:rPr>
                <a:t>15 mg BID</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(21 </a:t>
              </a:r>
              <a:r>
                <a:rPr lang="de-DE" sz="1000" i="0" u="none" strike="noStrike" kern="1200" baseline="0" err="1">
                  <a:solidFill>
                    <a:schemeClr val="bg1"/>
                  </a:solidFill>
                  <a:latin typeface="Arial" panose="020B0604020202020204" pitchFamily="34" charset="0"/>
                </a:rPr>
                <a:t>days</a:t>
              </a:r>
              <a:r>
                <a:rPr lang="de-DE" sz="1000" i="0" u="none" strike="noStrike" kern="1200" baseline="0">
                  <a:solidFill>
                    <a:schemeClr val="bg1"/>
                  </a:solidFill>
                  <a:latin typeface="Arial" panose="020B0604020202020204" pitchFamily="34" charset="0"/>
                </a:rPr>
                <a:t>)</a:t>
              </a:r>
              <a:endParaRPr lang="de-DE" sz="1000">
                <a:solidFill>
                  <a:schemeClr val="bg1"/>
                </a:solidFill>
              </a:endParaRPr>
            </a:p>
          </p:txBody>
        </p:sp>
      </p:grpSp>
      <p:grpSp>
        <p:nvGrpSpPr>
          <p:cNvPr id="87" name="Gruppieren 86">
            <a:extLst>
              <a:ext uri="{FF2B5EF4-FFF2-40B4-BE49-F238E27FC236}">
                <a16:creationId xmlns:a16="http://schemas.microsoft.com/office/drawing/2014/main" id="{98F2B877-1CEF-4748-AEEE-7339C1AE15DD}"/>
              </a:ext>
            </a:extLst>
          </p:cNvPr>
          <p:cNvGrpSpPr/>
          <p:nvPr/>
        </p:nvGrpSpPr>
        <p:grpSpPr>
          <a:xfrm>
            <a:off x="4392613" y="1386038"/>
            <a:ext cx="1894275" cy="612000"/>
            <a:chOff x="2434838" y="1387070"/>
            <a:chExt cx="1894275" cy="612000"/>
          </a:xfrm>
        </p:grpSpPr>
        <p:grpSp>
          <p:nvGrpSpPr>
            <p:cNvPr id="88" name="Gruppieren 87">
              <a:extLst>
                <a:ext uri="{FF2B5EF4-FFF2-40B4-BE49-F238E27FC236}">
                  <a16:creationId xmlns:a16="http://schemas.microsoft.com/office/drawing/2014/main" id="{CA46A810-86B8-4FCF-A7F2-D1178F4402D7}"/>
                </a:ext>
              </a:extLst>
            </p:cNvPr>
            <p:cNvGrpSpPr/>
            <p:nvPr/>
          </p:nvGrpSpPr>
          <p:grpSpPr>
            <a:xfrm>
              <a:off x="2434838" y="1387070"/>
              <a:ext cx="1894275" cy="612000"/>
              <a:chOff x="4746629" y="2055541"/>
              <a:chExt cx="3812057" cy="596050"/>
            </a:xfrm>
          </p:grpSpPr>
          <p:sp>
            <p:nvSpPr>
              <p:cNvPr id="92" name="Freeform: Shape 36">
                <a:extLst>
                  <a:ext uri="{FF2B5EF4-FFF2-40B4-BE49-F238E27FC236}">
                    <a16:creationId xmlns:a16="http://schemas.microsoft.com/office/drawing/2014/main" id="{1AF94238-C40C-480B-88FB-C1000BAB6FC3}"/>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6689C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93" name="Rechteck 92">
                <a:extLst>
                  <a:ext uri="{FF2B5EF4-FFF2-40B4-BE49-F238E27FC236}">
                    <a16:creationId xmlns:a16="http://schemas.microsoft.com/office/drawing/2014/main" id="{FD976DA9-B447-42A8-A2A3-4C7BE73AD93F}"/>
                  </a:ext>
                </a:extLst>
              </p:cNvPr>
              <p:cNvSpPr/>
              <p:nvPr/>
            </p:nvSpPr>
            <p:spPr bwMode="auto">
              <a:xfrm>
                <a:off x="4746629" y="2055541"/>
                <a:ext cx="497900" cy="596050"/>
              </a:xfrm>
              <a:prstGeom prst="rect">
                <a:avLst/>
              </a:prstGeom>
              <a:solidFill>
                <a:srgbClr val="6689C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89" name="Textfeld 88">
              <a:extLst>
                <a:ext uri="{FF2B5EF4-FFF2-40B4-BE49-F238E27FC236}">
                  <a16:creationId xmlns:a16="http://schemas.microsoft.com/office/drawing/2014/main" id="{51157FCB-6ACF-4290-8BE3-3998C3E6E686}"/>
                </a:ext>
              </a:extLst>
            </p:cNvPr>
            <p:cNvSpPr txBox="1"/>
            <p:nvPr/>
          </p:nvSpPr>
          <p:spPr>
            <a:xfrm>
              <a:off x="2940294" y="1396057"/>
              <a:ext cx="1250706" cy="603013"/>
            </a:xfrm>
            <a:prstGeom prst="rect">
              <a:avLst/>
            </a:prstGeom>
            <a:noFill/>
          </p:spPr>
          <p:txBody>
            <a:bodyPr wrap="square" lIns="144000" tIns="46800" rIns="90000" bIns="46800" rtlCol="0" anchor="ctr">
              <a:noAutofit/>
            </a:bodyPr>
            <a:lstStyle/>
            <a:p>
              <a:pPr algn="ctr" rtl="0"/>
              <a:r>
                <a:rPr lang="de-DE" sz="1000" b="1">
                  <a:solidFill>
                    <a:schemeClr val="bg1"/>
                  </a:solidFill>
                  <a:latin typeface="Arial" panose="020B0604020202020204" pitchFamily="34" charset="0"/>
                </a:rPr>
                <a:t>20</a:t>
              </a:r>
              <a:r>
                <a:rPr lang="de-DE" sz="1000" b="1" i="0" u="none" strike="noStrike" kern="1200" baseline="0">
                  <a:solidFill>
                    <a:schemeClr val="bg1"/>
                  </a:solidFill>
                  <a:latin typeface="Arial" panose="020B0604020202020204" pitchFamily="34" charset="0"/>
                </a:rPr>
                <a:t> mg OD</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a:t>
              </a:r>
              <a:r>
                <a:rPr lang="de-DE" sz="1000" i="0" u="none" strike="noStrike" kern="1200" baseline="0" err="1">
                  <a:solidFill>
                    <a:schemeClr val="bg1"/>
                  </a:solidFill>
                  <a:latin typeface="Arial" panose="020B0604020202020204" pitchFamily="34" charset="0"/>
                </a:rPr>
                <a:t>day</a:t>
              </a:r>
              <a:r>
                <a:rPr lang="de-DE" sz="1000" i="0" u="none" strike="noStrike" kern="1200" baseline="0">
                  <a:solidFill>
                    <a:schemeClr val="bg1"/>
                  </a:solidFill>
                  <a:latin typeface="Arial" panose="020B0604020202020204" pitchFamily="34" charset="0"/>
                </a:rPr>
                <a:t> 22 </a:t>
              </a:r>
              <a:r>
                <a:rPr lang="de-DE" sz="1000" i="0" u="none" strike="noStrike" kern="1200" baseline="0" err="1">
                  <a:solidFill>
                    <a:schemeClr val="bg1"/>
                  </a:solidFill>
                  <a:latin typeface="Arial" panose="020B0604020202020204" pitchFamily="34" charset="0"/>
                </a:rPr>
                <a:t>onwards</a:t>
              </a:r>
              <a:r>
                <a:rPr lang="de-DE" sz="1000" i="0" u="none" strike="noStrike" kern="1200" baseline="0">
                  <a:solidFill>
                    <a:schemeClr val="bg1"/>
                  </a:solidFill>
                  <a:latin typeface="Arial" panose="020B0604020202020204" pitchFamily="34" charset="0"/>
                </a:rPr>
                <a:t>)</a:t>
              </a:r>
              <a:endParaRPr lang="de-DE" sz="1000">
                <a:solidFill>
                  <a:schemeClr val="bg1"/>
                </a:solidFill>
              </a:endParaRPr>
            </a:p>
          </p:txBody>
        </p:sp>
      </p:grpSp>
      <p:grpSp>
        <p:nvGrpSpPr>
          <p:cNvPr id="96" name="Gruppieren 95">
            <a:extLst>
              <a:ext uri="{FF2B5EF4-FFF2-40B4-BE49-F238E27FC236}">
                <a16:creationId xmlns:a16="http://schemas.microsoft.com/office/drawing/2014/main" id="{E0FA2F77-9D50-4093-8986-87F6494D638D}"/>
              </a:ext>
            </a:extLst>
          </p:cNvPr>
          <p:cNvGrpSpPr/>
          <p:nvPr/>
        </p:nvGrpSpPr>
        <p:grpSpPr>
          <a:xfrm>
            <a:off x="6406816" y="1386194"/>
            <a:ext cx="1894275" cy="288000"/>
            <a:chOff x="2434838" y="1387070"/>
            <a:chExt cx="1894275" cy="612000"/>
          </a:xfrm>
        </p:grpSpPr>
        <p:grpSp>
          <p:nvGrpSpPr>
            <p:cNvPr id="97" name="Gruppieren 96">
              <a:extLst>
                <a:ext uri="{FF2B5EF4-FFF2-40B4-BE49-F238E27FC236}">
                  <a16:creationId xmlns:a16="http://schemas.microsoft.com/office/drawing/2014/main" id="{9455127A-6F04-48FD-9C83-E60A6BFA238A}"/>
                </a:ext>
              </a:extLst>
            </p:cNvPr>
            <p:cNvGrpSpPr/>
            <p:nvPr/>
          </p:nvGrpSpPr>
          <p:grpSpPr>
            <a:xfrm>
              <a:off x="2434838" y="1387070"/>
              <a:ext cx="1894275" cy="612000"/>
              <a:chOff x="4746629" y="2055541"/>
              <a:chExt cx="3812057" cy="596050"/>
            </a:xfrm>
          </p:grpSpPr>
          <p:sp>
            <p:nvSpPr>
              <p:cNvPr id="99" name="Freeform: Shape 36">
                <a:extLst>
                  <a:ext uri="{FF2B5EF4-FFF2-40B4-BE49-F238E27FC236}">
                    <a16:creationId xmlns:a16="http://schemas.microsoft.com/office/drawing/2014/main" id="{815DFD1C-690B-49AF-B675-FB24A1D5C1F4}"/>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6689C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00" name="Rechteck 99">
                <a:extLst>
                  <a:ext uri="{FF2B5EF4-FFF2-40B4-BE49-F238E27FC236}">
                    <a16:creationId xmlns:a16="http://schemas.microsoft.com/office/drawing/2014/main" id="{7531D0EF-1385-4EB5-9617-CEF0512024A4}"/>
                  </a:ext>
                </a:extLst>
              </p:cNvPr>
              <p:cNvSpPr/>
              <p:nvPr/>
            </p:nvSpPr>
            <p:spPr bwMode="auto">
              <a:xfrm>
                <a:off x="4746629" y="2055541"/>
                <a:ext cx="497900" cy="596050"/>
              </a:xfrm>
              <a:prstGeom prst="rect">
                <a:avLst/>
              </a:prstGeom>
              <a:solidFill>
                <a:srgbClr val="6689C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98" name="Textfeld 97">
              <a:extLst>
                <a:ext uri="{FF2B5EF4-FFF2-40B4-BE49-F238E27FC236}">
                  <a16:creationId xmlns:a16="http://schemas.microsoft.com/office/drawing/2014/main" id="{87878C28-405E-4F61-AD4A-2B61CC850463}"/>
                </a:ext>
              </a:extLst>
            </p:cNvPr>
            <p:cNvSpPr txBox="1"/>
            <p:nvPr/>
          </p:nvSpPr>
          <p:spPr>
            <a:xfrm>
              <a:off x="2940294" y="1396054"/>
              <a:ext cx="1250706" cy="603013"/>
            </a:xfrm>
            <a:prstGeom prst="rect">
              <a:avLst/>
            </a:prstGeom>
            <a:noFill/>
          </p:spPr>
          <p:txBody>
            <a:bodyPr wrap="square" lIns="144000" tIns="46800" rIns="90000" bIns="46800" rtlCol="0" anchor="ctr">
              <a:noAutofit/>
            </a:bodyPr>
            <a:lstStyle/>
            <a:p>
              <a:pPr algn="ctr"/>
              <a:r>
                <a:rPr lang="de-DE" sz="700" b="1">
                  <a:solidFill>
                    <a:schemeClr val="bg1"/>
                  </a:solidFill>
                  <a:latin typeface="Arial" panose="020B0604020202020204" pitchFamily="34" charset="0"/>
                </a:rPr>
                <a:t>10</a:t>
              </a:r>
              <a:r>
                <a:rPr lang="de-DE" sz="700" b="1" i="0" u="none" strike="noStrike" kern="1200" baseline="0">
                  <a:solidFill>
                    <a:schemeClr val="bg1"/>
                  </a:solidFill>
                  <a:latin typeface="Arial" panose="020B0604020202020204" pitchFamily="34" charset="0"/>
                </a:rPr>
                <a:t> mg OD</a:t>
              </a:r>
              <a:br>
                <a:rPr lang="de-DE" sz="700" b="1" i="0" u="none" strike="noStrike" kern="1200" baseline="0">
                  <a:solidFill>
                    <a:schemeClr val="bg1"/>
                  </a:solidFill>
                  <a:latin typeface="Arial" panose="020B0604020202020204" pitchFamily="34" charset="0"/>
                </a:rPr>
              </a:br>
              <a:r>
                <a:rPr lang="de-DE" sz="700" i="0" u="none" strike="noStrike" kern="1200" baseline="0">
                  <a:solidFill>
                    <a:schemeClr val="bg1"/>
                  </a:solidFill>
                  <a:latin typeface="Arial" panose="020B0604020202020204" pitchFamily="34" charset="0"/>
                </a:rPr>
                <a:t>(</a:t>
              </a:r>
              <a:r>
                <a:rPr lang="de-CH" sz="800" err="1">
                  <a:solidFill>
                    <a:schemeClr val="bg1"/>
                  </a:solidFill>
                </a:rPr>
                <a:t>month</a:t>
              </a:r>
              <a:r>
                <a:rPr lang="de-CH" sz="800">
                  <a:solidFill>
                    <a:schemeClr val="bg1"/>
                  </a:solidFill>
                </a:rPr>
                <a:t> 7 </a:t>
              </a:r>
              <a:r>
                <a:rPr lang="de-CH" sz="800" err="1">
                  <a:solidFill>
                    <a:schemeClr val="bg1"/>
                  </a:solidFill>
                </a:rPr>
                <a:t>onwards</a:t>
              </a:r>
              <a:r>
                <a:rPr lang="de-DE" sz="700" i="0" u="none" strike="noStrike" kern="1200" baseline="0">
                  <a:solidFill>
                    <a:schemeClr val="bg1"/>
                  </a:solidFill>
                  <a:latin typeface="Arial" panose="020B0604020202020204" pitchFamily="34" charset="0"/>
                </a:rPr>
                <a:t>)</a:t>
              </a:r>
              <a:endParaRPr lang="de-DE" sz="700">
                <a:solidFill>
                  <a:schemeClr val="bg1"/>
                </a:solidFill>
              </a:endParaRPr>
            </a:p>
          </p:txBody>
        </p:sp>
      </p:grpSp>
      <p:grpSp>
        <p:nvGrpSpPr>
          <p:cNvPr id="103" name="Gruppieren 102">
            <a:extLst>
              <a:ext uri="{FF2B5EF4-FFF2-40B4-BE49-F238E27FC236}">
                <a16:creationId xmlns:a16="http://schemas.microsoft.com/office/drawing/2014/main" id="{8CBB67DE-034A-44C7-AE6D-87E951208A30}"/>
              </a:ext>
            </a:extLst>
          </p:cNvPr>
          <p:cNvGrpSpPr/>
          <p:nvPr/>
        </p:nvGrpSpPr>
        <p:grpSpPr>
          <a:xfrm>
            <a:off x="6406242" y="1710038"/>
            <a:ext cx="1894275" cy="288000"/>
            <a:chOff x="4746629" y="2055541"/>
            <a:chExt cx="3812057" cy="596050"/>
          </a:xfrm>
        </p:grpSpPr>
        <p:sp>
          <p:nvSpPr>
            <p:cNvPr id="105" name="Freeform: Shape 36">
              <a:extLst>
                <a:ext uri="{FF2B5EF4-FFF2-40B4-BE49-F238E27FC236}">
                  <a16:creationId xmlns:a16="http://schemas.microsoft.com/office/drawing/2014/main" id="{A3B65001-D4F6-461D-907D-7DB529DE8EDE}"/>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6689C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06" name="Rechteck 105">
              <a:extLst>
                <a:ext uri="{FF2B5EF4-FFF2-40B4-BE49-F238E27FC236}">
                  <a16:creationId xmlns:a16="http://schemas.microsoft.com/office/drawing/2014/main" id="{9184C291-F211-428D-85E9-5B93252A29BA}"/>
                </a:ext>
              </a:extLst>
            </p:cNvPr>
            <p:cNvSpPr/>
            <p:nvPr/>
          </p:nvSpPr>
          <p:spPr bwMode="auto">
            <a:xfrm>
              <a:off x="4746629" y="2055541"/>
              <a:ext cx="497900" cy="596050"/>
            </a:xfrm>
            <a:prstGeom prst="rect">
              <a:avLst/>
            </a:prstGeom>
            <a:solidFill>
              <a:srgbClr val="6689C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104" name="Textfeld 103">
            <a:extLst>
              <a:ext uri="{FF2B5EF4-FFF2-40B4-BE49-F238E27FC236}">
                <a16:creationId xmlns:a16="http://schemas.microsoft.com/office/drawing/2014/main" id="{2AB7B3A5-199C-4434-97B9-FA76A24A7671}"/>
              </a:ext>
            </a:extLst>
          </p:cNvPr>
          <p:cNvSpPr txBox="1"/>
          <p:nvPr/>
        </p:nvSpPr>
        <p:spPr>
          <a:xfrm>
            <a:off x="6731467" y="1714267"/>
            <a:ext cx="1569050" cy="283771"/>
          </a:xfrm>
          <a:prstGeom prst="rect">
            <a:avLst/>
          </a:prstGeom>
          <a:noFill/>
        </p:spPr>
        <p:txBody>
          <a:bodyPr wrap="square" lIns="144000" tIns="46800" rIns="90000" bIns="46800" rtlCol="0" anchor="ctr">
            <a:noAutofit/>
          </a:bodyPr>
          <a:lstStyle/>
          <a:p>
            <a:pPr algn="ctr" rtl="0"/>
            <a:r>
              <a:rPr lang="de-DE" sz="700" b="1" err="1">
                <a:solidFill>
                  <a:schemeClr val="bg1"/>
                </a:solidFill>
                <a:latin typeface="Arial" panose="020B0604020202020204" pitchFamily="34" charset="0"/>
              </a:rPr>
              <a:t>or</a:t>
            </a:r>
            <a:r>
              <a:rPr lang="de-DE" sz="700" b="1">
                <a:solidFill>
                  <a:schemeClr val="bg1"/>
                </a:solidFill>
                <a:latin typeface="Arial" panose="020B0604020202020204" pitchFamily="34" charset="0"/>
              </a:rPr>
              <a:t> 20</a:t>
            </a:r>
            <a:r>
              <a:rPr lang="de-DE" sz="700" b="1" i="0" u="none" strike="noStrike" kern="1200" baseline="0">
                <a:solidFill>
                  <a:schemeClr val="bg1"/>
                </a:solidFill>
                <a:latin typeface="Arial" panose="020B0604020202020204" pitchFamily="34" charset="0"/>
              </a:rPr>
              <a:t> mg OD*</a:t>
            </a:r>
            <a:endParaRPr lang="de-DE" sz="700">
              <a:solidFill>
                <a:schemeClr val="bg1"/>
              </a:solidFill>
            </a:endParaRPr>
          </a:p>
        </p:txBody>
      </p:sp>
      <p:sp>
        <p:nvSpPr>
          <p:cNvPr id="126" name="Textfeld 125">
            <a:extLst>
              <a:ext uri="{FF2B5EF4-FFF2-40B4-BE49-F238E27FC236}">
                <a16:creationId xmlns:a16="http://schemas.microsoft.com/office/drawing/2014/main" id="{921FE23B-91C7-4D61-86F0-93E94F866AD7}"/>
              </a:ext>
            </a:extLst>
          </p:cNvPr>
          <p:cNvSpPr txBox="1"/>
          <p:nvPr/>
        </p:nvSpPr>
        <p:spPr>
          <a:xfrm>
            <a:off x="1278730" y="2140186"/>
            <a:ext cx="1146705" cy="601982"/>
          </a:xfrm>
          <a:prstGeom prst="rect">
            <a:avLst/>
          </a:prstGeom>
          <a:noFill/>
        </p:spPr>
        <p:txBody>
          <a:bodyPr wrap="square" lIns="90000" tIns="46800" rIns="90000" bIns="46800" rtlCol="0" anchor="ctr">
            <a:noAutofit/>
          </a:bodyPr>
          <a:lstStyle/>
          <a:p>
            <a:r>
              <a:rPr lang="en-US" sz="1000">
                <a:solidFill>
                  <a:schemeClr val="tx1">
                    <a:lumMod val="65000"/>
                    <a:lumOff val="35000"/>
                  </a:schemeClr>
                </a:solidFill>
                <a:cs typeface="Arial" charset="0"/>
              </a:rPr>
              <a:t>Apixaban</a:t>
            </a:r>
            <a:r>
              <a:rPr lang="en-US" sz="1000" baseline="30000">
                <a:solidFill>
                  <a:schemeClr val="tx1">
                    <a:lumMod val="65000"/>
                    <a:lumOff val="35000"/>
                  </a:schemeClr>
                </a:solidFill>
                <a:cs typeface="Arial" charset="0"/>
              </a:rPr>
              <a:t>15</a:t>
            </a:r>
            <a:endParaRPr lang="de-DE" sz="1000" baseline="30000">
              <a:solidFill>
                <a:schemeClr val="tx1">
                  <a:lumMod val="65000"/>
                  <a:lumOff val="35000"/>
                </a:schemeClr>
              </a:solidFill>
            </a:endParaRPr>
          </a:p>
        </p:txBody>
      </p:sp>
      <p:grpSp>
        <p:nvGrpSpPr>
          <p:cNvPr id="127" name="Gruppieren 126">
            <a:extLst>
              <a:ext uri="{FF2B5EF4-FFF2-40B4-BE49-F238E27FC236}">
                <a16:creationId xmlns:a16="http://schemas.microsoft.com/office/drawing/2014/main" id="{0C912E1C-AFC0-4FDE-BB47-19F4C37ACAAF}"/>
              </a:ext>
            </a:extLst>
          </p:cNvPr>
          <p:cNvGrpSpPr/>
          <p:nvPr/>
        </p:nvGrpSpPr>
        <p:grpSpPr>
          <a:xfrm>
            <a:off x="2434838" y="2131200"/>
            <a:ext cx="1894275" cy="612000"/>
            <a:chOff x="2434838" y="1387070"/>
            <a:chExt cx="1894275" cy="612000"/>
          </a:xfrm>
        </p:grpSpPr>
        <p:grpSp>
          <p:nvGrpSpPr>
            <p:cNvPr id="128" name="Gruppieren 127">
              <a:extLst>
                <a:ext uri="{FF2B5EF4-FFF2-40B4-BE49-F238E27FC236}">
                  <a16:creationId xmlns:a16="http://schemas.microsoft.com/office/drawing/2014/main" id="{C5E28AFE-1FD4-4985-A338-DA203A29DDE5}"/>
                </a:ext>
              </a:extLst>
            </p:cNvPr>
            <p:cNvGrpSpPr/>
            <p:nvPr/>
          </p:nvGrpSpPr>
          <p:grpSpPr>
            <a:xfrm>
              <a:off x="2434838" y="1387070"/>
              <a:ext cx="1894275" cy="612000"/>
              <a:chOff x="4746629" y="2055541"/>
              <a:chExt cx="3812057" cy="596050"/>
            </a:xfrm>
          </p:grpSpPr>
          <p:sp>
            <p:nvSpPr>
              <p:cNvPr id="132" name="Freeform: Shape 36">
                <a:extLst>
                  <a:ext uri="{FF2B5EF4-FFF2-40B4-BE49-F238E27FC236}">
                    <a16:creationId xmlns:a16="http://schemas.microsoft.com/office/drawing/2014/main" id="{00090330-316F-4ADF-A0A0-321BB3CA087E}"/>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605F62"/>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33" name="Rechteck 132">
                <a:extLst>
                  <a:ext uri="{FF2B5EF4-FFF2-40B4-BE49-F238E27FC236}">
                    <a16:creationId xmlns:a16="http://schemas.microsoft.com/office/drawing/2014/main" id="{B195E31A-3BFD-40A5-B707-0FD4E30DC5E7}"/>
                  </a:ext>
                </a:extLst>
              </p:cNvPr>
              <p:cNvSpPr/>
              <p:nvPr/>
            </p:nvSpPr>
            <p:spPr bwMode="auto">
              <a:xfrm>
                <a:off x="4746629" y="2055541"/>
                <a:ext cx="497900" cy="596050"/>
              </a:xfrm>
              <a:prstGeom prst="rect">
                <a:avLst/>
              </a:prstGeom>
              <a:solidFill>
                <a:srgbClr val="605F62"/>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129" name="Textfeld 128">
              <a:extLst>
                <a:ext uri="{FF2B5EF4-FFF2-40B4-BE49-F238E27FC236}">
                  <a16:creationId xmlns:a16="http://schemas.microsoft.com/office/drawing/2014/main" id="{BE835FBF-607C-4AF8-BCD8-B7699F171A3B}"/>
                </a:ext>
              </a:extLst>
            </p:cNvPr>
            <p:cNvSpPr txBox="1"/>
            <p:nvPr/>
          </p:nvSpPr>
          <p:spPr>
            <a:xfrm>
              <a:off x="2940294" y="1396057"/>
              <a:ext cx="1250706" cy="603013"/>
            </a:xfrm>
            <a:prstGeom prst="rect">
              <a:avLst/>
            </a:prstGeom>
            <a:noFill/>
          </p:spPr>
          <p:txBody>
            <a:bodyPr wrap="square" lIns="144000" tIns="46800" rIns="90000" bIns="46800" rtlCol="0" anchor="ctr">
              <a:noAutofit/>
            </a:bodyPr>
            <a:lstStyle/>
            <a:p>
              <a:pPr algn="ctr" rtl="0"/>
              <a:r>
                <a:rPr lang="de-DE" sz="1000" b="1" i="0" u="none" strike="noStrike" kern="1200" baseline="0">
                  <a:solidFill>
                    <a:schemeClr val="bg1"/>
                  </a:solidFill>
                  <a:latin typeface="Arial" panose="020B0604020202020204" pitchFamily="34" charset="0"/>
                </a:rPr>
                <a:t>2x 5 mg BID</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(7 days)</a:t>
              </a:r>
              <a:endParaRPr lang="de-DE" sz="1000">
                <a:solidFill>
                  <a:schemeClr val="bg1"/>
                </a:solidFill>
              </a:endParaRPr>
            </a:p>
          </p:txBody>
        </p:sp>
      </p:grpSp>
      <p:grpSp>
        <p:nvGrpSpPr>
          <p:cNvPr id="134" name="Gruppieren 133">
            <a:extLst>
              <a:ext uri="{FF2B5EF4-FFF2-40B4-BE49-F238E27FC236}">
                <a16:creationId xmlns:a16="http://schemas.microsoft.com/office/drawing/2014/main" id="{5D80871E-C946-414D-8FC7-D454AB4D208B}"/>
              </a:ext>
            </a:extLst>
          </p:cNvPr>
          <p:cNvGrpSpPr/>
          <p:nvPr/>
        </p:nvGrpSpPr>
        <p:grpSpPr>
          <a:xfrm>
            <a:off x="4392613" y="2130168"/>
            <a:ext cx="1894275" cy="612000"/>
            <a:chOff x="2434838" y="1387070"/>
            <a:chExt cx="1894275" cy="612000"/>
          </a:xfrm>
        </p:grpSpPr>
        <p:grpSp>
          <p:nvGrpSpPr>
            <p:cNvPr id="135" name="Gruppieren 134">
              <a:extLst>
                <a:ext uri="{FF2B5EF4-FFF2-40B4-BE49-F238E27FC236}">
                  <a16:creationId xmlns:a16="http://schemas.microsoft.com/office/drawing/2014/main" id="{9145BBC2-D099-4D9B-8507-C1982E647619}"/>
                </a:ext>
              </a:extLst>
            </p:cNvPr>
            <p:cNvGrpSpPr/>
            <p:nvPr/>
          </p:nvGrpSpPr>
          <p:grpSpPr>
            <a:xfrm>
              <a:off x="2434838" y="1387070"/>
              <a:ext cx="1894275" cy="612000"/>
              <a:chOff x="4746629" y="2055541"/>
              <a:chExt cx="3812057" cy="596050"/>
            </a:xfrm>
          </p:grpSpPr>
          <p:sp>
            <p:nvSpPr>
              <p:cNvPr id="137" name="Freeform: Shape 36">
                <a:extLst>
                  <a:ext uri="{FF2B5EF4-FFF2-40B4-BE49-F238E27FC236}">
                    <a16:creationId xmlns:a16="http://schemas.microsoft.com/office/drawing/2014/main" id="{4EE2A54A-5DBA-4EBF-AE12-D172399A439F}"/>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8A8C8E"/>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38" name="Rechteck 137">
                <a:extLst>
                  <a:ext uri="{FF2B5EF4-FFF2-40B4-BE49-F238E27FC236}">
                    <a16:creationId xmlns:a16="http://schemas.microsoft.com/office/drawing/2014/main" id="{84A8476F-D78D-4DE8-9361-32AF97A49562}"/>
                  </a:ext>
                </a:extLst>
              </p:cNvPr>
              <p:cNvSpPr/>
              <p:nvPr/>
            </p:nvSpPr>
            <p:spPr bwMode="auto">
              <a:xfrm>
                <a:off x="4746629" y="2055541"/>
                <a:ext cx="497900" cy="596050"/>
              </a:xfrm>
              <a:prstGeom prst="rect">
                <a:avLst/>
              </a:prstGeom>
              <a:solidFill>
                <a:srgbClr val="8A8C8E"/>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136" name="Textfeld 135">
              <a:extLst>
                <a:ext uri="{FF2B5EF4-FFF2-40B4-BE49-F238E27FC236}">
                  <a16:creationId xmlns:a16="http://schemas.microsoft.com/office/drawing/2014/main" id="{F01357C6-7B7A-472B-B167-23E0F2695797}"/>
                </a:ext>
              </a:extLst>
            </p:cNvPr>
            <p:cNvSpPr txBox="1"/>
            <p:nvPr/>
          </p:nvSpPr>
          <p:spPr>
            <a:xfrm>
              <a:off x="2940294" y="1396057"/>
              <a:ext cx="1286600" cy="603013"/>
            </a:xfrm>
            <a:prstGeom prst="rect">
              <a:avLst/>
            </a:prstGeom>
            <a:noFill/>
          </p:spPr>
          <p:txBody>
            <a:bodyPr wrap="square" lIns="144000" tIns="46800" rIns="90000" bIns="46800" rtlCol="0" anchor="ctr">
              <a:noAutofit/>
            </a:bodyPr>
            <a:lstStyle/>
            <a:p>
              <a:pPr algn="ctr" rtl="0"/>
              <a:r>
                <a:rPr lang="de-DE" sz="1000" b="1" i="0" u="none" strike="noStrike" kern="1200" baseline="0">
                  <a:solidFill>
                    <a:schemeClr val="bg1"/>
                  </a:solidFill>
                  <a:latin typeface="Arial" panose="020B0604020202020204" pitchFamily="34" charset="0"/>
                </a:rPr>
                <a:t>5 mg BID</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(day 8 to month 6)</a:t>
              </a:r>
              <a:endParaRPr lang="de-DE" sz="1000">
                <a:solidFill>
                  <a:schemeClr val="bg1"/>
                </a:solidFill>
              </a:endParaRPr>
            </a:p>
          </p:txBody>
        </p:sp>
      </p:grpSp>
      <p:grpSp>
        <p:nvGrpSpPr>
          <p:cNvPr id="139" name="Gruppieren 138">
            <a:extLst>
              <a:ext uri="{FF2B5EF4-FFF2-40B4-BE49-F238E27FC236}">
                <a16:creationId xmlns:a16="http://schemas.microsoft.com/office/drawing/2014/main" id="{EFD53AA4-5DEC-4C1F-8E7F-79D6E62B48E0}"/>
              </a:ext>
            </a:extLst>
          </p:cNvPr>
          <p:cNvGrpSpPr/>
          <p:nvPr/>
        </p:nvGrpSpPr>
        <p:grpSpPr>
          <a:xfrm>
            <a:off x="6402711" y="2130168"/>
            <a:ext cx="1894275" cy="612000"/>
            <a:chOff x="2434838" y="1387070"/>
            <a:chExt cx="1894275" cy="612000"/>
          </a:xfrm>
        </p:grpSpPr>
        <p:grpSp>
          <p:nvGrpSpPr>
            <p:cNvPr id="140" name="Gruppieren 139">
              <a:extLst>
                <a:ext uri="{FF2B5EF4-FFF2-40B4-BE49-F238E27FC236}">
                  <a16:creationId xmlns:a16="http://schemas.microsoft.com/office/drawing/2014/main" id="{AED380CF-DEC7-4B8A-B426-740FDE77A313}"/>
                </a:ext>
              </a:extLst>
            </p:cNvPr>
            <p:cNvGrpSpPr/>
            <p:nvPr/>
          </p:nvGrpSpPr>
          <p:grpSpPr>
            <a:xfrm>
              <a:off x="2434838" y="1387070"/>
              <a:ext cx="1894275" cy="612000"/>
              <a:chOff x="4746629" y="2055541"/>
              <a:chExt cx="3812057" cy="596050"/>
            </a:xfrm>
          </p:grpSpPr>
          <p:sp>
            <p:nvSpPr>
              <p:cNvPr id="142" name="Freeform: Shape 36">
                <a:extLst>
                  <a:ext uri="{FF2B5EF4-FFF2-40B4-BE49-F238E27FC236}">
                    <a16:creationId xmlns:a16="http://schemas.microsoft.com/office/drawing/2014/main" id="{75CC4F4E-321F-416C-9A9C-F0DF49C09F72}"/>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8A8C8E"/>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43" name="Rechteck 142">
                <a:extLst>
                  <a:ext uri="{FF2B5EF4-FFF2-40B4-BE49-F238E27FC236}">
                    <a16:creationId xmlns:a16="http://schemas.microsoft.com/office/drawing/2014/main" id="{1621BED4-8FEC-4D18-B57E-0C2B192499C3}"/>
                  </a:ext>
                </a:extLst>
              </p:cNvPr>
              <p:cNvSpPr/>
              <p:nvPr/>
            </p:nvSpPr>
            <p:spPr bwMode="auto">
              <a:xfrm>
                <a:off x="4746629" y="2055541"/>
                <a:ext cx="497900" cy="596050"/>
              </a:xfrm>
              <a:prstGeom prst="rect">
                <a:avLst/>
              </a:prstGeom>
              <a:solidFill>
                <a:srgbClr val="8A8C8E"/>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141" name="Textfeld 140">
              <a:extLst>
                <a:ext uri="{FF2B5EF4-FFF2-40B4-BE49-F238E27FC236}">
                  <a16:creationId xmlns:a16="http://schemas.microsoft.com/office/drawing/2014/main" id="{DE680E23-F30B-4401-ABBC-D59687FEF7AF}"/>
                </a:ext>
              </a:extLst>
            </p:cNvPr>
            <p:cNvSpPr txBox="1"/>
            <p:nvPr/>
          </p:nvSpPr>
          <p:spPr>
            <a:xfrm>
              <a:off x="2940294" y="1396057"/>
              <a:ext cx="1286600" cy="603013"/>
            </a:xfrm>
            <a:prstGeom prst="rect">
              <a:avLst/>
            </a:prstGeom>
            <a:noFill/>
          </p:spPr>
          <p:txBody>
            <a:bodyPr wrap="square" lIns="144000" tIns="46800" rIns="90000" bIns="46800" rtlCol="0" anchor="ctr">
              <a:noAutofit/>
            </a:bodyPr>
            <a:lstStyle/>
            <a:p>
              <a:pPr algn="ctr" rtl="0"/>
              <a:r>
                <a:rPr lang="de-DE" sz="1000" b="1">
                  <a:solidFill>
                    <a:schemeClr val="bg1"/>
                  </a:solidFill>
                  <a:latin typeface="Arial" panose="020B0604020202020204" pitchFamily="34" charset="0"/>
                </a:rPr>
                <a:t>2.5</a:t>
              </a:r>
              <a:r>
                <a:rPr lang="de-DE" sz="1000" b="1" i="0" u="none" strike="noStrike" kern="1200" baseline="0">
                  <a:solidFill>
                    <a:schemeClr val="bg1"/>
                  </a:solidFill>
                  <a:latin typeface="Arial" panose="020B0604020202020204" pitchFamily="34" charset="0"/>
                </a:rPr>
                <a:t> mg BID</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(month 7 onwards)</a:t>
              </a:r>
              <a:endParaRPr lang="de-DE" sz="1000">
                <a:solidFill>
                  <a:schemeClr val="bg1"/>
                </a:solidFill>
              </a:endParaRPr>
            </a:p>
          </p:txBody>
        </p:sp>
      </p:grpSp>
      <p:grpSp>
        <p:nvGrpSpPr>
          <p:cNvPr id="166" name="Gruppieren 165">
            <a:extLst>
              <a:ext uri="{FF2B5EF4-FFF2-40B4-BE49-F238E27FC236}">
                <a16:creationId xmlns:a16="http://schemas.microsoft.com/office/drawing/2014/main" id="{093E0CFC-E83C-4B18-B917-01FAF0F77FBA}"/>
              </a:ext>
            </a:extLst>
          </p:cNvPr>
          <p:cNvGrpSpPr/>
          <p:nvPr/>
        </p:nvGrpSpPr>
        <p:grpSpPr>
          <a:xfrm>
            <a:off x="2434838" y="2874298"/>
            <a:ext cx="1894275" cy="612000"/>
            <a:chOff x="2434838" y="1387070"/>
            <a:chExt cx="1894275" cy="612000"/>
          </a:xfrm>
        </p:grpSpPr>
        <p:grpSp>
          <p:nvGrpSpPr>
            <p:cNvPr id="167" name="Gruppieren 166">
              <a:extLst>
                <a:ext uri="{FF2B5EF4-FFF2-40B4-BE49-F238E27FC236}">
                  <a16:creationId xmlns:a16="http://schemas.microsoft.com/office/drawing/2014/main" id="{265BFD94-C9C3-4936-980A-942CA3DA1168}"/>
                </a:ext>
              </a:extLst>
            </p:cNvPr>
            <p:cNvGrpSpPr/>
            <p:nvPr/>
          </p:nvGrpSpPr>
          <p:grpSpPr>
            <a:xfrm>
              <a:off x="2434838" y="1387070"/>
              <a:ext cx="1894275" cy="612000"/>
              <a:chOff x="4746629" y="2055541"/>
              <a:chExt cx="3812057" cy="596050"/>
            </a:xfrm>
          </p:grpSpPr>
          <p:sp>
            <p:nvSpPr>
              <p:cNvPr id="169" name="Freeform: Shape 36">
                <a:extLst>
                  <a:ext uri="{FF2B5EF4-FFF2-40B4-BE49-F238E27FC236}">
                    <a16:creationId xmlns:a16="http://schemas.microsoft.com/office/drawing/2014/main" id="{57769D51-DBDB-4221-BBB4-A9199F4BC190}"/>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605F62"/>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70" name="Rechteck 169">
                <a:extLst>
                  <a:ext uri="{FF2B5EF4-FFF2-40B4-BE49-F238E27FC236}">
                    <a16:creationId xmlns:a16="http://schemas.microsoft.com/office/drawing/2014/main" id="{6A9C9807-A94E-4DE9-96FC-EA9B096FA4E8}"/>
                  </a:ext>
                </a:extLst>
              </p:cNvPr>
              <p:cNvSpPr/>
              <p:nvPr/>
            </p:nvSpPr>
            <p:spPr bwMode="auto">
              <a:xfrm>
                <a:off x="4746629" y="2055541"/>
                <a:ext cx="497900" cy="596050"/>
              </a:xfrm>
              <a:prstGeom prst="rect">
                <a:avLst/>
              </a:prstGeom>
              <a:solidFill>
                <a:srgbClr val="605F62"/>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mc:AlternateContent xmlns:mc="http://schemas.openxmlformats.org/markup-compatibility/2006" xmlns:a14="http://schemas.microsoft.com/office/drawing/2010/main">
          <mc:Choice Requires="a14">
            <p:sp>
              <p:nvSpPr>
                <p:cNvPr id="168" name="Textfeld 167">
                  <a:extLst>
                    <a:ext uri="{FF2B5EF4-FFF2-40B4-BE49-F238E27FC236}">
                      <a16:creationId xmlns:a16="http://schemas.microsoft.com/office/drawing/2014/main" id="{6190B728-537C-46D9-8E9F-83E90A475963}"/>
                    </a:ext>
                  </a:extLst>
                </p:cNvPr>
                <p:cNvSpPr txBox="1"/>
                <p:nvPr/>
              </p:nvSpPr>
              <p:spPr>
                <a:xfrm>
                  <a:off x="2940294" y="1396057"/>
                  <a:ext cx="1250706" cy="603013"/>
                </a:xfrm>
                <a:prstGeom prst="rect">
                  <a:avLst/>
                </a:prstGeom>
                <a:noFill/>
              </p:spPr>
              <p:txBody>
                <a:bodyPr wrap="square" lIns="144000" tIns="46800" rIns="90000" bIns="46800" rtlCol="0" anchor="ctr">
                  <a:noAutofit/>
                </a:bodyPr>
                <a:lstStyle/>
                <a:p>
                  <a:pPr algn="ctr" rtl="0"/>
                  <a:r>
                    <a:rPr lang="de-DE" sz="1000" b="1" i="0" u="none" strike="noStrike" kern="1200" baseline="0">
                      <a:solidFill>
                        <a:schemeClr val="bg1"/>
                      </a:solidFill>
                      <a:latin typeface="Arial" panose="020B0604020202020204" pitchFamily="34" charset="0"/>
                    </a:rPr>
                    <a:t>Parenteral anticoagulant</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a:t>
                  </a:r>
                  <a14:m>
                    <m:oMath xmlns:m="http://schemas.openxmlformats.org/officeDocument/2006/math">
                      <m:r>
                        <a:rPr lang="de-CH" sz="1000" b="0" i="0" u="none" strike="noStrike" kern="1200" baseline="0" smtClean="0">
                          <a:solidFill>
                            <a:schemeClr val="bg1"/>
                          </a:solidFill>
                          <a:latin typeface="Cambria Math" panose="02040503050406030204" pitchFamily="18" charset="0"/>
                        </a:rPr>
                        <m:t>&gt;</m:t>
                      </m:r>
                    </m:oMath>
                  </a14:m>
                  <a:r>
                    <a:rPr lang="de-DE" sz="1000" i="0" u="none" strike="noStrike" kern="1200" baseline="0">
                      <a:solidFill>
                        <a:schemeClr val="bg1"/>
                      </a:solidFill>
                      <a:latin typeface="Arial" panose="020B0604020202020204" pitchFamily="34" charset="0"/>
                    </a:rPr>
                    <a:t>5 days)</a:t>
                  </a:r>
                  <a:endParaRPr lang="de-DE" sz="1000">
                    <a:solidFill>
                      <a:schemeClr val="bg1"/>
                    </a:solidFill>
                  </a:endParaRPr>
                </a:p>
              </p:txBody>
            </p:sp>
          </mc:Choice>
          <mc:Fallback xmlns="">
            <p:sp>
              <p:nvSpPr>
                <p:cNvPr id="168" name="Textfeld 167">
                  <a:extLst>
                    <a:ext uri="{FF2B5EF4-FFF2-40B4-BE49-F238E27FC236}">
                      <a16:creationId xmlns:a16="http://schemas.microsoft.com/office/drawing/2014/main" id="{6190B728-537C-46D9-8E9F-83E90A475963}"/>
                    </a:ext>
                  </a:extLst>
                </p:cNvPr>
                <p:cNvSpPr txBox="1">
                  <a:spLocks noRot="1" noChangeAspect="1" noMove="1" noResize="1" noEditPoints="1" noAdjustHandles="1" noChangeArrowheads="1" noChangeShapeType="1" noTextEdit="1"/>
                </p:cNvSpPr>
                <p:nvPr/>
              </p:nvSpPr>
              <p:spPr>
                <a:xfrm>
                  <a:off x="2940294" y="1396057"/>
                  <a:ext cx="1250706" cy="603013"/>
                </a:xfrm>
                <a:prstGeom prst="rect">
                  <a:avLst/>
                </a:prstGeom>
                <a:blipFill>
                  <a:blip r:embed="rId6"/>
                  <a:stretch>
                    <a:fillRect/>
                  </a:stretch>
                </a:blipFill>
              </p:spPr>
              <p:txBody>
                <a:bodyPr/>
                <a:lstStyle/>
                <a:p>
                  <a:r>
                    <a:rPr lang="de-DE">
                      <a:noFill/>
                    </a:rPr>
                    <a:t> </a:t>
                  </a:r>
                </a:p>
              </p:txBody>
            </p:sp>
          </mc:Fallback>
        </mc:AlternateContent>
      </p:grpSp>
      <p:sp>
        <p:nvSpPr>
          <p:cNvPr id="174" name="Freeform: Shape 36">
            <a:extLst>
              <a:ext uri="{FF2B5EF4-FFF2-40B4-BE49-F238E27FC236}">
                <a16:creationId xmlns:a16="http://schemas.microsoft.com/office/drawing/2014/main" id="{D57520FB-43F6-4F44-A115-C7AA088C6D9A}"/>
              </a:ext>
            </a:extLst>
          </p:cNvPr>
          <p:cNvSpPr/>
          <p:nvPr/>
        </p:nvSpPr>
        <p:spPr bwMode="auto">
          <a:xfrm>
            <a:off x="6411546" y="2885604"/>
            <a:ext cx="1891910" cy="61200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8A8C8E"/>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75" name="Rechteck 174">
            <a:extLst>
              <a:ext uri="{FF2B5EF4-FFF2-40B4-BE49-F238E27FC236}">
                <a16:creationId xmlns:a16="http://schemas.microsoft.com/office/drawing/2014/main" id="{12A59416-FBD9-460A-9463-4D8499AE07F8}"/>
              </a:ext>
            </a:extLst>
          </p:cNvPr>
          <p:cNvSpPr/>
          <p:nvPr/>
        </p:nvSpPr>
        <p:spPr bwMode="auto">
          <a:xfrm>
            <a:off x="4392613" y="2885604"/>
            <a:ext cx="2263983" cy="612000"/>
          </a:xfrm>
          <a:prstGeom prst="rect">
            <a:avLst/>
          </a:prstGeom>
          <a:solidFill>
            <a:srgbClr val="8A8C8E"/>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173" name="Textfeld 172">
            <a:extLst>
              <a:ext uri="{FF2B5EF4-FFF2-40B4-BE49-F238E27FC236}">
                <a16:creationId xmlns:a16="http://schemas.microsoft.com/office/drawing/2014/main" id="{66EC06B7-0027-466D-AAA1-6BE6BFAC144E}"/>
              </a:ext>
            </a:extLst>
          </p:cNvPr>
          <p:cNvSpPr txBox="1"/>
          <p:nvPr/>
        </p:nvSpPr>
        <p:spPr>
          <a:xfrm>
            <a:off x="4897456" y="2894591"/>
            <a:ext cx="3303782" cy="603013"/>
          </a:xfrm>
          <a:prstGeom prst="rect">
            <a:avLst/>
          </a:prstGeom>
          <a:noFill/>
        </p:spPr>
        <p:txBody>
          <a:bodyPr wrap="square" lIns="144000" tIns="46800" rIns="90000" bIns="46800" rtlCol="0" anchor="ctr">
            <a:noAutofit/>
          </a:bodyPr>
          <a:lstStyle/>
          <a:p>
            <a:pPr algn="ctr" rtl="0"/>
            <a:r>
              <a:rPr lang="de-DE" sz="1000" b="1" i="0" u="none" strike="noStrike" kern="1200" baseline="0">
                <a:solidFill>
                  <a:schemeClr val="bg1"/>
                </a:solidFill>
                <a:latin typeface="Arial" panose="020B0604020202020204" pitchFamily="34" charset="0"/>
              </a:rPr>
              <a:t>Edoxaban 60 mg OD</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(following parenteral anticoagulant disontinuation)</a:t>
            </a:r>
            <a:endParaRPr lang="de-DE" sz="1000">
              <a:solidFill>
                <a:schemeClr val="bg1"/>
              </a:solidFill>
            </a:endParaRPr>
          </a:p>
        </p:txBody>
      </p:sp>
      <p:cxnSp>
        <p:nvCxnSpPr>
          <p:cNvPr id="177" name="Gerader Verbinder 176">
            <a:extLst>
              <a:ext uri="{FF2B5EF4-FFF2-40B4-BE49-F238E27FC236}">
                <a16:creationId xmlns:a16="http://schemas.microsoft.com/office/drawing/2014/main" id="{AB47AA31-0ECB-4712-B756-3C774459B0DD}"/>
              </a:ext>
            </a:extLst>
          </p:cNvPr>
          <p:cNvCxnSpPr/>
          <p:nvPr/>
        </p:nvCxnSpPr>
        <p:spPr bwMode="auto">
          <a:xfrm flipH="1">
            <a:off x="3370606" y="3399058"/>
            <a:ext cx="70610" cy="0"/>
          </a:xfrm>
          <a:prstGeom prst="line">
            <a:avLst/>
          </a:prstGeom>
          <a:noFill/>
          <a:ln w="63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79" name="Gruppieren 178">
            <a:extLst>
              <a:ext uri="{FF2B5EF4-FFF2-40B4-BE49-F238E27FC236}">
                <a16:creationId xmlns:a16="http://schemas.microsoft.com/office/drawing/2014/main" id="{05A0DB9B-40C9-4388-B687-A6D8D9D817A5}"/>
              </a:ext>
            </a:extLst>
          </p:cNvPr>
          <p:cNvGrpSpPr/>
          <p:nvPr/>
        </p:nvGrpSpPr>
        <p:grpSpPr>
          <a:xfrm>
            <a:off x="2428368" y="3618428"/>
            <a:ext cx="1894275" cy="612000"/>
            <a:chOff x="2434838" y="1387070"/>
            <a:chExt cx="1894275" cy="612000"/>
          </a:xfrm>
        </p:grpSpPr>
        <p:grpSp>
          <p:nvGrpSpPr>
            <p:cNvPr id="180" name="Gruppieren 179">
              <a:extLst>
                <a:ext uri="{FF2B5EF4-FFF2-40B4-BE49-F238E27FC236}">
                  <a16:creationId xmlns:a16="http://schemas.microsoft.com/office/drawing/2014/main" id="{08974133-CA39-474E-960D-64747150CA01}"/>
                </a:ext>
              </a:extLst>
            </p:cNvPr>
            <p:cNvGrpSpPr/>
            <p:nvPr/>
          </p:nvGrpSpPr>
          <p:grpSpPr>
            <a:xfrm>
              <a:off x="2434838" y="1387070"/>
              <a:ext cx="1894275" cy="612000"/>
              <a:chOff x="4746629" y="2055541"/>
              <a:chExt cx="3812057" cy="596050"/>
            </a:xfrm>
          </p:grpSpPr>
          <p:sp>
            <p:nvSpPr>
              <p:cNvPr id="182" name="Freeform: Shape 36">
                <a:extLst>
                  <a:ext uri="{FF2B5EF4-FFF2-40B4-BE49-F238E27FC236}">
                    <a16:creationId xmlns:a16="http://schemas.microsoft.com/office/drawing/2014/main" id="{09709399-4FCF-4DED-945E-B83C3390AA9C}"/>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605F62"/>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83" name="Rechteck 182">
                <a:extLst>
                  <a:ext uri="{FF2B5EF4-FFF2-40B4-BE49-F238E27FC236}">
                    <a16:creationId xmlns:a16="http://schemas.microsoft.com/office/drawing/2014/main" id="{B525C7F4-3DD0-4C48-B3BC-09FB3DAA8698}"/>
                  </a:ext>
                </a:extLst>
              </p:cNvPr>
              <p:cNvSpPr/>
              <p:nvPr/>
            </p:nvSpPr>
            <p:spPr bwMode="auto">
              <a:xfrm>
                <a:off x="4746629" y="2055541"/>
                <a:ext cx="497900" cy="596050"/>
              </a:xfrm>
              <a:prstGeom prst="rect">
                <a:avLst/>
              </a:prstGeom>
              <a:solidFill>
                <a:srgbClr val="605F62"/>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mc:AlternateContent xmlns:mc="http://schemas.openxmlformats.org/markup-compatibility/2006" xmlns:a14="http://schemas.microsoft.com/office/drawing/2010/main">
          <mc:Choice Requires="a14">
            <p:sp>
              <p:nvSpPr>
                <p:cNvPr id="181" name="Textfeld 180">
                  <a:extLst>
                    <a:ext uri="{FF2B5EF4-FFF2-40B4-BE49-F238E27FC236}">
                      <a16:creationId xmlns:a16="http://schemas.microsoft.com/office/drawing/2014/main" id="{4307858F-57F9-45A2-AD36-44B93EBEFBE3}"/>
                    </a:ext>
                  </a:extLst>
                </p:cNvPr>
                <p:cNvSpPr txBox="1"/>
                <p:nvPr/>
              </p:nvSpPr>
              <p:spPr>
                <a:xfrm>
                  <a:off x="2940294" y="1396057"/>
                  <a:ext cx="1250706" cy="603013"/>
                </a:xfrm>
                <a:prstGeom prst="rect">
                  <a:avLst/>
                </a:prstGeom>
                <a:noFill/>
              </p:spPr>
              <p:txBody>
                <a:bodyPr wrap="square" lIns="144000" tIns="46800" rIns="90000" bIns="46800" rtlCol="0" anchor="ctr">
                  <a:noAutofit/>
                </a:bodyPr>
                <a:lstStyle/>
                <a:p>
                  <a:pPr algn="ctr" rtl="0"/>
                  <a:r>
                    <a:rPr lang="de-DE" sz="1000" b="1" i="0" u="none" strike="noStrike" kern="1200" baseline="0">
                      <a:solidFill>
                        <a:schemeClr val="bg1"/>
                      </a:solidFill>
                      <a:latin typeface="Arial" panose="020B0604020202020204" pitchFamily="34" charset="0"/>
                    </a:rPr>
                    <a:t>Parenteral anticoagulant</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a:t>
                  </a:r>
                  <a14:m>
                    <m:oMath xmlns:m="http://schemas.openxmlformats.org/officeDocument/2006/math">
                      <m:r>
                        <a:rPr lang="de-CH" sz="1000" b="0" i="0" u="none" strike="noStrike" kern="1200" baseline="0" smtClean="0">
                          <a:solidFill>
                            <a:schemeClr val="bg1"/>
                          </a:solidFill>
                          <a:latin typeface="Cambria Math" panose="02040503050406030204" pitchFamily="18" charset="0"/>
                        </a:rPr>
                        <m:t>&gt;</m:t>
                      </m:r>
                    </m:oMath>
                  </a14:m>
                  <a:r>
                    <a:rPr lang="de-DE" sz="1000" i="0" u="none" strike="noStrike" kern="1200" baseline="0">
                      <a:solidFill>
                        <a:schemeClr val="bg1"/>
                      </a:solidFill>
                      <a:latin typeface="Arial" panose="020B0604020202020204" pitchFamily="34" charset="0"/>
                    </a:rPr>
                    <a:t>5 days)</a:t>
                  </a:r>
                  <a:endParaRPr lang="de-DE" sz="1000">
                    <a:solidFill>
                      <a:schemeClr val="bg1"/>
                    </a:solidFill>
                  </a:endParaRPr>
                </a:p>
              </p:txBody>
            </p:sp>
          </mc:Choice>
          <mc:Fallback xmlns="">
            <p:sp>
              <p:nvSpPr>
                <p:cNvPr id="181" name="Textfeld 180">
                  <a:extLst>
                    <a:ext uri="{FF2B5EF4-FFF2-40B4-BE49-F238E27FC236}">
                      <a16:creationId xmlns:a16="http://schemas.microsoft.com/office/drawing/2014/main" id="{4307858F-57F9-45A2-AD36-44B93EBEFBE3}"/>
                    </a:ext>
                  </a:extLst>
                </p:cNvPr>
                <p:cNvSpPr txBox="1">
                  <a:spLocks noRot="1" noChangeAspect="1" noMove="1" noResize="1" noEditPoints="1" noAdjustHandles="1" noChangeArrowheads="1" noChangeShapeType="1" noTextEdit="1"/>
                </p:cNvSpPr>
                <p:nvPr/>
              </p:nvSpPr>
              <p:spPr>
                <a:xfrm>
                  <a:off x="2940294" y="1396057"/>
                  <a:ext cx="1250706" cy="603013"/>
                </a:xfrm>
                <a:prstGeom prst="rect">
                  <a:avLst/>
                </a:prstGeom>
                <a:blipFill>
                  <a:blip r:embed="rId7"/>
                  <a:stretch>
                    <a:fillRect/>
                  </a:stretch>
                </a:blipFill>
              </p:spPr>
              <p:txBody>
                <a:bodyPr/>
                <a:lstStyle/>
                <a:p>
                  <a:r>
                    <a:rPr lang="de-DE">
                      <a:noFill/>
                    </a:rPr>
                    <a:t> </a:t>
                  </a:r>
                </a:p>
              </p:txBody>
            </p:sp>
          </mc:Fallback>
        </mc:AlternateContent>
      </p:grpSp>
      <p:sp>
        <p:nvSpPr>
          <p:cNvPr id="184" name="Freeform: Shape 36">
            <a:extLst>
              <a:ext uri="{FF2B5EF4-FFF2-40B4-BE49-F238E27FC236}">
                <a16:creationId xmlns:a16="http://schemas.microsoft.com/office/drawing/2014/main" id="{72497094-789D-428C-8370-D5CFED4E8E1F}"/>
              </a:ext>
            </a:extLst>
          </p:cNvPr>
          <p:cNvSpPr/>
          <p:nvPr/>
        </p:nvSpPr>
        <p:spPr bwMode="auto">
          <a:xfrm>
            <a:off x="6405076" y="3629734"/>
            <a:ext cx="1891910" cy="61200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8A8C8E"/>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185" name="Rechteck 184">
            <a:extLst>
              <a:ext uri="{FF2B5EF4-FFF2-40B4-BE49-F238E27FC236}">
                <a16:creationId xmlns:a16="http://schemas.microsoft.com/office/drawing/2014/main" id="{C416BA79-2AFD-4330-8D91-D7FB16F56DE2}"/>
              </a:ext>
            </a:extLst>
          </p:cNvPr>
          <p:cNvSpPr/>
          <p:nvPr/>
        </p:nvSpPr>
        <p:spPr bwMode="auto">
          <a:xfrm>
            <a:off x="4386143" y="3629734"/>
            <a:ext cx="2263983" cy="612000"/>
          </a:xfrm>
          <a:prstGeom prst="rect">
            <a:avLst/>
          </a:prstGeom>
          <a:solidFill>
            <a:srgbClr val="8A8C8E"/>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186" name="Textfeld 185">
            <a:extLst>
              <a:ext uri="{FF2B5EF4-FFF2-40B4-BE49-F238E27FC236}">
                <a16:creationId xmlns:a16="http://schemas.microsoft.com/office/drawing/2014/main" id="{B8F7598E-A709-45AA-AB23-6F1161AB50DE}"/>
              </a:ext>
            </a:extLst>
          </p:cNvPr>
          <p:cNvSpPr txBox="1"/>
          <p:nvPr/>
        </p:nvSpPr>
        <p:spPr>
          <a:xfrm>
            <a:off x="4890986" y="3638721"/>
            <a:ext cx="3303782" cy="603013"/>
          </a:xfrm>
          <a:prstGeom prst="rect">
            <a:avLst/>
          </a:prstGeom>
          <a:noFill/>
        </p:spPr>
        <p:txBody>
          <a:bodyPr wrap="square" lIns="144000" tIns="46800" rIns="90000" bIns="46800" rtlCol="0" anchor="ctr">
            <a:noAutofit/>
          </a:bodyPr>
          <a:lstStyle/>
          <a:p>
            <a:pPr algn="ctr" rtl="0"/>
            <a:r>
              <a:rPr lang="de-DE" sz="1000" b="1" i="0" u="none" strike="noStrike" kern="1200" baseline="0">
                <a:solidFill>
                  <a:schemeClr val="bg1"/>
                </a:solidFill>
                <a:latin typeface="Arial" panose="020B0604020202020204" pitchFamily="34" charset="0"/>
              </a:rPr>
              <a:t>Dabigatran 150 mg BID</a:t>
            </a:r>
            <a:br>
              <a:rPr lang="de-DE" sz="1000" b="1" i="0" u="none" strike="noStrike" kern="1200" baseline="0">
                <a:solidFill>
                  <a:schemeClr val="bg1"/>
                </a:solidFill>
                <a:latin typeface="Arial" panose="020B0604020202020204" pitchFamily="34" charset="0"/>
              </a:rPr>
            </a:br>
            <a:r>
              <a:rPr lang="de-DE" sz="1000" i="0" u="none" strike="noStrike" kern="1200" baseline="0">
                <a:solidFill>
                  <a:schemeClr val="bg1"/>
                </a:solidFill>
                <a:latin typeface="Arial" panose="020B0604020202020204" pitchFamily="34" charset="0"/>
              </a:rPr>
              <a:t>(following parenteral anticoagulant disontinuation)</a:t>
            </a:r>
            <a:endParaRPr lang="de-DE" sz="1000">
              <a:solidFill>
                <a:schemeClr val="bg1"/>
              </a:solidFill>
            </a:endParaRPr>
          </a:p>
        </p:txBody>
      </p:sp>
      <p:sp>
        <p:nvSpPr>
          <p:cNvPr id="188" name="Textfeld 187">
            <a:extLst>
              <a:ext uri="{FF2B5EF4-FFF2-40B4-BE49-F238E27FC236}">
                <a16:creationId xmlns:a16="http://schemas.microsoft.com/office/drawing/2014/main" id="{9FA027C0-722D-4894-80CD-FE1BAD88E145}"/>
              </a:ext>
            </a:extLst>
          </p:cNvPr>
          <p:cNvSpPr txBox="1"/>
          <p:nvPr/>
        </p:nvSpPr>
        <p:spPr>
          <a:xfrm>
            <a:off x="1285035" y="2876955"/>
            <a:ext cx="1146705" cy="601982"/>
          </a:xfrm>
          <a:prstGeom prst="rect">
            <a:avLst/>
          </a:prstGeom>
          <a:noFill/>
        </p:spPr>
        <p:txBody>
          <a:bodyPr wrap="square" lIns="90000" tIns="46800" rIns="90000" bIns="46800" rtlCol="0" anchor="ctr">
            <a:noAutofit/>
          </a:bodyPr>
          <a:lstStyle/>
          <a:p>
            <a:r>
              <a:rPr lang="en-US" sz="1000">
                <a:solidFill>
                  <a:schemeClr val="tx1">
                    <a:lumMod val="65000"/>
                    <a:lumOff val="35000"/>
                  </a:schemeClr>
                </a:solidFill>
                <a:cs typeface="Arial" charset="0"/>
              </a:rPr>
              <a:t>Parenteral anticoagulant + Edoxaban</a:t>
            </a:r>
            <a:r>
              <a:rPr lang="en-US" sz="1000" baseline="30000">
                <a:solidFill>
                  <a:schemeClr val="tx1">
                    <a:lumMod val="65000"/>
                    <a:lumOff val="35000"/>
                  </a:schemeClr>
                </a:solidFill>
                <a:cs typeface="Arial" charset="0"/>
              </a:rPr>
              <a:t>16</a:t>
            </a:r>
            <a:endParaRPr lang="de-DE" sz="1000" baseline="30000">
              <a:solidFill>
                <a:schemeClr val="tx1">
                  <a:lumMod val="65000"/>
                  <a:lumOff val="35000"/>
                </a:schemeClr>
              </a:solidFill>
            </a:endParaRPr>
          </a:p>
        </p:txBody>
      </p:sp>
      <p:sp>
        <p:nvSpPr>
          <p:cNvPr id="189" name="Textfeld 188">
            <a:extLst>
              <a:ext uri="{FF2B5EF4-FFF2-40B4-BE49-F238E27FC236}">
                <a16:creationId xmlns:a16="http://schemas.microsoft.com/office/drawing/2014/main" id="{8BC382C9-6433-4A18-A497-58661FA33483}"/>
              </a:ext>
            </a:extLst>
          </p:cNvPr>
          <p:cNvSpPr txBox="1"/>
          <p:nvPr/>
        </p:nvSpPr>
        <p:spPr>
          <a:xfrm>
            <a:off x="1285035" y="3621085"/>
            <a:ext cx="1146705" cy="601982"/>
          </a:xfrm>
          <a:prstGeom prst="rect">
            <a:avLst/>
          </a:prstGeom>
          <a:noFill/>
        </p:spPr>
        <p:txBody>
          <a:bodyPr wrap="square" lIns="90000" tIns="46800" rIns="90000" bIns="46800" rtlCol="0" anchor="ctr">
            <a:noAutofit/>
          </a:bodyPr>
          <a:lstStyle/>
          <a:p>
            <a:r>
              <a:rPr lang="en-US" sz="1000">
                <a:solidFill>
                  <a:schemeClr val="tx1">
                    <a:lumMod val="65000"/>
                    <a:lumOff val="35000"/>
                  </a:schemeClr>
                </a:solidFill>
                <a:cs typeface="Arial" charset="0"/>
              </a:rPr>
              <a:t>Parenteral anticoagulant + Dabigaran</a:t>
            </a:r>
            <a:r>
              <a:rPr lang="en-US" sz="1000" baseline="30000">
                <a:solidFill>
                  <a:schemeClr val="tx1">
                    <a:lumMod val="65000"/>
                    <a:lumOff val="35000"/>
                  </a:schemeClr>
                </a:solidFill>
                <a:cs typeface="Arial" charset="0"/>
              </a:rPr>
              <a:t>17</a:t>
            </a:r>
            <a:endParaRPr lang="de-DE" sz="1000" baseline="30000">
              <a:solidFill>
                <a:schemeClr val="tx1">
                  <a:lumMod val="65000"/>
                  <a:lumOff val="35000"/>
                </a:schemeClr>
              </a:solidFill>
            </a:endParaRPr>
          </a:p>
        </p:txBody>
      </p:sp>
      <p:cxnSp>
        <p:nvCxnSpPr>
          <p:cNvPr id="73" name="Gerader Verbinder 72">
            <a:extLst>
              <a:ext uri="{FF2B5EF4-FFF2-40B4-BE49-F238E27FC236}">
                <a16:creationId xmlns:a16="http://schemas.microsoft.com/office/drawing/2014/main" id="{B2D71C58-1CED-4380-B172-B0AFD1BD58C2}"/>
              </a:ext>
            </a:extLst>
          </p:cNvPr>
          <p:cNvCxnSpPr/>
          <p:nvPr/>
        </p:nvCxnSpPr>
        <p:spPr bwMode="auto">
          <a:xfrm flipH="1">
            <a:off x="3362654" y="4143829"/>
            <a:ext cx="70610" cy="0"/>
          </a:xfrm>
          <a:prstGeom prst="line">
            <a:avLst/>
          </a:prstGeom>
          <a:noFill/>
          <a:ln w="63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79" name="Grafik 78">
            <a:extLst>
              <a:ext uri="{FF2B5EF4-FFF2-40B4-BE49-F238E27FC236}">
                <a16:creationId xmlns:a16="http://schemas.microsoft.com/office/drawing/2014/main" id="{2F5DE258-57E4-314C-8C33-1C3D00B6D2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1465" y="1578917"/>
            <a:ext cx="250478" cy="242979"/>
          </a:xfrm>
          <a:prstGeom prst="rect">
            <a:avLst/>
          </a:prstGeom>
        </p:spPr>
      </p:pic>
      <p:pic>
        <p:nvPicPr>
          <p:cNvPr id="80" name="Grafik 79">
            <a:extLst>
              <a:ext uri="{FF2B5EF4-FFF2-40B4-BE49-F238E27FC236}">
                <a16:creationId xmlns:a16="http://schemas.microsoft.com/office/drawing/2014/main" id="{D60EECED-5DBE-A847-B15A-5ED381815C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8124" y="1578917"/>
            <a:ext cx="250478" cy="242979"/>
          </a:xfrm>
          <a:prstGeom prst="rect">
            <a:avLst/>
          </a:prstGeom>
        </p:spPr>
      </p:pic>
      <p:pic>
        <p:nvPicPr>
          <p:cNvPr id="81" name="Grafik 80">
            <a:extLst>
              <a:ext uri="{FF2B5EF4-FFF2-40B4-BE49-F238E27FC236}">
                <a16:creationId xmlns:a16="http://schemas.microsoft.com/office/drawing/2014/main" id="{BD42D6CF-E43C-CB49-A995-D6C1F32C12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9319" y="1577884"/>
            <a:ext cx="250478" cy="242979"/>
          </a:xfrm>
          <a:prstGeom prst="rect">
            <a:avLst/>
          </a:prstGeom>
        </p:spPr>
      </p:pic>
      <p:pic>
        <p:nvPicPr>
          <p:cNvPr id="82" name="Grafik 81">
            <a:extLst>
              <a:ext uri="{FF2B5EF4-FFF2-40B4-BE49-F238E27FC236}">
                <a16:creationId xmlns:a16="http://schemas.microsoft.com/office/drawing/2014/main" id="{3B31EC45-F8B9-5B48-8338-3B360B7A5AE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549347" y="1406526"/>
            <a:ext cx="250477" cy="242977"/>
          </a:xfrm>
          <a:prstGeom prst="rect">
            <a:avLst/>
          </a:prstGeom>
        </p:spPr>
      </p:pic>
      <p:pic>
        <p:nvPicPr>
          <p:cNvPr id="90" name="Grafik 89">
            <a:extLst>
              <a:ext uri="{FF2B5EF4-FFF2-40B4-BE49-F238E27FC236}">
                <a16:creationId xmlns:a16="http://schemas.microsoft.com/office/drawing/2014/main" id="{3B3292AF-DA8C-B24E-A61F-016400604A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6358" y="1728424"/>
            <a:ext cx="250478" cy="242979"/>
          </a:xfrm>
          <a:prstGeom prst="rect">
            <a:avLst/>
          </a:prstGeom>
        </p:spPr>
      </p:pic>
      <p:pic>
        <p:nvPicPr>
          <p:cNvPr id="77" name="Grafik 76">
            <a:extLst>
              <a:ext uri="{FF2B5EF4-FFF2-40B4-BE49-F238E27FC236}">
                <a16:creationId xmlns:a16="http://schemas.microsoft.com/office/drawing/2014/main" id="{B0DE527B-E829-4602-ACB2-8A2B0170B7C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628220" y="3678695"/>
            <a:ext cx="319191" cy="515276"/>
          </a:xfrm>
          <a:prstGeom prst="rect">
            <a:avLst/>
          </a:prstGeom>
        </p:spPr>
      </p:pic>
      <p:pic>
        <p:nvPicPr>
          <p:cNvPr id="78" name="Grafik 77">
            <a:extLst>
              <a:ext uri="{FF2B5EF4-FFF2-40B4-BE49-F238E27FC236}">
                <a16:creationId xmlns:a16="http://schemas.microsoft.com/office/drawing/2014/main" id="{FDF366A8-E500-4EF8-B424-B304587EC06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628221" y="2927153"/>
            <a:ext cx="319191" cy="515276"/>
          </a:xfrm>
          <a:prstGeom prst="rect">
            <a:avLst/>
          </a:prstGeom>
        </p:spPr>
      </p:pic>
    </p:spTree>
    <p:extLst>
      <p:ext uri="{BB962C8B-B14F-4D97-AF65-F5344CB8AC3E}">
        <p14:creationId xmlns:p14="http://schemas.microsoft.com/office/powerpoint/2010/main" val="36484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itel 1">
            <a:extLst>
              <a:ext uri="{FF2B5EF4-FFF2-40B4-BE49-F238E27FC236}">
                <a16:creationId xmlns:a16="http://schemas.microsoft.com/office/drawing/2014/main" id="{CB0E5EFB-35B6-4E7B-B90A-0BE19FEA8704}"/>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ESC PE </a:t>
            </a:r>
            <a:r>
              <a:rPr lang="en-US" sz="2400" kern="0" dirty="0" err="1"/>
              <a:t>Guidlines</a:t>
            </a:r>
            <a:r>
              <a:rPr lang="en-US" sz="2400" kern="0" dirty="0"/>
              <a:t> 2019: Long-term secondary prevention of VTE in patients without cancer</a:t>
            </a:r>
            <a:endParaRPr kumimoji="0" lang="de-DE" sz="2400" b="1" i="0" u="none" strike="noStrike" kern="0" cap="none" spc="0" normalizeH="0" baseline="30000" noProof="0" dirty="0">
              <a:ln>
                <a:noFill/>
              </a:ln>
              <a:effectLst/>
              <a:uLnTx/>
              <a:uFillTx/>
              <a:latin typeface="Arial"/>
              <a:ea typeface="+mj-ea"/>
              <a:cs typeface="+mj-cs"/>
            </a:endParaRPr>
          </a:p>
        </p:txBody>
      </p:sp>
      <p:sp>
        <p:nvSpPr>
          <p:cNvPr id="8" name="TextBox 3">
            <a:extLst>
              <a:ext uri="{FF2B5EF4-FFF2-40B4-BE49-F238E27FC236}">
                <a16:creationId xmlns:a16="http://schemas.microsoft.com/office/drawing/2014/main" id="{2FFE767A-A25D-4C4F-BA87-BB3284BB6192}"/>
              </a:ext>
            </a:extLst>
          </p:cNvPr>
          <p:cNvSpPr txBox="1"/>
          <p:nvPr/>
        </p:nvSpPr>
        <p:spPr>
          <a:xfrm>
            <a:off x="619124" y="4815493"/>
            <a:ext cx="7913690" cy="241092"/>
          </a:xfrm>
          <a:prstGeom prst="rect">
            <a:avLst/>
          </a:prstGeom>
          <a:noFill/>
        </p:spPr>
        <p:txBody>
          <a:bodyPr wrap="square" lIns="0" tIns="0" rIns="0" bIns="0" rtlCol="0" anchor="b" anchorCtr="0">
            <a:spAutoFit/>
          </a:bodyPr>
          <a:lstStyle/>
          <a:p>
            <a:pPr>
              <a:spcBef>
                <a:spcPts val="0"/>
              </a:spcBef>
              <a:spcAft>
                <a:spcPts val="200"/>
              </a:spcAft>
            </a:pPr>
            <a:r>
              <a:rPr lang="en-US" sz="700">
                <a:solidFill>
                  <a:srgbClr val="B3B2B5"/>
                </a:solidFill>
                <a:cs typeface="Arial" charset="0"/>
              </a:rPr>
              <a:t>* Class of recommendations; ** Level of evidence</a:t>
            </a:r>
          </a:p>
          <a:p>
            <a:pPr>
              <a:spcBef>
                <a:spcPts val="0"/>
              </a:spcBef>
              <a:spcAft>
                <a:spcPts val="200"/>
              </a:spcAft>
            </a:pPr>
            <a:r>
              <a:rPr lang="en-US" sz="700">
                <a:solidFill>
                  <a:srgbClr val="B3B2B5"/>
                </a:solidFill>
                <a:cs typeface="Arial" charset="0"/>
              </a:rPr>
              <a:t>VTE: venous thromboembolism; DVT: deep vein thrombosis; PE: pulmonary embolism; NOACs: novel oral anticoagulants</a:t>
            </a:r>
          </a:p>
        </p:txBody>
      </p:sp>
      <p:graphicFrame>
        <p:nvGraphicFramePr>
          <p:cNvPr id="27" name="Content Placeholder 4">
            <a:extLst>
              <a:ext uri="{FF2B5EF4-FFF2-40B4-BE49-F238E27FC236}">
                <a16:creationId xmlns:a16="http://schemas.microsoft.com/office/drawing/2014/main" id="{EBD09BBE-BA7F-403B-9B3D-A7552F3A3352}"/>
              </a:ext>
            </a:extLst>
          </p:cNvPr>
          <p:cNvGraphicFramePr>
            <a:graphicFrameLocks/>
          </p:cNvGraphicFramePr>
          <p:nvPr>
            <p:extLst>
              <p:ext uri="{D42A27DB-BD31-4B8C-83A1-F6EECF244321}">
                <p14:modId xmlns:p14="http://schemas.microsoft.com/office/powerpoint/2010/main" val="1026036324"/>
              </p:ext>
            </p:extLst>
          </p:nvPr>
        </p:nvGraphicFramePr>
        <p:xfrm>
          <a:off x="611188" y="1276350"/>
          <a:ext cx="7914112" cy="1356360"/>
        </p:xfrm>
        <a:graphic>
          <a:graphicData uri="http://schemas.openxmlformats.org/drawingml/2006/table">
            <a:tbl>
              <a:tblPr firstRow="1" bandRow="1">
                <a:tableStyleId>{9D7B26C5-4107-4FEC-AEDC-1716B250A1EF}</a:tableStyleId>
              </a:tblPr>
              <a:tblGrid>
                <a:gridCol w="6114112">
                  <a:extLst>
                    <a:ext uri="{9D8B030D-6E8A-4147-A177-3AD203B41FA5}">
                      <a16:colId xmlns:a16="http://schemas.microsoft.com/office/drawing/2014/main" val="158057105"/>
                    </a:ext>
                  </a:extLst>
                </a:gridCol>
                <a:gridCol w="900000">
                  <a:extLst>
                    <a:ext uri="{9D8B030D-6E8A-4147-A177-3AD203B41FA5}">
                      <a16:colId xmlns:a16="http://schemas.microsoft.com/office/drawing/2014/main" val="375632211"/>
                    </a:ext>
                  </a:extLst>
                </a:gridCol>
                <a:gridCol w="900000">
                  <a:extLst>
                    <a:ext uri="{9D8B030D-6E8A-4147-A177-3AD203B41FA5}">
                      <a16:colId xmlns:a16="http://schemas.microsoft.com/office/drawing/2014/main" val="2424362976"/>
                    </a:ext>
                  </a:extLst>
                </a:gridCol>
              </a:tblGrid>
              <a:tr h="167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100" b="1" kern="1200" cap="all" baseline="0" dirty="0" err="1">
                          <a:solidFill>
                            <a:schemeClr val="bg1"/>
                          </a:solidFill>
                          <a:latin typeface="+mn-lt"/>
                          <a:ea typeface="+mn-ea"/>
                          <a:cs typeface="+mn-cs"/>
                        </a:rPr>
                        <a:t>Patients</a:t>
                      </a:r>
                      <a:r>
                        <a:rPr lang="de-CH" sz="1100" b="1" kern="1200" cap="all" baseline="0" dirty="0">
                          <a:solidFill>
                            <a:schemeClr val="bg1"/>
                          </a:solidFill>
                          <a:latin typeface="+mn-lt"/>
                          <a:ea typeface="+mn-ea"/>
                          <a:cs typeface="+mn-cs"/>
                        </a:rPr>
                        <a:t> in </a:t>
                      </a:r>
                      <a:r>
                        <a:rPr lang="de-CH" sz="1100" b="1" kern="1200" cap="all" baseline="0" dirty="0" err="1">
                          <a:solidFill>
                            <a:schemeClr val="bg1"/>
                          </a:solidFill>
                          <a:latin typeface="+mn-lt"/>
                          <a:ea typeface="+mn-ea"/>
                          <a:cs typeface="+mn-cs"/>
                        </a:rPr>
                        <a:t>whom</a:t>
                      </a:r>
                      <a:r>
                        <a:rPr lang="de-CH" sz="1100" b="1" kern="1200" cap="all" baseline="0" dirty="0">
                          <a:solidFill>
                            <a:schemeClr val="bg1"/>
                          </a:solidFill>
                          <a:latin typeface="+mn-lt"/>
                          <a:ea typeface="+mn-ea"/>
                          <a:cs typeface="+mn-cs"/>
                        </a:rPr>
                        <a:t> </a:t>
                      </a:r>
                      <a:r>
                        <a:rPr lang="de-CH" sz="1100" b="1" kern="1200" cap="all" baseline="0" dirty="0" err="1">
                          <a:solidFill>
                            <a:schemeClr val="bg1"/>
                          </a:solidFill>
                          <a:latin typeface="+mn-lt"/>
                          <a:ea typeface="+mn-ea"/>
                          <a:cs typeface="+mn-cs"/>
                        </a:rPr>
                        <a:t>extension</a:t>
                      </a:r>
                      <a:r>
                        <a:rPr lang="de-CH" sz="1100" b="1" kern="1200" cap="all" baseline="0" dirty="0">
                          <a:solidFill>
                            <a:schemeClr val="bg1"/>
                          </a:solidFill>
                          <a:latin typeface="+mn-lt"/>
                          <a:ea typeface="+mn-ea"/>
                          <a:cs typeface="+mn-cs"/>
                        </a:rPr>
                        <a:t> </a:t>
                      </a:r>
                      <a:r>
                        <a:rPr lang="de-CH" sz="1100" b="1" kern="1200" cap="all" baseline="0" dirty="0" err="1">
                          <a:solidFill>
                            <a:schemeClr val="bg1"/>
                          </a:solidFill>
                          <a:latin typeface="+mn-lt"/>
                          <a:ea typeface="+mn-ea"/>
                          <a:cs typeface="+mn-cs"/>
                        </a:rPr>
                        <a:t>beyond</a:t>
                      </a:r>
                      <a:r>
                        <a:rPr lang="de-CH" sz="1100" b="1" kern="1200" cap="all" baseline="0" dirty="0">
                          <a:solidFill>
                            <a:schemeClr val="bg1"/>
                          </a:solidFill>
                          <a:latin typeface="+mn-lt"/>
                          <a:ea typeface="+mn-ea"/>
                          <a:cs typeface="+mn-cs"/>
                        </a:rPr>
                        <a:t> 3 </a:t>
                      </a:r>
                      <a:r>
                        <a:rPr lang="de-CH" sz="1100" b="1" kern="1200" cap="all" baseline="0" dirty="0" err="1">
                          <a:solidFill>
                            <a:schemeClr val="bg1"/>
                          </a:solidFill>
                          <a:latin typeface="+mn-lt"/>
                          <a:ea typeface="+mn-ea"/>
                          <a:cs typeface="+mn-cs"/>
                        </a:rPr>
                        <a:t>months</a:t>
                      </a:r>
                      <a:r>
                        <a:rPr lang="de-CH" sz="1100" b="1" kern="1200" cap="all" baseline="0" dirty="0">
                          <a:solidFill>
                            <a:schemeClr val="bg1"/>
                          </a:solidFill>
                          <a:latin typeface="+mn-lt"/>
                          <a:ea typeface="+mn-ea"/>
                          <a:cs typeface="+mn-cs"/>
                        </a:rPr>
                        <a:t> </a:t>
                      </a:r>
                      <a:r>
                        <a:rPr lang="de-CH" sz="1100" b="1" kern="1200" cap="all" baseline="0" dirty="0" err="1">
                          <a:solidFill>
                            <a:schemeClr val="bg1"/>
                          </a:solidFill>
                          <a:latin typeface="+mn-lt"/>
                          <a:ea typeface="+mn-ea"/>
                          <a:cs typeface="+mn-cs"/>
                        </a:rPr>
                        <a:t>is</a:t>
                      </a:r>
                      <a:r>
                        <a:rPr lang="de-CH" sz="1100" b="1" kern="1200" cap="all" baseline="0" dirty="0">
                          <a:solidFill>
                            <a:schemeClr val="bg1"/>
                          </a:solidFill>
                          <a:latin typeface="+mn-lt"/>
                          <a:ea typeface="+mn-ea"/>
                          <a:cs typeface="+mn-cs"/>
                        </a:rPr>
                        <a:t> recommended</a:t>
                      </a:r>
                      <a:r>
                        <a:rPr lang="de-CH" sz="1100" b="1" kern="1200" cap="all" baseline="30000" dirty="0">
                          <a:solidFill>
                            <a:schemeClr val="bg1"/>
                          </a:solidFill>
                          <a:latin typeface="+mn-lt"/>
                          <a:ea typeface="+mn-ea"/>
                          <a:cs typeface="+mn-cs"/>
                        </a:rPr>
                        <a:t>9</a:t>
                      </a:r>
                      <a:endParaRPr lang="en-US" sz="1100" cap="all" baseline="300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en-GB" sz="1100" cap="all" baseline="0">
                          <a:solidFill>
                            <a:schemeClr val="bg1"/>
                          </a:solidFill>
                        </a:rPr>
                        <a:t>Class*</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en-GB" sz="1100" cap="all" baseline="0">
                          <a:solidFill>
                            <a:schemeClr val="bg1"/>
                          </a:solidFill>
                        </a:rPr>
                        <a:t>Level**</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397260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Oral anticoagulant treatment of indefinite duration is recommended for patients presenting with recurrent VTE (that is, with at least one previous episode of PE or DVT) not related to a major transient or reversible risk factor.</a:t>
                      </a:r>
                    </a:p>
                  </a:txBody>
                  <a:tcPr>
                    <a:lnT w="12700" cmpd="sng">
                      <a:noFill/>
                    </a:lnT>
                    <a:solidFill>
                      <a:schemeClr val="bg1">
                        <a:lumMod val="95000"/>
                      </a:schemeClr>
                    </a:solidFill>
                  </a:tcPr>
                </a:tc>
                <a:tc>
                  <a:txBody>
                    <a:bodyPr/>
                    <a:lstStyle/>
                    <a:p>
                      <a:pPr algn="ctr"/>
                      <a:r>
                        <a:rPr lang="en-GB" sz="1100" baseline="0">
                          <a:solidFill>
                            <a:schemeClr val="tx1"/>
                          </a:solidFill>
                        </a:rPr>
                        <a:t>I</a:t>
                      </a:r>
                    </a:p>
                  </a:txBody>
                  <a:tcPr anchor="ctr">
                    <a:lnT w="12700" cmpd="sng">
                      <a:noFill/>
                    </a:lnT>
                    <a:solidFill>
                      <a:srgbClr val="00B050">
                        <a:alpha val="60000"/>
                      </a:srgbClr>
                    </a:solidFill>
                  </a:tcPr>
                </a:tc>
                <a:tc>
                  <a:txBody>
                    <a:bodyPr/>
                    <a:lstStyle/>
                    <a:p>
                      <a:pPr algn="ctr"/>
                      <a:r>
                        <a:rPr lang="en-GB" sz="1100" baseline="0">
                          <a:solidFill>
                            <a:schemeClr val="bg1"/>
                          </a:solidFill>
                        </a:rPr>
                        <a:t>B</a:t>
                      </a:r>
                    </a:p>
                  </a:txBody>
                  <a:tcPr anchor="ctr">
                    <a:lnT w="12700" cmpd="sng">
                      <a:noFill/>
                    </a:lnT>
                    <a:solidFill>
                      <a:srgbClr val="809ED5"/>
                    </a:solidFill>
                  </a:tcPr>
                </a:tc>
                <a:extLst>
                  <a:ext uri="{0D108BD9-81ED-4DB2-BD59-A6C34878D82A}">
                    <a16:rowId xmlns:a16="http://schemas.microsoft.com/office/drawing/2014/main" val="2718226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If extended oral anticoagulation is decided after PE in a patient without cancer, a reduced dose of the NOACs apixaban (2.5 mg bid) or rivaroxaban (10 mg od) should be considered after 6 months of therapeutic anticoagulation.</a:t>
                      </a:r>
                    </a:p>
                  </a:txBody>
                  <a:tcPr/>
                </a:tc>
                <a:tc>
                  <a:txBody>
                    <a:bodyPr/>
                    <a:lstStyle/>
                    <a:p>
                      <a:pPr algn="ctr"/>
                      <a:r>
                        <a:rPr lang="en-GB" sz="1100" baseline="0">
                          <a:solidFill>
                            <a:schemeClr val="tx1"/>
                          </a:solidFill>
                        </a:rPr>
                        <a:t>IIa</a:t>
                      </a:r>
                    </a:p>
                  </a:txBody>
                  <a:tcPr anchor="ctr">
                    <a:solidFill>
                      <a:srgbClr val="FFFF00">
                        <a:alpha val="60000"/>
                      </a:srgbClr>
                    </a:solidFill>
                  </a:tcPr>
                </a:tc>
                <a:tc>
                  <a:txBody>
                    <a:bodyPr/>
                    <a:lstStyle/>
                    <a:p>
                      <a:pPr algn="ctr"/>
                      <a:r>
                        <a:rPr lang="en-GB" sz="1100" baseline="0" dirty="0">
                          <a:solidFill>
                            <a:schemeClr val="bg1"/>
                          </a:solidFill>
                        </a:rPr>
                        <a:t>A</a:t>
                      </a:r>
                    </a:p>
                  </a:txBody>
                  <a:tcPr anchor="ctr">
                    <a:solidFill>
                      <a:schemeClr val="bg2"/>
                    </a:solidFill>
                  </a:tcPr>
                </a:tc>
                <a:extLst>
                  <a:ext uri="{0D108BD9-81ED-4DB2-BD59-A6C34878D82A}">
                    <a16:rowId xmlns:a16="http://schemas.microsoft.com/office/drawing/2014/main" val="1163352413"/>
                  </a:ext>
                </a:extLst>
              </a:tr>
            </a:tbl>
          </a:graphicData>
        </a:graphic>
      </p:graphicFrame>
    </p:spTree>
    <p:extLst>
      <p:ext uri="{BB962C8B-B14F-4D97-AF65-F5344CB8AC3E}">
        <p14:creationId xmlns:p14="http://schemas.microsoft.com/office/powerpoint/2010/main" val="148164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A2DA9AC-BD22-40F1-939E-7C99558BB22A}"/>
              </a:ext>
            </a:extLst>
          </p:cNvPr>
          <p:cNvGrpSpPr/>
          <p:nvPr/>
        </p:nvGrpSpPr>
        <p:grpSpPr>
          <a:xfrm>
            <a:off x="1953959" y="1258185"/>
            <a:ext cx="5719541" cy="3537727"/>
            <a:chOff x="1953960" y="1258186"/>
            <a:chExt cx="4350928" cy="2691194"/>
          </a:xfrm>
        </p:grpSpPr>
        <p:pic>
          <p:nvPicPr>
            <p:cNvPr id="116" name="Picture 12" descr="klausner thrombusa.png">
              <a:extLst>
                <a:ext uri="{FF2B5EF4-FFF2-40B4-BE49-F238E27FC236}">
                  <a16:creationId xmlns:a16="http://schemas.microsoft.com/office/drawing/2014/main" id="{D59A1355-CDEC-4E52-BEF5-F989ECCFAA4E}"/>
                </a:ext>
              </a:extLst>
            </p:cNvPr>
            <p:cNvPicPr>
              <a:picLocks noChangeAspect="1"/>
            </p:cNvPicPr>
            <p:nvPr/>
          </p:nvPicPr>
          <p:blipFill rotWithShape="1">
            <a:blip r:embed="rId3">
              <a:extLst>
                <a:ext uri="{28A0092B-C50C-407E-A947-70E740481C1C}">
                  <a14:useLocalDpi xmlns:a14="http://schemas.microsoft.com/office/drawing/2010/main" val="0"/>
                </a:ext>
              </a:extLst>
            </a:blip>
            <a:srcRect l="6645" t="23056"/>
            <a:stretch/>
          </p:blipFill>
          <p:spPr bwMode="auto">
            <a:xfrm>
              <a:off x="1953960" y="1258186"/>
              <a:ext cx="4350928" cy="269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Line 10">
              <a:extLst>
                <a:ext uri="{FF2B5EF4-FFF2-40B4-BE49-F238E27FC236}">
                  <a16:creationId xmlns:a16="http://schemas.microsoft.com/office/drawing/2014/main" id="{657E02F1-E6B3-4698-BEEA-534E1516F77E}"/>
                </a:ext>
              </a:extLst>
            </p:cNvPr>
            <p:cNvSpPr>
              <a:spLocks noChangeShapeType="1"/>
            </p:cNvSpPr>
            <p:nvPr/>
          </p:nvSpPr>
          <p:spPr bwMode="auto">
            <a:xfrm>
              <a:off x="2287107" y="1913172"/>
              <a:ext cx="364331" cy="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nchor="ctr"/>
            <a:lstStyle/>
            <a:p>
              <a:pPr defTabSz="1219170" fontAlgn="base">
                <a:spcBef>
                  <a:spcPct val="50000"/>
                </a:spcBef>
                <a:spcAft>
                  <a:spcPct val="0"/>
                </a:spcAft>
              </a:pPr>
              <a:endParaRPr lang="en-GB" sz="1400" dirty="0">
                <a:solidFill>
                  <a:srgbClr val="000000">
                    <a:lumMod val="65000"/>
                    <a:lumOff val="35000"/>
                  </a:srgbClr>
                </a:solidFill>
                <a:latin typeface="Arial" charset="0"/>
              </a:endParaRPr>
            </a:p>
          </p:txBody>
        </p:sp>
        <p:sp>
          <p:nvSpPr>
            <p:cNvPr id="123" name="Line 11">
              <a:extLst>
                <a:ext uri="{FF2B5EF4-FFF2-40B4-BE49-F238E27FC236}">
                  <a16:creationId xmlns:a16="http://schemas.microsoft.com/office/drawing/2014/main" id="{2FDD480D-553D-4B12-AE5F-C6E21D25B37E}"/>
                </a:ext>
              </a:extLst>
            </p:cNvPr>
            <p:cNvSpPr>
              <a:spLocks noChangeShapeType="1"/>
            </p:cNvSpPr>
            <p:nvPr/>
          </p:nvSpPr>
          <p:spPr bwMode="auto">
            <a:xfrm flipV="1">
              <a:off x="2287107" y="1430996"/>
              <a:ext cx="0" cy="487036"/>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nchor="ctr"/>
            <a:lstStyle/>
            <a:p>
              <a:pPr defTabSz="1219170" fontAlgn="base">
                <a:spcBef>
                  <a:spcPct val="50000"/>
                </a:spcBef>
                <a:spcAft>
                  <a:spcPct val="0"/>
                </a:spcAft>
              </a:pPr>
              <a:endParaRPr lang="en-GB" sz="1400" dirty="0">
                <a:solidFill>
                  <a:srgbClr val="000000">
                    <a:lumMod val="65000"/>
                    <a:lumOff val="35000"/>
                  </a:srgbClr>
                </a:solidFill>
                <a:latin typeface="Arial" charset="0"/>
              </a:endParaRPr>
            </a:p>
          </p:txBody>
        </p:sp>
        <p:sp>
          <p:nvSpPr>
            <p:cNvPr id="124" name="Arc 3">
              <a:extLst>
                <a:ext uri="{FF2B5EF4-FFF2-40B4-BE49-F238E27FC236}">
                  <a16:creationId xmlns:a16="http://schemas.microsoft.com/office/drawing/2014/main" id="{E3A71AFB-99B8-464A-A041-6331DDCAD0A2}"/>
                </a:ext>
              </a:extLst>
            </p:cNvPr>
            <p:cNvSpPr/>
            <p:nvPr/>
          </p:nvSpPr>
          <p:spPr bwMode="auto">
            <a:xfrm flipH="1">
              <a:off x="4058600" y="1930471"/>
              <a:ext cx="1319692" cy="376990"/>
            </a:xfrm>
            <a:prstGeom prst="arc">
              <a:avLst>
                <a:gd name="adj1" fmla="val 11332881"/>
                <a:gd name="adj2" fmla="val 21439264"/>
              </a:avLst>
            </a:prstGeom>
            <a:noFill/>
            <a:ln w="57150" cap="flat" cmpd="sng" algn="ctr">
              <a:solidFill>
                <a:schemeClr val="tx2"/>
              </a:solidFill>
              <a:prstDash val="solid"/>
              <a:round/>
              <a:headEnd type="none" w="med" len="me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defTabSz="1219170" fontAlgn="base">
                <a:spcBef>
                  <a:spcPct val="50000"/>
                </a:spcBef>
                <a:spcAft>
                  <a:spcPct val="0"/>
                </a:spcAft>
              </a:pPr>
              <a:endParaRPr lang="en-GB" sz="1400" dirty="0">
                <a:solidFill>
                  <a:srgbClr val="000000">
                    <a:lumMod val="65000"/>
                    <a:lumOff val="35000"/>
                  </a:srgbClr>
                </a:solidFill>
                <a:latin typeface="Arial" charset="0"/>
              </a:endParaRPr>
            </a:p>
          </p:txBody>
        </p:sp>
        <p:sp>
          <p:nvSpPr>
            <p:cNvPr id="125" name="Oval 4">
              <a:extLst>
                <a:ext uri="{FF2B5EF4-FFF2-40B4-BE49-F238E27FC236}">
                  <a16:creationId xmlns:a16="http://schemas.microsoft.com/office/drawing/2014/main" id="{5B3EB091-3AE2-48F5-8552-C6CA33306CA5}"/>
                </a:ext>
              </a:extLst>
            </p:cNvPr>
            <p:cNvSpPr>
              <a:spLocks noChangeAspect="1"/>
            </p:cNvSpPr>
            <p:nvPr/>
          </p:nvSpPr>
          <p:spPr bwMode="auto">
            <a:xfrm>
              <a:off x="4050697" y="3246294"/>
              <a:ext cx="128520" cy="302955"/>
            </a:xfrm>
            <a:prstGeom prst="ellipse">
              <a:avLst/>
            </a:prstGeom>
            <a:noFill/>
            <a:ln w="28575"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rtlCol="0" anchor="ctr">
              <a:spAutoFit/>
            </a:bodyPr>
            <a:lstStyle/>
            <a:p>
              <a:pPr algn="ctr" defTabSz="1219170" fontAlgn="base">
                <a:spcBef>
                  <a:spcPct val="50000"/>
                </a:spcBef>
                <a:spcAft>
                  <a:spcPct val="0"/>
                </a:spcAft>
              </a:pPr>
              <a:endParaRPr lang="en-GB" sz="1400" dirty="0">
                <a:solidFill>
                  <a:srgbClr val="000000">
                    <a:lumMod val="65000"/>
                    <a:lumOff val="35000"/>
                  </a:srgbClr>
                </a:solidFill>
                <a:latin typeface="Arial" charset="0"/>
              </a:endParaRPr>
            </a:p>
          </p:txBody>
        </p:sp>
        <p:sp>
          <p:nvSpPr>
            <p:cNvPr id="126" name="Oval 16">
              <a:extLst>
                <a:ext uri="{FF2B5EF4-FFF2-40B4-BE49-F238E27FC236}">
                  <a16:creationId xmlns:a16="http://schemas.microsoft.com/office/drawing/2014/main" id="{1F1F5FEF-FD2F-4004-83E6-4C7621A29890}"/>
                </a:ext>
              </a:extLst>
            </p:cNvPr>
            <p:cNvSpPr>
              <a:spLocks noChangeAspect="1"/>
            </p:cNvSpPr>
            <p:nvPr/>
          </p:nvSpPr>
          <p:spPr bwMode="auto">
            <a:xfrm>
              <a:off x="4014223" y="1926846"/>
              <a:ext cx="128520" cy="302955"/>
            </a:xfrm>
            <a:prstGeom prst="ellipse">
              <a:avLst/>
            </a:prstGeom>
            <a:noFill/>
            <a:ln w="28575"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rtlCol="0" anchor="ctr">
              <a:spAutoFit/>
            </a:bodyPr>
            <a:lstStyle/>
            <a:p>
              <a:pPr algn="ctr" defTabSz="1219170" fontAlgn="base">
                <a:spcBef>
                  <a:spcPct val="50000"/>
                </a:spcBef>
                <a:spcAft>
                  <a:spcPct val="0"/>
                </a:spcAft>
              </a:pPr>
              <a:endParaRPr lang="en-GB" sz="1400" dirty="0">
                <a:solidFill>
                  <a:srgbClr val="000000">
                    <a:lumMod val="65000"/>
                    <a:lumOff val="35000"/>
                  </a:srgbClr>
                </a:solidFill>
                <a:latin typeface="Arial" charset="0"/>
              </a:endParaRPr>
            </a:p>
          </p:txBody>
        </p:sp>
        <p:cxnSp>
          <p:nvCxnSpPr>
            <p:cNvPr id="127" name="Straight Connector 6">
              <a:extLst>
                <a:ext uri="{FF2B5EF4-FFF2-40B4-BE49-F238E27FC236}">
                  <a16:creationId xmlns:a16="http://schemas.microsoft.com/office/drawing/2014/main" id="{A01FB24B-FAA3-4E54-A6F5-302E7BA9B016}"/>
                </a:ext>
              </a:extLst>
            </p:cNvPr>
            <p:cNvCxnSpPr>
              <a:stCxn id="125" idx="1"/>
            </p:cNvCxnSpPr>
            <p:nvPr/>
          </p:nvCxnSpPr>
          <p:spPr bwMode="auto">
            <a:xfrm flipV="1">
              <a:off x="4069518" y="2669845"/>
              <a:ext cx="487413" cy="620816"/>
            </a:xfrm>
            <a:prstGeom prst="lin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8" name="Straight Connector 8">
              <a:extLst>
                <a:ext uri="{FF2B5EF4-FFF2-40B4-BE49-F238E27FC236}">
                  <a16:creationId xmlns:a16="http://schemas.microsoft.com/office/drawing/2014/main" id="{A04F80EE-615A-4C2F-8F0C-512D8957FBE7}"/>
                </a:ext>
              </a:extLst>
            </p:cNvPr>
            <p:cNvCxnSpPr>
              <a:stCxn id="125" idx="4"/>
            </p:cNvCxnSpPr>
            <p:nvPr/>
          </p:nvCxnSpPr>
          <p:spPr bwMode="auto">
            <a:xfrm>
              <a:off x="4114957" y="3549249"/>
              <a:ext cx="345603" cy="11511"/>
            </a:xfrm>
            <a:prstGeom prst="lin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9" name="Arc 9">
              <a:extLst>
                <a:ext uri="{FF2B5EF4-FFF2-40B4-BE49-F238E27FC236}">
                  <a16:creationId xmlns:a16="http://schemas.microsoft.com/office/drawing/2014/main" id="{21C7D247-2652-4109-B0B6-FD392E4A5E45}"/>
                </a:ext>
              </a:extLst>
            </p:cNvPr>
            <p:cNvSpPr/>
            <p:nvPr/>
          </p:nvSpPr>
          <p:spPr bwMode="auto">
            <a:xfrm>
              <a:off x="4409513" y="2449499"/>
              <a:ext cx="1211761" cy="1269376"/>
            </a:xfrm>
            <a:prstGeom prst="arc">
              <a:avLst>
                <a:gd name="adj1" fmla="val 10319220"/>
                <a:gd name="adj2" fmla="val 16127783"/>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defTabSz="1219170" fontAlgn="base">
                <a:spcBef>
                  <a:spcPct val="50000"/>
                </a:spcBef>
                <a:spcAft>
                  <a:spcPct val="0"/>
                </a:spcAft>
              </a:pPr>
              <a:endParaRPr lang="en-GB" sz="1400" dirty="0">
                <a:solidFill>
                  <a:srgbClr val="000000">
                    <a:lumMod val="65000"/>
                    <a:lumOff val="35000"/>
                  </a:srgbClr>
                </a:solidFill>
                <a:latin typeface="Arial" charset="0"/>
              </a:endParaRPr>
            </a:p>
          </p:txBody>
        </p:sp>
        <p:sp>
          <p:nvSpPr>
            <p:cNvPr id="130" name="Arc 22">
              <a:extLst>
                <a:ext uri="{FF2B5EF4-FFF2-40B4-BE49-F238E27FC236}">
                  <a16:creationId xmlns:a16="http://schemas.microsoft.com/office/drawing/2014/main" id="{0C3D8011-E715-4C2B-A0CE-D26D7C78A0E0}"/>
                </a:ext>
              </a:extLst>
            </p:cNvPr>
            <p:cNvSpPr/>
            <p:nvPr/>
          </p:nvSpPr>
          <p:spPr bwMode="auto">
            <a:xfrm>
              <a:off x="4412374" y="2452360"/>
              <a:ext cx="1211761" cy="1248480"/>
            </a:xfrm>
            <a:prstGeom prst="arc">
              <a:avLst>
                <a:gd name="adj1" fmla="val 18813109"/>
                <a:gd name="adj2" fmla="val 6772612"/>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defTabSz="1219170" fontAlgn="base">
                <a:spcBef>
                  <a:spcPct val="50000"/>
                </a:spcBef>
                <a:spcAft>
                  <a:spcPct val="0"/>
                </a:spcAft>
              </a:pPr>
              <a:endParaRPr lang="en-GB" sz="1400" dirty="0">
                <a:solidFill>
                  <a:srgbClr val="000000">
                    <a:lumMod val="65000"/>
                    <a:lumOff val="35000"/>
                  </a:srgbClr>
                </a:solidFill>
                <a:latin typeface="Arial" charset="0"/>
              </a:endParaRPr>
            </a:p>
          </p:txBody>
        </p:sp>
        <p:sp>
          <p:nvSpPr>
            <p:cNvPr id="132" name="Oval 23">
              <a:extLst>
                <a:ext uri="{FF2B5EF4-FFF2-40B4-BE49-F238E27FC236}">
                  <a16:creationId xmlns:a16="http://schemas.microsoft.com/office/drawing/2014/main" id="{08BEBDC1-0291-4236-A7E2-173DCBEC7562}"/>
                </a:ext>
              </a:extLst>
            </p:cNvPr>
            <p:cNvSpPr>
              <a:spLocks/>
            </p:cNvSpPr>
            <p:nvPr/>
          </p:nvSpPr>
          <p:spPr bwMode="auto">
            <a:xfrm>
              <a:off x="2260623" y="1573245"/>
              <a:ext cx="1206253" cy="1206252"/>
            </a:xfrm>
            <a:prstGeom prst="ellips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ctr"/>
            <a:lstStyle/>
            <a:p>
              <a:pPr algn="ctr" defTabSz="1219170" fontAlgn="base">
                <a:spcBef>
                  <a:spcPct val="50000"/>
                </a:spcBef>
                <a:spcAft>
                  <a:spcPct val="0"/>
                </a:spcAft>
              </a:pPr>
              <a:endParaRPr lang="en-GB" sz="1400" dirty="0">
                <a:solidFill>
                  <a:srgbClr val="000000">
                    <a:lumMod val="65000"/>
                    <a:lumOff val="35000"/>
                  </a:srgbClr>
                </a:solidFill>
                <a:latin typeface="Arial" charset="0"/>
              </a:endParaRPr>
            </a:p>
          </p:txBody>
        </p:sp>
        <p:cxnSp>
          <p:nvCxnSpPr>
            <p:cNvPr id="133" name="Straight Connector 24">
              <a:extLst>
                <a:ext uri="{FF2B5EF4-FFF2-40B4-BE49-F238E27FC236}">
                  <a16:creationId xmlns:a16="http://schemas.microsoft.com/office/drawing/2014/main" id="{BE95CD23-E854-4382-955D-E1E87536AF95}"/>
                </a:ext>
              </a:extLst>
            </p:cNvPr>
            <p:cNvCxnSpPr>
              <a:endCxn id="126" idx="0"/>
            </p:cNvCxnSpPr>
            <p:nvPr/>
          </p:nvCxnSpPr>
          <p:spPr bwMode="auto">
            <a:xfrm>
              <a:off x="3067710" y="1608794"/>
              <a:ext cx="1010773" cy="318052"/>
            </a:xfrm>
            <a:prstGeom prst="lin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4" name="Straight Connector 28">
              <a:extLst>
                <a:ext uri="{FF2B5EF4-FFF2-40B4-BE49-F238E27FC236}">
                  <a16:creationId xmlns:a16="http://schemas.microsoft.com/office/drawing/2014/main" id="{ED483577-6272-4371-ADF3-06BFAC885B36}"/>
                </a:ext>
              </a:extLst>
            </p:cNvPr>
            <p:cNvCxnSpPr/>
            <p:nvPr/>
          </p:nvCxnSpPr>
          <p:spPr bwMode="auto">
            <a:xfrm flipV="1">
              <a:off x="3144347" y="2145844"/>
              <a:ext cx="942289" cy="565217"/>
            </a:xfrm>
            <a:prstGeom prst="line">
              <a:avLst/>
            </a:prstGeom>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Deep vein thrombosis (DVT) and </a:t>
            </a:r>
            <a:br>
              <a:rPr lang="en-US" sz="2400" kern="0" dirty="0"/>
            </a:br>
            <a:r>
              <a:rPr lang="en-US" sz="2400" kern="0" dirty="0"/>
              <a:t>pulmonary embolism (PE) </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50" name="TextBox 3">
            <a:extLst>
              <a:ext uri="{FF2B5EF4-FFF2-40B4-BE49-F238E27FC236}">
                <a16:creationId xmlns:a16="http://schemas.microsoft.com/office/drawing/2014/main" id="{5640A175-A751-C04A-8214-DBAE1A553898}"/>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a:spcBef>
                <a:spcPts val="200"/>
              </a:spcBef>
            </a:pPr>
            <a:r>
              <a:rPr lang="en-US" sz="700" dirty="0">
                <a:solidFill>
                  <a:srgbClr val="B3B2B5"/>
                </a:solidFill>
                <a:cs typeface="Arial" charset="0"/>
              </a:rPr>
              <a:t>DVT: deep vein thrombosis; PE: pulmonary embolism</a:t>
            </a:r>
          </a:p>
        </p:txBody>
      </p:sp>
      <p:sp>
        <p:nvSpPr>
          <p:cNvPr id="117" name="TextBox 24">
            <a:extLst>
              <a:ext uri="{FF2B5EF4-FFF2-40B4-BE49-F238E27FC236}">
                <a16:creationId xmlns:a16="http://schemas.microsoft.com/office/drawing/2014/main" id="{5158628B-3200-48C0-A803-7E2DB2D25F72}"/>
              </a:ext>
            </a:extLst>
          </p:cNvPr>
          <p:cNvSpPr txBox="1">
            <a:spLocks noChangeArrowheads="1"/>
          </p:cNvSpPr>
          <p:nvPr/>
        </p:nvSpPr>
        <p:spPr bwMode="auto">
          <a:xfrm>
            <a:off x="4942048" y="1212581"/>
            <a:ext cx="2886344" cy="61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11" tIns="32155" rIns="64311"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defTabSz="857229" fontAlgn="base">
              <a:spcBef>
                <a:spcPct val="50000"/>
              </a:spcBef>
              <a:spcAft>
                <a:spcPct val="0"/>
              </a:spcAft>
            </a:pPr>
            <a:r>
              <a:rPr lang="en-US" altLang="en-US" sz="1200" dirty="0">
                <a:solidFill>
                  <a:srgbClr val="000000">
                    <a:lumMod val="65000"/>
                    <a:lumOff val="35000"/>
                  </a:srgbClr>
                </a:solidFill>
              </a:rPr>
              <a:t>PE occurs when parts of the clot </a:t>
            </a:r>
            <a:br>
              <a:rPr lang="en-US" altLang="en-US" sz="1200" dirty="0">
                <a:solidFill>
                  <a:srgbClr val="000000">
                    <a:lumMod val="65000"/>
                    <a:lumOff val="35000"/>
                  </a:srgbClr>
                </a:solidFill>
              </a:rPr>
            </a:br>
            <a:r>
              <a:rPr lang="en-US" altLang="en-US" sz="1200" dirty="0">
                <a:solidFill>
                  <a:srgbClr val="000000">
                    <a:lumMod val="65000"/>
                    <a:lumOff val="35000"/>
                  </a:srgbClr>
                </a:solidFill>
              </a:rPr>
              <a:t>detach and travel in the blood (embolus) </a:t>
            </a:r>
            <a:br>
              <a:rPr lang="en-US" altLang="en-US" sz="1200" dirty="0">
                <a:solidFill>
                  <a:srgbClr val="000000">
                    <a:lumMod val="65000"/>
                    <a:lumOff val="35000"/>
                  </a:srgbClr>
                </a:solidFill>
              </a:rPr>
            </a:br>
            <a:r>
              <a:rPr lang="en-US" altLang="en-US" sz="1200" dirty="0">
                <a:solidFill>
                  <a:srgbClr val="000000">
                    <a:lumMod val="65000"/>
                    <a:lumOff val="35000"/>
                  </a:srgbClr>
                </a:solidFill>
              </a:rPr>
              <a:t>to block vessels in the lungs</a:t>
            </a:r>
          </a:p>
        </p:txBody>
      </p:sp>
      <p:sp>
        <p:nvSpPr>
          <p:cNvPr id="118" name="TextBox 25">
            <a:extLst>
              <a:ext uri="{FF2B5EF4-FFF2-40B4-BE49-F238E27FC236}">
                <a16:creationId xmlns:a16="http://schemas.microsoft.com/office/drawing/2014/main" id="{63E3038B-1E5A-48A4-ABFC-EB68404DB09F}"/>
              </a:ext>
            </a:extLst>
          </p:cNvPr>
          <p:cNvSpPr txBox="1">
            <a:spLocks noChangeArrowheads="1"/>
          </p:cNvSpPr>
          <p:nvPr/>
        </p:nvSpPr>
        <p:spPr bwMode="auto">
          <a:xfrm>
            <a:off x="1992872" y="4001226"/>
            <a:ext cx="217857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11" tIns="0" rIns="64311" bIns="0">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defTabSz="857229" fontAlgn="base">
              <a:spcBef>
                <a:spcPct val="50000"/>
              </a:spcBef>
              <a:spcAft>
                <a:spcPct val="0"/>
              </a:spcAft>
            </a:pPr>
            <a:r>
              <a:rPr lang="en-US" altLang="en-US" sz="1200" dirty="0">
                <a:solidFill>
                  <a:srgbClr val="000000">
                    <a:lumMod val="65000"/>
                    <a:lumOff val="35000"/>
                  </a:srgbClr>
                </a:solidFill>
              </a:rPr>
              <a:t>As the venous clot grows (thrombus), it extends </a:t>
            </a:r>
            <a:br>
              <a:rPr lang="en-US" altLang="en-US" sz="1200" dirty="0">
                <a:solidFill>
                  <a:srgbClr val="000000">
                    <a:lumMod val="65000"/>
                    <a:lumOff val="35000"/>
                  </a:srgbClr>
                </a:solidFill>
              </a:rPr>
            </a:br>
            <a:r>
              <a:rPr lang="en-US" altLang="en-US" sz="1200" dirty="0">
                <a:solidFill>
                  <a:srgbClr val="000000">
                    <a:lumMod val="65000"/>
                    <a:lumOff val="35000"/>
                  </a:srgbClr>
                </a:solidFill>
              </a:rPr>
              <a:t>along the vein</a:t>
            </a:r>
          </a:p>
        </p:txBody>
      </p:sp>
      <p:sp>
        <p:nvSpPr>
          <p:cNvPr id="119" name="TextBox 26">
            <a:extLst>
              <a:ext uri="{FF2B5EF4-FFF2-40B4-BE49-F238E27FC236}">
                <a16:creationId xmlns:a16="http://schemas.microsoft.com/office/drawing/2014/main" id="{99AFB47F-6B2E-4150-93EA-F7C987F9DCC2}"/>
              </a:ext>
            </a:extLst>
          </p:cNvPr>
          <p:cNvSpPr txBox="1">
            <a:spLocks noChangeArrowheads="1"/>
          </p:cNvSpPr>
          <p:nvPr/>
        </p:nvSpPr>
        <p:spPr bwMode="auto">
          <a:xfrm>
            <a:off x="841959" y="1204972"/>
            <a:ext cx="2931000" cy="28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11" tIns="32155" rIns="64311"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defTabSz="857229" fontAlgn="base">
              <a:spcBef>
                <a:spcPct val="50000"/>
              </a:spcBef>
              <a:spcAft>
                <a:spcPct val="0"/>
              </a:spcAft>
            </a:pPr>
            <a:r>
              <a:rPr lang="en-US" altLang="en-US" sz="1400" b="1" dirty="0">
                <a:solidFill>
                  <a:srgbClr val="000000">
                    <a:lumMod val="65000"/>
                    <a:lumOff val="35000"/>
                  </a:srgbClr>
                </a:solidFill>
              </a:rPr>
              <a:t>Pulmonary embolism</a:t>
            </a:r>
          </a:p>
        </p:txBody>
      </p:sp>
      <p:sp>
        <p:nvSpPr>
          <p:cNvPr id="120" name="TextBox 27">
            <a:extLst>
              <a:ext uri="{FF2B5EF4-FFF2-40B4-BE49-F238E27FC236}">
                <a16:creationId xmlns:a16="http://schemas.microsoft.com/office/drawing/2014/main" id="{00EA2D8C-C2FF-49DA-A89B-AF9D8FC4E8A6}"/>
              </a:ext>
            </a:extLst>
          </p:cNvPr>
          <p:cNvSpPr txBox="1">
            <a:spLocks noChangeArrowheads="1"/>
          </p:cNvSpPr>
          <p:nvPr/>
        </p:nvSpPr>
        <p:spPr bwMode="auto">
          <a:xfrm>
            <a:off x="5171699" y="2188285"/>
            <a:ext cx="942289" cy="28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11" tIns="32155" rIns="64311"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defTabSz="857229" fontAlgn="base">
              <a:spcBef>
                <a:spcPct val="50000"/>
              </a:spcBef>
              <a:spcAft>
                <a:spcPct val="0"/>
              </a:spcAft>
            </a:pPr>
            <a:r>
              <a:rPr lang="en-US" altLang="en-US" sz="1400" b="1" dirty="0">
                <a:solidFill>
                  <a:srgbClr val="000000">
                    <a:lumMod val="65000"/>
                    <a:lumOff val="35000"/>
                  </a:srgbClr>
                </a:solidFill>
              </a:rPr>
              <a:t>Migration</a:t>
            </a:r>
          </a:p>
        </p:txBody>
      </p:sp>
      <p:sp>
        <p:nvSpPr>
          <p:cNvPr id="121" name="TextBox 28">
            <a:extLst>
              <a:ext uri="{FF2B5EF4-FFF2-40B4-BE49-F238E27FC236}">
                <a16:creationId xmlns:a16="http://schemas.microsoft.com/office/drawing/2014/main" id="{80A2FCE7-E3D0-4950-AACC-6E6021214FE9}"/>
              </a:ext>
            </a:extLst>
          </p:cNvPr>
          <p:cNvSpPr txBox="1">
            <a:spLocks noChangeArrowheads="1"/>
          </p:cNvSpPr>
          <p:nvPr/>
        </p:nvSpPr>
        <p:spPr bwMode="auto">
          <a:xfrm>
            <a:off x="6766933" y="2181827"/>
            <a:ext cx="994492" cy="28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11" tIns="32155" rIns="64311"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defTabSz="857229" fontAlgn="base">
              <a:spcBef>
                <a:spcPct val="50000"/>
              </a:spcBef>
              <a:spcAft>
                <a:spcPct val="0"/>
              </a:spcAft>
            </a:pPr>
            <a:r>
              <a:rPr lang="en-US" altLang="en-US" sz="1400" b="1" dirty="0">
                <a:solidFill>
                  <a:srgbClr val="000000">
                    <a:lumMod val="65000"/>
                    <a:lumOff val="35000"/>
                  </a:srgbClr>
                </a:solidFill>
              </a:rPr>
              <a:t>Embolus</a:t>
            </a:r>
          </a:p>
        </p:txBody>
      </p:sp>
      <p:sp>
        <p:nvSpPr>
          <p:cNvPr id="131" name="TextBox 29">
            <a:extLst>
              <a:ext uri="{FF2B5EF4-FFF2-40B4-BE49-F238E27FC236}">
                <a16:creationId xmlns:a16="http://schemas.microsoft.com/office/drawing/2014/main" id="{299EE432-6C23-494B-9A17-CFFE11A37411}"/>
              </a:ext>
            </a:extLst>
          </p:cNvPr>
          <p:cNvSpPr txBox="1">
            <a:spLocks noChangeArrowheads="1"/>
          </p:cNvSpPr>
          <p:nvPr/>
        </p:nvSpPr>
        <p:spPr bwMode="auto">
          <a:xfrm>
            <a:off x="6398072" y="3941977"/>
            <a:ext cx="1931088" cy="55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11" tIns="32155" rIns="64311"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defTabSz="857229" fontAlgn="base">
              <a:spcAft>
                <a:spcPct val="0"/>
              </a:spcAft>
            </a:pPr>
            <a:r>
              <a:rPr lang="en-US" altLang="en-US" sz="1400" b="1" dirty="0">
                <a:solidFill>
                  <a:srgbClr val="000000">
                    <a:lumMod val="65000"/>
                    <a:lumOff val="35000"/>
                  </a:srgbClr>
                </a:solidFill>
              </a:rPr>
              <a:t>Thrombus</a:t>
            </a:r>
          </a:p>
          <a:p>
            <a:pPr algn="ctr" defTabSz="857229" fontAlgn="base">
              <a:spcAft>
                <a:spcPct val="0"/>
              </a:spcAft>
            </a:pPr>
            <a:r>
              <a:rPr lang="en-US" altLang="en-US" sz="1200" dirty="0">
                <a:solidFill>
                  <a:srgbClr val="000000">
                    <a:lumMod val="65000"/>
                    <a:lumOff val="35000"/>
                  </a:srgbClr>
                </a:solidFill>
              </a:rPr>
              <a:t>Deep vein thrombosis</a:t>
            </a:r>
          </a:p>
        </p:txBody>
      </p:sp>
    </p:spTree>
    <p:extLst>
      <p:ext uri="{BB962C8B-B14F-4D97-AF65-F5344CB8AC3E}">
        <p14:creationId xmlns:p14="http://schemas.microsoft.com/office/powerpoint/2010/main" val="200695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43">
            <a:extLst>
              <a:ext uri="{FF2B5EF4-FFF2-40B4-BE49-F238E27FC236}">
                <a16:creationId xmlns:a16="http://schemas.microsoft.com/office/drawing/2014/main" id="{6B05047F-8FE6-4CC2-9C20-CECBB27799DB}"/>
              </a:ext>
            </a:extLst>
          </p:cNvPr>
          <p:cNvSpPr/>
          <p:nvPr/>
        </p:nvSpPr>
        <p:spPr bwMode="auto">
          <a:xfrm>
            <a:off x="884220" y="1763451"/>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6" name="Ellipse 25">
            <a:extLst>
              <a:ext uri="{FF2B5EF4-FFF2-40B4-BE49-F238E27FC236}">
                <a16:creationId xmlns:a16="http://schemas.microsoft.com/office/drawing/2014/main" id="{4512695A-70BD-4F56-BFA9-045F227F5903}"/>
              </a:ext>
            </a:extLst>
          </p:cNvPr>
          <p:cNvSpPr/>
          <p:nvPr/>
        </p:nvSpPr>
        <p:spPr bwMode="auto">
          <a:xfrm>
            <a:off x="2851127" y="1771910"/>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10" name="Line 38">
            <a:extLst>
              <a:ext uri="{FF2B5EF4-FFF2-40B4-BE49-F238E27FC236}">
                <a16:creationId xmlns:a16="http://schemas.microsoft.com/office/drawing/2014/main" id="{FC1DE2F0-763F-4E9E-9301-F9435CE5513A}"/>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Grafik 11">
            <a:extLst>
              <a:ext uri="{FF2B5EF4-FFF2-40B4-BE49-F238E27FC236}">
                <a16:creationId xmlns:a16="http://schemas.microsoft.com/office/drawing/2014/main" id="{5360FDC7-0151-4AD5-836B-B1B7B95A092E}"/>
              </a:ext>
            </a:extLst>
          </p:cNvPr>
          <p:cNvPicPr>
            <a:picLocks noChangeAspect="1"/>
          </p:cNvPicPr>
          <p:nvPr/>
        </p:nvPicPr>
        <p:blipFill>
          <a:blip r:embed="rId3"/>
          <a:stretch>
            <a:fillRect/>
          </a:stretch>
        </p:blipFill>
        <p:spPr>
          <a:xfrm>
            <a:off x="3080516" y="570406"/>
            <a:ext cx="2987185" cy="1992453"/>
          </a:xfrm>
          <a:prstGeom prst="rect">
            <a:avLst/>
          </a:prstGeom>
          <a:effectLst>
            <a:softEdge rad="635000"/>
          </a:effectLst>
        </p:spPr>
      </p:pic>
      <p:sp>
        <p:nvSpPr>
          <p:cNvPr id="13" name="Titel 1">
            <a:extLst>
              <a:ext uri="{FF2B5EF4-FFF2-40B4-BE49-F238E27FC236}">
                <a16:creationId xmlns:a16="http://schemas.microsoft.com/office/drawing/2014/main" id="{08A5A2DB-3E12-4DF4-BC7D-B3DE66A05CAD}"/>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What safety means for your patients with VTE</a:t>
            </a:r>
            <a:endParaRPr kumimoji="0" lang="de-DE" sz="2400" b="1" i="0" u="none" strike="noStrike" kern="0" cap="none" spc="0" normalizeH="0" baseline="30000" noProof="0">
              <a:ln>
                <a:noFill/>
              </a:ln>
              <a:solidFill>
                <a:srgbClr val="3961AC"/>
              </a:solidFill>
              <a:effectLst/>
              <a:uLnTx/>
              <a:uFillTx/>
              <a:latin typeface="Arial"/>
              <a:ea typeface="+mj-ea"/>
              <a:cs typeface="+mj-cs"/>
            </a:endParaRPr>
          </a:p>
        </p:txBody>
      </p:sp>
      <p:pic>
        <p:nvPicPr>
          <p:cNvPr id="14" name="Grafik 13" descr="Medizin">
            <a:extLst>
              <a:ext uri="{FF2B5EF4-FFF2-40B4-BE49-F238E27FC236}">
                <a16:creationId xmlns:a16="http://schemas.microsoft.com/office/drawing/2014/main" id="{D4D70AAA-5EF9-4832-AD03-0EE74399F8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1825038"/>
            <a:ext cx="914400" cy="914400"/>
          </a:xfrm>
          <a:prstGeom prst="rect">
            <a:avLst/>
          </a:prstGeom>
        </p:spPr>
      </p:pic>
      <p:sp>
        <p:nvSpPr>
          <p:cNvPr id="15" name="Ellipse 45">
            <a:hlinkClick r:id="" action="ppaction://noaction"/>
            <a:extLst>
              <a:ext uri="{FF2B5EF4-FFF2-40B4-BE49-F238E27FC236}">
                <a16:creationId xmlns:a16="http://schemas.microsoft.com/office/drawing/2014/main" id="{5E4D0B2E-7E06-42CA-BB5C-11D8BF6274F0}"/>
              </a:ext>
            </a:extLst>
          </p:cNvPr>
          <p:cNvSpPr/>
          <p:nvPr/>
        </p:nvSpPr>
        <p:spPr bwMode="auto">
          <a:xfrm>
            <a:off x="5177873" y="1756370"/>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16" name="Grafik 15" descr="Tageskalender">
            <a:extLst>
              <a:ext uri="{FF2B5EF4-FFF2-40B4-BE49-F238E27FC236}">
                <a16:creationId xmlns:a16="http://schemas.microsoft.com/office/drawing/2014/main" id="{4626C0CF-3FDB-40F4-933D-274855882E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1761661"/>
            <a:ext cx="914400" cy="914400"/>
          </a:xfrm>
          <a:prstGeom prst="rect">
            <a:avLst/>
          </a:prstGeom>
        </p:spPr>
      </p:pic>
      <p:sp>
        <p:nvSpPr>
          <p:cNvPr id="17" name="Ellipse 47">
            <a:hlinkClick r:id="" action="ppaction://noaction"/>
            <a:extLst>
              <a:ext uri="{FF2B5EF4-FFF2-40B4-BE49-F238E27FC236}">
                <a16:creationId xmlns:a16="http://schemas.microsoft.com/office/drawing/2014/main" id="{E3B0D42C-76B2-4CA8-A967-EA1EE0293FDB}"/>
              </a:ext>
            </a:extLst>
          </p:cNvPr>
          <p:cNvSpPr/>
          <p:nvPr/>
        </p:nvSpPr>
        <p:spPr bwMode="auto">
          <a:xfrm>
            <a:off x="7335083" y="175528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18" name="Line 44">
            <a:extLst>
              <a:ext uri="{FF2B5EF4-FFF2-40B4-BE49-F238E27FC236}">
                <a16:creationId xmlns:a16="http://schemas.microsoft.com/office/drawing/2014/main" id="{65377DDA-EA5C-47BD-9DAD-BCCB065A325C}"/>
              </a:ext>
            </a:extLst>
          </p:cNvPr>
          <p:cNvSpPr>
            <a:spLocks noChangeShapeType="1"/>
          </p:cNvSpPr>
          <p:nvPr/>
        </p:nvSpPr>
        <p:spPr bwMode="auto">
          <a:xfrm flipH="1">
            <a:off x="1424716" y="376437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19" name="Line 44">
            <a:extLst>
              <a:ext uri="{FF2B5EF4-FFF2-40B4-BE49-F238E27FC236}">
                <a16:creationId xmlns:a16="http://schemas.microsoft.com/office/drawing/2014/main" id="{0C71C390-25E2-410D-9DEA-F6ABE0C698C6}"/>
              </a:ext>
            </a:extLst>
          </p:cNvPr>
          <p:cNvSpPr>
            <a:spLocks noChangeShapeType="1"/>
          </p:cNvSpPr>
          <p:nvPr/>
        </p:nvSpPr>
        <p:spPr bwMode="auto">
          <a:xfrm flipH="1">
            <a:off x="3354412" y="376437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24" name="Grafik 23" descr="Infusion">
            <a:extLst>
              <a:ext uri="{FF2B5EF4-FFF2-40B4-BE49-F238E27FC236}">
                <a16:creationId xmlns:a16="http://schemas.microsoft.com/office/drawing/2014/main" id="{1CEEE59E-D8CA-4267-9DFC-559856BB26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17763" y="1850786"/>
            <a:ext cx="914400" cy="914400"/>
          </a:xfrm>
          <a:prstGeom prst="rect">
            <a:avLst/>
          </a:prstGeom>
        </p:spPr>
      </p:pic>
      <p:sp>
        <p:nvSpPr>
          <p:cNvPr id="28" name="Abgerundetes Rechteck 76">
            <a:extLst>
              <a:ext uri="{FF2B5EF4-FFF2-40B4-BE49-F238E27FC236}">
                <a16:creationId xmlns:a16="http://schemas.microsoft.com/office/drawing/2014/main" id="{D38284BA-60C8-42CC-93D0-41D7915DF103}"/>
              </a:ext>
            </a:extLst>
          </p:cNvPr>
          <p:cNvSpPr>
            <a:spLocks noChangeArrowheads="1"/>
          </p:cNvSpPr>
          <p:nvPr/>
        </p:nvSpPr>
        <p:spPr bwMode="auto">
          <a:xfrm>
            <a:off x="1371749" y="4418881"/>
            <a:ext cx="7161064" cy="214527"/>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b="1" dirty="0">
                <a:solidFill>
                  <a:srgbClr val="000000">
                    <a:lumMod val="65000"/>
                    <a:lumOff val="35000"/>
                  </a:srgbClr>
                </a:solidFill>
              </a:rPr>
              <a:t> Patient benefit</a:t>
            </a:r>
            <a:r>
              <a:rPr lang="de-CH" sz="1400" b="1" baseline="30000" dirty="0">
                <a:solidFill>
                  <a:srgbClr val="000000">
                    <a:lumMod val="65000"/>
                    <a:lumOff val="35000"/>
                  </a:srgbClr>
                </a:solidFill>
              </a:rPr>
              <a:t>8</a:t>
            </a:r>
            <a:endParaRPr lang="en-US" sz="1400" b="1" baseline="30000" dirty="0">
              <a:solidFill>
                <a:schemeClr val="bg1"/>
              </a:solidFill>
              <a:sym typeface="Franklin Gothic Medium" pitchFamily="34" charset="0"/>
            </a:endParaRPr>
          </a:p>
        </p:txBody>
      </p:sp>
      <p:pic>
        <p:nvPicPr>
          <p:cNvPr id="29" name="Grafik 28" descr="Waage der Justitia">
            <a:hlinkClick r:id="" action="ppaction://noaction"/>
            <a:extLst>
              <a:ext uri="{FF2B5EF4-FFF2-40B4-BE49-F238E27FC236}">
                <a16:creationId xmlns:a16="http://schemas.microsoft.com/office/drawing/2014/main" id="{E839CB6F-0454-4890-9812-E592F58133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749" y="3984066"/>
            <a:ext cx="789441" cy="789441"/>
          </a:xfrm>
          <a:prstGeom prst="rect">
            <a:avLst/>
          </a:prstGeom>
        </p:spPr>
      </p:pic>
      <p:sp>
        <p:nvSpPr>
          <p:cNvPr id="30" name="Textfeld 29">
            <a:extLst>
              <a:ext uri="{FF2B5EF4-FFF2-40B4-BE49-F238E27FC236}">
                <a16:creationId xmlns:a16="http://schemas.microsoft.com/office/drawing/2014/main" id="{EC2D9913-B5BC-47E0-8FBC-FDB407F8A6A5}"/>
              </a:ext>
            </a:extLst>
          </p:cNvPr>
          <p:cNvSpPr txBox="1"/>
          <p:nvPr/>
        </p:nvSpPr>
        <p:spPr>
          <a:xfrm>
            <a:off x="619123" y="2853026"/>
            <a:ext cx="1631157" cy="787060"/>
          </a:xfrm>
          <a:prstGeom prst="rect">
            <a:avLst/>
          </a:prstGeom>
          <a:noFill/>
        </p:spPr>
        <p:txBody>
          <a:bodyPr wrap="square" lIns="0" tIns="0" rIns="0" bIns="0" rtlCol="0" anchor="t" anchorCtr="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3961AC"/>
                </a:solidFill>
                <a:effectLst/>
                <a:uLnTx/>
                <a:uFillTx/>
                <a:latin typeface="Arial" charset="0"/>
                <a:ea typeface="+mn-ea"/>
                <a:cs typeface="+mn-cs"/>
              </a:rPr>
              <a:t>Efficacy</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Effective protection from early recurrence in the first 21 days</a:t>
            </a:r>
            <a:r>
              <a:rPr kumimoji="0" lang="en-US" sz="1200" i="0" u="none" strike="noStrike" kern="1200" cap="none" spc="0" normalizeH="0" baseline="30000" noProof="0" dirty="0">
                <a:ln>
                  <a:noFill/>
                </a:ln>
                <a:solidFill>
                  <a:schemeClr val="tx1">
                    <a:lumMod val="65000"/>
                    <a:lumOff val="35000"/>
                  </a:schemeClr>
                </a:solidFill>
                <a:effectLst/>
                <a:uLnTx/>
                <a:uFillTx/>
                <a:latin typeface="Arial" charset="0"/>
                <a:ea typeface="+mn-ea"/>
                <a:cs typeface="+mn-cs"/>
              </a:rPr>
              <a:t>6,18</a:t>
            </a:r>
          </a:p>
        </p:txBody>
      </p:sp>
      <p:sp>
        <p:nvSpPr>
          <p:cNvPr id="37" name="Textfeld 36">
            <a:extLst>
              <a:ext uri="{FF2B5EF4-FFF2-40B4-BE49-F238E27FC236}">
                <a16:creationId xmlns:a16="http://schemas.microsoft.com/office/drawing/2014/main" id="{AF69ED0F-9562-47D6-BAA0-70E01FA91B6D}"/>
              </a:ext>
            </a:extLst>
          </p:cNvPr>
          <p:cNvSpPr txBox="1"/>
          <p:nvPr/>
        </p:nvSpPr>
        <p:spPr>
          <a:xfrm>
            <a:off x="2542531" y="2846732"/>
            <a:ext cx="1708958" cy="787060"/>
          </a:xfrm>
          <a:prstGeom prst="rect">
            <a:avLst/>
          </a:prstGeom>
          <a:noFill/>
        </p:spPr>
        <p:txBody>
          <a:bodyPr wrap="square" lIns="0" tIns="0" rIns="0" bIns="0" rtlCol="0" anchor="t" anchorCtr="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3961AC"/>
                </a:solidFill>
                <a:effectLst/>
                <a:uLnTx/>
                <a:uFillTx/>
                <a:latin typeface="Arial" charset="0"/>
                <a:ea typeface="+mn-ea"/>
                <a:cs typeface="+mn-cs"/>
              </a:rPr>
              <a:t>Safety</a:t>
            </a:r>
          </a:p>
          <a:p>
            <a:pPr lvl="0" algn="ctr">
              <a:spcBef>
                <a:spcPts val="0"/>
              </a:spcBef>
              <a:defRPr/>
            </a:pPr>
            <a:r>
              <a:rPr lang="de-CH" sz="1200" dirty="0">
                <a:solidFill>
                  <a:schemeClr val="tx1">
                    <a:lumMod val="65000"/>
                    <a:lumOff val="35000"/>
                  </a:schemeClr>
                </a:solidFill>
              </a:rPr>
              <a:t>Low rate </a:t>
            </a:r>
            <a:r>
              <a:rPr lang="de-CH" sz="1200" dirty="0" err="1">
                <a:solidFill>
                  <a:schemeClr val="tx1">
                    <a:lumMod val="65000"/>
                    <a:lumOff val="35000"/>
                  </a:schemeClr>
                </a:solidFill>
              </a:rPr>
              <a:t>of</a:t>
            </a:r>
            <a:r>
              <a:rPr lang="de-CH" sz="1200" dirty="0">
                <a:solidFill>
                  <a:schemeClr val="tx1">
                    <a:lumMod val="65000"/>
                    <a:lumOff val="35000"/>
                  </a:schemeClr>
                </a:solidFill>
              </a:rPr>
              <a:t> </a:t>
            </a:r>
            <a:r>
              <a:rPr lang="de-CH" sz="1200" dirty="0" err="1">
                <a:solidFill>
                  <a:schemeClr val="tx1">
                    <a:lumMod val="65000"/>
                    <a:lumOff val="35000"/>
                  </a:schemeClr>
                </a:solidFill>
              </a:rPr>
              <a:t>major</a:t>
            </a:r>
            <a:r>
              <a:rPr lang="de-CH" sz="1200" dirty="0">
                <a:solidFill>
                  <a:schemeClr val="tx1">
                    <a:lumMod val="65000"/>
                    <a:lumOff val="35000"/>
                  </a:schemeClr>
                </a:solidFill>
              </a:rPr>
              <a:t> </a:t>
            </a:r>
            <a:r>
              <a:rPr lang="de-CH" sz="1200" dirty="0" err="1">
                <a:solidFill>
                  <a:schemeClr val="tx1">
                    <a:lumMod val="65000"/>
                    <a:lumOff val="35000"/>
                  </a:schemeClr>
                </a:solidFill>
              </a:rPr>
              <a:t>bleedings</a:t>
            </a:r>
            <a:r>
              <a:rPr lang="en-US" sz="1200" baseline="30000" dirty="0">
                <a:solidFill>
                  <a:schemeClr val="tx1">
                    <a:lumMod val="65000"/>
                    <a:lumOff val="35000"/>
                  </a:schemeClr>
                </a:solidFill>
              </a:rPr>
              <a:t>14</a:t>
            </a:r>
            <a:endParaRPr kumimoji="0" lang="en-US" sz="1200" i="0" u="none" strike="noStrike" kern="1200" cap="none" spc="0" normalizeH="0" baseline="30000" noProof="0" dirty="0">
              <a:ln>
                <a:noFill/>
              </a:ln>
              <a:solidFill>
                <a:schemeClr val="tx1">
                  <a:lumMod val="65000"/>
                  <a:lumOff val="35000"/>
                </a:schemeClr>
              </a:solidFill>
              <a:effectLst/>
              <a:uLnTx/>
              <a:uFillTx/>
              <a:latin typeface="Arial" charset="0"/>
              <a:ea typeface="+mn-ea"/>
              <a:cs typeface="+mn-cs"/>
            </a:endParaRPr>
          </a:p>
        </p:txBody>
      </p:sp>
      <p:sp>
        <p:nvSpPr>
          <p:cNvPr id="38" name="Line 44">
            <a:extLst>
              <a:ext uri="{FF2B5EF4-FFF2-40B4-BE49-F238E27FC236}">
                <a16:creationId xmlns:a16="http://schemas.microsoft.com/office/drawing/2014/main" id="{61BEA7F9-864C-43E6-86DC-717E750C5443}"/>
              </a:ext>
            </a:extLst>
          </p:cNvPr>
          <p:cNvSpPr>
            <a:spLocks noChangeShapeType="1"/>
          </p:cNvSpPr>
          <p:nvPr/>
        </p:nvSpPr>
        <p:spPr bwMode="auto">
          <a:xfrm flipH="1">
            <a:off x="5683290" y="3761263"/>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9" name="Textfeld 38">
            <a:extLst>
              <a:ext uri="{FF2B5EF4-FFF2-40B4-BE49-F238E27FC236}">
                <a16:creationId xmlns:a16="http://schemas.microsoft.com/office/drawing/2014/main" id="{B554A52A-DFC1-4A52-81AD-FF2C6C55CDF9}"/>
              </a:ext>
            </a:extLst>
          </p:cNvPr>
          <p:cNvSpPr txBox="1"/>
          <p:nvPr/>
        </p:nvSpPr>
        <p:spPr>
          <a:xfrm>
            <a:off x="4600577" y="2843620"/>
            <a:ext cx="2171698" cy="787060"/>
          </a:xfrm>
          <a:prstGeom prst="rect">
            <a:avLst/>
          </a:prstGeom>
          <a:noFill/>
        </p:spPr>
        <p:txBody>
          <a:bodyPr wrap="square" lIns="0" tIns="0" rIns="0" bIns="0" rtlCol="0" anchor="t" anchorCtr="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b="1" i="0" u="none" strike="noStrike" kern="1200" cap="none" spc="0" normalizeH="0" baseline="0" noProof="0">
                <a:ln>
                  <a:noFill/>
                </a:ln>
                <a:solidFill>
                  <a:srgbClr val="3961AC"/>
                </a:solidFill>
                <a:effectLst/>
                <a:uLnTx/>
                <a:uFillTx/>
                <a:latin typeface="Arial" charset="0"/>
                <a:ea typeface="+mn-ea"/>
                <a:cs typeface="+mn-cs"/>
              </a:rPr>
              <a:t>Simplicity</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i="0" u="none" strike="noStrike" kern="1200" cap="none" spc="0" normalizeH="0" baseline="0" noProof="0">
                <a:ln>
                  <a:noFill/>
                </a:ln>
                <a:solidFill>
                  <a:schemeClr val="tx1">
                    <a:lumMod val="65000"/>
                    <a:lumOff val="35000"/>
                  </a:schemeClr>
                </a:solidFill>
                <a:effectLst/>
                <a:uLnTx/>
                <a:uFillTx/>
                <a:latin typeface="Arial" charset="0"/>
                <a:ea typeface="+mn-ea"/>
                <a:cs typeface="+mn-cs"/>
              </a:rPr>
              <a:t>Tailored dosing for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i="0" u="none" strike="noStrike" kern="1200" cap="none" spc="0" normalizeH="0" baseline="0" noProof="0">
                <a:ln>
                  <a:noFill/>
                </a:ln>
                <a:solidFill>
                  <a:schemeClr val="tx1">
                    <a:lumMod val="65000"/>
                    <a:lumOff val="35000"/>
                  </a:schemeClr>
                </a:solidFill>
                <a:effectLst/>
                <a:uLnTx/>
                <a:uFillTx/>
                <a:latin typeface="Arial" charset="0"/>
                <a:ea typeface="+mn-ea"/>
                <a:cs typeface="+mn-cs"/>
              </a:rPr>
              <a:t>extended treatment without routine coagulation monitoring</a:t>
            </a:r>
          </a:p>
        </p:txBody>
      </p:sp>
      <p:sp>
        <p:nvSpPr>
          <p:cNvPr id="40" name="Line 44">
            <a:extLst>
              <a:ext uri="{FF2B5EF4-FFF2-40B4-BE49-F238E27FC236}">
                <a16:creationId xmlns:a16="http://schemas.microsoft.com/office/drawing/2014/main" id="{BE8A7041-F81C-4640-8FB6-CB8C74CD0FEC}"/>
              </a:ext>
            </a:extLst>
          </p:cNvPr>
          <p:cNvSpPr>
            <a:spLocks noChangeShapeType="1"/>
          </p:cNvSpPr>
          <p:nvPr/>
        </p:nvSpPr>
        <p:spPr bwMode="auto">
          <a:xfrm flipH="1">
            <a:off x="7863569" y="3763751"/>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41" name="Textfeld 40">
            <a:extLst>
              <a:ext uri="{FF2B5EF4-FFF2-40B4-BE49-F238E27FC236}">
                <a16:creationId xmlns:a16="http://schemas.microsoft.com/office/drawing/2014/main" id="{90AEEDA7-1B49-4A1F-8BFD-A431CA928582}"/>
              </a:ext>
            </a:extLst>
          </p:cNvPr>
          <p:cNvSpPr txBox="1"/>
          <p:nvPr/>
        </p:nvSpPr>
        <p:spPr>
          <a:xfrm>
            <a:off x="7051688" y="2846108"/>
            <a:ext cx="1631157" cy="787060"/>
          </a:xfrm>
          <a:prstGeom prst="rect">
            <a:avLst/>
          </a:prstGeom>
          <a:noFill/>
        </p:spPr>
        <p:txBody>
          <a:bodyPr wrap="square" lIns="0" tIns="0" rIns="0" bIns="0" rtlCol="0" anchor="t" anchorCtr="0">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b="1" i="0" u="none" strike="noStrike" kern="1200" cap="none" spc="0" normalizeH="0" baseline="0" noProof="0">
                <a:ln>
                  <a:noFill/>
                </a:ln>
                <a:solidFill>
                  <a:srgbClr val="3961AC"/>
                </a:solidFill>
                <a:effectLst/>
                <a:uLnTx/>
                <a:uFillTx/>
                <a:latin typeface="Arial" charset="0"/>
                <a:ea typeface="+mn-ea"/>
                <a:cs typeface="+mn-cs"/>
              </a:rPr>
              <a:t>Compliance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i="0" u="none" strike="noStrike" kern="1200" cap="none" spc="0" normalizeH="0" baseline="0" noProof="0">
                <a:ln>
                  <a:noFill/>
                </a:ln>
                <a:solidFill>
                  <a:schemeClr val="tx1">
                    <a:lumMod val="65000"/>
                    <a:lumOff val="35000"/>
                  </a:schemeClr>
                </a:solidFill>
                <a:effectLst/>
                <a:uLnTx/>
                <a:uFillTx/>
                <a:latin typeface="Arial" charset="0"/>
                <a:ea typeface="+mn-ea"/>
                <a:cs typeface="+mn-cs"/>
              </a:rPr>
              <a:t>Simple to start and easy to maintain supporting adherence</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200" b="1" i="0" u="none" strike="noStrike" kern="1200" cap="none" spc="0" normalizeH="0" baseline="0" noProof="0">
              <a:ln>
                <a:noFill/>
              </a:ln>
              <a:solidFill>
                <a:srgbClr val="3961AC"/>
              </a:solidFill>
              <a:effectLst/>
              <a:uLnTx/>
              <a:uFillTx/>
              <a:latin typeface="Arial" charset="0"/>
              <a:ea typeface="+mn-ea"/>
              <a:cs typeface="+mn-cs"/>
            </a:endParaRPr>
          </a:p>
        </p:txBody>
      </p:sp>
      <p:pic>
        <p:nvPicPr>
          <p:cNvPr id="32" name="Grafik 31">
            <a:extLst>
              <a:ext uri="{FF2B5EF4-FFF2-40B4-BE49-F238E27FC236}">
                <a16:creationId xmlns:a16="http://schemas.microsoft.com/office/drawing/2014/main" id="{6EB70CE0-AD8C-6A4C-9165-8D9AD47A48B3}"/>
              </a:ext>
            </a:extLst>
          </p:cNvPr>
          <p:cNvPicPr>
            <a:picLocks noChangeAspect="1"/>
          </p:cNvPicPr>
          <p:nvPr/>
        </p:nvPicPr>
        <p:blipFill rotWithShape="1">
          <a:blip r:embed="rId12"/>
          <a:srcRect l="66169"/>
          <a:stretch/>
        </p:blipFill>
        <p:spPr>
          <a:xfrm>
            <a:off x="1315541" y="2062707"/>
            <a:ext cx="429441" cy="581305"/>
          </a:xfrm>
          <a:prstGeom prst="rect">
            <a:avLst/>
          </a:prstGeom>
        </p:spPr>
      </p:pic>
      <p:pic>
        <p:nvPicPr>
          <p:cNvPr id="27" name="Grafik 26">
            <a:extLst>
              <a:ext uri="{FF2B5EF4-FFF2-40B4-BE49-F238E27FC236}">
                <a16:creationId xmlns:a16="http://schemas.microsoft.com/office/drawing/2014/main" id="{878256D1-FE82-A540-BB8C-A0E97CC7AF67}"/>
              </a:ext>
            </a:extLst>
          </p:cNvPr>
          <p:cNvPicPr>
            <a:picLocks noChangeAspect="1"/>
          </p:cNvPicPr>
          <p:nvPr/>
        </p:nvPicPr>
        <p:blipFill>
          <a:blip r:embed="rId13"/>
          <a:stretch>
            <a:fillRect/>
          </a:stretch>
        </p:blipFill>
        <p:spPr>
          <a:xfrm>
            <a:off x="1036020" y="1899268"/>
            <a:ext cx="429441" cy="370881"/>
          </a:xfrm>
          <a:prstGeom prst="rect">
            <a:avLst/>
          </a:prstGeom>
        </p:spPr>
      </p:pic>
    </p:spTree>
    <p:extLst>
      <p:ext uri="{BB962C8B-B14F-4D97-AF65-F5344CB8AC3E}">
        <p14:creationId xmlns:p14="http://schemas.microsoft.com/office/powerpoint/2010/main" val="296365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a:t>References</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7" name="Subtitle 1">
            <a:extLst>
              <a:ext uri="{FF2B5EF4-FFF2-40B4-BE49-F238E27FC236}">
                <a16:creationId xmlns:a16="http://schemas.microsoft.com/office/drawing/2014/main" id="{DC8379B1-D48E-AD4A-BC07-6F288DC1E2BB}"/>
              </a:ext>
            </a:extLst>
          </p:cNvPr>
          <p:cNvSpPr txBox="1">
            <a:spLocks/>
          </p:cNvSpPr>
          <p:nvPr/>
        </p:nvSpPr>
        <p:spPr>
          <a:xfrm>
            <a:off x="612776" y="1250911"/>
            <a:ext cx="8243887" cy="425860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a:spcBef>
                <a:spcPts val="200"/>
              </a:spcBef>
              <a:tabLst>
                <a:tab pos="265113" algn="l"/>
                <a:tab pos="1238250" algn="l"/>
              </a:tabLst>
            </a:pPr>
            <a:r>
              <a:rPr lang="en-GB" altLang="en-US" sz="700" b="1" dirty="0"/>
              <a:t>1. </a:t>
            </a:r>
            <a:r>
              <a:rPr lang="en-GB" altLang="en-US" sz="700" dirty="0"/>
              <a:t>Cohen AT, et al, </a:t>
            </a:r>
            <a:r>
              <a:rPr lang="en-US" altLang="en-US" sz="700" dirty="0"/>
              <a:t>Venous thromboembolism (VTE) in Europe. The number of VTE events and associated morbidity and mortality, </a:t>
            </a:r>
            <a:r>
              <a:rPr lang="en-GB" altLang="en-US" sz="700" dirty="0"/>
              <a:t>Thromb Haemost 2007;98(4):756–764</a:t>
            </a:r>
            <a:r>
              <a:rPr lang="es-ES" altLang="en-US" sz="700" dirty="0"/>
              <a:t>. </a:t>
            </a:r>
          </a:p>
          <a:p>
            <a:pPr>
              <a:spcBef>
                <a:spcPts val="200"/>
              </a:spcBef>
              <a:tabLst>
                <a:tab pos="265113" algn="l"/>
                <a:tab pos="1238250" algn="l"/>
              </a:tabLst>
            </a:pPr>
            <a:r>
              <a:rPr lang="es-ES" altLang="en-US" sz="700" b="1" dirty="0"/>
              <a:t>2.</a:t>
            </a:r>
            <a:r>
              <a:rPr lang="es-ES" altLang="en-US" sz="700" dirty="0"/>
              <a:t> GLOBOSCAN </a:t>
            </a:r>
            <a:r>
              <a:rPr lang="en-GB" altLang="en-US" sz="700" dirty="0"/>
              <a:t>http://globocan.iarc.fr/Pages/fact_sheets_cancer.aspx [accessed 22 April 2021]</a:t>
            </a:r>
          </a:p>
          <a:p>
            <a:pPr>
              <a:spcBef>
                <a:spcPts val="200"/>
              </a:spcBef>
              <a:tabLst>
                <a:tab pos="265113" algn="l"/>
                <a:tab pos="1238250" algn="l"/>
              </a:tabLst>
            </a:pPr>
            <a:r>
              <a:rPr lang="da-DK" sz="700" b="1" dirty="0"/>
              <a:t>3. </a:t>
            </a:r>
            <a:r>
              <a:rPr lang="da-DK" sz="700" dirty="0"/>
              <a:t>Moustafa F, et al., Clinical outcomes during anticoagulant therapy in fragile patients with venous thromboembolism, Res Pract Thromb Haemost 2017;1(2):172–179. </a:t>
            </a:r>
          </a:p>
          <a:p>
            <a:pPr>
              <a:spcBef>
                <a:spcPts val="200"/>
              </a:spcBef>
              <a:tabLst>
                <a:tab pos="265113" algn="l"/>
                <a:tab pos="1238250" algn="l"/>
              </a:tabLst>
            </a:pPr>
            <a:r>
              <a:rPr lang="da-DK" sz="700" b="1" dirty="0"/>
              <a:t>4. </a:t>
            </a:r>
            <a:r>
              <a:rPr lang="da-DK" sz="700" dirty="0"/>
              <a:t>Monreal M, et al., Venous thromboembolism in patients with renal insufficiency: findings from the RIETE Registry, Am J Med 2006;119(12):1073–1079.</a:t>
            </a:r>
          </a:p>
          <a:p>
            <a:pPr>
              <a:spcBef>
                <a:spcPts val="200"/>
              </a:spcBef>
              <a:tabLst>
                <a:tab pos="265113" algn="l"/>
                <a:tab pos="1238250" algn="l"/>
              </a:tabLst>
            </a:pPr>
            <a:r>
              <a:rPr lang="en-US" sz="700" b="1" dirty="0"/>
              <a:t>5. </a:t>
            </a:r>
            <a:r>
              <a:rPr lang="en-US" sz="700" dirty="0"/>
              <a:t>Limone BL, Hernandez A, Michalak D et al. Timing of recurrent venous thromboembolism early after the index event: a meta-analysis of randomized controlled trials. Thromb Res 2013;132(4):420–426.</a:t>
            </a:r>
          </a:p>
          <a:p>
            <a:pPr>
              <a:spcBef>
                <a:spcPts val="200"/>
              </a:spcBef>
              <a:tabLst>
                <a:tab pos="265113" algn="l"/>
                <a:tab pos="1238250" algn="l"/>
              </a:tabLst>
            </a:pPr>
            <a:r>
              <a:rPr lang="en-US" sz="700" b="1" dirty="0"/>
              <a:t>6. </a:t>
            </a:r>
            <a:r>
              <a:rPr lang="en-US" sz="700" dirty="0"/>
              <a:t>van Es J, et al., Clot resolution after 3 weeks of anticoagulant treatment for pulmonary embolism: comparison of computed tomography and perfusion scintigraphy, J Thromb Haemost 2013;11(4):</a:t>
            </a:r>
            <a:br>
              <a:rPr lang="en-US" sz="700" dirty="0"/>
            </a:br>
            <a:r>
              <a:rPr lang="en-US" sz="700" dirty="0"/>
              <a:t>679–685.</a:t>
            </a:r>
          </a:p>
          <a:p>
            <a:pPr>
              <a:spcBef>
                <a:spcPts val="200"/>
              </a:spcBef>
              <a:tabLst>
                <a:tab pos="265113" algn="l"/>
                <a:tab pos="1238250" algn="l"/>
              </a:tabLst>
            </a:pPr>
            <a:r>
              <a:rPr lang="en-US" sz="700" b="1" dirty="0"/>
              <a:t>7. </a:t>
            </a:r>
            <a:r>
              <a:rPr lang="en-US" sz="700" dirty="0"/>
              <a:t>Prins MH, et al., Oral Rivaroxaban versus standard therapy for the treatment of symptomatic venous thromboembolism: a pooled analysis of the EINSTEIN-DVT and PE randomized studies, </a:t>
            </a:r>
            <a:br>
              <a:rPr lang="en-US" sz="700" dirty="0"/>
            </a:br>
            <a:r>
              <a:rPr lang="en-US" sz="700" dirty="0"/>
              <a:t>Thromb J 2013;11(1):21.</a:t>
            </a:r>
          </a:p>
          <a:p>
            <a:pPr>
              <a:spcBef>
                <a:spcPts val="200"/>
              </a:spcBef>
              <a:tabLst>
                <a:tab pos="265113" algn="l"/>
                <a:tab pos="1238250" algn="l"/>
              </a:tabLst>
            </a:pPr>
            <a:r>
              <a:rPr lang="en-US" sz="700" b="1" dirty="0"/>
              <a:t>8. </a:t>
            </a:r>
            <a:r>
              <a:rPr lang="en-US" sz="700" dirty="0"/>
              <a:t>Fachinformation Xarelto</a:t>
            </a:r>
            <a:r>
              <a:rPr lang="en-US" sz="700" baseline="30000" dirty="0"/>
              <a:t>®</a:t>
            </a:r>
            <a:r>
              <a:rPr lang="en-US" sz="700" dirty="0"/>
              <a:t> Schweiz, www.swissmedicinfo.ch.</a:t>
            </a:r>
          </a:p>
          <a:p>
            <a:pPr>
              <a:spcBef>
                <a:spcPts val="200"/>
              </a:spcBef>
              <a:tabLst>
                <a:tab pos="265113" algn="l"/>
                <a:tab pos="1238250" algn="l"/>
              </a:tabLst>
            </a:pPr>
            <a:r>
              <a:rPr lang="en-US" sz="700" b="1" dirty="0"/>
              <a:t>9.</a:t>
            </a:r>
            <a:r>
              <a:rPr lang="en-US" sz="700" dirty="0"/>
              <a:t> Konstantinides SV, Meyer G, Becattini C et al. 2019 ESC Guidelines for the diagnosis and management of acute pulmonary embolism developed in collaboration with the European Respiratory Society (ERS). Eur Heart J 2020;41(4):543–603.</a:t>
            </a:r>
          </a:p>
          <a:p>
            <a:pPr>
              <a:spcBef>
                <a:spcPts val="200"/>
              </a:spcBef>
              <a:tabLst>
                <a:tab pos="265113" algn="l"/>
                <a:tab pos="1238250" algn="l"/>
              </a:tabLst>
            </a:pPr>
            <a:r>
              <a:rPr lang="en-US" sz="700" b="1" dirty="0"/>
              <a:t>10. </a:t>
            </a:r>
            <a:r>
              <a:rPr lang="en-US" sz="700" dirty="0"/>
              <a:t>Prandoni P, et al., The risk of recurrent venous thromboembolism after discontinuing anticoagulation in patients with acute proximal deep vein thrombosis or pulmonary embolism. </a:t>
            </a:r>
            <a:br>
              <a:rPr lang="en-US" sz="700" dirty="0"/>
            </a:br>
            <a:r>
              <a:rPr lang="en-US" sz="700" dirty="0"/>
              <a:t>A prospective cohort study in 1,626 patients, Haematologica 2007;92(2):199–205.</a:t>
            </a:r>
          </a:p>
          <a:p>
            <a:pPr>
              <a:spcBef>
                <a:spcPts val="200"/>
              </a:spcBef>
              <a:tabLst>
                <a:tab pos="265113" algn="l"/>
                <a:tab pos="1238250" algn="l"/>
              </a:tabLst>
            </a:pPr>
            <a:r>
              <a:rPr lang="en-US" sz="700" b="1" dirty="0"/>
              <a:t>11. </a:t>
            </a:r>
            <a:r>
              <a:rPr lang="en-US" sz="700" dirty="0"/>
              <a:t>Baglin T, et al., Incidence of recurrent venous thromboembolism in relation to clinical and thrombophilic risk factors: prospective cohort study, Lancet 2003;362(9383):523–526.</a:t>
            </a:r>
          </a:p>
          <a:p>
            <a:pPr>
              <a:spcBef>
                <a:spcPts val="200"/>
              </a:spcBef>
              <a:tabLst>
                <a:tab pos="265113" algn="l"/>
                <a:tab pos="1238250" algn="l"/>
              </a:tabLst>
            </a:pPr>
            <a:r>
              <a:rPr lang="en-US" sz="700" b="1" dirty="0"/>
              <a:t>12. </a:t>
            </a:r>
            <a:r>
              <a:rPr lang="en-US" sz="700" dirty="0"/>
              <a:t>Prins MH, et al. Risk of recurrent venous thromboembolism according to baseline risk factor profiles, Blood Adv 2018;2(7):788–796.</a:t>
            </a:r>
          </a:p>
          <a:p>
            <a:pPr>
              <a:spcBef>
                <a:spcPts val="200"/>
              </a:spcBef>
              <a:tabLst>
                <a:tab pos="265113" algn="l"/>
                <a:tab pos="1238250" algn="l"/>
              </a:tabLst>
            </a:pPr>
            <a:r>
              <a:rPr lang="en-US" sz="700" b="1" dirty="0"/>
              <a:t>13. </a:t>
            </a:r>
            <a:r>
              <a:rPr lang="en-US" sz="700" dirty="0"/>
              <a:t>Schimmelpfennig J and Bauersachs R. Die verlängerte Sekundärprophylaxe nach venöser Thrombose. Georg Thieme Verlag KG Stuttgart, New York. Phlebologie 2018; 47(06):303–308.</a:t>
            </a:r>
          </a:p>
          <a:p>
            <a:pPr>
              <a:spcBef>
                <a:spcPts val="200"/>
              </a:spcBef>
              <a:tabLst>
                <a:tab pos="265113" algn="l"/>
                <a:tab pos="1238250" algn="l"/>
              </a:tabLst>
            </a:pPr>
            <a:r>
              <a:rPr lang="en-US" sz="700" b="1" dirty="0"/>
              <a:t>14. </a:t>
            </a:r>
            <a:r>
              <a:rPr lang="en-US" sz="700" dirty="0"/>
              <a:t>Weitz JI, et al, Rivaroxaban or Aspirin for Extended Treatment of Venous Thromboembolism, N Engl J Med 2017;</a:t>
            </a:r>
            <a:r>
              <a:rPr lang="de-CH" sz="700" dirty="0"/>
              <a:t>376:1211-1222.</a:t>
            </a:r>
            <a:endParaRPr lang="en-US" sz="700" dirty="0"/>
          </a:p>
          <a:p>
            <a:pPr>
              <a:spcBef>
                <a:spcPts val="200"/>
              </a:spcBef>
              <a:tabLst>
                <a:tab pos="265113" algn="l"/>
                <a:tab pos="1238250" algn="l"/>
              </a:tabLst>
            </a:pPr>
            <a:r>
              <a:rPr lang="en-US" sz="700" b="1" dirty="0"/>
              <a:t>15. </a:t>
            </a:r>
            <a:r>
              <a:rPr lang="en-US" sz="700" dirty="0"/>
              <a:t>Fachinformation Eliquis® Schweiz, www.swissmedicinfo.ch. </a:t>
            </a:r>
          </a:p>
          <a:p>
            <a:pPr>
              <a:spcBef>
                <a:spcPts val="200"/>
              </a:spcBef>
              <a:tabLst>
                <a:tab pos="265113" algn="l"/>
                <a:tab pos="1238250" algn="l"/>
              </a:tabLst>
            </a:pPr>
            <a:r>
              <a:rPr lang="en-US" sz="700" b="1" dirty="0"/>
              <a:t>16.</a:t>
            </a:r>
            <a:r>
              <a:rPr lang="en-US" sz="700" dirty="0"/>
              <a:t> Fachinformation Lixiana® Schweiz, www.swissmedicinfo.ch. </a:t>
            </a:r>
            <a:endParaRPr lang="en-US" sz="700" dirty="0">
              <a:solidFill>
                <a:srgbClr val="B3B2B5"/>
              </a:solidFill>
              <a:cs typeface="Arial" charset="0"/>
            </a:endParaRPr>
          </a:p>
          <a:p>
            <a:pPr>
              <a:spcBef>
                <a:spcPts val="200"/>
              </a:spcBef>
              <a:tabLst>
                <a:tab pos="265113" algn="l"/>
                <a:tab pos="1238250" algn="l"/>
              </a:tabLst>
            </a:pPr>
            <a:r>
              <a:rPr lang="en-US" sz="700" b="1" dirty="0"/>
              <a:t>17. </a:t>
            </a:r>
            <a:r>
              <a:rPr lang="en-US" sz="700" dirty="0"/>
              <a:t>Fachinformation Pradaxa® Schweiz,www.swissmedicinfo.ch.</a:t>
            </a:r>
          </a:p>
          <a:p>
            <a:pPr>
              <a:spcBef>
                <a:spcPts val="200"/>
              </a:spcBef>
              <a:tabLst>
                <a:tab pos="265113" algn="l"/>
                <a:tab pos="1238250" algn="l"/>
              </a:tabLst>
            </a:pPr>
            <a:r>
              <a:rPr lang="en-US" sz="700" b="1" dirty="0"/>
              <a:t>18. </a:t>
            </a:r>
            <a:r>
              <a:rPr lang="en-US" sz="700" dirty="0"/>
              <a:t>Agnelli G, et al., Treatment of Proximal Deep-Vein Thrombosis With the Oral Direct Factor Xa Inhibitor Rivaroxaban (BAY 59-7939). Circulation 2007;116(2):180–187.</a:t>
            </a:r>
          </a:p>
          <a:p>
            <a:pPr>
              <a:tabLst>
                <a:tab pos="265113" algn="l"/>
                <a:tab pos="1238250" algn="l"/>
              </a:tabLst>
            </a:pPr>
            <a:endParaRPr lang="en-US" sz="800" dirty="0">
              <a:solidFill>
                <a:srgbClr val="B3B2B5"/>
              </a:solidFill>
              <a:cs typeface="Arial" charset="0"/>
            </a:endParaRPr>
          </a:p>
          <a:p>
            <a:pPr>
              <a:tabLst>
                <a:tab pos="265113" algn="l"/>
                <a:tab pos="1238250" algn="l"/>
              </a:tabLst>
            </a:pPr>
            <a:endParaRPr lang="en-US" sz="800" dirty="0">
              <a:solidFill>
                <a:srgbClr val="B3B2B5"/>
              </a:solidFill>
              <a:cs typeface="Arial" charset="0"/>
            </a:endParaRPr>
          </a:p>
          <a:p>
            <a:pPr>
              <a:tabLst>
                <a:tab pos="265113" algn="l"/>
                <a:tab pos="1238250" algn="l"/>
              </a:tabLst>
            </a:pPr>
            <a:endParaRPr lang="en-US" sz="800" dirty="0">
              <a:solidFill>
                <a:srgbClr val="B3B2B5"/>
              </a:solidFill>
              <a:cs typeface="Arial" charset="0"/>
            </a:endParaRPr>
          </a:p>
          <a:p>
            <a:pPr>
              <a:tabLst>
                <a:tab pos="265113" algn="l"/>
                <a:tab pos="1238250" algn="l"/>
              </a:tabLst>
            </a:pPr>
            <a:endParaRPr lang="en-US" sz="800" dirty="0">
              <a:solidFill>
                <a:srgbClr val="B3B2B5"/>
              </a:solidFill>
              <a:cs typeface="Arial" charset="0"/>
            </a:endParaRPr>
          </a:p>
          <a:p>
            <a:pPr>
              <a:tabLst>
                <a:tab pos="265113" algn="l"/>
                <a:tab pos="1238250" algn="l"/>
              </a:tabLst>
            </a:pPr>
            <a:r>
              <a:rPr lang="en-US" sz="800" dirty="0">
                <a:solidFill>
                  <a:srgbClr val="B3B2B5"/>
                </a:solidFill>
                <a:cs typeface="Arial" charset="0"/>
              </a:rPr>
              <a:t> </a:t>
            </a:r>
          </a:p>
          <a:p>
            <a:pPr>
              <a:tabLst>
                <a:tab pos="265113" algn="l"/>
                <a:tab pos="1238250" algn="l"/>
              </a:tabLst>
            </a:pPr>
            <a:endParaRPr lang="en-US" sz="800" dirty="0">
              <a:solidFill>
                <a:srgbClr val="B3B2B5"/>
              </a:solidFill>
              <a:cs typeface="Arial" charset="0"/>
            </a:endParaRPr>
          </a:p>
          <a:p>
            <a:pPr>
              <a:tabLst>
                <a:tab pos="265113" algn="l"/>
                <a:tab pos="1238250" algn="l"/>
              </a:tabLst>
            </a:pPr>
            <a:endParaRPr lang="en-US" sz="800" dirty="0">
              <a:solidFill>
                <a:srgbClr val="B3B2B5"/>
              </a:solidFill>
              <a:cs typeface="Arial" charset="0"/>
            </a:endParaRPr>
          </a:p>
          <a:p>
            <a:pPr>
              <a:tabLst>
                <a:tab pos="265113" algn="l"/>
                <a:tab pos="1238250" algn="l"/>
              </a:tabLst>
            </a:pPr>
            <a:br>
              <a:rPr lang="da-DK" sz="800" dirty="0"/>
            </a:br>
            <a:endParaRPr lang="da-DK" sz="800" dirty="0"/>
          </a:p>
          <a:p>
            <a:pPr>
              <a:tabLst>
                <a:tab pos="265113" algn="l"/>
                <a:tab pos="1238250" algn="l"/>
              </a:tabLst>
            </a:pPr>
            <a:endParaRPr lang="en-GB" altLang="en-US" sz="800" dirty="0"/>
          </a:p>
        </p:txBody>
      </p:sp>
    </p:spTree>
    <p:extLst>
      <p:ext uri="{BB962C8B-B14F-4D97-AF65-F5344CB8AC3E}">
        <p14:creationId xmlns:p14="http://schemas.microsoft.com/office/powerpoint/2010/main" val="74825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Xarelto</a:t>
            </a:r>
            <a:r>
              <a:rPr lang="en-US" sz="2400" kern="0" baseline="30000" dirty="0"/>
              <a:t>® </a:t>
            </a:r>
            <a:br>
              <a:rPr lang="en-US" sz="2400" kern="0" dirty="0"/>
            </a:br>
            <a:r>
              <a:rPr lang="en-US" sz="2400" kern="0" dirty="0"/>
              <a:t>Abbreviated Summary of Product Characteristics </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8" name="Subtitle 1">
            <a:extLst>
              <a:ext uri="{FF2B5EF4-FFF2-40B4-BE49-F238E27FC236}">
                <a16:creationId xmlns:a16="http://schemas.microsoft.com/office/drawing/2014/main" id="{863D1766-EBB6-46EA-A4D3-58ACE6039CC9}"/>
              </a:ext>
            </a:extLst>
          </p:cNvPr>
          <p:cNvSpPr txBox="1">
            <a:spLocks/>
          </p:cNvSpPr>
          <p:nvPr/>
        </p:nvSpPr>
        <p:spPr>
          <a:xfrm>
            <a:off x="611188" y="1090994"/>
            <a:ext cx="8243887" cy="313932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fontAlgn="t">
              <a:lnSpc>
                <a:spcPct val="150000"/>
              </a:lnSpc>
            </a:pPr>
            <a:r>
              <a:rPr lang="en-US" sz="800" b="1" dirty="0">
                <a:effectLst/>
                <a:latin typeface="Arial" panose="020B0604020202020204" pitchFamily="34" charset="0"/>
                <a:ea typeface="MS Mincho" panose="02020609040205080304" pitchFamily="49" charset="-128"/>
              </a:rPr>
              <a:t>Abbreviated Summary of Product Characteristics of Xarelto® (rivaroxaban)</a:t>
            </a:r>
            <a:r>
              <a:rPr lang="en-US" sz="800" dirty="0">
                <a:effectLst/>
                <a:latin typeface="Arial" panose="020B0604020202020204" pitchFamily="34" charset="0"/>
                <a:ea typeface="MS Mincho" panose="02020609040205080304" pitchFamily="49" charset="-128"/>
              </a:rPr>
              <a:t>: Direct factor </a:t>
            </a:r>
            <a:r>
              <a:rPr lang="en-US" sz="800" dirty="0" err="1">
                <a:effectLst/>
                <a:latin typeface="Arial" panose="020B0604020202020204" pitchFamily="34" charset="0"/>
                <a:ea typeface="MS Mincho" panose="02020609040205080304" pitchFamily="49" charset="-128"/>
              </a:rPr>
              <a:t>Xa</a:t>
            </a:r>
            <a:r>
              <a:rPr lang="en-US" sz="800" dirty="0">
                <a:effectLst/>
                <a:latin typeface="Arial" panose="020B0604020202020204" pitchFamily="34" charset="0"/>
                <a:ea typeface="MS Mincho" panose="02020609040205080304" pitchFamily="49" charset="-128"/>
              </a:rPr>
              <a:t> inhibitor </a:t>
            </a:r>
            <a:r>
              <a:rPr lang="en-US" sz="800" b="1" dirty="0">
                <a:effectLst/>
                <a:latin typeface="Arial" panose="020B0604020202020204" pitchFamily="34" charset="0"/>
                <a:ea typeface="MS Mincho" panose="02020609040205080304" pitchFamily="49" charset="-128"/>
              </a:rPr>
              <a:t>C</a:t>
            </a:r>
            <a:r>
              <a:rPr lang="en-US" sz="800" dirty="0">
                <a:effectLst/>
                <a:latin typeface="Arial" panose="020B0604020202020204" pitchFamily="34" charset="0"/>
                <a:ea typeface="MS Mincho" panose="02020609040205080304" pitchFamily="49" charset="-128"/>
              </a:rPr>
              <a:t>: Film-coated tablets with 10, 15 and 20 mg rivaroxaban. </a:t>
            </a:r>
            <a:r>
              <a:rPr lang="en-US" sz="800" b="1" dirty="0">
                <a:effectLst/>
                <a:latin typeface="Arial" panose="020B0604020202020204" pitchFamily="34" charset="0"/>
                <a:ea typeface="MS Mincho" panose="02020609040205080304" pitchFamily="49" charset="-128"/>
              </a:rPr>
              <a:t>I</a:t>
            </a:r>
            <a:r>
              <a:rPr lang="en-US" sz="800" dirty="0">
                <a:effectLst/>
                <a:latin typeface="Arial" panose="020B0604020202020204" pitchFamily="34" charset="0"/>
                <a:ea typeface="MS Mincho" panose="02020609040205080304" pitchFamily="49" charset="-128"/>
              </a:rPr>
              <a:t>: Adults: a) Thrombosis prophylaxis for major </a:t>
            </a:r>
            <a:r>
              <a:rPr lang="en-US" sz="800" dirty="0" err="1">
                <a:effectLst/>
                <a:latin typeface="Arial" panose="020B0604020202020204" pitchFamily="34" charset="0"/>
                <a:ea typeface="MS Mincho" panose="02020609040205080304" pitchFamily="49" charset="-128"/>
              </a:rPr>
              <a:t>orthopaedic</a:t>
            </a:r>
            <a:r>
              <a:rPr lang="en-US" sz="800" dirty="0">
                <a:effectLst/>
                <a:latin typeface="Arial" panose="020B0604020202020204" pitchFamily="34" charset="0"/>
                <a:ea typeface="MS Mincho" panose="02020609040205080304" pitchFamily="49" charset="-128"/>
              </a:rPr>
              <a:t> procedures on the lower extremities, such as hip or knee prostheses. b) Treatment of pulmonary embolism (PE) and deep vein thrombosis (DVT) as well as prophylaxis of recurring DVT and PE. c) Prophylaxis of stroke and systemic embolism in patients with nonvalvular atrial fibrillation; Pediatric population </a:t>
            </a:r>
            <a:r>
              <a:rPr lang="de-CH" sz="800" dirty="0">
                <a:effectLst/>
                <a:latin typeface="Arial" panose="020B0604020202020204" pitchFamily="34" charset="0"/>
                <a:ea typeface="MS Mincho" panose="02020609040205080304" pitchFamily="49" charset="-128"/>
              </a:rPr>
              <a:t>(</a:t>
            </a:r>
            <a:r>
              <a:rPr lang="de-CH" sz="800" dirty="0" err="1">
                <a:effectLst/>
                <a:latin typeface="Arial" panose="020B0604020202020204" pitchFamily="34" charset="0"/>
                <a:ea typeface="MS Mincho" panose="02020609040205080304" pitchFamily="49" charset="-128"/>
              </a:rPr>
              <a:t>body</a:t>
            </a:r>
            <a:r>
              <a:rPr lang="de-CH" sz="800" dirty="0">
                <a:effectLst/>
                <a:latin typeface="Arial" panose="020B0604020202020204" pitchFamily="34" charset="0"/>
                <a:ea typeface="MS Mincho" panose="02020609040205080304" pitchFamily="49" charset="-128"/>
              </a:rPr>
              <a:t> </a:t>
            </a:r>
            <a:r>
              <a:rPr lang="de-CH" sz="800" dirty="0" err="1">
                <a:effectLst/>
                <a:latin typeface="Arial" panose="020B0604020202020204" pitchFamily="34" charset="0"/>
                <a:ea typeface="MS Mincho" panose="02020609040205080304" pitchFamily="49" charset="-128"/>
              </a:rPr>
              <a:t>weight</a:t>
            </a:r>
            <a:r>
              <a:rPr lang="de-CH" sz="800" dirty="0">
                <a:effectLst/>
                <a:latin typeface="Arial" panose="020B0604020202020204" pitchFamily="34" charset="0"/>
                <a:ea typeface="MS Mincho" panose="02020609040205080304" pitchFamily="49" charset="-128"/>
              </a:rPr>
              <a:t> ≥ 30kg)</a:t>
            </a:r>
            <a:r>
              <a:rPr lang="en-US" sz="800" dirty="0">
                <a:effectLst/>
                <a:latin typeface="Arial" panose="020B0604020202020204" pitchFamily="34" charset="0"/>
                <a:ea typeface="MS Mincho" panose="02020609040205080304" pitchFamily="49" charset="-128"/>
              </a:rPr>
              <a:t>: Treatment of venous thromboembolism (VTE) after initial parenteral anticoagulation for the prophylaxis of recurrent VTE. </a:t>
            </a:r>
            <a:r>
              <a:rPr lang="en-US" sz="800" b="1" dirty="0">
                <a:effectLst/>
                <a:latin typeface="Arial" panose="020B0604020202020204" pitchFamily="34" charset="0"/>
                <a:ea typeface="MS Mincho" panose="02020609040205080304" pitchFamily="49" charset="-128"/>
              </a:rPr>
              <a:t>D</a:t>
            </a:r>
            <a:r>
              <a:rPr lang="en-US" sz="800" dirty="0">
                <a:effectLst/>
                <a:latin typeface="Arial" panose="020B0604020202020204" pitchFamily="34" charset="0"/>
                <a:ea typeface="MS Mincho" panose="02020609040205080304" pitchFamily="49" charset="-128"/>
              </a:rPr>
              <a:t>: Adults: a) 10mg 1x/day b) 15mg 2x/day for the first 21 days, followed by 20mg 1x/day; from month 7: 20mg 1x/day or 10mg 1x/day based on an individual benefit-risk evaluation c) 20mg 1x/day; for </a:t>
            </a:r>
            <a:r>
              <a:rPr lang="en-US" sz="800" dirty="0" err="1">
                <a:effectLst/>
                <a:latin typeface="Arial" panose="020B0604020202020204" pitchFamily="34" charset="0"/>
                <a:ea typeface="MS Mincho" panose="02020609040205080304" pitchFamily="49" charset="-128"/>
              </a:rPr>
              <a:t>CrCl</a:t>
            </a:r>
            <a:r>
              <a:rPr lang="en-US" sz="800" dirty="0">
                <a:effectLst/>
                <a:latin typeface="Arial" panose="020B0604020202020204" pitchFamily="34" charset="0"/>
                <a:ea typeface="MS Mincho" panose="02020609040205080304" pitchFamily="49" charset="-128"/>
              </a:rPr>
              <a:t> of 15-49ml/min: 15mg 1x/day. Take 15mg and 20mg with food. </a:t>
            </a:r>
            <a:r>
              <a:rPr lang="en-GB" sz="800" dirty="0" err="1">
                <a:effectLst/>
                <a:latin typeface="Arial" panose="020B0604020202020204" pitchFamily="34" charset="0"/>
                <a:ea typeface="MS Mincho" panose="02020609040205080304" pitchFamily="49" charset="-128"/>
              </a:rPr>
              <a:t>Pediatric</a:t>
            </a:r>
            <a:r>
              <a:rPr lang="en-GB" sz="800" dirty="0">
                <a:effectLst/>
                <a:latin typeface="Arial" panose="020B0604020202020204" pitchFamily="34" charset="0"/>
                <a:ea typeface="MS Mincho" panose="02020609040205080304" pitchFamily="49" charset="-128"/>
              </a:rPr>
              <a:t> population: For body weight ≥30kg to &lt;50kg: 15mg 1x/day. For body weight ≥50kg: 20mg 1x/day. </a:t>
            </a:r>
            <a:r>
              <a:rPr lang="en-US" sz="800" b="1" dirty="0">
                <a:effectLst/>
                <a:latin typeface="Arial" panose="020B0604020202020204" pitchFamily="34" charset="0"/>
                <a:ea typeface="MS Mincho" panose="02020609040205080304" pitchFamily="49" charset="-128"/>
              </a:rPr>
              <a:t>CI</a:t>
            </a:r>
            <a:r>
              <a:rPr lang="en-US" sz="800" dirty="0">
                <a:effectLst/>
                <a:latin typeface="Arial" panose="020B0604020202020204" pitchFamily="34" charset="0"/>
                <a:ea typeface="MS Mincho" panose="02020609040205080304" pitchFamily="49" charset="-128"/>
              </a:rPr>
              <a:t>: hypersensitivity to any ingredients, acute bacterial endocarditis, clinically significant active bleeding, severe liver disease/hepatic impairment (HI) with a comparatively higher risk of bleeding; mild HI in combination with coagulopathy, renal impairment (RI) requiring dialysis, acute gastrointestinal (GI) ulcers or ulcerative GI disorders, pregnancy, lactation. </a:t>
            </a:r>
            <a:r>
              <a:rPr lang="en-US" sz="800" b="1" dirty="0">
                <a:effectLst/>
                <a:latin typeface="Arial" panose="020B0604020202020204" pitchFamily="34" charset="0"/>
                <a:ea typeface="MS Mincho" panose="02020609040205080304" pitchFamily="49" charset="-128"/>
              </a:rPr>
              <a:t>W</a:t>
            </a:r>
            <a:r>
              <a:rPr lang="en-US" sz="800" dirty="0">
                <a:effectLst/>
                <a:latin typeface="Arial" panose="020B0604020202020204" pitchFamily="34" charset="0"/>
                <a:ea typeface="MS Mincho" panose="02020609040205080304" pitchFamily="49" charset="-128"/>
              </a:rPr>
              <a:t>: concomitant medication (cf. "IA"); artificial heart valves; concomitant administration of drugs affecting </a:t>
            </a:r>
            <a:r>
              <a:rPr lang="en-US" sz="800" dirty="0" err="1">
                <a:effectLst/>
                <a:latin typeface="Arial" panose="020B0604020202020204" pitchFamily="34" charset="0"/>
                <a:ea typeface="MS Mincho" panose="02020609040205080304" pitchFamily="49" charset="-128"/>
              </a:rPr>
              <a:t>haemostasis</a:t>
            </a:r>
            <a:r>
              <a:rPr lang="en-US" sz="800" dirty="0">
                <a:effectLst/>
                <a:latin typeface="Arial" panose="020B0604020202020204" pitchFamily="34" charset="0"/>
                <a:ea typeface="MS Mincho" panose="02020609040205080304" pitchFamily="49" charset="-128"/>
              </a:rPr>
              <a:t>. </a:t>
            </a:r>
            <a:r>
              <a:rPr lang="en-US" sz="800" b="1" dirty="0">
                <a:effectLst/>
                <a:latin typeface="Arial" panose="020B0604020202020204" pitchFamily="34" charset="0"/>
                <a:ea typeface="MS Mincho" panose="02020609040205080304" pitchFamily="49" charset="-128"/>
              </a:rPr>
              <a:t>PM</a:t>
            </a:r>
            <a:r>
              <a:rPr lang="en-US" sz="800" dirty="0">
                <a:effectLst/>
                <a:latin typeface="Arial" panose="020B0604020202020204" pitchFamily="34" charset="0"/>
                <a:ea typeface="MS Mincho" panose="02020609040205080304" pitchFamily="49" charset="-128"/>
              </a:rPr>
              <a:t>: RI (</a:t>
            </a:r>
            <a:r>
              <a:rPr lang="en-US" sz="800" dirty="0" err="1">
                <a:effectLst/>
                <a:latin typeface="Arial" panose="020B0604020202020204" pitchFamily="34" charset="0"/>
                <a:ea typeface="MS Mincho" panose="02020609040205080304" pitchFamily="49" charset="-128"/>
              </a:rPr>
              <a:t>CrCl</a:t>
            </a:r>
            <a:r>
              <a:rPr lang="en-US" sz="800" dirty="0">
                <a:effectLst/>
                <a:latin typeface="Arial" panose="020B0604020202020204" pitchFamily="34" charset="0"/>
                <a:ea typeface="MS Mincho" panose="02020609040205080304" pitchFamily="49" charset="-128"/>
              </a:rPr>
              <a:t> 15-29ml/min) or RI in combination with drugs increasing the Xarelto® plasma level, increased risk of uncontrolled bleeding and </a:t>
            </a:r>
            <a:r>
              <a:rPr lang="en-US" sz="800" dirty="0" err="1">
                <a:effectLst/>
                <a:latin typeface="Arial" panose="020B0604020202020204" pitchFamily="34" charset="0"/>
                <a:ea typeface="MS Mincho" panose="02020609040205080304" pitchFamily="49" charset="-128"/>
              </a:rPr>
              <a:t>haemorrhagic</a:t>
            </a:r>
            <a:r>
              <a:rPr lang="en-US" sz="800" dirty="0">
                <a:effectLst/>
                <a:latin typeface="Arial" panose="020B0604020202020204" pitchFamily="34" charset="0"/>
                <a:ea typeface="MS Mincho" panose="02020609040205080304" pitchFamily="49" charset="-128"/>
              </a:rPr>
              <a:t> diathesis, recent </a:t>
            </a:r>
            <a:r>
              <a:rPr lang="en-US" sz="800" dirty="0" err="1">
                <a:effectLst/>
                <a:latin typeface="Arial" panose="020B0604020202020204" pitchFamily="34" charset="0"/>
                <a:ea typeface="MS Mincho" panose="02020609040205080304" pitchFamily="49" charset="-128"/>
              </a:rPr>
              <a:t>haemorrhagic</a:t>
            </a:r>
            <a:r>
              <a:rPr lang="en-US" sz="800" dirty="0">
                <a:effectLst/>
                <a:latin typeface="Arial" panose="020B0604020202020204" pitchFamily="34" charset="0"/>
                <a:ea typeface="MS Mincho" panose="02020609040205080304" pitchFamily="49" charset="-128"/>
              </a:rPr>
              <a:t> stroke, intracranial or intracerebral </a:t>
            </a:r>
            <a:r>
              <a:rPr lang="en-US" sz="800" dirty="0" err="1">
                <a:effectLst/>
                <a:latin typeface="Arial" panose="020B0604020202020204" pitchFamily="34" charset="0"/>
                <a:ea typeface="MS Mincho" panose="02020609040205080304" pitchFamily="49" charset="-128"/>
              </a:rPr>
              <a:t>haemorrhage</a:t>
            </a:r>
            <a:r>
              <a:rPr lang="en-US" sz="800" dirty="0">
                <a:effectLst/>
                <a:latin typeface="Arial" panose="020B0604020202020204" pitchFamily="34" charset="0"/>
                <a:ea typeface="MS Mincho" panose="02020609040205080304" pitchFamily="49" charset="-128"/>
              </a:rPr>
              <a:t>, recent GI ulcers/ulcerative disorders, severe uncontrolled hypertension, vascular retinopathy, intraspinal and intracerebral vascular anomalies, recent brain, spinal or eye surgery, medical history of bronchiectasis or pulmonary bleeding, spinal </a:t>
            </a:r>
            <a:r>
              <a:rPr lang="en-US" sz="800" dirty="0" err="1">
                <a:effectLst/>
                <a:latin typeface="Arial" panose="020B0604020202020204" pitchFamily="34" charset="0"/>
                <a:ea typeface="MS Mincho" panose="02020609040205080304" pitchFamily="49" charset="-128"/>
              </a:rPr>
              <a:t>anaesthesia</a:t>
            </a:r>
            <a:r>
              <a:rPr lang="en-US" sz="800" dirty="0">
                <a:effectLst/>
                <a:latin typeface="Arial" panose="020B0604020202020204" pitchFamily="34" charset="0"/>
                <a:ea typeface="MS Mincho" panose="02020609040205080304" pitchFamily="49" charset="-128"/>
              </a:rPr>
              <a:t> or puncture, discontinue at least 24 hours before invasive/surgical procedures, APS, individual cases of agranulocytosis and SJS were reported. </a:t>
            </a:r>
            <a:r>
              <a:rPr lang="en-US" sz="800" b="1" dirty="0">
                <a:effectLst/>
                <a:latin typeface="Arial" panose="020B0604020202020204" pitchFamily="34" charset="0"/>
                <a:ea typeface="MS Mincho" panose="02020609040205080304" pitchFamily="49" charset="-128"/>
              </a:rPr>
              <a:t>Common ADRs</a:t>
            </a:r>
            <a:r>
              <a:rPr lang="en-US" sz="800" dirty="0">
                <a:effectLst/>
                <a:latin typeface="Arial" panose="020B0604020202020204" pitchFamily="34" charset="0"/>
                <a:ea typeface="MS Mincho" panose="02020609040205080304" pitchFamily="49" charset="-128"/>
              </a:rPr>
              <a:t>: bleeding, </a:t>
            </a:r>
            <a:r>
              <a:rPr lang="en-US" sz="800" dirty="0" err="1">
                <a:effectLst/>
                <a:latin typeface="Arial" panose="020B0604020202020204" pitchFamily="34" charset="0"/>
                <a:ea typeface="MS Mincho" panose="02020609040205080304" pitchFamily="49" charset="-128"/>
              </a:rPr>
              <a:t>anaemia</a:t>
            </a:r>
            <a:r>
              <a:rPr lang="en-US" sz="800" dirty="0">
                <a:effectLst/>
                <a:latin typeface="Arial" panose="020B0604020202020204" pitchFamily="34" charset="0"/>
                <a:ea typeface="MS Mincho" panose="02020609040205080304" pitchFamily="49" charset="-128"/>
              </a:rPr>
              <a:t>, dizziness, headache, eye </a:t>
            </a:r>
            <a:r>
              <a:rPr lang="en-US" sz="800" dirty="0" err="1">
                <a:effectLst/>
                <a:latin typeface="Arial" panose="020B0604020202020204" pitchFamily="34" charset="0"/>
                <a:ea typeface="MS Mincho" panose="02020609040205080304" pitchFamily="49" charset="-128"/>
              </a:rPr>
              <a:t>haemorrhage</a:t>
            </a:r>
            <a:r>
              <a:rPr lang="en-US" sz="800" dirty="0">
                <a:effectLst/>
                <a:latin typeface="Arial" panose="020B0604020202020204" pitchFamily="34" charset="0"/>
                <a:ea typeface="MS Mincho" panose="02020609040205080304" pitchFamily="49" charset="-128"/>
              </a:rPr>
              <a:t>, </a:t>
            </a:r>
            <a:r>
              <a:rPr lang="en-US" sz="800" dirty="0" err="1">
                <a:effectLst/>
                <a:latin typeface="Arial" panose="020B0604020202020204" pitchFamily="34" charset="0"/>
                <a:ea typeface="MS Mincho" panose="02020609040205080304" pitchFamily="49" charset="-128"/>
              </a:rPr>
              <a:t>haematoma</a:t>
            </a:r>
            <a:r>
              <a:rPr lang="en-US" sz="800" dirty="0">
                <a:effectLst/>
                <a:latin typeface="Arial" panose="020B0604020202020204" pitchFamily="34" charset="0"/>
                <a:ea typeface="MS Mincho" panose="02020609040205080304" pitchFamily="49" charset="-128"/>
              </a:rPr>
              <a:t>, epistaxis, </a:t>
            </a:r>
            <a:r>
              <a:rPr lang="en-US" sz="800" dirty="0" err="1">
                <a:effectLst/>
                <a:latin typeface="Arial" panose="020B0604020202020204" pitchFamily="34" charset="0"/>
                <a:ea typeface="MS Mincho" panose="02020609040205080304" pitchFamily="49" charset="-128"/>
              </a:rPr>
              <a:t>haemoptysis</a:t>
            </a:r>
            <a:r>
              <a:rPr lang="en-US" sz="800" dirty="0">
                <a:effectLst/>
                <a:latin typeface="Arial" panose="020B0604020202020204" pitchFamily="34" charset="0"/>
                <a:ea typeface="MS Mincho" panose="02020609040205080304" pitchFamily="49" charset="-128"/>
              </a:rPr>
              <a:t>, nausea, obstipation, </a:t>
            </a:r>
            <a:r>
              <a:rPr lang="en-US" sz="800" dirty="0" err="1">
                <a:effectLst/>
                <a:latin typeface="Arial" panose="020B0604020202020204" pitchFamily="34" charset="0"/>
                <a:ea typeface="MS Mincho" panose="02020609040205080304" pitchFamily="49" charset="-128"/>
              </a:rPr>
              <a:t>diarrhoea</a:t>
            </a:r>
            <a:r>
              <a:rPr lang="en-US" sz="800" dirty="0">
                <a:effectLst/>
                <a:latin typeface="Arial" panose="020B0604020202020204" pitchFamily="34" charset="0"/>
                <a:ea typeface="MS Mincho" panose="02020609040205080304" pitchFamily="49" charset="-128"/>
              </a:rPr>
              <a:t>, elevated liver enzymes (ASAT, ALAT), pruritus, rash, pain in the extremities, fever, peripheral oedema, asthenia. </a:t>
            </a:r>
            <a:r>
              <a:rPr lang="en-US" sz="800" b="1" dirty="0">
                <a:effectLst/>
                <a:latin typeface="Arial" panose="020B0604020202020204" pitchFamily="34" charset="0"/>
                <a:ea typeface="MS Mincho" panose="02020609040205080304" pitchFamily="49" charset="-128"/>
              </a:rPr>
              <a:t>IA</a:t>
            </a:r>
            <a:r>
              <a:rPr lang="en-US" sz="800" dirty="0">
                <a:effectLst/>
                <a:latin typeface="Arial" panose="020B0604020202020204" pitchFamily="34" charset="0"/>
                <a:ea typeface="MS Mincho" panose="02020609040205080304" pitchFamily="49" charset="-128"/>
              </a:rPr>
              <a:t>: Strong CYP 3A4 + P-</a:t>
            </a:r>
            <a:r>
              <a:rPr lang="en-US" sz="800" dirty="0" err="1">
                <a:effectLst/>
                <a:latin typeface="Arial" panose="020B0604020202020204" pitchFamily="34" charset="0"/>
                <a:ea typeface="MS Mincho" panose="02020609040205080304" pitchFamily="49" charset="-128"/>
              </a:rPr>
              <a:t>gp</a:t>
            </a:r>
            <a:r>
              <a:rPr lang="en-US" sz="800" dirty="0">
                <a:effectLst/>
                <a:latin typeface="Arial" panose="020B0604020202020204" pitchFamily="34" charset="0"/>
                <a:ea typeface="MS Mincho" panose="02020609040205080304" pitchFamily="49" charset="-128"/>
              </a:rPr>
              <a:t> inhibitors (ritonavir, ketoconazole), strong CYP 3A4 + P-</a:t>
            </a:r>
            <a:r>
              <a:rPr lang="en-US" sz="800" dirty="0" err="1">
                <a:effectLst/>
                <a:latin typeface="Arial" panose="020B0604020202020204" pitchFamily="34" charset="0"/>
                <a:ea typeface="MS Mincho" panose="02020609040205080304" pitchFamily="49" charset="-128"/>
              </a:rPr>
              <a:t>gp</a:t>
            </a:r>
            <a:r>
              <a:rPr lang="en-US" sz="800" dirty="0">
                <a:effectLst/>
                <a:latin typeface="Arial" panose="020B0604020202020204" pitchFamily="34" charset="0"/>
                <a:ea typeface="MS Mincho" panose="02020609040205080304" pitchFamily="49" charset="-128"/>
              </a:rPr>
              <a:t> inducers (rifampicin, carbamazepine, phenobarbital, St. John's wort), drugs influencing </a:t>
            </a:r>
            <a:r>
              <a:rPr lang="en-US" sz="800" dirty="0" err="1">
                <a:effectLst/>
                <a:latin typeface="Arial" panose="020B0604020202020204" pitchFamily="34" charset="0"/>
                <a:ea typeface="MS Mincho" panose="02020609040205080304" pitchFamily="49" charset="-128"/>
              </a:rPr>
              <a:t>haemostasis</a:t>
            </a:r>
            <a:r>
              <a:rPr lang="en-US" sz="800" dirty="0">
                <a:effectLst/>
                <a:latin typeface="Arial" panose="020B0604020202020204" pitchFamily="34" charset="0"/>
                <a:ea typeface="MS Mincho" panose="02020609040205080304" pitchFamily="49" charset="-128"/>
              </a:rPr>
              <a:t>. </a:t>
            </a:r>
            <a:r>
              <a:rPr lang="en-US" sz="800" b="1" dirty="0">
                <a:effectLst/>
                <a:latin typeface="Arial" panose="020B0604020202020204" pitchFamily="34" charset="0"/>
                <a:ea typeface="MS Mincho" panose="02020609040205080304" pitchFamily="49" charset="-128"/>
              </a:rPr>
              <a:t>Pack sizes</a:t>
            </a:r>
            <a:r>
              <a:rPr lang="en-US" sz="800" dirty="0">
                <a:effectLst/>
                <a:latin typeface="Arial" panose="020B0604020202020204" pitchFamily="34" charset="0"/>
                <a:ea typeface="MS Mincho" panose="02020609040205080304" pitchFamily="49" charset="-128"/>
              </a:rPr>
              <a:t>: 10 &amp; 30 x 10 mg film-coated tablets; 14, 28 &amp; 98 x 15 mg or 20 mg film-coated tablets. (B), covered by health insurance companies (refer to </a:t>
            </a:r>
            <a:r>
              <a:rPr lang="en-US" sz="800" dirty="0" err="1">
                <a:effectLst/>
                <a:latin typeface="Arial" panose="020B0604020202020204" pitchFamily="34" charset="0"/>
                <a:ea typeface="MS Mincho" panose="02020609040205080304" pitchFamily="49" charset="-128"/>
              </a:rPr>
              <a:t>Limitatio</a:t>
            </a:r>
            <a:r>
              <a:rPr lang="en-US" sz="800" dirty="0">
                <a:effectLst/>
                <a:latin typeface="Arial" panose="020B0604020202020204" pitchFamily="34" charset="0"/>
                <a:ea typeface="MS Mincho" panose="02020609040205080304" pitchFamily="49" charset="-128"/>
              </a:rPr>
              <a:t>). Additional information available from www.swissmedicinfo.ch. Distribution: Bayer (Schweiz) AG, </a:t>
            </a:r>
            <a:r>
              <a:rPr lang="en-US" sz="800" dirty="0" err="1">
                <a:effectLst/>
                <a:latin typeface="Arial" panose="020B0604020202020204" pitchFamily="34" charset="0"/>
                <a:ea typeface="MS Mincho" panose="02020609040205080304" pitchFamily="49" charset="-128"/>
              </a:rPr>
              <a:t>Uetlibergstr</a:t>
            </a:r>
            <a:r>
              <a:rPr lang="en-US" sz="800" dirty="0">
                <a:effectLst/>
                <a:latin typeface="Arial" panose="020B0604020202020204" pitchFamily="34" charset="0"/>
                <a:ea typeface="MS Mincho" panose="02020609040205080304" pitchFamily="49" charset="-128"/>
              </a:rPr>
              <a:t>. </a:t>
            </a:r>
            <a:r>
              <a:rPr lang="de-DE" sz="800" dirty="0">
                <a:effectLst/>
                <a:latin typeface="Arial" panose="020B0604020202020204" pitchFamily="34" charset="0"/>
                <a:ea typeface="MS Mincho" panose="02020609040205080304" pitchFamily="49" charset="-128"/>
              </a:rPr>
              <a:t>132, 8045 </a:t>
            </a:r>
            <a:r>
              <a:rPr lang="de-DE" sz="800" dirty="0" err="1">
                <a:effectLst/>
                <a:latin typeface="Arial" panose="020B0604020202020204" pitchFamily="34" charset="0"/>
                <a:ea typeface="MS Mincho" panose="02020609040205080304" pitchFamily="49" charset="-128"/>
              </a:rPr>
              <a:t>Zurich</a:t>
            </a:r>
            <a:r>
              <a:rPr lang="de-DE" sz="800" dirty="0">
                <a:effectLst/>
                <a:latin typeface="Arial" panose="020B0604020202020204" pitchFamily="34" charset="0"/>
                <a:ea typeface="MS Mincho" panose="02020609040205080304" pitchFamily="49" charset="-128"/>
              </a:rPr>
              <a:t>, Switzerland. MA-M_RIV-CH-0265-1_10.2022</a:t>
            </a:r>
            <a:endParaRPr lang="de-DE" sz="12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514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38">
            <a:extLst>
              <a:ext uri="{FF2B5EF4-FFF2-40B4-BE49-F238E27FC236}">
                <a16:creationId xmlns:a16="http://schemas.microsoft.com/office/drawing/2014/main" id="{7779BE4B-4B89-4415-84F2-E5EA1E69A678}"/>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 name="Titel 1">
            <a:extLst>
              <a:ext uri="{FF2B5EF4-FFF2-40B4-BE49-F238E27FC236}">
                <a16:creationId xmlns:a16="http://schemas.microsoft.com/office/drawing/2014/main" id="{21EF8027-B1D0-4752-9C0F-F6D14852A241}"/>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VTE is a major cause of death in Europe</a:t>
            </a:r>
            <a:r>
              <a:rPr lang="en-US" sz="2400" kern="0" baseline="30000" dirty="0"/>
              <a:t>1,2</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6" name="TextBox 3">
            <a:extLst>
              <a:ext uri="{FF2B5EF4-FFF2-40B4-BE49-F238E27FC236}">
                <a16:creationId xmlns:a16="http://schemas.microsoft.com/office/drawing/2014/main" id="{AF5A0872-2E2D-46AF-9BD7-CBD98B2D6A31}"/>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a:spcBef>
                <a:spcPts val="200"/>
              </a:spcBef>
            </a:pPr>
            <a:r>
              <a:rPr lang="pt-BR" sz="700" dirty="0">
                <a:solidFill>
                  <a:srgbClr val="B3B2B5"/>
                </a:solidFill>
                <a:cs typeface="Arial" charset="0"/>
              </a:rPr>
              <a:t>VTE: </a:t>
            </a:r>
            <a:r>
              <a:rPr lang="pt-BR" sz="700" dirty="0" err="1">
                <a:solidFill>
                  <a:srgbClr val="B3B2B5"/>
                </a:solidFill>
                <a:cs typeface="Arial" charset="0"/>
              </a:rPr>
              <a:t>venous</a:t>
            </a:r>
            <a:r>
              <a:rPr lang="pt-BR" sz="700">
                <a:solidFill>
                  <a:srgbClr val="B3B2B5"/>
                </a:solidFill>
                <a:cs typeface="Arial" charset="0"/>
              </a:rPr>
              <a:t> </a:t>
            </a:r>
            <a:r>
              <a:rPr lang="pt-BR" sz="700" err="1">
                <a:solidFill>
                  <a:srgbClr val="B3B2B5"/>
                </a:solidFill>
                <a:cs typeface="Arial" charset="0"/>
              </a:rPr>
              <a:t>thromboembolism</a:t>
            </a:r>
            <a:r>
              <a:rPr lang="pt-BR" sz="700">
                <a:solidFill>
                  <a:srgbClr val="B3B2B5"/>
                </a:solidFill>
                <a:cs typeface="Arial" charset="0"/>
              </a:rPr>
              <a:t> </a:t>
            </a:r>
          </a:p>
        </p:txBody>
      </p:sp>
      <p:grpSp>
        <p:nvGrpSpPr>
          <p:cNvPr id="5" name="Gruppieren 4">
            <a:extLst>
              <a:ext uri="{FF2B5EF4-FFF2-40B4-BE49-F238E27FC236}">
                <a16:creationId xmlns:a16="http://schemas.microsoft.com/office/drawing/2014/main" id="{97BDA536-AECB-4C7F-BA51-312D8990CB71}"/>
              </a:ext>
            </a:extLst>
          </p:cNvPr>
          <p:cNvGrpSpPr/>
          <p:nvPr/>
        </p:nvGrpSpPr>
        <p:grpSpPr>
          <a:xfrm>
            <a:off x="270423" y="1001515"/>
            <a:ext cx="7850891" cy="3314880"/>
            <a:chOff x="571211" y="1061673"/>
            <a:chExt cx="7850891" cy="3314880"/>
          </a:xfrm>
        </p:grpSpPr>
        <p:graphicFrame>
          <p:nvGraphicFramePr>
            <p:cNvPr id="30" name="Content Placeholder 11">
              <a:extLst>
                <a:ext uri="{FF2B5EF4-FFF2-40B4-BE49-F238E27FC236}">
                  <a16:creationId xmlns:a16="http://schemas.microsoft.com/office/drawing/2014/main" id="{F0A7099F-EC3B-478D-A8EB-8500D7ADBC5D}"/>
                </a:ext>
              </a:extLst>
            </p:cNvPr>
            <p:cNvGraphicFramePr>
              <a:graphicFrameLocks/>
            </p:cNvGraphicFramePr>
            <p:nvPr>
              <p:extLst>
                <p:ext uri="{D42A27DB-BD31-4B8C-83A1-F6EECF244321}">
                  <p14:modId xmlns:p14="http://schemas.microsoft.com/office/powerpoint/2010/main" val="3640434842"/>
                </p:ext>
              </p:extLst>
            </p:nvPr>
          </p:nvGraphicFramePr>
          <p:xfrm>
            <a:off x="571211" y="1061673"/>
            <a:ext cx="7850891" cy="3314880"/>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Box 7">
              <a:extLst>
                <a:ext uri="{FF2B5EF4-FFF2-40B4-BE49-F238E27FC236}">
                  <a16:creationId xmlns:a16="http://schemas.microsoft.com/office/drawing/2014/main" id="{10F0CE3C-7E57-4764-A890-6E1E2B2E1572}"/>
                </a:ext>
              </a:extLst>
            </p:cNvPr>
            <p:cNvSpPr txBox="1">
              <a:spLocks noChangeArrowheads="1"/>
            </p:cNvSpPr>
            <p:nvPr/>
          </p:nvSpPr>
          <p:spPr bwMode="auto">
            <a:xfrm>
              <a:off x="5837988" y="1231227"/>
              <a:ext cx="1181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1219170" eaLnBrk="1" fontAlgn="base" hangingPunct="1">
                <a:spcBef>
                  <a:spcPct val="50000"/>
                </a:spcBef>
                <a:spcAft>
                  <a:spcPct val="0"/>
                </a:spcAft>
              </a:pPr>
              <a:r>
                <a:rPr lang="en-GB" altLang="en-US" sz="1000" b="1">
                  <a:solidFill>
                    <a:schemeClr val="tx1">
                      <a:lumMod val="65000"/>
                      <a:lumOff val="35000"/>
                    </a:schemeClr>
                  </a:solidFill>
                </a:rPr>
                <a:t>Deaths resulting from VTE</a:t>
              </a:r>
              <a:endParaRPr lang="en-US" altLang="en-US" sz="1000" b="1">
                <a:solidFill>
                  <a:schemeClr val="tx1">
                    <a:lumMod val="65000"/>
                    <a:lumOff val="35000"/>
                  </a:schemeClr>
                </a:solidFill>
              </a:endParaRPr>
            </a:p>
          </p:txBody>
        </p:sp>
        <p:sp>
          <p:nvSpPr>
            <p:cNvPr id="32" name="Text Box 7">
              <a:extLst>
                <a:ext uri="{FF2B5EF4-FFF2-40B4-BE49-F238E27FC236}">
                  <a16:creationId xmlns:a16="http://schemas.microsoft.com/office/drawing/2014/main" id="{5D11EF28-C1F6-44F6-ADC2-F389ABA9749B}"/>
                </a:ext>
              </a:extLst>
            </p:cNvPr>
            <p:cNvSpPr txBox="1">
              <a:spLocks noChangeArrowheads="1"/>
            </p:cNvSpPr>
            <p:nvPr/>
          </p:nvSpPr>
          <p:spPr bwMode="auto">
            <a:xfrm>
              <a:off x="2621790" y="1231227"/>
              <a:ext cx="16039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1219170" eaLnBrk="1" fontAlgn="base" hangingPunct="1">
                <a:spcBef>
                  <a:spcPct val="50000"/>
                </a:spcBef>
                <a:spcAft>
                  <a:spcPct val="0"/>
                </a:spcAft>
              </a:pPr>
              <a:r>
                <a:rPr lang="en-GB" altLang="en-US" sz="1000" b="1">
                  <a:solidFill>
                    <a:schemeClr val="tx1">
                      <a:lumMod val="65000"/>
                      <a:lumOff val="35000"/>
                    </a:schemeClr>
                  </a:solidFill>
                </a:rPr>
                <a:t>Deaths resulting </a:t>
              </a:r>
              <a:br>
                <a:rPr lang="en-GB" altLang="en-US" sz="1000" b="1">
                  <a:solidFill>
                    <a:schemeClr val="tx1">
                      <a:lumMod val="65000"/>
                      <a:lumOff val="35000"/>
                    </a:schemeClr>
                  </a:solidFill>
                </a:rPr>
              </a:br>
              <a:r>
                <a:rPr lang="en-GB" altLang="en-US" sz="1000" b="1">
                  <a:solidFill>
                    <a:schemeClr val="tx1">
                      <a:lumMod val="65000"/>
                      <a:lumOff val="35000"/>
                    </a:schemeClr>
                  </a:solidFill>
                </a:rPr>
                <a:t>from common cancers</a:t>
              </a:r>
              <a:endParaRPr lang="en-US" altLang="en-US" sz="1000" b="1">
                <a:solidFill>
                  <a:schemeClr val="tx1">
                    <a:lumMod val="65000"/>
                    <a:lumOff val="35000"/>
                  </a:schemeClr>
                </a:solidFill>
              </a:endParaRPr>
            </a:p>
          </p:txBody>
        </p:sp>
        <p:sp>
          <p:nvSpPr>
            <p:cNvPr id="39" name="Text Box 7">
              <a:extLst>
                <a:ext uri="{FF2B5EF4-FFF2-40B4-BE49-F238E27FC236}">
                  <a16:creationId xmlns:a16="http://schemas.microsoft.com/office/drawing/2014/main" id="{CDB22AD3-8A41-4A3A-8E9D-46134B490336}"/>
                </a:ext>
              </a:extLst>
            </p:cNvPr>
            <p:cNvSpPr txBox="1">
              <a:spLocks noChangeArrowheads="1"/>
            </p:cNvSpPr>
            <p:nvPr/>
          </p:nvSpPr>
          <p:spPr bwMode="auto">
            <a:xfrm>
              <a:off x="4009944" y="2517275"/>
              <a:ext cx="981443" cy="137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nchorCtr="0">
              <a:no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defTabSz="1219170" eaLnBrk="1" fontAlgn="base" hangingPunct="1">
                <a:spcBef>
                  <a:spcPct val="50000"/>
                </a:spcBef>
                <a:spcAft>
                  <a:spcPct val="0"/>
                </a:spcAft>
              </a:pPr>
              <a:r>
                <a:rPr lang="en-GB" altLang="en-US" sz="1200" b="1">
                  <a:solidFill>
                    <a:srgbClr val="000000">
                      <a:lumMod val="65000"/>
                      <a:lumOff val="35000"/>
                    </a:srgbClr>
                  </a:solidFill>
                </a:rPr>
                <a:t>Lung</a:t>
              </a:r>
              <a:endParaRPr lang="en-US" altLang="en-US" sz="1200" b="1">
                <a:solidFill>
                  <a:srgbClr val="000000">
                    <a:lumMod val="65000"/>
                    <a:lumOff val="35000"/>
                  </a:srgbClr>
                </a:solidFill>
              </a:endParaRPr>
            </a:p>
          </p:txBody>
        </p:sp>
        <p:sp>
          <p:nvSpPr>
            <p:cNvPr id="40" name="Text Box 7">
              <a:extLst>
                <a:ext uri="{FF2B5EF4-FFF2-40B4-BE49-F238E27FC236}">
                  <a16:creationId xmlns:a16="http://schemas.microsoft.com/office/drawing/2014/main" id="{7EA60503-882C-470A-AFAF-751F2CE80281}"/>
                </a:ext>
              </a:extLst>
            </p:cNvPr>
            <p:cNvSpPr txBox="1">
              <a:spLocks noChangeArrowheads="1"/>
            </p:cNvSpPr>
            <p:nvPr/>
          </p:nvSpPr>
          <p:spPr bwMode="auto">
            <a:xfrm>
              <a:off x="4009944" y="2026827"/>
              <a:ext cx="99414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nchorCtr="0">
              <a:no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defTabSz="1219170" eaLnBrk="1" fontAlgn="base" hangingPunct="1">
                <a:spcBef>
                  <a:spcPct val="50000"/>
                </a:spcBef>
                <a:spcAft>
                  <a:spcPct val="0"/>
                </a:spcAft>
              </a:pPr>
              <a:r>
                <a:rPr lang="en-GB" altLang="en-US" sz="1200" b="1">
                  <a:solidFill>
                    <a:srgbClr val="000000">
                      <a:lumMod val="65000"/>
                      <a:lumOff val="35000"/>
                    </a:srgbClr>
                  </a:solidFill>
                </a:rPr>
                <a:t>Breast</a:t>
              </a:r>
              <a:endParaRPr lang="en-US" altLang="en-US" sz="1200" b="1">
                <a:solidFill>
                  <a:srgbClr val="000000">
                    <a:lumMod val="65000"/>
                    <a:lumOff val="35000"/>
                  </a:srgbClr>
                </a:solidFill>
              </a:endParaRPr>
            </a:p>
          </p:txBody>
        </p:sp>
        <p:sp>
          <p:nvSpPr>
            <p:cNvPr id="41" name="Text Box 7">
              <a:extLst>
                <a:ext uri="{FF2B5EF4-FFF2-40B4-BE49-F238E27FC236}">
                  <a16:creationId xmlns:a16="http://schemas.microsoft.com/office/drawing/2014/main" id="{0BBC5FF5-681E-42D1-B4F1-4EBE1C383626}"/>
                </a:ext>
              </a:extLst>
            </p:cNvPr>
            <p:cNvSpPr txBox="1">
              <a:spLocks noChangeArrowheads="1"/>
            </p:cNvSpPr>
            <p:nvPr/>
          </p:nvSpPr>
          <p:spPr bwMode="auto">
            <a:xfrm>
              <a:off x="3997244" y="1643012"/>
              <a:ext cx="1302632" cy="38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nchorCtr="0">
              <a:no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defTabSz="1219170" eaLnBrk="1" fontAlgn="base" hangingPunct="1">
                <a:spcBef>
                  <a:spcPct val="50000"/>
                </a:spcBef>
                <a:spcAft>
                  <a:spcPct val="0"/>
                </a:spcAft>
              </a:pPr>
              <a:r>
                <a:rPr lang="en-GB" altLang="en-US" sz="1200" b="1">
                  <a:solidFill>
                    <a:srgbClr val="000000">
                      <a:lumMod val="65000"/>
                      <a:lumOff val="35000"/>
                    </a:srgbClr>
                  </a:solidFill>
                </a:rPr>
                <a:t>Prostate</a:t>
              </a:r>
              <a:endParaRPr lang="en-US" altLang="en-US" sz="1200" b="1">
                <a:solidFill>
                  <a:srgbClr val="000000">
                    <a:lumMod val="65000"/>
                    <a:lumOff val="35000"/>
                  </a:srgbClr>
                </a:solidFill>
              </a:endParaRPr>
            </a:p>
          </p:txBody>
        </p:sp>
      </p:grpSp>
      <p:sp>
        <p:nvSpPr>
          <p:cNvPr id="42" name="Text Box 37">
            <a:extLst>
              <a:ext uri="{FF2B5EF4-FFF2-40B4-BE49-F238E27FC236}">
                <a16:creationId xmlns:a16="http://schemas.microsoft.com/office/drawing/2014/main" id="{BB0FD2B2-1DC5-468A-B3C0-A14C9A2070CA}"/>
              </a:ext>
            </a:extLst>
          </p:cNvPr>
          <p:cNvSpPr txBox="1">
            <a:spLocks noChangeArrowheads="1"/>
          </p:cNvSpPr>
          <p:nvPr/>
        </p:nvSpPr>
        <p:spPr bwMode="auto">
          <a:xfrm rot="16200000">
            <a:off x="-645435" y="2452301"/>
            <a:ext cx="2628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rgbClr val="FFFF00"/>
                </a:solidFill>
                <a:latin typeface="Arial" charset="0"/>
                <a:cs typeface="Arial" charset="0"/>
              </a:defRPr>
            </a:lvl1pPr>
            <a:lvl2pPr marL="742950" indent="-285750" defTabSz="457200" eaLnBrk="0" hangingPunct="0">
              <a:defRPr>
                <a:solidFill>
                  <a:srgbClr val="FFFF00"/>
                </a:solidFill>
                <a:latin typeface="Arial" charset="0"/>
                <a:cs typeface="Arial" charset="0"/>
              </a:defRPr>
            </a:lvl2pPr>
            <a:lvl3pPr marL="1143000" indent="-228600" defTabSz="457200" eaLnBrk="0" hangingPunct="0">
              <a:defRPr>
                <a:solidFill>
                  <a:srgbClr val="FFFF00"/>
                </a:solidFill>
                <a:latin typeface="Arial" charset="0"/>
                <a:cs typeface="Arial" charset="0"/>
              </a:defRPr>
            </a:lvl3pPr>
            <a:lvl4pPr marL="1600200" indent="-228600" defTabSz="457200" eaLnBrk="0" hangingPunct="0">
              <a:defRPr>
                <a:solidFill>
                  <a:srgbClr val="FFFF00"/>
                </a:solidFill>
                <a:latin typeface="Arial" charset="0"/>
                <a:cs typeface="Arial" charset="0"/>
              </a:defRPr>
            </a:lvl4pPr>
            <a:lvl5pPr marL="2057400" indent="-228600" defTabSz="457200" eaLnBrk="0" hangingPunct="0">
              <a:defRPr>
                <a:solidFill>
                  <a:srgbClr val="FFFF00"/>
                </a:solidFill>
                <a:latin typeface="Arial" charset="0"/>
                <a:cs typeface="Arial" charset="0"/>
              </a:defRPr>
            </a:lvl5pPr>
            <a:lvl6pPr marL="2514600" indent="-228600" defTabSz="457200" eaLnBrk="0" fontAlgn="base" hangingPunct="0">
              <a:spcBef>
                <a:spcPct val="0"/>
              </a:spcBef>
              <a:spcAft>
                <a:spcPct val="0"/>
              </a:spcAft>
              <a:defRPr>
                <a:solidFill>
                  <a:srgbClr val="FFFF00"/>
                </a:solidFill>
                <a:latin typeface="Arial" charset="0"/>
                <a:cs typeface="Arial" charset="0"/>
              </a:defRPr>
            </a:lvl6pPr>
            <a:lvl7pPr marL="2971800" indent="-228600" defTabSz="457200" eaLnBrk="0" fontAlgn="base" hangingPunct="0">
              <a:spcBef>
                <a:spcPct val="0"/>
              </a:spcBef>
              <a:spcAft>
                <a:spcPct val="0"/>
              </a:spcAft>
              <a:defRPr>
                <a:solidFill>
                  <a:srgbClr val="FFFF00"/>
                </a:solidFill>
                <a:latin typeface="Arial" charset="0"/>
                <a:cs typeface="Arial" charset="0"/>
              </a:defRPr>
            </a:lvl7pPr>
            <a:lvl8pPr marL="3429000" indent="-228600" defTabSz="457200" eaLnBrk="0" fontAlgn="base" hangingPunct="0">
              <a:spcBef>
                <a:spcPct val="0"/>
              </a:spcBef>
              <a:spcAft>
                <a:spcPct val="0"/>
              </a:spcAft>
              <a:defRPr>
                <a:solidFill>
                  <a:srgbClr val="FFFF00"/>
                </a:solidFill>
                <a:latin typeface="Arial" charset="0"/>
                <a:cs typeface="Arial" charset="0"/>
              </a:defRPr>
            </a:lvl8pPr>
            <a:lvl9pPr marL="3886200" indent="-228600" defTabSz="457200" eaLnBrk="0" fontAlgn="base" hangingPunct="0">
              <a:spcBef>
                <a:spcPct val="0"/>
              </a:spcBef>
              <a:spcAft>
                <a:spcPct val="0"/>
              </a:spcAft>
              <a:defRPr>
                <a:solidFill>
                  <a:srgbClr val="FFFF00"/>
                </a:solidFill>
                <a:latin typeface="Arial" charset="0"/>
                <a:cs typeface="Arial" charset="0"/>
              </a:defRPr>
            </a:lvl9pPr>
          </a:lstStyle>
          <a:p>
            <a:pPr algn="ctr" defTabSz="609585" eaLnBrk="1" fontAlgn="base" hangingPunct="1">
              <a:spcBef>
                <a:spcPct val="50000"/>
              </a:spcBef>
              <a:spcAft>
                <a:spcPct val="0"/>
              </a:spcAft>
            </a:pPr>
            <a:r>
              <a:rPr lang="en-GB" altLang="en-US" sz="1200" b="1">
                <a:solidFill>
                  <a:srgbClr val="000000">
                    <a:lumMod val="65000"/>
                    <a:lumOff val="35000"/>
                  </a:srgbClr>
                </a:solidFill>
                <a:ea typeface="ＭＳ Ｐゴシック" pitchFamily="34" charset="-128"/>
              </a:rPr>
              <a:t>Number of deaths </a:t>
            </a:r>
          </a:p>
        </p:txBody>
      </p:sp>
    </p:spTree>
    <p:extLst>
      <p:ext uri="{BB962C8B-B14F-4D97-AF65-F5344CB8AC3E}">
        <p14:creationId xmlns:p14="http://schemas.microsoft.com/office/powerpoint/2010/main" val="273654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lowchart: Off-page Connector 16">
            <a:extLst>
              <a:ext uri="{FF2B5EF4-FFF2-40B4-BE49-F238E27FC236}">
                <a16:creationId xmlns:a16="http://schemas.microsoft.com/office/drawing/2014/main" id="{931BA547-5DBC-4D6F-8134-2F666B80D9B8}"/>
              </a:ext>
            </a:extLst>
          </p:cNvPr>
          <p:cNvSpPr/>
          <p:nvPr/>
        </p:nvSpPr>
        <p:spPr bwMode="auto">
          <a:xfrm>
            <a:off x="6436199" y="2986878"/>
            <a:ext cx="2088663" cy="1368000"/>
          </a:xfrm>
          <a:prstGeom prst="flowChartOffpageConnector">
            <a:avLst/>
          </a:prstGeom>
          <a:noFill/>
          <a:ln w="28575" algn="ctr">
            <a:solidFill>
              <a:schemeClr val="bg2"/>
            </a:solidFill>
            <a:miter lim="800000"/>
            <a:headEnd/>
            <a:tailEnd/>
          </a:ln>
          <a:effectLst/>
        </p:spPr>
        <p:txBody>
          <a:bodyPr wrap="square" lIns="0" tIns="108000" rIns="0" bIns="0" rtlCol="0" anchor="ctr" anchorCtr="0">
            <a:noAutofit/>
          </a:bodyPr>
          <a:lstStyle/>
          <a:p>
            <a:pPr algn="ctr" defTabSz="685783" fontAlgn="auto">
              <a:spcBef>
                <a:spcPts val="0"/>
              </a:spcBef>
              <a:spcAft>
                <a:spcPts val="0"/>
              </a:spcAft>
            </a:pPr>
            <a:endParaRPr lang="en-US" sz="1100">
              <a:solidFill>
                <a:schemeClr val="tx1">
                  <a:lumMod val="65000"/>
                  <a:lumOff val="35000"/>
                </a:schemeClr>
              </a:solidFill>
              <a:latin typeface="Arial"/>
            </a:endParaRPr>
          </a:p>
          <a:p>
            <a:pPr algn="ctr" defTabSz="685783" fontAlgn="auto">
              <a:spcBef>
                <a:spcPts val="0"/>
              </a:spcBef>
              <a:spcAft>
                <a:spcPts val="0"/>
              </a:spcAft>
            </a:pPr>
            <a:r>
              <a:rPr lang="en-US" sz="1100">
                <a:solidFill>
                  <a:schemeClr val="tx1">
                    <a:lumMod val="65000"/>
                    <a:lumOff val="35000"/>
                  </a:schemeClr>
                </a:solidFill>
                <a:latin typeface="Arial"/>
              </a:rPr>
              <a:t>…and a </a:t>
            </a:r>
            <a:br>
              <a:rPr lang="en-US" sz="1100">
                <a:solidFill>
                  <a:schemeClr val="tx1">
                    <a:lumMod val="65000"/>
                    <a:lumOff val="35000"/>
                  </a:schemeClr>
                </a:solidFill>
                <a:latin typeface="Arial"/>
              </a:rPr>
            </a:br>
            <a:r>
              <a:rPr lang="en-US" sz="1100" b="1">
                <a:solidFill>
                  <a:srgbClr val="3961AC"/>
                </a:solidFill>
                <a:latin typeface="Arial"/>
              </a:rPr>
              <a:t>3× risk of major bleeding </a:t>
            </a:r>
            <a:br>
              <a:rPr lang="en-US" sz="1100" b="1">
                <a:solidFill>
                  <a:srgbClr val="3961AC"/>
                </a:solidFill>
                <a:latin typeface="Arial"/>
              </a:rPr>
            </a:br>
            <a:r>
              <a:rPr lang="en-US" sz="1100">
                <a:solidFill>
                  <a:schemeClr val="tx1">
                    <a:lumMod val="65000"/>
                    <a:lumOff val="35000"/>
                  </a:schemeClr>
                </a:solidFill>
                <a:latin typeface="Arial"/>
              </a:rPr>
              <a:t>vs. VTE patients without renal impairment</a:t>
            </a:r>
            <a:r>
              <a:rPr lang="en-US" sz="1100" baseline="30000">
                <a:solidFill>
                  <a:schemeClr val="tx1">
                    <a:lumMod val="65000"/>
                    <a:lumOff val="35000"/>
                  </a:schemeClr>
                </a:solidFill>
                <a:latin typeface="Arial"/>
              </a:rPr>
              <a:t>3</a:t>
            </a:r>
          </a:p>
        </p:txBody>
      </p:sp>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How would you protect patients with VTE </a:t>
            </a:r>
            <a:br>
              <a:rPr lang="en-US" sz="2400" kern="0"/>
            </a:br>
            <a:r>
              <a:rPr lang="en-US" sz="2400" kern="0"/>
              <a:t>like Mr. Bucher?</a:t>
            </a:r>
            <a:endParaRPr kumimoji="0" lang="de-DE" sz="2400" b="1" i="0" u="none" strike="noStrike" kern="0" cap="none" spc="0" normalizeH="0" baseline="30000" noProof="0">
              <a:ln>
                <a:noFill/>
              </a:ln>
              <a:solidFill>
                <a:srgbClr val="3961AC"/>
              </a:solidFill>
              <a:effectLst/>
              <a:uLnTx/>
              <a:uFillTx/>
              <a:latin typeface="Arial"/>
              <a:ea typeface="+mj-ea"/>
              <a:cs typeface="+mj-cs"/>
            </a:endParaRPr>
          </a:p>
        </p:txBody>
      </p:sp>
      <p:sp>
        <p:nvSpPr>
          <p:cNvPr id="25" name="TextBox 3">
            <a:extLst>
              <a:ext uri="{FF2B5EF4-FFF2-40B4-BE49-F238E27FC236}">
                <a16:creationId xmlns:a16="http://schemas.microsoft.com/office/drawing/2014/main" id="{0E30E56A-65EA-4E0F-B437-7F8EDEA8E8D5}"/>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a:spcBef>
                <a:spcPts val="0"/>
              </a:spcBef>
              <a:spcAft>
                <a:spcPts val="200"/>
              </a:spcAft>
            </a:pPr>
            <a:r>
              <a:rPr lang="da-DK" sz="700" dirty="0">
                <a:solidFill>
                  <a:srgbClr val="B3B2B5"/>
                </a:solidFill>
                <a:cs typeface="Arial" charset="0"/>
              </a:rPr>
              <a:t>VTE: venous thromboembolism; </a:t>
            </a:r>
            <a:r>
              <a:rPr lang="da-DK" sz="700" dirty="0" err="1">
                <a:solidFill>
                  <a:srgbClr val="B3B2B5"/>
                </a:solidFill>
                <a:cs typeface="Arial" charset="0"/>
              </a:rPr>
              <a:t>CrCL</a:t>
            </a:r>
            <a:r>
              <a:rPr lang="da-DK" sz="700" dirty="0">
                <a:solidFill>
                  <a:srgbClr val="B3B2B5"/>
                </a:solidFill>
                <a:cs typeface="Arial" charset="0"/>
              </a:rPr>
              <a:t>: </a:t>
            </a:r>
            <a:r>
              <a:rPr lang="da-DK" sz="700" dirty="0" err="1">
                <a:solidFill>
                  <a:srgbClr val="B3B2B5"/>
                </a:solidFill>
                <a:cs typeface="Arial" charset="0"/>
              </a:rPr>
              <a:t>creatinine</a:t>
            </a:r>
            <a:r>
              <a:rPr lang="da-DK" sz="700" dirty="0">
                <a:solidFill>
                  <a:srgbClr val="B3B2B5"/>
                </a:solidFill>
                <a:cs typeface="Arial" charset="0"/>
              </a:rPr>
              <a:t> </a:t>
            </a:r>
            <a:r>
              <a:rPr lang="da-DK" sz="700" dirty="0" err="1">
                <a:solidFill>
                  <a:srgbClr val="B3B2B5"/>
                </a:solidFill>
                <a:cs typeface="Arial" charset="0"/>
              </a:rPr>
              <a:t>clearance</a:t>
            </a:r>
            <a:r>
              <a:rPr lang="da-DK" sz="700" dirty="0">
                <a:solidFill>
                  <a:srgbClr val="B3B2B5"/>
                </a:solidFill>
                <a:cs typeface="Arial" charset="0"/>
              </a:rPr>
              <a:t>; PE: </a:t>
            </a:r>
            <a:r>
              <a:rPr lang="da-DK" sz="700" dirty="0" err="1">
                <a:solidFill>
                  <a:srgbClr val="B3B2B5"/>
                </a:solidFill>
                <a:cs typeface="Arial" charset="0"/>
              </a:rPr>
              <a:t>pulmonary</a:t>
            </a:r>
            <a:r>
              <a:rPr lang="da-DK" sz="700" dirty="0">
                <a:solidFill>
                  <a:srgbClr val="B3B2B5"/>
                </a:solidFill>
                <a:cs typeface="Arial" charset="0"/>
              </a:rPr>
              <a:t> </a:t>
            </a:r>
            <a:r>
              <a:rPr lang="da-DK" sz="700" dirty="0" err="1">
                <a:solidFill>
                  <a:srgbClr val="B3B2B5"/>
                </a:solidFill>
                <a:cs typeface="Arial" charset="0"/>
              </a:rPr>
              <a:t>embolism</a:t>
            </a:r>
            <a:r>
              <a:rPr lang="da-DK" sz="700" dirty="0">
                <a:solidFill>
                  <a:srgbClr val="B3B2B5"/>
                </a:solidFill>
                <a:cs typeface="Arial" charset="0"/>
              </a:rPr>
              <a:t> </a:t>
            </a:r>
          </a:p>
        </p:txBody>
      </p:sp>
      <p:sp>
        <p:nvSpPr>
          <p:cNvPr id="27" name="Rectangle 28">
            <a:extLst>
              <a:ext uri="{FF2B5EF4-FFF2-40B4-BE49-F238E27FC236}">
                <a16:creationId xmlns:a16="http://schemas.microsoft.com/office/drawing/2014/main" id="{FFD80A8B-43D5-4E06-A5B0-D7642A945270}"/>
              </a:ext>
            </a:extLst>
          </p:cNvPr>
          <p:cNvSpPr/>
          <p:nvPr/>
        </p:nvSpPr>
        <p:spPr bwMode="auto">
          <a:xfrm>
            <a:off x="3369070" y="3611391"/>
            <a:ext cx="2433212" cy="917713"/>
          </a:xfrm>
          <a:prstGeom prst="rect">
            <a:avLst/>
          </a:prstGeom>
          <a:noFill/>
          <a:ln w="19050" algn="ctr">
            <a:noFill/>
            <a:miter lim="800000"/>
            <a:headEnd/>
            <a:tailEnd/>
          </a:ln>
          <a:effectLst/>
        </p:spPr>
        <p:txBody>
          <a:bodyPr wrap="square" lIns="0" tIns="0" rIns="0" bIns="0" rtlCol="0" anchor="t" anchorCtr="0">
            <a:noAutofit/>
          </a:bodyPr>
          <a:lstStyle/>
          <a:p>
            <a:pPr algn="ctr" defTabSz="1280097"/>
            <a:r>
              <a:rPr lang="en-US" sz="1200" i="1">
                <a:solidFill>
                  <a:schemeClr val="bg2"/>
                </a:solidFill>
                <a:latin typeface="Arial" charset="0"/>
              </a:rPr>
              <a:t>I had a blood clot and my doctor says my kidneys aren't working so well. I really hope that doesn’t cause more problems.</a:t>
            </a:r>
          </a:p>
        </p:txBody>
      </p:sp>
      <p:sp>
        <p:nvSpPr>
          <p:cNvPr id="30" name="Flowchart: Off-page Connector 16">
            <a:extLst>
              <a:ext uri="{FF2B5EF4-FFF2-40B4-BE49-F238E27FC236}">
                <a16:creationId xmlns:a16="http://schemas.microsoft.com/office/drawing/2014/main" id="{24B090B0-9B09-4F7C-B4FC-9F47862335DE}"/>
              </a:ext>
            </a:extLst>
          </p:cNvPr>
          <p:cNvSpPr/>
          <p:nvPr/>
        </p:nvSpPr>
        <p:spPr bwMode="auto">
          <a:xfrm>
            <a:off x="6434625" y="2092636"/>
            <a:ext cx="2088663" cy="1116000"/>
          </a:xfrm>
          <a:prstGeom prst="flowChartOffpageConnector">
            <a:avLst/>
          </a:prstGeom>
          <a:solidFill>
            <a:schemeClr val="bg1"/>
          </a:solidFill>
          <a:ln w="28575" algn="ctr">
            <a:solidFill>
              <a:schemeClr val="bg2"/>
            </a:solidFill>
            <a:miter lim="800000"/>
            <a:headEnd/>
            <a:tailEnd/>
          </a:ln>
          <a:effectLst/>
        </p:spPr>
        <p:txBody>
          <a:bodyPr wrap="square" lIns="0" tIns="0" rIns="0" bIns="0" rtlCol="0" anchor="ctr" anchorCtr="0">
            <a:noAutofit/>
          </a:bodyPr>
          <a:lstStyle/>
          <a:p>
            <a:pPr algn="ctr" defTabSz="685783" fontAlgn="auto">
              <a:spcBef>
                <a:spcPts val="0"/>
              </a:spcBef>
              <a:spcAft>
                <a:spcPts val="0"/>
              </a:spcAft>
            </a:pPr>
            <a:endParaRPr lang="en-US" sz="1100">
              <a:solidFill>
                <a:schemeClr val="tx1">
                  <a:lumMod val="65000"/>
                  <a:lumOff val="35000"/>
                </a:schemeClr>
              </a:solidFill>
              <a:latin typeface="Arial"/>
            </a:endParaRPr>
          </a:p>
          <a:p>
            <a:pPr algn="ctr" defTabSz="685783" fontAlgn="auto">
              <a:spcBef>
                <a:spcPts val="0"/>
              </a:spcBef>
              <a:spcAft>
                <a:spcPts val="0"/>
              </a:spcAft>
            </a:pPr>
            <a:br>
              <a:rPr lang="en-US" sz="1100">
                <a:solidFill>
                  <a:schemeClr val="tx1">
                    <a:lumMod val="65000"/>
                    <a:lumOff val="35000"/>
                  </a:schemeClr>
                </a:solidFill>
                <a:latin typeface="Arial"/>
              </a:rPr>
            </a:br>
            <a:r>
              <a:rPr lang="en-US" sz="1100">
                <a:solidFill>
                  <a:schemeClr val="tx1">
                    <a:lumMod val="65000"/>
                    <a:lumOff val="35000"/>
                  </a:schemeClr>
                </a:solidFill>
                <a:latin typeface="Arial"/>
              </a:rPr>
              <a:t>Renal impairment is </a:t>
            </a:r>
            <a:br>
              <a:rPr lang="en-US" sz="1100">
                <a:solidFill>
                  <a:schemeClr val="tx1">
                    <a:lumMod val="65000"/>
                    <a:lumOff val="35000"/>
                  </a:schemeClr>
                </a:solidFill>
                <a:latin typeface="Arial"/>
              </a:rPr>
            </a:br>
            <a:r>
              <a:rPr lang="en-US" sz="1100">
                <a:solidFill>
                  <a:schemeClr val="tx1">
                    <a:lumMod val="65000"/>
                    <a:lumOff val="35000"/>
                  </a:schemeClr>
                </a:solidFill>
                <a:latin typeface="Arial"/>
              </a:rPr>
              <a:t>associated with a </a:t>
            </a:r>
            <a:br>
              <a:rPr lang="en-US" sz="1100">
                <a:solidFill>
                  <a:schemeClr val="tx1">
                    <a:lumMod val="65000"/>
                    <a:lumOff val="35000"/>
                  </a:schemeClr>
                </a:solidFill>
                <a:latin typeface="Arial"/>
              </a:rPr>
            </a:br>
            <a:r>
              <a:rPr lang="en-US" sz="1100" b="1">
                <a:solidFill>
                  <a:srgbClr val="3961AC"/>
                </a:solidFill>
                <a:latin typeface="Arial"/>
              </a:rPr>
              <a:t>2–5× risk of fatal PE</a:t>
            </a:r>
            <a:r>
              <a:rPr lang="en-US" sz="1100" b="1" baseline="30000">
                <a:solidFill>
                  <a:srgbClr val="3961AC"/>
                </a:solidFill>
                <a:latin typeface="Arial"/>
              </a:rPr>
              <a:t>4</a:t>
            </a:r>
          </a:p>
        </p:txBody>
      </p:sp>
      <p:sp>
        <p:nvSpPr>
          <p:cNvPr id="31" name="Flowchart: Off-page Connector 15">
            <a:extLst>
              <a:ext uri="{FF2B5EF4-FFF2-40B4-BE49-F238E27FC236}">
                <a16:creationId xmlns:a16="http://schemas.microsoft.com/office/drawing/2014/main" id="{BAB3715B-EDC4-4B35-B649-F57A09DBE499}"/>
              </a:ext>
            </a:extLst>
          </p:cNvPr>
          <p:cNvSpPr/>
          <p:nvPr/>
        </p:nvSpPr>
        <p:spPr bwMode="auto">
          <a:xfrm>
            <a:off x="6434625" y="1290873"/>
            <a:ext cx="2088663" cy="1008000"/>
          </a:xfrm>
          <a:prstGeom prst="flowChartOffpageConnector">
            <a:avLst/>
          </a:prstGeom>
          <a:solidFill>
            <a:schemeClr val="bg1"/>
          </a:solidFill>
          <a:ln w="28575" algn="ctr">
            <a:solidFill>
              <a:schemeClr val="bg2"/>
            </a:solidFill>
            <a:miter lim="800000"/>
            <a:headEnd/>
            <a:tailEnd/>
          </a:ln>
          <a:effectLst/>
        </p:spPr>
        <p:txBody>
          <a:bodyPr wrap="square" lIns="0" tIns="108000" rIns="0" bIns="0" rtlCol="0" anchor="ctr" anchorCtr="0">
            <a:noAutofit/>
          </a:bodyPr>
          <a:lstStyle/>
          <a:p>
            <a:pPr algn="ctr" defTabSz="685783" fontAlgn="auto">
              <a:spcBef>
                <a:spcPts val="0"/>
              </a:spcBef>
              <a:spcAft>
                <a:spcPts val="0"/>
              </a:spcAft>
            </a:pPr>
            <a:r>
              <a:rPr lang="en-US" sz="1100" b="1">
                <a:solidFill>
                  <a:srgbClr val="3961AC"/>
                </a:solidFill>
                <a:latin typeface="Arial"/>
              </a:rPr>
              <a:t>20% of patients </a:t>
            </a:r>
            <a:br>
              <a:rPr lang="en-US" sz="1100">
                <a:solidFill>
                  <a:schemeClr val="tx1">
                    <a:lumMod val="65000"/>
                    <a:lumOff val="35000"/>
                  </a:schemeClr>
                </a:solidFill>
                <a:latin typeface="Arial"/>
              </a:rPr>
            </a:br>
            <a:r>
              <a:rPr lang="en-US" sz="1100">
                <a:solidFill>
                  <a:schemeClr val="tx1">
                    <a:lumMod val="65000"/>
                    <a:lumOff val="35000"/>
                  </a:schemeClr>
                </a:solidFill>
                <a:latin typeface="Arial"/>
              </a:rPr>
              <a:t>with VTE have </a:t>
            </a:r>
            <a:br>
              <a:rPr lang="en-US" sz="1100">
                <a:solidFill>
                  <a:schemeClr val="tx1">
                    <a:lumMod val="65000"/>
                    <a:lumOff val="35000"/>
                  </a:schemeClr>
                </a:solidFill>
                <a:latin typeface="Arial"/>
              </a:rPr>
            </a:br>
            <a:r>
              <a:rPr lang="en-US" sz="1100">
                <a:solidFill>
                  <a:schemeClr val="tx1">
                    <a:lumMod val="65000"/>
                    <a:lumOff val="35000"/>
                  </a:schemeClr>
                </a:solidFill>
                <a:latin typeface="Arial"/>
              </a:rPr>
              <a:t>renal impairment</a:t>
            </a:r>
            <a:r>
              <a:rPr lang="en-US" sz="1100" baseline="30000">
                <a:solidFill>
                  <a:schemeClr val="tx1">
                    <a:lumMod val="65000"/>
                    <a:lumOff val="35000"/>
                  </a:schemeClr>
                </a:solidFill>
                <a:latin typeface="Arial"/>
              </a:rPr>
              <a:t>3</a:t>
            </a:r>
          </a:p>
        </p:txBody>
      </p:sp>
      <p:pic>
        <p:nvPicPr>
          <p:cNvPr id="48" name="Picture 4">
            <a:extLst>
              <a:ext uri="{FF2B5EF4-FFF2-40B4-BE49-F238E27FC236}">
                <a16:creationId xmlns:a16="http://schemas.microsoft.com/office/drawing/2014/main" id="{0A7EE678-91B7-4466-AC35-66D61FE3F10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8" y="1050203"/>
            <a:ext cx="2187139" cy="3299916"/>
          </a:xfrm>
          <a:prstGeom prst="rect">
            <a:avLst/>
          </a:prstGeom>
        </p:spPr>
      </p:pic>
      <p:sp>
        <p:nvSpPr>
          <p:cNvPr id="49" name="TextBox 6">
            <a:extLst>
              <a:ext uri="{FF2B5EF4-FFF2-40B4-BE49-F238E27FC236}">
                <a16:creationId xmlns:a16="http://schemas.microsoft.com/office/drawing/2014/main" id="{6FF40D65-10CA-4D7E-8EB5-C501AC71E72E}"/>
              </a:ext>
            </a:extLst>
          </p:cNvPr>
          <p:cNvSpPr txBox="1"/>
          <p:nvPr/>
        </p:nvSpPr>
        <p:spPr>
          <a:xfrm>
            <a:off x="829708" y="1538094"/>
            <a:ext cx="1976889" cy="637753"/>
          </a:xfrm>
          <a:prstGeom prst="rect">
            <a:avLst/>
          </a:prstGeom>
          <a:noFill/>
        </p:spPr>
        <p:txBody>
          <a:bodyPr wrap="square" lIns="67500" tIns="35100" rIns="67500" bIns="0" rtlCol="0" anchor="t">
            <a:noAutofit/>
          </a:bodyPr>
          <a:lstStyle/>
          <a:p>
            <a:pPr defTabSz="179388" fontAlgn="auto">
              <a:spcBef>
                <a:spcPts val="0"/>
              </a:spcBef>
              <a:spcAft>
                <a:spcPts val="0"/>
              </a:spcAft>
              <a:tabLst>
                <a:tab pos="0" algn="l"/>
              </a:tabLst>
            </a:pPr>
            <a:r>
              <a:rPr lang="en-GB" sz="2100">
                <a:solidFill>
                  <a:srgbClr val="3961AC"/>
                </a:solidFill>
                <a:latin typeface="Arial Black" panose="020B0A04020102020204" pitchFamily="34" charset="0"/>
              </a:rPr>
              <a:t>Mr. Bucher</a:t>
            </a:r>
          </a:p>
          <a:p>
            <a:pPr defTabSz="685783" fontAlgn="auto">
              <a:spcBef>
                <a:spcPts val="0"/>
              </a:spcBef>
              <a:spcAft>
                <a:spcPts val="0"/>
              </a:spcAft>
            </a:pPr>
            <a:r>
              <a:rPr lang="en-GB" sz="1200" b="1">
                <a:solidFill>
                  <a:srgbClr val="3961AC">
                    <a:alpha val="80000"/>
                  </a:srgbClr>
                </a:solidFill>
                <a:latin typeface="Arial"/>
              </a:rPr>
              <a:t>70 years old</a:t>
            </a:r>
          </a:p>
          <a:p>
            <a:pPr defTabSz="685783" fontAlgn="auto">
              <a:spcBef>
                <a:spcPts val="0"/>
              </a:spcBef>
              <a:spcAft>
                <a:spcPts val="0"/>
              </a:spcAft>
            </a:pPr>
            <a:endParaRPr lang="en-GB" sz="1200">
              <a:solidFill>
                <a:srgbClr val="000000">
                  <a:lumMod val="65000"/>
                  <a:lumOff val="35000"/>
                </a:srgbClr>
              </a:solidFill>
              <a:latin typeface="Arial"/>
            </a:endParaRPr>
          </a:p>
          <a:p>
            <a:pPr marL="214308" indent="-214308" defTabSz="685783" fontAlgn="auto">
              <a:spcBef>
                <a:spcPts val="0"/>
              </a:spcBef>
              <a:spcAft>
                <a:spcPts val="450"/>
              </a:spcAft>
              <a:buClr>
                <a:srgbClr val="3961AC"/>
              </a:buClr>
              <a:buFont typeface="Wingdings" panose="05000000000000000000" pitchFamily="2" charset="2"/>
              <a:buChar char=""/>
            </a:pPr>
            <a:r>
              <a:rPr lang="en-US" sz="1200">
                <a:solidFill>
                  <a:schemeClr val="tx1">
                    <a:lumMod val="65000"/>
                    <a:lumOff val="35000"/>
                  </a:schemeClr>
                </a:solidFill>
                <a:latin typeface="Arial"/>
              </a:rPr>
              <a:t>Pulmonary embolism with no identified provoking factor </a:t>
            </a:r>
          </a:p>
          <a:p>
            <a:pPr marL="214308" indent="-214308" defTabSz="685783" fontAlgn="auto">
              <a:spcBef>
                <a:spcPts val="0"/>
              </a:spcBef>
              <a:spcAft>
                <a:spcPts val="450"/>
              </a:spcAft>
              <a:buClr>
                <a:srgbClr val="3961AC"/>
              </a:buClr>
              <a:buFont typeface="Wingdings" panose="05000000000000000000" pitchFamily="2" charset="2"/>
              <a:buChar char=""/>
            </a:pPr>
            <a:r>
              <a:rPr lang="en-US" sz="1200" err="1">
                <a:solidFill>
                  <a:schemeClr val="tx1">
                    <a:lumMod val="65000"/>
                    <a:lumOff val="35000"/>
                  </a:schemeClr>
                </a:solidFill>
                <a:latin typeface="Arial"/>
              </a:rPr>
              <a:t>CrCl</a:t>
            </a:r>
            <a:r>
              <a:rPr lang="en-US" sz="1200">
                <a:solidFill>
                  <a:schemeClr val="tx1">
                    <a:lumMod val="65000"/>
                    <a:lumOff val="35000"/>
                  </a:schemeClr>
                </a:solidFill>
                <a:latin typeface="Arial"/>
              </a:rPr>
              <a:t> 47 ml/min</a:t>
            </a:r>
          </a:p>
        </p:txBody>
      </p:sp>
      <p:pic>
        <p:nvPicPr>
          <p:cNvPr id="19" name="Picture 23">
            <a:extLst>
              <a:ext uri="{FF2B5EF4-FFF2-40B4-BE49-F238E27FC236}">
                <a16:creationId xmlns:a16="http://schemas.microsoft.com/office/drawing/2014/main" id="{3BF9B817-F710-4F64-9557-84F9EB3B8E9A}"/>
              </a:ext>
            </a:extLst>
          </p:cNvPr>
          <p:cNvPicPr>
            <a:picLocks/>
          </p:cNvPicPr>
          <p:nvPr/>
        </p:nvPicPr>
        <p:blipFill>
          <a:blip r:embed="rId4" cstate="print">
            <a:extLst>
              <a:ext uri="{28A0092B-C50C-407E-A947-70E740481C1C}">
                <a14:useLocalDpi xmlns:a14="http://schemas.microsoft.com/office/drawing/2010/main" val="0"/>
              </a:ext>
            </a:extLst>
          </a:blip>
          <a:srcRect l="16634" r="16634"/>
          <a:stretch/>
        </p:blipFill>
        <p:spPr>
          <a:xfrm>
            <a:off x="3455540" y="1260450"/>
            <a:ext cx="2232000" cy="2232000"/>
          </a:xfrm>
          <a:prstGeom prst="ellipse">
            <a:avLst/>
          </a:prstGeom>
          <a:ln w="28575">
            <a:solidFill>
              <a:schemeClr val="bg2"/>
            </a:solidFill>
          </a:ln>
        </p:spPr>
      </p:pic>
      <p:pic>
        <p:nvPicPr>
          <p:cNvPr id="20" name="Picture 29" descr="A close up of a logo&#10;&#10;Description automatically generated">
            <a:extLst>
              <a:ext uri="{FF2B5EF4-FFF2-40B4-BE49-F238E27FC236}">
                <a16:creationId xmlns:a16="http://schemas.microsoft.com/office/drawing/2014/main" id="{7D10CDB8-2FE6-4C5D-8DD2-04064C18D4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245" y="3535529"/>
            <a:ext cx="287279" cy="230618"/>
          </a:xfrm>
          <a:prstGeom prst="rect">
            <a:avLst/>
          </a:prstGeom>
        </p:spPr>
      </p:pic>
      <p:pic>
        <p:nvPicPr>
          <p:cNvPr id="21" name="Picture 30" descr="A close up of a logo&#10;&#10;Description automatically generated">
            <a:extLst>
              <a:ext uri="{FF2B5EF4-FFF2-40B4-BE49-F238E27FC236}">
                <a16:creationId xmlns:a16="http://schemas.microsoft.com/office/drawing/2014/main" id="{5218F7D8-A6F8-46BB-8CC9-17E941A890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765212" y="3549710"/>
            <a:ext cx="287279" cy="230618"/>
          </a:xfrm>
          <a:prstGeom prst="rect">
            <a:avLst/>
          </a:prstGeom>
        </p:spPr>
      </p:pic>
    </p:spTree>
    <p:extLst>
      <p:ext uri="{BB962C8B-B14F-4D97-AF65-F5344CB8AC3E}">
        <p14:creationId xmlns:p14="http://schemas.microsoft.com/office/powerpoint/2010/main" val="122870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3">
            <a:extLst>
              <a:ext uri="{FF2B5EF4-FFF2-40B4-BE49-F238E27FC236}">
                <a16:creationId xmlns:a16="http://schemas.microsoft.com/office/drawing/2014/main" id="{2FFE767A-A25D-4C4F-BA87-BB3284BB6192}"/>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a:spcBef>
                <a:spcPts val="0"/>
              </a:spcBef>
              <a:spcAft>
                <a:spcPts val="200"/>
              </a:spcAft>
            </a:pPr>
            <a:r>
              <a:rPr lang="en-US" sz="700">
                <a:solidFill>
                  <a:srgbClr val="B3B2B5"/>
                </a:solidFill>
                <a:cs typeface="Arial" charset="0"/>
              </a:rPr>
              <a:t>* A literature search of MEDLINE, EMBASE and CENTRAL during April 2013 identified randomised control trials of acute pharmacological treatment and prevention of recurrent VTE, enrolling &gt;200 subjects/treatment arm, requiring anticoagulation for =3 months and reporting time to objectively confirmed recurrent VTE (N=27’237).</a:t>
            </a:r>
            <a:r>
              <a:rPr lang="en-US" sz="700" baseline="30000">
                <a:solidFill>
                  <a:srgbClr val="B3B2B5"/>
                </a:solidFill>
                <a:cs typeface="Arial" charset="0"/>
              </a:rPr>
              <a:t>5</a:t>
            </a:r>
            <a:endParaRPr lang="en-US" sz="700">
              <a:solidFill>
                <a:srgbClr val="B3B2B5"/>
              </a:solidFill>
              <a:cs typeface="Arial" charset="0"/>
            </a:endParaRPr>
          </a:p>
          <a:p>
            <a:pPr>
              <a:spcBef>
                <a:spcPts val="0"/>
              </a:spcBef>
              <a:spcAft>
                <a:spcPts val="200"/>
              </a:spcAft>
            </a:pPr>
            <a:r>
              <a:rPr lang="en-US" sz="700">
                <a:solidFill>
                  <a:srgbClr val="B3B2B5"/>
                </a:solidFill>
                <a:cs typeface="Arial" charset="0"/>
              </a:rPr>
              <a:t>PT: patient; VTE: venous thromboembolism; YR: year</a:t>
            </a:r>
          </a:p>
        </p:txBody>
      </p:sp>
      <p:sp>
        <p:nvSpPr>
          <p:cNvPr id="9" name="Subtitle 1">
            <a:extLst>
              <a:ext uri="{FF2B5EF4-FFF2-40B4-BE49-F238E27FC236}">
                <a16:creationId xmlns:a16="http://schemas.microsoft.com/office/drawing/2014/main" id="{04EA1788-3DA9-4CEB-9C2A-358BFC9B1EF5}"/>
              </a:ext>
            </a:extLst>
          </p:cNvPr>
          <p:cNvSpPr txBox="1">
            <a:spLocks/>
          </p:cNvSpPr>
          <p:nvPr/>
        </p:nvSpPr>
        <p:spPr>
          <a:xfrm>
            <a:off x="612776" y="1237901"/>
            <a:ext cx="8274051"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a:t>Meta-analysis of 15 trials in VTE* (n=27’237): Risk of VTE recurrence over time</a:t>
            </a:r>
            <a:r>
              <a:rPr lang="en-US" altLang="en-US" sz="1400" b="1" kern="0" baseline="30000"/>
              <a:t>5</a:t>
            </a:r>
          </a:p>
        </p:txBody>
      </p:sp>
      <p:sp>
        <p:nvSpPr>
          <p:cNvPr id="67" name="Titel 1">
            <a:extLst>
              <a:ext uri="{FF2B5EF4-FFF2-40B4-BE49-F238E27FC236}">
                <a16:creationId xmlns:a16="http://schemas.microsoft.com/office/drawing/2014/main" id="{EB9B309A-2C85-4333-A2A9-5C28F3F16489}"/>
              </a:ext>
            </a:extLst>
          </p:cNvPr>
          <p:cNvSpPr txBox="1">
            <a:spLocks/>
          </p:cNvSpPr>
          <p:nvPr/>
        </p:nvSpPr>
        <p:spPr>
          <a:xfrm>
            <a:off x="1061884" y="216911"/>
            <a:ext cx="783129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Mr. Bucher needs effective protection during </a:t>
            </a:r>
            <a:br>
              <a:rPr lang="en-US" sz="2400" kern="0"/>
            </a:br>
            <a:r>
              <a:rPr lang="en-US" sz="2400" kern="0"/>
              <a:t>the high-risk acute phase of VTE</a:t>
            </a:r>
            <a:endParaRPr kumimoji="0" lang="de-DE" sz="2400" b="1" i="0" u="none" strike="noStrike" kern="0" cap="none" spc="0" normalizeH="0" baseline="30000" noProof="0">
              <a:ln>
                <a:noFill/>
              </a:ln>
              <a:solidFill>
                <a:srgbClr val="3961AC"/>
              </a:solidFill>
              <a:effectLst/>
              <a:uLnTx/>
              <a:uFillTx/>
              <a:latin typeface="Arial"/>
              <a:ea typeface="+mj-ea"/>
              <a:cs typeface="+mj-cs"/>
            </a:endParaRPr>
          </a:p>
        </p:txBody>
      </p:sp>
      <p:pic>
        <p:nvPicPr>
          <p:cNvPr id="74" name="Picture 23">
            <a:extLst>
              <a:ext uri="{FF2B5EF4-FFF2-40B4-BE49-F238E27FC236}">
                <a16:creationId xmlns:a16="http://schemas.microsoft.com/office/drawing/2014/main" id="{67D39B45-52FA-4400-A49D-4F68DA475A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40" r="18866"/>
          <a:stretch/>
        </p:blipFill>
        <p:spPr>
          <a:xfrm>
            <a:off x="-248908" y="-86400"/>
            <a:ext cx="1123708" cy="1116000"/>
          </a:xfrm>
          <a:prstGeom prst="ellipse">
            <a:avLst/>
          </a:prstGeom>
          <a:ln w="28575">
            <a:solidFill>
              <a:schemeClr val="bg2"/>
            </a:solidFill>
          </a:ln>
        </p:spPr>
      </p:pic>
      <p:grpSp>
        <p:nvGrpSpPr>
          <p:cNvPr id="3" name="Gruppieren 2">
            <a:extLst>
              <a:ext uri="{FF2B5EF4-FFF2-40B4-BE49-F238E27FC236}">
                <a16:creationId xmlns:a16="http://schemas.microsoft.com/office/drawing/2014/main" id="{96567373-CE6F-422C-ACB6-0838037B098F}"/>
              </a:ext>
            </a:extLst>
          </p:cNvPr>
          <p:cNvGrpSpPr/>
          <p:nvPr/>
        </p:nvGrpSpPr>
        <p:grpSpPr>
          <a:xfrm>
            <a:off x="611299" y="1505251"/>
            <a:ext cx="7801743" cy="2800584"/>
            <a:chOff x="611299" y="1565633"/>
            <a:chExt cx="7801743" cy="2800584"/>
          </a:xfrm>
        </p:grpSpPr>
        <p:sp>
          <p:nvSpPr>
            <p:cNvPr id="90" name="Rechteck 89">
              <a:extLst>
                <a:ext uri="{FF2B5EF4-FFF2-40B4-BE49-F238E27FC236}">
                  <a16:creationId xmlns:a16="http://schemas.microsoft.com/office/drawing/2014/main" id="{72A8B8F3-8D4E-455B-AB2F-379092B67002}"/>
                </a:ext>
              </a:extLst>
            </p:cNvPr>
            <p:cNvSpPr/>
            <p:nvPr/>
          </p:nvSpPr>
          <p:spPr bwMode="auto">
            <a:xfrm>
              <a:off x="3128791" y="1732447"/>
              <a:ext cx="3872269" cy="2155396"/>
            </a:xfrm>
            <a:prstGeom prst="rect">
              <a:avLst/>
            </a:prstGeom>
            <a:solidFill>
              <a:srgbClr val="8A8C8E"/>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2" name="Rechteck 1">
              <a:extLst>
                <a:ext uri="{FF2B5EF4-FFF2-40B4-BE49-F238E27FC236}">
                  <a16:creationId xmlns:a16="http://schemas.microsoft.com/office/drawing/2014/main" id="{5704660B-D440-45BF-B53E-D83F6D912F5C}"/>
                </a:ext>
              </a:extLst>
            </p:cNvPr>
            <p:cNvSpPr/>
            <p:nvPr/>
          </p:nvSpPr>
          <p:spPr bwMode="auto">
            <a:xfrm>
              <a:off x="1500425" y="1732447"/>
              <a:ext cx="1628366" cy="2155396"/>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79" name="TextBox 9">
              <a:extLst>
                <a:ext uri="{FF2B5EF4-FFF2-40B4-BE49-F238E27FC236}">
                  <a16:creationId xmlns:a16="http://schemas.microsoft.com/office/drawing/2014/main" id="{880B18C4-B805-4F47-BD28-B00FA3ADE1EE}"/>
                </a:ext>
              </a:extLst>
            </p:cNvPr>
            <p:cNvSpPr txBox="1"/>
            <p:nvPr/>
          </p:nvSpPr>
          <p:spPr>
            <a:xfrm rot="16200000">
              <a:off x="-315001" y="2658747"/>
              <a:ext cx="2152767" cy="300168"/>
            </a:xfrm>
            <a:prstGeom prst="rect">
              <a:avLst/>
            </a:prstGeom>
            <a:noFill/>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lang="de-DE" sz="800" b="1" i="0" u="none" strike="noStrike" kern="1200" normalizeH="0" baseline="0" noProof="0">
                  <a:solidFill>
                    <a:srgbClr val="000000">
                      <a:lumMod val="65000"/>
                      <a:lumOff val="35000"/>
                    </a:srgbClr>
                  </a:solidFill>
                  <a:uLnTx/>
                  <a:uFillTx/>
                  <a:latin typeface="+mn-lt"/>
                  <a:ea typeface="+mn-ea"/>
                  <a:cs typeface="+mn-cs"/>
                </a:defRPr>
              </a:pPr>
              <a:r>
                <a:rPr lang="en-GB" sz="1200" b="1">
                  <a:solidFill>
                    <a:schemeClr val="tx1">
                      <a:lumMod val="65000"/>
                      <a:lumOff val="35000"/>
                    </a:schemeClr>
                  </a:solidFill>
                  <a:cs typeface="Arial" pitchFamily="34" charset="0"/>
                </a:rPr>
                <a:t>Rates of recurrent VTE </a:t>
              </a:r>
              <a:br>
                <a:rPr lang="en-GB" sz="1200" b="1">
                  <a:solidFill>
                    <a:schemeClr val="tx1">
                      <a:lumMod val="65000"/>
                      <a:lumOff val="35000"/>
                    </a:schemeClr>
                  </a:solidFill>
                  <a:cs typeface="Arial" pitchFamily="34" charset="0"/>
                </a:rPr>
              </a:br>
              <a:r>
                <a:rPr lang="en-GB" sz="1200" b="1">
                  <a:solidFill>
                    <a:schemeClr val="tx1">
                      <a:lumMod val="65000"/>
                      <a:lumOff val="35000"/>
                    </a:schemeClr>
                  </a:solidFill>
                  <a:cs typeface="Arial" pitchFamily="34" charset="0"/>
                </a:rPr>
                <a:t>(per PT/YR)</a:t>
              </a:r>
            </a:p>
          </p:txBody>
        </p:sp>
        <p:sp>
          <p:nvSpPr>
            <p:cNvPr id="80" name="TextBox 9">
              <a:extLst>
                <a:ext uri="{FF2B5EF4-FFF2-40B4-BE49-F238E27FC236}">
                  <a16:creationId xmlns:a16="http://schemas.microsoft.com/office/drawing/2014/main" id="{E10B43DB-262E-49D6-A233-14C65A99C674}"/>
                </a:ext>
              </a:extLst>
            </p:cNvPr>
            <p:cNvSpPr txBox="1"/>
            <p:nvPr/>
          </p:nvSpPr>
          <p:spPr>
            <a:xfrm>
              <a:off x="1421060" y="4181551"/>
              <a:ext cx="5580000" cy="184666"/>
            </a:xfrm>
            <a:prstGeom prst="rect">
              <a:avLst/>
            </a:prstGeom>
            <a:noFill/>
          </p:spPr>
          <p:txBody>
            <a:bodyPr wrap="square" lIns="0" tIns="0" rIns="0" bIns="0" anchor="b">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b="0" i="0" normalizeH="0" noProof="0">
                  <a:uLnTx/>
                  <a:uFillTx/>
                  <a:latin typeface="Arial" pitchFamily="34" charset="0"/>
                  <a:ea typeface="+mn-ea"/>
                  <a:cs typeface="+mn-cs"/>
                </a:defRPr>
              </a:pPr>
              <a:r>
                <a:rPr lang="en-GB" sz="1200" b="1" kern="0">
                  <a:solidFill>
                    <a:schemeClr val="tx1">
                      <a:lumMod val="65000"/>
                      <a:lumOff val="35000"/>
                    </a:schemeClr>
                  </a:solidFill>
                  <a:cs typeface="Arial" pitchFamily="34" charset="0"/>
                </a:rPr>
                <a:t>Time after index event (weeks)</a:t>
              </a:r>
            </a:p>
          </p:txBody>
        </p:sp>
        <p:sp>
          <p:nvSpPr>
            <p:cNvPr id="5" name="Freihandform: Form 4">
              <a:extLst>
                <a:ext uri="{FF2B5EF4-FFF2-40B4-BE49-F238E27FC236}">
                  <a16:creationId xmlns:a16="http://schemas.microsoft.com/office/drawing/2014/main" id="{DA2D2AA5-99ED-4C1C-BC6B-22F646345A08}"/>
                </a:ext>
              </a:extLst>
            </p:cNvPr>
            <p:cNvSpPr/>
            <p:nvPr/>
          </p:nvSpPr>
          <p:spPr bwMode="auto">
            <a:xfrm>
              <a:off x="1941443" y="2345635"/>
              <a:ext cx="5082209" cy="1443002"/>
            </a:xfrm>
            <a:custGeom>
              <a:avLst/>
              <a:gdLst>
                <a:gd name="connsiteX0" fmla="*/ 0 w 5082209"/>
                <a:gd name="connsiteY0" fmla="*/ 0 h 1443002"/>
                <a:gd name="connsiteX1" fmla="*/ 477079 w 5082209"/>
                <a:gd name="connsiteY1" fmla="*/ 742122 h 1443002"/>
                <a:gd name="connsiteX2" fmla="*/ 927653 w 5082209"/>
                <a:gd name="connsiteY2" fmla="*/ 934278 h 1443002"/>
                <a:gd name="connsiteX3" fmla="*/ 1398105 w 5082209"/>
                <a:gd name="connsiteY3" fmla="*/ 1000539 h 1443002"/>
                <a:gd name="connsiteX4" fmla="*/ 1855305 w 5082209"/>
                <a:gd name="connsiteY4" fmla="*/ 1272208 h 1443002"/>
                <a:gd name="connsiteX5" fmla="*/ 2312505 w 5082209"/>
                <a:gd name="connsiteY5" fmla="*/ 1311965 h 1443002"/>
                <a:gd name="connsiteX6" fmla="*/ 2769705 w 5082209"/>
                <a:gd name="connsiteY6" fmla="*/ 1358348 h 1443002"/>
                <a:gd name="connsiteX7" fmla="*/ 3240157 w 5082209"/>
                <a:gd name="connsiteY7" fmla="*/ 1318591 h 1443002"/>
                <a:gd name="connsiteX8" fmla="*/ 3710609 w 5082209"/>
                <a:gd name="connsiteY8" fmla="*/ 1325217 h 1443002"/>
                <a:gd name="connsiteX9" fmla="*/ 4187687 w 5082209"/>
                <a:gd name="connsiteY9" fmla="*/ 1437861 h 1443002"/>
                <a:gd name="connsiteX10" fmla="*/ 4618383 w 5082209"/>
                <a:gd name="connsiteY10" fmla="*/ 1417982 h 1443002"/>
                <a:gd name="connsiteX11" fmla="*/ 5082209 w 5082209"/>
                <a:gd name="connsiteY11" fmla="*/ 1364974 h 14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2209" h="1443002">
                  <a:moveTo>
                    <a:pt x="0" y="0"/>
                  </a:moveTo>
                  <a:cubicBezTo>
                    <a:pt x="161235" y="293204"/>
                    <a:pt x="322470" y="586409"/>
                    <a:pt x="477079" y="742122"/>
                  </a:cubicBezTo>
                  <a:cubicBezTo>
                    <a:pt x="631688" y="897835"/>
                    <a:pt x="774149" y="891208"/>
                    <a:pt x="927653" y="934278"/>
                  </a:cubicBezTo>
                  <a:cubicBezTo>
                    <a:pt x="1081157" y="977348"/>
                    <a:pt x="1243496" y="944217"/>
                    <a:pt x="1398105" y="1000539"/>
                  </a:cubicBezTo>
                  <a:cubicBezTo>
                    <a:pt x="1552714" y="1056861"/>
                    <a:pt x="1702905" y="1220304"/>
                    <a:pt x="1855305" y="1272208"/>
                  </a:cubicBezTo>
                  <a:cubicBezTo>
                    <a:pt x="2007705" y="1324112"/>
                    <a:pt x="2312505" y="1311965"/>
                    <a:pt x="2312505" y="1311965"/>
                  </a:cubicBezTo>
                  <a:cubicBezTo>
                    <a:pt x="2464905" y="1326322"/>
                    <a:pt x="2615096" y="1357244"/>
                    <a:pt x="2769705" y="1358348"/>
                  </a:cubicBezTo>
                  <a:cubicBezTo>
                    <a:pt x="2924314" y="1359452"/>
                    <a:pt x="3083340" y="1324113"/>
                    <a:pt x="3240157" y="1318591"/>
                  </a:cubicBezTo>
                  <a:cubicBezTo>
                    <a:pt x="3396974" y="1313069"/>
                    <a:pt x="3552687" y="1305339"/>
                    <a:pt x="3710609" y="1325217"/>
                  </a:cubicBezTo>
                  <a:cubicBezTo>
                    <a:pt x="3868531" y="1345095"/>
                    <a:pt x="4036391" y="1422400"/>
                    <a:pt x="4187687" y="1437861"/>
                  </a:cubicBezTo>
                  <a:cubicBezTo>
                    <a:pt x="4338983" y="1453322"/>
                    <a:pt x="4469296" y="1430130"/>
                    <a:pt x="4618383" y="1417982"/>
                  </a:cubicBezTo>
                  <a:cubicBezTo>
                    <a:pt x="4767470" y="1405834"/>
                    <a:pt x="4996070" y="1372704"/>
                    <a:pt x="5082209" y="1364974"/>
                  </a:cubicBezTo>
                </a:path>
              </a:pathLst>
            </a:custGeom>
            <a:noFill/>
            <a:ln w="25400" algn="ctr">
              <a:solidFill>
                <a:srgbClr val="D5D4D2"/>
              </a:solidFill>
              <a:miter lim="800000"/>
              <a:headEnd/>
              <a:tailEnd/>
            </a:ln>
            <a:effectLst/>
          </p:spPr>
          <p:txBody>
            <a:bodyPr rtlCol="0" anchor="ctr"/>
            <a:lstStyle/>
            <a:p>
              <a:pPr algn="ctr"/>
              <a:endParaRPr lang="de-DE">
                <a:solidFill>
                  <a:schemeClr val="bg1"/>
                </a:solidFill>
              </a:endParaRPr>
            </a:p>
          </p:txBody>
        </p:sp>
        <p:sp>
          <p:nvSpPr>
            <p:cNvPr id="94" name="Rectangle 14">
              <a:extLst>
                <a:ext uri="{FF2B5EF4-FFF2-40B4-BE49-F238E27FC236}">
                  <a16:creationId xmlns:a16="http://schemas.microsoft.com/office/drawing/2014/main" id="{E9974534-0B05-4C26-A1E2-ED6532A7CD93}"/>
                </a:ext>
              </a:extLst>
            </p:cNvPr>
            <p:cNvSpPr/>
            <p:nvPr/>
          </p:nvSpPr>
          <p:spPr bwMode="auto">
            <a:xfrm rot="2700000">
              <a:off x="1891689" y="2311869"/>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95" name="Rectangle 14">
              <a:extLst>
                <a:ext uri="{FF2B5EF4-FFF2-40B4-BE49-F238E27FC236}">
                  <a16:creationId xmlns:a16="http://schemas.microsoft.com/office/drawing/2014/main" id="{0D43FF7E-DCCF-4124-960A-3485ADD2DE06}"/>
                </a:ext>
              </a:extLst>
            </p:cNvPr>
            <p:cNvSpPr/>
            <p:nvPr/>
          </p:nvSpPr>
          <p:spPr bwMode="auto">
            <a:xfrm rot="2700000">
              <a:off x="2368218" y="3025632"/>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96" name="Rectangle 14">
              <a:extLst>
                <a:ext uri="{FF2B5EF4-FFF2-40B4-BE49-F238E27FC236}">
                  <a16:creationId xmlns:a16="http://schemas.microsoft.com/office/drawing/2014/main" id="{55FA7781-E9DF-419F-B0D0-C04D0EAD15C7}"/>
                </a:ext>
              </a:extLst>
            </p:cNvPr>
            <p:cNvSpPr/>
            <p:nvPr/>
          </p:nvSpPr>
          <p:spPr bwMode="auto">
            <a:xfrm rot="2700000">
              <a:off x="2824325" y="3218647"/>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0" name="Rectangle 14">
              <a:extLst>
                <a:ext uri="{FF2B5EF4-FFF2-40B4-BE49-F238E27FC236}">
                  <a16:creationId xmlns:a16="http://schemas.microsoft.com/office/drawing/2014/main" id="{E4BFDB12-AAA5-416D-8D09-8E61539C28DE}"/>
                </a:ext>
              </a:extLst>
            </p:cNvPr>
            <p:cNvSpPr/>
            <p:nvPr/>
          </p:nvSpPr>
          <p:spPr bwMode="auto">
            <a:xfrm rot="2700000">
              <a:off x="3285172" y="3281246"/>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1" name="Rectangle 14">
              <a:extLst>
                <a:ext uri="{FF2B5EF4-FFF2-40B4-BE49-F238E27FC236}">
                  <a16:creationId xmlns:a16="http://schemas.microsoft.com/office/drawing/2014/main" id="{82FCAF77-1F35-40C6-87AD-982B3603E285}"/>
                </a:ext>
              </a:extLst>
            </p:cNvPr>
            <p:cNvSpPr/>
            <p:nvPr/>
          </p:nvSpPr>
          <p:spPr bwMode="auto">
            <a:xfrm rot="2700000">
              <a:off x="3747737" y="3565779"/>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2" name="Rectangle 14">
              <a:extLst>
                <a:ext uri="{FF2B5EF4-FFF2-40B4-BE49-F238E27FC236}">
                  <a16:creationId xmlns:a16="http://schemas.microsoft.com/office/drawing/2014/main" id="{3FDC99D6-E364-46D5-BBCF-3AF7F750185B}"/>
                </a:ext>
              </a:extLst>
            </p:cNvPr>
            <p:cNvSpPr/>
            <p:nvPr/>
          </p:nvSpPr>
          <p:spPr bwMode="auto">
            <a:xfrm rot="2700000">
              <a:off x="4199138" y="3598525"/>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3" name="Rectangle 14">
              <a:extLst>
                <a:ext uri="{FF2B5EF4-FFF2-40B4-BE49-F238E27FC236}">
                  <a16:creationId xmlns:a16="http://schemas.microsoft.com/office/drawing/2014/main" id="{48713A55-768E-480A-8B6C-5604264DBCB3}"/>
                </a:ext>
              </a:extLst>
            </p:cNvPr>
            <p:cNvSpPr/>
            <p:nvPr/>
          </p:nvSpPr>
          <p:spPr bwMode="auto">
            <a:xfrm rot="2700000">
              <a:off x="4666521" y="3638892"/>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4" name="Rectangle 14">
              <a:extLst>
                <a:ext uri="{FF2B5EF4-FFF2-40B4-BE49-F238E27FC236}">
                  <a16:creationId xmlns:a16="http://schemas.microsoft.com/office/drawing/2014/main" id="{379F29ED-B243-4991-B849-D24D099E8D73}"/>
                </a:ext>
              </a:extLst>
            </p:cNvPr>
            <p:cNvSpPr/>
            <p:nvPr/>
          </p:nvSpPr>
          <p:spPr bwMode="auto">
            <a:xfrm rot="2700000">
              <a:off x="5116530" y="3618157"/>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5" name="Rectangle 14">
              <a:extLst>
                <a:ext uri="{FF2B5EF4-FFF2-40B4-BE49-F238E27FC236}">
                  <a16:creationId xmlns:a16="http://schemas.microsoft.com/office/drawing/2014/main" id="{99E7D805-ABBD-44EC-AD88-2073A49A90A1}"/>
                </a:ext>
              </a:extLst>
            </p:cNvPr>
            <p:cNvSpPr/>
            <p:nvPr/>
          </p:nvSpPr>
          <p:spPr bwMode="auto">
            <a:xfrm rot="2700000">
              <a:off x="5574566" y="3615012"/>
              <a:ext cx="116652"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6" name="Rectangle 14">
              <a:extLst>
                <a:ext uri="{FF2B5EF4-FFF2-40B4-BE49-F238E27FC236}">
                  <a16:creationId xmlns:a16="http://schemas.microsoft.com/office/drawing/2014/main" id="{8F5C4133-222D-4469-8574-3CC1A91242C7}"/>
                </a:ext>
              </a:extLst>
            </p:cNvPr>
            <p:cNvSpPr/>
            <p:nvPr/>
          </p:nvSpPr>
          <p:spPr bwMode="auto">
            <a:xfrm rot="2700000">
              <a:off x="6046738" y="3718544"/>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7" name="Rectangle 14">
              <a:extLst>
                <a:ext uri="{FF2B5EF4-FFF2-40B4-BE49-F238E27FC236}">
                  <a16:creationId xmlns:a16="http://schemas.microsoft.com/office/drawing/2014/main" id="{D517CDEB-AC03-4C9F-8AB4-DABBB88AC6AD}"/>
                </a:ext>
              </a:extLst>
            </p:cNvPr>
            <p:cNvSpPr/>
            <p:nvPr/>
          </p:nvSpPr>
          <p:spPr bwMode="auto">
            <a:xfrm rot="2700000">
              <a:off x="6498741" y="3707967"/>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08" name="Rectangle 14">
              <a:extLst>
                <a:ext uri="{FF2B5EF4-FFF2-40B4-BE49-F238E27FC236}">
                  <a16:creationId xmlns:a16="http://schemas.microsoft.com/office/drawing/2014/main" id="{E1F534D9-25F3-4D6C-BEF4-0CBDB4DA6E88}"/>
                </a:ext>
              </a:extLst>
            </p:cNvPr>
            <p:cNvSpPr/>
            <p:nvPr/>
          </p:nvSpPr>
          <p:spPr bwMode="auto">
            <a:xfrm rot="2700000">
              <a:off x="6958364" y="3659820"/>
              <a:ext cx="108000" cy="108000"/>
            </a:xfrm>
            <a:prstGeom prst="rect">
              <a:avLst/>
            </a:prstGeom>
            <a:solidFill>
              <a:srgbClr val="D5D4D2"/>
            </a:solidFill>
            <a:ln w="19050" algn="ctr">
              <a:no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graphicFrame>
          <p:nvGraphicFramePr>
            <p:cNvPr id="27" name="Content Placeholder 7">
              <a:extLst>
                <a:ext uri="{FF2B5EF4-FFF2-40B4-BE49-F238E27FC236}">
                  <a16:creationId xmlns:a16="http://schemas.microsoft.com/office/drawing/2014/main" id="{E0B0D59C-4D96-4D3C-940F-8D50989A17D5}"/>
                </a:ext>
              </a:extLst>
            </p:cNvPr>
            <p:cNvGraphicFramePr/>
            <p:nvPr>
              <p:extLst>
                <p:ext uri="{D42A27DB-BD31-4B8C-83A1-F6EECF244321}">
                  <p14:modId xmlns:p14="http://schemas.microsoft.com/office/powerpoint/2010/main" val="3213700333"/>
                </p:ext>
              </p:extLst>
            </p:nvPr>
          </p:nvGraphicFramePr>
          <p:xfrm>
            <a:off x="802800" y="1565633"/>
            <a:ext cx="7610242" cy="2715061"/>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Textfeld 3">
            <a:extLst>
              <a:ext uri="{FF2B5EF4-FFF2-40B4-BE49-F238E27FC236}">
                <a16:creationId xmlns:a16="http://schemas.microsoft.com/office/drawing/2014/main" id="{177E82EB-B5FE-4350-81A4-D2380615A697}"/>
              </a:ext>
            </a:extLst>
          </p:cNvPr>
          <p:cNvSpPr txBox="1"/>
          <p:nvPr/>
        </p:nvSpPr>
        <p:spPr>
          <a:xfrm>
            <a:off x="1500426" y="1698588"/>
            <a:ext cx="1628366" cy="463846"/>
          </a:xfrm>
          <a:prstGeom prst="rect">
            <a:avLst/>
          </a:prstGeom>
          <a:noFill/>
        </p:spPr>
        <p:txBody>
          <a:bodyPr wrap="square" lIns="90000" tIns="46800" rIns="90000" bIns="46800" rtlCol="0" anchor="ctr">
            <a:spAutoFit/>
          </a:bodyPr>
          <a:lstStyle/>
          <a:p>
            <a:pPr algn="ctr"/>
            <a:r>
              <a:rPr lang="de-CH" sz="1200">
                <a:solidFill>
                  <a:schemeClr val="bg1"/>
                </a:solidFill>
              </a:rPr>
              <a:t>Initial high-risk </a:t>
            </a:r>
            <a:br>
              <a:rPr lang="de-CH" sz="1200">
                <a:solidFill>
                  <a:schemeClr val="bg1"/>
                </a:solidFill>
              </a:rPr>
            </a:br>
            <a:r>
              <a:rPr lang="de-CH" sz="1200">
                <a:solidFill>
                  <a:schemeClr val="bg1"/>
                </a:solidFill>
              </a:rPr>
              <a:t>period</a:t>
            </a:r>
            <a:endParaRPr lang="de-DE" sz="1200">
              <a:solidFill>
                <a:schemeClr val="bg1"/>
              </a:solidFill>
            </a:endParaRPr>
          </a:p>
        </p:txBody>
      </p:sp>
    </p:spTree>
    <p:extLst>
      <p:ext uri="{BB962C8B-B14F-4D97-AF65-F5344CB8AC3E}">
        <p14:creationId xmlns:p14="http://schemas.microsoft.com/office/powerpoint/2010/main" val="377618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itel 1">
            <a:extLst>
              <a:ext uri="{FF2B5EF4-FFF2-40B4-BE49-F238E27FC236}">
                <a16:creationId xmlns:a16="http://schemas.microsoft.com/office/drawing/2014/main" id="{CB0E5EFB-35B6-4E7B-B90A-0BE19FEA8704}"/>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Protect your patients during the high-risk </a:t>
            </a:r>
          </a:p>
          <a:p>
            <a:pPr lvl="0"/>
            <a:r>
              <a:rPr lang="en-US" sz="2400" kern="0"/>
              <a:t>acute phase of VTE</a:t>
            </a:r>
            <a:endParaRPr kumimoji="0" lang="de-DE" sz="2400" b="1" i="0" u="none" strike="noStrike" kern="0" cap="none" spc="0" normalizeH="0" baseline="30000" noProof="0">
              <a:ln>
                <a:noFill/>
              </a:ln>
              <a:effectLst/>
              <a:uLnTx/>
              <a:uFillTx/>
              <a:latin typeface="Arial"/>
              <a:ea typeface="+mj-ea"/>
              <a:cs typeface="+mj-cs"/>
            </a:endParaRPr>
          </a:p>
        </p:txBody>
      </p:sp>
      <p:sp>
        <p:nvSpPr>
          <p:cNvPr id="8" name="TextBox 3">
            <a:extLst>
              <a:ext uri="{FF2B5EF4-FFF2-40B4-BE49-F238E27FC236}">
                <a16:creationId xmlns:a16="http://schemas.microsoft.com/office/drawing/2014/main" id="{2FFE767A-A25D-4C4F-BA87-BB3284BB6192}"/>
              </a:ext>
            </a:extLst>
          </p:cNvPr>
          <p:cNvSpPr txBox="1"/>
          <p:nvPr/>
        </p:nvSpPr>
        <p:spPr>
          <a:xfrm>
            <a:off x="619124" y="4733420"/>
            <a:ext cx="7913690" cy="323165"/>
          </a:xfrm>
          <a:prstGeom prst="rect">
            <a:avLst/>
          </a:prstGeom>
          <a:noFill/>
        </p:spPr>
        <p:txBody>
          <a:bodyPr wrap="square" lIns="0" tIns="0" rIns="0" bIns="0" rtlCol="0" anchor="b" anchorCtr="0">
            <a:spAutoFit/>
          </a:bodyPr>
          <a:lstStyle/>
          <a:p>
            <a:r>
              <a:rPr lang="en-US" sz="700" dirty="0">
                <a:solidFill>
                  <a:srgbClr val="B3B2B5"/>
                </a:solidFill>
                <a:cs typeface="Arial" charset="0"/>
              </a:rPr>
              <a:t>* Pre-defined safety analysis of the EINSTEIN PE study involving 347 patients with scan-confirmed PE who received a follow-up CT or Q-scan after 21 days of anticoagulant therapy.</a:t>
            </a:r>
            <a:r>
              <a:rPr lang="en-US" sz="700" baseline="30000" dirty="0">
                <a:solidFill>
                  <a:srgbClr val="B3B2B5"/>
                </a:solidFill>
                <a:cs typeface="Arial" charset="0"/>
              </a:rPr>
              <a:t>6</a:t>
            </a:r>
            <a:r>
              <a:rPr lang="en-US" sz="700" dirty="0">
                <a:solidFill>
                  <a:srgbClr val="B3B2B5"/>
                </a:solidFill>
                <a:cs typeface="Arial" charset="0"/>
              </a:rPr>
              <a:t> </a:t>
            </a:r>
            <a:br>
              <a:rPr lang="en-US" sz="700" dirty="0">
                <a:solidFill>
                  <a:srgbClr val="B3B2B5"/>
                </a:solidFill>
                <a:cs typeface="Arial" charset="0"/>
              </a:rPr>
            </a:br>
            <a:r>
              <a:rPr lang="en-US" sz="700" dirty="0">
                <a:solidFill>
                  <a:srgbClr val="B3B2B5"/>
                </a:solidFill>
                <a:cs typeface="Arial" charset="0"/>
              </a:rPr>
              <a:t># </a:t>
            </a:r>
            <a:r>
              <a:rPr lang="de-CH" sz="700" dirty="0">
                <a:solidFill>
                  <a:srgbClr val="B3B2B5"/>
                </a:solidFill>
                <a:cs typeface="Arial" charset="0"/>
              </a:rPr>
              <a:t>Overall </a:t>
            </a:r>
            <a:r>
              <a:rPr lang="de-CH" sz="700" dirty="0" err="1">
                <a:solidFill>
                  <a:srgbClr val="B3B2B5"/>
                </a:solidFill>
                <a:cs typeface="Arial" charset="0"/>
              </a:rPr>
              <a:t>rates</a:t>
            </a:r>
            <a:r>
              <a:rPr lang="de-CH" sz="700" dirty="0">
                <a:solidFill>
                  <a:srgbClr val="B3B2B5"/>
                </a:solidFill>
                <a:cs typeface="Arial" charset="0"/>
              </a:rPr>
              <a:t> </a:t>
            </a:r>
            <a:r>
              <a:rPr lang="de-CH" sz="700" dirty="0" err="1">
                <a:solidFill>
                  <a:srgbClr val="B3B2B5"/>
                </a:solidFill>
                <a:cs typeface="Arial" charset="0"/>
              </a:rPr>
              <a:t>of</a:t>
            </a:r>
            <a:r>
              <a:rPr lang="de-CH" sz="700" dirty="0">
                <a:solidFill>
                  <a:srgbClr val="B3B2B5"/>
                </a:solidFill>
                <a:cs typeface="Arial" charset="0"/>
              </a:rPr>
              <a:t> </a:t>
            </a:r>
            <a:r>
              <a:rPr lang="de-CH" sz="700" dirty="0" err="1">
                <a:solidFill>
                  <a:srgbClr val="B3B2B5"/>
                </a:solidFill>
                <a:cs typeface="Arial" charset="0"/>
              </a:rPr>
              <a:t>clot</a:t>
            </a:r>
            <a:r>
              <a:rPr lang="de-CH" sz="700" dirty="0">
                <a:solidFill>
                  <a:srgbClr val="B3B2B5"/>
                </a:solidFill>
                <a:cs typeface="Arial" charset="0"/>
              </a:rPr>
              <a:t> </a:t>
            </a:r>
            <a:r>
              <a:rPr lang="de-CH" sz="700" dirty="0" err="1">
                <a:solidFill>
                  <a:srgbClr val="B3B2B5"/>
                </a:solidFill>
                <a:cs typeface="Arial" charset="0"/>
              </a:rPr>
              <a:t>resolution</a:t>
            </a:r>
            <a:r>
              <a:rPr lang="de-CH" sz="700" dirty="0">
                <a:solidFill>
                  <a:srgbClr val="B3B2B5"/>
                </a:solidFill>
                <a:cs typeface="Arial" charset="0"/>
              </a:rPr>
              <a:t> </a:t>
            </a:r>
            <a:r>
              <a:rPr lang="de-CH" sz="700" dirty="0" err="1">
                <a:solidFill>
                  <a:srgbClr val="B3B2B5"/>
                </a:solidFill>
                <a:cs typeface="Arial" charset="0"/>
              </a:rPr>
              <a:t>were</a:t>
            </a:r>
            <a:r>
              <a:rPr lang="de-CH" sz="700" dirty="0">
                <a:solidFill>
                  <a:srgbClr val="B3B2B5"/>
                </a:solidFill>
                <a:cs typeface="Arial" charset="0"/>
              </a:rPr>
              <a:t> </a:t>
            </a:r>
            <a:r>
              <a:rPr lang="de-CH" sz="700" dirty="0" err="1">
                <a:solidFill>
                  <a:srgbClr val="B3B2B5"/>
                </a:solidFill>
                <a:cs typeface="Arial" charset="0"/>
              </a:rPr>
              <a:t>comparable</a:t>
            </a:r>
            <a:r>
              <a:rPr lang="de-CH" sz="700" dirty="0">
                <a:solidFill>
                  <a:srgbClr val="B3B2B5"/>
                </a:solidFill>
                <a:cs typeface="Arial" charset="0"/>
              </a:rPr>
              <a:t> </a:t>
            </a:r>
            <a:r>
              <a:rPr lang="de-CH" sz="700" dirty="0" err="1">
                <a:solidFill>
                  <a:srgbClr val="B3B2B5"/>
                </a:solidFill>
                <a:cs typeface="Arial" charset="0"/>
              </a:rPr>
              <a:t>between</a:t>
            </a:r>
            <a:r>
              <a:rPr lang="de-CH" sz="700" dirty="0">
                <a:solidFill>
                  <a:srgbClr val="B3B2B5"/>
                </a:solidFill>
                <a:cs typeface="Arial" charset="0"/>
              </a:rPr>
              <a:t> </a:t>
            </a:r>
            <a:r>
              <a:rPr lang="de-CH" sz="700" dirty="0" err="1">
                <a:solidFill>
                  <a:srgbClr val="B3B2B5"/>
                </a:solidFill>
                <a:cs typeface="Arial" charset="0"/>
              </a:rPr>
              <a:t>rivaroxaban</a:t>
            </a:r>
            <a:r>
              <a:rPr lang="de-CH" sz="700" dirty="0">
                <a:solidFill>
                  <a:srgbClr val="B3B2B5"/>
                </a:solidFill>
                <a:cs typeface="Arial" charset="0"/>
              </a:rPr>
              <a:t> </a:t>
            </a:r>
            <a:r>
              <a:rPr lang="de-CH" sz="700" dirty="0" err="1">
                <a:solidFill>
                  <a:srgbClr val="B3B2B5"/>
                </a:solidFill>
                <a:cs typeface="Arial" charset="0"/>
              </a:rPr>
              <a:t>and</a:t>
            </a:r>
            <a:r>
              <a:rPr lang="de-CH" sz="700" dirty="0">
                <a:solidFill>
                  <a:srgbClr val="B3B2B5"/>
                </a:solidFill>
                <a:cs typeface="Arial" charset="0"/>
              </a:rPr>
              <a:t> </a:t>
            </a:r>
            <a:r>
              <a:rPr lang="de-CH" sz="700" dirty="0" err="1">
                <a:solidFill>
                  <a:srgbClr val="B3B2B5"/>
                </a:solidFill>
                <a:cs typeface="Arial" charset="0"/>
              </a:rPr>
              <a:t>enoxaparin</a:t>
            </a:r>
            <a:r>
              <a:rPr lang="de-CH" sz="700" dirty="0">
                <a:solidFill>
                  <a:srgbClr val="B3B2B5"/>
                </a:solidFill>
                <a:cs typeface="Arial" charset="0"/>
              </a:rPr>
              <a:t>/VKA.</a:t>
            </a:r>
            <a:r>
              <a:rPr lang="de-CH" sz="700" baseline="30000" dirty="0">
                <a:solidFill>
                  <a:srgbClr val="B3B2B5"/>
                </a:solidFill>
                <a:cs typeface="Arial" charset="0"/>
              </a:rPr>
              <a:t>6</a:t>
            </a:r>
            <a:endParaRPr lang="en-US" sz="700" baseline="30000" dirty="0">
              <a:solidFill>
                <a:srgbClr val="B3B2B5"/>
              </a:solidFill>
              <a:cs typeface="Arial" charset="0"/>
            </a:endParaRPr>
          </a:p>
          <a:p>
            <a:pPr>
              <a:spcBef>
                <a:spcPts val="0"/>
              </a:spcBef>
              <a:spcAft>
                <a:spcPts val="200"/>
              </a:spcAft>
            </a:pPr>
            <a:r>
              <a:rPr lang="en-US" sz="700" dirty="0">
                <a:solidFill>
                  <a:srgbClr val="B3B2B5"/>
                </a:solidFill>
                <a:cs typeface="Arial" charset="0"/>
              </a:rPr>
              <a:t>BID: twice daily; CT: </a:t>
            </a:r>
            <a:r>
              <a:rPr lang="en-US" sz="700" dirty="0" err="1">
                <a:solidFill>
                  <a:srgbClr val="B3B2B5"/>
                </a:solidFill>
                <a:cs typeface="Arial" charset="0"/>
              </a:rPr>
              <a:t>computerised</a:t>
            </a:r>
            <a:r>
              <a:rPr lang="en-US" sz="700" dirty="0">
                <a:solidFill>
                  <a:srgbClr val="B3B2B5"/>
                </a:solidFill>
                <a:cs typeface="Arial" charset="0"/>
              </a:rPr>
              <a:t> tomography; PE: pulmonary embolism; VKA: vitamin K antagonist; VTE: venous thromboembolism</a:t>
            </a:r>
          </a:p>
        </p:txBody>
      </p:sp>
      <p:sp>
        <p:nvSpPr>
          <p:cNvPr id="9" name="Subtitle 1">
            <a:extLst>
              <a:ext uri="{FF2B5EF4-FFF2-40B4-BE49-F238E27FC236}">
                <a16:creationId xmlns:a16="http://schemas.microsoft.com/office/drawing/2014/main" id="{04EA1788-3DA9-4CEB-9C2A-358BFC9B1EF5}"/>
              </a:ext>
            </a:extLst>
          </p:cNvPr>
          <p:cNvSpPr txBox="1">
            <a:spLocks/>
          </p:cNvSpPr>
          <p:nvPr/>
        </p:nvSpPr>
        <p:spPr>
          <a:xfrm>
            <a:off x="612776" y="1228789"/>
            <a:ext cx="791369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EINSTEIN PE </a:t>
            </a:r>
            <a:r>
              <a:rPr lang="en-US" altLang="en-US" sz="1400" b="1" kern="0" dirty="0" err="1"/>
              <a:t>subanalysis</a:t>
            </a:r>
            <a:r>
              <a:rPr lang="en-US" altLang="en-US" sz="1400" b="1" kern="0" dirty="0"/>
              <a:t> (n=347</a:t>
            </a:r>
            <a:r>
              <a:rPr lang="en-US" altLang="en-US" sz="1400" b="1" kern="0"/>
              <a:t>): Clot </a:t>
            </a:r>
            <a:r>
              <a:rPr lang="en-US" altLang="en-US" sz="1400" b="1" kern="0" dirty="0"/>
              <a:t>resolution after 21 days of </a:t>
            </a:r>
            <a:r>
              <a:rPr lang="en-US" altLang="en-US" sz="1400" b="1" kern="0"/>
              <a:t>anticoagulation </a:t>
            </a:r>
            <a:br>
              <a:rPr lang="en-US" altLang="en-US" sz="1400" b="1" kern="0"/>
            </a:br>
            <a:r>
              <a:rPr lang="en-US" altLang="en-US" sz="1400" b="1" kern="0"/>
              <a:t>with </a:t>
            </a:r>
            <a:r>
              <a:rPr lang="en-US" altLang="en-US" sz="1400" b="1" kern="0" dirty="0"/>
              <a:t>rivaroxaban 15 mg BID* for PE</a:t>
            </a:r>
            <a:r>
              <a:rPr lang="en-US" altLang="en-US" sz="1400" b="1" kern="0" baseline="30000" dirty="0"/>
              <a:t>6</a:t>
            </a:r>
          </a:p>
        </p:txBody>
      </p:sp>
      <p:sp>
        <p:nvSpPr>
          <p:cNvPr id="35" name="Rechteck 34">
            <a:extLst>
              <a:ext uri="{FF2B5EF4-FFF2-40B4-BE49-F238E27FC236}">
                <a16:creationId xmlns:a16="http://schemas.microsoft.com/office/drawing/2014/main" id="{8FD33936-82CF-4C0F-9778-5EA059E7DC72}"/>
              </a:ext>
            </a:extLst>
          </p:cNvPr>
          <p:cNvSpPr/>
          <p:nvPr/>
        </p:nvSpPr>
        <p:spPr>
          <a:xfrm>
            <a:off x="3323182" y="3051740"/>
            <a:ext cx="4384933" cy="1252911"/>
          </a:xfrm>
          <a:prstGeom prst="rect">
            <a:avLst/>
          </a:prstGeom>
        </p:spPr>
        <p:txBody>
          <a:bodyPr wrap="square" lIns="0" tIns="0" rIns="0" bIns="0">
            <a:noAutofit/>
          </a:bodyPr>
          <a:lstStyle/>
          <a:p>
            <a:r>
              <a:rPr lang="en-US" sz="1400">
                <a:solidFill>
                  <a:srgbClr val="3961AC"/>
                </a:solidFill>
              </a:rPr>
              <a:t>…of patients treated with rivaroxaban experienced complete or partial resolution (n=180).</a:t>
            </a:r>
            <a:r>
              <a:rPr lang="en-US" sz="1400" baseline="30000">
                <a:solidFill>
                  <a:srgbClr val="3961AC"/>
                </a:solidFill>
              </a:rPr>
              <a:t>#</a:t>
            </a:r>
            <a:endParaRPr lang="de-CH" sz="1400" baseline="30000">
              <a:solidFill>
                <a:srgbClr val="3961AC"/>
              </a:solidFill>
            </a:endParaRPr>
          </a:p>
        </p:txBody>
      </p:sp>
      <p:grpSp>
        <p:nvGrpSpPr>
          <p:cNvPr id="22" name="Gruppieren 21">
            <a:extLst>
              <a:ext uri="{FF2B5EF4-FFF2-40B4-BE49-F238E27FC236}">
                <a16:creationId xmlns:a16="http://schemas.microsoft.com/office/drawing/2014/main" id="{CB830AF1-46FD-4B84-A949-62C808E78202}"/>
              </a:ext>
            </a:extLst>
          </p:cNvPr>
          <p:cNvGrpSpPr/>
          <p:nvPr/>
        </p:nvGrpSpPr>
        <p:grpSpPr>
          <a:xfrm>
            <a:off x="635340" y="1915351"/>
            <a:ext cx="2334028" cy="2278614"/>
            <a:chOff x="637772" y="1801049"/>
            <a:chExt cx="2334028" cy="2278614"/>
          </a:xfrm>
        </p:grpSpPr>
        <p:sp>
          <p:nvSpPr>
            <p:cNvPr id="23" name="Kreis: nicht ausgefüllt 22">
              <a:extLst>
                <a:ext uri="{FF2B5EF4-FFF2-40B4-BE49-F238E27FC236}">
                  <a16:creationId xmlns:a16="http://schemas.microsoft.com/office/drawing/2014/main" id="{63BE8BB9-FFFE-44E4-91EB-A39149B72C65}"/>
                </a:ext>
              </a:extLst>
            </p:cNvPr>
            <p:cNvSpPr/>
            <p:nvPr/>
          </p:nvSpPr>
          <p:spPr bwMode="auto">
            <a:xfrm>
              <a:off x="637773" y="1801049"/>
              <a:ext cx="2334027" cy="2278614"/>
            </a:xfrm>
            <a:prstGeom prst="donut">
              <a:avLst>
                <a:gd name="adj" fmla="val 11835"/>
              </a:avLst>
            </a:prstGeom>
            <a:solidFill>
              <a:srgbClr val="D5D4D2"/>
            </a:solidFill>
            <a:ln w="28575" algn="ctr">
              <a:noFill/>
              <a:miter lim="800000"/>
              <a:headEnd/>
              <a:tailEnd/>
            </a:ln>
            <a:effectLst/>
          </p:spPr>
          <p:txBody>
            <a:bodyPr wrap="square" lIns="0" tIns="0" rIns="0" bIns="0" rtlCol="0" anchor="ctr">
              <a:noAutofit/>
            </a:bodyPr>
            <a:lstStyle/>
            <a:p>
              <a:pPr algn="ctr"/>
              <a:endParaRPr lang="de-CH" sz="1600">
                <a:solidFill>
                  <a:schemeClr val="tx1">
                    <a:lumMod val="65000"/>
                    <a:lumOff val="35000"/>
                  </a:schemeClr>
                </a:solidFill>
              </a:endParaRPr>
            </a:p>
          </p:txBody>
        </p:sp>
        <p:sp>
          <p:nvSpPr>
            <p:cNvPr id="24" name="TextBox 20">
              <a:extLst>
                <a:ext uri="{FF2B5EF4-FFF2-40B4-BE49-F238E27FC236}">
                  <a16:creationId xmlns:a16="http://schemas.microsoft.com/office/drawing/2014/main" id="{6B32838D-A0A3-4D7C-8D11-A6FB49D34338}"/>
                </a:ext>
              </a:extLst>
            </p:cNvPr>
            <p:cNvSpPr txBox="1"/>
            <p:nvPr/>
          </p:nvSpPr>
          <p:spPr>
            <a:xfrm>
              <a:off x="1135472" y="2613085"/>
              <a:ext cx="1353879" cy="646331"/>
            </a:xfrm>
            <a:prstGeom prst="rect">
              <a:avLst/>
            </a:prstGeom>
            <a:noFill/>
            <a:ln>
              <a:noFill/>
            </a:ln>
          </p:spPr>
          <p:txBody>
            <a:bodyPr wrap="square" rtlCol="0">
              <a:spAutoFit/>
            </a:bodyPr>
            <a:lstStyle/>
            <a:p>
              <a:pPr algn="ctr"/>
              <a:r>
                <a:rPr lang="en-US" sz="3600" b="1">
                  <a:solidFill>
                    <a:srgbClr val="3961AC"/>
                  </a:solidFill>
                  <a:latin typeface="Arial" panose="020B0604020202020204" pitchFamily="34" charset="0"/>
                  <a:cs typeface="Arial" panose="020B0604020202020204" pitchFamily="34" charset="0"/>
                </a:rPr>
                <a:t>87%</a:t>
              </a:r>
              <a:endParaRPr lang="en-US" sz="3600" b="1" baseline="30000">
                <a:solidFill>
                  <a:srgbClr val="3961AC"/>
                </a:solidFill>
                <a:latin typeface="Arial" panose="020B0604020202020204" pitchFamily="34" charset="0"/>
                <a:cs typeface="Arial" panose="020B0604020202020204" pitchFamily="34" charset="0"/>
              </a:endParaRPr>
            </a:p>
          </p:txBody>
        </p:sp>
        <p:sp>
          <p:nvSpPr>
            <p:cNvPr id="27" name="Halbbogen 26">
              <a:extLst>
                <a:ext uri="{FF2B5EF4-FFF2-40B4-BE49-F238E27FC236}">
                  <a16:creationId xmlns:a16="http://schemas.microsoft.com/office/drawing/2014/main" id="{72E97E4C-5A65-4363-AA0F-FD35E14B9C17}"/>
                </a:ext>
              </a:extLst>
            </p:cNvPr>
            <p:cNvSpPr/>
            <p:nvPr/>
          </p:nvSpPr>
          <p:spPr bwMode="auto">
            <a:xfrm rot="5400000">
              <a:off x="665480" y="1773343"/>
              <a:ext cx="2278612" cy="2334027"/>
            </a:xfrm>
            <a:prstGeom prst="blockArc">
              <a:avLst>
                <a:gd name="adj1" fmla="val 10765766"/>
                <a:gd name="adj2" fmla="val 8049812"/>
                <a:gd name="adj3" fmla="val 20376"/>
              </a:avLst>
            </a:prstGeom>
            <a:solidFill>
              <a:srgbClr val="3961AC"/>
            </a:solidFill>
            <a:ln w="28575" algn="ctr">
              <a:noFill/>
              <a:miter lim="800000"/>
              <a:headEnd/>
              <a:tailEnd/>
            </a:ln>
            <a:effectLst/>
          </p:spPr>
          <p:txBody>
            <a:bodyPr wrap="square" lIns="0" tIns="0" rIns="0" bIns="0" rtlCol="0" anchor="ctr">
              <a:noAutofit/>
            </a:bodyPr>
            <a:lstStyle/>
            <a:p>
              <a:pPr algn="ctr"/>
              <a:endParaRPr lang="de-CH" sz="1600">
                <a:solidFill>
                  <a:schemeClr val="tx1">
                    <a:lumMod val="65000"/>
                    <a:lumOff val="35000"/>
                  </a:schemeClr>
                </a:solidFill>
              </a:endParaRPr>
            </a:p>
          </p:txBody>
        </p:sp>
      </p:grpSp>
    </p:spTree>
    <p:extLst>
      <p:ext uri="{BB962C8B-B14F-4D97-AF65-F5344CB8AC3E}">
        <p14:creationId xmlns:p14="http://schemas.microsoft.com/office/powerpoint/2010/main" val="258185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itel 1">
            <a:extLst>
              <a:ext uri="{FF2B5EF4-FFF2-40B4-BE49-F238E27FC236}">
                <a16:creationId xmlns:a16="http://schemas.microsoft.com/office/drawing/2014/main" id="{CB0E5EFB-35B6-4E7B-B90A-0BE19FEA8704}"/>
              </a:ext>
            </a:extLst>
          </p:cNvPr>
          <p:cNvSpPr txBox="1">
            <a:spLocks/>
          </p:cNvSpPr>
          <p:nvPr/>
        </p:nvSpPr>
        <p:spPr>
          <a:xfrm>
            <a:off x="619123" y="-115488"/>
            <a:ext cx="8274053" cy="997196"/>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br>
              <a:rPr lang="en-US" sz="2400" kern="0"/>
            </a:br>
            <a:r>
              <a:rPr lang="en-US" sz="2400" kern="0"/>
              <a:t>Take care of your patients with acute VTE </a:t>
            </a:r>
          </a:p>
          <a:p>
            <a:pPr lvl="0"/>
            <a:r>
              <a:rPr lang="en-US" sz="2400" kern="0"/>
              <a:t>from the start</a:t>
            </a:r>
            <a:endParaRPr kumimoji="0" lang="de-DE" sz="2400" b="1" i="0" u="none" strike="noStrike" kern="0" cap="none" spc="0" normalizeH="0" baseline="30000" noProof="0">
              <a:ln>
                <a:noFill/>
              </a:ln>
              <a:effectLst/>
              <a:uLnTx/>
              <a:uFillTx/>
              <a:latin typeface="Arial"/>
              <a:ea typeface="+mj-ea"/>
              <a:cs typeface="+mj-cs"/>
            </a:endParaRPr>
          </a:p>
        </p:txBody>
      </p:sp>
      <p:sp>
        <p:nvSpPr>
          <p:cNvPr id="8" name="TextBox 3">
            <a:extLst>
              <a:ext uri="{FF2B5EF4-FFF2-40B4-BE49-F238E27FC236}">
                <a16:creationId xmlns:a16="http://schemas.microsoft.com/office/drawing/2014/main" id="{2FFE767A-A25D-4C4F-BA87-BB3284BB6192}"/>
              </a:ext>
            </a:extLst>
          </p:cNvPr>
          <p:cNvSpPr txBox="1"/>
          <p:nvPr/>
        </p:nvSpPr>
        <p:spPr>
          <a:xfrm>
            <a:off x="619123" y="4682124"/>
            <a:ext cx="8274051" cy="374461"/>
          </a:xfrm>
          <a:prstGeom prst="rect">
            <a:avLst/>
          </a:prstGeom>
          <a:noFill/>
        </p:spPr>
        <p:txBody>
          <a:bodyPr wrap="square" lIns="0" tIns="0" rIns="0" bIns="0" rtlCol="0" anchor="b" anchorCtr="0">
            <a:spAutoFit/>
          </a:bodyPr>
          <a:lstStyle/>
          <a:p>
            <a:pPr>
              <a:spcBef>
                <a:spcPts val="0"/>
              </a:spcBef>
              <a:spcAft>
                <a:spcPts val="200"/>
              </a:spcAft>
            </a:pPr>
            <a:r>
              <a:rPr lang="en-US" sz="700">
                <a:solidFill>
                  <a:srgbClr val="B3B2B5"/>
                </a:solidFill>
                <a:cs typeface="Arial" charset="0"/>
              </a:rPr>
              <a:t>Clinically relevant bleeding, the primary safety outcome, was similar between groups (9.4% in the rivaroxaban group vs 10.0% in enoxaparin/VKA group [HR=0.93; 95% CI 0.81–1.06]). </a:t>
            </a:r>
          </a:p>
          <a:p>
            <a:pPr>
              <a:spcBef>
                <a:spcPts val="0"/>
              </a:spcBef>
              <a:spcAft>
                <a:spcPts val="200"/>
              </a:spcAft>
            </a:pPr>
            <a:r>
              <a:rPr lang="en-US" sz="700">
                <a:solidFill>
                  <a:srgbClr val="B3B2B5"/>
                </a:solidFill>
                <a:cs typeface="Arial" charset="0"/>
              </a:rPr>
              <a:t>* recurrent VTE measured in the ITT population; Intention to treat (n=8281); </a:t>
            </a:r>
            <a:r>
              <a:rPr lang="en-US" sz="700" baseline="30000">
                <a:solidFill>
                  <a:srgbClr val="B3B2B5"/>
                </a:solidFill>
                <a:cs typeface="Arial" charset="0"/>
              </a:rPr>
              <a:t>#</a:t>
            </a:r>
            <a:r>
              <a:rPr lang="en-US" sz="700">
                <a:solidFill>
                  <a:srgbClr val="B3B2B5"/>
                </a:solidFill>
                <a:cs typeface="Arial" charset="0"/>
              </a:rPr>
              <a:t> major bleeding measured from the safety population as a secondary outcome measure; safety analysis (n=8246)</a:t>
            </a:r>
          </a:p>
          <a:p>
            <a:pPr>
              <a:spcBef>
                <a:spcPts val="0"/>
              </a:spcBef>
              <a:spcAft>
                <a:spcPts val="200"/>
              </a:spcAft>
            </a:pPr>
            <a:r>
              <a:rPr lang="en-US" sz="700">
                <a:solidFill>
                  <a:srgbClr val="B3B2B5"/>
                </a:solidFill>
                <a:cs typeface="Arial" charset="0"/>
              </a:rPr>
              <a:t>VTE: venous thromboembolism; DVT: deep vein thrombosis; PE: pulmonary embolism; VKA: vitamin K antagonist</a:t>
            </a:r>
          </a:p>
        </p:txBody>
      </p:sp>
      <p:sp>
        <p:nvSpPr>
          <p:cNvPr id="9" name="Subtitle 1">
            <a:extLst>
              <a:ext uri="{FF2B5EF4-FFF2-40B4-BE49-F238E27FC236}">
                <a16:creationId xmlns:a16="http://schemas.microsoft.com/office/drawing/2014/main" id="{04EA1788-3DA9-4CEB-9C2A-358BFC9B1EF5}"/>
              </a:ext>
            </a:extLst>
          </p:cNvPr>
          <p:cNvSpPr txBox="1">
            <a:spLocks/>
          </p:cNvSpPr>
          <p:nvPr/>
        </p:nvSpPr>
        <p:spPr>
          <a:xfrm>
            <a:off x="612775" y="1228789"/>
            <a:ext cx="7920037"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a:t>EINSTEIN DVT and PE: Similar efficacy with lower risk of major bleeding under rivaroxaban vs. enoxaparin/VKA</a:t>
            </a:r>
            <a:r>
              <a:rPr lang="en-US" altLang="en-US" sz="1400" b="1" kern="0" baseline="30000"/>
              <a:t>7</a:t>
            </a:r>
          </a:p>
        </p:txBody>
      </p:sp>
      <p:sp>
        <p:nvSpPr>
          <p:cNvPr id="45" name="Text Box 94">
            <a:extLst>
              <a:ext uri="{FF2B5EF4-FFF2-40B4-BE49-F238E27FC236}">
                <a16:creationId xmlns:a16="http://schemas.microsoft.com/office/drawing/2014/main" id="{0EA12D40-B6AD-4433-B66E-D61729F3005B}"/>
              </a:ext>
            </a:extLst>
          </p:cNvPr>
          <p:cNvSpPr txBox="1">
            <a:spLocks noChangeArrowheads="1"/>
          </p:cNvSpPr>
          <p:nvPr/>
        </p:nvSpPr>
        <p:spPr bwMode="auto">
          <a:xfrm>
            <a:off x="1089473" y="4027359"/>
            <a:ext cx="23815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1000" b="1" kern="0">
                <a:solidFill>
                  <a:schemeClr val="tx1">
                    <a:lumMod val="65000"/>
                    <a:lumOff val="35000"/>
                  </a:schemeClr>
                </a:solidFill>
              </a:rPr>
              <a:t>Time to event (days)</a:t>
            </a:r>
            <a:endParaRPr lang="en-US" sz="1000" b="1" kern="0">
              <a:solidFill>
                <a:schemeClr val="tx1">
                  <a:lumMod val="65000"/>
                  <a:lumOff val="35000"/>
                </a:schemeClr>
              </a:solidFill>
            </a:endParaRPr>
          </a:p>
        </p:txBody>
      </p:sp>
      <p:grpSp>
        <p:nvGrpSpPr>
          <p:cNvPr id="4" name="Gruppieren 3">
            <a:extLst>
              <a:ext uri="{FF2B5EF4-FFF2-40B4-BE49-F238E27FC236}">
                <a16:creationId xmlns:a16="http://schemas.microsoft.com/office/drawing/2014/main" id="{6B4FCD85-CA1D-4579-9654-74FFB7FFEBBA}"/>
              </a:ext>
            </a:extLst>
          </p:cNvPr>
          <p:cNvGrpSpPr/>
          <p:nvPr/>
        </p:nvGrpSpPr>
        <p:grpSpPr>
          <a:xfrm>
            <a:off x="548126" y="2033637"/>
            <a:ext cx="3122384" cy="2061158"/>
            <a:chOff x="475727" y="2016634"/>
            <a:chExt cx="2724531" cy="2061158"/>
          </a:xfrm>
        </p:grpSpPr>
        <p:sp>
          <p:nvSpPr>
            <p:cNvPr id="37" name="Freeform 89">
              <a:extLst>
                <a:ext uri="{FF2B5EF4-FFF2-40B4-BE49-F238E27FC236}">
                  <a16:creationId xmlns:a16="http://schemas.microsoft.com/office/drawing/2014/main" id="{8FB1D925-826C-4C24-AEDD-FFC66CF20204}"/>
                </a:ext>
              </a:extLst>
            </p:cNvPr>
            <p:cNvSpPr>
              <a:spLocks/>
            </p:cNvSpPr>
            <p:nvPr/>
          </p:nvSpPr>
          <p:spPr bwMode="auto">
            <a:xfrm>
              <a:off x="954380" y="2403585"/>
              <a:ext cx="2064268" cy="1439513"/>
            </a:xfrm>
            <a:custGeom>
              <a:avLst/>
              <a:gdLst>
                <a:gd name="T0" fmla="*/ 0 w 4043"/>
                <a:gd name="T1" fmla="*/ 2147483647 h 1529"/>
                <a:gd name="T2" fmla="*/ 30241873 w 4043"/>
                <a:gd name="T3" fmla="*/ 2147483647 h 1529"/>
                <a:gd name="T4" fmla="*/ 88204668 w 4043"/>
                <a:gd name="T5" fmla="*/ 2147483647 h 1529"/>
                <a:gd name="T6" fmla="*/ 153728726 w 4043"/>
                <a:gd name="T7" fmla="*/ 2147483647 h 1529"/>
                <a:gd name="T8" fmla="*/ 173889974 w 4043"/>
                <a:gd name="T9" fmla="*/ 2147483647 h 1529"/>
                <a:gd name="T10" fmla="*/ 206652796 w 4043"/>
                <a:gd name="T11" fmla="*/ 2147483647 h 1529"/>
                <a:gd name="T12" fmla="*/ 239414031 w 4043"/>
                <a:gd name="T13" fmla="*/ 2147483647 h 1529"/>
                <a:gd name="T14" fmla="*/ 267136542 w 4043"/>
                <a:gd name="T15" fmla="*/ 2147483647 h 1529"/>
                <a:gd name="T16" fmla="*/ 299897777 w 4043"/>
                <a:gd name="T17" fmla="*/ 2147483647 h 1529"/>
                <a:gd name="T18" fmla="*/ 320059025 w 4043"/>
                <a:gd name="T19" fmla="*/ 2147483647 h 1529"/>
                <a:gd name="T20" fmla="*/ 345260586 w 4043"/>
                <a:gd name="T21" fmla="*/ 2147483647 h 1529"/>
                <a:gd name="T22" fmla="*/ 380542770 w 4043"/>
                <a:gd name="T23" fmla="*/ 2147483647 h 1529"/>
                <a:gd name="T24" fmla="*/ 435986204 w 4043"/>
                <a:gd name="T25" fmla="*/ 2147483647 h 1529"/>
                <a:gd name="T26" fmla="*/ 468749026 w 4043"/>
                <a:gd name="T27" fmla="*/ 2147483647 h 1529"/>
                <a:gd name="T28" fmla="*/ 486389325 w 4043"/>
                <a:gd name="T29" fmla="*/ 2147483647 h 1529"/>
                <a:gd name="T30" fmla="*/ 521671509 w 4043"/>
                <a:gd name="T31" fmla="*/ 2147483647 h 1529"/>
                <a:gd name="T32" fmla="*/ 551913382 w 4043"/>
                <a:gd name="T33" fmla="*/ 2086689805 h 1529"/>
                <a:gd name="T34" fmla="*/ 574595580 w 4043"/>
                <a:gd name="T35" fmla="*/ 1975802907 h 1529"/>
                <a:gd name="T36" fmla="*/ 632558376 w 4043"/>
                <a:gd name="T37" fmla="*/ 1867436960 h 1529"/>
                <a:gd name="T38" fmla="*/ 660280886 w 4043"/>
                <a:gd name="T39" fmla="*/ 1827114451 h 1529"/>
                <a:gd name="T40" fmla="*/ 748485554 w 4043"/>
                <a:gd name="T41" fmla="*/ 1776711316 h 1529"/>
                <a:gd name="T42" fmla="*/ 768646803 w 4043"/>
                <a:gd name="T43" fmla="*/ 1708666289 h 1529"/>
                <a:gd name="T44" fmla="*/ 798888675 w 4043"/>
                <a:gd name="T45" fmla="*/ 1638101900 h 1529"/>
                <a:gd name="T46" fmla="*/ 887094931 w 4043"/>
                <a:gd name="T47" fmla="*/ 1552416570 h 1529"/>
                <a:gd name="T48" fmla="*/ 947578676 w 4043"/>
                <a:gd name="T49" fmla="*/ 1512094061 h 1529"/>
                <a:gd name="T50" fmla="*/ 1000501160 w 4043"/>
                <a:gd name="T51" fmla="*/ 1444050622 h 1529"/>
                <a:gd name="T52" fmla="*/ 1113908976 w 4043"/>
                <a:gd name="T53" fmla="*/ 1406247477 h 1529"/>
                <a:gd name="T54" fmla="*/ 1141629899 w 4043"/>
                <a:gd name="T55" fmla="*/ 1368445919 h 1529"/>
                <a:gd name="T56" fmla="*/ 1202113644 w 4043"/>
                <a:gd name="T57" fmla="*/ 1325602461 h 1529"/>
                <a:gd name="T58" fmla="*/ 1285279587 w 4043"/>
                <a:gd name="T59" fmla="*/ 1282760589 h 1529"/>
                <a:gd name="T60" fmla="*/ 1393645504 w 4043"/>
                <a:gd name="T61" fmla="*/ 1255038071 h 1529"/>
                <a:gd name="T62" fmla="*/ 1489411434 w 4043"/>
                <a:gd name="T63" fmla="*/ 1207155886 h 1529"/>
                <a:gd name="T64" fmla="*/ 1600298300 w 4043"/>
                <a:gd name="T65" fmla="*/ 1169352741 h 1529"/>
                <a:gd name="T66" fmla="*/ 1746467351 w 4043"/>
                <a:gd name="T67" fmla="*/ 1129030233 h 1529"/>
                <a:gd name="T68" fmla="*/ 1766628600 w 4043"/>
                <a:gd name="T69" fmla="*/ 1093748038 h 1529"/>
                <a:gd name="T70" fmla="*/ 1937999212 w 4043"/>
                <a:gd name="T71" fmla="*/ 1008062708 h 1529"/>
                <a:gd name="T72" fmla="*/ 1975802346 w 4043"/>
                <a:gd name="T73" fmla="*/ 972780513 h 1529"/>
                <a:gd name="T74" fmla="*/ 2147483647 w 4043"/>
                <a:gd name="T75" fmla="*/ 892135496 h 1529"/>
                <a:gd name="T76" fmla="*/ 2147483647 w 4043"/>
                <a:gd name="T77" fmla="*/ 861893615 h 1529"/>
                <a:gd name="T78" fmla="*/ 2147483647 w 4043"/>
                <a:gd name="T79" fmla="*/ 816530793 h 1529"/>
                <a:gd name="T80" fmla="*/ 2147483647 w 4043"/>
                <a:gd name="T81" fmla="*/ 771167971 h 1529"/>
                <a:gd name="T82" fmla="*/ 2147483647 w 4043"/>
                <a:gd name="T83" fmla="*/ 735885777 h 1529"/>
                <a:gd name="T84" fmla="*/ 2147483647 w 4043"/>
                <a:gd name="T85" fmla="*/ 700603582 h 1529"/>
                <a:gd name="T86" fmla="*/ 2147483647 w 4043"/>
                <a:gd name="T87" fmla="*/ 650200446 h 1529"/>
                <a:gd name="T88" fmla="*/ 2147483647 w 4043"/>
                <a:gd name="T89" fmla="*/ 609877938 h 1529"/>
                <a:gd name="T90" fmla="*/ 2147483647 w 4043"/>
                <a:gd name="T91" fmla="*/ 567036067 h 1529"/>
                <a:gd name="T92" fmla="*/ 2147483647 w 4043"/>
                <a:gd name="T93" fmla="*/ 529232922 h 1529"/>
                <a:gd name="T94" fmla="*/ 2147483647 w 4043"/>
                <a:gd name="T95" fmla="*/ 509071667 h 1529"/>
                <a:gd name="T96" fmla="*/ 2147483647 w 4043"/>
                <a:gd name="T97" fmla="*/ 443547591 h 1529"/>
                <a:gd name="T98" fmla="*/ 2147483647 w 4043"/>
                <a:gd name="T99" fmla="*/ 390625093 h 1529"/>
                <a:gd name="T100" fmla="*/ 2147483647 w 4043"/>
                <a:gd name="T101" fmla="*/ 345262271 h 1529"/>
                <a:gd name="T102" fmla="*/ 2147483647 w 4043"/>
                <a:gd name="T103" fmla="*/ 312499439 h 1529"/>
                <a:gd name="T104" fmla="*/ 2147483647 w 4043"/>
                <a:gd name="T105" fmla="*/ 267136618 h 1529"/>
                <a:gd name="T106" fmla="*/ 2147483647 w 4043"/>
                <a:gd name="T107" fmla="*/ 133569103 h 1529"/>
                <a:gd name="T108" fmla="*/ 2147483647 w 4043"/>
                <a:gd name="T109" fmla="*/ 0 h 1529"/>
                <a:gd name="T110" fmla="*/ 2147483647 w 4043"/>
                <a:gd name="T111" fmla="*/ 0 h 15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3" h="1529">
                  <a:moveTo>
                    <a:pt x="0" y="1529"/>
                  </a:moveTo>
                  <a:lnTo>
                    <a:pt x="0" y="1491"/>
                  </a:lnTo>
                  <a:lnTo>
                    <a:pt x="13" y="1491"/>
                  </a:lnTo>
                  <a:lnTo>
                    <a:pt x="12" y="1374"/>
                  </a:lnTo>
                  <a:lnTo>
                    <a:pt x="37" y="1373"/>
                  </a:lnTo>
                  <a:lnTo>
                    <a:pt x="35" y="1301"/>
                  </a:lnTo>
                  <a:lnTo>
                    <a:pt x="61" y="1301"/>
                  </a:lnTo>
                  <a:lnTo>
                    <a:pt x="61" y="1270"/>
                  </a:lnTo>
                  <a:lnTo>
                    <a:pt x="69" y="1269"/>
                  </a:lnTo>
                  <a:lnTo>
                    <a:pt x="69" y="1226"/>
                  </a:lnTo>
                  <a:lnTo>
                    <a:pt x="82" y="1226"/>
                  </a:lnTo>
                  <a:lnTo>
                    <a:pt x="82" y="1209"/>
                  </a:lnTo>
                  <a:lnTo>
                    <a:pt x="95" y="1209"/>
                  </a:lnTo>
                  <a:lnTo>
                    <a:pt x="95" y="1166"/>
                  </a:lnTo>
                  <a:lnTo>
                    <a:pt x="106" y="1166"/>
                  </a:lnTo>
                  <a:lnTo>
                    <a:pt x="106" y="1122"/>
                  </a:lnTo>
                  <a:lnTo>
                    <a:pt x="120" y="1121"/>
                  </a:lnTo>
                  <a:lnTo>
                    <a:pt x="119" y="1114"/>
                  </a:lnTo>
                  <a:lnTo>
                    <a:pt x="127" y="1114"/>
                  </a:lnTo>
                  <a:lnTo>
                    <a:pt x="127" y="1068"/>
                  </a:lnTo>
                  <a:lnTo>
                    <a:pt x="137" y="1067"/>
                  </a:lnTo>
                  <a:lnTo>
                    <a:pt x="137" y="999"/>
                  </a:lnTo>
                  <a:lnTo>
                    <a:pt x="151" y="999"/>
                  </a:lnTo>
                  <a:lnTo>
                    <a:pt x="151" y="983"/>
                  </a:lnTo>
                  <a:lnTo>
                    <a:pt x="174" y="983"/>
                  </a:lnTo>
                  <a:lnTo>
                    <a:pt x="173" y="954"/>
                  </a:lnTo>
                  <a:lnTo>
                    <a:pt x="187" y="954"/>
                  </a:lnTo>
                  <a:lnTo>
                    <a:pt x="186" y="948"/>
                  </a:lnTo>
                  <a:lnTo>
                    <a:pt x="193" y="948"/>
                  </a:lnTo>
                  <a:lnTo>
                    <a:pt x="193" y="908"/>
                  </a:lnTo>
                  <a:lnTo>
                    <a:pt x="207" y="908"/>
                  </a:lnTo>
                  <a:lnTo>
                    <a:pt x="207" y="858"/>
                  </a:lnTo>
                  <a:lnTo>
                    <a:pt x="219" y="858"/>
                  </a:lnTo>
                  <a:lnTo>
                    <a:pt x="219" y="828"/>
                  </a:lnTo>
                  <a:lnTo>
                    <a:pt x="228" y="828"/>
                  </a:lnTo>
                  <a:lnTo>
                    <a:pt x="228" y="784"/>
                  </a:lnTo>
                  <a:lnTo>
                    <a:pt x="251" y="783"/>
                  </a:lnTo>
                  <a:lnTo>
                    <a:pt x="251" y="741"/>
                  </a:lnTo>
                  <a:lnTo>
                    <a:pt x="263" y="742"/>
                  </a:lnTo>
                  <a:lnTo>
                    <a:pt x="262" y="725"/>
                  </a:lnTo>
                  <a:lnTo>
                    <a:pt x="297" y="725"/>
                  </a:lnTo>
                  <a:lnTo>
                    <a:pt x="297" y="705"/>
                  </a:lnTo>
                  <a:lnTo>
                    <a:pt x="305" y="706"/>
                  </a:lnTo>
                  <a:lnTo>
                    <a:pt x="305" y="678"/>
                  </a:lnTo>
                  <a:lnTo>
                    <a:pt x="316" y="678"/>
                  </a:lnTo>
                  <a:lnTo>
                    <a:pt x="317" y="650"/>
                  </a:lnTo>
                  <a:lnTo>
                    <a:pt x="352" y="650"/>
                  </a:lnTo>
                  <a:lnTo>
                    <a:pt x="352" y="616"/>
                  </a:lnTo>
                  <a:lnTo>
                    <a:pt x="376" y="616"/>
                  </a:lnTo>
                  <a:lnTo>
                    <a:pt x="376" y="600"/>
                  </a:lnTo>
                  <a:lnTo>
                    <a:pt x="397" y="600"/>
                  </a:lnTo>
                  <a:lnTo>
                    <a:pt x="397" y="573"/>
                  </a:lnTo>
                  <a:lnTo>
                    <a:pt x="441" y="573"/>
                  </a:lnTo>
                  <a:lnTo>
                    <a:pt x="442" y="558"/>
                  </a:lnTo>
                  <a:lnTo>
                    <a:pt x="453" y="558"/>
                  </a:lnTo>
                  <a:lnTo>
                    <a:pt x="453" y="543"/>
                  </a:lnTo>
                  <a:lnTo>
                    <a:pt x="477" y="543"/>
                  </a:lnTo>
                  <a:lnTo>
                    <a:pt x="477" y="526"/>
                  </a:lnTo>
                  <a:lnTo>
                    <a:pt x="511" y="526"/>
                  </a:lnTo>
                  <a:lnTo>
                    <a:pt x="510" y="509"/>
                  </a:lnTo>
                  <a:lnTo>
                    <a:pt x="553" y="509"/>
                  </a:lnTo>
                  <a:lnTo>
                    <a:pt x="553" y="498"/>
                  </a:lnTo>
                  <a:lnTo>
                    <a:pt x="591" y="498"/>
                  </a:lnTo>
                  <a:lnTo>
                    <a:pt x="591" y="479"/>
                  </a:lnTo>
                  <a:lnTo>
                    <a:pt x="635" y="479"/>
                  </a:lnTo>
                  <a:lnTo>
                    <a:pt x="635" y="464"/>
                  </a:lnTo>
                  <a:lnTo>
                    <a:pt x="694" y="464"/>
                  </a:lnTo>
                  <a:lnTo>
                    <a:pt x="693" y="448"/>
                  </a:lnTo>
                  <a:lnTo>
                    <a:pt x="701" y="447"/>
                  </a:lnTo>
                  <a:lnTo>
                    <a:pt x="701" y="434"/>
                  </a:lnTo>
                  <a:lnTo>
                    <a:pt x="769" y="434"/>
                  </a:lnTo>
                  <a:lnTo>
                    <a:pt x="769" y="400"/>
                  </a:lnTo>
                  <a:lnTo>
                    <a:pt x="784" y="400"/>
                  </a:lnTo>
                  <a:lnTo>
                    <a:pt x="784" y="386"/>
                  </a:lnTo>
                  <a:lnTo>
                    <a:pt x="906" y="386"/>
                  </a:lnTo>
                  <a:lnTo>
                    <a:pt x="906" y="354"/>
                  </a:lnTo>
                  <a:lnTo>
                    <a:pt x="943" y="354"/>
                  </a:lnTo>
                  <a:lnTo>
                    <a:pt x="943" y="342"/>
                  </a:lnTo>
                  <a:lnTo>
                    <a:pt x="987" y="342"/>
                  </a:lnTo>
                  <a:lnTo>
                    <a:pt x="987" y="324"/>
                  </a:lnTo>
                  <a:lnTo>
                    <a:pt x="997" y="324"/>
                  </a:lnTo>
                  <a:lnTo>
                    <a:pt x="997" y="306"/>
                  </a:lnTo>
                  <a:lnTo>
                    <a:pt x="1019" y="305"/>
                  </a:lnTo>
                  <a:lnTo>
                    <a:pt x="1019" y="292"/>
                  </a:lnTo>
                  <a:lnTo>
                    <a:pt x="1135" y="292"/>
                  </a:lnTo>
                  <a:lnTo>
                    <a:pt x="1135" y="278"/>
                  </a:lnTo>
                  <a:lnTo>
                    <a:pt x="1254" y="278"/>
                  </a:lnTo>
                  <a:lnTo>
                    <a:pt x="1254" y="258"/>
                  </a:lnTo>
                  <a:lnTo>
                    <a:pt x="1311" y="258"/>
                  </a:lnTo>
                  <a:lnTo>
                    <a:pt x="1311" y="242"/>
                  </a:lnTo>
                  <a:lnTo>
                    <a:pt x="1359" y="242"/>
                  </a:lnTo>
                  <a:lnTo>
                    <a:pt x="1359" y="225"/>
                  </a:lnTo>
                  <a:lnTo>
                    <a:pt x="1731" y="225"/>
                  </a:lnTo>
                  <a:lnTo>
                    <a:pt x="1732" y="210"/>
                  </a:lnTo>
                  <a:lnTo>
                    <a:pt x="1743" y="210"/>
                  </a:lnTo>
                  <a:lnTo>
                    <a:pt x="1741" y="202"/>
                  </a:lnTo>
                  <a:lnTo>
                    <a:pt x="1753" y="202"/>
                  </a:lnTo>
                  <a:lnTo>
                    <a:pt x="1753" y="176"/>
                  </a:lnTo>
                  <a:lnTo>
                    <a:pt x="1831" y="176"/>
                  </a:lnTo>
                  <a:lnTo>
                    <a:pt x="1831" y="155"/>
                  </a:lnTo>
                  <a:lnTo>
                    <a:pt x="1933" y="155"/>
                  </a:lnTo>
                  <a:lnTo>
                    <a:pt x="1933" y="137"/>
                  </a:lnTo>
                  <a:lnTo>
                    <a:pt x="1943" y="138"/>
                  </a:lnTo>
                  <a:lnTo>
                    <a:pt x="1943" y="124"/>
                  </a:lnTo>
                  <a:lnTo>
                    <a:pt x="1979" y="124"/>
                  </a:lnTo>
                  <a:lnTo>
                    <a:pt x="1979" y="106"/>
                  </a:lnTo>
                  <a:lnTo>
                    <a:pt x="2789" y="105"/>
                  </a:lnTo>
                  <a:lnTo>
                    <a:pt x="2789" y="53"/>
                  </a:lnTo>
                  <a:lnTo>
                    <a:pt x="2813" y="52"/>
                  </a:lnTo>
                  <a:lnTo>
                    <a:pt x="2813" y="0"/>
                  </a:lnTo>
                  <a:lnTo>
                    <a:pt x="4037" y="0"/>
                  </a:lnTo>
                  <a:lnTo>
                    <a:pt x="4043" y="0"/>
                  </a:lnTo>
                </a:path>
              </a:pathLst>
            </a:custGeom>
            <a:noFill/>
            <a:ln w="25400" cmpd="sng">
              <a:solidFill>
                <a:srgbClr val="8A8C8E"/>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pPr algn="ctr" defTabSz="914377">
                <a:defRPr/>
              </a:pPr>
              <a:endParaRPr lang="en-GB" sz="800" kern="0">
                <a:solidFill>
                  <a:schemeClr val="tx1">
                    <a:lumMod val="65000"/>
                    <a:lumOff val="35000"/>
                  </a:schemeClr>
                </a:solidFill>
                <a:latin typeface="Arial"/>
                <a:cs typeface="Arial"/>
              </a:endParaRPr>
            </a:p>
          </p:txBody>
        </p:sp>
        <p:grpSp>
          <p:nvGrpSpPr>
            <p:cNvPr id="38" name="Group 28">
              <a:extLst>
                <a:ext uri="{FF2B5EF4-FFF2-40B4-BE49-F238E27FC236}">
                  <a16:creationId xmlns:a16="http://schemas.microsoft.com/office/drawing/2014/main" id="{4388D196-8167-453D-8B23-FE4DF8F03F08}"/>
                </a:ext>
              </a:extLst>
            </p:cNvPr>
            <p:cNvGrpSpPr>
              <a:grpSpLocks/>
            </p:cNvGrpSpPr>
            <p:nvPr/>
          </p:nvGrpSpPr>
          <p:grpSpPr bwMode="auto">
            <a:xfrm>
              <a:off x="619284" y="2016634"/>
              <a:ext cx="328812" cy="1938745"/>
              <a:chOff x="488" y="855"/>
              <a:chExt cx="644" cy="2059"/>
            </a:xfrm>
          </p:grpSpPr>
          <p:sp>
            <p:nvSpPr>
              <p:cNvPr id="84" name="Text Box 35">
                <a:extLst>
                  <a:ext uri="{FF2B5EF4-FFF2-40B4-BE49-F238E27FC236}">
                    <a16:creationId xmlns:a16="http://schemas.microsoft.com/office/drawing/2014/main" id="{D9D63CF2-F846-4D7C-ABA7-10A5EFD09F6C}"/>
                  </a:ext>
                </a:extLst>
              </p:cNvPr>
              <p:cNvSpPr txBox="1">
                <a:spLocks noChangeArrowheads="1"/>
              </p:cNvSpPr>
              <p:nvPr/>
            </p:nvSpPr>
            <p:spPr bwMode="auto">
              <a:xfrm>
                <a:off x="488" y="2377"/>
                <a:ext cx="6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0.5</a:t>
                </a:r>
                <a:endParaRPr lang="en-US" sz="800" kern="0">
                  <a:solidFill>
                    <a:schemeClr val="tx1">
                      <a:lumMod val="65000"/>
                      <a:lumOff val="35000"/>
                    </a:schemeClr>
                  </a:solidFill>
                </a:endParaRPr>
              </a:p>
            </p:txBody>
          </p:sp>
          <p:sp>
            <p:nvSpPr>
              <p:cNvPr id="85" name="Text Box 29">
                <a:extLst>
                  <a:ext uri="{FF2B5EF4-FFF2-40B4-BE49-F238E27FC236}">
                    <a16:creationId xmlns:a16="http://schemas.microsoft.com/office/drawing/2014/main" id="{203682B4-CF4C-471E-8CF4-738D65A1393A}"/>
                  </a:ext>
                </a:extLst>
              </p:cNvPr>
              <p:cNvSpPr txBox="1">
                <a:spLocks noChangeArrowheads="1"/>
              </p:cNvSpPr>
              <p:nvPr/>
            </p:nvSpPr>
            <p:spPr bwMode="auto">
              <a:xfrm>
                <a:off x="488" y="855"/>
                <a:ext cx="6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3.0</a:t>
                </a:r>
                <a:endParaRPr lang="en-US" sz="800" kern="0">
                  <a:solidFill>
                    <a:schemeClr val="tx1">
                      <a:lumMod val="65000"/>
                      <a:lumOff val="35000"/>
                    </a:schemeClr>
                  </a:solidFill>
                </a:endParaRPr>
              </a:p>
            </p:txBody>
          </p:sp>
          <p:sp>
            <p:nvSpPr>
              <p:cNvPr id="86" name="Text Box 30">
                <a:extLst>
                  <a:ext uri="{FF2B5EF4-FFF2-40B4-BE49-F238E27FC236}">
                    <a16:creationId xmlns:a16="http://schemas.microsoft.com/office/drawing/2014/main" id="{517A63BD-1A8D-4E8A-B951-8C30909214F4}"/>
                  </a:ext>
                </a:extLst>
              </p:cNvPr>
              <p:cNvSpPr txBox="1">
                <a:spLocks noChangeArrowheads="1"/>
              </p:cNvSpPr>
              <p:nvPr/>
            </p:nvSpPr>
            <p:spPr bwMode="auto">
              <a:xfrm>
                <a:off x="488" y="1157"/>
                <a:ext cx="6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2.5</a:t>
                </a:r>
                <a:endParaRPr lang="en-US" sz="800" kern="0">
                  <a:solidFill>
                    <a:schemeClr val="tx1">
                      <a:lumMod val="65000"/>
                      <a:lumOff val="35000"/>
                    </a:schemeClr>
                  </a:solidFill>
                </a:endParaRPr>
              </a:p>
            </p:txBody>
          </p:sp>
          <p:sp>
            <p:nvSpPr>
              <p:cNvPr id="87" name="Text Box 31">
                <a:extLst>
                  <a:ext uri="{FF2B5EF4-FFF2-40B4-BE49-F238E27FC236}">
                    <a16:creationId xmlns:a16="http://schemas.microsoft.com/office/drawing/2014/main" id="{0CC89E2A-3EDC-4E95-871F-65012D6BAD47}"/>
                  </a:ext>
                </a:extLst>
              </p:cNvPr>
              <p:cNvSpPr txBox="1">
                <a:spLocks noChangeArrowheads="1"/>
              </p:cNvSpPr>
              <p:nvPr/>
            </p:nvSpPr>
            <p:spPr bwMode="auto">
              <a:xfrm>
                <a:off x="488" y="1462"/>
                <a:ext cx="6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2.0</a:t>
                </a:r>
                <a:endParaRPr lang="en-US" sz="800" kern="0">
                  <a:solidFill>
                    <a:schemeClr val="tx1">
                      <a:lumMod val="65000"/>
                      <a:lumOff val="35000"/>
                    </a:schemeClr>
                  </a:solidFill>
                </a:endParaRPr>
              </a:p>
            </p:txBody>
          </p:sp>
          <p:sp>
            <p:nvSpPr>
              <p:cNvPr id="88" name="Text Box 32">
                <a:extLst>
                  <a:ext uri="{FF2B5EF4-FFF2-40B4-BE49-F238E27FC236}">
                    <a16:creationId xmlns:a16="http://schemas.microsoft.com/office/drawing/2014/main" id="{B89FDE0E-8850-4364-B547-2664063576B3}"/>
                  </a:ext>
                </a:extLst>
              </p:cNvPr>
              <p:cNvSpPr txBox="1">
                <a:spLocks noChangeArrowheads="1"/>
              </p:cNvSpPr>
              <p:nvPr/>
            </p:nvSpPr>
            <p:spPr bwMode="auto">
              <a:xfrm>
                <a:off x="488" y="1770"/>
                <a:ext cx="6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1.5</a:t>
                </a:r>
                <a:endParaRPr lang="en-US" sz="800" kern="0">
                  <a:solidFill>
                    <a:schemeClr val="tx1">
                      <a:lumMod val="65000"/>
                      <a:lumOff val="35000"/>
                    </a:schemeClr>
                  </a:solidFill>
                </a:endParaRPr>
              </a:p>
            </p:txBody>
          </p:sp>
          <p:sp>
            <p:nvSpPr>
              <p:cNvPr id="89" name="Text Box 33">
                <a:extLst>
                  <a:ext uri="{FF2B5EF4-FFF2-40B4-BE49-F238E27FC236}">
                    <a16:creationId xmlns:a16="http://schemas.microsoft.com/office/drawing/2014/main" id="{417E1844-787A-4CE0-A677-F0EF8EE4310A}"/>
                  </a:ext>
                </a:extLst>
              </p:cNvPr>
              <p:cNvSpPr txBox="1">
                <a:spLocks noChangeArrowheads="1"/>
              </p:cNvSpPr>
              <p:nvPr/>
            </p:nvSpPr>
            <p:spPr bwMode="auto">
              <a:xfrm>
                <a:off x="488" y="2072"/>
                <a:ext cx="6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1.0</a:t>
                </a:r>
                <a:endParaRPr lang="en-US" sz="800" kern="0">
                  <a:solidFill>
                    <a:schemeClr val="tx1">
                      <a:lumMod val="65000"/>
                      <a:lumOff val="35000"/>
                    </a:schemeClr>
                  </a:solidFill>
                </a:endParaRPr>
              </a:p>
            </p:txBody>
          </p:sp>
          <p:sp>
            <p:nvSpPr>
              <p:cNvPr id="90" name="Text Box 34">
                <a:extLst>
                  <a:ext uri="{FF2B5EF4-FFF2-40B4-BE49-F238E27FC236}">
                    <a16:creationId xmlns:a16="http://schemas.microsoft.com/office/drawing/2014/main" id="{713081BA-3F8D-471C-A0DD-0F7041B53341}"/>
                  </a:ext>
                </a:extLst>
              </p:cNvPr>
              <p:cNvSpPr txBox="1">
                <a:spLocks noChangeArrowheads="1"/>
              </p:cNvSpPr>
              <p:nvPr/>
            </p:nvSpPr>
            <p:spPr bwMode="auto">
              <a:xfrm>
                <a:off x="488" y="2685"/>
                <a:ext cx="6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0.0</a:t>
                </a:r>
                <a:endParaRPr lang="en-US" sz="800" kern="0">
                  <a:solidFill>
                    <a:schemeClr val="tx1">
                      <a:lumMod val="65000"/>
                      <a:lumOff val="35000"/>
                    </a:schemeClr>
                  </a:solidFill>
                </a:endParaRPr>
              </a:p>
            </p:txBody>
          </p:sp>
        </p:grpSp>
        <p:sp>
          <p:nvSpPr>
            <p:cNvPr id="41" name="Text Box 93">
              <a:extLst>
                <a:ext uri="{FF2B5EF4-FFF2-40B4-BE49-F238E27FC236}">
                  <a16:creationId xmlns:a16="http://schemas.microsoft.com/office/drawing/2014/main" id="{CB787BF2-CA65-46ED-BAF8-1855C7E894BB}"/>
                </a:ext>
              </a:extLst>
            </p:cNvPr>
            <p:cNvSpPr txBox="1">
              <a:spLocks noChangeArrowheads="1"/>
            </p:cNvSpPr>
            <p:nvPr/>
          </p:nvSpPr>
          <p:spPr bwMode="auto">
            <a:xfrm>
              <a:off x="2750537" y="2643661"/>
              <a:ext cx="161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endParaRPr lang="en-US" sz="800" kern="0">
                <a:solidFill>
                  <a:schemeClr val="tx1">
                    <a:lumMod val="65000"/>
                    <a:lumOff val="35000"/>
                  </a:schemeClr>
                </a:solidFill>
              </a:endParaRPr>
            </a:p>
          </p:txBody>
        </p:sp>
        <p:sp>
          <p:nvSpPr>
            <p:cNvPr id="42" name="Text Box 94">
              <a:extLst>
                <a:ext uri="{FF2B5EF4-FFF2-40B4-BE49-F238E27FC236}">
                  <a16:creationId xmlns:a16="http://schemas.microsoft.com/office/drawing/2014/main" id="{40CF6EE5-8F67-440B-9193-0D7CC3586D90}"/>
                </a:ext>
              </a:extLst>
            </p:cNvPr>
            <p:cNvSpPr txBox="1">
              <a:spLocks noChangeArrowheads="1"/>
            </p:cNvSpPr>
            <p:nvPr/>
          </p:nvSpPr>
          <p:spPr bwMode="auto">
            <a:xfrm>
              <a:off x="2693586" y="2140914"/>
              <a:ext cx="1611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endParaRPr lang="en-US" sz="800" kern="0">
                <a:solidFill>
                  <a:schemeClr val="tx1">
                    <a:lumMod val="65000"/>
                    <a:lumOff val="35000"/>
                  </a:schemeClr>
                </a:solidFill>
              </a:endParaRPr>
            </a:p>
          </p:txBody>
        </p:sp>
        <p:grpSp>
          <p:nvGrpSpPr>
            <p:cNvPr id="43" name="Group 15">
              <a:extLst>
                <a:ext uri="{FF2B5EF4-FFF2-40B4-BE49-F238E27FC236}">
                  <a16:creationId xmlns:a16="http://schemas.microsoft.com/office/drawing/2014/main" id="{5EC7AAB7-4BAF-4B59-B10A-8879E236D130}"/>
                </a:ext>
              </a:extLst>
            </p:cNvPr>
            <p:cNvGrpSpPr>
              <a:grpSpLocks/>
            </p:cNvGrpSpPr>
            <p:nvPr/>
          </p:nvGrpSpPr>
          <p:grpSpPr bwMode="auto">
            <a:xfrm>
              <a:off x="934821" y="2118327"/>
              <a:ext cx="2094395" cy="1766433"/>
              <a:chOff x="1742262" y="1986582"/>
              <a:chExt cx="6498453" cy="2978150"/>
            </a:xfrm>
          </p:grpSpPr>
          <p:grpSp>
            <p:nvGrpSpPr>
              <p:cNvPr id="62" name="Group 16">
                <a:extLst>
                  <a:ext uri="{FF2B5EF4-FFF2-40B4-BE49-F238E27FC236}">
                    <a16:creationId xmlns:a16="http://schemas.microsoft.com/office/drawing/2014/main" id="{1B199F84-E6F5-4590-A1E8-ACF5DA7C60DD}"/>
                  </a:ext>
                </a:extLst>
              </p:cNvPr>
              <p:cNvGrpSpPr>
                <a:grpSpLocks/>
              </p:cNvGrpSpPr>
              <p:nvPr/>
            </p:nvGrpSpPr>
            <p:grpSpPr bwMode="auto">
              <a:xfrm>
                <a:off x="1742262" y="1986582"/>
                <a:ext cx="57600" cy="2978150"/>
                <a:chOff x="1742262" y="1986582"/>
                <a:chExt cx="57600" cy="2978150"/>
              </a:xfrm>
            </p:grpSpPr>
            <p:sp>
              <p:nvSpPr>
                <p:cNvPr id="77" name="Line 7">
                  <a:extLst>
                    <a:ext uri="{FF2B5EF4-FFF2-40B4-BE49-F238E27FC236}">
                      <a16:creationId xmlns:a16="http://schemas.microsoft.com/office/drawing/2014/main" id="{309AFBC7-D1F2-449F-B650-5F9BE8B7A512}"/>
                    </a:ext>
                  </a:extLst>
                </p:cNvPr>
                <p:cNvSpPr>
                  <a:spLocks noChangeShapeType="1"/>
                </p:cNvSpPr>
                <p:nvPr/>
              </p:nvSpPr>
              <p:spPr bwMode="auto">
                <a:xfrm>
                  <a:off x="1792946" y="1986567"/>
                  <a:ext cx="0" cy="2977765"/>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8" name="Line 8">
                  <a:extLst>
                    <a:ext uri="{FF2B5EF4-FFF2-40B4-BE49-F238E27FC236}">
                      <a16:creationId xmlns:a16="http://schemas.microsoft.com/office/drawing/2014/main" id="{65A236ED-1A25-4ADC-B6D4-747E4DF709E3}"/>
                    </a:ext>
                  </a:extLst>
                </p:cNvPr>
                <p:cNvSpPr>
                  <a:spLocks noChangeShapeType="1"/>
                </p:cNvSpPr>
                <p:nvPr/>
              </p:nvSpPr>
              <p:spPr bwMode="auto">
                <a:xfrm>
                  <a:off x="1742934" y="1992916"/>
                  <a:ext cx="56680"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9" name="Line 9">
                  <a:extLst>
                    <a:ext uri="{FF2B5EF4-FFF2-40B4-BE49-F238E27FC236}">
                      <a16:creationId xmlns:a16="http://schemas.microsoft.com/office/drawing/2014/main" id="{A6541096-2991-44C3-ACCD-D2E9CBBB797E}"/>
                    </a:ext>
                  </a:extLst>
                </p:cNvPr>
                <p:cNvSpPr>
                  <a:spLocks noChangeShapeType="1"/>
                </p:cNvSpPr>
                <p:nvPr/>
              </p:nvSpPr>
              <p:spPr bwMode="auto">
                <a:xfrm>
                  <a:off x="1742934" y="2473866"/>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0" name="Line 10">
                  <a:extLst>
                    <a:ext uri="{FF2B5EF4-FFF2-40B4-BE49-F238E27FC236}">
                      <a16:creationId xmlns:a16="http://schemas.microsoft.com/office/drawing/2014/main" id="{3DA5A3BA-C54B-4ABF-B056-66F04F3428ED}"/>
                    </a:ext>
                  </a:extLst>
                </p:cNvPr>
                <p:cNvSpPr>
                  <a:spLocks noChangeShapeType="1"/>
                </p:cNvSpPr>
                <p:nvPr/>
              </p:nvSpPr>
              <p:spPr bwMode="auto">
                <a:xfrm>
                  <a:off x="1742934" y="2956404"/>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1" name="Line 11">
                  <a:extLst>
                    <a:ext uri="{FF2B5EF4-FFF2-40B4-BE49-F238E27FC236}">
                      <a16:creationId xmlns:a16="http://schemas.microsoft.com/office/drawing/2014/main" id="{3D92AC15-E0E3-4760-9DE2-3CA415FA17DB}"/>
                    </a:ext>
                  </a:extLst>
                </p:cNvPr>
                <p:cNvSpPr>
                  <a:spLocks noChangeShapeType="1"/>
                </p:cNvSpPr>
                <p:nvPr/>
              </p:nvSpPr>
              <p:spPr bwMode="auto">
                <a:xfrm>
                  <a:off x="1742934" y="3446878"/>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2" name="Line 12">
                  <a:extLst>
                    <a:ext uri="{FF2B5EF4-FFF2-40B4-BE49-F238E27FC236}">
                      <a16:creationId xmlns:a16="http://schemas.microsoft.com/office/drawing/2014/main" id="{9D166DD4-6400-4D5D-9BDA-99C37DF7F50F}"/>
                    </a:ext>
                  </a:extLst>
                </p:cNvPr>
                <p:cNvSpPr>
                  <a:spLocks noChangeShapeType="1"/>
                </p:cNvSpPr>
                <p:nvPr/>
              </p:nvSpPr>
              <p:spPr bwMode="auto">
                <a:xfrm>
                  <a:off x="1742934" y="3926241"/>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83" name="Line 13">
                  <a:extLst>
                    <a:ext uri="{FF2B5EF4-FFF2-40B4-BE49-F238E27FC236}">
                      <a16:creationId xmlns:a16="http://schemas.microsoft.com/office/drawing/2014/main" id="{102989D3-16E9-4E53-B116-87B8349235C0}"/>
                    </a:ext>
                  </a:extLst>
                </p:cNvPr>
                <p:cNvSpPr>
                  <a:spLocks noChangeShapeType="1"/>
                </p:cNvSpPr>
                <p:nvPr/>
              </p:nvSpPr>
              <p:spPr bwMode="auto">
                <a:xfrm>
                  <a:off x="1742934" y="4413540"/>
                  <a:ext cx="53347"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grpSp>
          <p:grpSp>
            <p:nvGrpSpPr>
              <p:cNvPr id="63" name="Group 14">
                <a:extLst>
                  <a:ext uri="{FF2B5EF4-FFF2-40B4-BE49-F238E27FC236}">
                    <a16:creationId xmlns:a16="http://schemas.microsoft.com/office/drawing/2014/main" id="{DD3A1100-BF01-4F3A-8B30-0922510E4D29}"/>
                  </a:ext>
                </a:extLst>
              </p:cNvPr>
              <p:cNvGrpSpPr>
                <a:grpSpLocks/>
              </p:cNvGrpSpPr>
              <p:nvPr/>
            </p:nvGrpSpPr>
            <p:grpSpPr bwMode="auto">
              <a:xfrm>
                <a:off x="1744663" y="4901232"/>
                <a:ext cx="6496052" cy="55563"/>
                <a:chOff x="1099" y="2799"/>
                <a:chExt cx="4092" cy="35"/>
              </a:xfrm>
            </p:grpSpPr>
            <p:sp>
              <p:nvSpPr>
                <p:cNvPr id="64" name="Line 15">
                  <a:extLst>
                    <a:ext uri="{FF2B5EF4-FFF2-40B4-BE49-F238E27FC236}">
                      <a16:creationId xmlns:a16="http://schemas.microsoft.com/office/drawing/2014/main" id="{42D76AEF-FFA4-451E-AE43-2A5427B56074}"/>
                    </a:ext>
                  </a:extLst>
                </p:cNvPr>
                <p:cNvSpPr>
                  <a:spLocks noChangeShapeType="1"/>
                </p:cNvSpPr>
                <p:nvPr/>
              </p:nvSpPr>
              <p:spPr bwMode="auto">
                <a:xfrm>
                  <a:off x="1102" y="2799"/>
                  <a:ext cx="4083"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65" name="Line 16">
                  <a:extLst>
                    <a:ext uri="{FF2B5EF4-FFF2-40B4-BE49-F238E27FC236}">
                      <a16:creationId xmlns:a16="http://schemas.microsoft.com/office/drawing/2014/main" id="{E386885E-D9F5-4A8F-8B2D-2FC11BB4E9BC}"/>
                    </a:ext>
                  </a:extLst>
                </p:cNvPr>
                <p:cNvSpPr>
                  <a:spLocks noChangeShapeType="1"/>
                </p:cNvSpPr>
                <p:nvPr/>
              </p:nvSpPr>
              <p:spPr bwMode="auto">
                <a:xfrm rot="5400000">
                  <a:off x="5168"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66" name="Line 17">
                  <a:extLst>
                    <a:ext uri="{FF2B5EF4-FFF2-40B4-BE49-F238E27FC236}">
                      <a16:creationId xmlns:a16="http://schemas.microsoft.com/office/drawing/2014/main" id="{04EA7947-263E-42A6-89CD-1B6C355972FF}"/>
                    </a:ext>
                  </a:extLst>
                </p:cNvPr>
                <p:cNvSpPr>
                  <a:spLocks noChangeShapeType="1"/>
                </p:cNvSpPr>
                <p:nvPr/>
              </p:nvSpPr>
              <p:spPr bwMode="auto">
                <a:xfrm rot="5400000">
                  <a:off x="4832"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67" name="Line 18">
                  <a:extLst>
                    <a:ext uri="{FF2B5EF4-FFF2-40B4-BE49-F238E27FC236}">
                      <a16:creationId xmlns:a16="http://schemas.microsoft.com/office/drawing/2014/main" id="{10B4AEF3-6840-47F1-8FBF-36F90D42BEE5}"/>
                    </a:ext>
                  </a:extLst>
                </p:cNvPr>
                <p:cNvSpPr>
                  <a:spLocks noChangeShapeType="1"/>
                </p:cNvSpPr>
                <p:nvPr/>
              </p:nvSpPr>
              <p:spPr bwMode="auto">
                <a:xfrm rot="5400000">
                  <a:off x="4498"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68" name="Line 19">
                  <a:extLst>
                    <a:ext uri="{FF2B5EF4-FFF2-40B4-BE49-F238E27FC236}">
                      <a16:creationId xmlns:a16="http://schemas.microsoft.com/office/drawing/2014/main" id="{43C3A661-6AC0-48CF-B68E-DD0E895D628E}"/>
                    </a:ext>
                  </a:extLst>
                </p:cNvPr>
                <p:cNvSpPr>
                  <a:spLocks noChangeShapeType="1"/>
                </p:cNvSpPr>
                <p:nvPr/>
              </p:nvSpPr>
              <p:spPr bwMode="auto">
                <a:xfrm rot="5400000">
                  <a:off x="4152"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69" name="Line 20">
                  <a:extLst>
                    <a:ext uri="{FF2B5EF4-FFF2-40B4-BE49-F238E27FC236}">
                      <a16:creationId xmlns:a16="http://schemas.microsoft.com/office/drawing/2014/main" id="{9E1A24E0-D3BC-42BF-A316-CE58DABB5AAF}"/>
                    </a:ext>
                  </a:extLst>
                </p:cNvPr>
                <p:cNvSpPr>
                  <a:spLocks noChangeShapeType="1"/>
                </p:cNvSpPr>
                <p:nvPr/>
              </p:nvSpPr>
              <p:spPr bwMode="auto">
                <a:xfrm rot="5400000">
                  <a:off x="3818"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0" name="Line 21">
                  <a:extLst>
                    <a:ext uri="{FF2B5EF4-FFF2-40B4-BE49-F238E27FC236}">
                      <a16:creationId xmlns:a16="http://schemas.microsoft.com/office/drawing/2014/main" id="{3644D5DB-A06F-4480-9B2B-A8637345A955}"/>
                    </a:ext>
                  </a:extLst>
                </p:cNvPr>
                <p:cNvSpPr>
                  <a:spLocks noChangeShapeType="1"/>
                </p:cNvSpPr>
                <p:nvPr/>
              </p:nvSpPr>
              <p:spPr bwMode="auto">
                <a:xfrm rot="5400000">
                  <a:off x="3482"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1" name="Line 22">
                  <a:extLst>
                    <a:ext uri="{FF2B5EF4-FFF2-40B4-BE49-F238E27FC236}">
                      <a16:creationId xmlns:a16="http://schemas.microsoft.com/office/drawing/2014/main" id="{05B678F9-3A71-4A22-A7A5-9A188EADA77F}"/>
                    </a:ext>
                  </a:extLst>
                </p:cNvPr>
                <p:cNvSpPr>
                  <a:spLocks noChangeShapeType="1"/>
                </p:cNvSpPr>
                <p:nvPr/>
              </p:nvSpPr>
              <p:spPr bwMode="auto">
                <a:xfrm rot="5400000">
                  <a:off x="3137"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2" name="Line 23">
                  <a:extLst>
                    <a:ext uri="{FF2B5EF4-FFF2-40B4-BE49-F238E27FC236}">
                      <a16:creationId xmlns:a16="http://schemas.microsoft.com/office/drawing/2014/main" id="{7CAB7101-975C-4836-8B93-78B85063094D}"/>
                    </a:ext>
                  </a:extLst>
                </p:cNvPr>
                <p:cNvSpPr>
                  <a:spLocks noChangeShapeType="1"/>
                </p:cNvSpPr>
                <p:nvPr/>
              </p:nvSpPr>
              <p:spPr bwMode="auto">
                <a:xfrm rot="5400000">
                  <a:off x="2799"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3" name="Line 24">
                  <a:extLst>
                    <a:ext uri="{FF2B5EF4-FFF2-40B4-BE49-F238E27FC236}">
                      <a16:creationId xmlns:a16="http://schemas.microsoft.com/office/drawing/2014/main" id="{8C3578CC-477A-4EB6-AA12-1EC88A86D0F3}"/>
                    </a:ext>
                  </a:extLst>
                </p:cNvPr>
                <p:cNvSpPr>
                  <a:spLocks noChangeShapeType="1"/>
                </p:cNvSpPr>
                <p:nvPr/>
              </p:nvSpPr>
              <p:spPr bwMode="auto">
                <a:xfrm rot="5400000">
                  <a:off x="2473"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4" name="Line 25">
                  <a:extLst>
                    <a:ext uri="{FF2B5EF4-FFF2-40B4-BE49-F238E27FC236}">
                      <a16:creationId xmlns:a16="http://schemas.microsoft.com/office/drawing/2014/main" id="{73122F3A-D1C5-4321-9B1D-BB9F2684E1CA}"/>
                    </a:ext>
                  </a:extLst>
                </p:cNvPr>
                <p:cNvSpPr>
                  <a:spLocks noChangeShapeType="1"/>
                </p:cNvSpPr>
                <p:nvPr/>
              </p:nvSpPr>
              <p:spPr bwMode="auto">
                <a:xfrm rot="5400000">
                  <a:off x="2125"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5" name="Line 26">
                  <a:extLst>
                    <a:ext uri="{FF2B5EF4-FFF2-40B4-BE49-F238E27FC236}">
                      <a16:creationId xmlns:a16="http://schemas.microsoft.com/office/drawing/2014/main" id="{9BA75AC3-E49C-4036-AFAC-121E41B8198F}"/>
                    </a:ext>
                  </a:extLst>
                </p:cNvPr>
                <p:cNvSpPr>
                  <a:spLocks noChangeShapeType="1"/>
                </p:cNvSpPr>
                <p:nvPr/>
              </p:nvSpPr>
              <p:spPr bwMode="auto">
                <a:xfrm rot="5400000">
                  <a:off x="1785"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sp>
              <p:nvSpPr>
                <p:cNvPr id="76" name="Line 27">
                  <a:extLst>
                    <a:ext uri="{FF2B5EF4-FFF2-40B4-BE49-F238E27FC236}">
                      <a16:creationId xmlns:a16="http://schemas.microsoft.com/office/drawing/2014/main" id="{2DF5B7F2-73C3-4C49-A945-DDAE8D18DB1A}"/>
                    </a:ext>
                  </a:extLst>
                </p:cNvPr>
                <p:cNvSpPr>
                  <a:spLocks noChangeShapeType="1"/>
                </p:cNvSpPr>
                <p:nvPr/>
              </p:nvSpPr>
              <p:spPr bwMode="auto">
                <a:xfrm rot="5400000">
                  <a:off x="1457" y="2817"/>
                  <a:ext cx="3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nchor="ctr"/>
                <a:lstStyle/>
                <a:p>
                  <a:pPr algn="ctr" defTabSz="914377">
                    <a:defRPr/>
                  </a:pPr>
                  <a:endParaRPr lang="en-GB" sz="800" kern="0">
                    <a:solidFill>
                      <a:schemeClr val="tx1">
                        <a:lumMod val="65000"/>
                        <a:lumOff val="35000"/>
                      </a:schemeClr>
                    </a:solidFill>
                    <a:latin typeface="Arial"/>
                    <a:cs typeface="Arial"/>
                  </a:endParaRPr>
                </a:p>
              </p:txBody>
            </p:sp>
          </p:grpSp>
        </p:grpSp>
        <p:grpSp>
          <p:nvGrpSpPr>
            <p:cNvPr id="44" name="Group 36">
              <a:extLst>
                <a:ext uri="{FF2B5EF4-FFF2-40B4-BE49-F238E27FC236}">
                  <a16:creationId xmlns:a16="http://schemas.microsoft.com/office/drawing/2014/main" id="{D093ADFC-932C-4B55-A7D8-62DF0141CE4B}"/>
                </a:ext>
              </a:extLst>
            </p:cNvPr>
            <p:cNvGrpSpPr>
              <a:grpSpLocks/>
            </p:cNvGrpSpPr>
            <p:nvPr/>
          </p:nvGrpSpPr>
          <p:grpSpPr bwMode="auto">
            <a:xfrm>
              <a:off x="830152" y="3862166"/>
              <a:ext cx="2370106" cy="215626"/>
              <a:chOff x="892" y="2806"/>
              <a:chExt cx="4642" cy="229"/>
            </a:xfrm>
          </p:grpSpPr>
          <p:sp>
            <p:nvSpPr>
              <p:cNvPr id="49" name="Text Box 37">
                <a:extLst>
                  <a:ext uri="{FF2B5EF4-FFF2-40B4-BE49-F238E27FC236}">
                    <a16:creationId xmlns:a16="http://schemas.microsoft.com/office/drawing/2014/main" id="{15E9E5C4-F845-4C0B-B046-85502D65A5B4}"/>
                  </a:ext>
                </a:extLst>
              </p:cNvPr>
              <p:cNvSpPr txBox="1">
                <a:spLocks noChangeArrowheads="1"/>
              </p:cNvSpPr>
              <p:nvPr/>
            </p:nvSpPr>
            <p:spPr bwMode="auto">
              <a:xfrm>
                <a:off x="892" y="2806"/>
                <a:ext cx="47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0</a:t>
                </a:r>
                <a:endParaRPr lang="en-US" sz="800" kern="0">
                  <a:solidFill>
                    <a:schemeClr val="tx1">
                      <a:lumMod val="65000"/>
                      <a:lumOff val="35000"/>
                    </a:schemeClr>
                  </a:solidFill>
                </a:endParaRPr>
              </a:p>
            </p:txBody>
          </p:sp>
          <p:sp>
            <p:nvSpPr>
              <p:cNvPr id="50" name="Text Box 38">
                <a:extLst>
                  <a:ext uri="{FF2B5EF4-FFF2-40B4-BE49-F238E27FC236}">
                    <a16:creationId xmlns:a16="http://schemas.microsoft.com/office/drawing/2014/main" id="{CECDABCB-9FF4-46CD-BE4E-BAB3CBDC8DBD}"/>
                  </a:ext>
                </a:extLst>
              </p:cNvPr>
              <p:cNvSpPr txBox="1">
                <a:spLocks noChangeArrowheads="1"/>
              </p:cNvSpPr>
              <p:nvPr/>
            </p:nvSpPr>
            <p:spPr bwMode="auto">
              <a:xfrm>
                <a:off x="1166" y="2806"/>
                <a:ext cx="58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30</a:t>
                </a:r>
                <a:endParaRPr lang="en-US" sz="800" kern="0">
                  <a:solidFill>
                    <a:schemeClr val="tx1">
                      <a:lumMod val="65000"/>
                      <a:lumOff val="35000"/>
                    </a:schemeClr>
                  </a:solidFill>
                </a:endParaRPr>
              </a:p>
            </p:txBody>
          </p:sp>
          <p:sp>
            <p:nvSpPr>
              <p:cNvPr id="51" name="Text Box 39">
                <a:extLst>
                  <a:ext uri="{FF2B5EF4-FFF2-40B4-BE49-F238E27FC236}">
                    <a16:creationId xmlns:a16="http://schemas.microsoft.com/office/drawing/2014/main" id="{DF4827C2-BD4A-4F0C-9E72-18B8AF3CB5D1}"/>
                  </a:ext>
                </a:extLst>
              </p:cNvPr>
              <p:cNvSpPr txBox="1">
                <a:spLocks noChangeArrowheads="1"/>
              </p:cNvSpPr>
              <p:nvPr/>
            </p:nvSpPr>
            <p:spPr bwMode="auto">
              <a:xfrm>
                <a:off x="1506" y="2806"/>
                <a:ext cx="58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60</a:t>
                </a:r>
                <a:endParaRPr lang="en-US" sz="800" kern="0">
                  <a:solidFill>
                    <a:schemeClr val="tx1">
                      <a:lumMod val="65000"/>
                      <a:lumOff val="35000"/>
                    </a:schemeClr>
                  </a:solidFill>
                </a:endParaRPr>
              </a:p>
            </p:txBody>
          </p:sp>
          <p:sp>
            <p:nvSpPr>
              <p:cNvPr id="52" name="Text Box 40">
                <a:extLst>
                  <a:ext uri="{FF2B5EF4-FFF2-40B4-BE49-F238E27FC236}">
                    <a16:creationId xmlns:a16="http://schemas.microsoft.com/office/drawing/2014/main" id="{A8A29C28-38F3-44EF-8FC8-083190444566}"/>
                  </a:ext>
                </a:extLst>
              </p:cNvPr>
              <p:cNvSpPr txBox="1">
                <a:spLocks noChangeArrowheads="1"/>
              </p:cNvSpPr>
              <p:nvPr/>
            </p:nvSpPr>
            <p:spPr bwMode="auto">
              <a:xfrm>
                <a:off x="1845" y="2806"/>
                <a:ext cx="58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90</a:t>
                </a:r>
                <a:endParaRPr lang="en-US" sz="800" kern="0">
                  <a:solidFill>
                    <a:schemeClr val="tx1">
                      <a:lumMod val="65000"/>
                      <a:lumOff val="35000"/>
                    </a:schemeClr>
                  </a:solidFill>
                </a:endParaRPr>
              </a:p>
            </p:txBody>
          </p:sp>
          <p:sp>
            <p:nvSpPr>
              <p:cNvPr id="53" name="Text Box 41">
                <a:extLst>
                  <a:ext uri="{FF2B5EF4-FFF2-40B4-BE49-F238E27FC236}">
                    <a16:creationId xmlns:a16="http://schemas.microsoft.com/office/drawing/2014/main" id="{2864808C-A103-4A4A-9F69-186891BB73A6}"/>
                  </a:ext>
                </a:extLst>
              </p:cNvPr>
              <p:cNvSpPr txBox="1">
                <a:spLocks noChangeArrowheads="1"/>
              </p:cNvSpPr>
              <p:nvPr/>
            </p:nvSpPr>
            <p:spPr bwMode="auto">
              <a:xfrm>
                <a:off x="2127"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120</a:t>
                </a:r>
                <a:endParaRPr lang="en-US" sz="800" kern="0">
                  <a:solidFill>
                    <a:schemeClr val="tx1">
                      <a:lumMod val="65000"/>
                      <a:lumOff val="35000"/>
                    </a:schemeClr>
                  </a:solidFill>
                </a:endParaRPr>
              </a:p>
            </p:txBody>
          </p:sp>
          <p:sp>
            <p:nvSpPr>
              <p:cNvPr id="54" name="Text Box 42">
                <a:extLst>
                  <a:ext uri="{FF2B5EF4-FFF2-40B4-BE49-F238E27FC236}">
                    <a16:creationId xmlns:a16="http://schemas.microsoft.com/office/drawing/2014/main" id="{6C887396-1B48-4B07-9A02-720A858B61ED}"/>
                  </a:ext>
                </a:extLst>
              </p:cNvPr>
              <p:cNvSpPr txBox="1">
                <a:spLocks noChangeArrowheads="1"/>
              </p:cNvSpPr>
              <p:nvPr/>
            </p:nvSpPr>
            <p:spPr bwMode="auto">
              <a:xfrm>
                <a:off x="2462"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150</a:t>
                </a:r>
                <a:endParaRPr lang="en-US" sz="800" kern="0">
                  <a:solidFill>
                    <a:schemeClr val="tx1">
                      <a:lumMod val="65000"/>
                      <a:lumOff val="35000"/>
                    </a:schemeClr>
                  </a:solidFill>
                </a:endParaRPr>
              </a:p>
            </p:txBody>
          </p:sp>
          <p:sp>
            <p:nvSpPr>
              <p:cNvPr id="55" name="Text Box 43">
                <a:extLst>
                  <a:ext uri="{FF2B5EF4-FFF2-40B4-BE49-F238E27FC236}">
                    <a16:creationId xmlns:a16="http://schemas.microsoft.com/office/drawing/2014/main" id="{BB6E6A70-694D-432A-9CAA-37CB5C9BF2DC}"/>
                  </a:ext>
                </a:extLst>
              </p:cNvPr>
              <p:cNvSpPr txBox="1">
                <a:spLocks noChangeArrowheads="1"/>
              </p:cNvSpPr>
              <p:nvPr/>
            </p:nvSpPr>
            <p:spPr bwMode="auto">
              <a:xfrm>
                <a:off x="2802"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180</a:t>
                </a:r>
                <a:endParaRPr lang="en-US" sz="800" kern="0">
                  <a:solidFill>
                    <a:schemeClr val="tx1">
                      <a:lumMod val="65000"/>
                      <a:lumOff val="35000"/>
                    </a:schemeClr>
                  </a:solidFill>
                </a:endParaRPr>
              </a:p>
            </p:txBody>
          </p:sp>
          <p:sp>
            <p:nvSpPr>
              <p:cNvPr id="56" name="Text Box 44">
                <a:extLst>
                  <a:ext uri="{FF2B5EF4-FFF2-40B4-BE49-F238E27FC236}">
                    <a16:creationId xmlns:a16="http://schemas.microsoft.com/office/drawing/2014/main" id="{2341814A-1238-4A4F-A71B-4B2DB41173B7}"/>
                  </a:ext>
                </a:extLst>
              </p:cNvPr>
              <p:cNvSpPr txBox="1">
                <a:spLocks noChangeArrowheads="1"/>
              </p:cNvSpPr>
              <p:nvPr/>
            </p:nvSpPr>
            <p:spPr bwMode="auto">
              <a:xfrm>
                <a:off x="3144"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210</a:t>
                </a:r>
                <a:endParaRPr lang="en-US" sz="800" kern="0">
                  <a:solidFill>
                    <a:schemeClr val="tx1">
                      <a:lumMod val="65000"/>
                      <a:lumOff val="35000"/>
                    </a:schemeClr>
                  </a:solidFill>
                </a:endParaRPr>
              </a:p>
            </p:txBody>
          </p:sp>
          <p:sp>
            <p:nvSpPr>
              <p:cNvPr id="57" name="Text Box 45">
                <a:extLst>
                  <a:ext uri="{FF2B5EF4-FFF2-40B4-BE49-F238E27FC236}">
                    <a16:creationId xmlns:a16="http://schemas.microsoft.com/office/drawing/2014/main" id="{C7C31E8A-6FE2-49F4-818B-D9C482B693C2}"/>
                  </a:ext>
                </a:extLst>
              </p:cNvPr>
              <p:cNvSpPr txBox="1">
                <a:spLocks noChangeArrowheads="1"/>
              </p:cNvSpPr>
              <p:nvPr/>
            </p:nvSpPr>
            <p:spPr bwMode="auto">
              <a:xfrm>
                <a:off x="3480"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240</a:t>
                </a:r>
                <a:endParaRPr lang="en-US" sz="800" kern="0">
                  <a:solidFill>
                    <a:schemeClr val="tx1">
                      <a:lumMod val="65000"/>
                      <a:lumOff val="35000"/>
                    </a:schemeClr>
                  </a:solidFill>
                </a:endParaRPr>
              </a:p>
            </p:txBody>
          </p:sp>
          <p:sp>
            <p:nvSpPr>
              <p:cNvPr id="58" name="Text Box 46">
                <a:extLst>
                  <a:ext uri="{FF2B5EF4-FFF2-40B4-BE49-F238E27FC236}">
                    <a16:creationId xmlns:a16="http://schemas.microsoft.com/office/drawing/2014/main" id="{6204F596-D6E7-438A-A19C-36544893EAF2}"/>
                  </a:ext>
                </a:extLst>
              </p:cNvPr>
              <p:cNvSpPr txBox="1">
                <a:spLocks noChangeArrowheads="1"/>
              </p:cNvSpPr>
              <p:nvPr/>
            </p:nvSpPr>
            <p:spPr bwMode="auto">
              <a:xfrm>
                <a:off x="3817"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270</a:t>
                </a:r>
                <a:endParaRPr lang="en-US" sz="800" kern="0">
                  <a:solidFill>
                    <a:schemeClr val="tx1">
                      <a:lumMod val="65000"/>
                      <a:lumOff val="35000"/>
                    </a:schemeClr>
                  </a:solidFill>
                </a:endParaRPr>
              </a:p>
            </p:txBody>
          </p:sp>
          <p:sp>
            <p:nvSpPr>
              <p:cNvPr id="59" name="Text Box 47">
                <a:extLst>
                  <a:ext uri="{FF2B5EF4-FFF2-40B4-BE49-F238E27FC236}">
                    <a16:creationId xmlns:a16="http://schemas.microsoft.com/office/drawing/2014/main" id="{85112231-A095-4AF3-93AB-0069FD39F5C4}"/>
                  </a:ext>
                </a:extLst>
              </p:cNvPr>
              <p:cNvSpPr txBox="1">
                <a:spLocks noChangeArrowheads="1"/>
              </p:cNvSpPr>
              <p:nvPr/>
            </p:nvSpPr>
            <p:spPr bwMode="auto">
              <a:xfrm>
                <a:off x="4159"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300</a:t>
                </a:r>
                <a:endParaRPr lang="en-US" sz="800" kern="0">
                  <a:solidFill>
                    <a:schemeClr val="tx1">
                      <a:lumMod val="65000"/>
                      <a:lumOff val="35000"/>
                    </a:schemeClr>
                  </a:solidFill>
                </a:endParaRPr>
              </a:p>
            </p:txBody>
          </p:sp>
          <p:sp>
            <p:nvSpPr>
              <p:cNvPr id="60" name="Text Box 48">
                <a:extLst>
                  <a:ext uri="{FF2B5EF4-FFF2-40B4-BE49-F238E27FC236}">
                    <a16:creationId xmlns:a16="http://schemas.microsoft.com/office/drawing/2014/main" id="{FCBD3A93-D42B-47D2-BD80-F06AAD789BFA}"/>
                  </a:ext>
                </a:extLst>
              </p:cNvPr>
              <p:cNvSpPr txBox="1">
                <a:spLocks noChangeArrowheads="1"/>
              </p:cNvSpPr>
              <p:nvPr/>
            </p:nvSpPr>
            <p:spPr bwMode="auto">
              <a:xfrm>
                <a:off x="4498"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330</a:t>
                </a:r>
                <a:endParaRPr lang="en-US" sz="800" kern="0">
                  <a:solidFill>
                    <a:schemeClr val="tx1">
                      <a:lumMod val="65000"/>
                      <a:lumOff val="35000"/>
                    </a:schemeClr>
                  </a:solidFill>
                </a:endParaRPr>
              </a:p>
            </p:txBody>
          </p:sp>
          <p:sp>
            <p:nvSpPr>
              <p:cNvPr id="61" name="Text Box 49">
                <a:extLst>
                  <a:ext uri="{FF2B5EF4-FFF2-40B4-BE49-F238E27FC236}">
                    <a16:creationId xmlns:a16="http://schemas.microsoft.com/office/drawing/2014/main" id="{63031854-5998-41A8-A3F6-378FD228505E}"/>
                  </a:ext>
                </a:extLst>
              </p:cNvPr>
              <p:cNvSpPr txBox="1">
                <a:spLocks noChangeArrowheads="1"/>
              </p:cNvSpPr>
              <p:nvPr/>
            </p:nvSpPr>
            <p:spPr bwMode="auto">
              <a:xfrm>
                <a:off x="4833" y="2806"/>
                <a:ext cx="70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360</a:t>
                </a:r>
                <a:endParaRPr lang="en-US" sz="800" kern="0">
                  <a:solidFill>
                    <a:schemeClr val="tx1">
                      <a:lumMod val="65000"/>
                      <a:lumOff val="35000"/>
                    </a:schemeClr>
                  </a:solidFill>
                </a:endParaRPr>
              </a:p>
            </p:txBody>
          </p:sp>
        </p:grpSp>
        <p:sp>
          <p:nvSpPr>
            <p:cNvPr id="46" name="Text Box 91">
              <a:extLst>
                <a:ext uri="{FF2B5EF4-FFF2-40B4-BE49-F238E27FC236}">
                  <a16:creationId xmlns:a16="http://schemas.microsoft.com/office/drawing/2014/main" id="{2C29CBCA-F446-42E9-B212-0CEAD4421A93}"/>
                </a:ext>
              </a:extLst>
            </p:cNvPr>
            <p:cNvSpPr txBox="1">
              <a:spLocks noChangeArrowheads="1"/>
            </p:cNvSpPr>
            <p:nvPr/>
          </p:nvSpPr>
          <p:spPr bwMode="auto">
            <a:xfrm rot="16200000">
              <a:off x="-274959" y="2851002"/>
              <a:ext cx="17475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1000" b="1" kern="0">
                  <a:solidFill>
                    <a:schemeClr val="tx1">
                      <a:lumMod val="65000"/>
                      <a:lumOff val="35000"/>
                    </a:schemeClr>
                  </a:solidFill>
                </a:rPr>
                <a:t>Cumulative event rate (%)</a:t>
              </a:r>
              <a:endParaRPr lang="en-US" sz="1000" b="1" kern="0">
                <a:solidFill>
                  <a:schemeClr val="tx1">
                    <a:lumMod val="65000"/>
                    <a:lumOff val="35000"/>
                  </a:schemeClr>
                </a:solidFill>
              </a:endParaRPr>
            </a:p>
          </p:txBody>
        </p:sp>
        <p:sp>
          <p:nvSpPr>
            <p:cNvPr id="47" name="Freeform 91">
              <a:extLst>
                <a:ext uri="{FF2B5EF4-FFF2-40B4-BE49-F238E27FC236}">
                  <a16:creationId xmlns:a16="http://schemas.microsoft.com/office/drawing/2014/main" id="{3E2C364B-7866-49E4-B953-47F9ECC7B9F0}"/>
                </a:ext>
              </a:extLst>
            </p:cNvPr>
            <p:cNvSpPr>
              <a:spLocks/>
            </p:cNvSpPr>
            <p:nvPr/>
          </p:nvSpPr>
          <p:spPr bwMode="auto">
            <a:xfrm>
              <a:off x="954380" y="2383814"/>
              <a:ext cx="2067492" cy="1459284"/>
            </a:xfrm>
            <a:custGeom>
              <a:avLst/>
              <a:gdLst>
                <a:gd name="T0" fmla="*/ 0 w 4050"/>
                <a:gd name="T1" fmla="*/ 2147483647 h 1550"/>
                <a:gd name="T2" fmla="*/ 32762825 w 4050"/>
                <a:gd name="T3" fmla="*/ 2147483647 h 1550"/>
                <a:gd name="T4" fmla="*/ 68045013 w 4050"/>
                <a:gd name="T5" fmla="*/ 2147483647 h 1550"/>
                <a:gd name="T6" fmla="*/ 93246575 w 4050"/>
                <a:gd name="T7" fmla="*/ 2147483647 h 1550"/>
                <a:gd name="T8" fmla="*/ 123488450 w 4050"/>
                <a:gd name="T9" fmla="*/ 2147483647 h 1550"/>
                <a:gd name="T10" fmla="*/ 158770638 w 4050"/>
                <a:gd name="T11" fmla="*/ 2147483647 h 1550"/>
                <a:gd name="T12" fmla="*/ 176410938 w 4050"/>
                <a:gd name="T13" fmla="*/ 2147483647 h 1550"/>
                <a:gd name="T14" fmla="*/ 236894688 w 4050"/>
                <a:gd name="T15" fmla="*/ 2147483647 h 1550"/>
                <a:gd name="T16" fmla="*/ 264617200 w 4050"/>
                <a:gd name="T17" fmla="*/ 2147483647 h 1550"/>
                <a:gd name="T18" fmla="*/ 294859075 w 4050"/>
                <a:gd name="T19" fmla="*/ 2147483647 h 1550"/>
                <a:gd name="T20" fmla="*/ 320060638 w 4050"/>
                <a:gd name="T21" fmla="*/ 2147483647 h 1550"/>
                <a:gd name="T22" fmla="*/ 345262200 w 4050"/>
                <a:gd name="T23" fmla="*/ 2147483647 h 1550"/>
                <a:gd name="T24" fmla="*/ 521673138 w 4050"/>
                <a:gd name="T25" fmla="*/ 2147483647 h 1550"/>
                <a:gd name="T26" fmla="*/ 607358450 w 4050"/>
                <a:gd name="T27" fmla="*/ 2147483647 h 1550"/>
                <a:gd name="T28" fmla="*/ 723285638 w 4050"/>
                <a:gd name="T29" fmla="*/ 2147483647 h 1550"/>
                <a:gd name="T30" fmla="*/ 748487200 w 4050"/>
                <a:gd name="T31" fmla="*/ 2147483647 h 1550"/>
                <a:gd name="T32" fmla="*/ 773688763 w 4050"/>
                <a:gd name="T33" fmla="*/ 2147483647 h 1550"/>
                <a:gd name="T34" fmla="*/ 798890325 w 4050"/>
                <a:gd name="T35" fmla="*/ 2147483647 h 1550"/>
                <a:gd name="T36" fmla="*/ 831651563 w 4050"/>
                <a:gd name="T37" fmla="*/ 2132052188 h 1550"/>
                <a:gd name="T38" fmla="*/ 861893438 w 4050"/>
                <a:gd name="T39" fmla="*/ 2091729688 h 1550"/>
                <a:gd name="T40" fmla="*/ 970260950 w 4050"/>
                <a:gd name="T41" fmla="*/ 2008565325 h 1550"/>
                <a:gd name="T42" fmla="*/ 1008062500 w 4050"/>
                <a:gd name="T43" fmla="*/ 1983363763 h 1550"/>
                <a:gd name="T44" fmla="*/ 1060986575 w 4050"/>
                <a:gd name="T45" fmla="*/ 1940520313 h 1550"/>
                <a:gd name="T46" fmla="*/ 1116430013 w 4050"/>
                <a:gd name="T47" fmla="*/ 1862396263 h 1550"/>
                <a:gd name="T48" fmla="*/ 1144150938 w 4050"/>
                <a:gd name="T49" fmla="*/ 1829633438 h 1550"/>
                <a:gd name="T50" fmla="*/ 1234876563 w 4050"/>
                <a:gd name="T51" fmla="*/ 1743948125 h 1550"/>
                <a:gd name="T52" fmla="*/ 1315521563 w 4050"/>
                <a:gd name="T53" fmla="*/ 1708665938 h 1550"/>
                <a:gd name="T54" fmla="*/ 1373485950 w 4050"/>
                <a:gd name="T55" fmla="*/ 1675904700 h 1550"/>
                <a:gd name="T56" fmla="*/ 1519655013 w 4050"/>
                <a:gd name="T57" fmla="*/ 1633061250 h 1550"/>
                <a:gd name="T58" fmla="*/ 1570058138 w 4050"/>
                <a:gd name="T59" fmla="*/ 1590219388 h 1550"/>
                <a:gd name="T60" fmla="*/ 1628020938 w 4050"/>
                <a:gd name="T61" fmla="*/ 1519655013 h 1550"/>
                <a:gd name="T62" fmla="*/ 1663303125 w 4050"/>
                <a:gd name="T63" fmla="*/ 1479332513 h 1550"/>
                <a:gd name="T64" fmla="*/ 1769149688 w 4050"/>
                <a:gd name="T65" fmla="*/ 1436489063 h 1550"/>
                <a:gd name="T66" fmla="*/ 2147483647 w 4050"/>
                <a:gd name="T67" fmla="*/ 1411287500 h 1550"/>
                <a:gd name="T68" fmla="*/ 2147483647 w 4050"/>
                <a:gd name="T69" fmla="*/ 1365924688 h 1550"/>
                <a:gd name="T70" fmla="*/ 2147483647 w 4050"/>
                <a:gd name="T71" fmla="*/ 1328123138 h 1550"/>
                <a:gd name="T72" fmla="*/ 2147483647 w 4050"/>
                <a:gd name="T73" fmla="*/ 1290320000 h 1550"/>
                <a:gd name="T74" fmla="*/ 2147483647 w 4050"/>
                <a:gd name="T75" fmla="*/ 1244957188 h 1550"/>
                <a:gd name="T76" fmla="*/ 2147483647 w 4050"/>
                <a:gd name="T77" fmla="*/ 1202115325 h 1550"/>
                <a:gd name="T78" fmla="*/ 2147483647 w 4050"/>
                <a:gd name="T79" fmla="*/ 1166833138 h 1550"/>
                <a:gd name="T80" fmla="*/ 2147483647 w 4050"/>
                <a:gd name="T81" fmla="*/ 1116430013 h 1550"/>
                <a:gd name="T82" fmla="*/ 2147483647 w 4050"/>
                <a:gd name="T83" fmla="*/ 1073586563 h 1550"/>
                <a:gd name="T84" fmla="*/ 2147483647 w 4050"/>
                <a:gd name="T85" fmla="*/ 1040825325 h 1550"/>
                <a:gd name="T86" fmla="*/ 2147483647 w 4050"/>
                <a:gd name="T87" fmla="*/ 987901250 h 1550"/>
                <a:gd name="T88" fmla="*/ 2147483647 w 4050"/>
                <a:gd name="T89" fmla="*/ 950099700 h 1550"/>
                <a:gd name="T90" fmla="*/ 2147483647 w 4050"/>
                <a:gd name="T91" fmla="*/ 899696575 h 1550"/>
                <a:gd name="T92" fmla="*/ 2147483647 w 4050"/>
                <a:gd name="T93" fmla="*/ 854333763 h 1550"/>
                <a:gd name="T94" fmla="*/ 2147483647 w 4050"/>
                <a:gd name="T95" fmla="*/ 738406575 h 1550"/>
                <a:gd name="T96" fmla="*/ 2147483647 w 4050"/>
                <a:gd name="T97" fmla="*/ 612398763 h 1550"/>
                <a:gd name="T98" fmla="*/ 2147483647 w 4050"/>
                <a:gd name="T99" fmla="*/ 468749063 h 1550"/>
                <a:gd name="T100" fmla="*/ 2147483647 w 4050"/>
                <a:gd name="T101" fmla="*/ 317539688 h 1550"/>
                <a:gd name="T102" fmla="*/ 2147483647 w 4050"/>
                <a:gd name="T103" fmla="*/ 166330313 h 1550"/>
                <a:gd name="T104" fmla="*/ 2147483647 w 4050"/>
                <a:gd name="T105" fmla="*/ 0 h 15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0" h="1550">
                  <a:moveTo>
                    <a:pt x="3" y="1550"/>
                  </a:moveTo>
                  <a:lnTo>
                    <a:pt x="0" y="1517"/>
                  </a:lnTo>
                  <a:lnTo>
                    <a:pt x="13" y="1513"/>
                  </a:lnTo>
                  <a:lnTo>
                    <a:pt x="13" y="1453"/>
                  </a:lnTo>
                  <a:lnTo>
                    <a:pt x="27" y="1454"/>
                  </a:lnTo>
                  <a:lnTo>
                    <a:pt x="27" y="1368"/>
                  </a:lnTo>
                  <a:lnTo>
                    <a:pt x="37" y="1368"/>
                  </a:lnTo>
                  <a:lnTo>
                    <a:pt x="37" y="1309"/>
                  </a:lnTo>
                  <a:lnTo>
                    <a:pt x="49" y="1309"/>
                  </a:lnTo>
                  <a:lnTo>
                    <a:pt x="49" y="1248"/>
                  </a:lnTo>
                  <a:lnTo>
                    <a:pt x="63" y="1248"/>
                  </a:lnTo>
                  <a:lnTo>
                    <a:pt x="63" y="1171"/>
                  </a:lnTo>
                  <a:lnTo>
                    <a:pt x="70" y="1172"/>
                  </a:lnTo>
                  <a:lnTo>
                    <a:pt x="70" y="1160"/>
                  </a:lnTo>
                  <a:lnTo>
                    <a:pt x="95" y="1160"/>
                  </a:lnTo>
                  <a:lnTo>
                    <a:pt x="94" y="1100"/>
                  </a:lnTo>
                  <a:lnTo>
                    <a:pt x="106" y="1101"/>
                  </a:lnTo>
                  <a:lnTo>
                    <a:pt x="105" y="1071"/>
                  </a:lnTo>
                  <a:lnTo>
                    <a:pt x="117" y="1071"/>
                  </a:lnTo>
                  <a:lnTo>
                    <a:pt x="117" y="1040"/>
                  </a:lnTo>
                  <a:lnTo>
                    <a:pt x="127" y="1039"/>
                  </a:lnTo>
                  <a:lnTo>
                    <a:pt x="127" y="1011"/>
                  </a:lnTo>
                  <a:lnTo>
                    <a:pt x="138" y="1011"/>
                  </a:lnTo>
                  <a:lnTo>
                    <a:pt x="137" y="995"/>
                  </a:lnTo>
                  <a:lnTo>
                    <a:pt x="207" y="995"/>
                  </a:lnTo>
                  <a:lnTo>
                    <a:pt x="207" y="980"/>
                  </a:lnTo>
                  <a:lnTo>
                    <a:pt x="240" y="980"/>
                  </a:lnTo>
                  <a:lnTo>
                    <a:pt x="241" y="951"/>
                  </a:lnTo>
                  <a:lnTo>
                    <a:pt x="287" y="951"/>
                  </a:lnTo>
                  <a:lnTo>
                    <a:pt x="287" y="907"/>
                  </a:lnTo>
                  <a:lnTo>
                    <a:pt x="299" y="907"/>
                  </a:lnTo>
                  <a:lnTo>
                    <a:pt x="297" y="894"/>
                  </a:lnTo>
                  <a:lnTo>
                    <a:pt x="307" y="894"/>
                  </a:lnTo>
                  <a:lnTo>
                    <a:pt x="307" y="875"/>
                  </a:lnTo>
                  <a:lnTo>
                    <a:pt x="318" y="875"/>
                  </a:lnTo>
                  <a:lnTo>
                    <a:pt x="317" y="858"/>
                  </a:lnTo>
                  <a:lnTo>
                    <a:pt x="330" y="858"/>
                  </a:lnTo>
                  <a:lnTo>
                    <a:pt x="330" y="846"/>
                  </a:lnTo>
                  <a:lnTo>
                    <a:pt x="342" y="846"/>
                  </a:lnTo>
                  <a:lnTo>
                    <a:pt x="342" y="830"/>
                  </a:lnTo>
                  <a:lnTo>
                    <a:pt x="385" y="830"/>
                  </a:lnTo>
                  <a:lnTo>
                    <a:pt x="385" y="797"/>
                  </a:lnTo>
                  <a:lnTo>
                    <a:pt x="400" y="797"/>
                  </a:lnTo>
                  <a:lnTo>
                    <a:pt x="400" y="787"/>
                  </a:lnTo>
                  <a:lnTo>
                    <a:pt x="421" y="786"/>
                  </a:lnTo>
                  <a:lnTo>
                    <a:pt x="421" y="770"/>
                  </a:lnTo>
                  <a:lnTo>
                    <a:pt x="443" y="769"/>
                  </a:lnTo>
                  <a:lnTo>
                    <a:pt x="443" y="739"/>
                  </a:lnTo>
                  <a:lnTo>
                    <a:pt x="455" y="738"/>
                  </a:lnTo>
                  <a:lnTo>
                    <a:pt x="454" y="726"/>
                  </a:lnTo>
                  <a:lnTo>
                    <a:pt x="490" y="726"/>
                  </a:lnTo>
                  <a:lnTo>
                    <a:pt x="490" y="692"/>
                  </a:lnTo>
                  <a:lnTo>
                    <a:pt x="522" y="692"/>
                  </a:lnTo>
                  <a:lnTo>
                    <a:pt x="522" y="678"/>
                  </a:lnTo>
                  <a:lnTo>
                    <a:pt x="545" y="678"/>
                  </a:lnTo>
                  <a:lnTo>
                    <a:pt x="545" y="665"/>
                  </a:lnTo>
                  <a:lnTo>
                    <a:pt x="603" y="665"/>
                  </a:lnTo>
                  <a:lnTo>
                    <a:pt x="603" y="648"/>
                  </a:lnTo>
                  <a:lnTo>
                    <a:pt x="624" y="648"/>
                  </a:lnTo>
                  <a:lnTo>
                    <a:pt x="623" y="631"/>
                  </a:lnTo>
                  <a:lnTo>
                    <a:pt x="646" y="631"/>
                  </a:lnTo>
                  <a:lnTo>
                    <a:pt x="646" y="603"/>
                  </a:lnTo>
                  <a:lnTo>
                    <a:pt x="660" y="603"/>
                  </a:lnTo>
                  <a:lnTo>
                    <a:pt x="660" y="587"/>
                  </a:lnTo>
                  <a:lnTo>
                    <a:pt x="702" y="587"/>
                  </a:lnTo>
                  <a:lnTo>
                    <a:pt x="702" y="570"/>
                  </a:lnTo>
                  <a:lnTo>
                    <a:pt x="893" y="570"/>
                  </a:lnTo>
                  <a:lnTo>
                    <a:pt x="893" y="560"/>
                  </a:lnTo>
                  <a:lnTo>
                    <a:pt x="919" y="559"/>
                  </a:lnTo>
                  <a:lnTo>
                    <a:pt x="919" y="542"/>
                  </a:lnTo>
                  <a:lnTo>
                    <a:pt x="976" y="542"/>
                  </a:lnTo>
                  <a:lnTo>
                    <a:pt x="976" y="527"/>
                  </a:lnTo>
                  <a:lnTo>
                    <a:pt x="1290" y="527"/>
                  </a:lnTo>
                  <a:lnTo>
                    <a:pt x="1291" y="512"/>
                  </a:lnTo>
                  <a:lnTo>
                    <a:pt x="1347" y="512"/>
                  </a:lnTo>
                  <a:lnTo>
                    <a:pt x="1347" y="494"/>
                  </a:lnTo>
                  <a:lnTo>
                    <a:pt x="1470" y="494"/>
                  </a:lnTo>
                  <a:lnTo>
                    <a:pt x="1470" y="477"/>
                  </a:lnTo>
                  <a:lnTo>
                    <a:pt x="1525" y="477"/>
                  </a:lnTo>
                  <a:lnTo>
                    <a:pt x="1525" y="463"/>
                  </a:lnTo>
                  <a:lnTo>
                    <a:pt x="1561" y="463"/>
                  </a:lnTo>
                  <a:lnTo>
                    <a:pt x="1561" y="443"/>
                  </a:lnTo>
                  <a:lnTo>
                    <a:pt x="1630" y="443"/>
                  </a:lnTo>
                  <a:lnTo>
                    <a:pt x="1630" y="426"/>
                  </a:lnTo>
                  <a:lnTo>
                    <a:pt x="1753" y="426"/>
                  </a:lnTo>
                  <a:lnTo>
                    <a:pt x="1753" y="413"/>
                  </a:lnTo>
                  <a:lnTo>
                    <a:pt x="1854" y="413"/>
                  </a:lnTo>
                  <a:lnTo>
                    <a:pt x="1855" y="392"/>
                  </a:lnTo>
                  <a:lnTo>
                    <a:pt x="1955" y="392"/>
                  </a:lnTo>
                  <a:lnTo>
                    <a:pt x="1955" y="377"/>
                  </a:lnTo>
                  <a:lnTo>
                    <a:pt x="2046" y="377"/>
                  </a:lnTo>
                  <a:lnTo>
                    <a:pt x="2046" y="357"/>
                  </a:lnTo>
                  <a:lnTo>
                    <a:pt x="2080" y="357"/>
                  </a:lnTo>
                  <a:lnTo>
                    <a:pt x="2080" y="339"/>
                  </a:lnTo>
                  <a:lnTo>
                    <a:pt x="2281" y="339"/>
                  </a:lnTo>
                  <a:lnTo>
                    <a:pt x="2281" y="293"/>
                  </a:lnTo>
                  <a:lnTo>
                    <a:pt x="2927" y="293"/>
                  </a:lnTo>
                  <a:lnTo>
                    <a:pt x="2926" y="243"/>
                  </a:lnTo>
                  <a:lnTo>
                    <a:pt x="3421" y="243"/>
                  </a:lnTo>
                  <a:lnTo>
                    <a:pt x="3421" y="186"/>
                  </a:lnTo>
                  <a:lnTo>
                    <a:pt x="3838" y="186"/>
                  </a:lnTo>
                  <a:lnTo>
                    <a:pt x="3838" y="126"/>
                  </a:lnTo>
                  <a:lnTo>
                    <a:pt x="4007" y="126"/>
                  </a:lnTo>
                  <a:lnTo>
                    <a:pt x="4008" y="66"/>
                  </a:lnTo>
                  <a:lnTo>
                    <a:pt x="4042" y="66"/>
                  </a:lnTo>
                  <a:lnTo>
                    <a:pt x="4042" y="0"/>
                  </a:lnTo>
                  <a:lnTo>
                    <a:pt x="4050" y="0"/>
                  </a:lnTo>
                </a:path>
              </a:pathLst>
            </a:custGeom>
            <a:noFill/>
            <a:ln w="25400" cmpd="sng">
              <a:solidFill>
                <a:srgbClr val="3961AC"/>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99900"/>
                    </a:outerShdw>
                  </a:effectLst>
                </a14:hiddenEffects>
              </a:ext>
            </a:extLst>
          </p:spPr>
          <p:txBody>
            <a:bodyPr/>
            <a:lstStyle/>
            <a:p>
              <a:pPr algn="ctr" defTabSz="914377">
                <a:defRPr/>
              </a:pPr>
              <a:endParaRPr lang="en-GB" sz="800" kern="0">
                <a:solidFill>
                  <a:schemeClr val="tx1">
                    <a:lumMod val="65000"/>
                    <a:lumOff val="35000"/>
                  </a:schemeClr>
                </a:solidFill>
                <a:latin typeface="Arial"/>
                <a:cs typeface="Arial"/>
              </a:endParaRPr>
            </a:p>
          </p:txBody>
        </p:sp>
        <p:sp>
          <p:nvSpPr>
            <p:cNvPr id="91" name="TextBox 63">
              <a:extLst>
                <a:ext uri="{FF2B5EF4-FFF2-40B4-BE49-F238E27FC236}">
                  <a16:creationId xmlns:a16="http://schemas.microsoft.com/office/drawing/2014/main" id="{F682B0D4-B6D4-4459-8BB4-80ED721C45CC}"/>
                </a:ext>
              </a:extLst>
            </p:cNvPr>
            <p:cNvSpPr txBox="1">
              <a:spLocks noChangeArrowheads="1"/>
            </p:cNvSpPr>
            <p:nvPr/>
          </p:nvSpPr>
          <p:spPr bwMode="auto">
            <a:xfrm>
              <a:off x="1004151" y="2018285"/>
              <a:ext cx="1067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defTabSz="914377" eaLnBrk="1" hangingPunct="1">
                <a:spcBef>
                  <a:spcPts val="0"/>
                </a:spcBef>
                <a:defRPr/>
              </a:pPr>
              <a:r>
                <a:rPr lang="en-GB" altLang="en-US" sz="800" b="1" kern="0">
                  <a:solidFill>
                    <a:schemeClr val="tx1">
                      <a:lumMod val="65000"/>
                      <a:lumOff val="35000"/>
                    </a:schemeClr>
                  </a:solidFill>
                </a:rPr>
                <a:t>HR 0.89</a:t>
              </a:r>
            </a:p>
            <a:p>
              <a:pPr defTabSz="914377" eaLnBrk="1" hangingPunct="1">
                <a:spcBef>
                  <a:spcPts val="0"/>
                </a:spcBef>
                <a:defRPr/>
              </a:pPr>
              <a:r>
                <a:rPr lang="en-GB" altLang="en-US" sz="800" kern="0">
                  <a:solidFill>
                    <a:schemeClr val="tx1">
                      <a:lumMod val="65000"/>
                      <a:lumOff val="35000"/>
                    </a:schemeClr>
                  </a:solidFill>
                </a:rPr>
                <a:t>95% CI 0.66–1.19</a:t>
              </a:r>
            </a:p>
            <a:p>
              <a:pPr defTabSz="914377" eaLnBrk="1" hangingPunct="1">
                <a:spcBef>
                  <a:spcPts val="0"/>
                </a:spcBef>
                <a:defRPr/>
              </a:pPr>
              <a:r>
                <a:rPr lang="en-GB" altLang="en-US" sz="800" i="1" kern="0">
                  <a:solidFill>
                    <a:schemeClr val="tx1">
                      <a:lumMod val="65000"/>
                      <a:lumOff val="35000"/>
                    </a:schemeClr>
                  </a:solidFill>
                </a:rPr>
                <a:t>p</a:t>
              </a:r>
              <a:r>
                <a:rPr lang="en-GB" altLang="en-US" sz="800" kern="0">
                  <a:solidFill>
                    <a:schemeClr val="tx1">
                      <a:lumMod val="65000"/>
                      <a:lumOff val="35000"/>
                    </a:schemeClr>
                  </a:solidFill>
                </a:rPr>
                <a:t>&lt;0.001</a:t>
              </a:r>
            </a:p>
          </p:txBody>
        </p:sp>
      </p:grpSp>
      <p:sp>
        <p:nvSpPr>
          <p:cNvPr id="93" name="Text Box 94">
            <a:extLst>
              <a:ext uri="{FF2B5EF4-FFF2-40B4-BE49-F238E27FC236}">
                <a16:creationId xmlns:a16="http://schemas.microsoft.com/office/drawing/2014/main" id="{10998E5D-47CD-44D1-86F8-0494C52E5D5F}"/>
              </a:ext>
            </a:extLst>
          </p:cNvPr>
          <p:cNvSpPr txBox="1">
            <a:spLocks noChangeArrowheads="1"/>
          </p:cNvSpPr>
          <p:nvPr/>
        </p:nvSpPr>
        <p:spPr bwMode="auto">
          <a:xfrm>
            <a:off x="5236809" y="4032740"/>
            <a:ext cx="2402259" cy="24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1000" b="1" kern="0">
                <a:solidFill>
                  <a:schemeClr val="tx1">
                    <a:lumMod val="65000"/>
                    <a:lumOff val="35000"/>
                  </a:schemeClr>
                </a:solidFill>
              </a:rPr>
              <a:t>Time to event (days)</a:t>
            </a:r>
            <a:endParaRPr lang="en-US" sz="1000" b="1" kern="0">
              <a:solidFill>
                <a:schemeClr val="tx1">
                  <a:lumMod val="65000"/>
                  <a:lumOff val="35000"/>
                </a:schemeClr>
              </a:solidFill>
            </a:endParaRPr>
          </a:p>
        </p:txBody>
      </p:sp>
      <p:grpSp>
        <p:nvGrpSpPr>
          <p:cNvPr id="94" name="Group 28">
            <a:extLst>
              <a:ext uri="{FF2B5EF4-FFF2-40B4-BE49-F238E27FC236}">
                <a16:creationId xmlns:a16="http://schemas.microsoft.com/office/drawing/2014/main" id="{5AE9D4E8-1217-4A46-B02E-753E92F06ADD}"/>
              </a:ext>
            </a:extLst>
          </p:cNvPr>
          <p:cNvGrpSpPr>
            <a:grpSpLocks/>
          </p:cNvGrpSpPr>
          <p:nvPr/>
        </p:nvGrpSpPr>
        <p:grpSpPr bwMode="auto">
          <a:xfrm>
            <a:off x="4894060" y="2021675"/>
            <a:ext cx="329587" cy="1955558"/>
            <a:chOff x="571" y="855"/>
            <a:chExt cx="560" cy="2057"/>
          </a:xfrm>
        </p:grpSpPr>
        <p:sp>
          <p:nvSpPr>
            <p:cNvPr id="140" name="Text Box 35">
              <a:extLst>
                <a:ext uri="{FF2B5EF4-FFF2-40B4-BE49-F238E27FC236}">
                  <a16:creationId xmlns:a16="http://schemas.microsoft.com/office/drawing/2014/main" id="{6D4619E6-BD53-4FC5-98DF-98573DF35F10}"/>
                </a:ext>
              </a:extLst>
            </p:cNvPr>
            <p:cNvSpPr txBox="1">
              <a:spLocks noChangeArrowheads="1"/>
            </p:cNvSpPr>
            <p:nvPr/>
          </p:nvSpPr>
          <p:spPr bwMode="auto">
            <a:xfrm>
              <a:off x="572" y="2377"/>
              <a:ext cx="559" cy="227"/>
            </a:xfrm>
            <a:prstGeom prst="rect">
              <a:avLst/>
            </a:prstGeom>
            <a:noFill/>
            <a:ln>
              <a:noFill/>
            </a:ln>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0.5</a:t>
              </a:r>
              <a:endParaRPr lang="en-US" sz="800" kern="0">
                <a:solidFill>
                  <a:schemeClr val="tx1">
                    <a:lumMod val="65000"/>
                    <a:lumOff val="35000"/>
                  </a:schemeClr>
                </a:solidFill>
              </a:endParaRPr>
            </a:p>
          </p:txBody>
        </p:sp>
        <p:sp>
          <p:nvSpPr>
            <p:cNvPr id="141" name="Text Box 29">
              <a:extLst>
                <a:ext uri="{FF2B5EF4-FFF2-40B4-BE49-F238E27FC236}">
                  <a16:creationId xmlns:a16="http://schemas.microsoft.com/office/drawing/2014/main" id="{E19E8350-3BFA-49FE-83BC-31385871965C}"/>
                </a:ext>
              </a:extLst>
            </p:cNvPr>
            <p:cNvSpPr txBox="1">
              <a:spLocks noChangeArrowheads="1"/>
            </p:cNvSpPr>
            <p:nvPr/>
          </p:nvSpPr>
          <p:spPr bwMode="auto">
            <a:xfrm>
              <a:off x="571" y="855"/>
              <a:ext cx="559" cy="227"/>
            </a:xfrm>
            <a:prstGeom prst="rect">
              <a:avLst/>
            </a:prstGeom>
            <a:noFill/>
            <a:ln>
              <a:noFill/>
            </a:ln>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3.0</a:t>
              </a:r>
              <a:endParaRPr lang="en-US" sz="800" kern="0">
                <a:solidFill>
                  <a:schemeClr val="tx1">
                    <a:lumMod val="65000"/>
                    <a:lumOff val="35000"/>
                  </a:schemeClr>
                </a:solidFill>
              </a:endParaRPr>
            </a:p>
          </p:txBody>
        </p:sp>
        <p:sp>
          <p:nvSpPr>
            <p:cNvPr id="142" name="Text Box 30">
              <a:extLst>
                <a:ext uri="{FF2B5EF4-FFF2-40B4-BE49-F238E27FC236}">
                  <a16:creationId xmlns:a16="http://schemas.microsoft.com/office/drawing/2014/main" id="{76049263-7F88-4BFF-86A6-8B71EAE55DBD}"/>
                </a:ext>
              </a:extLst>
            </p:cNvPr>
            <p:cNvSpPr txBox="1">
              <a:spLocks noChangeArrowheads="1"/>
            </p:cNvSpPr>
            <p:nvPr/>
          </p:nvSpPr>
          <p:spPr bwMode="auto">
            <a:xfrm>
              <a:off x="572" y="1157"/>
              <a:ext cx="559" cy="227"/>
            </a:xfrm>
            <a:prstGeom prst="rect">
              <a:avLst/>
            </a:prstGeom>
            <a:noFill/>
            <a:ln>
              <a:noFill/>
            </a:ln>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2.5</a:t>
              </a:r>
              <a:endParaRPr lang="en-US" sz="800" kern="0">
                <a:solidFill>
                  <a:schemeClr val="tx1">
                    <a:lumMod val="65000"/>
                    <a:lumOff val="35000"/>
                  </a:schemeClr>
                </a:solidFill>
              </a:endParaRPr>
            </a:p>
          </p:txBody>
        </p:sp>
        <p:sp>
          <p:nvSpPr>
            <p:cNvPr id="143" name="Text Box 31">
              <a:extLst>
                <a:ext uri="{FF2B5EF4-FFF2-40B4-BE49-F238E27FC236}">
                  <a16:creationId xmlns:a16="http://schemas.microsoft.com/office/drawing/2014/main" id="{02274350-2B2E-4699-BB78-221D7939F5E8}"/>
                </a:ext>
              </a:extLst>
            </p:cNvPr>
            <p:cNvSpPr txBox="1">
              <a:spLocks noChangeArrowheads="1"/>
            </p:cNvSpPr>
            <p:nvPr/>
          </p:nvSpPr>
          <p:spPr bwMode="auto">
            <a:xfrm>
              <a:off x="572" y="1458"/>
              <a:ext cx="559" cy="227"/>
            </a:xfrm>
            <a:prstGeom prst="rect">
              <a:avLst/>
            </a:prstGeom>
            <a:noFill/>
            <a:ln>
              <a:noFill/>
            </a:ln>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2.0</a:t>
              </a:r>
              <a:endParaRPr lang="en-US" sz="800" kern="0">
                <a:solidFill>
                  <a:schemeClr val="tx1">
                    <a:lumMod val="65000"/>
                    <a:lumOff val="35000"/>
                  </a:schemeClr>
                </a:solidFill>
              </a:endParaRPr>
            </a:p>
          </p:txBody>
        </p:sp>
        <p:sp>
          <p:nvSpPr>
            <p:cNvPr id="144" name="Text Box 32">
              <a:extLst>
                <a:ext uri="{FF2B5EF4-FFF2-40B4-BE49-F238E27FC236}">
                  <a16:creationId xmlns:a16="http://schemas.microsoft.com/office/drawing/2014/main" id="{BC4DB902-4168-4BF5-834B-CA8487F871A6}"/>
                </a:ext>
              </a:extLst>
            </p:cNvPr>
            <p:cNvSpPr txBox="1">
              <a:spLocks noChangeArrowheads="1"/>
            </p:cNvSpPr>
            <p:nvPr/>
          </p:nvSpPr>
          <p:spPr bwMode="auto">
            <a:xfrm>
              <a:off x="572" y="1766"/>
              <a:ext cx="559" cy="227"/>
            </a:xfrm>
            <a:prstGeom prst="rect">
              <a:avLst/>
            </a:prstGeom>
            <a:noFill/>
            <a:ln>
              <a:noFill/>
            </a:ln>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1.5</a:t>
              </a:r>
              <a:endParaRPr lang="en-US" sz="800" kern="0">
                <a:solidFill>
                  <a:schemeClr val="tx1">
                    <a:lumMod val="65000"/>
                    <a:lumOff val="35000"/>
                  </a:schemeClr>
                </a:solidFill>
              </a:endParaRPr>
            </a:p>
          </p:txBody>
        </p:sp>
        <p:sp>
          <p:nvSpPr>
            <p:cNvPr id="145" name="Text Box 33">
              <a:extLst>
                <a:ext uri="{FF2B5EF4-FFF2-40B4-BE49-F238E27FC236}">
                  <a16:creationId xmlns:a16="http://schemas.microsoft.com/office/drawing/2014/main" id="{F9E95EC7-41AB-4083-B85D-0BBE040511D4}"/>
                </a:ext>
              </a:extLst>
            </p:cNvPr>
            <p:cNvSpPr txBox="1">
              <a:spLocks noChangeArrowheads="1"/>
            </p:cNvSpPr>
            <p:nvPr/>
          </p:nvSpPr>
          <p:spPr bwMode="auto">
            <a:xfrm>
              <a:off x="572" y="2068"/>
              <a:ext cx="559" cy="227"/>
            </a:xfrm>
            <a:prstGeom prst="rect">
              <a:avLst/>
            </a:prstGeom>
            <a:noFill/>
            <a:ln>
              <a:noFill/>
            </a:ln>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1.0</a:t>
              </a:r>
              <a:endParaRPr lang="en-US" sz="800" kern="0">
                <a:solidFill>
                  <a:schemeClr val="tx1">
                    <a:lumMod val="65000"/>
                    <a:lumOff val="35000"/>
                  </a:schemeClr>
                </a:solidFill>
              </a:endParaRPr>
            </a:p>
          </p:txBody>
        </p:sp>
        <p:sp>
          <p:nvSpPr>
            <p:cNvPr id="146" name="Text Box 34">
              <a:extLst>
                <a:ext uri="{FF2B5EF4-FFF2-40B4-BE49-F238E27FC236}">
                  <a16:creationId xmlns:a16="http://schemas.microsoft.com/office/drawing/2014/main" id="{5A2FBB3B-708E-478C-A466-5D7D8FF951BF}"/>
                </a:ext>
              </a:extLst>
            </p:cNvPr>
            <p:cNvSpPr txBox="1">
              <a:spLocks noChangeArrowheads="1"/>
            </p:cNvSpPr>
            <p:nvPr/>
          </p:nvSpPr>
          <p:spPr bwMode="auto">
            <a:xfrm>
              <a:off x="571" y="2685"/>
              <a:ext cx="559" cy="227"/>
            </a:xfrm>
            <a:prstGeom prst="rect">
              <a:avLst/>
            </a:prstGeom>
            <a:noFill/>
            <a:ln>
              <a:noFill/>
            </a:ln>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defTabSz="914377" eaLnBrk="1" hangingPunct="1">
                <a:defRPr/>
              </a:pPr>
              <a:r>
                <a:rPr lang="en-GB" sz="800" kern="0">
                  <a:solidFill>
                    <a:schemeClr val="tx1">
                      <a:lumMod val="65000"/>
                      <a:lumOff val="35000"/>
                    </a:schemeClr>
                  </a:solidFill>
                </a:rPr>
                <a:t>0.0</a:t>
              </a:r>
              <a:endParaRPr lang="en-US" sz="800" kern="0">
                <a:solidFill>
                  <a:schemeClr val="tx1">
                    <a:lumMod val="65000"/>
                    <a:lumOff val="35000"/>
                  </a:schemeClr>
                </a:solidFill>
              </a:endParaRPr>
            </a:p>
          </p:txBody>
        </p:sp>
      </p:grpSp>
      <p:grpSp>
        <p:nvGrpSpPr>
          <p:cNvPr id="97" name="Group 82943">
            <a:extLst>
              <a:ext uri="{FF2B5EF4-FFF2-40B4-BE49-F238E27FC236}">
                <a16:creationId xmlns:a16="http://schemas.microsoft.com/office/drawing/2014/main" id="{444CA508-9389-4D2C-B86A-7AE8C215C50F}"/>
              </a:ext>
            </a:extLst>
          </p:cNvPr>
          <p:cNvGrpSpPr>
            <a:grpSpLocks/>
          </p:cNvGrpSpPr>
          <p:nvPr/>
        </p:nvGrpSpPr>
        <p:grpSpPr bwMode="auto">
          <a:xfrm>
            <a:off x="5208988" y="2124090"/>
            <a:ext cx="2407169" cy="1783898"/>
            <a:chOff x="1742262" y="1986582"/>
            <a:chExt cx="6498453" cy="2978150"/>
          </a:xfrm>
        </p:grpSpPr>
        <p:grpSp>
          <p:nvGrpSpPr>
            <p:cNvPr id="118" name="Group 1">
              <a:extLst>
                <a:ext uri="{FF2B5EF4-FFF2-40B4-BE49-F238E27FC236}">
                  <a16:creationId xmlns:a16="http://schemas.microsoft.com/office/drawing/2014/main" id="{F0BB123C-13A3-48CE-9714-1F7FB7748304}"/>
                </a:ext>
              </a:extLst>
            </p:cNvPr>
            <p:cNvGrpSpPr>
              <a:grpSpLocks/>
            </p:cNvGrpSpPr>
            <p:nvPr/>
          </p:nvGrpSpPr>
          <p:grpSpPr bwMode="auto">
            <a:xfrm>
              <a:off x="1742262" y="1986582"/>
              <a:ext cx="57600" cy="2978150"/>
              <a:chOff x="1742262" y="1986582"/>
              <a:chExt cx="57600" cy="2978150"/>
            </a:xfrm>
          </p:grpSpPr>
          <p:sp>
            <p:nvSpPr>
              <p:cNvPr id="133" name="Line 7">
                <a:extLst>
                  <a:ext uri="{FF2B5EF4-FFF2-40B4-BE49-F238E27FC236}">
                    <a16:creationId xmlns:a16="http://schemas.microsoft.com/office/drawing/2014/main" id="{7E10227D-4214-4B11-8B6E-B9B87F1BEBF2}"/>
                  </a:ext>
                </a:extLst>
              </p:cNvPr>
              <p:cNvSpPr>
                <a:spLocks noChangeShapeType="1"/>
              </p:cNvSpPr>
              <p:nvPr/>
            </p:nvSpPr>
            <p:spPr bwMode="auto">
              <a:xfrm>
                <a:off x="1791279" y="1985851"/>
                <a:ext cx="0" cy="297921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4" name="Line 8">
                <a:extLst>
                  <a:ext uri="{FF2B5EF4-FFF2-40B4-BE49-F238E27FC236}">
                    <a16:creationId xmlns:a16="http://schemas.microsoft.com/office/drawing/2014/main" id="{1BD05314-0507-4D1C-B247-5FF80AA45C74}"/>
                  </a:ext>
                </a:extLst>
              </p:cNvPr>
              <p:cNvSpPr>
                <a:spLocks noChangeShapeType="1"/>
              </p:cNvSpPr>
              <p:nvPr/>
            </p:nvSpPr>
            <p:spPr bwMode="auto">
              <a:xfrm>
                <a:off x="1741820" y="1992220"/>
                <a:ext cx="58731"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5" name="Line 9">
                <a:extLst>
                  <a:ext uri="{FF2B5EF4-FFF2-40B4-BE49-F238E27FC236}">
                    <a16:creationId xmlns:a16="http://schemas.microsoft.com/office/drawing/2014/main" id="{0FCA5EB2-F5DB-481F-A68C-94DA29B90607}"/>
                  </a:ext>
                </a:extLst>
              </p:cNvPr>
              <p:cNvSpPr>
                <a:spLocks noChangeShapeType="1"/>
              </p:cNvSpPr>
              <p:nvPr/>
            </p:nvSpPr>
            <p:spPr bwMode="auto">
              <a:xfrm>
                <a:off x="1741820" y="2473097"/>
                <a:ext cx="55641"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6" name="Line 10">
                <a:extLst>
                  <a:ext uri="{FF2B5EF4-FFF2-40B4-BE49-F238E27FC236}">
                    <a16:creationId xmlns:a16="http://schemas.microsoft.com/office/drawing/2014/main" id="{71A259A2-B4E6-4495-B98F-8DEF02474350}"/>
                  </a:ext>
                </a:extLst>
              </p:cNvPr>
              <p:cNvSpPr>
                <a:spLocks noChangeShapeType="1"/>
              </p:cNvSpPr>
              <p:nvPr/>
            </p:nvSpPr>
            <p:spPr bwMode="auto">
              <a:xfrm>
                <a:off x="1741820" y="2955567"/>
                <a:ext cx="55641"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7" name="Line 11">
                <a:extLst>
                  <a:ext uri="{FF2B5EF4-FFF2-40B4-BE49-F238E27FC236}">
                    <a16:creationId xmlns:a16="http://schemas.microsoft.com/office/drawing/2014/main" id="{0D8C5E74-650C-45B7-A642-2B4A063ACFC3}"/>
                  </a:ext>
                </a:extLst>
              </p:cNvPr>
              <p:cNvSpPr>
                <a:spLocks noChangeShapeType="1"/>
              </p:cNvSpPr>
              <p:nvPr/>
            </p:nvSpPr>
            <p:spPr bwMode="auto">
              <a:xfrm>
                <a:off x="1741820" y="3447591"/>
                <a:ext cx="55641"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8" name="Line 12">
                <a:extLst>
                  <a:ext uri="{FF2B5EF4-FFF2-40B4-BE49-F238E27FC236}">
                    <a16:creationId xmlns:a16="http://schemas.microsoft.com/office/drawing/2014/main" id="{27E98805-D9DD-4316-AEEF-F9384E379786}"/>
                  </a:ext>
                </a:extLst>
              </p:cNvPr>
              <p:cNvSpPr>
                <a:spLocks noChangeShapeType="1"/>
              </p:cNvSpPr>
              <p:nvPr/>
            </p:nvSpPr>
            <p:spPr bwMode="auto">
              <a:xfrm>
                <a:off x="1741820" y="3926875"/>
                <a:ext cx="55641"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9" name="Line 13">
                <a:extLst>
                  <a:ext uri="{FF2B5EF4-FFF2-40B4-BE49-F238E27FC236}">
                    <a16:creationId xmlns:a16="http://schemas.microsoft.com/office/drawing/2014/main" id="{01403C6E-BF58-4299-AE8A-AB242B32A322}"/>
                  </a:ext>
                </a:extLst>
              </p:cNvPr>
              <p:cNvSpPr>
                <a:spLocks noChangeShapeType="1"/>
              </p:cNvSpPr>
              <p:nvPr/>
            </p:nvSpPr>
            <p:spPr bwMode="auto">
              <a:xfrm>
                <a:off x="1741820" y="4414122"/>
                <a:ext cx="55641"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grpSp>
        <p:grpSp>
          <p:nvGrpSpPr>
            <p:cNvPr id="119" name="Group 14">
              <a:extLst>
                <a:ext uri="{FF2B5EF4-FFF2-40B4-BE49-F238E27FC236}">
                  <a16:creationId xmlns:a16="http://schemas.microsoft.com/office/drawing/2014/main" id="{3FD14FF2-667D-4138-8DC0-671471E16F1D}"/>
                </a:ext>
              </a:extLst>
            </p:cNvPr>
            <p:cNvGrpSpPr>
              <a:grpSpLocks/>
            </p:cNvGrpSpPr>
            <p:nvPr/>
          </p:nvGrpSpPr>
          <p:grpSpPr bwMode="auto">
            <a:xfrm>
              <a:off x="1744663" y="4901232"/>
              <a:ext cx="6496052" cy="55563"/>
              <a:chOff x="1099" y="2799"/>
              <a:chExt cx="4092" cy="35"/>
            </a:xfrm>
          </p:grpSpPr>
          <p:sp>
            <p:nvSpPr>
              <p:cNvPr id="120" name="Line 15">
                <a:extLst>
                  <a:ext uri="{FF2B5EF4-FFF2-40B4-BE49-F238E27FC236}">
                    <a16:creationId xmlns:a16="http://schemas.microsoft.com/office/drawing/2014/main" id="{47AA00F4-EF85-493A-9914-85696055ED6B}"/>
                  </a:ext>
                </a:extLst>
              </p:cNvPr>
              <p:cNvSpPr>
                <a:spLocks noChangeShapeType="1"/>
              </p:cNvSpPr>
              <p:nvPr/>
            </p:nvSpPr>
            <p:spPr bwMode="auto">
              <a:xfrm>
                <a:off x="1099" y="2799"/>
                <a:ext cx="4091"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1" name="Line 16">
                <a:extLst>
                  <a:ext uri="{FF2B5EF4-FFF2-40B4-BE49-F238E27FC236}">
                    <a16:creationId xmlns:a16="http://schemas.microsoft.com/office/drawing/2014/main" id="{E620CA97-8685-44F9-AFC1-C0634BE29C26}"/>
                  </a:ext>
                </a:extLst>
              </p:cNvPr>
              <p:cNvSpPr>
                <a:spLocks noChangeShapeType="1"/>
              </p:cNvSpPr>
              <p:nvPr/>
            </p:nvSpPr>
            <p:spPr bwMode="auto">
              <a:xfrm rot="5400000">
                <a:off x="5167"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2" name="Line 17">
                <a:extLst>
                  <a:ext uri="{FF2B5EF4-FFF2-40B4-BE49-F238E27FC236}">
                    <a16:creationId xmlns:a16="http://schemas.microsoft.com/office/drawing/2014/main" id="{6C1FCBDC-1998-4625-8E3D-49BD006EF2AA}"/>
                  </a:ext>
                </a:extLst>
              </p:cNvPr>
              <p:cNvSpPr>
                <a:spLocks noChangeShapeType="1"/>
              </p:cNvSpPr>
              <p:nvPr/>
            </p:nvSpPr>
            <p:spPr bwMode="auto">
              <a:xfrm rot="5400000">
                <a:off x="4830"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3" name="Line 18">
                <a:extLst>
                  <a:ext uri="{FF2B5EF4-FFF2-40B4-BE49-F238E27FC236}">
                    <a16:creationId xmlns:a16="http://schemas.microsoft.com/office/drawing/2014/main" id="{9D560177-7A84-4240-9D40-E0FB80EF873C}"/>
                  </a:ext>
                </a:extLst>
              </p:cNvPr>
              <p:cNvSpPr>
                <a:spLocks noChangeShapeType="1"/>
              </p:cNvSpPr>
              <p:nvPr/>
            </p:nvSpPr>
            <p:spPr bwMode="auto">
              <a:xfrm rot="5400000">
                <a:off x="4494"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4" name="Line 19">
                <a:extLst>
                  <a:ext uri="{FF2B5EF4-FFF2-40B4-BE49-F238E27FC236}">
                    <a16:creationId xmlns:a16="http://schemas.microsoft.com/office/drawing/2014/main" id="{31B1E66B-ECC7-462D-995C-2BA48E224495}"/>
                  </a:ext>
                </a:extLst>
              </p:cNvPr>
              <p:cNvSpPr>
                <a:spLocks noChangeShapeType="1"/>
              </p:cNvSpPr>
              <p:nvPr/>
            </p:nvSpPr>
            <p:spPr bwMode="auto">
              <a:xfrm rot="5400000">
                <a:off x="4151"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5" name="Line 20">
                <a:extLst>
                  <a:ext uri="{FF2B5EF4-FFF2-40B4-BE49-F238E27FC236}">
                    <a16:creationId xmlns:a16="http://schemas.microsoft.com/office/drawing/2014/main" id="{5CE2C72C-5C2F-44BD-8301-DC7A6A8D4E90}"/>
                  </a:ext>
                </a:extLst>
              </p:cNvPr>
              <p:cNvSpPr>
                <a:spLocks noChangeShapeType="1"/>
              </p:cNvSpPr>
              <p:nvPr/>
            </p:nvSpPr>
            <p:spPr bwMode="auto">
              <a:xfrm rot="5400000">
                <a:off x="3816"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6" name="Line 21">
                <a:extLst>
                  <a:ext uri="{FF2B5EF4-FFF2-40B4-BE49-F238E27FC236}">
                    <a16:creationId xmlns:a16="http://schemas.microsoft.com/office/drawing/2014/main" id="{63432A40-E8D9-45B2-9EFA-7696BBA14A35}"/>
                  </a:ext>
                </a:extLst>
              </p:cNvPr>
              <p:cNvSpPr>
                <a:spLocks noChangeShapeType="1"/>
              </p:cNvSpPr>
              <p:nvPr/>
            </p:nvSpPr>
            <p:spPr bwMode="auto">
              <a:xfrm rot="5400000">
                <a:off x="3477"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7" name="Line 22">
                <a:extLst>
                  <a:ext uri="{FF2B5EF4-FFF2-40B4-BE49-F238E27FC236}">
                    <a16:creationId xmlns:a16="http://schemas.microsoft.com/office/drawing/2014/main" id="{3945BC3C-5723-43D2-8CFB-D6681CF90F88}"/>
                  </a:ext>
                </a:extLst>
              </p:cNvPr>
              <p:cNvSpPr>
                <a:spLocks noChangeShapeType="1"/>
              </p:cNvSpPr>
              <p:nvPr/>
            </p:nvSpPr>
            <p:spPr bwMode="auto">
              <a:xfrm rot="5400000">
                <a:off x="3164"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8" name="Line 23">
                <a:extLst>
                  <a:ext uri="{FF2B5EF4-FFF2-40B4-BE49-F238E27FC236}">
                    <a16:creationId xmlns:a16="http://schemas.microsoft.com/office/drawing/2014/main" id="{CA8F9018-EBC7-49CF-8852-9A323B20D344}"/>
                  </a:ext>
                </a:extLst>
              </p:cNvPr>
              <p:cNvSpPr>
                <a:spLocks noChangeShapeType="1"/>
              </p:cNvSpPr>
              <p:nvPr/>
            </p:nvSpPr>
            <p:spPr bwMode="auto">
              <a:xfrm rot="5400000">
                <a:off x="2825"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29" name="Line 24">
                <a:extLst>
                  <a:ext uri="{FF2B5EF4-FFF2-40B4-BE49-F238E27FC236}">
                    <a16:creationId xmlns:a16="http://schemas.microsoft.com/office/drawing/2014/main" id="{DF83589F-51C7-4FA4-86AA-5B27C343A079}"/>
                  </a:ext>
                </a:extLst>
              </p:cNvPr>
              <p:cNvSpPr>
                <a:spLocks noChangeShapeType="1"/>
              </p:cNvSpPr>
              <p:nvPr/>
            </p:nvSpPr>
            <p:spPr bwMode="auto">
              <a:xfrm rot="5400000">
                <a:off x="2490"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0" name="Line 25">
                <a:extLst>
                  <a:ext uri="{FF2B5EF4-FFF2-40B4-BE49-F238E27FC236}">
                    <a16:creationId xmlns:a16="http://schemas.microsoft.com/office/drawing/2014/main" id="{B8CCEA10-0678-40E2-B9B2-9B25F9975AD8}"/>
                  </a:ext>
                </a:extLst>
              </p:cNvPr>
              <p:cNvSpPr>
                <a:spLocks noChangeShapeType="1"/>
              </p:cNvSpPr>
              <p:nvPr/>
            </p:nvSpPr>
            <p:spPr bwMode="auto">
              <a:xfrm rot="5400000">
                <a:off x="2151"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1" name="Line 26">
                <a:extLst>
                  <a:ext uri="{FF2B5EF4-FFF2-40B4-BE49-F238E27FC236}">
                    <a16:creationId xmlns:a16="http://schemas.microsoft.com/office/drawing/2014/main" id="{2362EC96-999F-4A6D-B4D6-DB2FE1D4728B}"/>
                  </a:ext>
                </a:extLst>
              </p:cNvPr>
              <p:cNvSpPr>
                <a:spLocks noChangeShapeType="1"/>
              </p:cNvSpPr>
              <p:nvPr/>
            </p:nvSpPr>
            <p:spPr bwMode="auto">
              <a:xfrm rot="5400000">
                <a:off x="1808"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32" name="Line 27">
                <a:extLst>
                  <a:ext uri="{FF2B5EF4-FFF2-40B4-BE49-F238E27FC236}">
                    <a16:creationId xmlns:a16="http://schemas.microsoft.com/office/drawing/2014/main" id="{4371D47E-B638-4CCA-804F-A88ACB4802CC}"/>
                  </a:ext>
                </a:extLst>
              </p:cNvPr>
              <p:cNvSpPr>
                <a:spLocks noChangeShapeType="1"/>
              </p:cNvSpPr>
              <p:nvPr/>
            </p:nvSpPr>
            <p:spPr bwMode="auto">
              <a:xfrm rot="5400000">
                <a:off x="1452" y="2817"/>
                <a:ext cx="34" cy="0"/>
              </a:xfrm>
              <a:prstGeom prst="line">
                <a:avLst/>
              </a:prstGeom>
              <a:noFill/>
              <a:ln w="12700">
                <a:solidFill>
                  <a:schemeClr val="tx1">
                    <a:lumMod val="65000"/>
                    <a:lumOff val="35000"/>
                  </a:schemeClr>
                </a:solidFill>
                <a:round/>
                <a:headEnd/>
                <a:tailEnd/>
              </a:ln>
            </p:spPr>
            <p:txBody>
              <a:bodyPr anchor="ctr"/>
              <a:lstStyle/>
              <a:p>
                <a:pPr algn="ctr" defTabSz="914377" eaLnBrk="0" hangingPunct="0">
                  <a:defRPr/>
                </a:pPr>
                <a:endParaRPr lang="en-GB" sz="800" kern="0">
                  <a:solidFill>
                    <a:schemeClr val="tx1">
                      <a:lumMod val="65000"/>
                      <a:lumOff val="35000"/>
                    </a:schemeClr>
                  </a:solidFill>
                  <a:latin typeface="Arial"/>
                  <a:cs typeface="Arial"/>
                </a:endParaRPr>
              </a:p>
            </p:txBody>
          </p:sp>
        </p:grpSp>
      </p:grpSp>
      <p:grpSp>
        <p:nvGrpSpPr>
          <p:cNvPr id="98" name="Group 36">
            <a:extLst>
              <a:ext uri="{FF2B5EF4-FFF2-40B4-BE49-F238E27FC236}">
                <a16:creationId xmlns:a16="http://schemas.microsoft.com/office/drawing/2014/main" id="{59822B7B-D54E-4E3B-B385-4973F0E9206A}"/>
              </a:ext>
            </a:extLst>
          </p:cNvPr>
          <p:cNvGrpSpPr>
            <a:grpSpLocks/>
          </p:cNvGrpSpPr>
          <p:nvPr/>
        </p:nvGrpSpPr>
        <p:grpSpPr bwMode="auto">
          <a:xfrm>
            <a:off x="5104413" y="3885247"/>
            <a:ext cx="2687326" cy="215167"/>
            <a:chOff x="919" y="2806"/>
            <a:chExt cx="4570" cy="227"/>
          </a:xfrm>
        </p:grpSpPr>
        <p:sp>
          <p:nvSpPr>
            <p:cNvPr id="105" name="Text Box 37">
              <a:extLst>
                <a:ext uri="{FF2B5EF4-FFF2-40B4-BE49-F238E27FC236}">
                  <a16:creationId xmlns:a16="http://schemas.microsoft.com/office/drawing/2014/main" id="{85E3BC78-8FE9-417A-A2DC-2650D5933212}"/>
                </a:ext>
              </a:extLst>
            </p:cNvPr>
            <p:cNvSpPr txBox="1">
              <a:spLocks noChangeArrowheads="1"/>
            </p:cNvSpPr>
            <p:nvPr/>
          </p:nvSpPr>
          <p:spPr bwMode="auto">
            <a:xfrm>
              <a:off x="919" y="2806"/>
              <a:ext cx="412"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0</a:t>
              </a:r>
              <a:endParaRPr lang="en-US" sz="800" kern="0">
                <a:solidFill>
                  <a:schemeClr val="tx1">
                    <a:lumMod val="65000"/>
                    <a:lumOff val="35000"/>
                  </a:schemeClr>
                </a:solidFill>
              </a:endParaRPr>
            </a:p>
          </p:txBody>
        </p:sp>
        <p:sp>
          <p:nvSpPr>
            <p:cNvPr id="106" name="Text Box 38">
              <a:extLst>
                <a:ext uri="{FF2B5EF4-FFF2-40B4-BE49-F238E27FC236}">
                  <a16:creationId xmlns:a16="http://schemas.microsoft.com/office/drawing/2014/main" id="{E1C71E3E-669A-4D42-8A00-3EE1AFEB0199}"/>
                </a:ext>
              </a:extLst>
            </p:cNvPr>
            <p:cNvSpPr txBox="1">
              <a:spLocks noChangeArrowheads="1"/>
            </p:cNvSpPr>
            <p:nvPr/>
          </p:nvSpPr>
          <p:spPr bwMode="auto">
            <a:xfrm>
              <a:off x="1206" y="2806"/>
              <a:ext cx="510"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30</a:t>
              </a:r>
              <a:endParaRPr lang="en-US" sz="800" kern="0">
                <a:solidFill>
                  <a:schemeClr val="tx1">
                    <a:lumMod val="65000"/>
                    <a:lumOff val="35000"/>
                  </a:schemeClr>
                </a:solidFill>
              </a:endParaRPr>
            </a:p>
          </p:txBody>
        </p:sp>
        <p:sp>
          <p:nvSpPr>
            <p:cNvPr id="107" name="Text Box 39">
              <a:extLst>
                <a:ext uri="{FF2B5EF4-FFF2-40B4-BE49-F238E27FC236}">
                  <a16:creationId xmlns:a16="http://schemas.microsoft.com/office/drawing/2014/main" id="{6130BA03-AEDA-4DA6-A35C-3A36C0E82972}"/>
                </a:ext>
              </a:extLst>
            </p:cNvPr>
            <p:cNvSpPr txBox="1">
              <a:spLocks noChangeArrowheads="1"/>
            </p:cNvSpPr>
            <p:nvPr/>
          </p:nvSpPr>
          <p:spPr bwMode="auto">
            <a:xfrm>
              <a:off x="1533" y="2806"/>
              <a:ext cx="510"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60</a:t>
              </a:r>
              <a:endParaRPr lang="en-US" sz="800" kern="0">
                <a:solidFill>
                  <a:schemeClr val="tx1">
                    <a:lumMod val="65000"/>
                    <a:lumOff val="35000"/>
                  </a:schemeClr>
                </a:solidFill>
              </a:endParaRPr>
            </a:p>
          </p:txBody>
        </p:sp>
        <p:sp>
          <p:nvSpPr>
            <p:cNvPr id="108" name="Text Box 40">
              <a:extLst>
                <a:ext uri="{FF2B5EF4-FFF2-40B4-BE49-F238E27FC236}">
                  <a16:creationId xmlns:a16="http://schemas.microsoft.com/office/drawing/2014/main" id="{3EA34850-D77D-44DC-8FA0-7BBFC8D5F81E}"/>
                </a:ext>
              </a:extLst>
            </p:cNvPr>
            <p:cNvSpPr txBox="1">
              <a:spLocks noChangeArrowheads="1"/>
            </p:cNvSpPr>
            <p:nvPr/>
          </p:nvSpPr>
          <p:spPr bwMode="auto">
            <a:xfrm>
              <a:off x="1871" y="2806"/>
              <a:ext cx="510"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90</a:t>
              </a:r>
              <a:endParaRPr lang="en-US" sz="800" kern="0">
                <a:solidFill>
                  <a:schemeClr val="tx1">
                    <a:lumMod val="65000"/>
                    <a:lumOff val="35000"/>
                  </a:schemeClr>
                </a:solidFill>
              </a:endParaRPr>
            </a:p>
          </p:txBody>
        </p:sp>
        <p:sp>
          <p:nvSpPr>
            <p:cNvPr id="109" name="Text Box 41">
              <a:extLst>
                <a:ext uri="{FF2B5EF4-FFF2-40B4-BE49-F238E27FC236}">
                  <a16:creationId xmlns:a16="http://schemas.microsoft.com/office/drawing/2014/main" id="{59C45CE7-7CE6-43F2-9823-1A4B482F3C67}"/>
                </a:ext>
              </a:extLst>
            </p:cNvPr>
            <p:cNvSpPr txBox="1">
              <a:spLocks noChangeArrowheads="1"/>
            </p:cNvSpPr>
            <p:nvPr/>
          </p:nvSpPr>
          <p:spPr bwMode="auto">
            <a:xfrm>
              <a:off x="2159"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120</a:t>
              </a:r>
              <a:endParaRPr lang="en-US" sz="800" kern="0">
                <a:solidFill>
                  <a:schemeClr val="tx1">
                    <a:lumMod val="65000"/>
                    <a:lumOff val="35000"/>
                  </a:schemeClr>
                </a:solidFill>
              </a:endParaRPr>
            </a:p>
          </p:txBody>
        </p:sp>
        <p:sp>
          <p:nvSpPr>
            <p:cNvPr id="110" name="Text Box 42">
              <a:extLst>
                <a:ext uri="{FF2B5EF4-FFF2-40B4-BE49-F238E27FC236}">
                  <a16:creationId xmlns:a16="http://schemas.microsoft.com/office/drawing/2014/main" id="{B7485FD1-BDDA-406B-ACB9-281DB67F0DA4}"/>
                </a:ext>
              </a:extLst>
            </p:cNvPr>
            <p:cNvSpPr txBox="1">
              <a:spLocks noChangeArrowheads="1"/>
            </p:cNvSpPr>
            <p:nvPr/>
          </p:nvSpPr>
          <p:spPr bwMode="auto">
            <a:xfrm>
              <a:off x="2500"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150</a:t>
              </a:r>
              <a:endParaRPr lang="en-US" sz="800" kern="0">
                <a:solidFill>
                  <a:schemeClr val="tx1">
                    <a:lumMod val="65000"/>
                    <a:lumOff val="35000"/>
                  </a:schemeClr>
                </a:solidFill>
              </a:endParaRPr>
            </a:p>
          </p:txBody>
        </p:sp>
        <p:sp>
          <p:nvSpPr>
            <p:cNvPr id="111" name="Text Box 43">
              <a:extLst>
                <a:ext uri="{FF2B5EF4-FFF2-40B4-BE49-F238E27FC236}">
                  <a16:creationId xmlns:a16="http://schemas.microsoft.com/office/drawing/2014/main" id="{B0FADBB2-E472-44A1-B5B9-48682738E162}"/>
                </a:ext>
              </a:extLst>
            </p:cNvPr>
            <p:cNvSpPr txBox="1">
              <a:spLocks noChangeArrowheads="1"/>
            </p:cNvSpPr>
            <p:nvPr/>
          </p:nvSpPr>
          <p:spPr bwMode="auto">
            <a:xfrm>
              <a:off x="2850"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180</a:t>
              </a:r>
              <a:endParaRPr lang="en-US" sz="800" kern="0">
                <a:solidFill>
                  <a:schemeClr val="tx1">
                    <a:lumMod val="65000"/>
                    <a:lumOff val="35000"/>
                  </a:schemeClr>
                </a:solidFill>
              </a:endParaRPr>
            </a:p>
          </p:txBody>
        </p:sp>
        <p:sp>
          <p:nvSpPr>
            <p:cNvPr id="112" name="Text Box 44">
              <a:extLst>
                <a:ext uri="{FF2B5EF4-FFF2-40B4-BE49-F238E27FC236}">
                  <a16:creationId xmlns:a16="http://schemas.microsoft.com/office/drawing/2014/main" id="{FCEC930D-CC6A-4936-9B42-57974B805C06}"/>
                </a:ext>
              </a:extLst>
            </p:cNvPr>
            <p:cNvSpPr txBox="1">
              <a:spLocks noChangeArrowheads="1"/>
            </p:cNvSpPr>
            <p:nvPr/>
          </p:nvSpPr>
          <p:spPr bwMode="auto">
            <a:xfrm>
              <a:off x="3193"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210</a:t>
              </a:r>
              <a:endParaRPr lang="en-US" sz="800" kern="0">
                <a:solidFill>
                  <a:schemeClr val="tx1">
                    <a:lumMod val="65000"/>
                    <a:lumOff val="35000"/>
                  </a:schemeClr>
                </a:solidFill>
              </a:endParaRPr>
            </a:p>
          </p:txBody>
        </p:sp>
        <p:sp>
          <p:nvSpPr>
            <p:cNvPr id="113" name="Text Box 45">
              <a:extLst>
                <a:ext uri="{FF2B5EF4-FFF2-40B4-BE49-F238E27FC236}">
                  <a16:creationId xmlns:a16="http://schemas.microsoft.com/office/drawing/2014/main" id="{8B960CDF-383D-4F7E-A339-C59D859CCA09}"/>
                </a:ext>
              </a:extLst>
            </p:cNvPr>
            <p:cNvSpPr txBox="1">
              <a:spLocks noChangeArrowheads="1"/>
            </p:cNvSpPr>
            <p:nvPr/>
          </p:nvSpPr>
          <p:spPr bwMode="auto">
            <a:xfrm>
              <a:off x="3528"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240</a:t>
              </a:r>
              <a:endParaRPr lang="en-US" sz="800" kern="0">
                <a:solidFill>
                  <a:schemeClr val="tx1">
                    <a:lumMod val="65000"/>
                    <a:lumOff val="35000"/>
                  </a:schemeClr>
                </a:solidFill>
              </a:endParaRPr>
            </a:p>
          </p:txBody>
        </p:sp>
        <p:sp>
          <p:nvSpPr>
            <p:cNvPr id="114" name="Text Box 46">
              <a:extLst>
                <a:ext uri="{FF2B5EF4-FFF2-40B4-BE49-F238E27FC236}">
                  <a16:creationId xmlns:a16="http://schemas.microsoft.com/office/drawing/2014/main" id="{D542EE65-F6C7-4D41-9422-874C78DCF7BF}"/>
                </a:ext>
              </a:extLst>
            </p:cNvPr>
            <p:cNvSpPr txBox="1">
              <a:spLocks noChangeArrowheads="1"/>
            </p:cNvSpPr>
            <p:nvPr/>
          </p:nvSpPr>
          <p:spPr bwMode="auto">
            <a:xfrm>
              <a:off x="3864"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270</a:t>
              </a:r>
              <a:endParaRPr lang="en-US" sz="800" kern="0">
                <a:solidFill>
                  <a:schemeClr val="tx1">
                    <a:lumMod val="65000"/>
                    <a:lumOff val="35000"/>
                  </a:schemeClr>
                </a:solidFill>
              </a:endParaRPr>
            </a:p>
          </p:txBody>
        </p:sp>
        <p:sp>
          <p:nvSpPr>
            <p:cNvPr id="115" name="Text Box 47">
              <a:extLst>
                <a:ext uri="{FF2B5EF4-FFF2-40B4-BE49-F238E27FC236}">
                  <a16:creationId xmlns:a16="http://schemas.microsoft.com/office/drawing/2014/main" id="{116650E1-A4E9-4F85-A289-8935CD2F8D99}"/>
                </a:ext>
              </a:extLst>
            </p:cNvPr>
            <p:cNvSpPr txBox="1">
              <a:spLocks noChangeArrowheads="1"/>
            </p:cNvSpPr>
            <p:nvPr/>
          </p:nvSpPr>
          <p:spPr bwMode="auto">
            <a:xfrm>
              <a:off x="4206"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300</a:t>
              </a:r>
              <a:endParaRPr lang="en-US" sz="800" kern="0">
                <a:solidFill>
                  <a:schemeClr val="tx1">
                    <a:lumMod val="65000"/>
                    <a:lumOff val="35000"/>
                  </a:schemeClr>
                </a:solidFill>
              </a:endParaRPr>
            </a:p>
          </p:txBody>
        </p:sp>
        <p:sp>
          <p:nvSpPr>
            <p:cNvPr id="116" name="Text Box 48">
              <a:extLst>
                <a:ext uri="{FF2B5EF4-FFF2-40B4-BE49-F238E27FC236}">
                  <a16:creationId xmlns:a16="http://schemas.microsoft.com/office/drawing/2014/main" id="{12D4A070-2027-42F6-AE8C-E4DB1A3751A8}"/>
                </a:ext>
              </a:extLst>
            </p:cNvPr>
            <p:cNvSpPr txBox="1">
              <a:spLocks noChangeArrowheads="1"/>
            </p:cNvSpPr>
            <p:nvPr/>
          </p:nvSpPr>
          <p:spPr bwMode="auto">
            <a:xfrm>
              <a:off x="4545"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330</a:t>
              </a:r>
              <a:endParaRPr lang="en-US" sz="800" kern="0">
                <a:solidFill>
                  <a:schemeClr val="tx1">
                    <a:lumMod val="65000"/>
                    <a:lumOff val="35000"/>
                  </a:schemeClr>
                </a:solidFill>
              </a:endParaRPr>
            </a:p>
          </p:txBody>
        </p:sp>
        <p:sp>
          <p:nvSpPr>
            <p:cNvPr id="117" name="Text Box 49">
              <a:extLst>
                <a:ext uri="{FF2B5EF4-FFF2-40B4-BE49-F238E27FC236}">
                  <a16:creationId xmlns:a16="http://schemas.microsoft.com/office/drawing/2014/main" id="{9EFB777D-7BAD-4F2C-AEC5-164E7E449632}"/>
                </a:ext>
              </a:extLst>
            </p:cNvPr>
            <p:cNvSpPr txBox="1">
              <a:spLocks noChangeArrowheads="1"/>
            </p:cNvSpPr>
            <p:nvPr/>
          </p:nvSpPr>
          <p:spPr bwMode="auto">
            <a:xfrm>
              <a:off x="4881" y="2806"/>
              <a:ext cx="608" cy="227"/>
            </a:xfrm>
            <a:prstGeom prst="rect">
              <a:avLst/>
            </a:prstGeom>
            <a:noFill/>
            <a:ln>
              <a:noFill/>
            </a:ln>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800" kern="0">
                  <a:solidFill>
                    <a:schemeClr val="tx1">
                      <a:lumMod val="65000"/>
                      <a:lumOff val="35000"/>
                    </a:schemeClr>
                  </a:solidFill>
                </a:rPr>
                <a:t>360</a:t>
              </a:r>
              <a:endParaRPr lang="en-US" sz="800" kern="0">
                <a:solidFill>
                  <a:schemeClr val="tx1">
                    <a:lumMod val="65000"/>
                    <a:lumOff val="35000"/>
                  </a:schemeClr>
                </a:solidFill>
              </a:endParaRPr>
            </a:p>
          </p:txBody>
        </p:sp>
      </p:grpSp>
      <p:sp>
        <p:nvSpPr>
          <p:cNvPr id="99" name="Freeform 89">
            <a:extLst>
              <a:ext uri="{FF2B5EF4-FFF2-40B4-BE49-F238E27FC236}">
                <a16:creationId xmlns:a16="http://schemas.microsoft.com/office/drawing/2014/main" id="{0FE95B56-608B-4F7C-89B2-2D08688A8E39}"/>
              </a:ext>
            </a:extLst>
          </p:cNvPr>
          <p:cNvSpPr>
            <a:spLocks/>
          </p:cNvSpPr>
          <p:nvPr/>
        </p:nvSpPr>
        <p:spPr bwMode="auto">
          <a:xfrm>
            <a:off x="5231725" y="2574793"/>
            <a:ext cx="2373627" cy="1291426"/>
          </a:xfrm>
          <a:custGeom>
            <a:avLst/>
            <a:gdLst>
              <a:gd name="T0" fmla="*/ 1 w 4037"/>
              <a:gd name="T1" fmla="*/ 1344 h 1359"/>
              <a:gd name="T2" fmla="*/ 25 w 4037"/>
              <a:gd name="T3" fmla="*/ 1280 h 1359"/>
              <a:gd name="T4" fmla="*/ 47 w 4037"/>
              <a:gd name="T5" fmla="*/ 1236 h 1359"/>
              <a:gd name="T6" fmla="*/ 67 w 4037"/>
              <a:gd name="T7" fmla="*/ 1191 h 1359"/>
              <a:gd name="T8" fmla="*/ 81 w 4037"/>
              <a:gd name="T9" fmla="*/ 1130 h 1359"/>
              <a:gd name="T10" fmla="*/ 93 w 4037"/>
              <a:gd name="T11" fmla="*/ 1092 h 1359"/>
              <a:gd name="T12" fmla="*/ 103 w 4037"/>
              <a:gd name="T13" fmla="*/ 1084 h 1359"/>
              <a:gd name="T14" fmla="*/ 114 w 4037"/>
              <a:gd name="T15" fmla="*/ 1046 h 1359"/>
              <a:gd name="T16" fmla="*/ 126 w 4037"/>
              <a:gd name="T17" fmla="*/ 1023 h 1359"/>
              <a:gd name="T18" fmla="*/ 136 w 4037"/>
              <a:gd name="T19" fmla="*/ 978 h 1359"/>
              <a:gd name="T20" fmla="*/ 148 w 4037"/>
              <a:gd name="T21" fmla="*/ 954 h 1359"/>
              <a:gd name="T22" fmla="*/ 169 w 4037"/>
              <a:gd name="T23" fmla="*/ 947 h 1359"/>
              <a:gd name="T24" fmla="*/ 184 w 4037"/>
              <a:gd name="T25" fmla="*/ 930 h 1359"/>
              <a:gd name="T26" fmla="*/ 203 w 4037"/>
              <a:gd name="T27" fmla="*/ 900 h 1359"/>
              <a:gd name="T28" fmla="*/ 216 w 4037"/>
              <a:gd name="T29" fmla="*/ 884 h 1359"/>
              <a:gd name="T30" fmla="*/ 226 w 4037"/>
              <a:gd name="T31" fmla="*/ 872 h 1359"/>
              <a:gd name="T32" fmla="*/ 252 w 4037"/>
              <a:gd name="T33" fmla="*/ 857 h 1359"/>
              <a:gd name="T34" fmla="*/ 292 w 4037"/>
              <a:gd name="T35" fmla="*/ 840 h 1359"/>
              <a:gd name="T36" fmla="*/ 327 w 4037"/>
              <a:gd name="T37" fmla="*/ 827 h 1359"/>
              <a:gd name="T38" fmla="*/ 341 w 4037"/>
              <a:gd name="T39" fmla="*/ 806 h 1359"/>
              <a:gd name="T40" fmla="*/ 377 w 4037"/>
              <a:gd name="T41" fmla="*/ 792 h 1359"/>
              <a:gd name="T42" fmla="*/ 421 w 4037"/>
              <a:gd name="T43" fmla="*/ 779 h 1359"/>
              <a:gd name="T44" fmla="*/ 431 w 4037"/>
              <a:gd name="T45" fmla="*/ 761 h 1359"/>
              <a:gd name="T46" fmla="*/ 466 w 4037"/>
              <a:gd name="T47" fmla="*/ 747 h 1359"/>
              <a:gd name="T48" fmla="*/ 533 w 4037"/>
              <a:gd name="T49" fmla="*/ 732 h 1359"/>
              <a:gd name="T50" fmla="*/ 553 w 4037"/>
              <a:gd name="T51" fmla="*/ 699 h 1359"/>
              <a:gd name="T52" fmla="*/ 574 w 4037"/>
              <a:gd name="T53" fmla="*/ 682 h 1359"/>
              <a:gd name="T54" fmla="*/ 711 w 4037"/>
              <a:gd name="T55" fmla="*/ 668 h 1359"/>
              <a:gd name="T56" fmla="*/ 972 w 4037"/>
              <a:gd name="T57" fmla="*/ 652 h 1359"/>
              <a:gd name="T58" fmla="*/ 995 w 4037"/>
              <a:gd name="T59" fmla="*/ 634 h 1359"/>
              <a:gd name="T60" fmla="*/ 1097 w 4037"/>
              <a:gd name="T61" fmla="*/ 620 h 1359"/>
              <a:gd name="T62" fmla="*/ 1187 w 4037"/>
              <a:gd name="T63" fmla="*/ 602 h 1359"/>
              <a:gd name="T64" fmla="*/ 1210 w 4037"/>
              <a:gd name="T65" fmla="*/ 564 h 1359"/>
              <a:gd name="T66" fmla="*/ 1276 w 4037"/>
              <a:gd name="T67" fmla="*/ 549 h 1359"/>
              <a:gd name="T68" fmla="*/ 1369 w 4037"/>
              <a:gd name="T69" fmla="*/ 525 h 1359"/>
              <a:gd name="T70" fmla="*/ 1403 w 4037"/>
              <a:gd name="T71" fmla="*/ 512 h 1359"/>
              <a:gd name="T72" fmla="*/ 1458 w 4037"/>
              <a:gd name="T73" fmla="*/ 494 h 1359"/>
              <a:gd name="T74" fmla="*/ 1483 w 4037"/>
              <a:gd name="T75" fmla="*/ 467 h 1359"/>
              <a:gd name="T76" fmla="*/ 1493 w 4037"/>
              <a:gd name="T77" fmla="*/ 459 h 1359"/>
              <a:gd name="T78" fmla="*/ 1505 w 4037"/>
              <a:gd name="T79" fmla="*/ 423 h 1359"/>
              <a:gd name="T80" fmla="*/ 1595 w 4037"/>
              <a:gd name="T81" fmla="*/ 405 h 1359"/>
              <a:gd name="T82" fmla="*/ 1614 w 4037"/>
              <a:gd name="T83" fmla="*/ 370 h 1359"/>
              <a:gd name="T84" fmla="*/ 1697 w 4037"/>
              <a:gd name="T85" fmla="*/ 352 h 1359"/>
              <a:gd name="T86" fmla="*/ 1861 w 4037"/>
              <a:gd name="T87" fmla="*/ 333 h 1359"/>
              <a:gd name="T88" fmla="*/ 1949 w 4037"/>
              <a:gd name="T89" fmla="*/ 315 h 1359"/>
              <a:gd name="T90" fmla="*/ 2008 w 4037"/>
              <a:gd name="T91" fmla="*/ 297 h 1359"/>
              <a:gd name="T92" fmla="*/ 2263 w 4037"/>
              <a:gd name="T93" fmla="*/ 244 h 1359"/>
              <a:gd name="T94" fmla="*/ 2611 w 4037"/>
              <a:gd name="T95" fmla="*/ 190 h 1359"/>
              <a:gd name="T96" fmla="*/ 3129 w 4037"/>
              <a:gd name="T97" fmla="*/ 128 h 1359"/>
              <a:gd name="T98" fmla="*/ 3436 w 4037"/>
              <a:gd name="T99" fmla="*/ 66 h 1359"/>
              <a:gd name="T100" fmla="*/ 3742 w 4037"/>
              <a:gd name="T101" fmla="*/ 0 h 1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37" h="1359">
                <a:moveTo>
                  <a:pt x="0" y="1359"/>
                </a:moveTo>
                <a:lnTo>
                  <a:pt x="1" y="1344"/>
                </a:lnTo>
                <a:lnTo>
                  <a:pt x="25" y="1344"/>
                </a:lnTo>
                <a:lnTo>
                  <a:pt x="25" y="1280"/>
                </a:lnTo>
                <a:lnTo>
                  <a:pt x="46" y="1280"/>
                </a:lnTo>
                <a:lnTo>
                  <a:pt x="47" y="1236"/>
                </a:lnTo>
                <a:lnTo>
                  <a:pt x="67" y="1236"/>
                </a:lnTo>
                <a:lnTo>
                  <a:pt x="67" y="1191"/>
                </a:lnTo>
                <a:lnTo>
                  <a:pt x="79" y="1192"/>
                </a:lnTo>
                <a:lnTo>
                  <a:pt x="81" y="1130"/>
                </a:lnTo>
                <a:lnTo>
                  <a:pt x="91" y="1130"/>
                </a:lnTo>
                <a:lnTo>
                  <a:pt x="93" y="1092"/>
                </a:lnTo>
                <a:lnTo>
                  <a:pt x="103" y="1092"/>
                </a:lnTo>
                <a:lnTo>
                  <a:pt x="103" y="1084"/>
                </a:lnTo>
                <a:lnTo>
                  <a:pt x="113" y="1084"/>
                </a:lnTo>
                <a:lnTo>
                  <a:pt x="114" y="1046"/>
                </a:lnTo>
                <a:lnTo>
                  <a:pt x="126" y="1046"/>
                </a:lnTo>
                <a:lnTo>
                  <a:pt x="126" y="1023"/>
                </a:lnTo>
                <a:lnTo>
                  <a:pt x="136" y="1022"/>
                </a:lnTo>
                <a:lnTo>
                  <a:pt x="136" y="978"/>
                </a:lnTo>
                <a:lnTo>
                  <a:pt x="148" y="978"/>
                </a:lnTo>
                <a:lnTo>
                  <a:pt x="148" y="954"/>
                </a:lnTo>
                <a:lnTo>
                  <a:pt x="171" y="954"/>
                </a:lnTo>
                <a:lnTo>
                  <a:pt x="169" y="947"/>
                </a:lnTo>
                <a:lnTo>
                  <a:pt x="183" y="946"/>
                </a:lnTo>
                <a:lnTo>
                  <a:pt x="184" y="930"/>
                </a:lnTo>
                <a:lnTo>
                  <a:pt x="203" y="930"/>
                </a:lnTo>
                <a:lnTo>
                  <a:pt x="203" y="900"/>
                </a:lnTo>
                <a:lnTo>
                  <a:pt x="215" y="900"/>
                </a:lnTo>
                <a:lnTo>
                  <a:pt x="216" y="884"/>
                </a:lnTo>
                <a:lnTo>
                  <a:pt x="225" y="884"/>
                </a:lnTo>
                <a:lnTo>
                  <a:pt x="226" y="872"/>
                </a:lnTo>
                <a:lnTo>
                  <a:pt x="251" y="872"/>
                </a:lnTo>
                <a:lnTo>
                  <a:pt x="252" y="857"/>
                </a:lnTo>
                <a:lnTo>
                  <a:pt x="293" y="857"/>
                </a:lnTo>
                <a:lnTo>
                  <a:pt x="292" y="840"/>
                </a:lnTo>
                <a:lnTo>
                  <a:pt x="327" y="840"/>
                </a:lnTo>
                <a:lnTo>
                  <a:pt x="327" y="827"/>
                </a:lnTo>
                <a:lnTo>
                  <a:pt x="339" y="827"/>
                </a:lnTo>
                <a:lnTo>
                  <a:pt x="341" y="806"/>
                </a:lnTo>
                <a:lnTo>
                  <a:pt x="376" y="806"/>
                </a:lnTo>
                <a:lnTo>
                  <a:pt x="377" y="792"/>
                </a:lnTo>
                <a:lnTo>
                  <a:pt x="421" y="792"/>
                </a:lnTo>
                <a:lnTo>
                  <a:pt x="421" y="779"/>
                </a:lnTo>
                <a:lnTo>
                  <a:pt x="431" y="779"/>
                </a:lnTo>
                <a:lnTo>
                  <a:pt x="431" y="761"/>
                </a:lnTo>
                <a:lnTo>
                  <a:pt x="466" y="762"/>
                </a:lnTo>
                <a:lnTo>
                  <a:pt x="466" y="747"/>
                </a:lnTo>
                <a:lnTo>
                  <a:pt x="533" y="747"/>
                </a:lnTo>
                <a:lnTo>
                  <a:pt x="533" y="732"/>
                </a:lnTo>
                <a:lnTo>
                  <a:pt x="553" y="732"/>
                </a:lnTo>
                <a:lnTo>
                  <a:pt x="553" y="699"/>
                </a:lnTo>
                <a:lnTo>
                  <a:pt x="573" y="699"/>
                </a:lnTo>
                <a:lnTo>
                  <a:pt x="574" y="682"/>
                </a:lnTo>
                <a:lnTo>
                  <a:pt x="711" y="682"/>
                </a:lnTo>
                <a:lnTo>
                  <a:pt x="711" y="668"/>
                </a:lnTo>
                <a:lnTo>
                  <a:pt x="972" y="668"/>
                </a:lnTo>
                <a:lnTo>
                  <a:pt x="972" y="652"/>
                </a:lnTo>
                <a:lnTo>
                  <a:pt x="995" y="652"/>
                </a:lnTo>
                <a:lnTo>
                  <a:pt x="995" y="634"/>
                </a:lnTo>
                <a:lnTo>
                  <a:pt x="1097" y="634"/>
                </a:lnTo>
                <a:lnTo>
                  <a:pt x="1097" y="620"/>
                </a:lnTo>
                <a:lnTo>
                  <a:pt x="1187" y="620"/>
                </a:lnTo>
                <a:lnTo>
                  <a:pt x="1187" y="602"/>
                </a:lnTo>
                <a:lnTo>
                  <a:pt x="1209" y="603"/>
                </a:lnTo>
                <a:lnTo>
                  <a:pt x="1210" y="564"/>
                </a:lnTo>
                <a:lnTo>
                  <a:pt x="1276" y="564"/>
                </a:lnTo>
                <a:lnTo>
                  <a:pt x="1276" y="549"/>
                </a:lnTo>
                <a:lnTo>
                  <a:pt x="1369" y="549"/>
                </a:lnTo>
                <a:lnTo>
                  <a:pt x="1369" y="525"/>
                </a:lnTo>
                <a:lnTo>
                  <a:pt x="1403" y="525"/>
                </a:lnTo>
                <a:lnTo>
                  <a:pt x="1403" y="512"/>
                </a:lnTo>
                <a:lnTo>
                  <a:pt x="1458" y="512"/>
                </a:lnTo>
                <a:lnTo>
                  <a:pt x="1458" y="494"/>
                </a:lnTo>
                <a:lnTo>
                  <a:pt x="1482" y="494"/>
                </a:lnTo>
                <a:lnTo>
                  <a:pt x="1483" y="467"/>
                </a:lnTo>
                <a:lnTo>
                  <a:pt x="1493" y="467"/>
                </a:lnTo>
                <a:lnTo>
                  <a:pt x="1493" y="459"/>
                </a:lnTo>
                <a:lnTo>
                  <a:pt x="1504" y="459"/>
                </a:lnTo>
                <a:lnTo>
                  <a:pt x="1505" y="423"/>
                </a:lnTo>
                <a:lnTo>
                  <a:pt x="1595" y="423"/>
                </a:lnTo>
                <a:lnTo>
                  <a:pt x="1595" y="405"/>
                </a:lnTo>
                <a:lnTo>
                  <a:pt x="1614" y="405"/>
                </a:lnTo>
                <a:lnTo>
                  <a:pt x="1614" y="370"/>
                </a:lnTo>
                <a:lnTo>
                  <a:pt x="1697" y="370"/>
                </a:lnTo>
                <a:lnTo>
                  <a:pt x="1697" y="352"/>
                </a:lnTo>
                <a:lnTo>
                  <a:pt x="1861" y="352"/>
                </a:lnTo>
                <a:lnTo>
                  <a:pt x="1861" y="333"/>
                </a:lnTo>
                <a:lnTo>
                  <a:pt x="1949" y="333"/>
                </a:lnTo>
                <a:lnTo>
                  <a:pt x="1949" y="315"/>
                </a:lnTo>
                <a:lnTo>
                  <a:pt x="2008" y="315"/>
                </a:lnTo>
                <a:lnTo>
                  <a:pt x="2008" y="297"/>
                </a:lnTo>
                <a:lnTo>
                  <a:pt x="2264" y="297"/>
                </a:lnTo>
                <a:lnTo>
                  <a:pt x="2263" y="244"/>
                </a:lnTo>
                <a:lnTo>
                  <a:pt x="2611" y="244"/>
                </a:lnTo>
                <a:lnTo>
                  <a:pt x="2611" y="190"/>
                </a:lnTo>
                <a:lnTo>
                  <a:pt x="3130" y="190"/>
                </a:lnTo>
                <a:lnTo>
                  <a:pt x="3129" y="128"/>
                </a:lnTo>
                <a:lnTo>
                  <a:pt x="3435" y="128"/>
                </a:lnTo>
                <a:lnTo>
                  <a:pt x="3436" y="66"/>
                </a:lnTo>
                <a:lnTo>
                  <a:pt x="3742" y="66"/>
                </a:lnTo>
                <a:lnTo>
                  <a:pt x="3742" y="0"/>
                </a:lnTo>
                <a:lnTo>
                  <a:pt x="4037" y="0"/>
                </a:lnTo>
              </a:path>
            </a:pathLst>
          </a:custGeom>
          <a:noFill/>
          <a:ln w="25400" cmpd="sng">
            <a:solidFill>
              <a:srgbClr val="8A8C8E"/>
            </a:solidFill>
            <a:round/>
            <a:headEnd type="none" w="med" len="med"/>
            <a:tailEnd type="none" w="med" len="med"/>
          </a:ln>
          <a:effectLst/>
        </p:spPr>
        <p:txBody>
          <a:bodyPr lIns="91411" tIns="45705" rIns="91411" bIns="45705"/>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00" name="Freeform 90">
            <a:extLst>
              <a:ext uri="{FF2B5EF4-FFF2-40B4-BE49-F238E27FC236}">
                <a16:creationId xmlns:a16="http://schemas.microsoft.com/office/drawing/2014/main" id="{6E896E4E-C499-478D-BC35-DA104448D2E4}"/>
              </a:ext>
            </a:extLst>
          </p:cNvPr>
          <p:cNvSpPr>
            <a:spLocks/>
          </p:cNvSpPr>
          <p:nvPr/>
        </p:nvSpPr>
        <p:spPr bwMode="auto">
          <a:xfrm>
            <a:off x="5231725" y="3189031"/>
            <a:ext cx="2386222" cy="677188"/>
          </a:xfrm>
          <a:custGeom>
            <a:avLst/>
            <a:gdLst>
              <a:gd name="T0" fmla="*/ 0 w 4060"/>
              <a:gd name="T1" fmla="*/ 712 h 712"/>
              <a:gd name="T2" fmla="*/ 0 w 4060"/>
              <a:gd name="T3" fmla="*/ 701 h 712"/>
              <a:gd name="T4" fmla="*/ 24 w 4060"/>
              <a:gd name="T5" fmla="*/ 701 h 712"/>
              <a:gd name="T6" fmla="*/ 24 w 4060"/>
              <a:gd name="T7" fmla="*/ 633 h 712"/>
              <a:gd name="T8" fmla="*/ 45 w 4060"/>
              <a:gd name="T9" fmla="*/ 633 h 712"/>
              <a:gd name="T10" fmla="*/ 45 w 4060"/>
              <a:gd name="T11" fmla="*/ 588 h 712"/>
              <a:gd name="T12" fmla="*/ 66 w 4060"/>
              <a:gd name="T13" fmla="*/ 588 h 712"/>
              <a:gd name="T14" fmla="*/ 66 w 4060"/>
              <a:gd name="T15" fmla="*/ 575 h 712"/>
              <a:gd name="T16" fmla="*/ 78 w 4060"/>
              <a:gd name="T17" fmla="*/ 574 h 712"/>
              <a:gd name="T18" fmla="*/ 78 w 4060"/>
              <a:gd name="T19" fmla="*/ 560 h 712"/>
              <a:gd name="T20" fmla="*/ 92 w 4060"/>
              <a:gd name="T21" fmla="*/ 560 h 712"/>
              <a:gd name="T22" fmla="*/ 92 w 4060"/>
              <a:gd name="T23" fmla="*/ 540 h 712"/>
              <a:gd name="T24" fmla="*/ 101 w 4060"/>
              <a:gd name="T25" fmla="*/ 540 h 712"/>
              <a:gd name="T26" fmla="*/ 101 w 4060"/>
              <a:gd name="T27" fmla="*/ 531 h 712"/>
              <a:gd name="T28" fmla="*/ 203 w 4060"/>
              <a:gd name="T29" fmla="*/ 531 h 712"/>
              <a:gd name="T30" fmla="*/ 202 w 4060"/>
              <a:gd name="T31" fmla="*/ 497 h 712"/>
              <a:gd name="T32" fmla="*/ 224 w 4060"/>
              <a:gd name="T33" fmla="*/ 497 h 712"/>
              <a:gd name="T34" fmla="*/ 225 w 4060"/>
              <a:gd name="T35" fmla="*/ 482 h 712"/>
              <a:gd name="T36" fmla="*/ 250 w 4060"/>
              <a:gd name="T37" fmla="*/ 482 h 712"/>
              <a:gd name="T38" fmla="*/ 250 w 4060"/>
              <a:gd name="T39" fmla="*/ 466 h 712"/>
              <a:gd name="T40" fmla="*/ 374 w 4060"/>
              <a:gd name="T41" fmla="*/ 466 h 712"/>
              <a:gd name="T42" fmla="*/ 374 w 4060"/>
              <a:gd name="T43" fmla="*/ 452 h 712"/>
              <a:gd name="T44" fmla="*/ 450 w 4060"/>
              <a:gd name="T45" fmla="*/ 452 h 712"/>
              <a:gd name="T46" fmla="*/ 450 w 4060"/>
              <a:gd name="T47" fmla="*/ 435 h 712"/>
              <a:gd name="T48" fmla="*/ 473 w 4060"/>
              <a:gd name="T49" fmla="*/ 435 h 712"/>
              <a:gd name="T50" fmla="*/ 474 w 4060"/>
              <a:gd name="T51" fmla="*/ 418 h 712"/>
              <a:gd name="T52" fmla="*/ 485 w 4060"/>
              <a:gd name="T53" fmla="*/ 418 h 712"/>
              <a:gd name="T54" fmla="*/ 485 w 4060"/>
              <a:gd name="T55" fmla="*/ 388 h 712"/>
              <a:gd name="T56" fmla="*/ 676 w 4060"/>
              <a:gd name="T57" fmla="*/ 388 h 712"/>
              <a:gd name="T58" fmla="*/ 677 w 4060"/>
              <a:gd name="T59" fmla="*/ 372 h 712"/>
              <a:gd name="T60" fmla="*/ 734 w 4060"/>
              <a:gd name="T61" fmla="*/ 372 h 712"/>
              <a:gd name="T62" fmla="*/ 734 w 4060"/>
              <a:gd name="T63" fmla="*/ 356 h 712"/>
              <a:gd name="T64" fmla="*/ 746 w 4060"/>
              <a:gd name="T65" fmla="*/ 356 h 712"/>
              <a:gd name="T66" fmla="*/ 746 w 4060"/>
              <a:gd name="T67" fmla="*/ 341 h 712"/>
              <a:gd name="T68" fmla="*/ 848 w 4060"/>
              <a:gd name="T69" fmla="*/ 341 h 712"/>
              <a:gd name="T70" fmla="*/ 848 w 4060"/>
              <a:gd name="T71" fmla="*/ 309 h 712"/>
              <a:gd name="T72" fmla="*/ 1026 w 4060"/>
              <a:gd name="T73" fmla="*/ 309 h 712"/>
              <a:gd name="T74" fmla="*/ 1026 w 4060"/>
              <a:gd name="T75" fmla="*/ 293 h 712"/>
              <a:gd name="T76" fmla="*/ 1164 w 4060"/>
              <a:gd name="T77" fmla="*/ 293 h 712"/>
              <a:gd name="T78" fmla="*/ 1164 w 4060"/>
              <a:gd name="T79" fmla="*/ 278 h 712"/>
              <a:gd name="T80" fmla="*/ 1228 w 4060"/>
              <a:gd name="T81" fmla="*/ 278 h 712"/>
              <a:gd name="T82" fmla="*/ 1229 w 4060"/>
              <a:gd name="T83" fmla="*/ 260 h 712"/>
              <a:gd name="T84" fmla="*/ 1402 w 4060"/>
              <a:gd name="T85" fmla="*/ 260 h 712"/>
              <a:gd name="T86" fmla="*/ 1403 w 4060"/>
              <a:gd name="T87" fmla="*/ 240 h 712"/>
              <a:gd name="T88" fmla="*/ 1662 w 4060"/>
              <a:gd name="T89" fmla="*/ 240 h 712"/>
              <a:gd name="T90" fmla="*/ 1662 w 4060"/>
              <a:gd name="T91" fmla="*/ 224 h 712"/>
              <a:gd name="T92" fmla="*/ 1696 w 4060"/>
              <a:gd name="T93" fmla="*/ 224 h 712"/>
              <a:gd name="T94" fmla="*/ 1697 w 4060"/>
              <a:gd name="T95" fmla="*/ 189 h 712"/>
              <a:gd name="T96" fmla="*/ 1806 w 4060"/>
              <a:gd name="T97" fmla="*/ 189 h 712"/>
              <a:gd name="T98" fmla="*/ 1806 w 4060"/>
              <a:gd name="T99" fmla="*/ 171 h 712"/>
              <a:gd name="T100" fmla="*/ 1833 w 4060"/>
              <a:gd name="T101" fmla="*/ 171 h 712"/>
              <a:gd name="T102" fmla="*/ 1833 w 4060"/>
              <a:gd name="T103" fmla="*/ 153 h 712"/>
              <a:gd name="T104" fmla="*/ 1896 w 4060"/>
              <a:gd name="T105" fmla="*/ 153 h 712"/>
              <a:gd name="T106" fmla="*/ 1896 w 4060"/>
              <a:gd name="T107" fmla="*/ 134 h 712"/>
              <a:gd name="T108" fmla="*/ 1920 w 4060"/>
              <a:gd name="T109" fmla="*/ 134 h 712"/>
              <a:gd name="T110" fmla="*/ 1919 w 4060"/>
              <a:gd name="T111" fmla="*/ 119 h 712"/>
              <a:gd name="T112" fmla="*/ 2666 w 4060"/>
              <a:gd name="T113" fmla="*/ 119 h 712"/>
              <a:gd name="T114" fmla="*/ 2666 w 4060"/>
              <a:gd name="T115" fmla="*/ 64 h 712"/>
              <a:gd name="T116" fmla="*/ 3196 w 4060"/>
              <a:gd name="T117" fmla="*/ 64 h 712"/>
              <a:gd name="T118" fmla="*/ 3196 w 4060"/>
              <a:gd name="T119" fmla="*/ 0 h 712"/>
              <a:gd name="T120" fmla="*/ 4060 w 4060"/>
              <a:gd name="T121" fmla="*/ 0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60" h="712">
                <a:moveTo>
                  <a:pt x="0" y="712"/>
                </a:moveTo>
                <a:lnTo>
                  <a:pt x="0" y="701"/>
                </a:lnTo>
                <a:lnTo>
                  <a:pt x="24" y="701"/>
                </a:lnTo>
                <a:lnTo>
                  <a:pt x="24" y="633"/>
                </a:lnTo>
                <a:lnTo>
                  <a:pt x="45" y="633"/>
                </a:lnTo>
                <a:lnTo>
                  <a:pt x="45" y="588"/>
                </a:lnTo>
                <a:lnTo>
                  <a:pt x="66" y="588"/>
                </a:lnTo>
                <a:lnTo>
                  <a:pt x="66" y="575"/>
                </a:lnTo>
                <a:lnTo>
                  <a:pt x="78" y="574"/>
                </a:lnTo>
                <a:lnTo>
                  <a:pt x="78" y="560"/>
                </a:lnTo>
                <a:lnTo>
                  <a:pt x="92" y="560"/>
                </a:lnTo>
                <a:lnTo>
                  <a:pt x="92" y="540"/>
                </a:lnTo>
                <a:lnTo>
                  <a:pt x="101" y="540"/>
                </a:lnTo>
                <a:lnTo>
                  <a:pt x="101" y="531"/>
                </a:lnTo>
                <a:lnTo>
                  <a:pt x="203" y="531"/>
                </a:lnTo>
                <a:lnTo>
                  <a:pt x="202" y="497"/>
                </a:lnTo>
                <a:lnTo>
                  <a:pt x="224" y="497"/>
                </a:lnTo>
                <a:lnTo>
                  <a:pt x="225" y="482"/>
                </a:lnTo>
                <a:lnTo>
                  <a:pt x="250" y="482"/>
                </a:lnTo>
                <a:lnTo>
                  <a:pt x="250" y="466"/>
                </a:lnTo>
                <a:lnTo>
                  <a:pt x="374" y="466"/>
                </a:lnTo>
                <a:lnTo>
                  <a:pt x="374" y="452"/>
                </a:lnTo>
                <a:lnTo>
                  <a:pt x="450" y="452"/>
                </a:lnTo>
                <a:lnTo>
                  <a:pt x="450" y="435"/>
                </a:lnTo>
                <a:lnTo>
                  <a:pt x="473" y="435"/>
                </a:lnTo>
                <a:lnTo>
                  <a:pt x="474" y="418"/>
                </a:lnTo>
                <a:lnTo>
                  <a:pt x="485" y="418"/>
                </a:lnTo>
                <a:lnTo>
                  <a:pt x="485" y="388"/>
                </a:lnTo>
                <a:lnTo>
                  <a:pt x="676" y="388"/>
                </a:lnTo>
                <a:lnTo>
                  <a:pt x="677" y="372"/>
                </a:lnTo>
                <a:lnTo>
                  <a:pt x="734" y="372"/>
                </a:lnTo>
                <a:lnTo>
                  <a:pt x="734" y="356"/>
                </a:lnTo>
                <a:lnTo>
                  <a:pt x="746" y="356"/>
                </a:lnTo>
                <a:lnTo>
                  <a:pt x="746" y="341"/>
                </a:lnTo>
                <a:lnTo>
                  <a:pt x="848" y="341"/>
                </a:lnTo>
                <a:lnTo>
                  <a:pt x="848" y="309"/>
                </a:lnTo>
                <a:lnTo>
                  <a:pt x="1026" y="309"/>
                </a:lnTo>
                <a:lnTo>
                  <a:pt x="1026" y="293"/>
                </a:lnTo>
                <a:lnTo>
                  <a:pt x="1164" y="293"/>
                </a:lnTo>
                <a:lnTo>
                  <a:pt x="1164" y="278"/>
                </a:lnTo>
                <a:lnTo>
                  <a:pt x="1228" y="278"/>
                </a:lnTo>
                <a:lnTo>
                  <a:pt x="1229" y="260"/>
                </a:lnTo>
                <a:lnTo>
                  <a:pt x="1402" y="260"/>
                </a:lnTo>
                <a:lnTo>
                  <a:pt x="1403" y="240"/>
                </a:lnTo>
                <a:lnTo>
                  <a:pt x="1662" y="240"/>
                </a:lnTo>
                <a:lnTo>
                  <a:pt x="1662" y="224"/>
                </a:lnTo>
                <a:lnTo>
                  <a:pt x="1696" y="224"/>
                </a:lnTo>
                <a:lnTo>
                  <a:pt x="1697" y="189"/>
                </a:lnTo>
                <a:lnTo>
                  <a:pt x="1806" y="189"/>
                </a:lnTo>
                <a:lnTo>
                  <a:pt x="1806" y="171"/>
                </a:lnTo>
                <a:lnTo>
                  <a:pt x="1833" y="171"/>
                </a:lnTo>
                <a:lnTo>
                  <a:pt x="1833" y="153"/>
                </a:lnTo>
                <a:lnTo>
                  <a:pt x="1896" y="153"/>
                </a:lnTo>
                <a:lnTo>
                  <a:pt x="1896" y="134"/>
                </a:lnTo>
                <a:lnTo>
                  <a:pt x="1920" y="134"/>
                </a:lnTo>
                <a:lnTo>
                  <a:pt x="1919" y="119"/>
                </a:lnTo>
                <a:lnTo>
                  <a:pt x="2666" y="119"/>
                </a:lnTo>
                <a:lnTo>
                  <a:pt x="2666" y="64"/>
                </a:lnTo>
                <a:lnTo>
                  <a:pt x="3196" y="64"/>
                </a:lnTo>
                <a:lnTo>
                  <a:pt x="3196" y="0"/>
                </a:lnTo>
                <a:lnTo>
                  <a:pt x="4060" y="0"/>
                </a:lnTo>
              </a:path>
            </a:pathLst>
          </a:custGeom>
          <a:noFill/>
          <a:ln w="25400" cmpd="sng">
            <a:solidFill>
              <a:srgbClr val="3961AC"/>
            </a:solidFill>
            <a:round/>
            <a:headEnd type="none" w="med" len="med"/>
            <a:tailEnd type="none" w="med" len="med"/>
          </a:ln>
          <a:effectLst/>
        </p:spPr>
        <p:txBody>
          <a:bodyPr lIns="91411" tIns="45705" rIns="91411" bIns="45705"/>
          <a:lstStyle/>
          <a:p>
            <a:pPr algn="ctr" defTabSz="914377" eaLnBrk="0" hangingPunct="0">
              <a:defRPr/>
            </a:pPr>
            <a:endParaRPr lang="en-GB" sz="800" kern="0">
              <a:solidFill>
                <a:schemeClr val="tx1">
                  <a:lumMod val="65000"/>
                  <a:lumOff val="35000"/>
                </a:schemeClr>
              </a:solidFill>
              <a:latin typeface="Arial"/>
              <a:cs typeface="Arial"/>
            </a:endParaRPr>
          </a:p>
        </p:txBody>
      </p:sp>
      <p:sp>
        <p:nvSpPr>
          <p:cNvPr id="147" name="TextBox 70">
            <a:extLst>
              <a:ext uri="{FF2B5EF4-FFF2-40B4-BE49-F238E27FC236}">
                <a16:creationId xmlns:a16="http://schemas.microsoft.com/office/drawing/2014/main" id="{1DB4D229-6621-4EBB-8AD5-53967204C534}"/>
              </a:ext>
            </a:extLst>
          </p:cNvPr>
          <p:cNvSpPr txBox="1">
            <a:spLocks noChangeArrowheads="1"/>
          </p:cNvSpPr>
          <p:nvPr/>
        </p:nvSpPr>
        <p:spPr bwMode="auto">
          <a:xfrm>
            <a:off x="5249421" y="2030506"/>
            <a:ext cx="1040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defTabSz="914377" eaLnBrk="1" hangingPunct="1">
              <a:spcBef>
                <a:spcPts val="0"/>
              </a:spcBef>
              <a:defRPr/>
            </a:pPr>
            <a:r>
              <a:rPr lang="en-GB" altLang="en-US" sz="800" b="1" kern="0">
                <a:solidFill>
                  <a:schemeClr val="tx1">
                    <a:lumMod val="65000"/>
                    <a:lumOff val="35000"/>
                  </a:schemeClr>
                </a:solidFill>
              </a:rPr>
              <a:t>HR 0.54</a:t>
            </a:r>
          </a:p>
          <a:p>
            <a:pPr defTabSz="914377" eaLnBrk="1" hangingPunct="1">
              <a:spcBef>
                <a:spcPts val="0"/>
              </a:spcBef>
              <a:defRPr/>
            </a:pPr>
            <a:r>
              <a:rPr lang="en-GB" altLang="en-US" sz="800" kern="0">
                <a:solidFill>
                  <a:schemeClr val="tx1">
                    <a:lumMod val="65000"/>
                    <a:lumOff val="35000"/>
                  </a:schemeClr>
                </a:solidFill>
              </a:rPr>
              <a:t>95% CI 0.37–0.79</a:t>
            </a:r>
          </a:p>
          <a:p>
            <a:pPr defTabSz="914377" eaLnBrk="1" hangingPunct="1">
              <a:spcBef>
                <a:spcPts val="0"/>
              </a:spcBef>
              <a:defRPr/>
            </a:pPr>
            <a:r>
              <a:rPr lang="en-GB" altLang="en-US" sz="800" i="1" kern="0">
                <a:solidFill>
                  <a:schemeClr val="tx1">
                    <a:lumMod val="65000"/>
                    <a:lumOff val="35000"/>
                  </a:schemeClr>
                </a:solidFill>
              </a:rPr>
              <a:t>p</a:t>
            </a:r>
            <a:r>
              <a:rPr lang="en-GB" altLang="en-US" sz="800" kern="0">
                <a:solidFill>
                  <a:schemeClr val="tx1">
                    <a:lumMod val="65000"/>
                    <a:lumOff val="35000"/>
                  </a:schemeClr>
                </a:solidFill>
              </a:rPr>
              <a:t>=0.002</a:t>
            </a:r>
          </a:p>
        </p:txBody>
      </p:sp>
      <p:grpSp>
        <p:nvGrpSpPr>
          <p:cNvPr id="150" name="Gruppieren 149">
            <a:extLst>
              <a:ext uri="{FF2B5EF4-FFF2-40B4-BE49-F238E27FC236}">
                <a16:creationId xmlns:a16="http://schemas.microsoft.com/office/drawing/2014/main" id="{B0211219-F3AE-4F83-BF57-1F7C8316C347}"/>
              </a:ext>
            </a:extLst>
          </p:cNvPr>
          <p:cNvGrpSpPr/>
          <p:nvPr/>
        </p:nvGrpSpPr>
        <p:grpSpPr>
          <a:xfrm>
            <a:off x="7508413" y="2557189"/>
            <a:ext cx="1024399" cy="638496"/>
            <a:chOff x="3825176" y="1886659"/>
            <a:chExt cx="796036" cy="728252"/>
          </a:xfrm>
        </p:grpSpPr>
        <p:sp>
          <p:nvSpPr>
            <p:cNvPr id="151" name="Pfeil: nach unten 150">
              <a:extLst>
                <a:ext uri="{FF2B5EF4-FFF2-40B4-BE49-F238E27FC236}">
                  <a16:creationId xmlns:a16="http://schemas.microsoft.com/office/drawing/2014/main" id="{5CF4724F-7B39-4B54-BF83-CB13C05422FF}"/>
                </a:ext>
              </a:extLst>
            </p:cNvPr>
            <p:cNvSpPr/>
            <p:nvPr/>
          </p:nvSpPr>
          <p:spPr bwMode="auto">
            <a:xfrm>
              <a:off x="3825176" y="1904291"/>
              <a:ext cx="796036" cy="710620"/>
            </a:xfrm>
            <a:prstGeom prst="downArrow">
              <a:avLst/>
            </a:prstGeom>
            <a:solidFill>
              <a:srgbClr val="6689CC">
                <a:alpha val="50000"/>
              </a:srgbClr>
            </a:solidFill>
            <a:ln w="19050" algn="ctr">
              <a:noFill/>
              <a:miter lim="800000"/>
              <a:headEnd/>
              <a:tailEnd/>
            </a:ln>
            <a:effectLst/>
          </p:spPr>
          <p:txBody>
            <a:bodyPr wrap="square" lIns="0" tIns="0" rIns="0" bIns="0" rtlCol="0" anchor="ctr">
              <a:noAutofit/>
            </a:bodyPr>
            <a:lstStyle/>
            <a:p>
              <a:pPr algn="ctr"/>
              <a:endParaRPr lang="de-CH" sz="1600">
                <a:solidFill>
                  <a:schemeClr val="bg1"/>
                </a:solidFill>
              </a:endParaRPr>
            </a:p>
          </p:txBody>
        </p:sp>
        <p:sp>
          <p:nvSpPr>
            <p:cNvPr id="152" name="Textfeld 151">
              <a:extLst>
                <a:ext uri="{FF2B5EF4-FFF2-40B4-BE49-F238E27FC236}">
                  <a16:creationId xmlns:a16="http://schemas.microsoft.com/office/drawing/2014/main" id="{21644993-F77C-49D1-B8D3-B0EE29E238DD}"/>
                </a:ext>
              </a:extLst>
            </p:cNvPr>
            <p:cNvSpPr txBox="1"/>
            <p:nvPr/>
          </p:nvSpPr>
          <p:spPr>
            <a:xfrm>
              <a:off x="3863680" y="1886659"/>
              <a:ext cx="736980" cy="634363"/>
            </a:xfrm>
            <a:prstGeom prst="rect">
              <a:avLst/>
            </a:prstGeom>
            <a:noFill/>
            <a:ln>
              <a:noFill/>
            </a:ln>
          </p:spPr>
          <p:txBody>
            <a:bodyPr wrap="square" lIns="90000" tIns="46800" rIns="90000" bIns="46800" rtlCol="0" anchor="ctr">
              <a:spAutoFit/>
            </a:bodyPr>
            <a:lstStyle/>
            <a:p>
              <a:pPr algn="ctr"/>
              <a:r>
                <a:rPr lang="de-CH" sz="1000" b="1">
                  <a:solidFill>
                    <a:schemeClr val="bg1"/>
                  </a:solidFill>
                </a:rPr>
                <a:t>46%</a:t>
              </a:r>
              <a:br>
                <a:rPr lang="de-CH" sz="1000" b="1">
                  <a:solidFill>
                    <a:schemeClr val="bg1"/>
                  </a:solidFill>
                </a:rPr>
              </a:br>
              <a:r>
                <a:rPr lang="de-CH" sz="600" b="1">
                  <a:solidFill>
                    <a:schemeClr val="bg1"/>
                  </a:solidFill>
                </a:rPr>
                <a:t>RRR</a:t>
              </a:r>
              <a:br>
                <a:rPr lang="de-CH" sz="600" b="1">
                  <a:solidFill>
                    <a:schemeClr val="bg1"/>
                  </a:solidFill>
                </a:rPr>
              </a:br>
              <a:br>
                <a:rPr lang="de-CH" sz="800" b="1">
                  <a:solidFill>
                    <a:schemeClr val="bg1"/>
                  </a:solidFill>
                </a:rPr>
              </a:br>
              <a:r>
                <a:rPr lang="de-CH" sz="600" b="1">
                  <a:solidFill>
                    <a:schemeClr val="bg1"/>
                  </a:solidFill>
                </a:rPr>
                <a:t>0.8% ARR</a:t>
              </a:r>
            </a:p>
          </p:txBody>
        </p:sp>
      </p:grpSp>
      <p:sp>
        <p:nvSpPr>
          <p:cNvPr id="153" name="Text Box 91">
            <a:extLst>
              <a:ext uri="{FF2B5EF4-FFF2-40B4-BE49-F238E27FC236}">
                <a16:creationId xmlns:a16="http://schemas.microsoft.com/office/drawing/2014/main" id="{3593434B-F151-4DD9-B725-3C37FC43C4C6}"/>
              </a:ext>
            </a:extLst>
          </p:cNvPr>
          <p:cNvSpPr txBox="1">
            <a:spLocks noChangeArrowheads="1"/>
          </p:cNvSpPr>
          <p:nvPr/>
        </p:nvSpPr>
        <p:spPr bwMode="auto">
          <a:xfrm rot="16200000">
            <a:off x="3948407" y="2846445"/>
            <a:ext cx="1747594" cy="28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defTabSz="914377" eaLnBrk="1" hangingPunct="1">
              <a:defRPr/>
            </a:pPr>
            <a:r>
              <a:rPr lang="en-GB" sz="1000" b="1" kern="0">
                <a:solidFill>
                  <a:schemeClr val="tx1">
                    <a:lumMod val="65000"/>
                    <a:lumOff val="35000"/>
                  </a:schemeClr>
                </a:solidFill>
              </a:rPr>
              <a:t>Cumulative event rate (%)</a:t>
            </a:r>
            <a:endParaRPr lang="en-US" sz="1000" b="1" kern="0">
              <a:solidFill>
                <a:schemeClr val="tx1">
                  <a:lumMod val="65000"/>
                  <a:lumOff val="35000"/>
                </a:schemeClr>
              </a:solidFill>
            </a:endParaRPr>
          </a:p>
        </p:txBody>
      </p:sp>
      <p:grpSp>
        <p:nvGrpSpPr>
          <p:cNvPr id="12" name="Gruppieren 11">
            <a:extLst>
              <a:ext uri="{FF2B5EF4-FFF2-40B4-BE49-F238E27FC236}">
                <a16:creationId xmlns:a16="http://schemas.microsoft.com/office/drawing/2014/main" id="{F2C80AAE-61A1-4A08-A359-668C478AF4C0}"/>
              </a:ext>
            </a:extLst>
          </p:cNvPr>
          <p:cNvGrpSpPr/>
          <p:nvPr/>
        </p:nvGrpSpPr>
        <p:grpSpPr>
          <a:xfrm>
            <a:off x="5601275" y="4270570"/>
            <a:ext cx="1924060" cy="342659"/>
            <a:chOff x="5813043" y="3298343"/>
            <a:chExt cx="1924060" cy="342659"/>
          </a:xfrm>
        </p:grpSpPr>
        <p:grpSp>
          <p:nvGrpSpPr>
            <p:cNvPr id="11" name="Gruppieren 10">
              <a:extLst>
                <a:ext uri="{FF2B5EF4-FFF2-40B4-BE49-F238E27FC236}">
                  <a16:creationId xmlns:a16="http://schemas.microsoft.com/office/drawing/2014/main" id="{6AB3EA90-4A34-46D3-960E-582E59986CCE}"/>
                </a:ext>
              </a:extLst>
            </p:cNvPr>
            <p:cNvGrpSpPr/>
            <p:nvPr/>
          </p:nvGrpSpPr>
          <p:grpSpPr>
            <a:xfrm>
              <a:off x="6718134" y="3300267"/>
              <a:ext cx="1018969" cy="340735"/>
              <a:chOff x="6101402" y="-64379"/>
              <a:chExt cx="1018969" cy="340735"/>
            </a:xfrm>
          </p:grpSpPr>
          <p:sp>
            <p:nvSpPr>
              <p:cNvPr id="155" name="Rectangle 14">
                <a:extLst>
                  <a:ext uri="{FF2B5EF4-FFF2-40B4-BE49-F238E27FC236}">
                    <a16:creationId xmlns:a16="http://schemas.microsoft.com/office/drawing/2014/main" id="{92E29977-CB3C-4399-9F68-827ACC651A75}"/>
                  </a:ext>
                </a:extLst>
              </p:cNvPr>
              <p:cNvSpPr/>
              <p:nvPr/>
            </p:nvSpPr>
            <p:spPr bwMode="auto">
              <a:xfrm>
                <a:off x="6101402" y="55467"/>
                <a:ext cx="72000" cy="72000"/>
              </a:xfrm>
              <a:prstGeom prst="rect">
                <a:avLst/>
              </a:prstGeom>
              <a:solidFill>
                <a:srgbClr val="8A8C8E"/>
              </a:solidFill>
              <a:ln w="19050" algn="ctr">
                <a:solidFill>
                  <a:srgbClr val="8A8C8E"/>
                </a:solidFill>
                <a:miter lim="800000"/>
                <a:headEnd/>
                <a:tailEnd/>
              </a:ln>
              <a:effectLst/>
            </p:spPr>
            <p:txBody>
              <a:bodyPr wrap="square" lIns="0" tIns="0" rIns="0" bIns="0" rtlCol="0" anchor="ctr">
                <a:noAutofit/>
              </a:bodyPr>
              <a:lstStyle/>
              <a:p>
                <a:pPr algn="ctr"/>
                <a:endParaRPr lang="en-GB" sz="1000">
                  <a:solidFill>
                    <a:srgbClr val="8A8C8E"/>
                  </a:solidFill>
                </a:endParaRPr>
              </a:p>
            </p:txBody>
          </p:sp>
          <p:sp>
            <p:nvSpPr>
              <p:cNvPr id="156" name="TextBox 15">
                <a:extLst>
                  <a:ext uri="{FF2B5EF4-FFF2-40B4-BE49-F238E27FC236}">
                    <a16:creationId xmlns:a16="http://schemas.microsoft.com/office/drawing/2014/main" id="{DB0712A3-6806-424F-8F9A-8DBE5602419F}"/>
                  </a:ext>
                </a:extLst>
              </p:cNvPr>
              <p:cNvSpPr txBox="1"/>
              <p:nvPr/>
            </p:nvSpPr>
            <p:spPr>
              <a:xfrm>
                <a:off x="6151538" y="-64379"/>
                <a:ext cx="968833" cy="340735"/>
              </a:xfrm>
              <a:prstGeom prst="rect">
                <a:avLst/>
              </a:prstGeom>
              <a:noFill/>
            </p:spPr>
            <p:txBody>
              <a:bodyPr wrap="none" lIns="90000" tIns="46800" rIns="90000" bIns="46800" rtlCol="0" anchor="ctr">
                <a:spAutoFit/>
              </a:bodyPr>
              <a:lstStyle/>
              <a:p>
                <a:r>
                  <a:rPr lang="en-GB" sz="800">
                    <a:solidFill>
                      <a:srgbClr val="000000">
                        <a:lumMod val="65000"/>
                        <a:lumOff val="35000"/>
                      </a:srgbClr>
                    </a:solidFill>
                  </a:rPr>
                  <a:t>Enoxaparin/VKA </a:t>
                </a:r>
                <a:br>
                  <a:rPr lang="en-GB" sz="800">
                    <a:solidFill>
                      <a:srgbClr val="000000">
                        <a:lumMod val="65000"/>
                        <a:lumOff val="35000"/>
                      </a:srgbClr>
                    </a:solidFill>
                  </a:rPr>
                </a:br>
                <a:r>
                  <a:rPr lang="en-GB" sz="800">
                    <a:solidFill>
                      <a:srgbClr val="000000">
                        <a:lumMod val="65000"/>
                        <a:lumOff val="35000"/>
                      </a:srgbClr>
                    </a:solidFill>
                  </a:rPr>
                  <a:t>(n=4116)</a:t>
                </a:r>
              </a:p>
            </p:txBody>
          </p:sp>
        </p:grpSp>
        <p:grpSp>
          <p:nvGrpSpPr>
            <p:cNvPr id="10" name="Gruppieren 9">
              <a:extLst>
                <a:ext uri="{FF2B5EF4-FFF2-40B4-BE49-F238E27FC236}">
                  <a16:creationId xmlns:a16="http://schemas.microsoft.com/office/drawing/2014/main" id="{7EF4A512-C0EA-45A1-82AA-27CDE30E5F10}"/>
                </a:ext>
              </a:extLst>
            </p:cNvPr>
            <p:cNvGrpSpPr/>
            <p:nvPr/>
          </p:nvGrpSpPr>
          <p:grpSpPr>
            <a:xfrm>
              <a:off x="5813043" y="3298343"/>
              <a:ext cx="1612009" cy="340735"/>
              <a:chOff x="6102397" y="230525"/>
              <a:chExt cx="1612009" cy="340735"/>
            </a:xfrm>
          </p:grpSpPr>
          <p:sp>
            <p:nvSpPr>
              <p:cNvPr id="157" name="Rectangle 20">
                <a:extLst>
                  <a:ext uri="{FF2B5EF4-FFF2-40B4-BE49-F238E27FC236}">
                    <a16:creationId xmlns:a16="http://schemas.microsoft.com/office/drawing/2014/main" id="{D151CA98-BADE-47A1-AE60-106E277643B1}"/>
                  </a:ext>
                </a:extLst>
              </p:cNvPr>
              <p:cNvSpPr/>
              <p:nvPr/>
            </p:nvSpPr>
            <p:spPr bwMode="auto">
              <a:xfrm>
                <a:off x="6102397" y="352958"/>
                <a:ext cx="72000" cy="72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58" name="TextBox 23">
                <a:extLst>
                  <a:ext uri="{FF2B5EF4-FFF2-40B4-BE49-F238E27FC236}">
                    <a16:creationId xmlns:a16="http://schemas.microsoft.com/office/drawing/2014/main" id="{092BDD9C-8C8A-4092-BCA8-2700E01AEAEB}"/>
                  </a:ext>
                </a:extLst>
              </p:cNvPr>
              <p:cNvSpPr txBox="1"/>
              <p:nvPr/>
            </p:nvSpPr>
            <p:spPr>
              <a:xfrm>
                <a:off x="6152533" y="230525"/>
                <a:ext cx="1561873" cy="340735"/>
              </a:xfrm>
              <a:prstGeom prst="rect">
                <a:avLst/>
              </a:prstGeom>
              <a:noFill/>
            </p:spPr>
            <p:txBody>
              <a:bodyPr wrap="square" lIns="90000" tIns="46800" rIns="90000" bIns="46800" rtlCol="0" anchor="ctr">
                <a:spAutoFit/>
              </a:bodyPr>
              <a:lstStyle/>
              <a:p>
                <a:r>
                  <a:rPr lang="en-GB" sz="800">
                    <a:solidFill>
                      <a:srgbClr val="000000">
                        <a:lumMod val="65000"/>
                        <a:lumOff val="35000"/>
                      </a:srgbClr>
                    </a:solidFill>
                  </a:rPr>
                  <a:t>Rivaroxaban </a:t>
                </a:r>
                <a:br>
                  <a:rPr lang="en-GB" sz="800">
                    <a:solidFill>
                      <a:srgbClr val="000000">
                        <a:lumMod val="65000"/>
                        <a:lumOff val="35000"/>
                      </a:srgbClr>
                    </a:solidFill>
                  </a:rPr>
                </a:br>
                <a:r>
                  <a:rPr lang="en-GB" sz="800">
                    <a:solidFill>
                      <a:srgbClr val="000000">
                        <a:lumMod val="65000"/>
                        <a:lumOff val="35000"/>
                      </a:srgbClr>
                    </a:solidFill>
                  </a:rPr>
                  <a:t>(n=4130)</a:t>
                </a:r>
              </a:p>
            </p:txBody>
          </p:sp>
        </p:grpSp>
      </p:grpSp>
      <p:grpSp>
        <p:nvGrpSpPr>
          <p:cNvPr id="13" name="Gruppieren 12">
            <a:extLst>
              <a:ext uri="{FF2B5EF4-FFF2-40B4-BE49-F238E27FC236}">
                <a16:creationId xmlns:a16="http://schemas.microsoft.com/office/drawing/2014/main" id="{51918C97-80EA-482B-A8AF-9706907BD47A}"/>
              </a:ext>
            </a:extLst>
          </p:cNvPr>
          <p:cNvGrpSpPr/>
          <p:nvPr/>
        </p:nvGrpSpPr>
        <p:grpSpPr>
          <a:xfrm>
            <a:off x="1450357" y="4270570"/>
            <a:ext cx="1924060" cy="342659"/>
            <a:chOff x="1648320" y="3266269"/>
            <a:chExt cx="1924060" cy="342659"/>
          </a:xfrm>
        </p:grpSpPr>
        <p:grpSp>
          <p:nvGrpSpPr>
            <p:cNvPr id="159" name="Gruppieren 158">
              <a:extLst>
                <a:ext uri="{FF2B5EF4-FFF2-40B4-BE49-F238E27FC236}">
                  <a16:creationId xmlns:a16="http://schemas.microsoft.com/office/drawing/2014/main" id="{3EDFCBF2-7602-4A42-8B87-ED93C3A5FC0C}"/>
                </a:ext>
              </a:extLst>
            </p:cNvPr>
            <p:cNvGrpSpPr/>
            <p:nvPr/>
          </p:nvGrpSpPr>
          <p:grpSpPr>
            <a:xfrm>
              <a:off x="2553411" y="3268193"/>
              <a:ext cx="1018969" cy="340735"/>
              <a:chOff x="6101402" y="-64379"/>
              <a:chExt cx="1018969" cy="340735"/>
            </a:xfrm>
          </p:grpSpPr>
          <p:sp>
            <p:nvSpPr>
              <p:cNvPr id="160" name="Rectangle 14">
                <a:extLst>
                  <a:ext uri="{FF2B5EF4-FFF2-40B4-BE49-F238E27FC236}">
                    <a16:creationId xmlns:a16="http://schemas.microsoft.com/office/drawing/2014/main" id="{D477A64C-6CCA-4658-938B-40452028C180}"/>
                  </a:ext>
                </a:extLst>
              </p:cNvPr>
              <p:cNvSpPr/>
              <p:nvPr/>
            </p:nvSpPr>
            <p:spPr bwMode="auto">
              <a:xfrm>
                <a:off x="6101402" y="55467"/>
                <a:ext cx="72000" cy="72000"/>
              </a:xfrm>
              <a:prstGeom prst="rect">
                <a:avLst/>
              </a:prstGeom>
              <a:solidFill>
                <a:srgbClr val="8A8C8E"/>
              </a:solidFill>
              <a:ln w="19050" algn="ctr">
                <a:solidFill>
                  <a:srgbClr val="8A8C8E"/>
                </a:solidFill>
                <a:miter lim="800000"/>
                <a:headEnd/>
                <a:tailEnd/>
              </a:ln>
              <a:effectLst/>
            </p:spPr>
            <p:txBody>
              <a:bodyPr wrap="square" lIns="0" tIns="0" rIns="0" bIns="0" rtlCol="0" anchor="ctr">
                <a:noAutofit/>
              </a:bodyPr>
              <a:lstStyle/>
              <a:p>
                <a:pPr algn="ctr"/>
                <a:endParaRPr lang="en-GB" sz="1000">
                  <a:solidFill>
                    <a:srgbClr val="8A8C8E"/>
                  </a:solidFill>
                </a:endParaRPr>
              </a:p>
            </p:txBody>
          </p:sp>
          <p:sp>
            <p:nvSpPr>
              <p:cNvPr id="161" name="TextBox 15">
                <a:extLst>
                  <a:ext uri="{FF2B5EF4-FFF2-40B4-BE49-F238E27FC236}">
                    <a16:creationId xmlns:a16="http://schemas.microsoft.com/office/drawing/2014/main" id="{2F75B07F-1E21-4B73-B23A-9468DCB776EA}"/>
                  </a:ext>
                </a:extLst>
              </p:cNvPr>
              <p:cNvSpPr txBox="1"/>
              <p:nvPr/>
            </p:nvSpPr>
            <p:spPr>
              <a:xfrm>
                <a:off x="6151538" y="-64379"/>
                <a:ext cx="968833" cy="340735"/>
              </a:xfrm>
              <a:prstGeom prst="rect">
                <a:avLst/>
              </a:prstGeom>
              <a:noFill/>
            </p:spPr>
            <p:txBody>
              <a:bodyPr wrap="none" lIns="90000" tIns="46800" rIns="90000" bIns="46800" rtlCol="0" anchor="ctr">
                <a:spAutoFit/>
              </a:bodyPr>
              <a:lstStyle/>
              <a:p>
                <a:r>
                  <a:rPr lang="en-GB" sz="800">
                    <a:solidFill>
                      <a:srgbClr val="000000">
                        <a:lumMod val="65000"/>
                        <a:lumOff val="35000"/>
                      </a:srgbClr>
                    </a:solidFill>
                  </a:rPr>
                  <a:t>Enoxaparin/VKA </a:t>
                </a:r>
                <a:br>
                  <a:rPr lang="en-GB" sz="800">
                    <a:solidFill>
                      <a:srgbClr val="000000">
                        <a:lumMod val="65000"/>
                        <a:lumOff val="35000"/>
                      </a:srgbClr>
                    </a:solidFill>
                  </a:rPr>
                </a:br>
                <a:r>
                  <a:rPr lang="en-GB" sz="800">
                    <a:solidFill>
                      <a:srgbClr val="000000">
                        <a:lumMod val="65000"/>
                        <a:lumOff val="35000"/>
                      </a:srgbClr>
                    </a:solidFill>
                  </a:rPr>
                  <a:t>(n=4131)</a:t>
                </a:r>
              </a:p>
            </p:txBody>
          </p:sp>
        </p:grpSp>
        <p:grpSp>
          <p:nvGrpSpPr>
            <p:cNvPr id="162" name="Gruppieren 161">
              <a:extLst>
                <a:ext uri="{FF2B5EF4-FFF2-40B4-BE49-F238E27FC236}">
                  <a16:creationId xmlns:a16="http://schemas.microsoft.com/office/drawing/2014/main" id="{DFBDFE91-36FE-4898-92DD-84EF7682C450}"/>
                </a:ext>
              </a:extLst>
            </p:cNvPr>
            <p:cNvGrpSpPr/>
            <p:nvPr/>
          </p:nvGrpSpPr>
          <p:grpSpPr>
            <a:xfrm>
              <a:off x="1648320" y="3266269"/>
              <a:ext cx="1612009" cy="340735"/>
              <a:chOff x="6102397" y="230525"/>
              <a:chExt cx="1612009" cy="340735"/>
            </a:xfrm>
          </p:grpSpPr>
          <p:sp>
            <p:nvSpPr>
              <p:cNvPr id="163" name="Rectangle 20">
                <a:extLst>
                  <a:ext uri="{FF2B5EF4-FFF2-40B4-BE49-F238E27FC236}">
                    <a16:creationId xmlns:a16="http://schemas.microsoft.com/office/drawing/2014/main" id="{E27C2726-D9AB-4830-8A9B-B25D4EC4BAA6}"/>
                  </a:ext>
                </a:extLst>
              </p:cNvPr>
              <p:cNvSpPr/>
              <p:nvPr/>
            </p:nvSpPr>
            <p:spPr bwMode="auto">
              <a:xfrm>
                <a:off x="6102397" y="352958"/>
                <a:ext cx="72000" cy="72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164" name="TextBox 23">
                <a:extLst>
                  <a:ext uri="{FF2B5EF4-FFF2-40B4-BE49-F238E27FC236}">
                    <a16:creationId xmlns:a16="http://schemas.microsoft.com/office/drawing/2014/main" id="{CDDC3CC9-9E79-4B97-9E72-13103B5D031B}"/>
                  </a:ext>
                </a:extLst>
              </p:cNvPr>
              <p:cNvSpPr txBox="1"/>
              <p:nvPr/>
            </p:nvSpPr>
            <p:spPr>
              <a:xfrm>
                <a:off x="6152533" y="230525"/>
                <a:ext cx="1561873" cy="340735"/>
              </a:xfrm>
              <a:prstGeom prst="rect">
                <a:avLst/>
              </a:prstGeom>
              <a:noFill/>
            </p:spPr>
            <p:txBody>
              <a:bodyPr wrap="square" lIns="90000" tIns="46800" rIns="90000" bIns="46800" rtlCol="0" anchor="ctr">
                <a:spAutoFit/>
              </a:bodyPr>
              <a:lstStyle/>
              <a:p>
                <a:r>
                  <a:rPr lang="en-GB" sz="800">
                    <a:solidFill>
                      <a:srgbClr val="000000">
                        <a:lumMod val="65000"/>
                        <a:lumOff val="35000"/>
                      </a:srgbClr>
                    </a:solidFill>
                  </a:rPr>
                  <a:t>Rivaroxaban </a:t>
                </a:r>
                <a:br>
                  <a:rPr lang="en-GB" sz="800">
                    <a:solidFill>
                      <a:srgbClr val="000000">
                        <a:lumMod val="65000"/>
                        <a:lumOff val="35000"/>
                      </a:srgbClr>
                    </a:solidFill>
                  </a:rPr>
                </a:br>
                <a:r>
                  <a:rPr lang="en-GB" sz="800">
                    <a:solidFill>
                      <a:srgbClr val="000000">
                        <a:lumMod val="65000"/>
                        <a:lumOff val="35000"/>
                      </a:srgbClr>
                    </a:solidFill>
                  </a:rPr>
                  <a:t>(n=4150)</a:t>
                </a:r>
              </a:p>
            </p:txBody>
          </p:sp>
        </p:grpSp>
      </p:grpSp>
      <p:sp>
        <p:nvSpPr>
          <p:cNvPr id="14" name="Textfeld 13">
            <a:extLst>
              <a:ext uri="{FF2B5EF4-FFF2-40B4-BE49-F238E27FC236}">
                <a16:creationId xmlns:a16="http://schemas.microsoft.com/office/drawing/2014/main" id="{77AB92D1-A459-436E-A7E4-7684D8A2C9BD}"/>
              </a:ext>
            </a:extLst>
          </p:cNvPr>
          <p:cNvSpPr txBox="1"/>
          <p:nvPr/>
        </p:nvSpPr>
        <p:spPr>
          <a:xfrm>
            <a:off x="616753" y="1803211"/>
            <a:ext cx="1406159" cy="153888"/>
          </a:xfrm>
          <a:prstGeom prst="rect">
            <a:avLst/>
          </a:prstGeom>
          <a:noFill/>
        </p:spPr>
        <p:txBody>
          <a:bodyPr wrap="square" lIns="0" tIns="0" rIns="0" bIns="0" rtlCol="0" anchor="ctr">
            <a:spAutoFit/>
          </a:bodyPr>
          <a:lstStyle/>
          <a:p>
            <a:r>
              <a:rPr lang="en-GB" sz="1000" b="1">
                <a:solidFill>
                  <a:schemeClr val="tx1">
                    <a:lumMod val="65000"/>
                    <a:lumOff val="35000"/>
                  </a:schemeClr>
                </a:solidFill>
                <a:latin typeface="Arial" pitchFamily="34" charset="0"/>
                <a:cs typeface="Arial" pitchFamily="34" charset="0"/>
              </a:rPr>
              <a:t>Recurrent VTE*</a:t>
            </a:r>
            <a:endParaRPr lang="de-DE" sz="1000">
              <a:solidFill>
                <a:schemeClr val="tx1">
                  <a:lumMod val="65000"/>
                  <a:lumOff val="35000"/>
                </a:schemeClr>
              </a:solidFill>
            </a:endParaRPr>
          </a:p>
        </p:txBody>
      </p:sp>
      <p:sp>
        <p:nvSpPr>
          <p:cNvPr id="168" name="Textfeld 167">
            <a:extLst>
              <a:ext uri="{FF2B5EF4-FFF2-40B4-BE49-F238E27FC236}">
                <a16:creationId xmlns:a16="http://schemas.microsoft.com/office/drawing/2014/main" id="{9197ED60-0351-497A-9DC9-8769418C4A88}"/>
              </a:ext>
            </a:extLst>
          </p:cNvPr>
          <p:cNvSpPr txBox="1"/>
          <p:nvPr/>
        </p:nvSpPr>
        <p:spPr>
          <a:xfrm>
            <a:off x="4751388" y="1807499"/>
            <a:ext cx="1406159" cy="153888"/>
          </a:xfrm>
          <a:prstGeom prst="rect">
            <a:avLst/>
          </a:prstGeom>
          <a:noFill/>
        </p:spPr>
        <p:txBody>
          <a:bodyPr wrap="square" lIns="0" tIns="0" rIns="0" bIns="0" rtlCol="0" anchor="ctr">
            <a:spAutoFit/>
          </a:bodyPr>
          <a:lstStyle/>
          <a:p>
            <a:r>
              <a:rPr lang="en-GB" sz="1000" b="1">
                <a:solidFill>
                  <a:schemeClr val="tx1">
                    <a:lumMod val="65000"/>
                    <a:lumOff val="35000"/>
                  </a:schemeClr>
                </a:solidFill>
                <a:latin typeface="Arial" pitchFamily="34" charset="0"/>
                <a:cs typeface="Arial" pitchFamily="34" charset="0"/>
              </a:rPr>
              <a:t>Major bleeding</a:t>
            </a:r>
            <a:r>
              <a:rPr lang="en-GB" sz="1000" b="1" baseline="30000">
                <a:solidFill>
                  <a:schemeClr val="tx1">
                    <a:lumMod val="65000"/>
                    <a:lumOff val="35000"/>
                  </a:schemeClr>
                </a:solidFill>
                <a:latin typeface="Arial" pitchFamily="34" charset="0"/>
                <a:cs typeface="Arial" pitchFamily="34" charset="0"/>
              </a:rPr>
              <a:t>#</a:t>
            </a:r>
          </a:p>
        </p:txBody>
      </p:sp>
    </p:spTree>
    <p:extLst>
      <p:ext uri="{BB962C8B-B14F-4D97-AF65-F5344CB8AC3E}">
        <p14:creationId xmlns:p14="http://schemas.microsoft.com/office/powerpoint/2010/main" val="367854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en 18">
            <a:extLst>
              <a:ext uri="{FF2B5EF4-FFF2-40B4-BE49-F238E27FC236}">
                <a16:creationId xmlns:a16="http://schemas.microsoft.com/office/drawing/2014/main" id="{F6464E34-31BF-4836-B7AB-5A3E62603AFB}"/>
              </a:ext>
            </a:extLst>
          </p:cNvPr>
          <p:cNvGrpSpPr/>
          <p:nvPr/>
        </p:nvGrpSpPr>
        <p:grpSpPr>
          <a:xfrm>
            <a:off x="798970" y="2041072"/>
            <a:ext cx="3600000" cy="900000"/>
            <a:chOff x="4746629" y="2055541"/>
            <a:chExt cx="3812057" cy="596050"/>
          </a:xfrm>
        </p:grpSpPr>
        <p:sp>
          <p:nvSpPr>
            <p:cNvPr id="21" name="Freeform: Shape 36">
              <a:extLst>
                <a:ext uri="{FF2B5EF4-FFF2-40B4-BE49-F238E27FC236}">
                  <a16:creationId xmlns:a16="http://schemas.microsoft.com/office/drawing/2014/main" id="{213FFAB3-7082-4EB5-AD96-206354808798}"/>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3961A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22" name="Rechteck 21">
              <a:extLst>
                <a:ext uri="{FF2B5EF4-FFF2-40B4-BE49-F238E27FC236}">
                  <a16:creationId xmlns:a16="http://schemas.microsoft.com/office/drawing/2014/main" id="{D5AD393A-2B7A-40F5-ACB7-4DEC8CFAE2B6}"/>
                </a:ext>
              </a:extLst>
            </p:cNvPr>
            <p:cNvSpPr/>
            <p:nvPr/>
          </p:nvSpPr>
          <p:spPr bwMode="auto">
            <a:xfrm>
              <a:off x="4746629" y="2055541"/>
              <a:ext cx="497900" cy="59605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17" name="Content Placeholder 3">
            <a:extLst>
              <a:ext uri="{FF2B5EF4-FFF2-40B4-BE49-F238E27FC236}">
                <a16:creationId xmlns:a16="http://schemas.microsoft.com/office/drawing/2014/main" id="{84E940E7-662E-4063-B945-CF2F30CB1EE6}"/>
              </a:ext>
            </a:extLst>
          </p:cNvPr>
          <p:cNvSpPr txBox="1">
            <a:spLocks/>
          </p:cNvSpPr>
          <p:nvPr/>
        </p:nvSpPr>
        <p:spPr>
          <a:xfrm>
            <a:off x="616659" y="1686354"/>
            <a:ext cx="7907817" cy="1473566"/>
          </a:xfrm>
          <a:prstGeom prst="roundRect">
            <a:avLst>
              <a:gd name="adj" fmla="val 7035"/>
            </a:avLst>
          </a:prstGeom>
          <a:solidFill>
            <a:srgbClr val="3961AC">
              <a:alpha val="10000"/>
            </a:srgbClr>
          </a:solidFill>
        </p:spPr>
        <p:txBody>
          <a:bodyPr vert="horz" lIns="54000" tIns="54000" rIns="54000" bIns="54000" rtlCol="0">
            <a:noAutofit/>
          </a:bodyPr>
          <a:lstStyle>
            <a:lvl1pPr marL="201216" indent="-201216" algn="l" rtl="0" eaLnBrk="1" fontAlgn="base" hangingPunct="1">
              <a:spcBef>
                <a:spcPct val="25000"/>
              </a:spcBef>
              <a:spcAft>
                <a:spcPct val="0"/>
              </a:spcAft>
              <a:buClr>
                <a:schemeClr val="bg2"/>
              </a:buClr>
              <a:buSzPct val="80000"/>
              <a:buFont typeface="Wingdings" panose="05000000000000000000" pitchFamily="2" charset="2"/>
              <a:buChar char=""/>
              <a:tabLst>
                <a:tab pos="928688" algn="l"/>
              </a:tabLst>
              <a:defRPr sz="1500">
                <a:solidFill>
                  <a:schemeClr val="tx1">
                    <a:lumMod val="65000"/>
                    <a:lumOff val="35000"/>
                  </a:schemeClr>
                </a:solidFill>
                <a:latin typeface="+mn-lt"/>
                <a:ea typeface="+mn-ea"/>
                <a:cs typeface="+mn-cs"/>
              </a:defRPr>
            </a:lvl1pPr>
            <a:lvl2pPr marL="409575" indent="-207169" algn="l" rtl="0" eaLnBrk="1" fontAlgn="base" hangingPunct="1">
              <a:spcBef>
                <a:spcPct val="25000"/>
              </a:spcBef>
              <a:spcAft>
                <a:spcPct val="0"/>
              </a:spcAft>
              <a:buClr>
                <a:schemeClr val="bg2"/>
              </a:buClr>
              <a:buFont typeface="Symbol" panose="05050102010706020507" pitchFamily="18" charset="2"/>
              <a:buChar char=""/>
              <a:tabLst>
                <a:tab pos="928688" algn="l"/>
              </a:tabLst>
              <a:defRPr>
                <a:solidFill>
                  <a:schemeClr val="tx1">
                    <a:lumMod val="65000"/>
                    <a:lumOff val="35000"/>
                  </a:schemeClr>
                </a:solidFill>
                <a:latin typeface="+mn-lt"/>
              </a:defRPr>
            </a:lvl2pPr>
            <a:lvl3pPr marL="626269" indent="-215504" algn="l" rtl="0" eaLnBrk="1" fontAlgn="base" hangingPunct="1">
              <a:spcBef>
                <a:spcPct val="25000"/>
              </a:spcBef>
              <a:spcAft>
                <a:spcPct val="0"/>
              </a:spcAft>
              <a:buClr>
                <a:schemeClr val="bg2"/>
              </a:buClr>
              <a:buFont typeface="Arial" panose="020B0604020202020204" pitchFamily="34" charset="0"/>
              <a:buChar char="–"/>
              <a:tabLst>
                <a:tab pos="928688" algn="l"/>
              </a:tabLst>
              <a:defRPr sz="1200">
                <a:solidFill>
                  <a:schemeClr val="tx1">
                    <a:lumMod val="65000"/>
                    <a:lumOff val="35000"/>
                  </a:schemeClr>
                </a:solidFill>
                <a:latin typeface="+mn-lt"/>
              </a:defRPr>
            </a:lvl3pPr>
            <a:lvl4pPr marL="827485" indent="-200025" algn="l" rtl="0" eaLnBrk="1" fontAlgn="base" hangingPunct="1">
              <a:spcBef>
                <a:spcPct val="25000"/>
              </a:spcBef>
              <a:spcAft>
                <a:spcPct val="0"/>
              </a:spcAft>
              <a:buClr>
                <a:schemeClr val="bg2"/>
              </a:buClr>
              <a:buFont typeface="Arial" charset="0"/>
              <a:buChar char="–"/>
              <a:tabLst>
                <a:tab pos="928688" algn="l"/>
              </a:tabLst>
              <a:defRPr sz="1200">
                <a:solidFill>
                  <a:schemeClr val="tx1">
                    <a:lumMod val="65000"/>
                    <a:lumOff val="35000"/>
                  </a:schemeClr>
                </a:solidFill>
                <a:latin typeface="+mn-lt"/>
              </a:defRPr>
            </a:lvl4pPr>
            <a:lvl5pPr marL="1021556" indent="-214313" algn="l" rtl="0" eaLnBrk="1" fontAlgn="base" hangingPunct="1">
              <a:spcBef>
                <a:spcPct val="25000"/>
              </a:spcBef>
              <a:spcAft>
                <a:spcPct val="0"/>
              </a:spcAft>
              <a:buClr>
                <a:schemeClr val="bg2"/>
              </a:buClr>
              <a:buFont typeface="Arial" panose="020B0604020202020204" pitchFamily="34" charset="0"/>
              <a:buChar char="–"/>
              <a:tabLst/>
              <a:defRPr sz="1200" baseline="0">
                <a:solidFill>
                  <a:schemeClr val="tx1">
                    <a:lumMod val="65000"/>
                    <a:lumOff val="35000"/>
                  </a:schemeClr>
                </a:solidFill>
                <a:latin typeface="+mn-lt"/>
              </a:defRPr>
            </a:lvl5pPr>
            <a:lvl6pPr marL="19490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6pPr>
            <a:lvl7pPr marL="22919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7pPr>
            <a:lvl8pPr marL="26348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8pPr>
            <a:lvl9pPr marL="2977754" indent="-179785" algn="l" rtl="0" eaLnBrk="1" fontAlgn="base" hangingPunct="1">
              <a:spcBef>
                <a:spcPct val="25000"/>
              </a:spcBef>
              <a:spcAft>
                <a:spcPct val="0"/>
              </a:spcAft>
              <a:buClr>
                <a:schemeClr val="bg2"/>
              </a:buClr>
              <a:buFont typeface="Arial" charset="0"/>
              <a:buChar char="–"/>
              <a:tabLst>
                <a:tab pos="928688" algn="l"/>
              </a:tabLst>
              <a:defRPr sz="1200">
                <a:solidFill>
                  <a:schemeClr val="tx1"/>
                </a:solidFill>
                <a:latin typeface="+mn-lt"/>
              </a:defRPr>
            </a:lvl9pPr>
          </a:lstStyle>
          <a:p>
            <a:pPr marL="0" marR="0" lvl="0" indent="0" algn="l" defTabSz="685800" rtl="0" eaLnBrk="1" fontAlgn="base" latinLnBrk="0" hangingPunct="1">
              <a:lnSpc>
                <a:spcPct val="100000"/>
              </a:lnSpc>
              <a:spcBef>
                <a:spcPct val="25000"/>
              </a:spcBef>
              <a:spcAft>
                <a:spcPct val="0"/>
              </a:spcAft>
              <a:buClr>
                <a:srgbClr val="3961AC"/>
              </a:buClr>
              <a:buSzPct val="80000"/>
              <a:buFont typeface="Wingdings" panose="05000000000000000000" pitchFamily="2" charset="2"/>
              <a:buNone/>
              <a:tabLst>
                <a:tab pos="928688" algn="l"/>
              </a:tabLst>
              <a:defRPr/>
            </a:pPr>
            <a:endParaRPr kumimoji="0" lang="en-AU" sz="1500" b="1" i="0" u="none" strike="noStrike" kern="0" cap="none" spc="0" normalizeH="0" baseline="0" noProof="0">
              <a:ln>
                <a:noFill/>
              </a:ln>
              <a:solidFill>
                <a:srgbClr val="3961AC"/>
              </a:solidFill>
              <a:effectLst/>
              <a:uLnTx/>
              <a:uFillTx/>
              <a:latin typeface="Arial"/>
              <a:ea typeface="+mn-ea"/>
              <a:cs typeface="+mn-cs"/>
            </a:endParaRPr>
          </a:p>
        </p:txBody>
      </p:sp>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itel 1">
            <a:extLst>
              <a:ext uri="{FF2B5EF4-FFF2-40B4-BE49-F238E27FC236}">
                <a16:creationId xmlns:a16="http://schemas.microsoft.com/office/drawing/2014/main" id="{CB0E5EFB-35B6-4E7B-B90A-0BE19FEA8704}"/>
              </a:ext>
            </a:extLst>
          </p:cNvPr>
          <p:cNvSpPr txBox="1">
            <a:spLocks/>
          </p:cNvSpPr>
          <p:nvPr/>
        </p:nvSpPr>
        <p:spPr>
          <a:xfrm>
            <a:off x="619123" y="549309"/>
            <a:ext cx="8274053"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CH" sz="2400"/>
              <a:t>Clear </a:t>
            </a:r>
            <a:r>
              <a:rPr lang="de-CH" sz="2400" err="1"/>
              <a:t>single</a:t>
            </a:r>
            <a:r>
              <a:rPr lang="de-CH" sz="2400"/>
              <a:t> </a:t>
            </a:r>
            <a:r>
              <a:rPr lang="de-CH" sz="2400" err="1"/>
              <a:t>drug</a:t>
            </a:r>
            <a:r>
              <a:rPr lang="de-CH" sz="2400"/>
              <a:t> </a:t>
            </a:r>
            <a:r>
              <a:rPr lang="de-CH" sz="2400" err="1"/>
              <a:t>approach</a:t>
            </a:r>
            <a:r>
              <a:rPr lang="de-CH" sz="2400"/>
              <a:t> </a:t>
            </a:r>
            <a:r>
              <a:rPr lang="de-CH" sz="2400" err="1"/>
              <a:t>from</a:t>
            </a:r>
            <a:r>
              <a:rPr lang="de-CH" sz="2400"/>
              <a:t> </a:t>
            </a:r>
            <a:r>
              <a:rPr lang="de-CH" sz="2400" err="1"/>
              <a:t>the</a:t>
            </a:r>
            <a:r>
              <a:rPr lang="de-CH" sz="2400"/>
              <a:t> </a:t>
            </a:r>
            <a:r>
              <a:rPr lang="de-CH" sz="2400" err="1"/>
              <a:t>start</a:t>
            </a:r>
            <a:r>
              <a:rPr lang="de-CH" sz="2400"/>
              <a:t> on</a:t>
            </a:r>
            <a:endParaRPr kumimoji="0" lang="de-DE" sz="2400" b="1" i="0" u="none" strike="noStrike" kern="0" cap="none" spc="0" normalizeH="0" baseline="30000" noProof="0">
              <a:ln>
                <a:noFill/>
              </a:ln>
              <a:effectLst/>
              <a:uLnTx/>
              <a:uFillTx/>
              <a:latin typeface="Arial"/>
              <a:ea typeface="+mj-ea"/>
              <a:cs typeface="+mj-cs"/>
            </a:endParaRPr>
          </a:p>
        </p:txBody>
      </p:sp>
      <p:sp>
        <p:nvSpPr>
          <p:cNvPr id="8" name="TextBox 3">
            <a:extLst>
              <a:ext uri="{FF2B5EF4-FFF2-40B4-BE49-F238E27FC236}">
                <a16:creationId xmlns:a16="http://schemas.microsoft.com/office/drawing/2014/main" id="{2FFE767A-A25D-4C4F-BA87-BB3284BB6192}"/>
              </a:ext>
            </a:extLst>
          </p:cNvPr>
          <p:cNvSpPr txBox="1"/>
          <p:nvPr/>
        </p:nvSpPr>
        <p:spPr>
          <a:xfrm>
            <a:off x="619123" y="4815493"/>
            <a:ext cx="8274051" cy="241092"/>
          </a:xfrm>
          <a:prstGeom prst="rect">
            <a:avLst/>
          </a:prstGeom>
          <a:noFill/>
        </p:spPr>
        <p:txBody>
          <a:bodyPr wrap="square" lIns="0" tIns="0" rIns="0" bIns="0" rtlCol="0" anchor="b" anchorCtr="0">
            <a:spAutoFit/>
          </a:bodyPr>
          <a:lstStyle/>
          <a:p>
            <a:pPr>
              <a:spcBef>
                <a:spcPts val="0"/>
              </a:spcBef>
              <a:spcAft>
                <a:spcPts val="200"/>
              </a:spcAft>
            </a:pPr>
            <a:r>
              <a:rPr lang="en-US" sz="700" dirty="0">
                <a:solidFill>
                  <a:srgbClr val="B3B2B5"/>
                </a:solidFill>
                <a:cs typeface="Arial" charset="0"/>
              </a:rPr>
              <a:t>Rivaroxaban 15 mg and 20 mg tablets are to be taken with food; no dose adjustment needed based on </a:t>
            </a:r>
            <a:r>
              <a:rPr lang="en-US" sz="700" dirty="0" err="1">
                <a:solidFill>
                  <a:srgbClr val="B3B2B5"/>
                </a:solidFill>
                <a:cs typeface="Arial" charset="0"/>
              </a:rPr>
              <a:t>CrCl</a:t>
            </a:r>
            <a:r>
              <a:rPr lang="en-US" sz="700" dirty="0">
                <a:solidFill>
                  <a:srgbClr val="B3B2B5"/>
                </a:solidFill>
                <a:cs typeface="Arial" charset="0"/>
              </a:rPr>
              <a:t> </a:t>
            </a:r>
          </a:p>
          <a:p>
            <a:pPr>
              <a:spcBef>
                <a:spcPts val="0"/>
              </a:spcBef>
              <a:spcAft>
                <a:spcPts val="200"/>
              </a:spcAft>
            </a:pPr>
            <a:r>
              <a:rPr lang="en-US" sz="700" dirty="0">
                <a:solidFill>
                  <a:srgbClr val="B3B2B5"/>
                </a:solidFill>
                <a:cs typeface="Arial" charset="0"/>
              </a:rPr>
              <a:t>VTE: venous thromboembolism; DVT: deep vein thrombosis; PE: pulmonary embolism; </a:t>
            </a:r>
            <a:r>
              <a:rPr lang="en-US" sz="700" dirty="0" err="1">
                <a:solidFill>
                  <a:srgbClr val="B3B2B5"/>
                </a:solidFill>
                <a:cs typeface="Arial" charset="0"/>
              </a:rPr>
              <a:t>CrCl</a:t>
            </a:r>
            <a:r>
              <a:rPr lang="en-US" sz="700" dirty="0">
                <a:solidFill>
                  <a:srgbClr val="B3B2B5"/>
                </a:solidFill>
                <a:cs typeface="Arial" charset="0"/>
              </a:rPr>
              <a:t>: creatinine clearance </a:t>
            </a:r>
          </a:p>
        </p:txBody>
      </p:sp>
      <p:sp>
        <p:nvSpPr>
          <p:cNvPr id="9" name="Subtitle 1">
            <a:extLst>
              <a:ext uri="{FF2B5EF4-FFF2-40B4-BE49-F238E27FC236}">
                <a16:creationId xmlns:a16="http://schemas.microsoft.com/office/drawing/2014/main" id="{04EA1788-3DA9-4CEB-9C2A-358BFC9B1EF5}"/>
              </a:ext>
            </a:extLst>
          </p:cNvPr>
          <p:cNvSpPr txBox="1">
            <a:spLocks/>
          </p:cNvSpPr>
          <p:nvPr/>
        </p:nvSpPr>
        <p:spPr>
          <a:xfrm>
            <a:off x="612776" y="1228789"/>
            <a:ext cx="5516558"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a:t>Rivaroxaban dosing regimen for the treatment of DVT/PE</a:t>
            </a:r>
            <a:r>
              <a:rPr lang="en-US" altLang="en-US" sz="1400" b="1" kern="0" baseline="30000"/>
              <a:t>8</a:t>
            </a:r>
          </a:p>
        </p:txBody>
      </p:sp>
      <p:sp>
        <p:nvSpPr>
          <p:cNvPr id="2" name="Textfeld 1">
            <a:extLst>
              <a:ext uri="{FF2B5EF4-FFF2-40B4-BE49-F238E27FC236}">
                <a16:creationId xmlns:a16="http://schemas.microsoft.com/office/drawing/2014/main" id="{AFAA21FC-DBD6-44A5-8DB7-826EFB84B496}"/>
              </a:ext>
            </a:extLst>
          </p:cNvPr>
          <p:cNvSpPr txBox="1"/>
          <p:nvPr/>
        </p:nvSpPr>
        <p:spPr>
          <a:xfrm>
            <a:off x="803463" y="1686355"/>
            <a:ext cx="3589149" cy="334095"/>
          </a:xfrm>
          <a:prstGeom prst="rect">
            <a:avLst/>
          </a:prstGeom>
          <a:noFill/>
        </p:spPr>
        <p:txBody>
          <a:bodyPr wrap="square" lIns="90000" tIns="46800" rIns="90000" bIns="46800" rtlCol="0" anchor="ctr">
            <a:noAutofit/>
          </a:bodyPr>
          <a:lstStyle/>
          <a:p>
            <a:pPr algn="ctr" rtl="0"/>
            <a:r>
              <a:rPr lang="de-DE" sz="1200" b="1" i="0" u="none" strike="noStrike" kern="1200" baseline="0">
                <a:solidFill>
                  <a:srgbClr val="595959"/>
                </a:solidFill>
                <a:latin typeface="Arial" panose="020B0604020202020204" pitchFamily="34" charset="0"/>
              </a:rPr>
              <a:t>Initial treatment (21 days)</a:t>
            </a:r>
            <a:endParaRPr lang="de-DE" sz="1200" b="1">
              <a:solidFill>
                <a:schemeClr val="tx1">
                  <a:lumMod val="65000"/>
                  <a:lumOff val="35000"/>
                </a:schemeClr>
              </a:solidFill>
            </a:endParaRPr>
          </a:p>
        </p:txBody>
      </p:sp>
      <p:grpSp>
        <p:nvGrpSpPr>
          <p:cNvPr id="4" name="Gruppieren 3">
            <a:extLst>
              <a:ext uri="{FF2B5EF4-FFF2-40B4-BE49-F238E27FC236}">
                <a16:creationId xmlns:a16="http://schemas.microsoft.com/office/drawing/2014/main" id="{A3978789-CCBF-45DE-B15B-403144E550C2}"/>
              </a:ext>
            </a:extLst>
          </p:cNvPr>
          <p:cNvGrpSpPr/>
          <p:nvPr/>
        </p:nvGrpSpPr>
        <p:grpSpPr>
          <a:xfrm>
            <a:off x="4746629" y="2041072"/>
            <a:ext cx="3600000" cy="900000"/>
            <a:chOff x="4746629" y="2055541"/>
            <a:chExt cx="3812057" cy="596050"/>
          </a:xfrm>
        </p:grpSpPr>
        <p:sp>
          <p:nvSpPr>
            <p:cNvPr id="16" name="Freeform: Shape 36">
              <a:extLst>
                <a:ext uri="{FF2B5EF4-FFF2-40B4-BE49-F238E27FC236}">
                  <a16:creationId xmlns:a16="http://schemas.microsoft.com/office/drawing/2014/main" id="{B0C28421-5FD4-4973-AA88-92496F2A52D2}"/>
                </a:ext>
              </a:extLst>
            </p:cNvPr>
            <p:cNvSpPr/>
            <p:nvPr/>
          </p:nvSpPr>
          <p:spPr bwMode="auto">
            <a:xfrm>
              <a:off x="4751388" y="2055541"/>
              <a:ext cx="3807298" cy="596050"/>
            </a:xfrm>
            <a:custGeom>
              <a:avLst/>
              <a:gdLst>
                <a:gd name="connsiteX0" fmla="*/ 360000 w 4368835"/>
                <a:gd name="connsiteY0" fmla="*/ 0 h 720000"/>
                <a:gd name="connsiteX1" fmla="*/ 4077048 w 4368835"/>
                <a:gd name="connsiteY1" fmla="*/ 0 h 720000"/>
                <a:gd name="connsiteX2" fmla="*/ 4368835 w 4368835"/>
                <a:gd name="connsiteY2" fmla="*/ 360000 h 720000"/>
                <a:gd name="connsiteX3" fmla="*/ 4077048 w 4368835"/>
                <a:gd name="connsiteY3" fmla="*/ 720000 h 720000"/>
                <a:gd name="connsiteX4" fmla="*/ 360000 w 4368835"/>
                <a:gd name="connsiteY4" fmla="*/ 720000 h 720000"/>
                <a:gd name="connsiteX5" fmla="*/ 0 w 4368835"/>
                <a:gd name="connsiteY5" fmla="*/ 360000 h 720000"/>
                <a:gd name="connsiteX6" fmla="*/ 360000 w 4368835"/>
                <a:gd name="connsiteY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835" h="720000">
                  <a:moveTo>
                    <a:pt x="360000" y="0"/>
                  </a:moveTo>
                  <a:lnTo>
                    <a:pt x="4077048" y="0"/>
                  </a:lnTo>
                  <a:lnTo>
                    <a:pt x="4368835" y="360000"/>
                  </a:lnTo>
                  <a:lnTo>
                    <a:pt x="4077048" y="720000"/>
                  </a:lnTo>
                  <a:lnTo>
                    <a:pt x="360000" y="720000"/>
                  </a:lnTo>
                  <a:cubicBezTo>
                    <a:pt x="161177" y="720000"/>
                    <a:pt x="0" y="558823"/>
                    <a:pt x="0" y="360000"/>
                  </a:cubicBezTo>
                  <a:cubicBezTo>
                    <a:pt x="0" y="161177"/>
                    <a:pt x="161177" y="0"/>
                    <a:pt x="360000" y="0"/>
                  </a:cubicBezTo>
                  <a:close/>
                </a:path>
              </a:pathLst>
            </a:custGeom>
            <a:solidFill>
              <a:srgbClr val="3961AC"/>
            </a:solidFill>
            <a:ln w="19050" algn="ctr">
              <a:noFill/>
              <a:miter lim="800000"/>
              <a:headEnd/>
              <a:tailEnd/>
            </a:ln>
            <a:effectLst/>
          </p:spPr>
          <p:txBody>
            <a:bodyPr wrap="square" lIns="0" tIns="0" rIns="0" bIns="0" rtlCol="0" anchor="ctr">
              <a:noAutofit/>
            </a:bodyPr>
            <a:lstStyle/>
            <a:p>
              <a:pPr marL="0" marR="0" lvl="0" indent="0" algn="ctr" defTabSz="685631"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lumMod val="65000"/>
                    <a:lumOff val="35000"/>
                  </a:srgbClr>
                </a:solidFill>
                <a:effectLst/>
                <a:uLnTx/>
                <a:uFillTx/>
                <a:latin typeface="Arial"/>
                <a:ea typeface="+mn-ea"/>
                <a:cs typeface="+mn-cs"/>
              </a:endParaRPr>
            </a:p>
          </p:txBody>
        </p:sp>
        <p:sp>
          <p:nvSpPr>
            <p:cNvPr id="3" name="Rechteck 2">
              <a:extLst>
                <a:ext uri="{FF2B5EF4-FFF2-40B4-BE49-F238E27FC236}">
                  <a16:creationId xmlns:a16="http://schemas.microsoft.com/office/drawing/2014/main" id="{77681FB1-452B-4221-A63C-4DB886EC239C}"/>
                </a:ext>
              </a:extLst>
            </p:cNvPr>
            <p:cNvSpPr/>
            <p:nvPr/>
          </p:nvSpPr>
          <p:spPr bwMode="auto">
            <a:xfrm>
              <a:off x="4746629" y="2055541"/>
              <a:ext cx="497900" cy="59605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grpSp>
      <p:sp>
        <p:nvSpPr>
          <p:cNvPr id="23" name="Textfeld 22">
            <a:extLst>
              <a:ext uri="{FF2B5EF4-FFF2-40B4-BE49-F238E27FC236}">
                <a16:creationId xmlns:a16="http://schemas.microsoft.com/office/drawing/2014/main" id="{73200C34-A86C-4371-A187-2A5FD1F0B942}"/>
              </a:ext>
            </a:extLst>
          </p:cNvPr>
          <p:cNvSpPr txBox="1"/>
          <p:nvPr/>
        </p:nvSpPr>
        <p:spPr>
          <a:xfrm>
            <a:off x="2887198" y="2317224"/>
            <a:ext cx="1098969" cy="334095"/>
          </a:xfrm>
          <a:prstGeom prst="rect">
            <a:avLst/>
          </a:prstGeom>
          <a:noFill/>
        </p:spPr>
        <p:txBody>
          <a:bodyPr wrap="square" lIns="90000" tIns="46800" rIns="90000" bIns="46800" rtlCol="0" anchor="ctr">
            <a:noAutofit/>
          </a:bodyPr>
          <a:lstStyle/>
          <a:p>
            <a:pPr rtl="0"/>
            <a:r>
              <a:rPr lang="de-DE" sz="1200" b="1" i="0" u="none" strike="noStrike" kern="1200" baseline="0">
                <a:solidFill>
                  <a:schemeClr val="bg1"/>
                </a:solidFill>
                <a:latin typeface="Arial" panose="020B0604020202020204" pitchFamily="34" charset="0"/>
              </a:rPr>
              <a:t>15 mg BID</a:t>
            </a:r>
            <a:endParaRPr lang="de-DE" sz="1200" b="1">
              <a:solidFill>
                <a:schemeClr val="bg1"/>
              </a:solidFill>
            </a:endParaRPr>
          </a:p>
        </p:txBody>
      </p:sp>
      <p:sp>
        <p:nvSpPr>
          <p:cNvPr id="44" name="Textfeld 43">
            <a:extLst>
              <a:ext uri="{FF2B5EF4-FFF2-40B4-BE49-F238E27FC236}">
                <a16:creationId xmlns:a16="http://schemas.microsoft.com/office/drawing/2014/main" id="{1DECDEB1-FA05-42E7-8886-F749A27E926D}"/>
              </a:ext>
            </a:extLst>
          </p:cNvPr>
          <p:cNvSpPr txBox="1"/>
          <p:nvPr/>
        </p:nvSpPr>
        <p:spPr>
          <a:xfrm>
            <a:off x="5602502" y="2317224"/>
            <a:ext cx="1319107" cy="334095"/>
          </a:xfrm>
          <a:prstGeom prst="rect">
            <a:avLst/>
          </a:prstGeom>
          <a:noFill/>
        </p:spPr>
        <p:txBody>
          <a:bodyPr wrap="square" lIns="90000" tIns="46800" rIns="90000" bIns="46800" rtlCol="0" anchor="ctr">
            <a:noAutofit/>
          </a:bodyPr>
          <a:lstStyle/>
          <a:p>
            <a:pPr rtl="0"/>
            <a:r>
              <a:rPr lang="de-DE" sz="1200" b="1" i="0" u="none" strike="noStrike" kern="1200" baseline="0">
                <a:solidFill>
                  <a:schemeClr val="bg1"/>
                </a:solidFill>
                <a:latin typeface="Arial" panose="020B0604020202020204" pitchFamily="34" charset="0"/>
              </a:rPr>
              <a:t>20 mg OD</a:t>
            </a:r>
            <a:endParaRPr lang="de-DE" sz="1200" b="1">
              <a:solidFill>
                <a:schemeClr val="bg1"/>
              </a:solidFill>
            </a:endParaRPr>
          </a:p>
        </p:txBody>
      </p:sp>
      <p:sp>
        <p:nvSpPr>
          <p:cNvPr id="45" name="Textfeld 44">
            <a:extLst>
              <a:ext uri="{FF2B5EF4-FFF2-40B4-BE49-F238E27FC236}">
                <a16:creationId xmlns:a16="http://schemas.microsoft.com/office/drawing/2014/main" id="{94AF23C3-A970-44B0-8971-041451D145B5}"/>
              </a:ext>
            </a:extLst>
          </p:cNvPr>
          <p:cNvSpPr txBox="1"/>
          <p:nvPr/>
        </p:nvSpPr>
        <p:spPr>
          <a:xfrm>
            <a:off x="4758479" y="1695455"/>
            <a:ext cx="3589149" cy="334095"/>
          </a:xfrm>
          <a:prstGeom prst="rect">
            <a:avLst/>
          </a:prstGeom>
          <a:noFill/>
        </p:spPr>
        <p:txBody>
          <a:bodyPr wrap="square" lIns="90000" tIns="46800" rIns="90000" bIns="46800" rtlCol="0" anchor="ctr">
            <a:noAutofit/>
          </a:bodyPr>
          <a:lstStyle/>
          <a:p>
            <a:pPr algn="ctr">
              <a:spcBef>
                <a:spcPts val="0"/>
              </a:spcBef>
            </a:pPr>
            <a:r>
              <a:rPr lang="de-DE" sz="1200" b="1" i="0" u="none" strike="noStrike" kern="1200" baseline="0" err="1">
                <a:solidFill>
                  <a:srgbClr val="595959"/>
                </a:solidFill>
                <a:latin typeface="Arial" panose="020B0604020202020204" pitchFamily="34" charset="0"/>
              </a:rPr>
              <a:t>Continued</a:t>
            </a:r>
            <a:r>
              <a:rPr lang="de-DE" sz="1200" b="1" i="0" u="none" strike="noStrike" kern="1200" baseline="0">
                <a:solidFill>
                  <a:srgbClr val="595959"/>
                </a:solidFill>
                <a:latin typeface="Arial" panose="020B0604020202020204" pitchFamily="34" charset="0"/>
              </a:rPr>
              <a:t> </a:t>
            </a:r>
            <a:r>
              <a:rPr lang="de-DE" sz="1200" b="1" i="0" u="none" strike="noStrike" kern="1200" baseline="0" err="1">
                <a:solidFill>
                  <a:srgbClr val="595959"/>
                </a:solidFill>
                <a:latin typeface="Arial" panose="020B0604020202020204" pitchFamily="34" charset="0"/>
              </a:rPr>
              <a:t>treatment</a:t>
            </a:r>
            <a:r>
              <a:rPr lang="de-DE" sz="1200" b="1" i="0" u="none" strike="noStrike" kern="1200" baseline="0">
                <a:solidFill>
                  <a:srgbClr val="595959"/>
                </a:solidFill>
                <a:latin typeface="Arial" panose="020B0604020202020204" pitchFamily="34" charset="0"/>
              </a:rPr>
              <a:t> (</a:t>
            </a:r>
            <a:r>
              <a:rPr lang="de-CH" sz="1200" b="1" err="1">
                <a:solidFill>
                  <a:srgbClr val="595959"/>
                </a:solidFill>
                <a:latin typeface="Arial" panose="020B0604020202020204" pitchFamily="34" charset="0"/>
              </a:rPr>
              <a:t>day</a:t>
            </a:r>
            <a:r>
              <a:rPr lang="de-CH" sz="1200" b="1">
                <a:solidFill>
                  <a:srgbClr val="595959"/>
                </a:solidFill>
                <a:latin typeface="Arial" panose="020B0604020202020204" pitchFamily="34" charset="0"/>
              </a:rPr>
              <a:t> 22 </a:t>
            </a:r>
            <a:r>
              <a:rPr lang="de-CH" sz="1200" b="1" err="1">
                <a:solidFill>
                  <a:srgbClr val="595959"/>
                </a:solidFill>
                <a:latin typeface="Arial" panose="020B0604020202020204" pitchFamily="34" charset="0"/>
              </a:rPr>
              <a:t>onwards</a:t>
            </a:r>
            <a:r>
              <a:rPr lang="de-DE" sz="1200" b="1" i="0" u="none" strike="noStrike" kern="1200" baseline="0">
                <a:solidFill>
                  <a:srgbClr val="595959"/>
                </a:solidFill>
                <a:latin typeface="Arial" panose="020B0604020202020204" pitchFamily="34" charset="0"/>
              </a:rPr>
              <a:t>)</a:t>
            </a:r>
          </a:p>
        </p:txBody>
      </p:sp>
      <p:pic>
        <p:nvPicPr>
          <p:cNvPr id="10" name="Grafik 9">
            <a:extLst>
              <a:ext uri="{FF2B5EF4-FFF2-40B4-BE49-F238E27FC236}">
                <a16:creationId xmlns:a16="http://schemas.microsoft.com/office/drawing/2014/main" id="{F1463589-3D0E-C84B-A024-B8815D7F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139" y="2223771"/>
            <a:ext cx="518400" cy="502880"/>
          </a:xfrm>
          <a:prstGeom prst="rect">
            <a:avLst/>
          </a:prstGeom>
        </p:spPr>
      </p:pic>
      <p:pic>
        <p:nvPicPr>
          <p:cNvPr id="12" name="Grafik 11">
            <a:extLst>
              <a:ext uri="{FF2B5EF4-FFF2-40B4-BE49-F238E27FC236}">
                <a16:creationId xmlns:a16="http://schemas.microsoft.com/office/drawing/2014/main" id="{875C165F-1864-684B-A2DB-0D0CECA20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4103" y="2223771"/>
            <a:ext cx="518400" cy="502880"/>
          </a:xfrm>
          <a:prstGeom prst="rect">
            <a:avLst/>
          </a:prstGeom>
        </p:spPr>
      </p:pic>
      <p:pic>
        <p:nvPicPr>
          <p:cNvPr id="25" name="Grafik 24">
            <a:extLst>
              <a:ext uri="{FF2B5EF4-FFF2-40B4-BE49-F238E27FC236}">
                <a16:creationId xmlns:a16="http://schemas.microsoft.com/office/drawing/2014/main" id="{2B973B3E-207A-AF4B-A220-DB14C9DC7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799" y="2223771"/>
            <a:ext cx="518400" cy="502880"/>
          </a:xfrm>
          <a:prstGeom prst="rect">
            <a:avLst/>
          </a:prstGeom>
        </p:spPr>
      </p:pic>
      <p:pic>
        <p:nvPicPr>
          <p:cNvPr id="11" name="Grafik 10">
            <a:extLst>
              <a:ext uri="{FF2B5EF4-FFF2-40B4-BE49-F238E27FC236}">
                <a16:creationId xmlns:a16="http://schemas.microsoft.com/office/drawing/2014/main" id="{8A86A084-2406-481A-B3F8-25B702A2F20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0488" y="2304667"/>
            <a:ext cx="388672" cy="347760"/>
          </a:xfrm>
          <a:prstGeom prst="rect">
            <a:avLst/>
          </a:prstGeom>
        </p:spPr>
      </p:pic>
      <p:pic>
        <p:nvPicPr>
          <p:cNvPr id="14" name="Grafik 13">
            <a:extLst>
              <a:ext uri="{FF2B5EF4-FFF2-40B4-BE49-F238E27FC236}">
                <a16:creationId xmlns:a16="http://schemas.microsoft.com/office/drawing/2014/main" id="{10A679BF-B59A-40DB-B680-2B2571C2D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9043" y="2303748"/>
            <a:ext cx="248603" cy="339005"/>
          </a:xfrm>
          <a:prstGeom prst="rect">
            <a:avLst/>
          </a:prstGeom>
        </p:spPr>
      </p:pic>
    </p:spTree>
    <p:extLst>
      <p:ext uri="{BB962C8B-B14F-4D97-AF65-F5344CB8AC3E}">
        <p14:creationId xmlns:p14="http://schemas.microsoft.com/office/powerpoint/2010/main" val="403263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8">
            <a:extLst>
              <a:ext uri="{FF2B5EF4-FFF2-40B4-BE49-F238E27FC236}">
                <a16:creationId xmlns:a16="http://schemas.microsoft.com/office/drawing/2014/main" id="{ADB0AE22-C99A-4362-B6BC-EAFB89F74CF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itel 1">
            <a:extLst>
              <a:ext uri="{FF2B5EF4-FFF2-40B4-BE49-F238E27FC236}">
                <a16:creationId xmlns:a16="http://schemas.microsoft.com/office/drawing/2014/main" id="{CB0E5EFB-35B6-4E7B-B90A-0BE19FEA8704}"/>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ESC PE Guidelines 2019: Possibility of early discharge and home treatment of PE</a:t>
            </a:r>
            <a:endParaRPr kumimoji="0" lang="de-DE" sz="2400" b="1" i="0" u="none" strike="noStrike" kern="0" cap="none" spc="0" normalizeH="0" baseline="30000" noProof="0">
              <a:ln>
                <a:noFill/>
              </a:ln>
              <a:effectLst/>
              <a:uLnTx/>
              <a:uFillTx/>
              <a:latin typeface="Arial"/>
              <a:ea typeface="+mj-ea"/>
              <a:cs typeface="+mj-cs"/>
            </a:endParaRPr>
          </a:p>
        </p:txBody>
      </p:sp>
      <p:sp>
        <p:nvSpPr>
          <p:cNvPr id="8" name="TextBox 3">
            <a:extLst>
              <a:ext uri="{FF2B5EF4-FFF2-40B4-BE49-F238E27FC236}">
                <a16:creationId xmlns:a16="http://schemas.microsoft.com/office/drawing/2014/main" id="{2FFE767A-A25D-4C4F-BA87-BB3284BB6192}"/>
              </a:ext>
            </a:extLst>
          </p:cNvPr>
          <p:cNvSpPr txBox="1"/>
          <p:nvPr/>
        </p:nvSpPr>
        <p:spPr>
          <a:xfrm>
            <a:off x="619124" y="4815493"/>
            <a:ext cx="7913690" cy="241092"/>
          </a:xfrm>
          <a:prstGeom prst="rect">
            <a:avLst/>
          </a:prstGeom>
          <a:noFill/>
        </p:spPr>
        <p:txBody>
          <a:bodyPr wrap="square" lIns="0" tIns="0" rIns="0" bIns="0" rtlCol="0" anchor="b" anchorCtr="0">
            <a:spAutoFit/>
          </a:bodyPr>
          <a:lstStyle/>
          <a:p>
            <a:pPr>
              <a:spcBef>
                <a:spcPts val="0"/>
              </a:spcBef>
              <a:spcAft>
                <a:spcPts val="200"/>
              </a:spcAft>
            </a:pPr>
            <a:r>
              <a:rPr lang="en-US" sz="700">
                <a:solidFill>
                  <a:srgbClr val="B3B2B5"/>
                </a:solidFill>
                <a:cs typeface="Arial" charset="0"/>
              </a:rPr>
              <a:t>* Class of recommendations; ** Level of evidence</a:t>
            </a:r>
          </a:p>
          <a:p>
            <a:pPr>
              <a:spcBef>
                <a:spcPts val="0"/>
              </a:spcBef>
              <a:spcAft>
                <a:spcPts val="200"/>
              </a:spcAft>
            </a:pPr>
            <a:r>
              <a:rPr lang="en-US" sz="700">
                <a:solidFill>
                  <a:srgbClr val="B3B2B5"/>
                </a:solidFill>
                <a:cs typeface="Arial" charset="0"/>
              </a:rPr>
              <a:t>PE: pulmonary embolism </a:t>
            </a:r>
          </a:p>
        </p:txBody>
      </p:sp>
      <p:graphicFrame>
        <p:nvGraphicFramePr>
          <p:cNvPr id="27" name="Content Placeholder 4">
            <a:extLst>
              <a:ext uri="{FF2B5EF4-FFF2-40B4-BE49-F238E27FC236}">
                <a16:creationId xmlns:a16="http://schemas.microsoft.com/office/drawing/2014/main" id="{EBD09BBE-BA7F-403B-9B3D-A7552F3A3352}"/>
              </a:ext>
            </a:extLst>
          </p:cNvPr>
          <p:cNvGraphicFramePr>
            <a:graphicFrameLocks/>
          </p:cNvGraphicFramePr>
          <p:nvPr>
            <p:extLst>
              <p:ext uri="{D42A27DB-BD31-4B8C-83A1-F6EECF244321}">
                <p14:modId xmlns:p14="http://schemas.microsoft.com/office/powerpoint/2010/main" val="1111246937"/>
              </p:ext>
            </p:extLst>
          </p:nvPr>
        </p:nvGraphicFramePr>
        <p:xfrm>
          <a:off x="611188" y="1276350"/>
          <a:ext cx="7914112" cy="655320"/>
        </p:xfrm>
        <a:graphic>
          <a:graphicData uri="http://schemas.openxmlformats.org/drawingml/2006/table">
            <a:tbl>
              <a:tblPr firstRow="1" bandRow="1">
                <a:tableStyleId>{9D7B26C5-4107-4FEC-AEDC-1716B250A1EF}</a:tableStyleId>
              </a:tblPr>
              <a:tblGrid>
                <a:gridCol w="6114112">
                  <a:extLst>
                    <a:ext uri="{9D8B030D-6E8A-4147-A177-3AD203B41FA5}">
                      <a16:colId xmlns:a16="http://schemas.microsoft.com/office/drawing/2014/main" val="158057105"/>
                    </a:ext>
                  </a:extLst>
                </a:gridCol>
                <a:gridCol w="900000">
                  <a:extLst>
                    <a:ext uri="{9D8B030D-6E8A-4147-A177-3AD203B41FA5}">
                      <a16:colId xmlns:a16="http://schemas.microsoft.com/office/drawing/2014/main" val="375632211"/>
                    </a:ext>
                  </a:extLst>
                </a:gridCol>
                <a:gridCol w="900000">
                  <a:extLst>
                    <a:ext uri="{9D8B030D-6E8A-4147-A177-3AD203B41FA5}">
                      <a16:colId xmlns:a16="http://schemas.microsoft.com/office/drawing/2014/main" val="2424362976"/>
                    </a:ext>
                  </a:extLst>
                </a:gridCol>
              </a:tblGrid>
              <a:tr h="167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cap="all" baseline="0">
                          <a:solidFill>
                            <a:schemeClr val="bg1"/>
                          </a:solidFill>
                          <a:latin typeface="+mn-lt"/>
                          <a:ea typeface="+mn-ea"/>
                          <a:cs typeface="+mn-cs"/>
                        </a:rPr>
                        <a:t>Recommendations for early discharge and home treatment</a:t>
                      </a:r>
                      <a:r>
                        <a:rPr lang="en-GB" sz="1100" b="1" kern="1200" cap="all" baseline="30000">
                          <a:solidFill>
                            <a:schemeClr val="bg1"/>
                          </a:solidFill>
                          <a:latin typeface="+mn-lt"/>
                          <a:ea typeface="+mn-ea"/>
                          <a:cs typeface="+mn-cs"/>
                        </a:rPr>
                        <a:t>9</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en-GB" sz="1100" cap="all" baseline="0">
                          <a:solidFill>
                            <a:schemeClr val="bg1"/>
                          </a:solidFill>
                        </a:rPr>
                        <a:t>Class*</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en-GB" sz="1100" cap="all" baseline="0">
                          <a:solidFill>
                            <a:schemeClr val="bg1"/>
                          </a:solidFill>
                        </a:rPr>
                        <a:t>Level**</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397260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rPr>
                        <a:t>Carefully selected patients with low-risk PE should be considered for early discharge and continuation </a:t>
                      </a:r>
                      <a:br>
                        <a:rPr lang="en-US" sz="1000">
                          <a:solidFill>
                            <a:schemeClr val="tx1"/>
                          </a:solidFill>
                        </a:rPr>
                      </a:br>
                      <a:r>
                        <a:rPr lang="en-US" sz="1000">
                          <a:solidFill>
                            <a:schemeClr val="tx1"/>
                          </a:solidFill>
                        </a:rPr>
                        <a:t>of treatment at home, if proper outpatient care and anticoagulant treatment can be provided.</a:t>
                      </a:r>
                    </a:p>
                  </a:txBody>
                  <a:tcPr>
                    <a:lnT w="12700" cmpd="sng">
                      <a:noFill/>
                    </a:lnT>
                    <a:solidFill>
                      <a:schemeClr val="bg1">
                        <a:lumMod val="95000"/>
                      </a:schemeClr>
                    </a:solidFill>
                  </a:tcPr>
                </a:tc>
                <a:tc>
                  <a:txBody>
                    <a:bodyPr/>
                    <a:lstStyle/>
                    <a:p>
                      <a:pPr algn="ctr"/>
                      <a:r>
                        <a:rPr lang="en-GB" sz="1100" baseline="0">
                          <a:solidFill>
                            <a:schemeClr val="tx1"/>
                          </a:solidFill>
                        </a:rPr>
                        <a:t>IIa</a:t>
                      </a:r>
                    </a:p>
                  </a:txBody>
                  <a:tcPr anchor="ctr">
                    <a:lnT w="12700" cmpd="sng">
                      <a:noFill/>
                    </a:lnT>
                    <a:solidFill>
                      <a:srgbClr val="FFFF00">
                        <a:alpha val="60000"/>
                      </a:srgbClr>
                    </a:solidFill>
                  </a:tcPr>
                </a:tc>
                <a:tc>
                  <a:txBody>
                    <a:bodyPr/>
                    <a:lstStyle/>
                    <a:p>
                      <a:pPr algn="ctr"/>
                      <a:r>
                        <a:rPr lang="en-GB" sz="1100" baseline="0">
                          <a:solidFill>
                            <a:schemeClr val="bg1"/>
                          </a:solidFill>
                        </a:rPr>
                        <a:t>A</a:t>
                      </a:r>
                    </a:p>
                  </a:txBody>
                  <a:tcPr anchor="ctr">
                    <a:lnT w="12700" cmpd="sng">
                      <a:noFill/>
                    </a:lnT>
                    <a:solidFill>
                      <a:schemeClr val="bg2"/>
                    </a:solidFill>
                  </a:tcPr>
                </a:tc>
                <a:extLst>
                  <a:ext uri="{0D108BD9-81ED-4DB2-BD59-A6C34878D82A}">
                    <a16:rowId xmlns:a16="http://schemas.microsoft.com/office/drawing/2014/main" val="2718226692"/>
                  </a:ext>
                </a:extLst>
              </a:tr>
            </a:tbl>
          </a:graphicData>
        </a:graphic>
      </p:graphicFrame>
    </p:spTree>
    <p:extLst>
      <p:ext uri="{BB962C8B-B14F-4D97-AF65-F5344CB8AC3E}">
        <p14:creationId xmlns:p14="http://schemas.microsoft.com/office/powerpoint/2010/main" val="1472923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Rivaroxaban scientific slide template&amp;quot;&quot;/&gt;&lt;property id=&quot;20307&quot; value=&quot;257&quot;/&gt;&lt;/object&gt;&lt;object type=&quot;3&quot; unique_id=&quot;10004&quot;&gt;&lt;property id=&quot;20148&quot; value=&quot;5&quot;/&gt;&lt;property id=&quot;20300&quot; value=&quot;Slide 2 - &amp;quot;Main title slide 2 or 3 lines (Arial 32 pt, purple) &amp;quot;&quot;/&gt;&lt;property id=&quot;20307&quot; value=&quot;258&quot;/&gt;&lt;/object&gt;&lt;object type=&quot;3&quot; unique_id=&quot;10005&quot;&gt;&lt;property id=&quot;20148&quot; value=&quot;5&quot;/&gt;&lt;property id=&quot;20300&quot; value=&quot;Slide 3 - &amp;quot;Section divider 1 to 4 Lines (Arial 28 pt, Purple) &amp;quot;&quot;/&gt;&lt;property id=&quot;20307&quot; value=&quot;273&quot;/&gt;&lt;/object&gt;&lt;object type=&quot;3&quot; unique_id=&quot;10007&quot;&gt;&lt;property id=&quot;20148&quot; value=&quot;5&quot;/&gt;&lt;property id=&quot;20300&quot; value=&quot;Slide 6 - &amp;quot;Two columns&amp;quot;&quot;/&gt;&lt;property id=&quot;20307&quot; value=&quot;276&quot;/&gt;&lt;/object&gt;&lt;object type=&quot;3&quot; unique_id=&quot;10008&quot;&gt;&lt;property id=&quot;20148&quot; value=&quot;5&quot;/&gt;&lt;property id=&quot;20300&quot; value=&quot;Slide 7 - &amp;quot;Copy and style protocols&amp;quot;&quot;/&gt;&lt;property id=&quot;20307&quot; value=&quot;281&quot;/&gt;&lt;/object&gt;&lt;object type=&quot;3&quot; unique_id=&quot;10009&quot;&gt;&lt;property id=&quot;20148&quot; value=&quot;5&quot;/&gt;&lt;property id=&quot;20300&quot; value=&quot;Slide 8 - &amp;quot;Hyperlinks&amp;quot;&quot;/&gt;&lt;property id=&quot;20307&quot; value=&quot;286&quot;/&gt;&lt;/object&gt;&lt;object type=&quot;3&quot; unique_id=&quot;10010&quot;&gt;&lt;property id=&quot;20148&quot; value=&quot;5&quot;/&gt;&lt;property id=&quot;20300&quot; value=&quot;Slide 9 - &amp;quot;Layout grids (3 vertical + 7 horizontal) activate via view  guides&amp;quot;&quot;/&gt;&lt;property id=&quot;20307&quot; value=&quot;262&quot;/&gt;&lt;/object&gt;&lt;object type=&quot;3&quot; unique_id=&quot;10011&quot;&gt;&lt;property id=&quot;20148&quot; value=&quot;5&quot;/&gt;&lt;property id=&quot;20300&quot; value=&quot;Slide 10 - &amp;quot;System colours&amp;quot;&quot;/&gt;&lt;property id=&quot;20307&quot; value=&quot;264&quot;/&gt;&lt;/object&gt;&lt;object type=&quot;3&quot; unique_id=&quot;10012&quot;&gt;&lt;property id=&quot;20148&quot; value=&quot;5&quot;/&gt;&lt;property id=&quot;20300&quot; value=&quot;Slide 11 - &amp;quot;The designed colours and colour breaks for charts and graphs&amp;quot;&quot;/&gt;&lt;property id=&quot;20307&quot; value=&quot;265&quot;/&gt;&lt;/object&gt;&lt;object type=&quot;3&quot; unique_id=&quot;10013&quot;&gt;&lt;property id=&quot;20148&quot; value=&quot;5&quot;/&gt;&lt;property id=&quot;20300&quot; value=&quot;Slide 12 - &amp;quot;Pie chart design example – drug-specific data&amp;quot;&quot;/&gt;&lt;property id=&quot;20307&quot; value=&quot;266&quot;/&gt;&lt;/object&gt;&lt;object type=&quot;3&quot; unique_id=&quot;10014&quot;&gt;&lt;property id=&quot;20148&quot; value=&quot;5&quot;/&gt;&lt;property id=&quot;20300&quot; value=&quot;Slide 13 - &amp;quot;Complex column chart design example – drug-specific data&amp;quot;&quot;/&gt;&lt;property id=&quot;20307&quot; value=&quot;267&quot;/&gt;&lt;/object&gt;&lt;object type=&quot;3&quot; unique_id=&quot;10015&quot;&gt;&lt;property id=&quot;20148&quot; value=&quot;5&quot;/&gt;&lt;property id=&quot;20300&quot; value=&quot;Slide 14 - &amp;quot;Simple column chart design example  – drug-specific data&amp;quot;&quot;/&gt;&lt;property id=&quot;20307&quot; value=&quot;269&quot;/&gt;&lt;/object&gt;&lt;object type=&quot;3&quot; unique_id=&quot;10016&quot;&gt;&lt;property id=&quot;20148&quot; value=&quot;5&quot;/&gt;&lt;property id=&quot;20300&quot; value=&quot;Slide 16 - &amp;quot;Colours for non-drug data&amp;quot;&quot;/&gt;&lt;property id=&quot;20307&quot; value=&quot;283&quot;/&gt;&lt;/object&gt;&lt;object type=&quot;3&quot; unique_id=&quot;10017&quot;&gt;&lt;property id=&quot;20148&quot; value=&quot;5&quot;/&gt;&lt;property id=&quot;20300&quot; value=&quot;Slide 17 - &amp;quot;Column chart design example – non-drug data&amp;quot;&quot;/&gt;&lt;property id=&quot;20307&quot; value=&quot;285&quot;/&gt;&lt;/object&gt;&lt;object type=&quot;3&quot; unique_id=&quot;10018&quot;&gt;&lt;property id=&quot;20148&quot; value=&quot;5&quot;/&gt;&lt;property id=&quot;20300&quot; value=&quot;Slide 18 - &amp;quot;Complex bar chart design example  – non-drug data&amp;quot;&quot;/&gt;&lt;property id=&quot;20307&quot; value=&quot;270&quot;/&gt;&lt;/object&gt;&lt;object type=&quot;3&quot; unique_id=&quot;10020&quot;&gt;&lt;property id=&quot;20148&quot; value=&quot;5&quot;/&gt;&lt;property id=&quot;20300&quot; value=&quot;Slide 19 - &amp;quot;Table – banded rows&amp;quot;&quot;/&gt;&lt;property id=&quot;20307&quot; value=&quot;282&quot;/&gt;&lt;/object&gt;&lt;object type=&quot;3&quot; unique_id=&quot;10022&quot;&gt;&lt;property id=&quot;20148&quot; value=&quot;5&quot;/&gt;&lt;property id=&quot;20300&quot; value=&quot;Slide 21 - &amp;quot;Useful preformatted elements text boxes and objects&amp;quot;&quot;/&gt;&lt;property id=&quot;20307&quot; value=&quot;279&quot;/&gt;&lt;/object&gt;&lt;object type=&quot;3&quot; unique_id=&quot;10207&quot;&gt;&lt;property id=&quot;20148&quot; value=&quot;5&quot;/&gt;&lt;property id=&quot;20300&quot; value=&quot;Slide 4 - &amp;quot;Slide without subheading (Arial 28 pt, bold, blue, sentence case)&amp;quot;&quot;/&gt;&lt;property id=&quot;20307&quot; value=&quot;293&quot;/&gt;&lt;/object&gt;&lt;object type=&quot;3&quot; unique_id=&quot;10208&quot;&gt;&lt;property id=&quot;20148&quot; value=&quot;5&quot;/&gt;&lt;property id=&quot;20300&quot; value=&quot;Slide 5 - &amp;quot;Slide with subheading  (Arial 28 pt, bold, blue, sentence case)&amp;quot;&quot;/&gt;&lt;property id=&quot;20307&quot; value=&quot;290&quot;/&gt;&lt;/object&gt;&lt;object type=&quot;3&quot; unique_id=&quot;10209&quot;&gt;&lt;property id=&quot;20148&quot; value=&quot;5&quot;/&gt;&lt;property id=&quot;20300&quot; value=&quot;Slide 15 - &amp;quot;Simple line graph design example  – drug-specific data&amp;quot;&quot;/&gt;&lt;property id=&quot;20307&quot; value=&quot;291&quot;/&gt;&lt;/object&gt;&lt;object type=&quot;3&quot; unique_id=&quot;10210&quot;&gt;&lt;property id=&quot;20148&quot; value=&quot;5&quot;/&gt;&lt;property id=&quot;20300&quot; value=&quot;Slide 20 - &amp;quot;Accessing table designs&amp;quot;&quot;/&gt;&lt;property id=&quot;20307&quot; value=&quot;292&quot;/&gt;&lt;/object&gt;&lt;object type=&quot;3&quot; unique_id=&quot;10211&quot;&gt;&lt;property id=&quot;20148&quot; value=&quot;5&quot;/&gt;&lt;property id=&quot;20300&quot; value=&quot;Slide 22 - &amp;quot;Useful preformatted elements: lines and arrows&amp;quot;&quot;/&gt;&lt;property id=&quot;20307&quot; value=&quot;289&quot;/&gt;&lt;/object&gt;&lt;/object&gt;&lt;object type=&quot;8&quot; unique_id=&quot;10044&quot;&gt;&lt;/object&gt;&lt;/object&gt;&lt;/database&gt;"/>
  <p:tag name="SECTOMILLISECCONVERTED" val="1"/>
</p:tagLst>
</file>

<file path=ppt/theme/theme1.xml><?xml version="1.0" encoding="utf-8"?>
<a:theme xmlns:a="http://schemas.openxmlformats.org/drawingml/2006/main" name="Scientific_Slide_Template_template">
  <a:themeElements>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0525 Rivaroxaban Scientific Slide Template - Long 16-9 format - Final.potx" id="{B452D264-8EA8-4019-86DD-475F3C821B16}" vid="{8949D22F-6BCC-45EA-9337-2F5A66F5FB64}"/>
    </a:ext>
  </a:extLst>
</a:theme>
</file>

<file path=ppt/theme/theme2.xml><?xml version="1.0" encoding="utf-8"?>
<a:theme xmlns:a="http://schemas.openxmlformats.org/drawingml/2006/main" name="Office Theme">
  <a:themeElements>
    <a:clrScheme name="Rivaroxaban scientific blue wash">
      <a:dk1>
        <a:srgbClr val="000000"/>
      </a:dk1>
      <a:lt1>
        <a:srgbClr val="FFFFFF"/>
      </a:lt1>
      <a:dk2>
        <a:srgbClr val="807F83"/>
      </a:dk2>
      <a:lt2>
        <a:srgbClr val="4F2D7F"/>
      </a:lt2>
      <a:accent1>
        <a:srgbClr val="EC008C"/>
      </a:accent1>
      <a:accent2>
        <a:srgbClr val="F2B646"/>
      </a:accent2>
      <a:accent3>
        <a:srgbClr val="3F978F"/>
      </a:accent3>
      <a:accent4>
        <a:srgbClr val="86715C"/>
      </a:accent4>
      <a:accent5>
        <a:srgbClr val="30BDE4"/>
      </a:accent5>
      <a:accent6>
        <a:srgbClr val="6F3130"/>
      </a:accent6>
      <a:hlink>
        <a:srgbClr val="000000"/>
      </a:hlink>
      <a:folHlink>
        <a:srgbClr val="3F3F3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pitchFamily="34" charset="0"/>
      <a:ea typeface="Arial" pitchFamily="34" charset="0"/>
      <a:cs typeface="Arial" pitchFamily="34" charset="0"/>
    </a:majorFont>
    <a:minorFont>
      <a:latin typeface="Arial" pitchFamily="34" charset="0"/>
      <a:ea typeface="Arial" pitchFamily="34" charset="0"/>
      <a:cs typeface="Arial" pitchFamily="34" charset="0"/>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3. egyéni séma">
    <a:dk1>
      <a:srgbClr val="000000"/>
    </a:dk1>
    <a:lt1>
      <a:srgbClr val="FFFFFF"/>
    </a:lt1>
    <a:dk2>
      <a:srgbClr val="809ED5"/>
    </a:dk2>
    <a:lt2>
      <a:srgbClr val="3961AC"/>
    </a:lt2>
    <a:accent1>
      <a:srgbClr val="605F62"/>
    </a:accent1>
    <a:accent2>
      <a:srgbClr val="B3B2B5"/>
    </a:accent2>
    <a:accent3>
      <a:srgbClr val="2B4980"/>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 xsi:nil="true"/>
    <TaxCatchAll xmlns="1a4d292e-883c-434b-96e3-060cfff16c86">
      <Value>1</Value>
    </TaxCatchAll>
    <_dlc_Exempt xmlns="http://schemas.microsoft.com/sharepoint/v3" xsi:nil="true"/>
  </documentManagement>
</p:properties>
</file>

<file path=customXml/item2.xml><?xml version="1.0" encoding="utf-8"?>
<?mso-contentType ?>
<SharedContentType xmlns="Microsoft.SharePoint.Taxonomy.ContentTypeSync" SourceId="7bc43322-b630-4bac-8b27-31def233d1d0"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04B71A1A57D0624D9239C752F14911F9" ma:contentTypeVersion="10" ma:contentTypeDescription="Ein neues Dokument erstellen." ma:contentTypeScope="" ma:versionID="e6cad4818184a71691c0f105843e0a2d">
  <xsd:schema xmlns:xsd="http://www.w3.org/2001/XMLSchema" xmlns:xs="http://www.w3.org/2001/XMLSchema" xmlns:p="http://schemas.microsoft.com/office/2006/metadata/properties" xmlns:ns1="http://schemas.microsoft.com/sharepoint/v3" xmlns:ns2="1a4d292e-883c-434b-96e3-060cfff16c86" xmlns:ns3="29ec1ae6-62df-40d1-a767-d9251cf747bb" targetNamespace="http://schemas.microsoft.com/office/2006/metadata/properties" ma:root="true" ma:fieldsID="649375149c5a1f3ca6a3d57332b7b247" ns1:_="" ns2:_="" ns3:_="">
    <xsd:import namespace="http://schemas.microsoft.com/sharepoint/v3"/>
    <xsd:import namespace="1a4d292e-883c-434b-96e3-060cfff16c86"/>
    <xsd:import namespace="29ec1ae6-62df-40d1-a767-d9251cf747bb"/>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FastMetadata" minOccurs="0"/>
                <xsd:element ref="ns3:MediaServiceAutoKeyPoints" minOccurs="0"/>
                <xsd:element ref="ns3:MediaServiceKeyPoints" minOccurs="0"/>
                <xsd:element ref="ns3:MediaService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bafa4f4-6487-4325-928b-c3bd3143d023}" ma:internalName="TaxCatchAll" ma:showField="CatchAllData" ma:web="f67ae85b-29b1-41c5-b111-a8a2dbfe402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bafa4f4-6487-4325-928b-c3bd3143d023}" ma:internalName="TaxCatchAllLabel" ma:readOnly="true" ma:showField="CatchAllDataLabel" ma:web="f67ae85b-29b1-41c5-b111-a8a2dbfe40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ec1ae6-62df-40d1-a767-d9251cf747bb" elementFormDefault="qualified">
    <xsd:import namespace="http://schemas.microsoft.com/office/2006/documentManagement/types"/>
    <xsd:import namespace="http://schemas.microsoft.com/office/infopath/2007/PartnerControls"/>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D6A638-4F53-4EAE-A8CD-86BB3E808064}">
  <ds:schemaRefs>
    <ds:schemaRef ds:uri="http://schemas.microsoft.com/office/2006/metadata/properties"/>
    <ds:schemaRef ds:uri="http://schemas.microsoft.com/office/infopath/2007/PartnerControls"/>
    <ds:schemaRef ds:uri="http://schemas.microsoft.com/sharepoint/v3"/>
    <ds:schemaRef ds:uri="1a4d292e-883c-434b-96e3-060cfff16c86"/>
  </ds:schemaRefs>
</ds:datastoreItem>
</file>

<file path=customXml/itemProps2.xml><?xml version="1.0" encoding="utf-8"?>
<ds:datastoreItem xmlns:ds="http://schemas.openxmlformats.org/officeDocument/2006/customXml" ds:itemID="{564F80DC-D365-45BF-AFD9-E6FD775AFEDB}">
  <ds:schemaRefs>
    <ds:schemaRef ds:uri="Microsoft.SharePoint.Taxonomy.ContentTypeSync"/>
  </ds:schemaRefs>
</ds:datastoreItem>
</file>

<file path=customXml/itemProps3.xml><?xml version="1.0" encoding="utf-8"?>
<ds:datastoreItem xmlns:ds="http://schemas.openxmlformats.org/officeDocument/2006/customXml" ds:itemID="{9355735F-D6BA-4CB9-99ED-091911567D8C}">
  <ds:schemaRefs>
    <ds:schemaRef ds:uri="http://schemas.microsoft.com/sharepoint/v3/contenttype/forms"/>
  </ds:schemaRefs>
</ds:datastoreItem>
</file>

<file path=customXml/itemProps4.xml><?xml version="1.0" encoding="utf-8"?>
<ds:datastoreItem xmlns:ds="http://schemas.openxmlformats.org/officeDocument/2006/customXml" ds:itemID="{176C7E48-7B42-4AD4-94A1-552D55DD3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29ec1ae6-62df-40d1-a767-d9251cf74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160525 Rivaroxaban Scientific Slide Template - Long 16-9 format - Final</Template>
  <TotalTime>0</TotalTime>
  <Words>3564</Words>
  <Application>Microsoft Office PowerPoint</Application>
  <PresentationFormat>Bildschirmpräsentation (16:9)</PresentationFormat>
  <Paragraphs>369</Paragraphs>
  <Slides>22</Slides>
  <Notes>22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22</vt:i4>
      </vt:variant>
    </vt:vector>
  </HeadingPairs>
  <TitlesOfParts>
    <vt:vector size="32" baseType="lpstr">
      <vt:lpstr>ＭＳ Ｐゴシック</vt:lpstr>
      <vt:lpstr>Arial</vt:lpstr>
      <vt:lpstr>Arial Black</vt:lpstr>
      <vt:lpstr>Calibri</vt:lpstr>
      <vt:lpstr>Cambria Math</vt:lpstr>
      <vt:lpstr>Franklin Gothic Medium</vt:lpstr>
      <vt:lpstr>Symbol</vt:lpstr>
      <vt:lpstr>Times New Roman</vt:lpstr>
      <vt:lpstr>Wingdings</vt:lpstr>
      <vt:lpstr>Scientific_Slide_Template_template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SPAF Patient Profiles</dc:title>
  <dc:creator>Lindsay King</dc:creator>
  <cp:lastModifiedBy>Blerina Gass</cp:lastModifiedBy>
  <cp:revision>1086</cp:revision>
  <cp:lastPrinted>2021-05-11T09:39:24Z</cp:lastPrinted>
  <dcterms:created xsi:type="dcterms:W3CDTF">2019-03-25T09:41:51Z</dcterms:created>
  <dcterms:modified xsi:type="dcterms:W3CDTF">2024-03-01T13:18:34Z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0x01010004B71A1A57D0624D9239C752F14911F9</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672a7af5-870f-4f13-b465-3ed9c7db7c53</vt:lpwstr>
  </property>
  <property fmtid="{D5CDD505-2E9C-101B-9397-08002B2CF9AE}" pid="6" name="MSIP_Label_7f850223-87a8-40c3-9eb2-432606efca2a_Enabled">
    <vt:lpwstr>True</vt:lpwstr>
  </property>
  <property fmtid="{D5CDD505-2E9C-101B-9397-08002B2CF9AE}" pid="7" name="MSIP_Label_7f850223-87a8-40c3-9eb2-432606efca2a_SiteId">
    <vt:lpwstr>fcb2b37b-5da0-466b-9b83-0014b67a7c78</vt:lpwstr>
  </property>
  <property fmtid="{D5CDD505-2E9C-101B-9397-08002B2CF9AE}" pid="8" name="MSIP_Label_7f850223-87a8-40c3-9eb2-432606efca2a_Owner">
    <vt:lpwstr>burcu.vardar@bayer.com</vt:lpwstr>
  </property>
  <property fmtid="{D5CDD505-2E9C-101B-9397-08002B2CF9AE}" pid="9" name="MSIP_Label_7f850223-87a8-40c3-9eb2-432606efca2a_SetDate">
    <vt:lpwstr>2020-01-06T12:48:59.1508158Z</vt:lpwstr>
  </property>
  <property fmtid="{D5CDD505-2E9C-101B-9397-08002B2CF9AE}" pid="10" name="MSIP_Label_7f850223-87a8-40c3-9eb2-432606efca2a_Name">
    <vt:lpwstr>NO CLASSIFICATION</vt:lpwstr>
  </property>
  <property fmtid="{D5CDD505-2E9C-101B-9397-08002B2CF9AE}" pid="11" name="MSIP_Label_7f850223-87a8-40c3-9eb2-432606efca2a_Application">
    <vt:lpwstr>Microsoft Azure Information Protection</vt:lpwstr>
  </property>
  <property fmtid="{D5CDD505-2E9C-101B-9397-08002B2CF9AE}" pid="12" name="MSIP_Label_7f850223-87a8-40c3-9eb2-432606efca2a_Extended_MSFT_Method">
    <vt:lpwstr>Automatic</vt:lpwstr>
  </property>
  <property fmtid="{D5CDD505-2E9C-101B-9397-08002B2CF9AE}" pid="13" name="Sensitivity">
    <vt:lpwstr>NO CLASSIFICATION</vt:lpwstr>
  </property>
  <property fmtid="{D5CDD505-2E9C-101B-9397-08002B2CF9AE}" pid="14" name="DataClassBayerRetention">
    <vt:lpwstr>1;#Short-Term|6d967203-8346-4b9c-90f8-b3828a3fa508</vt:lpwstr>
  </property>
</Properties>
</file>