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8.xml" ContentType="application/vnd.openxmlformats-officedocument.drawingml.chart+xml"/>
  <Override PartName="/ppt/theme/themeOverride4.xml" ContentType="application/vnd.openxmlformats-officedocument.themeOverride+xml"/>
  <Override PartName="/ppt/notesSlides/notesSlide21.xml" ContentType="application/vnd.openxmlformats-officedocument.presentationml.notesSlide+xml"/>
  <Override PartName="/ppt/charts/chart9.xml" ContentType="application/vnd.openxmlformats-officedocument.drawingml.chart+xml"/>
  <Override PartName="/ppt/theme/themeOverride5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5"/>
  </p:sldMasterIdLst>
  <p:notesMasterIdLst>
    <p:notesMasterId r:id="rId31"/>
  </p:notesMasterIdLst>
  <p:sldIdLst>
    <p:sldId id="262" r:id="rId6"/>
    <p:sldId id="266" r:id="rId7"/>
    <p:sldId id="296" r:id="rId8"/>
    <p:sldId id="281" r:id="rId9"/>
    <p:sldId id="285" r:id="rId10"/>
    <p:sldId id="292" r:id="rId11"/>
    <p:sldId id="287" r:id="rId12"/>
    <p:sldId id="290" r:id="rId13"/>
    <p:sldId id="298" r:id="rId14"/>
    <p:sldId id="299" r:id="rId15"/>
    <p:sldId id="293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311" r:id="rId28"/>
    <p:sldId id="283" r:id="rId29"/>
    <p:sldId id="284" r:id="rId30"/>
  </p:sldIdLst>
  <p:sldSz cx="9144000" cy="5143500" type="screen16x9"/>
  <p:notesSz cx="6797675" cy="9872663"/>
  <p:custDataLst>
    <p:tags r:id="rId32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D patients from revascularization to chronic phase" id="{0BA87508-44E0-44FF-B3D2-8EF01C08C3E7}">
          <p14:sldIdLst>
            <p14:sldId id="262"/>
            <p14:sldId id="266"/>
            <p14:sldId id="296"/>
            <p14:sldId id="281"/>
            <p14:sldId id="285"/>
            <p14:sldId id="292"/>
            <p14:sldId id="287"/>
            <p14:sldId id="290"/>
            <p14:sldId id="298"/>
            <p14:sldId id="299"/>
            <p14:sldId id="293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3" orient="horz" pos="4247">
          <p15:clr>
            <a:srgbClr val="A4A3A4"/>
          </p15:clr>
        </p15:guide>
        <p15:guide id="4" orient="horz" pos="3929">
          <p15:clr>
            <a:srgbClr val="A4A3A4"/>
          </p15:clr>
        </p15:guide>
        <p15:guide id="9" pos="3402" userDrawn="1">
          <p15:clr>
            <a:srgbClr val="A4A3A4"/>
          </p15:clr>
        </p15:guide>
        <p15:guide id="10" pos="5375" userDrawn="1">
          <p15:clr>
            <a:srgbClr val="A4A3A4"/>
          </p15:clr>
        </p15:guide>
        <p15:guide id="11" pos="2993" userDrawn="1">
          <p15:clr>
            <a:srgbClr val="A4A3A4"/>
          </p15:clr>
        </p15:guide>
        <p15:guide id="14" orient="horz" pos="3185" userDrawn="1">
          <p15:clr>
            <a:srgbClr val="A4A3A4"/>
          </p15:clr>
        </p15:guide>
        <p15:guide id="15" orient="horz" pos="804" userDrawn="1">
          <p15:clr>
            <a:srgbClr val="A4A3A4"/>
          </p15:clr>
        </p15:guide>
        <p15:guide id="20" orient="horz" pos="1348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7" pos="27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hilip Linley" initials="PL" lastIdx="14" clrIdx="0"/>
  <p:cmAuthor id="7" name="Microsoft Office" initials="MO" lastIdx="2" clrIdx="7">
    <p:extLst>
      <p:ext uri="{19B8F6BF-5375-455C-9EA6-DF929625EA0E}">
        <p15:presenceInfo xmlns:p15="http://schemas.microsoft.com/office/powerpoint/2012/main" userId="Microsoft Office" providerId="None"/>
      </p:ext>
    </p:extLst>
  </p:cmAuthor>
  <p:cmAuthor id="1" name="Victoria Burchell" initials="VB" lastIdx="15" clrIdx="1">
    <p:extLst>
      <p:ext uri="{19B8F6BF-5375-455C-9EA6-DF929625EA0E}">
        <p15:presenceInfo xmlns:p15="http://schemas.microsoft.com/office/powerpoint/2012/main" userId="S-1-5-21-2834317594-801733261-2494563199-27808" providerId="AD"/>
      </p:ext>
    </p:extLst>
  </p:cmAuthor>
  <p:cmAuthor id="2" name="Lizahn Zwart" initials="LZ" lastIdx="61" clrIdx="2">
    <p:extLst>
      <p:ext uri="{19B8F6BF-5375-455C-9EA6-DF929625EA0E}">
        <p15:presenceInfo xmlns:p15="http://schemas.microsoft.com/office/powerpoint/2012/main" userId="S-1-5-21-2834317594-801733261-2494563199-28098" providerId="AD"/>
      </p:ext>
    </p:extLst>
  </p:cmAuthor>
  <p:cmAuthor id="3" name="Sarah Atkinson" initials="SA" lastIdx="1" clrIdx="3">
    <p:extLst>
      <p:ext uri="{19B8F6BF-5375-455C-9EA6-DF929625EA0E}">
        <p15:presenceInfo xmlns:p15="http://schemas.microsoft.com/office/powerpoint/2012/main" userId="S-1-5-21-2834317594-801733261-2494563199-27900" providerId="AD"/>
      </p:ext>
    </p:extLst>
  </p:cmAuthor>
  <p:cmAuthor id="4" name="Luca Barbic" initials="LB" lastIdx="6" clrIdx="4">
    <p:extLst>
      <p:ext uri="{19B8F6BF-5375-455C-9EA6-DF929625EA0E}">
        <p15:presenceInfo xmlns:p15="http://schemas.microsoft.com/office/powerpoint/2012/main" userId="S::luca.barbic@bayer.com::3ae80bd8-b0a0-4fba-b2e1-251c5f77a4a3" providerId="AD"/>
      </p:ext>
    </p:extLst>
  </p:cmAuthor>
  <p:cmAuthor id="5" name="Reto Staedeli" initials="RS" lastIdx="2" clrIdx="5">
    <p:extLst>
      <p:ext uri="{19B8F6BF-5375-455C-9EA6-DF929625EA0E}">
        <p15:presenceInfo xmlns:p15="http://schemas.microsoft.com/office/powerpoint/2012/main" userId="S::reto.staedeli@bayer.com::eaf80c95-f418-4de1-9142-45367ce7daf2" providerId="AD"/>
      </p:ext>
    </p:extLst>
  </p:cmAuthor>
  <p:cmAuthor id="6" name="Violetta Sudmann" initials="VS" lastIdx="2" clrIdx="6">
    <p:extLst>
      <p:ext uri="{19B8F6BF-5375-455C-9EA6-DF929625EA0E}">
        <p15:presenceInfo xmlns:p15="http://schemas.microsoft.com/office/powerpoint/2012/main" userId="S::violetta.sudmann@bayer.com::1791e3c8-adb1-4535-bd82-edd35ce98b0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1AC"/>
    <a:srgbClr val="605F62"/>
    <a:srgbClr val="B3B2B5"/>
    <a:srgbClr val="D5D4D2"/>
    <a:srgbClr val="809ED5"/>
    <a:srgbClr val="8A8C8E"/>
    <a:srgbClr val="6689CC"/>
    <a:srgbClr val="2B4981"/>
    <a:srgbClr val="439FE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3"/>
    <p:restoredTop sz="90570" autoAdjust="0"/>
  </p:normalViewPr>
  <p:slideViewPr>
    <p:cSldViewPr snapToGrid="0">
      <p:cViewPr>
        <p:scale>
          <a:sx n="90" d="100"/>
          <a:sy n="90" d="100"/>
        </p:scale>
        <p:origin x="756" y="-204"/>
      </p:cViewPr>
      <p:guideLst>
        <p:guide orient="horz" pos="4247"/>
        <p:guide orient="horz" pos="3929"/>
        <p:guide pos="3402"/>
        <p:guide pos="5375"/>
        <p:guide pos="2993"/>
        <p:guide orient="horz" pos="3185"/>
        <p:guide orient="horz" pos="804"/>
        <p:guide orient="horz" pos="1348"/>
        <p:guide pos="2880"/>
        <p:guide pos="27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120" y="1472"/>
      </p:cViewPr>
      <p:guideLst>
        <p:guide orient="horz" pos="3109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4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8292869925499"/>
          <c:y val="0.11419881880283356"/>
          <c:w val="0.85302788019180298"/>
          <c:h val="0.687545180320739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Asymptomatic (n=134)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625A40A-74B4-4FC3-B079-DDE016F5FCB4}" type="VALUE">
                      <a:rPr lang="en-US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rPr>
                      <a:pPr/>
                      <a:t>[WERT]</a:t>
                    </a:fld>
                    <a:endParaRPr lang="de-CH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828-4415-B3FB-1C0B1A789E0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mtId="4294967295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CV death/MI/ stroke</c:v>
                </c:pt>
                <c:pt idx="1">
                  <c:v>CV death/MI/ stroke/CV hospitalisation</c:v>
                </c:pt>
                <c:pt idx="2">
                  <c:v>Worsening of claudication</c:v>
                </c:pt>
                <c:pt idx="3">
                  <c:v>Lower-limb amputation</c:v>
                </c:pt>
                <c:pt idx="4">
                  <c:v>Peripheral angioplasty/ stenting</c:v>
                </c:pt>
                <c:pt idx="5">
                  <c:v>Peripheral bypass graft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9.6999999999999993</c:v>
                </c:pt>
                <c:pt idx="1">
                  <c:v>20.9</c:v>
                </c:pt>
                <c:pt idx="2">
                  <c:v>37.299999999999997</c:v>
                </c:pt>
                <c:pt idx="3">
                  <c:v>7.5</c:v>
                </c:pt>
                <c:pt idx="4">
                  <c:v>59.7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28-4415-B3FB-1C0B1A789E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Claudication (n=539)</c:v>
                </c:pt>
              </c:strCache>
            </c:strRef>
          </c:tx>
          <c:spPr>
            <a:solidFill>
              <a:srgbClr val="809ED5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CV death/MI/ stroke</c:v>
                </c:pt>
                <c:pt idx="1">
                  <c:v>CV death/MI/ stroke/CV hospitalisation</c:v>
                </c:pt>
                <c:pt idx="2">
                  <c:v>Worsening of claudication</c:v>
                </c:pt>
                <c:pt idx="3">
                  <c:v>Lower-limb amputation</c:v>
                </c:pt>
                <c:pt idx="4">
                  <c:v>Peripheral angioplasty/ stenting</c:v>
                </c:pt>
                <c:pt idx="5">
                  <c:v>Peripheral bypass graft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9.1</c:v>
                </c:pt>
                <c:pt idx="1">
                  <c:v>24.1</c:v>
                </c:pt>
                <c:pt idx="2">
                  <c:v>46.4</c:v>
                </c:pt>
                <c:pt idx="3">
                  <c:v>11.1</c:v>
                </c:pt>
                <c:pt idx="4">
                  <c:v>59.4</c:v>
                </c:pt>
                <c:pt idx="5">
                  <c:v>48.2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28-4415-B3FB-1C0B1A789E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Prior revascularisation (n=692)</c:v>
                </c:pt>
              </c:strCache>
            </c:strRef>
          </c:tx>
          <c:spPr>
            <a:solidFill>
              <a:srgbClr val="8A8C8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CV death/MI/ stroke</c:v>
                </c:pt>
                <c:pt idx="1">
                  <c:v>CV death/MI/ stroke/CV hospitalisation</c:v>
                </c:pt>
                <c:pt idx="2">
                  <c:v>Worsening of claudication</c:v>
                </c:pt>
                <c:pt idx="3">
                  <c:v>Lower-limb amputation</c:v>
                </c:pt>
                <c:pt idx="4">
                  <c:v>Peripheral angioplasty/ stenting</c:v>
                </c:pt>
                <c:pt idx="5">
                  <c:v>Peripheral bypass graft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10.6</c:v>
                </c:pt>
                <c:pt idx="1">
                  <c:v>29.8</c:v>
                </c:pt>
                <c:pt idx="2">
                  <c:v>108.4</c:v>
                </c:pt>
                <c:pt idx="3">
                  <c:v>21.7</c:v>
                </c:pt>
                <c:pt idx="4">
                  <c:v>148.80000000000001</c:v>
                </c:pt>
                <c:pt idx="5">
                  <c:v>73.7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28-4415-B3FB-1C0B1A789E0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Prior amputation (n=312)</c:v>
                </c:pt>
              </c:strCache>
            </c:strRef>
          </c:tx>
          <c:spPr>
            <a:solidFill>
              <a:srgbClr val="D5D4D2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CV death/MI/ stroke</c:v>
                </c:pt>
                <c:pt idx="1">
                  <c:v>CV death/MI/ stroke/CV hospitalisation</c:v>
                </c:pt>
                <c:pt idx="2">
                  <c:v>Worsening of claudication</c:v>
                </c:pt>
                <c:pt idx="3">
                  <c:v>Lower-limb amputation</c:v>
                </c:pt>
                <c:pt idx="4">
                  <c:v>Peripheral angioplasty/ stenting</c:v>
                </c:pt>
                <c:pt idx="5">
                  <c:v>Peripheral bypass graft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17.3</c:v>
                </c:pt>
                <c:pt idx="1">
                  <c:v>34</c:v>
                </c:pt>
                <c:pt idx="2">
                  <c:v>99.4</c:v>
                </c:pt>
                <c:pt idx="3">
                  <c:v>89.7</c:v>
                </c:pt>
                <c:pt idx="4">
                  <c:v>60.9</c:v>
                </c:pt>
                <c:pt idx="5">
                  <c:v>41.7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28-4415-B3FB-1C0B1A789E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2127814800"/>
        <c:axId val="-2139575040"/>
      </c:barChart>
      <c:catAx>
        <c:axId val="-2127814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-2139575040"/>
        <c:crosses val="autoZero"/>
        <c:auto val="0"/>
        <c:lblAlgn val="ctr"/>
        <c:lblOffset val="100"/>
        <c:noMultiLvlLbl val="0"/>
      </c:catAx>
      <c:valAx>
        <c:axId val="-2139575040"/>
        <c:scaling>
          <c:orientation val="minMax"/>
          <c:max val="180"/>
        </c:scaling>
        <c:delete val="0"/>
        <c:axPos val="l"/>
        <c:title>
          <c:tx>
            <c:rich>
              <a:bodyPr/>
              <a:lstStyle/>
              <a:p>
                <a:pPr>
                  <a:defRPr sz="1400">
                    <a:solidFill>
                      <a:schemeClr val="tx1"/>
                    </a:solidFill>
                  </a:defRPr>
                </a:pPr>
                <a:r>
                  <a:rPr lang="en-GB"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2-year rates per 1000 patients</a:t>
                </a:r>
              </a:p>
            </c:rich>
          </c:tx>
          <c:layout>
            <c:manualLayout>
              <c:xMode val="edge"/>
              <c:yMode val="edge"/>
              <c:x val="1.0797304478044539E-2"/>
              <c:y val="0.1204880574802307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-2127814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smtId="4294967295">
          <a:solidFill>
            <a:schemeClr val="tx1">
              <a:lumMod val="65000"/>
              <a:lumOff val="35000"/>
            </a:schemeClr>
          </a:solidFill>
        </a:defRPr>
      </a:pPr>
      <a:endParaRPr lang="de-D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59343039989471E-2"/>
          <c:y val="6.2647253274917603E-2"/>
          <c:w val="0.72506630420684814"/>
          <c:h val="0.7913308677074262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≥1 modifiable risk factor</c:v>
                </c:pt>
              </c:strCache>
            </c:strRef>
          </c:tx>
          <c:spPr>
            <a:ln w="28575">
              <a:solidFill>
                <a:schemeClr val="bg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0E-4E77-91E4-46FFBDBB6B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modifiable risk factor</c:v>
                </c:pt>
              </c:strCache>
            </c:strRef>
          </c:tx>
          <c:spPr>
            <a:ln w="28575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0E-4E77-91E4-46FFBDBB6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8521088"/>
        <c:axId val="248524160"/>
      </c:lineChart>
      <c:catAx>
        <c:axId val="248521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41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48524160"/>
        <c:scaling>
          <c:orientation val="minMax"/>
          <c:max val="0.5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1088"/>
        <c:crosses val="autoZero"/>
        <c:crossBetween val="midCat"/>
        <c:majorUnit val="0.1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 smtId="4294967295"/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59343039989471E-2"/>
          <c:y val="6.2647253274917603E-2"/>
          <c:w val="0.72506630420684814"/>
          <c:h val="0.7913308677074262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≥1 modifiable risk factor</c:v>
                </c:pt>
              </c:strCache>
            </c:strRef>
          </c:tx>
          <c:spPr>
            <a:ln w="28575">
              <a:solidFill>
                <a:schemeClr val="bg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83-B349-A437-C595E9ADF1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modifiable risk factor</c:v>
                </c:pt>
              </c:strCache>
            </c:strRef>
          </c:tx>
          <c:spPr>
            <a:ln w="28575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83-B349-A437-C595E9ADF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8521088"/>
        <c:axId val="248524160"/>
      </c:lineChart>
      <c:catAx>
        <c:axId val="248521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41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48524160"/>
        <c:scaling>
          <c:orientation val="minMax"/>
          <c:min val="3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1088"/>
        <c:crosses val="autoZero"/>
        <c:crossBetween val="midCat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 smtId="4294967295"/>
      </a:pPr>
      <a:endParaRPr lang="de-D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345094238858385E-2"/>
          <c:y val="0.1136326240481252"/>
          <c:w val="0.87317644908160319"/>
          <c:h val="0.77608372768537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+ aspirin</c:v>
                </c:pt>
              </c:strCache>
            </c:strRef>
          </c:tx>
          <c:spPr>
            <a:solidFill>
              <a:srgbClr val="B3B2B5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TIMI major bleeding*</c:v>
                </c:pt>
                <c:pt idx="1">
                  <c:v>ICH</c:v>
                </c:pt>
                <c:pt idx="2">
                  <c:v>Fatal bleeding</c:v>
                </c:pt>
                <c:pt idx="3">
                  <c:v>ICH or fatal bleeding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1.87</c:v>
                </c:pt>
                <c:pt idx="1">
                  <c:v>0.9</c:v>
                </c:pt>
                <c:pt idx="2">
                  <c:v>0.21</c:v>
                </c:pt>
                <c:pt idx="3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43-4405-AECC-722E432498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+ aspirin</c:v>
                </c:pt>
              </c:strCache>
            </c:strRef>
          </c:tx>
          <c:spPr>
            <a:solidFill>
              <a:srgbClr val="3961AC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TIMI major bleeding*</c:v>
                </c:pt>
                <c:pt idx="1">
                  <c:v>ICH</c:v>
                </c:pt>
                <c:pt idx="2">
                  <c:v>Fatal bleeding</c:v>
                </c:pt>
                <c:pt idx="3">
                  <c:v>ICH or fatal bleeding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2.65</c:v>
                </c:pt>
                <c:pt idx="1">
                  <c:v>0.6</c:v>
                </c:pt>
                <c:pt idx="2">
                  <c:v>0.21</c:v>
                </c:pt>
                <c:pt idx="3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43-4405-AECC-722E432498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04547408"/>
        <c:axId val="-2107630288"/>
      </c:barChart>
      <c:catAx>
        <c:axId val="210454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-2107630288"/>
        <c:crosses val="autoZero"/>
        <c:auto val="1"/>
        <c:lblAlgn val="ctr"/>
        <c:lblOffset val="100"/>
        <c:noMultiLvlLbl val="0"/>
      </c:catAx>
      <c:valAx>
        <c:axId val="-2107630288"/>
        <c:scaling>
          <c:orientation val="minMax"/>
          <c:max val="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000" b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Kaplan–Meier estimate at 3 years</a:t>
                </a:r>
              </a:p>
            </c:rich>
          </c:tx>
          <c:layout>
            <c:manualLayout>
              <c:xMode val="edge"/>
              <c:yMode val="edge"/>
              <c:x val="7.7132536970663163E-4"/>
              <c:y val="0.1687392428075963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1045474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-5400000" vert="horz" anchor="ctr" anchorCtr="1"/>
    <a:lstStyle/>
    <a:p>
      <a:pPr>
        <a:defRPr sz="1200"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87706126349247E-2"/>
          <c:y val="0.1176522718367445"/>
          <c:w val="0.87317644908160319"/>
          <c:h val="0.77608372768537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+ aspirin</c:v>
                </c:pt>
              </c:strCache>
            </c:strRef>
          </c:tx>
          <c:spPr>
            <a:solidFill>
              <a:srgbClr val="3961A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B3B2B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E7-48D2-BBA0-E73BC49568FC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Post-procedural bleeding events requiring unplanned hospital management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43-4405-AECC-722E432498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+ aspirin</c:v>
                </c:pt>
              </c:strCache>
            </c:strRef>
          </c:tx>
          <c:spPr>
            <a:solidFill>
              <a:srgbClr val="3961AC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Post-procedural bleeding events requiring unplanned hospital management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43-4405-AECC-722E432498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04547408"/>
        <c:axId val="-2107630288"/>
      </c:barChart>
      <c:catAx>
        <c:axId val="210454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-2107630288"/>
        <c:crosses val="autoZero"/>
        <c:auto val="1"/>
        <c:lblAlgn val="ctr"/>
        <c:lblOffset val="100"/>
        <c:noMultiLvlLbl val="0"/>
      </c:catAx>
      <c:valAx>
        <c:axId val="-2107630288"/>
        <c:scaling>
          <c:orientation val="minMax"/>
          <c:max val="3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noFill/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1045474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-5400000" vert="horz" anchor="ctr" anchorCtr="1"/>
    <a:lstStyle/>
    <a:p>
      <a:pPr>
        <a:defRPr sz="1200"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6734003212"/>
          <c:y val="7.5203187318649098E-2"/>
          <c:w val="0.71251836271991098"/>
          <c:h val="0.7660888908699959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Sheet1!$A$3:$A$9</c:f>
              <c:strCache>
                <c:ptCount val="7"/>
                <c:pt idx="0">
                  <c:v>MI, ischaemic stroke, CHD death, ALI, major amputation of a vascular aetiology</c:v>
                </c:pt>
                <c:pt idx="1">
                  <c:v>Unplanned index limb revascularization for recurrent limb ischaemia</c:v>
                </c:pt>
                <c:pt idx="2">
                  <c:v>Hospitalization for coronary or peripheral event of a thrombotic nature</c:v>
                </c:pt>
                <c:pt idx="3">
                  <c:v>MI, ischaemic stroke, all-cause mortality, ALI, major amputation of a vascular aetiology</c:v>
                </c:pt>
                <c:pt idx="4">
                  <c:v>MI, all-cause stroke, CV death, ALI, major amputation of a vascular aetiology</c:v>
                </c:pt>
                <c:pt idx="5">
                  <c:v>All-cause mortality</c:v>
                </c:pt>
                <c:pt idx="6">
                  <c:v>Venous thromboembolism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chemeClr val="bg2"/>
              </a:solidFill>
              <a:ln>
                <a:noFill/>
              </a:ln>
            </c:spPr>
          </c:marker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Sheet1!$G$3:$G$9</c:f>
                <c:numCache>
                  <c:formatCode>General</c:formatCode>
                  <c:ptCount val="7"/>
                  <c:pt idx="0">
                    <c:v>0.10999999999999999</c:v>
                  </c:pt>
                  <c:pt idx="1">
                    <c:v>0.10999999999999999</c:v>
                  </c:pt>
                  <c:pt idx="2">
                    <c:v>0.13</c:v>
                  </c:pt>
                  <c:pt idx="3">
                    <c:v>9.9999999999999978E-2</c:v>
                  </c:pt>
                  <c:pt idx="4">
                    <c:v>9.9999999999999978E-2</c:v>
                  </c:pt>
                  <c:pt idx="5">
                    <c:v>0.18999999999999995</c:v>
                  </c:pt>
                  <c:pt idx="6">
                    <c:v>0.39</c:v>
                  </c:pt>
                </c:numCache>
              </c:numRef>
            </c:plus>
            <c:minus>
              <c:numRef>
                <c:f>Sheet1!$F$3:$F$9</c:f>
                <c:numCache>
                  <c:formatCode>General</c:formatCode>
                  <c:ptCount val="7"/>
                  <c:pt idx="0">
                    <c:v>9.000000000000008E-2</c:v>
                  </c:pt>
                  <c:pt idx="1">
                    <c:v>8.9999999999999969E-2</c:v>
                  </c:pt>
                  <c:pt idx="2">
                    <c:v>9.9999999999999978E-2</c:v>
                  </c:pt>
                  <c:pt idx="3">
                    <c:v>9.9999999999999978E-2</c:v>
                  </c:pt>
                  <c:pt idx="4">
                    <c:v>9.9999999999999978E-2</c:v>
                  </c:pt>
                  <c:pt idx="5">
                    <c:v>0.16000000000000003</c:v>
                  </c:pt>
                  <c:pt idx="6">
                    <c:v>0.24</c:v>
                  </c:pt>
                </c:numCache>
              </c:numRef>
            </c:minus>
            <c:spPr>
              <a:ln w="19050">
                <a:solidFill>
                  <a:schemeClr val="bg2"/>
                </a:solidFill>
              </a:ln>
            </c:spPr>
          </c:errBars>
          <c:xVal>
            <c:numRef>
              <c:f>Sheet1!$C$3:$C$9</c:f>
              <c:numCache>
                <c:formatCode>General</c:formatCode>
                <c:ptCount val="7"/>
                <c:pt idx="0">
                  <c:v>0.8</c:v>
                </c:pt>
                <c:pt idx="1">
                  <c:v>0.88</c:v>
                </c:pt>
                <c:pt idx="2">
                  <c:v>0.72</c:v>
                </c:pt>
                <c:pt idx="3">
                  <c:v>0.89</c:v>
                </c:pt>
                <c:pt idx="4">
                  <c:v>0.86</c:v>
                </c:pt>
                <c:pt idx="5">
                  <c:v>1.08</c:v>
                </c:pt>
                <c:pt idx="6">
                  <c:v>0.61</c:v>
                </c:pt>
              </c:numCache>
            </c:numRef>
          </c:xVal>
          <c:yVal>
            <c:numRef>
              <c:f>Sheet1!$B$3:$B$9</c:f>
              <c:numCache>
                <c:formatCode>General</c:formatCode>
                <c:ptCount val="7"/>
                <c:pt idx="0">
                  <c:v>6.5</c:v>
                </c:pt>
                <c:pt idx="1">
                  <c:v>4.3</c:v>
                </c:pt>
                <c:pt idx="2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1EE-4579-9B2A-FBD05C329C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0206912"/>
        <c:axId val="-2140216064"/>
      </c:scatterChart>
      <c:valAx>
        <c:axId val="-2140206912"/>
        <c:scaling>
          <c:logBase val="4"/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chemeClr val="tx1">
                <a:lumMod val="65000"/>
                <a:lumOff val="35000"/>
              </a:schemeClr>
            </a:solidFill>
          </a:ln>
        </c:spPr>
        <c:txPr>
          <a:bodyPr/>
          <a:lstStyle/>
          <a:p>
            <a:pPr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-2140216064"/>
        <c:crosses val="autoZero"/>
        <c:crossBetween val="midCat"/>
        <c:majorUnit val="4"/>
      </c:valAx>
      <c:valAx>
        <c:axId val="-2140216064"/>
        <c:scaling>
          <c:orientation val="minMax"/>
          <c:max val="7.5"/>
          <c:min val="0.5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chemeClr val="tx1"/>
            </a:solidFill>
            <a:prstDash val="dash"/>
          </a:ln>
        </c:spPr>
        <c:crossAx val="-214020691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tx1"/>
          </a:solidFill>
        </a:defRPr>
      </a:pPr>
      <a:endParaRPr lang="de-D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896497228407449E-2"/>
          <c:y val="4.6995046616205384E-2"/>
          <c:w val="0.80788622290924972"/>
          <c:h val="0.8382018363392000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Sheet1!$A$3:$A$8</c:f>
              <c:strCache>
                <c:ptCount val="6"/>
                <c:pt idx="0">
                  <c:v>CV death, MI, ischaemic stroke, ALI</c:v>
                </c:pt>
                <c:pt idx="1">
                  <c:v>or major vascular amputation</c:v>
                </c:pt>
                <c:pt idx="2">
                  <c:v>With clopidogrel</c:v>
                </c:pt>
                <c:pt idx="3">
                  <c:v>No clopidogrel</c:v>
                </c:pt>
                <c:pt idx="4">
                  <c:v>TIMI major bleeding</c:v>
                </c:pt>
                <c:pt idx="5">
                  <c:v>With clopidogrel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rgbClr val="3961AC"/>
              </a:solidFill>
              <a:ln>
                <a:noFill/>
              </a:ln>
            </c:spPr>
          </c:marker>
          <c:dPt>
            <c:idx val="1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265-402B-9851-531056237F7A}"/>
              </c:ext>
            </c:extLst>
          </c:dPt>
          <c:dPt>
            <c:idx val="2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265-402B-9851-531056237F7A}"/>
              </c:ext>
            </c:extLst>
          </c:dPt>
          <c:dPt>
            <c:idx val="4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B265-402B-9851-531056237F7A}"/>
              </c:ext>
            </c:extLst>
          </c:dPt>
          <c:dPt>
            <c:idx val="5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B265-402B-9851-531056237F7A}"/>
              </c:ext>
            </c:extLst>
          </c:dPt>
          <c:dPt>
            <c:idx val="7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B265-402B-9851-531056237F7A}"/>
              </c:ext>
            </c:extLst>
          </c:dPt>
          <c:dPt>
            <c:idx val="8"/>
            <c:marker>
              <c:spPr>
                <a:solidFill>
                  <a:srgbClr val="3961AC"/>
                </a:solidFill>
                <a:ln w="19050">
                  <a:solidFill>
                    <a:schemeClr val="bg2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B265-402B-9851-531056237F7A}"/>
              </c:ext>
            </c:extLst>
          </c:dPt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0.16000000000000003</c:v>
                  </c:pt>
                  <c:pt idx="2">
                    <c:v>0.15000000000000002</c:v>
                  </c:pt>
                  <c:pt idx="3">
                    <c:v>0</c:v>
                  </c:pt>
                  <c:pt idx="4">
                    <c:v>0.92999999999999972</c:v>
                  </c:pt>
                  <c:pt idx="5">
                    <c:v>1.1700000000000002</c:v>
                  </c:pt>
                </c:numCache>
              </c:numRef>
            </c:plus>
            <c:minus>
              <c:numRef>
                <c:f>Sheet1!$F$3:$F$8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0.14000000000000001</c:v>
                  </c:pt>
                  <c:pt idx="2">
                    <c:v>0.13</c:v>
                  </c:pt>
                  <c:pt idx="3">
                    <c:v>0</c:v>
                  </c:pt>
                  <c:pt idx="4">
                    <c:v>0.55000000000000004</c:v>
                  </c:pt>
                  <c:pt idx="5">
                    <c:v>0.67</c:v>
                  </c:pt>
                </c:numCache>
              </c:numRef>
            </c:minus>
            <c:spPr>
              <a:ln w="19050">
                <a:solidFill>
                  <a:srgbClr val="3961AC"/>
                </a:solidFill>
              </a:ln>
            </c:spPr>
          </c:errBars>
          <c:xVal>
            <c:numRef>
              <c:f>Sheet1!$C$3:$C$8</c:f>
              <c:numCache>
                <c:formatCode>General</c:formatCode>
                <c:ptCount val="6"/>
                <c:pt idx="1">
                  <c:v>0.85</c:v>
                </c:pt>
                <c:pt idx="2">
                  <c:v>0.86</c:v>
                </c:pt>
                <c:pt idx="4">
                  <c:v>1.33</c:v>
                </c:pt>
                <c:pt idx="5">
                  <c:v>1.55</c:v>
                </c:pt>
              </c:numCache>
            </c:numRef>
          </c:xVal>
          <c:yVal>
            <c:numRef>
              <c:f>Sheet1!$B$3:$B$8</c:f>
              <c:numCache>
                <c:formatCode>General</c:formatCode>
                <c:ptCount val="6"/>
                <c:pt idx="0">
                  <c:v>6</c:v>
                </c:pt>
                <c:pt idx="1">
                  <c:v>5.2</c:v>
                </c:pt>
                <c:pt idx="2">
                  <c:v>4.2</c:v>
                </c:pt>
                <c:pt idx="3">
                  <c:v>3.5</c:v>
                </c:pt>
                <c:pt idx="4">
                  <c:v>2.1</c:v>
                </c:pt>
                <c:pt idx="5">
                  <c:v>1.1000000000000001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265-402B-9851-531056237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9006624"/>
        <c:axId val="-2116365424"/>
      </c:scatterChart>
      <c:valAx>
        <c:axId val="2139006624"/>
        <c:scaling>
          <c:logBase val="2"/>
          <c:orientation val="minMax"/>
          <c:min val="0.25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chemeClr val="tx1">
                <a:lumMod val="65000"/>
                <a:lumOff val="35000"/>
              </a:schemeClr>
            </a:solidFill>
          </a:ln>
        </c:spPr>
        <c:crossAx val="-2116365424"/>
        <c:crosses val="autoZero"/>
        <c:crossBetween val="midCat"/>
      </c:valAx>
      <c:valAx>
        <c:axId val="-2116365424"/>
        <c:scaling>
          <c:orientation val="minMax"/>
          <c:max val="7"/>
          <c:min val="0.5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chemeClr val="tx1">
                <a:lumMod val="65000"/>
                <a:lumOff val="35000"/>
              </a:schemeClr>
            </a:solidFill>
            <a:prstDash val="dash"/>
          </a:ln>
        </c:spPr>
        <c:crossAx val="213900662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800">
          <a:solidFill>
            <a:schemeClr val="tx1">
              <a:lumMod val="65000"/>
              <a:lumOff val="35000"/>
            </a:schemeClr>
          </a:solidFill>
        </a:defRPr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4300066379152074E-2"/>
          <c:y val="0.10855288633954342"/>
          <c:w val="0.89080293508918096"/>
          <c:h val="0.757499431478201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Aspirin (n=8313)</c:v>
                </c:pt>
              </c:strCache>
            </c:strRef>
          </c:tx>
          <c:spPr>
            <a:solidFill>
              <a:srgbClr val="B3B2B5"/>
            </a:solidFill>
          </c:spPr>
          <c:invertIfNegative val="0"/>
          <c:dLbls>
            <c:dLbl>
              <c:idx val="2"/>
              <c:layout>
                <c:manualLayout>
                  <c:x val="4.1033193871219164E-3"/>
                  <c:y val="1.2440685598599047E-2"/>
                </c:manualLayout>
              </c:layout>
              <c:tx>
                <c:rich>
                  <a:bodyPr/>
                  <a:lstStyle/>
                  <a:p>
                    <a:fld id="{36D265A7-B9FE-405F-B6B1-C6F6194DBEA7}" type="VALUE">
                      <a:rPr lang="en-US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rPr>
                      <a:pPr/>
                      <a:t>[WERT]</a:t>
                    </a:fld>
                    <a:endParaRPr lang="de-CH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CD3-4378-A5FB-203CFA546DD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MACE*</c:v>
                </c:pt>
                <c:pt idx="1">
                  <c:v>MALE: ALI or CLI</c:v>
                </c:pt>
                <c:pt idx="2">
                  <c:v>Major amputation</c:v>
                </c:pt>
                <c:pt idx="3">
                  <c:v>All-cause death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6.9</c:v>
                </c:pt>
                <c:pt idx="1">
                  <c:v>2.2000000000000002</c:v>
                </c:pt>
                <c:pt idx="2">
                  <c:v>0.7</c:v>
                </c:pt>
                <c:pt idx="3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D3-4378-A5FB-203CFA546D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2.5 mg bid plus aspirin (n=8261)</c:v>
                </c:pt>
              </c:strCache>
            </c:strRef>
          </c:tx>
          <c:spPr>
            <a:solidFill>
              <a:srgbClr val="3961AC"/>
            </a:solidFill>
            <a:ln>
              <a:solidFill>
                <a:srgbClr val="8A8C8E"/>
              </a:solidFill>
            </a:ln>
          </c:spPr>
          <c:invertIfNegative val="0"/>
          <c:dLbls>
            <c:dLbl>
              <c:idx val="2"/>
              <c:layout>
                <c:manualLayout>
                  <c:x val="0"/>
                  <c:y val="8.0227589926806231E-3"/>
                </c:manualLayout>
              </c:layout>
              <c:tx>
                <c:rich>
                  <a:bodyPr/>
                  <a:lstStyle/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85BFB028-3999-4193-8394-A41DFD6D80AC}" type="VALUE">
                      <a:rPr lang="en-US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[WERT]</a:t>
                    </a:fld>
                    <a:endParaRPr lang="de-CH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CD3-4378-A5FB-203CFA546DD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MACE*</c:v>
                </c:pt>
                <c:pt idx="1">
                  <c:v>MALE: ALI or CLI</c:v>
                </c:pt>
                <c:pt idx="2">
                  <c:v>Major amputation</c:v>
                </c:pt>
                <c:pt idx="3">
                  <c:v>All-cause death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5.0999999999999996</c:v>
                </c:pt>
                <c:pt idx="1">
                  <c:v>1.2</c:v>
                </c:pt>
                <c:pt idx="2">
                  <c:v>0.2</c:v>
                </c:pt>
                <c:pt idx="3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D3-4378-A5FB-203CFA546D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214881024"/>
        <c:axId val="214882560"/>
      </c:barChart>
      <c:catAx>
        <c:axId val="214881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4882560"/>
        <c:crosses val="autoZero"/>
        <c:auto val="1"/>
        <c:lblAlgn val="ctr"/>
        <c:lblOffset val="100"/>
        <c:noMultiLvlLbl val="0"/>
      </c:catAx>
      <c:valAx>
        <c:axId val="2148825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Proportion of patients (%)</a:t>
                </a:r>
              </a:p>
            </c:rich>
          </c:tx>
          <c:layout>
            <c:manualLayout>
              <c:xMode val="edge"/>
              <c:yMode val="edge"/>
              <c:x val="1.2423505846454128E-5"/>
              <c:y val="0.1349148712233779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4881024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de-DE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4751446066920473E-2"/>
          <c:y val="4.6394178191668349E-2"/>
          <c:w val="0.89035171642836664"/>
          <c:h val="0.819658172235682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Aspirin (n=8313)</c:v>
                </c:pt>
              </c:strCache>
            </c:strRef>
          </c:tx>
          <c:spPr>
            <a:solidFill>
              <a:srgbClr val="B3B2B5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Major bleeding</c:v>
                </c:pt>
                <c:pt idx="1">
                  <c:v>Fatal bleeding</c:v>
                </c:pt>
                <c:pt idx="2">
                  <c:v>ICH*</c:v>
                </c:pt>
                <c:pt idx="3">
                  <c:v>Critical organ bleeding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1.9</c:v>
                </c:pt>
                <c:pt idx="1">
                  <c:v>0.1</c:v>
                </c:pt>
                <c:pt idx="2">
                  <c:v>0.3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D9-4447-BD3C-03BDEA5D4F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 2.5 mg bid plus aspirin (n=8261)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Major bleeding</c:v>
                </c:pt>
                <c:pt idx="1">
                  <c:v>Fatal bleeding</c:v>
                </c:pt>
                <c:pt idx="2">
                  <c:v>ICH*</c:v>
                </c:pt>
                <c:pt idx="3">
                  <c:v>Critical organ bleeding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3.1</c:v>
                </c:pt>
                <c:pt idx="1">
                  <c:v>0.2</c:v>
                </c:pt>
                <c:pt idx="2">
                  <c:v>0.2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D9-4447-BD3C-03BDEA5D4FB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215006208"/>
        <c:axId val="215016192"/>
      </c:barChart>
      <c:catAx>
        <c:axId val="215006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5016192"/>
        <c:crosses val="autoZero"/>
        <c:auto val="1"/>
        <c:lblAlgn val="ctr"/>
        <c:lblOffset val="100"/>
        <c:noMultiLvlLbl val="0"/>
      </c:catAx>
      <c:valAx>
        <c:axId val="215016192"/>
        <c:scaling>
          <c:orientation val="minMax"/>
          <c:max val="4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Proportion of patients (%)</a:t>
                </a:r>
              </a:p>
            </c:rich>
          </c:tx>
          <c:layout>
            <c:manualLayout>
              <c:xMode val="edge"/>
              <c:yMode val="edge"/>
              <c:x val="0"/>
              <c:y val="7.1479780153657621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1500620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de-DE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89239"/>
            <a:ext cx="5438775" cy="44429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6899"/>
            <a:ext cx="294640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2A04-9E3C-4CA4-8E37-57D068AB06B1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3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71463" indent="-185738" algn="l" defTabSz="914400" rtl="0" eaLnBrk="1" latinLnBrk="0" hangingPunct="1">
      <a:buFont typeface="Arial" panose="020B0604020202020204" pitchFamily="34" charset="0"/>
      <a:buChar char="•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444500" indent="-173038" algn="l" defTabSz="914400" rtl="0" eaLnBrk="1" latinLnBrk="0" hangingPunct="1">
      <a:buFont typeface="Arial" panose="020B0604020202020204" pitchFamily="34" charset="0"/>
      <a:buChar char="–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630238" indent="-185738" algn="l" defTabSz="914400" rtl="0" eaLnBrk="1" latinLnBrk="0" hangingPunct="1">
      <a:buFont typeface="Arial" panose="020B0604020202020204" pitchFamily="34" charset="0"/>
      <a:buChar char="–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803275" indent="-173038" algn="l" defTabSz="914400" rtl="0" eaLnBrk="1" latinLnBrk="0" hangingPunct="1">
      <a:buFont typeface="Arial" panose="020B0604020202020204" pitchFamily="34" charset="0"/>
      <a:buChar char="–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409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391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628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075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085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5325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745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403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8257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9034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257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581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6584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4472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981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3837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895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91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660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PH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475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576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987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001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988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356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5" y="2707482"/>
            <a:ext cx="7451725" cy="36933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spcBef>
                <a:spcPct val="20000"/>
              </a:spcBef>
              <a:buFont typeface="Wingdings" pitchFamily="2" charset="2"/>
              <a:buNone/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</a:pPr>
            <a:r>
              <a:rPr lang="en-GB" noProof="0"/>
              <a:t>Click to edit Master subtitle text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2775" y="2045616"/>
            <a:ext cx="7451725" cy="430887"/>
          </a:xfrm>
        </p:spPr>
        <p:txBody>
          <a:bodyPr wrap="square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2800" b="0" noProof="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/>
              <a:t>Click to edit Master title text</a:t>
            </a:r>
          </a:p>
        </p:txBody>
      </p:sp>
      <p:sp>
        <p:nvSpPr>
          <p:cNvPr id="5" name="Line 38"/>
          <p:cNvSpPr>
            <a:spLocks noChangeShapeType="1"/>
          </p:cNvSpPr>
          <p:nvPr userDrawn="1"/>
        </p:nvSpPr>
        <p:spPr bwMode="auto">
          <a:xfrm flipV="1">
            <a:off x="611188" y="2566988"/>
            <a:ext cx="853281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5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 hasCustomPrompt="1"/>
          </p:nvPr>
        </p:nvSpPr>
        <p:spPr>
          <a:xfrm>
            <a:off x="612000" y="1032579"/>
            <a:ext cx="8281175" cy="3645387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1911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 hasCustomPrompt="1"/>
          </p:nvPr>
        </p:nvSpPr>
        <p:spPr>
          <a:xfrm>
            <a:off x="612000" y="1368900"/>
            <a:ext cx="8281175" cy="3273966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2927010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ab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1032579"/>
            <a:ext cx="8281987" cy="1701403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10198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ab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1368900"/>
            <a:ext cx="8281987" cy="1322784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422034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3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1032579"/>
            <a:ext cx="8280401" cy="170144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2808000"/>
            <a:ext cx="8281987" cy="1869966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828580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3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1368900"/>
            <a:ext cx="8280401" cy="132309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able Placeholder 2"/>
          <p:cNvSpPr>
            <a:spLocks noGrp="1"/>
          </p:cNvSpPr>
          <p:nvPr>
            <p:ph type="tbl" sz="quarter" idx="18" hasCustomPrompt="1"/>
          </p:nvPr>
        </p:nvSpPr>
        <p:spPr>
          <a:xfrm>
            <a:off x="611188" y="2808000"/>
            <a:ext cx="8281987" cy="1869966"/>
          </a:xfrm>
        </p:spPr>
        <p:txBody>
          <a:bodyPr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noProof="0"/>
              <a:t>C</a:t>
            </a:r>
            <a:r>
              <a:rPr lang="en-US" noProof="0"/>
              <a:t>lick on the icon</a:t>
            </a:r>
            <a:r>
              <a:rPr lang="hu-HU" noProof="0"/>
              <a:t> t</a:t>
            </a:r>
            <a:r>
              <a:rPr lang="en-US" noProof="0"/>
              <a:t>o insert a table</a:t>
            </a:r>
            <a:endParaRPr lang="en-GB" noProof="0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103447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sz="quarter" idx="17" hasCustomPrompt="1"/>
          </p:nvPr>
        </p:nvSpPr>
        <p:spPr>
          <a:xfrm>
            <a:off x="612774" y="1032579"/>
            <a:ext cx="8280401" cy="170235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72518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 hasCustomPrompt="1"/>
          </p:nvPr>
        </p:nvSpPr>
        <p:spPr>
          <a:xfrm>
            <a:off x="612774" y="2808000"/>
            <a:ext cx="8280401" cy="18699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sz="quarter" idx="17" hasCustomPrompt="1"/>
          </p:nvPr>
        </p:nvSpPr>
        <p:spPr>
          <a:xfrm>
            <a:off x="612774" y="1368900"/>
            <a:ext cx="8280401" cy="132283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75507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2707481"/>
            <a:ext cx="7451724" cy="36933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spcBef>
                <a:spcPct val="20000"/>
              </a:spcBef>
              <a:buFont typeface="Wingdings" pitchFamily="2" charset="2"/>
              <a:buNone/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</a:pPr>
            <a:r>
              <a:rPr lang="en-GB" noProof="0"/>
              <a:t>Click to edit Master subtitle text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2774" y="2045616"/>
            <a:ext cx="7451725" cy="430887"/>
          </a:xfrm>
        </p:spPr>
        <p:txBody>
          <a:bodyPr wrap="square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2800" b="0" noProof="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/>
              <a:t>Click to edit Master title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06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2400" b="0" noProof="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/>
              <a:t>Click to edit Master title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611188" y="1032272"/>
            <a:ext cx="8281987" cy="3645694"/>
          </a:xfrm>
        </p:spPr>
        <p:txBody>
          <a:bodyPr/>
          <a:lstStyle>
            <a:lvl1pPr>
              <a:def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68288" lvl="0" indent="-2682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1238250" algn="l"/>
              </a:tabLst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2683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-headlin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lang="en-GB" sz="1800" b="1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</a:pPr>
            <a:r>
              <a:rPr lang="en-GB" noProof="0"/>
              <a:t>Click to edit Master subtitle text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9" hasCustomPrompt="1"/>
          </p:nvPr>
        </p:nvSpPr>
        <p:spPr>
          <a:xfrm>
            <a:off x="612776" y="1368281"/>
            <a:ext cx="8280400" cy="3309685"/>
          </a:xfrm>
          <a:prstGeom prst="rect">
            <a:avLst/>
          </a:prstGeom>
        </p:spPr>
        <p:txBody>
          <a:bodyPr/>
          <a:lstStyle>
            <a:lvl1pPr>
              <a:def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</a:lstStyle>
          <a:p>
            <a:pPr marL="268288" lvl="0" indent="-2682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1238250" algn="l"/>
              </a:tabLst>
            </a:pPr>
            <a:r>
              <a:rPr lang="en-US"/>
              <a:t>Click to edit Master text styles</a:t>
            </a:r>
          </a:p>
          <a:p>
            <a:pPr marL="546100" lvl="1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</a:pPr>
            <a:r>
              <a:rPr lang="en-US"/>
              <a:t>Second level</a:t>
            </a:r>
          </a:p>
          <a:p>
            <a:pPr marL="835025" lvl="2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</a:pPr>
            <a:r>
              <a:rPr lang="en-US"/>
              <a:t>Third level</a:t>
            </a:r>
          </a:p>
          <a:p>
            <a:pPr marL="1103313" lvl="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</a:pPr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9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1" hasCustomPrompt="1"/>
          </p:nvPr>
        </p:nvSpPr>
        <p:spPr>
          <a:xfrm>
            <a:off x="612774" y="1032579"/>
            <a:ext cx="4032000" cy="364538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22" hasCustomPrompt="1"/>
          </p:nvPr>
        </p:nvSpPr>
        <p:spPr>
          <a:xfrm>
            <a:off x="4860480" y="1032579"/>
            <a:ext cx="4032000" cy="364538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1147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Headline +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22" hasCustomPrompt="1"/>
          </p:nvPr>
        </p:nvSpPr>
        <p:spPr>
          <a:xfrm>
            <a:off x="612774" y="1368900"/>
            <a:ext cx="4032000" cy="3309066"/>
          </a:xfrm>
        </p:spPr>
        <p:txBody>
          <a:bodyPr/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23" hasCustomPrompt="1"/>
          </p:nvPr>
        </p:nvSpPr>
        <p:spPr>
          <a:xfrm>
            <a:off x="4860480" y="1368900"/>
            <a:ext cx="4032000" cy="3309066"/>
          </a:xfrm>
        </p:spPr>
        <p:txBody>
          <a:bodyPr/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183680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Master title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78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text</a:t>
            </a:r>
            <a:endParaRPr lang="en-GB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1032580"/>
            <a:ext cx="8280400" cy="2972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/>
              <a:t>Click to edit Master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211090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502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12000" y="388744"/>
            <a:ext cx="8281175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r>
              <a:rPr lang="en-GB" noProof="0"/>
              <a:t>Click to edit Master title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11188" y="1032355"/>
            <a:ext cx="8281987" cy="36456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marL="546100" lvl="1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</a:pPr>
            <a:r>
              <a:rPr lang="en-US"/>
              <a:t>Second level</a:t>
            </a:r>
          </a:p>
          <a:p>
            <a:pPr marL="835025" lvl="2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</a:pPr>
            <a:r>
              <a:rPr lang="en-US"/>
              <a:t>Third level</a:t>
            </a:r>
          </a:p>
          <a:p>
            <a:pPr marL="1103313" lvl="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</a:pPr>
            <a:r>
              <a:rPr lang="en-US"/>
              <a:t>Fourth level</a:t>
            </a:r>
          </a:p>
        </p:txBody>
      </p:sp>
      <p:sp>
        <p:nvSpPr>
          <p:cNvPr id="5" name="Line 38"/>
          <p:cNvSpPr>
            <a:spLocks noChangeShapeType="1"/>
          </p:cNvSpPr>
          <p:nvPr/>
        </p:nvSpPr>
        <p:spPr bwMode="auto">
          <a:xfrm flipV="1">
            <a:off x="611188" y="789553"/>
            <a:ext cx="853281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4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3" r:id="rId4"/>
    <p:sldLayoutId id="2147483774" r:id="rId5"/>
    <p:sldLayoutId id="2147483775" r:id="rId6"/>
    <p:sldLayoutId id="2147483771" r:id="rId7"/>
    <p:sldLayoutId id="2147483779" r:id="rId8"/>
    <p:sldLayoutId id="2147483772" r:id="rId9"/>
    <p:sldLayoutId id="2147483777" r:id="rId10"/>
    <p:sldLayoutId id="2147483780" r:id="rId11"/>
    <p:sldLayoutId id="2147483776" r:id="rId12"/>
    <p:sldLayoutId id="2147483781" r:id="rId13"/>
    <p:sldLayoutId id="2147483778" r:id="rId14"/>
    <p:sldLayoutId id="2147483782" r:id="rId15"/>
    <p:sldLayoutId id="2147483783" r:id="rId16"/>
    <p:sldLayoutId id="2147483784" r:id="rId17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2400" b="0" noProof="0" dirty="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9pPr>
    </p:titleStyle>
    <p:bodyStyle>
      <a:lvl1pPr marL="268288" indent="-268288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SzPct val="80000"/>
        <a:buFont typeface="Wingdings" panose="05000000000000000000" pitchFamily="2" charset="2"/>
        <a:buChar char=""/>
        <a:tabLst>
          <a:tab pos="1238250" algn="l"/>
        </a:tabLst>
        <a:defRPr lang="en-US" sz="18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46100" indent="-276225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Symbol" panose="05050102010706020507" pitchFamily="18" charset="2"/>
        <a:buChar char=""/>
        <a:tabLst>
          <a:tab pos="1238250" algn="l"/>
        </a:tabLst>
        <a:defRPr lang="en-US" sz="1600" dirty="0" smtClean="0">
          <a:solidFill>
            <a:schemeClr val="tx1">
              <a:lumMod val="65000"/>
              <a:lumOff val="35000"/>
            </a:schemeClr>
          </a:solidFill>
          <a:latin typeface="+mn-lt"/>
        </a:defRPr>
      </a:lvl2pPr>
      <a:lvl3pPr marL="835025" indent="-287338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panose="020B0604020202020204" pitchFamily="34" charset="0"/>
        <a:buChar char="–"/>
        <a:tabLst>
          <a:tab pos="1238250" algn="l"/>
        </a:tabLst>
        <a:defRPr lang="en-US" sz="1400" dirty="0" smtClean="0">
          <a:solidFill>
            <a:schemeClr val="tx1">
              <a:lumMod val="65000"/>
              <a:lumOff val="35000"/>
            </a:schemeClr>
          </a:solidFill>
          <a:latin typeface="+mn-lt"/>
        </a:defRPr>
      </a:lvl3pPr>
      <a:lvl4pPr marL="1103313" indent="-266700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lang="en-US" sz="1400" dirty="0" smtClean="0">
          <a:solidFill>
            <a:schemeClr val="tx1">
              <a:lumMod val="65000"/>
              <a:lumOff val="35000"/>
            </a:schemeClr>
          </a:solidFill>
          <a:latin typeface="+mn-lt"/>
        </a:defRPr>
      </a:lvl4pPr>
      <a:lvl5pPr marL="1362075" indent="-285750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panose="020B0604020202020204" pitchFamily="34" charset="0"/>
        <a:buChar char="–"/>
        <a:tabLst/>
        <a:defRPr sz="1600" baseline="0">
          <a:solidFill>
            <a:schemeClr val="tx1">
              <a:lumMod val="65000"/>
              <a:lumOff val="35000"/>
            </a:schemeClr>
          </a:solidFill>
          <a:latin typeface="+mn-lt"/>
        </a:defRPr>
      </a:lvl5pPr>
      <a:lvl6pPr marL="25987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6pPr>
      <a:lvl7pPr marL="30559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7pPr>
      <a:lvl8pPr marL="35131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8pPr>
      <a:lvl9pPr marL="3970338" indent="-239713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Arial" charset="0"/>
        <a:buChar char="–"/>
        <a:tabLst>
          <a:tab pos="1238250" algn="l"/>
        </a:tabLs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jpeg"/><Relationship Id="rId5" Type="http://schemas.openxmlformats.org/officeDocument/2006/relationships/image" Target="../media/image20.png"/><Relationship Id="rId10" Type="http://schemas.openxmlformats.org/officeDocument/2006/relationships/image" Target="../media/image25.sv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9.png"/><Relationship Id="rId4" Type="http://schemas.openxmlformats.org/officeDocument/2006/relationships/image" Target="../media/image2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38">
            <a:extLst>
              <a:ext uri="{FF2B5EF4-FFF2-40B4-BE49-F238E27FC236}">
                <a16:creationId xmlns:a16="http://schemas.microsoft.com/office/drawing/2014/main" id="{D4748E2E-069B-AB41-AE36-076C3B2012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2566988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EE2AE12B-50AB-D342-8CDD-6C65FEF352A6}"/>
              </a:ext>
            </a:extLst>
          </p:cNvPr>
          <p:cNvSpPr txBox="1">
            <a:spLocks/>
          </p:cNvSpPr>
          <p:nvPr/>
        </p:nvSpPr>
        <p:spPr>
          <a:xfrm>
            <a:off x="612776" y="999178"/>
            <a:ext cx="8339200" cy="147732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en-US" b="1">
                <a:solidFill>
                  <a:srgbClr val="3961AC"/>
                </a:solidFill>
              </a:rPr>
              <a:t>Clinical presentation of PAD patients and their unmet needs from revascularization to chronic PAD</a:t>
            </a:r>
            <a:endParaRPr kumimoji="0" lang="de-DE" sz="3200" b="1" i="0" u="none" strike="noStrike" kern="0" cap="none" spc="0" normalizeH="0" baseline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" name="Rectangle 40">
            <a:extLst>
              <a:ext uri="{FF2B5EF4-FFF2-40B4-BE49-F238E27FC236}">
                <a16:creationId xmlns:a16="http://schemas.microsoft.com/office/drawing/2014/main" id="{73F53FA0-A043-D146-803F-6E364D973D8E}"/>
              </a:ext>
            </a:extLst>
          </p:cNvPr>
          <p:cNvSpPr txBox="1">
            <a:spLocks noChangeArrowheads="1"/>
          </p:cNvSpPr>
          <p:nvPr/>
        </p:nvSpPr>
        <p:spPr>
          <a:xfrm>
            <a:off x="612776" y="2707482"/>
            <a:ext cx="8423720" cy="27699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/>
              <a:t>Management of PAD patients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4652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CH" sz="2000" dirty="0" err="1"/>
              <a:t>Unplanned</a:t>
            </a:r>
            <a:r>
              <a:rPr lang="de-CH" sz="2000" dirty="0"/>
              <a:t> </a:t>
            </a:r>
            <a:r>
              <a:rPr lang="de-CH" sz="2000" dirty="0" err="1"/>
              <a:t>hospital</a:t>
            </a:r>
            <a:r>
              <a:rPr lang="de-CH" sz="2000" dirty="0"/>
              <a:t> </a:t>
            </a:r>
            <a:r>
              <a:rPr lang="de-CH" sz="2000" dirty="0" err="1"/>
              <a:t>management</a:t>
            </a:r>
            <a:r>
              <a:rPr lang="de-CH" sz="2000" dirty="0"/>
              <a:t> due </a:t>
            </a:r>
            <a:r>
              <a:rPr lang="de-CH" sz="2000" dirty="0" err="1"/>
              <a:t>to</a:t>
            </a:r>
            <a:r>
              <a:rPr lang="de-CH" sz="2000" dirty="0"/>
              <a:t> post-</a:t>
            </a:r>
            <a:r>
              <a:rPr lang="de-CH" sz="2000" dirty="0" err="1"/>
              <a:t>procedural</a:t>
            </a:r>
            <a:r>
              <a:rPr lang="de-CH" sz="2000" dirty="0"/>
              <a:t> </a:t>
            </a:r>
            <a:r>
              <a:rPr lang="de-CH" sz="2000" dirty="0" err="1"/>
              <a:t>bleeding</a:t>
            </a:r>
            <a:r>
              <a:rPr lang="de-CH" sz="2000" dirty="0"/>
              <a:t> </a:t>
            </a:r>
            <a:r>
              <a:rPr lang="de-CH" sz="2000" dirty="0" err="1"/>
              <a:t>risk</a:t>
            </a:r>
            <a:r>
              <a:rPr lang="de-CH" sz="2000" dirty="0"/>
              <a:t> was not </a:t>
            </a:r>
            <a:r>
              <a:rPr lang="de-CH" sz="2000" dirty="0" err="1"/>
              <a:t>increased</a:t>
            </a:r>
            <a:r>
              <a:rPr lang="de-CH" sz="2000" dirty="0"/>
              <a:t> </a:t>
            </a:r>
            <a:r>
              <a:rPr lang="de-CH" sz="2000" dirty="0" err="1"/>
              <a:t>with</a:t>
            </a:r>
            <a:r>
              <a:rPr lang="de-CH" sz="2000" dirty="0"/>
              <a:t> additional </a:t>
            </a:r>
            <a:r>
              <a:rPr lang="de-CH" sz="2000" dirty="0" err="1"/>
              <a:t>low</a:t>
            </a:r>
            <a:r>
              <a:rPr lang="de-CH" sz="2000" dirty="0"/>
              <a:t> dose anticoagulation</a:t>
            </a:r>
            <a:r>
              <a:rPr lang="de-CH" sz="2000" baseline="30000" dirty="0"/>
              <a:t>7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AU" sz="700" dirty="0">
                <a:solidFill>
                  <a:srgbClr val="B3B2B5"/>
                </a:solidFill>
                <a:cs typeface="Arial" charset="0"/>
              </a:rPr>
              <a:t>ALI: acute limb </a:t>
            </a:r>
            <a:r>
              <a:rPr lang="en-AU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AU" sz="700" dirty="0">
                <a:solidFill>
                  <a:srgbClr val="B3B2B5"/>
                </a:solidFill>
                <a:cs typeface="Arial" charset="0"/>
              </a:rPr>
              <a:t>; BID: twice daily; CI: confidence interval; CV: cardiovascular; HR: hazard ratio; MI: myocardial infarction; NNT: number needed to treat; OD: once daily; RRR: relative risk reduction</a:t>
            </a:r>
            <a:endParaRPr lang="en-GB" sz="700" dirty="0">
              <a:solidFill>
                <a:srgbClr val="B3B2B5"/>
              </a:solidFill>
              <a:cs typeface="Arial" charset="0"/>
            </a:endParaRP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5516558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/>
              <a:t>Post-procedural bleeding in VOYAGER PAD</a:t>
            </a:r>
          </a:p>
        </p:txBody>
      </p:sp>
      <p:graphicFrame>
        <p:nvGraphicFramePr>
          <p:cNvPr id="20" name="Content Placeholder 45">
            <a:extLst>
              <a:ext uri="{FF2B5EF4-FFF2-40B4-BE49-F238E27FC236}">
                <a16:creationId xmlns:a16="http://schemas.microsoft.com/office/drawing/2014/main" id="{7C34ADD8-4E2D-4090-B579-11E5F1906E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2848358"/>
              </p:ext>
            </p:extLst>
          </p:nvPr>
        </p:nvGraphicFramePr>
        <p:xfrm>
          <a:off x="928664" y="1337677"/>
          <a:ext cx="4240421" cy="315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 14">
            <a:extLst>
              <a:ext uri="{FF2B5EF4-FFF2-40B4-BE49-F238E27FC236}">
                <a16:creationId xmlns:a16="http://schemas.microsoft.com/office/drawing/2014/main" id="{E058E575-4445-4547-BB1B-04BFCD46B4A2}"/>
              </a:ext>
            </a:extLst>
          </p:cNvPr>
          <p:cNvSpPr/>
          <p:nvPr/>
        </p:nvSpPr>
        <p:spPr bwMode="auto">
          <a:xfrm>
            <a:off x="4751388" y="1640003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E25434B6-7EB0-4FCF-A291-CD6701195FAA}"/>
              </a:ext>
            </a:extLst>
          </p:cNvPr>
          <p:cNvSpPr txBox="1"/>
          <p:nvPr/>
        </p:nvSpPr>
        <p:spPr>
          <a:xfrm>
            <a:off x="4882640" y="1566324"/>
            <a:ext cx="572891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r>
              <a:rPr lang="en-GB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Aspirin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F68EFC66-F576-4526-86C8-2FC1A1837216}"/>
              </a:ext>
            </a:extLst>
          </p:cNvPr>
          <p:cNvSpPr/>
          <p:nvPr/>
        </p:nvSpPr>
        <p:spPr bwMode="auto">
          <a:xfrm>
            <a:off x="4752383" y="1937494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5" name="TextBox 23">
            <a:extLst>
              <a:ext uri="{FF2B5EF4-FFF2-40B4-BE49-F238E27FC236}">
                <a16:creationId xmlns:a16="http://schemas.microsoft.com/office/drawing/2014/main" id="{807EC135-D909-4037-8F93-04C4F75FAF86}"/>
              </a:ext>
            </a:extLst>
          </p:cNvPr>
          <p:cNvSpPr txBox="1"/>
          <p:nvPr/>
        </p:nvSpPr>
        <p:spPr>
          <a:xfrm>
            <a:off x="4883635" y="1791657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Rivaroxaban 2.5 mg BID </a:t>
            </a:r>
            <a:br>
              <a:rPr lang="en-GB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en-GB" sz="1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plus Aspirin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E16CDBB7-FBF5-824D-8D66-1450D763E274}"/>
              </a:ext>
            </a:extLst>
          </p:cNvPr>
          <p:cNvSpPr/>
          <p:nvPr/>
        </p:nvSpPr>
        <p:spPr>
          <a:xfrm rot="16200000">
            <a:off x="-339958" y="2738173"/>
            <a:ext cx="22076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000" b="1" i="0" u="none" strike="noStrike" kern="120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Number per 100 patients/year (%)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D8545F2-B1A6-4E6F-A6AF-81A22C9110D6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4032638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: Rounded Corners 9">
            <a:extLst>
              <a:ext uri="{FF2B5EF4-FFF2-40B4-BE49-F238E27FC236}">
                <a16:creationId xmlns:a16="http://schemas.microsoft.com/office/drawing/2014/main" id="{4B498D78-6DD4-406D-BE63-A3E7E7C809A6}"/>
              </a:ext>
            </a:extLst>
          </p:cNvPr>
          <p:cNvSpPr/>
          <p:nvPr/>
        </p:nvSpPr>
        <p:spPr bwMode="auto">
          <a:xfrm>
            <a:off x="612027" y="1130938"/>
            <a:ext cx="7920786" cy="493868"/>
          </a:xfrm>
          <a:prstGeom prst="roundRect">
            <a:avLst>
              <a:gd name="adj" fmla="val 19676"/>
            </a:avLst>
          </a:prstGeom>
          <a:solidFill>
            <a:schemeClr val="bg2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Unplanned revascularization or hospitalization could be prevented for your PAD patients – benefits of interventions can be maintained</a:t>
            </a:r>
            <a:r>
              <a:rPr lang="en-US" sz="2000" kern="0" baseline="30000" dirty="0"/>
              <a:t>6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C7FCC67-E884-44E4-BA54-98EF0EBC77DC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</a:pPr>
            <a:r>
              <a:rPr lang="da-DK" sz="700" dirty="0">
                <a:solidFill>
                  <a:srgbClr val="B3B2B5"/>
                </a:solidFill>
                <a:cs typeface="Arial" charset="0"/>
              </a:rPr>
              <a:t>ALI: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Acute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limb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CV: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Cardiovascular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MI: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Myocardial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infarction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PAD: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Peripheral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arterial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disease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</a:p>
        </p:txBody>
      </p:sp>
      <p:sp>
        <p:nvSpPr>
          <p:cNvPr id="42" name="Rectangle: Rounded Corners 12">
            <a:extLst>
              <a:ext uri="{FF2B5EF4-FFF2-40B4-BE49-F238E27FC236}">
                <a16:creationId xmlns:a16="http://schemas.microsoft.com/office/drawing/2014/main" id="{4583CB71-68BC-40AB-8473-F843154E4DE4}"/>
              </a:ext>
            </a:extLst>
          </p:cNvPr>
          <p:cNvSpPr/>
          <p:nvPr/>
        </p:nvSpPr>
        <p:spPr>
          <a:xfrm>
            <a:off x="639314" y="2219222"/>
            <a:ext cx="7893499" cy="607959"/>
          </a:xfrm>
          <a:prstGeom prst="roundRect">
            <a:avLst>
              <a:gd name="adj" fmla="val 20890"/>
            </a:avLst>
          </a:prstGeom>
          <a:solidFill>
            <a:srgbClr val="D5D4D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3" name="Rectangle: Rounded Corners 13">
            <a:extLst>
              <a:ext uri="{FF2B5EF4-FFF2-40B4-BE49-F238E27FC236}">
                <a16:creationId xmlns:a16="http://schemas.microsoft.com/office/drawing/2014/main" id="{8F53BE85-215F-49B8-B5E3-7983E3772033}"/>
              </a:ext>
            </a:extLst>
          </p:cNvPr>
          <p:cNvSpPr/>
          <p:nvPr/>
        </p:nvSpPr>
        <p:spPr>
          <a:xfrm>
            <a:off x="619123" y="2219088"/>
            <a:ext cx="2260601" cy="607959"/>
          </a:xfrm>
          <a:prstGeom prst="roundRect">
            <a:avLst>
              <a:gd name="adj" fmla="val 24528"/>
            </a:avLst>
          </a:prstGeom>
          <a:solidFill>
            <a:srgbClr val="605F6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Rectangle: Rounded Corners 15">
            <a:extLst>
              <a:ext uri="{FF2B5EF4-FFF2-40B4-BE49-F238E27FC236}">
                <a16:creationId xmlns:a16="http://schemas.microsoft.com/office/drawing/2014/main" id="{B2A54B85-E0C9-4380-BE33-3D7CB2236A52}"/>
              </a:ext>
            </a:extLst>
          </p:cNvPr>
          <p:cNvSpPr/>
          <p:nvPr/>
        </p:nvSpPr>
        <p:spPr>
          <a:xfrm>
            <a:off x="639314" y="2879304"/>
            <a:ext cx="7892659" cy="607959"/>
          </a:xfrm>
          <a:prstGeom prst="roundRect">
            <a:avLst>
              <a:gd name="adj" fmla="val 22102"/>
            </a:avLst>
          </a:prstGeom>
          <a:solidFill>
            <a:srgbClr val="D5D4D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6" name="Rectangle: Rounded Corners 16">
            <a:extLst>
              <a:ext uri="{FF2B5EF4-FFF2-40B4-BE49-F238E27FC236}">
                <a16:creationId xmlns:a16="http://schemas.microsoft.com/office/drawing/2014/main" id="{5D428A23-2581-47C6-98E2-8971475945DF}"/>
              </a:ext>
            </a:extLst>
          </p:cNvPr>
          <p:cNvSpPr/>
          <p:nvPr/>
        </p:nvSpPr>
        <p:spPr>
          <a:xfrm>
            <a:off x="611189" y="2879170"/>
            <a:ext cx="2268536" cy="607959"/>
          </a:xfrm>
          <a:prstGeom prst="roundRect">
            <a:avLst>
              <a:gd name="adj" fmla="val 23315"/>
            </a:avLst>
          </a:prstGeom>
          <a:solidFill>
            <a:srgbClr val="605F6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Rectangle: Rounded Corners 18">
            <a:extLst>
              <a:ext uri="{FF2B5EF4-FFF2-40B4-BE49-F238E27FC236}">
                <a16:creationId xmlns:a16="http://schemas.microsoft.com/office/drawing/2014/main" id="{233D0CD1-DD19-4555-BD63-A68787BDC818}"/>
              </a:ext>
            </a:extLst>
          </p:cNvPr>
          <p:cNvSpPr/>
          <p:nvPr/>
        </p:nvSpPr>
        <p:spPr>
          <a:xfrm>
            <a:off x="639314" y="3547368"/>
            <a:ext cx="7893499" cy="607959"/>
          </a:xfrm>
          <a:prstGeom prst="roundRect">
            <a:avLst>
              <a:gd name="adj" fmla="val 22102"/>
            </a:avLst>
          </a:prstGeom>
          <a:solidFill>
            <a:srgbClr val="D5D4D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Rectangle: Rounded Corners 19">
            <a:extLst>
              <a:ext uri="{FF2B5EF4-FFF2-40B4-BE49-F238E27FC236}">
                <a16:creationId xmlns:a16="http://schemas.microsoft.com/office/drawing/2014/main" id="{0FBA1554-58BD-4B55-8B1C-8E600057A6FF}"/>
              </a:ext>
            </a:extLst>
          </p:cNvPr>
          <p:cNvSpPr/>
          <p:nvPr/>
        </p:nvSpPr>
        <p:spPr>
          <a:xfrm>
            <a:off x="619123" y="3547234"/>
            <a:ext cx="2260602" cy="607959"/>
          </a:xfrm>
          <a:prstGeom prst="roundRect">
            <a:avLst>
              <a:gd name="adj" fmla="val 23315"/>
            </a:avLst>
          </a:prstGeom>
          <a:solidFill>
            <a:srgbClr val="605F62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68563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A38F1534-112F-442D-B668-0088A47AC6D1}"/>
              </a:ext>
            </a:extLst>
          </p:cNvPr>
          <p:cNvGrpSpPr/>
          <p:nvPr/>
        </p:nvGrpSpPr>
        <p:grpSpPr>
          <a:xfrm>
            <a:off x="4824415" y="4357648"/>
            <a:ext cx="2117747" cy="352046"/>
            <a:chOff x="5262565" y="4357648"/>
            <a:chExt cx="2117747" cy="352046"/>
          </a:xfrm>
        </p:grpSpPr>
        <p:sp>
          <p:nvSpPr>
            <p:cNvPr id="55" name="TextBox 6">
              <a:extLst>
                <a:ext uri="{FF2B5EF4-FFF2-40B4-BE49-F238E27FC236}">
                  <a16:creationId xmlns:a16="http://schemas.microsoft.com/office/drawing/2014/main" id="{C2F38D84-B7ED-45BD-8504-DDAC894FD83E}"/>
                </a:ext>
              </a:extLst>
            </p:cNvPr>
            <p:cNvSpPr txBox="1"/>
            <p:nvPr/>
          </p:nvSpPr>
          <p:spPr>
            <a:xfrm>
              <a:off x="5262565" y="4368959"/>
              <a:ext cx="1584320" cy="3407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t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Favours Rivaroxaban </a:t>
              </a:r>
              <a:b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2.5 mg BID plus Aspirin</a:t>
              </a:r>
            </a:p>
          </p:txBody>
        </p:sp>
        <p:sp>
          <p:nvSpPr>
            <p:cNvPr id="56" name="TextBox 7">
              <a:extLst>
                <a:ext uri="{FF2B5EF4-FFF2-40B4-BE49-F238E27FC236}">
                  <a16:creationId xmlns:a16="http://schemas.microsoft.com/office/drawing/2014/main" id="{3EB043B6-A334-4973-B09A-422BF0A80B41}"/>
                </a:ext>
              </a:extLst>
            </p:cNvPr>
            <p:cNvSpPr txBox="1"/>
            <p:nvPr/>
          </p:nvSpPr>
          <p:spPr>
            <a:xfrm>
              <a:off x="6480212" y="4357648"/>
              <a:ext cx="900100" cy="3407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t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Favours </a:t>
              </a:r>
              <a:br>
                <a:rPr kumimoji="0" lang="en-GB" sz="80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en-GB" sz="80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Aspirin</a:t>
              </a:r>
            </a:p>
          </p:txBody>
        </p:sp>
      </p:grpSp>
      <p:graphicFrame>
        <p:nvGraphicFramePr>
          <p:cNvPr id="21" name="Chart 21">
            <a:extLst>
              <a:ext uri="{FF2B5EF4-FFF2-40B4-BE49-F238E27FC236}">
                <a16:creationId xmlns:a16="http://schemas.microsoft.com/office/drawing/2014/main" id="{CA623E0D-8FE5-42A8-B9FD-74945F138E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4600459"/>
              </p:ext>
            </p:extLst>
          </p:nvPr>
        </p:nvGraphicFramePr>
        <p:xfrm>
          <a:off x="4658457" y="2023453"/>
          <a:ext cx="2409093" cy="2610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4" name="Rectangle 20">
            <a:extLst>
              <a:ext uri="{FF2B5EF4-FFF2-40B4-BE49-F238E27FC236}">
                <a16:creationId xmlns:a16="http://schemas.microsoft.com/office/drawing/2014/main" id="{798F46A0-BE74-4F3A-8CAA-2E44F3AF491D}"/>
              </a:ext>
            </a:extLst>
          </p:cNvPr>
          <p:cNvSpPr/>
          <p:nvPr/>
        </p:nvSpPr>
        <p:spPr bwMode="auto">
          <a:xfrm>
            <a:off x="612027" y="1472977"/>
            <a:ext cx="7920786" cy="3226180"/>
          </a:xfrm>
          <a:prstGeom prst="rect">
            <a:avLst/>
          </a:prstGeom>
          <a:noFill/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0" name="Table Placeholder 5">
            <a:extLst>
              <a:ext uri="{FF2B5EF4-FFF2-40B4-BE49-F238E27FC236}">
                <a16:creationId xmlns:a16="http://schemas.microsoft.com/office/drawing/2014/main" id="{73134431-3EA2-4F36-8D04-534DA62AC9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1408599"/>
              </p:ext>
            </p:extLst>
          </p:nvPr>
        </p:nvGraphicFramePr>
        <p:xfrm>
          <a:off x="744944" y="1120913"/>
          <a:ext cx="7761194" cy="304728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136495">
                  <a:extLst>
                    <a:ext uri="{9D8B030D-6E8A-4147-A177-3AD203B41FA5}">
                      <a16:colId xmlns:a16="http://schemas.microsoft.com/office/drawing/2014/main" val="4092319379"/>
                    </a:ext>
                  </a:extLst>
                </a:gridCol>
                <a:gridCol w="743017">
                  <a:extLst>
                    <a:ext uri="{9D8B030D-6E8A-4147-A177-3AD203B41FA5}">
                      <a16:colId xmlns:a16="http://schemas.microsoft.com/office/drawing/2014/main" val="1136849966"/>
                    </a:ext>
                  </a:extLst>
                </a:gridCol>
                <a:gridCol w="609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390">
                  <a:extLst>
                    <a:ext uri="{9D8B030D-6E8A-4147-A177-3AD203B41FA5}">
                      <a16:colId xmlns:a16="http://schemas.microsoft.com/office/drawing/2014/main" val="2496804779"/>
                    </a:ext>
                  </a:extLst>
                </a:gridCol>
                <a:gridCol w="609390">
                  <a:extLst>
                    <a:ext uri="{9D8B030D-6E8A-4147-A177-3AD203B41FA5}">
                      <a16:colId xmlns:a16="http://schemas.microsoft.com/office/drawing/2014/main" val="133809446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10692254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3165692"/>
                    </a:ext>
                  </a:extLst>
                </a:gridCol>
                <a:gridCol w="1181512">
                  <a:extLst>
                    <a:ext uri="{9D8B030D-6E8A-4147-A177-3AD203B41FA5}">
                      <a16:colId xmlns:a16="http://schemas.microsoft.com/office/drawing/2014/main" val="1273365877"/>
                    </a:ext>
                  </a:extLst>
                </a:gridCol>
              </a:tblGrid>
              <a:tr h="208092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Secondary outcomes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Rivaroxaban </a:t>
                      </a:r>
                      <a:b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2.5 mg BID + </a:t>
                      </a:r>
                      <a:b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Aspirin (n=3286)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>
                        <a:solidFill>
                          <a:schemeClr val="bg1"/>
                        </a:solidFill>
                      </a:endParaRPr>
                    </a:p>
                  </a:txBody>
                  <a:tcPr marL="18000" marR="18000" marT="18000" marB="18000"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Aspirin</a:t>
                      </a:r>
                      <a:endParaRPr lang="en-GB" sz="1000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(n=3278)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>
                        <a:solidFill>
                          <a:schemeClr val="bg1"/>
                        </a:solidFill>
                      </a:endParaRPr>
                    </a:p>
                  </a:txBody>
                  <a:tcPr marL="18000" marR="18000" marT="18000" marB="18000" anchor="ctr">
                    <a:lnB w="12700" cmpd="sng">
                      <a:noFill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HR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(95% CI)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0" dirty="0">
                          <a:solidFill>
                            <a:schemeClr val="bg1"/>
                          </a:solidFill>
                          <a:latin typeface="+mn-lt"/>
                        </a:rPr>
                        <a:t>p-value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6585355"/>
                  </a:ext>
                </a:extLst>
              </a:tr>
              <a:tr h="42616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Event n </a:t>
                      </a:r>
                      <a:br>
                        <a:rPr lang="en-GB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</a:br>
                      <a:r>
                        <a:rPr lang="en-GB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(%)</a:t>
                      </a:r>
                      <a:endParaRPr lang="en-GB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36000" marR="3600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K-M estimate at 3 </a:t>
                      </a:r>
                      <a:r>
                        <a:rPr lang="en-GB" sz="10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yrs</a:t>
                      </a:r>
                      <a:endParaRPr lang="en-GB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36000" marR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Event n (%)</a:t>
                      </a:r>
                      <a:endParaRPr lang="en-GB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36000" marR="360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K-M estimate at 3 </a:t>
                      </a:r>
                      <a:r>
                        <a:rPr lang="en-GB" sz="10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yrs</a:t>
                      </a:r>
                      <a:endParaRPr lang="en-GB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36000" marR="3600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842639"/>
                  </a:ext>
                </a:extLst>
              </a:tr>
              <a:tr h="62616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ALI, major amputation of avascular aetiology, MI, ischaemic stroke, CV death</a:t>
                      </a:r>
                    </a:p>
                  </a:txBody>
                  <a:tcPr marR="0" marT="18000" marB="1800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433 </a:t>
                      </a:r>
                      <a:b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(13.2)</a:t>
                      </a:r>
                    </a:p>
                  </a:txBody>
                  <a:tcPr marL="36000" marR="36000"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14.7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528 (16.1)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18.2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0.80 </a:t>
                      </a:r>
                      <a:b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(0.71–0.91)</a:t>
                      </a:r>
                    </a:p>
                  </a:txBody>
                  <a:tcPr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&lt;0.001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469420"/>
                  </a:ext>
                </a:extLst>
              </a:tr>
              <a:tr h="697678">
                <a:tc>
                  <a:txBody>
                    <a:bodyPr/>
                    <a:lstStyle/>
                    <a:p>
                      <a:pPr marL="0"/>
                      <a:r>
                        <a:rPr lang="en-GB" sz="1000" b="1">
                          <a:solidFill>
                            <a:schemeClr val="bg1"/>
                          </a:solidFill>
                          <a:latin typeface="+mn-lt"/>
                        </a:rPr>
                        <a:t>Unplanned index limb revascularisation for recurrent limb ischaemia</a:t>
                      </a:r>
                    </a:p>
                  </a:txBody>
                  <a:tcPr marR="0" marT="18000" marB="18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584</a:t>
                      </a:r>
                      <a:r>
                        <a:rPr lang="en-GB" sz="1000" b="0" i="0" u="none" strike="noStrike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GB" sz="1000" b="0" i="0" u="none" strike="noStrike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GB" sz="1000" b="0" i="0" u="none" strike="noStrike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(17.8)</a:t>
                      </a:r>
                      <a:endParaRPr lang="en-GB" sz="10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36000"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20.0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655 (20.0)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22.5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0.88 </a:t>
                      </a:r>
                      <a:b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(0.79–0.99)</a:t>
                      </a:r>
                    </a:p>
                  </a:txBody>
                  <a:tcPr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0.03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300631"/>
                  </a:ext>
                </a:extLst>
              </a:tr>
              <a:tr h="626164">
                <a:tc>
                  <a:txBody>
                    <a:bodyPr/>
                    <a:lstStyle/>
                    <a:p>
                      <a:pPr marL="0" indent="0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Hospitalisation for coronary or peripheral event of a thrombotic nature</a:t>
                      </a:r>
                    </a:p>
                  </a:txBody>
                  <a:tcPr marR="0" marT="18000" marB="18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262 </a:t>
                      </a:r>
                      <a:b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(8.0)</a:t>
                      </a:r>
                    </a:p>
                  </a:txBody>
                  <a:tcPr marL="36000" marR="36000"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8.7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356 (10.9)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12.1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0.72 </a:t>
                      </a:r>
                      <a:b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(0.62–0.85)</a:t>
                      </a:r>
                    </a:p>
                  </a:txBody>
                  <a:tcPr marT="18000" marB="1800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&lt;0.001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65770"/>
                  </a:ext>
                </a:extLst>
              </a:tr>
            </a:tbl>
          </a:graphicData>
        </a:graphic>
      </p:graphicFrame>
      <p:sp>
        <p:nvSpPr>
          <p:cNvPr id="19" name="Textfeld 18">
            <a:extLst>
              <a:ext uri="{FF2B5EF4-FFF2-40B4-BE49-F238E27FC236}">
                <a16:creationId xmlns:a16="http://schemas.microsoft.com/office/drawing/2014/main" id="{1D6B2DC6-7D6C-4E28-A2F3-E13E85D5C56D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386304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24E65EA9-6C14-0D42-83D9-1A20A5D02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435" y="1355913"/>
            <a:ext cx="7071621" cy="2880427"/>
          </a:xfrm>
          <a:prstGeom prst="rect">
            <a:avLst/>
          </a:prstGeom>
        </p:spPr>
      </p:pic>
      <p:sp>
        <p:nvSpPr>
          <p:cNvPr id="33" name="TextBox 9">
            <a:extLst>
              <a:ext uri="{FF2B5EF4-FFF2-40B4-BE49-F238E27FC236}">
                <a16:creationId xmlns:a16="http://schemas.microsoft.com/office/drawing/2014/main" id="{AA907C61-A3AD-4925-B8FD-01596E9A9A63}"/>
              </a:ext>
            </a:extLst>
          </p:cNvPr>
          <p:cNvSpPr txBox="1"/>
          <p:nvPr/>
        </p:nvSpPr>
        <p:spPr>
          <a:xfrm rot="16200000">
            <a:off x="-310009" y="2658747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spcBef>
                <a:spcPts val="0"/>
              </a:spcBef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Events prevented or caused</a:t>
            </a:r>
          </a:p>
          <a:p>
            <a:pPr algn="ctr">
              <a:spcBef>
                <a:spcPts val="0"/>
              </a:spcBef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vs Aspirin (n)</a:t>
            </a:r>
            <a:endParaRPr lang="en-GB" sz="1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9">
            <a:extLst>
              <a:ext uri="{FF2B5EF4-FFF2-40B4-BE49-F238E27FC236}">
                <a16:creationId xmlns:a16="http://schemas.microsoft.com/office/drawing/2014/main" id="{1A5DA873-B96F-438F-9E2A-7BAEB558F626}"/>
              </a:ext>
            </a:extLst>
          </p:cNvPr>
          <p:cNvSpPr txBox="1"/>
          <p:nvPr/>
        </p:nvSpPr>
        <p:spPr>
          <a:xfrm>
            <a:off x="1245954" y="4181551"/>
            <a:ext cx="449825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GB" sz="1200" b="1" ker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Months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71CA7F4-4CD5-4041-B920-9B24ABD3803B}"/>
              </a:ext>
            </a:extLst>
          </p:cNvPr>
          <p:cNvCxnSpPr>
            <a:cxnSpLocks/>
          </p:cNvCxnSpPr>
          <p:nvPr/>
        </p:nvCxnSpPr>
        <p:spPr bwMode="auto">
          <a:xfrm>
            <a:off x="5991659" y="4023529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8" name="TextBox 33">
            <a:extLst>
              <a:ext uri="{FF2B5EF4-FFF2-40B4-BE49-F238E27FC236}">
                <a16:creationId xmlns:a16="http://schemas.microsoft.com/office/drawing/2014/main" id="{90658C76-C880-44B8-9079-3A6938066087}"/>
              </a:ext>
            </a:extLst>
          </p:cNvPr>
          <p:cNvSpPr txBox="1"/>
          <p:nvPr/>
        </p:nvSpPr>
        <p:spPr>
          <a:xfrm>
            <a:off x="6265189" y="3890110"/>
            <a:ext cx="2209221" cy="1017844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Primary composite efficacy</a:t>
            </a:r>
          </a:p>
          <a:p>
            <a:pPr>
              <a:spcBef>
                <a:spcPts val="0"/>
              </a:spcBef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outcome of ALI, major</a:t>
            </a:r>
          </a:p>
          <a:p>
            <a:pPr>
              <a:spcBef>
                <a:spcPts val="0"/>
              </a:spcBef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amputation of vascular</a:t>
            </a:r>
          </a:p>
          <a:p>
            <a:pPr>
              <a:spcBef>
                <a:spcPts val="0"/>
              </a:spcBef>
            </a:pP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aetiology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MI,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ischaemic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stroke or CV death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957828C5-4FFD-4B89-8C8C-016FB8EF3C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03B91898-4257-4171-B224-A6B6ED769AAE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CH" sz="2000" dirty="0"/>
              <a:t>The </a:t>
            </a:r>
            <a:r>
              <a:rPr lang="de-CH" sz="2000" dirty="0" err="1"/>
              <a:t>protection</a:t>
            </a:r>
            <a:r>
              <a:rPr lang="de-CH" sz="2000" dirty="0"/>
              <a:t> </a:t>
            </a:r>
            <a:r>
              <a:rPr lang="de-CH" sz="2000" dirty="0" err="1"/>
              <a:t>against</a:t>
            </a:r>
            <a:r>
              <a:rPr lang="de-CH" sz="2000" dirty="0"/>
              <a:t> </a:t>
            </a:r>
            <a:r>
              <a:rPr lang="de-CH" sz="2000" dirty="0" err="1"/>
              <a:t>vascular</a:t>
            </a:r>
            <a:r>
              <a:rPr lang="de-CH" sz="2000" dirty="0"/>
              <a:t> </a:t>
            </a:r>
            <a:r>
              <a:rPr lang="de-CH" sz="2000" dirty="0" err="1"/>
              <a:t>events</a:t>
            </a:r>
            <a:r>
              <a:rPr lang="de-CH" sz="2000" dirty="0"/>
              <a:t> </a:t>
            </a:r>
            <a:r>
              <a:rPr lang="de-CH" sz="2000" dirty="0" err="1"/>
              <a:t>increased</a:t>
            </a:r>
            <a:r>
              <a:rPr lang="de-CH" sz="2000" dirty="0"/>
              <a:t> </a:t>
            </a:r>
            <a:r>
              <a:rPr lang="de-CH" sz="2000" dirty="0" err="1"/>
              <a:t>over</a:t>
            </a:r>
            <a:r>
              <a:rPr lang="de-CH" sz="2000" dirty="0"/>
              <a:t> time, </a:t>
            </a:r>
            <a:br>
              <a:rPr lang="de-CH" sz="2000" dirty="0"/>
            </a:br>
            <a:r>
              <a:rPr lang="de-CH" sz="2000" dirty="0" err="1"/>
              <a:t>without</a:t>
            </a:r>
            <a:r>
              <a:rPr lang="de-CH" sz="2000" dirty="0"/>
              <a:t> </a:t>
            </a:r>
            <a:r>
              <a:rPr lang="de-CH" sz="2000" dirty="0" err="1"/>
              <a:t>corresponding</a:t>
            </a:r>
            <a:r>
              <a:rPr lang="de-CH" sz="2000" dirty="0"/>
              <a:t> </a:t>
            </a:r>
            <a:r>
              <a:rPr lang="de-CH" sz="2000" dirty="0" err="1"/>
              <a:t>increase</a:t>
            </a:r>
            <a:r>
              <a:rPr lang="de-CH" sz="2000" dirty="0"/>
              <a:t> in TIMI </a:t>
            </a:r>
            <a:r>
              <a:rPr lang="de-CH" sz="2000" dirty="0" err="1"/>
              <a:t>major</a:t>
            </a:r>
            <a:r>
              <a:rPr lang="de-CH" sz="2000" dirty="0"/>
              <a:t> bleeding</a:t>
            </a:r>
            <a:r>
              <a:rPr lang="de-CH" sz="2000" baseline="30000" dirty="0"/>
              <a:t>7</a:t>
            </a:r>
          </a:p>
        </p:txBody>
      </p:sp>
      <p:sp>
        <p:nvSpPr>
          <p:cNvPr id="41" name="TextBox 3">
            <a:extLst>
              <a:ext uri="{FF2B5EF4-FFF2-40B4-BE49-F238E27FC236}">
                <a16:creationId xmlns:a16="http://schemas.microsoft.com/office/drawing/2014/main" id="{F5F90152-BD58-43B0-917D-02D389938EFF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primary safety outcome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ALI: Acute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, CV: Cardiovascular, MI: Myocardial infarction, PAD: Peripheral arterial disease </a:t>
            </a:r>
          </a:p>
        </p:txBody>
      </p:sp>
      <p:sp>
        <p:nvSpPr>
          <p:cNvPr id="42" name="Subtitle 1">
            <a:extLst>
              <a:ext uri="{FF2B5EF4-FFF2-40B4-BE49-F238E27FC236}">
                <a16:creationId xmlns:a16="http://schemas.microsoft.com/office/drawing/2014/main" id="{765C1B65-81D9-449C-81A0-DD06AFDD9A6C}"/>
              </a:ext>
            </a:extLst>
          </p:cNvPr>
          <p:cNvSpPr txBox="1">
            <a:spLocks/>
          </p:cNvSpPr>
          <p:nvPr/>
        </p:nvSpPr>
        <p:spPr>
          <a:xfrm>
            <a:off x="612776" y="1238314"/>
            <a:ext cx="5979753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 dirty="0"/>
              <a:t>The rivaroxaban 2.5 mg BID risk-benefit profile over time </a:t>
            </a:r>
          </a:p>
        </p:txBody>
      </p:sp>
      <p:sp>
        <p:nvSpPr>
          <p:cNvPr id="43" name="Rectangle: Rounded Corners 18">
            <a:extLst>
              <a:ext uri="{FF2B5EF4-FFF2-40B4-BE49-F238E27FC236}">
                <a16:creationId xmlns:a16="http://schemas.microsoft.com/office/drawing/2014/main" id="{F74BCDEF-A309-474A-B8F9-DFF588108CB9}"/>
              </a:ext>
            </a:extLst>
          </p:cNvPr>
          <p:cNvSpPr/>
          <p:nvPr/>
        </p:nvSpPr>
        <p:spPr>
          <a:xfrm>
            <a:off x="6008169" y="1608524"/>
            <a:ext cx="2567775" cy="1047178"/>
          </a:xfrm>
          <a:prstGeom prst="roundRect">
            <a:avLst>
              <a:gd name="adj" fmla="val 12063"/>
            </a:avLst>
          </a:prstGeom>
          <a:solidFill>
            <a:schemeClr val="bg1"/>
          </a:solidFill>
          <a:ln w="28575">
            <a:noFill/>
          </a:ln>
          <a:effectLst/>
        </p:spPr>
        <p:txBody>
          <a:bodyPr wrap="non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dirty="0">
                <a:solidFill>
                  <a:srgbClr val="605F62"/>
                </a:solidFill>
              </a:rPr>
              <a:t>The risk of bleeding remains stable.</a:t>
            </a:r>
          </a:p>
        </p:txBody>
      </p:sp>
      <p:sp>
        <p:nvSpPr>
          <p:cNvPr id="45" name="TextBox 33">
            <a:extLst>
              <a:ext uri="{FF2B5EF4-FFF2-40B4-BE49-F238E27FC236}">
                <a16:creationId xmlns:a16="http://schemas.microsoft.com/office/drawing/2014/main" id="{28FD1C32-3BBA-4BDF-A316-E333231C7FF5}"/>
              </a:ext>
            </a:extLst>
          </p:cNvPr>
          <p:cNvSpPr txBox="1"/>
          <p:nvPr/>
        </p:nvSpPr>
        <p:spPr>
          <a:xfrm>
            <a:off x="6263251" y="3576007"/>
            <a:ext cx="2211161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TIMI major bleeding*</a:t>
            </a:r>
          </a:p>
        </p:txBody>
      </p:sp>
      <p:cxnSp>
        <p:nvCxnSpPr>
          <p:cNvPr id="46" name="Straight Connector 34">
            <a:extLst>
              <a:ext uri="{FF2B5EF4-FFF2-40B4-BE49-F238E27FC236}">
                <a16:creationId xmlns:a16="http://schemas.microsoft.com/office/drawing/2014/main" id="{5A6F9C56-0C1D-4230-94DF-6813D581D0FA}"/>
              </a:ext>
            </a:extLst>
          </p:cNvPr>
          <p:cNvCxnSpPr>
            <a:cxnSpLocks/>
          </p:cNvCxnSpPr>
          <p:nvPr/>
        </p:nvCxnSpPr>
        <p:spPr bwMode="auto">
          <a:xfrm>
            <a:off x="5995086" y="3716003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7" name="Rectangle: Rounded Corners 18">
            <a:extLst>
              <a:ext uri="{FF2B5EF4-FFF2-40B4-BE49-F238E27FC236}">
                <a16:creationId xmlns:a16="http://schemas.microsoft.com/office/drawing/2014/main" id="{045BA029-79CF-42E5-BE92-B1D9F024C607}"/>
              </a:ext>
            </a:extLst>
          </p:cNvPr>
          <p:cNvSpPr/>
          <p:nvPr/>
        </p:nvSpPr>
        <p:spPr>
          <a:xfrm>
            <a:off x="5963946" y="2657202"/>
            <a:ext cx="2567775" cy="1047178"/>
          </a:xfrm>
          <a:prstGeom prst="roundRect">
            <a:avLst>
              <a:gd name="adj" fmla="val 12063"/>
            </a:avLst>
          </a:prstGeom>
          <a:noFill/>
          <a:ln w="28575">
            <a:noFill/>
          </a:ln>
          <a:effectLst/>
        </p:spPr>
        <p:txBody>
          <a:bodyPr wrap="non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dirty="0">
                <a:solidFill>
                  <a:srgbClr val="3961AC"/>
                </a:solidFill>
              </a:rPr>
              <a:t>While the risk of limb </a:t>
            </a:r>
            <a:r>
              <a:rPr lang="en-US" sz="1200" dirty="0" err="1">
                <a:solidFill>
                  <a:srgbClr val="3961AC"/>
                </a:solidFill>
              </a:rPr>
              <a:t>ischaemia</a:t>
            </a:r>
            <a:r>
              <a:rPr lang="en-US" sz="1200" dirty="0">
                <a:solidFill>
                  <a:srgbClr val="3961AC"/>
                </a:solidFill>
              </a:rPr>
              <a:t> and </a:t>
            </a:r>
            <a:br>
              <a:rPr lang="en-US" sz="1200" dirty="0">
                <a:solidFill>
                  <a:srgbClr val="3961AC"/>
                </a:solidFill>
              </a:rPr>
            </a:br>
            <a:r>
              <a:rPr lang="en-US" sz="1200" dirty="0">
                <a:solidFill>
                  <a:srgbClr val="3961AC"/>
                </a:solidFill>
              </a:rPr>
              <a:t>major CV events decreases over time.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9BB565A-4104-481A-846C-9F92D1EFD9F5}"/>
              </a:ext>
            </a:extLst>
          </p:cNvPr>
          <p:cNvSpPr txBox="1"/>
          <p:nvPr/>
        </p:nvSpPr>
        <p:spPr>
          <a:xfrm>
            <a:off x="1062200" y="1583973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200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A3F53596-F63C-46E1-8B83-9331323F5EBD}"/>
              </a:ext>
            </a:extLst>
          </p:cNvPr>
          <p:cNvCxnSpPr>
            <a:cxnSpLocks/>
          </p:cNvCxnSpPr>
          <p:nvPr/>
        </p:nvCxnSpPr>
        <p:spPr bwMode="auto">
          <a:xfrm>
            <a:off x="1498836" y="1723562"/>
            <a:ext cx="0" cy="217800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190A7333-790B-4CE6-8619-72AAC021EAC4}"/>
              </a:ext>
            </a:extLst>
          </p:cNvPr>
          <p:cNvCxnSpPr>
            <a:cxnSpLocks/>
          </p:cNvCxnSpPr>
          <p:nvPr/>
        </p:nvCxnSpPr>
        <p:spPr bwMode="auto">
          <a:xfrm>
            <a:off x="1462490" y="1728897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C7EC03E9-EF72-474F-A32C-8A1AD240CD4F}"/>
              </a:ext>
            </a:extLst>
          </p:cNvPr>
          <p:cNvCxnSpPr>
            <a:cxnSpLocks/>
          </p:cNvCxnSpPr>
          <p:nvPr/>
        </p:nvCxnSpPr>
        <p:spPr bwMode="auto">
          <a:xfrm>
            <a:off x="1462972" y="1996192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A5EE1A6F-120B-46E9-BA3E-C533042B3B9C}"/>
              </a:ext>
            </a:extLst>
          </p:cNvPr>
          <p:cNvCxnSpPr>
            <a:cxnSpLocks/>
          </p:cNvCxnSpPr>
          <p:nvPr/>
        </p:nvCxnSpPr>
        <p:spPr bwMode="auto">
          <a:xfrm>
            <a:off x="1462490" y="2263487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6F7E6955-3207-4F7B-B20E-1FBD8DE3BB9A}"/>
              </a:ext>
            </a:extLst>
          </p:cNvPr>
          <p:cNvCxnSpPr>
            <a:cxnSpLocks/>
          </p:cNvCxnSpPr>
          <p:nvPr/>
        </p:nvCxnSpPr>
        <p:spPr bwMode="auto">
          <a:xfrm>
            <a:off x="1462490" y="2530782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38B7928C-3462-452F-869F-D901377C3D8B}"/>
              </a:ext>
            </a:extLst>
          </p:cNvPr>
          <p:cNvCxnSpPr>
            <a:cxnSpLocks/>
          </p:cNvCxnSpPr>
          <p:nvPr/>
        </p:nvCxnSpPr>
        <p:spPr bwMode="auto">
          <a:xfrm>
            <a:off x="1462490" y="2798077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82AA1AC9-A1B1-47C0-9227-257E46AEB803}"/>
              </a:ext>
            </a:extLst>
          </p:cNvPr>
          <p:cNvCxnSpPr>
            <a:cxnSpLocks/>
          </p:cNvCxnSpPr>
          <p:nvPr/>
        </p:nvCxnSpPr>
        <p:spPr bwMode="auto">
          <a:xfrm>
            <a:off x="1462490" y="3065372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F242FA1B-21A3-412E-9642-97C3929D885E}"/>
              </a:ext>
            </a:extLst>
          </p:cNvPr>
          <p:cNvCxnSpPr>
            <a:cxnSpLocks/>
          </p:cNvCxnSpPr>
          <p:nvPr/>
        </p:nvCxnSpPr>
        <p:spPr bwMode="auto">
          <a:xfrm>
            <a:off x="1462490" y="3332667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D9C5D858-507B-446B-9825-9BAF4782A8B5}"/>
              </a:ext>
            </a:extLst>
          </p:cNvPr>
          <p:cNvCxnSpPr>
            <a:cxnSpLocks/>
          </p:cNvCxnSpPr>
          <p:nvPr/>
        </p:nvCxnSpPr>
        <p:spPr bwMode="auto">
          <a:xfrm>
            <a:off x="1462490" y="3599962"/>
            <a:ext cx="36000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B2EF9E5F-F81C-4A70-B47C-E9C99A6B44D6}"/>
              </a:ext>
            </a:extLst>
          </p:cNvPr>
          <p:cNvCxnSpPr>
            <a:cxnSpLocks/>
          </p:cNvCxnSpPr>
          <p:nvPr/>
        </p:nvCxnSpPr>
        <p:spPr bwMode="auto">
          <a:xfrm>
            <a:off x="1462490" y="3867256"/>
            <a:ext cx="3952992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2" name="Textfeld 61">
            <a:extLst>
              <a:ext uri="{FF2B5EF4-FFF2-40B4-BE49-F238E27FC236}">
                <a16:creationId xmlns:a16="http://schemas.microsoft.com/office/drawing/2014/main" id="{F8324B36-850E-4C7C-BE2D-6DDAB3F4763E}"/>
              </a:ext>
            </a:extLst>
          </p:cNvPr>
          <p:cNvSpPr txBox="1"/>
          <p:nvPr/>
        </p:nvSpPr>
        <p:spPr>
          <a:xfrm>
            <a:off x="1062000" y="1851789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100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C8636DAC-88FC-4BFD-9DA0-58FC4C372FAD}"/>
              </a:ext>
            </a:extLst>
          </p:cNvPr>
          <p:cNvSpPr txBox="1"/>
          <p:nvPr/>
        </p:nvSpPr>
        <p:spPr>
          <a:xfrm>
            <a:off x="1062000" y="2119605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0ED2726E-9451-4F1C-A579-BD8A3A77B09D}"/>
              </a:ext>
            </a:extLst>
          </p:cNvPr>
          <p:cNvSpPr txBox="1"/>
          <p:nvPr/>
        </p:nvSpPr>
        <p:spPr>
          <a:xfrm>
            <a:off x="937989" y="2387421"/>
            <a:ext cx="5606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–100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21BB64DB-A696-4E96-A0FB-E18F28CC87D4}"/>
              </a:ext>
            </a:extLst>
          </p:cNvPr>
          <p:cNvSpPr txBox="1"/>
          <p:nvPr/>
        </p:nvSpPr>
        <p:spPr>
          <a:xfrm>
            <a:off x="791573" y="2655237"/>
            <a:ext cx="707063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–200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01B6C4CD-A9BE-40B8-A2D5-0A568CBB659A}"/>
              </a:ext>
            </a:extLst>
          </p:cNvPr>
          <p:cNvSpPr txBox="1"/>
          <p:nvPr/>
        </p:nvSpPr>
        <p:spPr>
          <a:xfrm>
            <a:off x="973989" y="2923053"/>
            <a:ext cx="5246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–300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88B80C7F-C325-48F4-9DF9-53CD4E178432}"/>
              </a:ext>
            </a:extLst>
          </p:cNvPr>
          <p:cNvSpPr txBox="1"/>
          <p:nvPr/>
        </p:nvSpPr>
        <p:spPr>
          <a:xfrm>
            <a:off x="970589" y="3190869"/>
            <a:ext cx="5280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–400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44DC0E66-5942-4E44-B044-3E04CF3F6797}"/>
              </a:ext>
            </a:extLst>
          </p:cNvPr>
          <p:cNvSpPr txBox="1"/>
          <p:nvPr/>
        </p:nvSpPr>
        <p:spPr>
          <a:xfrm>
            <a:off x="970589" y="3458685"/>
            <a:ext cx="528047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–500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8876647D-98D3-495C-810B-4AAA1205D03F}"/>
              </a:ext>
            </a:extLst>
          </p:cNvPr>
          <p:cNvSpPr txBox="1"/>
          <p:nvPr/>
        </p:nvSpPr>
        <p:spPr>
          <a:xfrm>
            <a:off x="967188" y="3726504"/>
            <a:ext cx="531448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–600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1" name="Gerader Verbinder 70">
            <a:extLst>
              <a:ext uri="{FF2B5EF4-FFF2-40B4-BE49-F238E27FC236}">
                <a16:creationId xmlns:a16="http://schemas.microsoft.com/office/drawing/2014/main" id="{834040CC-BCF2-4D70-A369-6A5381B46699}"/>
              </a:ext>
            </a:extLst>
          </p:cNvPr>
          <p:cNvCxnSpPr/>
          <p:nvPr/>
        </p:nvCxnSpPr>
        <p:spPr bwMode="auto">
          <a:xfrm flipH="1">
            <a:off x="1498490" y="2267223"/>
            <a:ext cx="3915379" cy="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34D86748-96A4-4DDC-A6EF-2E037A3A4F4F}"/>
              </a:ext>
            </a:extLst>
          </p:cNvPr>
          <p:cNvSpPr txBox="1"/>
          <p:nvPr/>
        </p:nvSpPr>
        <p:spPr>
          <a:xfrm>
            <a:off x="1502036" y="2250714"/>
            <a:ext cx="3911830" cy="217625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r>
              <a:rPr lang="de-DE" sz="800" b="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Baseline </a:t>
            </a:r>
            <a:r>
              <a:rPr lang="de-DE" sz="800" b="0" i="0" u="none" strike="noStrike" baseline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denotes</a:t>
            </a:r>
            <a:r>
              <a:rPr lang="de-DE" sz="800" b="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de-DE" sz="800" b="0" i="0" u="none" strike="noStrike" baseline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treatment</a:t>
            </a:r>
            <a:r>
              <a:rPr lang="de-DE" sz="800" b="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800" b="0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with Aspirin</a:t>
            </a:r>
            <a:endParaRPr lang="de-DE" sz="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9817EDA4-7C1E-48AE-9F0E-381609665F3C}"/>
              </a:ext>
            </a:extLst>
          </p:cNvPr>
          <p:cNvSpPr txBox="1"/>
          <p:nvPr/>
        </p:nvSpPr>
        <p:spPr>
          <a:xfrm>
            <a:off x="1282644" y="3888000"/>
            <a:ext cx="4366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0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2AC4D762-3900-4FDD-B23F-B7AAC7029B0E}"/>
              </a:ext>
            </a:extLst>
          </p:cNvPr>
          <p:cNvGrpSpPr/>
          <p:nvPr/>
        </p:nvGrpSpPr>
        <p:grpSpPr>
          <a:xfrm>
            <a:off x="1934795" y="3867256"/>
            <a:ext cx="436636" cy="299924"/>
            <a:chOff x="2058833" y="3867256"/>
            <a:chExt cx="436636" cy="299924"/>
          </a:xfrm>
        </p:grpSpPr>
        <p:cxnSp>
          <p:nvCxnSpPr>
            <p:cNvPr id="53" name="Gerader Verbinder 52">
              <a:extLst>
                <a:ext uri="{FF2B5EF4-FFF2-40B4-BE49-F238E27FC236}">
                  <a16:creationId xmlns:a16="http://schemas.microsoft.com/office/drawing/2014/main" id="{0735B042-C862-4A58-813A-3AB9E7889062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263843" y="3885256"/>
              <a:ext cx="36000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75" name="Textfeld 74">
              <a:extLst>
                <a:ext uri="{FF2B5EF4-FFF2-40B4-BE49-F238E27FC236}">
                  <a16:creationId xmlns:a16="http://schemas.microsoft.com/office/drawing/2014/main" id="{F4B07DDF-938F-4F93-B9DE-162ACA5CC369}"/>
                </a:ext>
              </a:extLst>
            </p:cNvPr>
            <p:cNvSpPr txBox="1"/>
            <p:nvPr/>
          </p:nvSpPr>
          <p:spPr>
            <a:xfrm>
              <a:off x="2058833" y="3888000"/>
              <a:ext cx="436636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CH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6</a:t>
              </a:r>
              <a:endPara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FB002196-8F3F-4DAC-899B-76BB930820DE}"/>
              </a:ext>
            </a:extLst>
          </p:cNvPr>
          <p:cNvGrpSpPr/>
          <p:nvPr/>
        </p:nvGrpSpPr>
        <p:grpSpPr>
          <a:xfrm>
            <a:off x="2586946" y="3867215"/>
            <a:ext cx="436636" cy="299965"/>
            <a:chOff x="2846432" y="3867215"/>
            <a:chExt cx="436636" cy="299965"/>
          </a:xfrm>
        </p:grpSpPr>
        <p:cxnSp>
          <p:nvCxnSpPr>
            <p:cNvPr id="54" name="Gerader Verbinder 53">
              <a:extLst>
                <a:ext uri="{FF2B5EF4-FFF2-40B4-BE49-F238E27FC236}">
                  <a16:creationId xmlns:a16="http://schemas.microsoft.com/office/drawing/2014/main" id="{438A84F8-9FC1-4924-B351-D366FA421005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3046850" y="3885215"/>
              <a:ext cx="36000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76" name="Textfeld 75">
              <a:extLst>
                <a:ext uri="{FF2B5EF4-FFF2-40B4-BE49-F238E27FC236}">
                  <a16:creationId xmlns:a16="http://schemas.microsoft.com/office/drawing/2014/main" id="{E3D3E08C-3447-47D6-AB69-D56A79F1DFB2}"/>
                </a:ext>
              </a:extLst>
            </p:cNvPr>
            <p:cNvSpPr txBox="1"/>
            <p:nvPr/>
          </p:nvSpPr>
          <p:spPr>
            <a:xfrm>
              <a:off x="2846432" y="3888000"/>
              <a:ext cx="436636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CH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12</a:t>
              </a:r>
              <a:endPara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A75A63F3-D4A2-473D-A324-BBC15DA78365}"/>
              </a:ext>
            </a:extLst>
          </p:cNvPr>
          <p:cNvGrpSpPr/>
          <p:nvPr/>
        </p:nvGrpSpPr>
        <p:grpSpPr>
          <a:xfrm>
            <a:off x="3239097" y="3867215"/>
            <a:ext cx="436636" cy="299965"/>
            <a:chOff x="3629539" y="3867215"/>
            <a:chExt cx="436636" cy="299965"/>
          </a:xfrm>
        </p:grpSpPr>
        <p:cxnSp>
          <p:nvCxnSpPr>
            <p:cNvPr id="55" name="Gerader Verbinder 54">
              <a:extLst>
                <a:ext uri="{FF2B5EF4-FFF2-40B4-BE49-F238E27FC236}">
                  <a16:creationId xmlns:a16="http://schemas.microsoft.com/office/drawing/2014/main" id="{607F1BF5-1CA0-4D74-912E-27C838E26962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3829857" y="3885215"/>
              <a:ext cx="36000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29CCA4B8-582B-4866-8B63-4CD189A86FA8}"/>
                </a:ext>
              </a:extLst>
            </p:cNvPr>
            <p:cNvSpPr txBox="1"/>
            <p:nvPr/>
          </p:nvSpPr>
          <p:spPr>
            <a:xfrm>
              <a:off x="3629539" y="3888000"/>
              <a:ext cx="436636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CH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18</a:t>
              </a:r>
              <a:endPara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7A4320D5-E881-47C7-8E36-D5F74ACFD757}"/>
              </a:ext>
            </a:extLst>
          </p:cNvPr>
          <p:cNvGrpSpPr/>
          <p:nvPr/>
        </p:nvGrpSpPr>
        <p:grpSpPr>
          <a:xfrm>
            <a:off x="3891248" y="3865562"/>
            <a:ext cx="436636" cy="301618"/>
            <a:chOff x="4412646" y="3865562"/>
            <a:chExt cx="436636" cy="301618"/>
          </a:xfrm>
        </p:grpSpPr>
        <p:cxnSp>
          <p:nvCxnSpPr>
            <p:cNvPr id="56" name="Gerader Verbinder 55">
              <a:extLst>
                <a:ext uri="{FF2B5EF4-FFF2-40B4-BE49-F238E27FC236}">
                  <a16:creationId xmlns:a16="http://schemas.microsoft.com/office/drawing/2014/main" id="{52026ACA-5D38-45FF-8B76-D58B83B6A1E3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4612864" y="3883562"/>
              <a:ext cx="36000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78" name="Textfeld 77">
              <a:extLst>
                <a:ext uri="{FF2B5EF4-FFF2-40B4-BE49-F238E27FC236}">
                  <a16:creationId xmlns:a16="http://schemas.microsoft.com/office/drawing/2014/main" id="{428D2E77-6225-4AF9-AB69-CCB73E3E84C0}"/>
                </a:ext>
              </a:extLst>
            </p:cNvPr>
            <p:cNvSpPr txBox="1"/>
            <p:nvPr/>
          </p:nvSpPr>
          <p:spPr>
            <a:xfrm>
              <a:off x="4412646" y="3888000"/>
              <a:ext cx="436636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CH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24</a:t>
              </a:r>
              <a:endPara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EEDA6E3A-0F90-4E2E-8D2E-C0A8A0D3ED43}"/>
              </a:ext>
            </a:extLst>
          </p:cNvPr>
          <p:cNvGrpSpPr/>
          <p:nvPr/>
        </p:nvGrpSpPr>
        <p:grpSpPr>
          <a:xfrm>
            <a:off x="5195548" y="3862196"/>
            <a:ext cx="436636" cy="304984"/>
            <a:chOff x="5195548" y="3862196"/>
            <a:chExt cx="436636" cy="304984"/>
          </a:xfrm>
        </p:grpSpPr>
        <p:cxnSp>
          <p:nvCxnSpPr>
            <p:cNvPr id="57" name="Gerader Verbinder 56">
              <a:extLst>
                <a:ext uri="{FF2B5EF4-FFF2-40B4-BE49-F238E27FC236}">
                  <a16:creationId xmlns:a16="http://schemas.microsoft.com/office/drawing/2014/main" id="{92DCA57C-EE0D-437B-B8D8-41F548094629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5395869" y="3880196"/>
              <a:ext cx="36000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79" name="Textfeld 78">
              <a:extLst>
                <a:ext uri="{FF2B5EF4-FFF2-40B4-BE49-F238E27FC236}">
                  <a16:creationId xmlns:a16="http://schemas.microsoft.com/office/drawing/2014/main" id="{64D3238F-3081-4EE5-BA09-2439AA2A5569}"/>
                </a:ext>
              </a:extLst>
            </p:cNvPr>
            <p:cNvSpPr txBox="1"/>
            <p:nvPr/>
          </p:nvSpPr>
          <p:spPr>
            <a:xfrm>
              <a:off x="5195548" y="3888000"/>
              <a:ext cx="436636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CH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36</a:t>
              </a:r>
              <a:endPara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28EE54E5-0F9E-4613-904C-AE22906EF1E6}"/>
              </a:ext>
            </a:extLst>
          </p:cNvPr>
          <p:cNvGrpSpPr/>
          <p:nvPr/>
        </p:nvGrpSpPr>
        <p:grpSpPr>
          <a:xfrm>
            <a:off x="4543399" y="3865562"/>
            <a:ext cx="436636" cy="301618"/>
            <a:chOff x="4412646" y="3865562"/>
            <a:chExt cx="436636" cy="301618"/>
          </a:xfrm>
        </p:grpSpPr>
        <p:cxnSp>
          <p:nvCxnSpPr>
            <p:cNvPr id="81" name="Gerader Verbinder 80">
              <a:extLst>
                <a:ext uri="{FF2B5EF4-FFF2-40B4-BE49-F238E27FC236}">
                  <a16:creationId xmlns:a16="http://schemas.microsoft.com/office/drawing/2014/main" id="{12A7FBCF-1A8D-48F8-BE59-CE1C3C6FAB39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4612864" y="3883562"/>
              <a:ext cx="36000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82" name="Textfeld 81">
              <a:extLst>
                <a:ext uri="{FF2B5EF4-FFF2-40B4-BE49-F238E27FC236}">
                  <a16:creationId xmlns:a16="http://schemas.microsoft.com/office/drawing/2014/main" id="{20D8221A-8420-4670-91A8-E002A05A4B1E}"/>
                </a:ext>
              </a:extLst>
            </p:cNvPr>
            <p:cNvSpPr txBox="1"/>
            <p:nvPr/>
          </p:nvSpPr>
          <p:spPr>
            <a:xfrm>
              <a:off x="4412646" y="3888000"/>
              <a:ext cx="436636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CH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30</a:t>
              </a:r>
              <a:endParaRPr lang="de-D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58" name="Rectangle: Rounded Corners 18">
            <a:extLst>
              <a:ext uri="{FF2B5EF4-FFF2-40B4-BE49-F238E27FC236}">
                <a16:creationId xmlns:a16="http://schemas.microsoft.com/office/drawing/2014/main" id="{826C12A2-6890-4447-9D52-82997A6F4A92}"/>
              </a:ext>
            </a:extLst>
          </p:cNvPr>
          <p:cNvSpPr/>
          <p:nvPr/>
        </p:nvSpPr>
        <p:spPr>
          <a:xfrm>
            <a:off x="5959935" y="1603463"/>
            <a:ext cx="2567775" cy="1047178"/>
          </a:xfrm>
          <a:prstGeom prst="roundRect">
            <a:avLst>
              <a:gd name="adj" fmla="val 12063"/>
            </a:avLst>
          </a:prstGeom>
          <a:solidFill>
            <a:schemeClr val="bg1"/>
          </a:solidFill>
          <a:ln w="28575">
            <a:noFill/>
          </a:ln>
          <a:effectLst/>
        </p:spPr>
        <p:txBody>
          <a:bodyPr wrap="non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dirty="0">
                <a:solidFill>
                  <a:srgbClr val="605F62"/>
                </a:solidFill>
              </a:rPr>
              <a:t>The risk of bleeding remains stable.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1B65191F-EFD9-4BF5-9D50-6BF34D7418B1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576919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67">
            <a:extLst>
              <a:ext uri="{FF2B5EF4-FFF2-40B4-BE49-F238E27FC236}">
                <a16:creationId xmlns:a16="http://schemas.microsoft.com/office/drawing/2014/main" id="{DE6015DC-B13F-4739-A108-3B33EA7E7DD2}"/>
              </a:ext>
            </a:extLst>
          </p:cNvPr>
          <p:cNvSpPr/>
          <p:nvPr/>
        </p:nvSpPr>
        <p:spPr>
          <a:xfrm>
            <a:off x="608231" y="2369309"/>
            <a:ext cx="6660000" cy="287937"/>
          </a:xfrm>
          <a:prstGeom prst="roundRect">
            <a:avLst>
              <a:gd name="adj" fmla="val 23536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8" name="Rectangle: Rounded Corners 68">
            <a:extLst>
              <a:ext uri="{FF2B5EF4-FFF2-40B4-BE49-F238E27FC236}">
                <a16:creationId xmlns:a16="http://schemas.microsoft.com/office/drawing/2014/main" id="{EEDA3CAB-23E4-4468-808C-831D7901C2C9}"/>
              </a:ext>
            </a:extLst>
          </p:cNvPr>
          <p:cNvSpPr/>
          <p:nvPr/>
        </p:nvSpPr>
        <p:spPr>
          <a:xfrm>
            <a:off x="608231" y="2369246"/>
            <a:ext cx="2401327" cy="287937"/>
          </a:xfrm>
          <a:prstGeom prst="roundRect">
            <a:avLst>
              <a:gd name="adj" fmla="val 25147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0" name="Rectangle: Rounded Corners 70">
            <a:extLst>
              <a:ext uri="{FF2B5EF4-FFF2-40B4-BE49-F238E27FC236}">
                <a16:creationId xmlns:a16="http://schemas.microsoft.com/office/drawing/2014/main" id="{292B28E4-72FC-47F7-BF69-D81D8EB9DCE3}"/>
              </a:ext>
            </a:extLst>
          </p:cNvPr>
          <p:cNvSpPr/>
          <p:nvPr/>
        </p:nvSpPr>
        <p:spPr>
          <a:xfrm>
            <a:off x="619122" y="2719673"/>
            <a:ext cx="6660000" cy="287937"/>
          </a:xfrm>
          <a:prstGeom prst="roundRect">
            <a:avLst>
              <a:gd name="adj" fmla="val 21130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1" name="Rectangle: Rounded Corners 71">
            <a:extLst>
              <a:ext uri="{FF2B5EF4-FFF2-40B4-BE49-F238E27FC236}">
                <a16:creationId xmlns:a16="http://schemas.microsoft.com/office/drawing/2014/main" id="{B32E9B5A-1A04-4596-BAD3-106923E23186}"/>
              </a:ext>
            </a:extLst>
          </p:cNvPr>
          <p:cNvSpPr/>
          <p:nvPr/>
        </p:nvSpPr>
        <p:spPr>
          <a:xfrm>
            <a:off x="619122" y="2719610"/>
            <a:ext cx="2390435" cy="287937"/>
          </a:xfrm>
          <a:prstGeom prst="roundRect">
            <a:avLst>
              <a:gd name="adj" fmla="val 20228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3" name="Rectangle: Rounded Corners 73">
            <a:extLst>
              <a:ext uri="{FF2B5EF4-FFF2-40B4-BE49-F238E27FC236}">
                <a16:creationId xmlns:a16="http://schemas.microsoft.com/office/drawing/2014/main" id="{8A9758AD-4E38-43BE-84D8-2AD46C482454}"/>
              </a:ext>
            </a:extLst>
          </p:cNvPr>
          <p:cNvSpPr/>
          <p:nvPr/>
        </p:nvSpPr>
        <p:spPr>
          <a:xfrm>
            <a:off x="608231" y="3467869"/>
            <a:ext cx="6660000" cy="287937"/>
          </a:xfrm>
          <a:prstGeom prst="roundRect">
            <a:avLst>
              <a:gd name="adj" fmla="val 20228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" name="Rectangle: Rounded Corners 74">
            <a:extLst>
              <a:ext uri="{FF2B5EF4-FFF2-40B4-BE49-F238E27FC236}">
                <a16:creationId xmlns:a16="http://schemas.microsoft.com/office/drawing/2014/main" id="{0E503431-4243-4E62-B5E1-9B1D25C14290}"/>
              </a:ext>
            </a:extLst>
          </p:cNvPr>
          <p:cNvSpPr/>
          <p:nvPr/>
        </p:nvSpPr>
        <p:spPr>
          <a:xfrm>
            <a:off x="608231" y="3467806"/>
            <a:ext cx="2401327" cy="287937"/>
          </a:xfrm>
          <a:prstGeom prst="roundRect">
            <a:avLst>
              <a:gd name="adj" fmla="val 20228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6" name="Rectangle: Rounded Corners 76">
            <a:extLst>
              <a:ext uri="{FF2B5EF4-FFF2-40B4-BE49-F238E27FC236}">
                <a16:creationId xmlns:a16="http://schemas.microsoft.com/office/drawing/2014/main" id="{CD5A845C-995C-417E-816E-5091657AE23D}"/>
              </a:ext>
            </a:extLst>
          </p:cNvPr>
          <p:cNvSpPr/>
          <p:nvPr/>
        </p:nvSpPr>
        <p:spPr>
          <a:xfrm>
            <a:off x="608231" y="3825010"/>
            <a:ext cx="6660000" cy="287937"/>
          </a:xfrm>
          <a:prstGeom prst="roundRect">
            <a:avLst>
              <a:gd name="adj" fmla="val 2188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7" name="Rectangle: Rounded Corners 77">
            <a:extLst>
              <a:ext uri="{FF2B5EF4-FFF2-40B4-BE49-F238E27FC236}">
                <a16:creationId xmlns:a16="http://schemas.microsoft.com/office/drawing/2014/main" id="{66525855-B5C4-40D2-8A38-93BC968834BA}"/>
              </a:ext>
            </a:extLst>
          </p:cNvPr>
          <p:cNvSpPr/>
          <p:nvPr/>
        </p:nvSpPr>
        <p:spPr>
          <a:xfrm>
            <a:off x="619122" y="3824947"/>
            <a:ext cx="2390436" cy="287937"/>
          </a:xfrm>
          <a:prstGeom prst="roundRect">
            <a:avLst>
              <a:gd name="adj" fmla="val 18574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0" name="Rectangle: Rounded Corners 9">
            <a:extLst>
              <a:ext uri="{FF2B5EF4-FFF2-40B4-BE49-F238E27FC236}">
                <a16:creationId xmlns:a16="http://schemas.microsoft.com/office/drawing/2014/main" id="{4B498D78-6DD4-406D-BE63-A3E7E7C809A6}"/>
              </a:ext>
            </a:extLst>
          </p:cNvPr>
          <p:cNvSpPr/>
          <p:nvPr/>
        </p:nvSpPr>
        <p:spPr bwMode="auto">
          <a:xfrm>
            <a:off x="612027" y="1130938"/>
            <a:ext cx="7919946" cy="493868"/>
          </a:xfrm>
          <a:prstGeom prst="roundRect">
            <a:avLst>
              <a:gd name="adj" fmla="val 19676"/>
            </a:avLst>
          </a:prstGeom>
          <a:solidFill>
            <a:schemeClr val="bg2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Rectangle 20">
            <a:extLst>
              <a:ext uri="{FF2B5EF4-FFF2-40B4-BE49-F238E27FC236}">
                <a16:creationId xmlns:a16="http://schemas.microsoft.com/office/drawing/2014/main" id="{798F46A0-BE74-4F3A-8CAA-2E44F3AF491D}"/>
              </a:ext>
            </a:extLst>
          </p:cNvPr>
          <p:cNvSpPr/>
          <p:nvPr/>
        </p:nvSpPr>
        <p:spPr bwMode="auto">
          <a:xfrm>
            <a:off x="612027" y="1472977"/>
            <a:ext cx="7920786" cy="3226180"/>
          </a:xfrm>
          <a:prstGeom prst="rect">
            <a:avLst/>
          </a:prstGeom>
          <a:noFill/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Your PAD patients can be protected following lower-extremity revascularization, regardless of clopidogrel use</a:t>
            </a:r>
            <a:r>
              <a:rPr lang="en-US" sz="2000" kern="0" baseline="30000" dirty="0"/>
              <a:t>#8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C7FCC67-E884-44E4-BA54-98EF0EBC77DC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</a:pPr>
            <a:r>
              <a:rPr lang="da-DK" sz="700" dirty="0">
                <a:solidFill>
                  <a:srgbClr val="B3B2B5"/>
                </a:solidFill>
                <a:cs typeface="Arial" charset="0"/>
              </a:rPr>
              <a:t>*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primary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efficacy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outcome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†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primary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safety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outcome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#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clopidogrel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use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(&gt;30d)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was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associated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with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higher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bleeding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risk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without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additional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benefit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on the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efficacy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side</a:t>
            </a:r>
          </a:p>
          <a:p>
            <a:pPr>
              <a:spcBef>
                <a:spcPts val="0"/>
              </a:spcBef>
            </a:pPr>
            <a:r>
              <a:rPr lang="da-DK" sz="700" dirty="0">
                <a:solidFill>
                  <a:srgbClr val="B3B2B5"/>
                </a:solidFill>
                <a:cs typeface="Arial" charset="0"/>
              </a:rPr>
              <a:t>ALI: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Acute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limb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CV: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Cardiovascular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MI: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Myocardial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infarction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PAD: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Peripheral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arterial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disease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TIMI, Thrombolysis In Myocardial Infarction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</a:p>
        </p:txBody>
      </p:sp>
      <p:sp>
        <p:nvSpPr>
          <p:cNvPr id="38" name="Rectangle 87">
            <a:extLst>
              <a:ext uri="{FF2B5EF4-FFF2-40B4-BE49-F238E27FC236}">
                <a16:creationId xmlns:a16="http://schemas.microsoft.com/office/drawing/2014/main" id="{995B004C-2741-4DAD-BBE3-7854A121AD6B}"/>
              </a:ext>
            </a:extLst>
          </p:cNvPr>
          <p:cNvSpPr/>
          <p:nvPr/>
        </p:nvSpPr>
        <p:spPr>
          <a:xfrm>
            <a:off x="3858433" y="1126764"/>
            <a:ext cx="1361267" cy="50221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HR (95% CI)</a:t>
            </a:r>
            <a:endParaRPr kumimoji="0" lang="en-GB" sz="1200" b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1" name="Rectangle 91">
            <a:extLst>
              <a:ext uri="{FF2B5EF4-FFF2-40B4-BE49-F238E27FC236}">
                <a16:creationId xmlns:a16="http://schemas.microsoft.com/office/drawing/2014/main" id="{96AE8D20-8C74-4D12-A283-C7B0960DDC5B}"/>
              </a:ext>
            </a:extLst>
          </p:cNvPr>
          <p:cNvSpPr/>
          <p:nvPr/>
        </p:nvSpPr>
        <p:spPr>
          <a:xfrm>
            <a:off x="7276452" y="1136289"/>
            <a:ext cx="1279881" cy="511481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p-interaction</a:t>
            </a:r>
            <a:endParaRPr kumimoji="0" lang="en-GB" sz="1200" b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4" name="Rectangle 96">
            <a:extLst>
              <a:ext uri="{FF2B5EF4-FFF2-40B4-BE49-F238E27FC236}">
                <a16:creationId xmlns:a16="http://schemas.microsoft.com/office/drawing/2014/main" id="{3C884314-F407-40CE-87E9-EAED6B329010}"/>
              </a:ext>
            </a:extLst>
          </p:cNvPr>
          <p:cNvSpPr/>
          <p:nvPr/>
        </p:nvSpPr>
        <p:spPr>
          <a:xfrm>
            <a:off x="744251" y="1130875"/>
            <a:ext cx="2364078" cy="49810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VOYAGER PAD </a:t>
            </a:r>
            <a:r>
              <a:rPr kumimoji="0" lang="en-US" sz="1200" b="1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subanalysis</a:t>
            </a: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: </a:t>
            </a:r>
            <a:r>
              <a:rPr lang="en-US" sz="1200" b="1">
                <a:solidFill>
                  <a:srgbClr val="FFFFFF"/>
                </a:solidFill>
                <a:latin typeface="Arial" charset="0"/>
              </a:rPr>
              <a:t>Outcomes</a:t>
            </a:r>
            <a:endParaRPr kumimoji="0" lang="en-GB" sz="1200" b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50" name="Gruppieren 49">
            <a:extLst>
              <a:ext uri="{FF2B5EF4-FFF2-40B4-BE49-F238E27FC236}">
                <a16:creationId xmlns:a16="http://schemas.microsoft.com/office/drawing/2014/main" id="{16AD313E-4E98-47C9-B4BC-F7270F24EA94}"/>
              </a:ext>
            </a:extLst>
          </p:cNvPr>
          <p:cNvGrpSpPr/>
          <p:nvPr/>
        </p:nvGrpSpPr>
        <p:grpSpPr>
          <a:xfrm>
            <a:off x="4945949" y="4375597"/>
            <a:ext cx="2134170" cy="352046"/>
            <a:chOff x="5288849" y="4375597"/>
            <a:chExt cx="2134170" cy="352046"/>
          </a:xfrm>
        </p:grpSpPr>
        <p:sp>
          <p:nvSpPr>
            <p:cNvPr id="51" name="TextBox 6">
              <a:extLst>
                <a:ext uri="{FF2B5EF4-FFF2-40B4-BE49-F238E27FC236}">
                  <a16:creationId xmlns:a16="http://schemas.microsoft.com/office/drawing/2014/main" id="{1811C917-8BC6-43FF-9DD5-4DADA9ABFED0}"/>
                </a:ext>
              </a:extLst>
            </p:cNvPr>
            <p:cNvSpPr txBox="1"/>
            <p:nvPr/>
          </p:nvSpPr>
          <p:spPr>
            <a:xfrm>
              <a:off x="5288849" y="4386908"/>
              <a:ext cx="1423079" cy="3407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t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Favours Rivaroxaban </a:t>
              </a:r>
              <a:b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2.5 mg BID plus Aspirin</a:t>
              </a:r>
            </a:p>
          </p:txBody>
        </p:sp>
        <p:sp>
          <p:nvSpPr>
            <p:cNvPr id="57" name="TextBox 7">
              <a:extLst>
                <a:ext uri="{FF2B5EF4-FFF2-40B4-BE49-F238E27FC236}">
                  <a16:creationId xmlns:a16="http://schemas.microsoft.com/office/drawing/2014/main" id="{8191A13F-C1E9-4599-8A2E-888F28D7D500}"/>
                </a:ext>
              </a:extLst>
            </p:cNvPr>
            <p:cNvSpPr txBox="1"/>
            <p:nvPr/>
          </p:nvSpPr>
          <p:spPr>
            <a:xfrm>
              <a:off x="6522919" y="4375597"/>
              <a:ext cx="900100" cy="3407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t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Favours </a:t>
              </a:r>
              <a:b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en-GB" sz="8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Aspirin</a:t>
              </a:r>
            </a:p>
          </p:txBody>
        </p:sp>
      </p:grpSp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2F6C6BF4-8B33-4E06-BBF3-14F10CD8CE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5383730"/>
              </p:ext>
            </p:extLst>
          </p:nvPr>
        </p:nvGraphicFramePr>
        <p:xfrm>
          <a:off x="5008105" y="1647770"/>
          <a:ext cx="2401327" cy="2882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9" name="Table 5">
            <a:extLst>
              <a:ext uri="{FF2B5EF4-FFF2-40B4-BE49-F238E27FC236}">
                <a16:creationId xmlns:a16="http://schemas.microsoft.com/office/drawing/2014/main" id="{A07D42B9-77CD-473D-BC49-B6D3CE173D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904222"/>
              </p:ext>
            </p:extLst>
          </p:nvPr>
        </p:nvGraphicFramePr>
        <p:xfrm>
          <a:off x="612774" y="1780502"/>
          <a:ext cx="7912104" cy="2379167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796732">
                  <a:extLst>
                    <a:ext uri="{9D8B030D-6E8A-4147-A177-3AD203B41FA5}">
                      <a16:colId xmlns:a16="http://schemas.microsoft.com/office/drawing/2014/main" val="2517137555"/>
                    </a:ext>
                  </a:extLst>
                </a:gridCol>
                <a:gridCol w="1889043">
                  <a:extLst>
                    <a:ext uri="{9D8B030D-6E8A-4147-A177-3AD203B41FA5}">
                      <a16:colId xmlns:a16="http://schemas.microsoft.com/office/drawing/2014/main" val="1122331923"/>
                    </a:ext>
                  </a:extLst>
                </a:gridCol>
                <a:gridCol w="1623614">
                  <a:extLst>
                    <a:ext uri="{9D8B030D-6E8A-4147-A177-3AD203B41FA5}">
                      <a16:colId xmlns:a16="http://schemas.microsoft.com/office/drawing/2014/main" val="1533883252"/>
                    </a:ext>
                  </a:extLst>
                </a:gridCol>
                <a:gridCol w="1602715">
                  <a:extLst>
                    <a:ext uri="{9D8B030D-6E8A-4147-A177-3AD203B41FA5}">
                      <a16:colId xmlns:a16="http://schemas.microsoft.com/office/drawing/2014/main" val="4166163062"/>
                    </a:ext>
                  </a:extLst>
                </a:gridCol>
              </a:tblGrid>
              <a:tr h="536742">
                <a:tc gridSpan="4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ALI, major vascular amputation, MI, </a:t>
                      </a:r>
                      <a:br>
                        <a:rPr lang="en-GB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</a:br>
                      <a:r>
                        <a:rPr lang="en-GB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ischaemic stroke or CV death*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anchor="ctr">
                    <a:lnL>
                      <a:noFill/>
                    </a:lnL>
                    <a:solidFill>
                      <a:srgbClr val="00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anchor="ctr">
                    <a:solidFill>
                      <a:srgbClr val="0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54019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With clopidogrel</a:t>
                      </a:r>
                    </a:p>
                  </a:txBody>
                  <a:tcPr marL="3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0.85 (0.71–1.01)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0.92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092552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en-GB" sz="1200" b="1">
                          <a:solidFill>
                            <a:schemeClr val="bg1"/>
                          </a:solidFill>
                        </a:rPr>
                        <a:t>No clopidogrel</a:t>
                      </a:r>
                    </a:p>
                  </a:txBody>
                  <a:tcPr marL="36000" marR="90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0.86 (0.73–1.01)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055413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TIMI major bleeding</a:t>
                      </a:r>
                      <a:r>
                        <a:rPr lang="en-GB" sz="1200" b="1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†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651599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en-GB" sz="1200" b="1">
                          <a:solidFill>
                            <a:schemeClr val="bg1"/>
                          </a:solidFill>
                        </a:rPr>
                        <a:t>With clopidogrel</a:t>
                      </a:r>
                    </a:p>
                  </a:txBody>
                  <a:tcPr marL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1.33 (0.78–2.26)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0.71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803971"/>
                  </a:ext>
                </a:extLst>
              </a:tr>
              <a:tr h="368485">
                <a:tc>
                  <a:txBody>
                    <a:bodyPr/>
                    <a:lstStyle/>
                    <a:p>
                      <a:pPr marL="176213" indent="0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No clopidogrel</a:t>
                      </a:r>
                    </a:p>
                  </a:txBody>
                  <a:tcPr marL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1.55 (0.88–2.72)</a:t>
                      </a: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96433"/>
                  </a:ext>
                </a:extLst>
              </a:tr>
            </a:tbl>
          </a:graphicData>
        </a:graphic>
      </p:graphicFrame>
      <p:sp>
        <p:nvSpPr>
          <p:cNvPr id="24" name="Textfeld 23">
            <a:extLst>
              <a:ext uri="{FF2B5EF4-FFF2-40B4-BE49-F238E27FC236}">
                <a16:creationId xmlns:a16="http://schemas.microsoft.com/office/drawing/2014/main" id="{AD00C549-D7B5-493C-AC21-66A476BE64D9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215075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CH" sz="2000" dirty="0" err="1"/>
              <a:t>Offering</a:t>
            </a:r>
            <a:r>
              <a:rPr lang="de-CH" sz="2000" dirty="0"/>
              <a:t> </a:t>
            </a:r>
            <a:r>
              <a:rPr lang="de-CH" sz="2000" dirty="0" err="1"/>
              <a:t>vascular</a:t>
            </a:r>
            <a:r>
              <a:rPr lang="de-CH" sz="2000" dirty="0"/>
              <a:t> </a:t>
            </a:r>
            <a:r>
              <a:rPr lang="de-CH" sz="2000" dirty="0" err="1"/>
              <a:t>protection</a:t>
            </a:r>
            <a:r>
              <a:rPr lang="de-CH" sz="2000" dirty="0"/>
              <a:t> </a:t>
            </a:r>
            <a:r>
              <a:rPr lang="en-US" sz="2000" kern="0" dirty="0"/>
              <a:t>for your PAD patients like Mr. Keller after both endovascular and surgical interventions</a:t>
            </a:r>
            <a:r>
              <a:rPr lang="en-US" sz="2000" kern="0" baseline="30000" dirty="0"/>
              <a:t>6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900" indent="-88900">
              <a:spcBef>
                <a:spcPts val="0"/>
              </a:spcBef>
              <a:spcAft>
                <a:spcPts val="200"/>
              </a:spcAft>
            </a:pPr>
            <a:r>
              <a:rPr lang="da-DK" sz="700" dirty="0">
                <a:solidFill>
                  <a:srgbClr val="B3B2B5"/>
                </a:solidFill>
                <a:cs typeface="Arial" charset="0"/>
              </a:rPr>
              <a:t>PAD: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Peripheral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arterial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disease</a:t>
            </a:r>
            <a:endParaRPr lang="da-DK" sz="700" dirty="0">
              <a:solidFill>
                <a:srgbClr val="B3B2B5"/>
              </a:solidFill>
              <a:cs typeface="Arial" charset="0"/>
            </a:endParaRPr>
          </a:p>
        </p:txBody>
      </p:sp>
      <p:pic>
        <p:nvPicPr>
          <p:cNvPr id="63" name="Picture 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BEB6677D-6094-4CB8-B597-2833F0B9CFC3}"/>
              </a:ext>
            </a:extLst>
          </p:cNvPr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1" t="144" r="24931" b="2432"/>
          <a:stretch/>
        </p:blipFill>
        <p:spPr>
          <a:xfrm>
            <a:off x="3448251" y="1253666"/>
            <a:ext cx="2233103" cy="2219583"/>
          </a:xfrm>
          <a:prstGeom prst="ellipse">
            <a:avLst/>
          </a:prstGeom>
        </p:spPr>
      </p:pic>
      <p:sp>
        <p:nvSpPr>
          <p:cNvPr id="64" name="Oval 38">
            <a:extLst>
              <a:ext uri="{FF2B5EF4-FFF2-40B4-BE49-F238E27FC236}">
                <a16:creationId xmlns:a16="http://schemas.microsoft.com/office/drawing/2014/main" id="{FC495ED9-F274-4B38-B66A-FA8A2CEC65D2}"/>
              </a:ext>
            </a:extLst>
          </p:cNvPr>
          <p:cNvSpPr/>
          <p:nvPr/>
        </p:nvSpPr>
        <p:spPr bwMode="auto">
          <a:xfrm>
            <a:off x="3448251" y="1253666"/>
            <a:ext cx="2233103" cy="2219583"/>
          </a:xfrm>
          <a:prstGeom prst="ellipse">
            <a:avLst/>
          </a:prstGeom>
          <a:noFill/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tangle: Rounded Corners 41">
            <a:extLst>
              <a:ext uri="{FF2B5EF4-FFF2-40B4-BE49-F238E27FC236}">
                <a16:creationId xmlns:a16="http://schemas.microsoft.com/office/drawing/2014/main" id="{96997CD4-3EDE-493A-9A16-FD2B82BAC953}"/>
              </a:ext>
            </a:extLst>
          </p:cNvPr>
          <p:cNvSpPr/>
          <p:nvPr/>
        </p:nvSpPr>
        <p:spPr bwMode="auto">
          <a:xfrm>
            <a:off x="1181097" y="2920018"/>
            <a:ext cx="2829129" cy="1037617"/>
          </a:xfrm>
          <a:prstGeom prst="roundRect">
            <a:avLst>
              <a:gd name="adj" fmla="val 23046"/>
            </a:avLst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Endovascular revascularization procedures</a:t>
            </a:r>
          </a:p>
        </p:txBody>
      </p:sp>
      <p:sp>
        <p:nvSpPr>
          <p:cNvPr id="24" name="Rectangle: Rounded Corners 41">
            <a:extLst>
              <a:ext uri="{FF2B5EF4-FFF2-40B4-BE49-F238E27FC236}">
                <a16:creationId xmlns:a16="http://schemas.microsoft.com/office/drawing/2014/main" id="{96BDFCB3-0997-4408-A60A-67C4A80990DD}"/>
              </a:ext>
            </a:extLst>
          </p:cNvPr>
          <p:cNvSpPr/>
          <p:nvPr/>
        </p:nvSpPr>
        <p:spPr bwMode="auto">
          <a:xfrm>
            <a:off x="5133564" y="2920019"/>
            <a:ext cx="2829129" cy="1037616"/>
          </a:xfrm>
          <a:prstGeom prst="roundRect">
            <a:avLst>
              <a:gd name="adj" fmla="val 23046"/>
            </a:avLst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Surgical revascularization procedures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D19B869-876E-4A28-AFAA-4DC0816E1DB8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126069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You can provide protection for your patients </a:t>
            </a:r>
            <a:br>
              <a:rPr lang="en-US" sz="2000" kern="0" dirty="0"/>
            </a:br>
            <a:r>
              <a:rPr lang="en-US" sz="2000" kern="0" dirty="0"/>
              <a:t>undergoing endovascular revascularization</a:t>
            </a:r>
            <a:r>
              <a:rPr lang="en-US" sz="2000" kern="0" baseline="30000" dirty="0"/>
              <a:t>6,8,9</a:t>
            </a:r>
            <a:r>
              <a:rPr lang="en-US" sz="2000" kern="0" dirty="0"/>
              <a:t> 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54" name="Rectangle: Rounded Corners 6">
            <a:extLst>
              <a:ext uri="{FF2B5EF4-FFF2-40B4-BE49-F238E27FC236}">
                <a16:creationId xmlns:a16="http://schemas.microsoft.com/office/drawing/2014/main" id="{602C71F4-1A93-426E-BC72-85DE47681C22}"/>
              </a:ext>
            </a:extLst>
          </p:cNvPr>
          <p:cNvSpPr/>
          <p:nvPr/>
        </p:nvSpPr>
        <p:spPr>
          <a:xfrm>
            <a:off x="2881161" y="1143341"/>
            <a:ext cx="4177211" cy="191700"/>
          </a:xfrm>
          <a:prstGeom prst="roundRect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Patients with CLI or claudication requiring LE revascularisation</a:t>
            </a:r>
          </a:p>
        </p:txBody>
      </p:sp>
      <p:sp>
        <p:nvSpPr>
          <p:cNvPr id="55" name="Rectangle: Rounded Corners 7">
            <a:extLst>
              <a:ext uri="{FF2B5EF4-FFF2-40B4-BE49-F238E27FC236}">
                <a16:creationId xmlns:a16="http://schemas.microsoft.com/office/drawing/2014/main" id="{B4CEAAD7-D0D9-443A-BA4D-18148D177415}"/>
              </a:ext>
            </a:extLst>
          </p:cNvPr>
          <p:cNvSpPr/>
          <p:nvPr/>
        </p:nvSpPr>
        <p:spPr>
          <a:xfrm>
            <a:off x="2881161" y="2971478"/>
            <a:ext cx="4177211" cy="302915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Initiate DPI therapy on the day after angioplasty </a:t>
            </a:r>
            <a:b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(after ensuring no puncture site haematoma, AV fistula or pseudoaneurysm)</a:t>
            </a:r>
          </a:p>
        </p:txBody>
      </p:sp>
      <p:sp>
        <p:nvSpPr>
          <p:cNvPr id="56" name="Rectangle: Rounded Corners 8">
            <a:extLst>
              <a:ext uri="{FF2B5EF4-FFF2-40B4-BE49-F238E27FC236}">
                <a16:creationId xmlns:a16="http://schemas.microsoft.com/office/drawing/2014/main" id="{29BC69DE-B97C-41C2-97E0-CC8CCEB9EDD0}"/>
              </a:ext>
            </a:extLst>
          </p:cNvPr>
          <p:cNvSpPr/>
          <p:nvPr/>
        </p:nvSpPr>
        <p:spPr>
          <a:xfrm>
            <a:off x="2186488" y="1708402"/>
            <a:ext cx="2264666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Stop rivaroxaban 12–24 h before </a:t>
            </a:r>
            <a:b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procedure</a:t>
            </a:r>
          </a:p>
        </p:txBody>
      </p:sp>
      <p:sp>
        <p:nvSpPr>
          <p:cNvPr id="57" name="Flowchart: Decision 9">
            <a:extLst>
              <a:ext uri="{FF2B5EF4-FFF2-40B4-BE49-F238E27FC236}">
                <a16:creationId xmlns:a16="http://schemas.microsoft.com/office/drawing/2014/main" id="{B319D7BB-7BCA-44FF-AFC6-DE06DB46914A}"/>
              </a:ext>
            </a:extLst>
          </p:cNvPr>
          <p:cNvSpPr/>
          <p:nvPr/>
        </p:nvSpPr>
        <p:spPr>
          <a:xfrm>
            <a:off x="4569678" y="1508524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60" name="Straight Arrow Connector 10">
            <a:extLst>
              <a:ext uri="{FF2B5EF4-FFF2-40B4-BE49-F238E27FC236}">
                <a16:creationId xmlns:a16="http://schemas.microsoft.com/office/drawing/2014/main" id="{CA5D74FC-AEC1-4114-8C3B-8C9A543074DA}"/>
              </a:ext>
            </a:extLst>
          </p:cNvPr>
          <p:cNvCxnSpPr>
            <a:cxnSpLocks/>
            <a:stCxn id="54" idx="2"/>
            <a:endCxn id="57" idx="0"/>
          </p:cNvCxnSpPr>
          <p:nvPr/>
        </p:nvCxnSpPr>
        <p:spPr>
          <a:xfrm>
            <a:off x="4969766" y="1335041"/>
            <a:ext cx="0" cy="17348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11">
            <a:extLst>
              <a:ext uri="{FF2B5EF4-FFF2-40B4-BE49-F238E27FC236}">
                <a16:creationId xmlns:a16="http://schemas.microsoft.com/office/drawing/2014/main" id="{1F50E925-5614-4B15-99E4-A082E2C63365}"/>
              </a:ext>
            </a:extLst>
          </p:cNvPr>
          <p:cNvSpPr txBox="1"/>
          <p:nvPr/>
        </p:nvSpPr>
        <p:spPr>
          <a:xfrm>
            <a:off x="5325247" y="1340866"/>
            <a:ext cx="16807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 the patient already on DPI? </a:t>
            </a:r>
          </a:p>
        </p:txBody>
      </p:sp>
      <p:cxnSp>
        <p:nvCxnSpPr>
          <p:cNvPr id="62" name="Connector: Elbow 12">
            <a:extLst>
              <a:ext uri="{FF2B5EF4-FFF2-40B4-BE49-F238E27FC236}">
                <a16:creationId xmlns:a16="http://schemas.microsoft.com/office/drawing/2014/main" id="{42490293-8B66-4BD6-8E99-1F43FF635596}"/>
              </a:ext>
            </a:extLst>
          </p:cNvPr>
          <p:cNvCxnSpPr>
            <a:cxnSpLocks/>
            <a:stCxn id="57" idx="1"/>
            <a:endCxn id="56" idx="0"/>
          </p:cNvCxnSpPr>
          <p:nvPr/>
        </p:nvCxnSpPr>
        <p:spPr>
          <a:xfrm rot="10800000" flipV="1">
            <a:off x="3318821" y="1602276"/>
            <a:ext cx="1250858" cy="106126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13">
            <a:extLst>
              <a:ext uri="{FF2B5EF4-FFF2-40B4-BE49-F238E27FC236}">
                <a16:creationId xmlns:a16="http://schemas.microsoft.com/office/drawing/2014/main" id="{40CA546D-6D73-416E-9323-6B6E26B352A2}"/>
              </a:ext>
            </a:extLst>
          </p:cNvPr>
          <p:cNvCxnSpPr>
            <a:cxnSpLocks/>
            <a:stCxn id="56" idx="2"/>
            <a:endCxn id="69" idx="3"/>
          </p:cNvCxnSpPr>
          <p:nvPr/>
        </p:nvCxnSpPr>
        <p:spPr>
          <a:xfrm rot="16200000" flipH="1">
            <a:off x="4040754" y="1262311"/>
            <a:ext cx="207078" cy="1650946"/>
          </a:xfrm>
          <a:prstGeom prst="bentConnector3">
            <a:avLst>
              <a:gd name="adj1" fmla="val 50000"/>
            </a:avLst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4">
            <a:extLst>
              <a:ext uri="{FF2B5EF4-FFF2-40B4-BE49-F238E27FC236}">
                <a16:creationId xmlns:a16="http://schemas.microsoft.com/office/drawing/2014/main" id="{4A50F936-34C3-49AC-92B2-2DA4A977AAC7}"/>
              </a:ext>
            </a:extLst>
          </p:cNvPr>
          <p:cNvCxnSpPr>
            <a:cxnSpLocks/>
            <a:stCxn id="57" idx="2"/>
            <a:endCxn id="69" idx="3"/>
          </p:cNvCxnSpPr>
          <p:nvPr/>
        </p:nvCxnSpPr>
        <p:spPr>
          <a:xfrm>
            <a:off x="4969766" y="1696029"/>
            <a:ext cx="0" cy="49529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5">
            <a:extLst>
              <a:ext uri="{FF2B5EF4-FFF2-40B4-BE49-F238E27FC236}">
                <a16:creationId xmlns:a16="http://schemas.microsoft.com/office/drawing/2014/main" id="{071BFE85-D389-496C-ABEF-F97311ACA3B8}"/>
              </a:ext>
            </a:extLst>
          </p:cNvPr>
          <p:cNvSpPr txBox="1"/>
          <p:nvPr/>
        </p:nvSpPr>
        <p:spPr>
          <a:xfrm>
            <a:off x="4482497" y="1409387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</a:p>
        </p:txBody>
      </p:sp>
      <p:sp>
        <p:nvSpPr>
          <p:cNvPr id="68" name="TextBox 16">
            <a:extLst>
              <a:ext uri="{FF2B5EF4-FFF2-40B4-BE49-F238E27FC236}">
                <a16:creationId xmlns:a16="http://schemas.microsoft.com/office/drawing/2014/main" id="{C59917DD-3BEE-4F10-93AD-6577993FF41C}"/>
              </a:ext>
            </a:extLst>
          </p:cNvPr>
          <p:cNvSpPr txBox="1"/>
          <p:nvPr/>
        </p:nvSpPr>
        <p:spPr>
          <a:xfrm>
            <a:off x="4988707" y="1632947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sp>
        <p:nvSpPr>
          <p:cNvPr id="69" name="Rectangle: Top Corners Rounded 17">
            <a:extLst>
              <a:ext uri="{FF2B5EF4-FFF2-40B4-BE49-F238E27FC236}">
                <a16:creationId xmlns:a16="http://schemas.microsoft.com/office/drawing/2014/main" id="{CF16CADF-AA25-4D9B-A1BC-F6CA96FD532C}"/>
              </a:ext>
            </a:extLst>
          </p:cNvPr>
          <p:cNvSpPr/>
          <p:nvPr/>
        </p:nvSpPr>
        <p:spPr>
          <a:xfrm>
            <a:off x="2881161" y="2191323"/>
            <a:ext cx="4177211" cy="192166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Endovascular revascularisation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Rectangle: Rounded Corners 18">
            <a:extLst>
              <a:ext uri="{FF2B5EF4-FFF2-40B4-BE49-F238E27FC236}">
                <a16:creationId xmlns:a16="http://schemas.microsoft.com/office/drawing/2014/main" id="{8B5E525D-4731-4121-B623-476680FCEEE0}"/>
              </a:ext>
            </a:extLst>
          </p:cNvPr>
          <p:cNvSpPr/>
          <p:nvPr/>
        </p:nvSpPr>
        <p:spPr>
          <a:xfrm>
            <a:off x="2186488" y="3707380"/>
            <a:ext cx="2264666" cy="579263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certain endovascular patients, </a:t>
            </a:r>
            <a:b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consider adding clopidogrel</a:t>
            </a:r>
          </a:p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Where possible, limit use to 30 days to minimise bleeding risk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Flowchart: Decision 19">
            <a:extLst>
              <a:ext uri="{FF2B5EF4-FFF2-40B4-BE49-F238E27FC236}">
                <a16:creationId xmlns:a16="http://schemas.microsoft.com/office/drawing/2014/main" id="{224AA0D3-A1A6-4FC3-9A66-DA0F78999EF5}"/>
              </a:ext>
            </a:extLst>
          </p:cNvPr>
          <p:cNvSpPr/>
          <p:nvPr/>
        </p:nvSpPr>
        <p:spPr>
          <a:xfrm>
            <a:off x="4569678" y="3519876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2" name="Straight Arrow Connector 20">
            <a:extLst>
              <a:ext uri="{FF2B5EF4-FFF2-40B4-BE49-F238E27FC236}">
                <a16:creationId xmlns:a16="http://schemas.microsoft.com/office/drawing/2014/main" id="{E0E62344-ECC5-452D-8546-9221E20211FE}"/>
              </a:ext>
            </a:extLst>
          </p:cNvPr>
          <p:cNvCxnSpPr>
            <a:cxnSpLocks/>
            <a:stCxn id="55" idx="2"/>
            <a:endCxn id="71" idx="0"/>
          </p:cNvCxnSpPr>
          <p:nvPr/>
        </p:nvCxnSpPr>
        <p:spPr>
          <a:xfrm flipH="1">
            <a:off x="4969766" y="3274393"/>
            <a:ext cx="1" cy="24548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22">
            <a:extLst>
              <a:ext uri="{FF2B5EF4-FFF2-40B4-BE49-F238E27FC236}">
                <a16:creationId xmlns:a16="http://schemas.microsoft.com/office/drawing/2014/main" id="{F114A83E-59DC-400F-B79B-DDA0EBF9A163}"/>
              </a:ext>
            </a:extLst>
          </p:cNvPr>
          <p:cNvCxnSpPr>
            <a:cxnSpLocks/>
            <a:stCxn id="71" idx="1"/>
            <a:endCxn id="70" idx="0"/>
          </p:cNvCxnSpPr>
          <p:nvPr/>
        </p:nvCxnSpPr>
        <p:spPr>
          <a:xfrm rot="10800000" flipV="1">
            <a:off x="3318821" y="3613628"/>
            <a:ext cx="1250858" cy="93752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23">
            <a:extLst>
              <a:ext uri="{FF2B5EF4-FFF2-40B4-BE49-F238E27FC236}">
                <a16:creationId xmlns:a16="http://schemas.microsoft.com/office/drawing/2014/main" id="{2CF4801C-8DD8-4DB8-BFA7-17459ACA7944}"/>
              </a:ext>
            </a:extLst>
          </p:cNvPr>
          <p:cNvSpPr txBox="1"/>
          <p:nvPr/>
        </p:nvSpPr>
        <p:spPr>
          <a:xfrm>
            <a:off x="4482497" y="3415144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</a:p>
        </p:txBody>
      </p:sp>
      <p:sp>
        <p:nvSpPr>
          <p:cNvPr id="76" name="TextBox 24">
            <a:extLst>
              <a:ext uri="{FF2B5EF4-FFF2-40B4-BE49-F238E27FC236}">
                <a16:creationId xmlns:a16="http://schemas.microsoft.com/office/drawing/2014/main" id="{67E54830-1FD5-4896-A744-EE6BF65521BB}"/>
              </a:ext>
            </a:extLst>
          </p:cNvPr>
          <p:cNvSpPr txBox="1"/>
          <p:nvPr/>
        </p:nvSpPr>
        <p:spPr>
          <a:xfrm>
            <a:off x="4988707" y="3651259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77" name="Straight Arrow Connector 25">
            <a:extLst>
              <a:ext uri="{FF2B5EF4-FFF2-40B4-BE49-F238E27FC236}">
                <a16:creationId xmlns:a16="http://schemas.microsoft.com/office/drawing/2014/main" id="{D912AE62-2257-4B96-9EC5-59AB1EC5DFDF}"/>
              </a:ext>
            </a:extLst>
          </p:cNvPr>
          <p:cNvCxnSpPr>
            <a:cxnSpLocks/>
            <a:stCxn id="69" idx="1"/>
            <a:endCxn id="84" idx="0"/>
          </p:cNvCxnSpPr>
          <p:nvPr/>
        </p:nvCxnSpPr>
        <p:spPr>
          <a:xfrm>
            <a:off x="4969766" y="2383489"/>
            <a:ext cx="0" cy="21435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Top Corners Rounded 26">
            <a:extLst>
              <a:ext uri="{FF2B5EF4-FFF2-40B4-BE49-F238E27FC236}">
                <a16:creationId xmlns:a16="http://schemas.microsoft.com/office/drawing/2014/main" id="{98C7F711-5550-4C2C-B8B8-210121196B80}"/>
              </a:ext>
            </a:extLst>
          </p:cNvPr>
          <p:cNvSpPr/>
          <p:nvPr/>
        </p:nvSpPr>
        <p:spPr>
          <a:xfrm>
            <a:off x="2881161" y="4387251"/>
            <a:ext cx="4177211" cy="191700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Chronic PAD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Rectangle: Rounded Corners 27">
            <a:extLst>
              <a:ext uri="{FF2B5EF4-FFF2-40B4-BE49-F238E27FC236}">
                <a16:creationId xmlns:a16="http://schemas.microsoft.com/office/drawing/2014/main" id="{AC21420B-2FF2-4C03-AAC3-C96C6A1283AF}"/>
              </a:ext>
            </a:extLst>
          </p:cNvPr>
          <p:cNvSpPr/>
          <p:nvPr/>
        </p:nvSpPr>
        <p:spPr>
          <a:xfrm>
            <a:off x="2881161" y="4658986"/>
            <a:ext cx="4177211" cy="200658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Continue DPI for long-term management</a:t>
            </a:r>
          </a:p>
        </p:txBody>
      </p:sp>
      <p:cxnSp>
        <p:nvCxnSpPr>
          <p:cNvPr id="80" name="Straight Arrow Connector 28">
            <a:extLst>
              <a:ext uri="{FF2B5EF4-FFF2-40B4-BE49-F238E27FC236}">
                <a16:creationId xmlns:a16="http://schemas.microsoft.com/office/drawing/2014/main" id="{8DDCF716-8063-4C64-A742-FED0C6504E4C}"/>
              </a:ext>
            </a:extLst>
          </p:cNvPr>
          <p:cNvCxnSpPr>
            <a:cxnSpLocks/>
            <a:stCxn id="71" idx="2"/>
            <a:endCxn id="78" idx="3"/>
          </p:cNvCxnSpPr>
          <p:nvPr/>
        </p:nvCxnSpPr>
        <p:spPr>
          <a:xfrm>
            <a:off x="4969766" y="3707380"/>
            <a:ext cx="0" cy="679872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29">
            <a:extLst>
              <a:ext uri="{FF2B5EF4-FFF2-40B4-BE49-F238E27FC236}">
                <a16:creationId xmlns:a16="http://schemas.microsoft.com/office/drawing/2014/main" id="{D1BE36DA-9FE1-460B-87F0-69C71BFF87C2}"/>
              </a:ext>
            </a:extLst>
          </p:cNvPr>
          <p:cNvCxnSpPr>
            <a:cxnSpLocks/>
            <a:stCxn id="70" idx="2"/>
          </p:cNvCxnSpPr>
          <p:nvPr/>
        </p:nvCxnSpPr>
        <p:spPr>
          <a:xfrm>
            <a:off x="3318821" y="4286643"/>
            <a:ext cx="0" cy="10060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30">
            <a:extLst>
              <a:ext uri="{FF2B5EF4-FFF2-40B4-BE49-F238E27FC236}">
                <a16:creationId xmlns:a16="http://schemas.microsoft.com/office/drawing/2014/main" id="{059D7E4B-6388-4747-ABFD-B44DCD0F3F64}"/>
              </a:ext>
            </a:extLst>
          </p:cNvPr>
          <p:cNvCxnSpPr>
            <a:cxnSpLocks/>
            <a:stCxn id="78" idx="1"/>
            <a:endCxn id="79" idx="0"/>
          </p:cNvCxnSpPr>
          <p:nvPr/>
        </p:nvCxnSpPr>
        <p:spPr>
          <a:xfrm>
            <a:off x="4969766" y="4578951"/>
            <a:ext cx="0" cy="8003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: Rounded Corners 31">
            <a:extLst>
              <a:ext uri="{FF2B5EF4-FFF2-40B4-BE49-F238E27FC236}">
                <a16:creationId xmlns:a16="http://schemas.microsoft.com/office/drawing/2014/main" id="{661ABA75-96B2-4E22-88CE-54AA2D54F3ED}"/>
              </a:ext>
            </a:extLst>
          </p:cNvPr>
          <p:cNvSpPr/>
          <p:nvPr/>
        </p:nvSpPr>
        <p:spPr>
          <a:xfrm>
            <a:off x="4569678" y="3873697"/>
            <a:ext cx="801234" cy="262946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DPI only</a:t>
            </a:r>
          </a:p>
        </p:txBody>
      </p:sp>
      <p:sp>
        <p:nvSpPr>
          <p:cNvPr id="84" name="Flowchart: Decision 32">
            <a:extLst>
              <a:ext uri="{FF2B5EF4-FFF2-40B4-BE49-F238E27FC236}">
                <a16:creationId xmlns:a16="http://schemas.microsoft.com/office/drawing/2014/main" id="{0E8D5574-6343-48C5-BCBB-22F95BA5C963}"/>
              </a:ext>
            </a:extLst>
          </p:cNvPr>
          <p:cNvSpPr/>
          <p:nvPr/>
        </p:nvSpPr>
        <p:spPr>
          <a:xfrm>
            <a:off x="4569678" y="2597847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TextBox 33">
            <a:extLst>
              <a:ext uri="{FF2B5EF4-FFF2-40B4-BE49-F238E27FC236}">
                <a16:creationId xmlns:a16="http://schemas.microsoft.com/office/drawing/2014/main" id="{B73D5FEC-62B0-4C18-AD98-CC8B3518913D}"/>
              </a:ext>
            </a:extLst>
          </p:cNvPr>
          <p:cNvSpPr txBox="1"/>
          <p:nvPr/>
        </p:nvSpPr>
        <p:spPr>
          <a:xfrm>
            <a:off x="5324400" y="2374309"/>
            <a:ext cx="1950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Does the patient have any contraindications to DPI?</a:t>
            </a:r>
          </a:p>
        </p:txBody>
      </p:sp>
      <p:sp>
        <p:nvSpPr>
          <p:cNvPr id="86" name="TextBox 34">
            <a:extLst>
              <a:ext uri="{FF2B5EF4-FFF2-40B4-BE49-F238E27FC236}">
                <a16:creationId xmlns:a16="http://schemas.microsoft.com/office/drawing/2014/main" id="{F3010CAF-A8BA-4846-8A29-770C95706B94}"/>
              </a:ext>
            </a:extLst>
          </p:cNvPr>
          <p:cNvSpPr txBox="1"/>
          <p:nvPr/>
        </p:nvSpPr>
        <p:spPr>
          <a:xfrm>
            <a:off x="4482497" y="2489506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</a:p>
        </p:txBody>
      </p:sp>
      <p:sp>
        <p:nvSpPr>
          <p:cNvPr id="87" name="TextBox 35">
            <a:extLst>
              <a:ext uri="{FF2B5EF4-FFF2-40B4-BE49-F238E27FC236}">
                <a16:creationId xmlns:a16="http://schemas.microsoft.com/office/drawing/2014/main" id="{582FD740-A3AC-4D58-A3F4-90AB7AFCEFFE}"/>
              </a:ext>
            </a:extLst>
          </p:cNvPr>
          <p:cNvSpPr txBox="1"/>
          <p:nvPr/>
        </p:nvSpPr>
        <p:spPr>
          <a:xfrm>
            <a:off x="4988707" y="2725530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88" name="Straight Arrow Connector 36">
            <a:extLst>
              <a:ext uri="{FF2B5EF4-FFF2-40B4-BE49-F238E27FC236}">
                <a16:creationId xmlns:a16="http://schemas.microsoft.com/office/drawing/2014/main" id="{467D526B-EE92-46D3-859D-3EA16ABA59B8}"/>
              </a:ext>
            </a:extLst>
          </p:cNvPr>
          <p:cNvCxnSpPr>
            <a:cxnSpLocks/>
            <a:stCxn id="84" idx="2"/>
            <a:endCxn id="55" idx="0"/>
          </p:cNvCxnSpPr>
          <p:nvPr/>
        </p:nvCxnSpPr>
        <p:spPr>
          <a:xfrm>
            <a:off x="4969766" y="2785352"/>
            <a:ext cx="1" cy="186126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37">
            <a:extLst>
              <a:ext uri="{FF2B5EF4-FFF2-40B4-BE49-F238E27FC236}">
                <a16:creationId xmlns:a16="http://schemas.microsoft.com/office/drawing/2014/main" id="{28D3FB2B-1BCB-4251-9580-D85F5B6EB08D}"/>
              </a:ext>
            </a:extLst>
          </p:cNvPr>
          <p:cNvCxnSpPr>
            <a:cxnSpLocks/>
            <a:stCxn id="84" idx="1"/>
            <a:endCxn id="90" idx="3"/>
          </p:cNvCxnSpPr>
          <p:nvPr/>
        </p:nvCxnSpPr>
        <p:spPr>
          <a:xfrm flipH="1">
            <a:off x="3944249" y="2691599"/>
            <a:ext cx="625430" cy="59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: Rounded Corners 38">
            <a:extLst>
              <a:ext uri="{FF2B5EF4-FFF2-40B4-BE49-F238E27FC236}">
                <a16:creationId xmlns:a16="http://schemas.microsoft.com/office/drawing/2014/main" id="{EAF9199B-CC0F-4DD2-8C7C-AF5FB2B7814E}"/>
              </a:ext>
            </a:extLst>
          </p:cNvPr>
          <p:cNvSpPr/>
          <p:nvPr/>
        </p:nvSpPr>
        <p:spPr>
          <a:xfrm>
            <a:off x="2180443" y="2554270"/>
            <a:ext cx="1763805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Consider alternatives </a:t>
            </a:r>
            <a:b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e.g. DAPT or SAPT</a:t>
            </a:r>
          </a:p>
        </p:txBody>
      </p:sp>
      <p:sp>
        <p:nvSpPr>
          <p:cNvPr id="91" name="Left Bracket 39">
            <a:extLst>
              <a:ext uri="{FF2B5EF4-FFF2-40B4-BE49-F238E27FC236}">
                <a16:creationId xmlns:a16="http://schemas.microsoft.com/office/drawing/2014/main" id="{8DCD4FBC-1E84-4F1C-A80E-01DBCEACB796}"/>
              </a:ext>
            </a:extLst>
          </p:cNvPr>
          <p:cNvSpPr/>
          <p:nvPr/>
        </p:nvSpPr>
        <p:spPr>
          <a:xfrm>
            <a:off x="1914961" y="1238355"/>
            <a:ext cx="473808" cy="3523870"/>
          </a:xfrm>
          <a:prstGeom prst="leftBracket">
            <a:avLst>
              <a:gd name="adj" fmla="val 115170"/>
            </a:avLst>
          </a:prstGeom>
          <a:ln w="1270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92" name="Straight Connector 40">
            <a:extLst>
              <a:ext uri="{FF2B5EF4-FFF2-40B4-BE49-F238E27FC236}">
                <a16:creationId xmlns:a16="http://schemas.microsoft.com/office/drawing/2014/main" id="{33EDEC2C-5287-4538-9C16-40B106CCFB98}"/>
              </a:ext>
            </a:extLst>
          </p:cNvPr>
          <p:cNvCxnSpPr>
            <a:cxnSpLocks/>
            <a:stCxn id="91" idx="2"/>
            <a:endCxn id="79" idx="1"/>
          </p:cNvCxnSpPr>
          <p:nvPr/>
        </p:nvCxnSpPr>
        <p:spPr>
          <a:xfrm flipV="1">
            <a:off x="2388769" y="4759315"/>
            <a:ext cx="492392" cy="2911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41">
            <a:extLst>
              <a:ext uri="{FF2B5EF4-FFF2-40B4-BE49-F238E27FC236}">
                <a16:creationId xmlns:a16="http://schemas.microsoft.com/office/drawing/2014/main" id="{0B74DFF2-03EC-46D3-8F52-9FDAE81DA96F}"/>
              </a:ext>
            </a:extLst>
          </p:cNvPr>
          <p:cNvCxnSpPr>
            <a:cxnSpLocks/>
            <a:stCxn id="91" idx="0"/>
            <a:endCxn id="54" idx="1"/>
          </p:cNvCxnSpPr>
          <p:nvPr/>
        </p:nvCxnSpPr>
        <p:spPr>
          <a:xfrm>
            <a:off x="2388769" y="1238355"/>
            <a:ext cx="492392" cy="836"/>
          </a:xfrm>
          <a:prstGeom prst="line">
            <a:avLst/>
          </a:prstGeom>
          <a:ln>
            <a:solidFill>
              <a:srgbClr val="3961AC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21">
            <a:extLst>
              <a:ext uri="{FF2B5EF4-FFF2-40B4-BE49-F238E27FC236}">
                <a16:creationId xmlns:a16="http://schemas.microsoft.com/office/drawing/2014/main" id="{F95FB64D-843F-4FB1-8FC2-A265120C3A29}"/>
              </a:ext>
            </a:extLst>
          </p:cNvPr>
          <p:cNvSpPr txBox="1"/>
          <p:nvPr/>
        </p:nvSpPr>
        <p:spPr>
          <a:xfrm>
            <a:off x="5324400" y="3279054"/>
            <a:ext cx="2380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 the patient at high risk of</a:t>
            </a:r>
            <a:b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post-interventional failure?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900" indent="-88900"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Illustrative care pathway based on expert insights.</a:t>
            </a:r>
          </a:p>
          <a:p>
            <a:pPr marL="7938" indent="-7938"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CLI: critical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; DAPT: dual antiplatelet therapy; DPI: dual pathway inhibition;; LE: lower extremity; N: no; PAD: peripheral artery disease; SAPT: single antiplatelet therapy; Y: yes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A3E589B3-C55C-487C-B5F5-23B4487CB7A0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4192812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You can provide protection for your patients </a:t>
            </a:r>
            <a:br>
              <a:rPr lang="en-US" sz="2000" kern="0" dirty="0"/>
            </a:br>
            <a:r>
              <a:rPr lang="en-US" sz="2000" kern="0" dirty="0"/>
              <a:t>undergoing surgical revascularization</a:t>
            </a:r>
            <a:r>
              <a:rPr lang="en-US" sz="2000" kern="0" baseline="30000" dirty="0"/>
              <a:t>6,8,9</a:t>
            </a:r>
            <a:r>
              <a:rPr lang="en-US" sz="2000" kern="0" dirty="0"/>
              <a:t> 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900" indent="-88900"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Illustrative care pathway based on expert insights.</a:t>
            </a:r>
          </a:p>
          <a:p>
            <a:pPr marL="88900" indent="-88900"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CLI: critical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; DAPT: dual antiplatelet therapy; DPI: dual pathway inhibition;; LE: lower extremity; N: no; PAD: peripheral artery disease; SAPT: single antiplatelet therapy; Y: yes</a:t>
            </a:r>
          </a:p>
        </p:txBody>
      </p:sp>
      <p:sp>
        <p:nvSpPr>
          <p:cNvPr id="54" name="Rectangle: Rounded Corners 6">
            <a:extLst>
              <a:ext uri="{FF2B5EF4-FFF2-40B4-BE49-F238E27FC236}">
                <a16:creationId xmlns:a16="http://schemas.microsoft.com/office/drawing/2014/main" id="{602C71F4-1A93-426E-BC72-85DE47681C22}"/>
              </a:ext>
            </a:extLst>
          </p:cNvPr>
          <p:cNvSpPr/>
          <p:nvPr/>
        </p:nvSpPr>
        <p:spPr>
          <a:xfrm>
            <a:off x="2881161" y="1143341"/>
            <a:ext cx="4177211" cy="191700"/>
          </a:xfrm>
          <a:prstGeom prst="roundRect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Patients with CLI or claudication requiring LE revascularisation</a:t>
            </a:r>
          </a:p>
        </p:txBody>
      </p:sp>
      <p:sp>
        <p:nvSpPr>
          <p:cNvPr id="55" name="Rectangle: Rounded Corners 7">
            <a:extLst>
              <a:ext uri="{FF2B5EF4-FFF2-40B4-BE49-F238E27FC236}">
                <a16:creationId xmlns:a16="http://schemas.microsoft.com/office/drawing/2014/main" id="{B4CEAAD7-D0D9-443A-BA4D-18148D177415}"/>
              </a:ext>
            </a:extLst>
          </p:cNvPr>
          <p:cNvSpPr/>
          <p:nvPr/>
        </p:nvSpPr>
        <p:spPr>
          <a:xfrm>
            <a:off x="2881161" y="2971478"/>
            <a:ext cx="4177211" cy="302915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Initiate DPI therapy as soon as haemostasis is achieved</a:t>
            </a:r>
            <a:b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(usually 2–4 days after surgery)</a:t>
            </a:r>
          </a:p>
        </p:txBody>
      </p:sp>
      <p:sp>
        <p:nvSpPr>
          <p:cNvPr id="56" name="Rectangle: Rounded Corners 8">
            <a:extLst>
              <a:ext uri="{FF2B5EF4-FFF2-40B4-BE49-F238E27FC236}">
                <a16:creationId xmlns:a16="http://schemas.microsoft.com/office/drawing/2014/main" id="{29BC69DE-B97C-41C2-97E0-CC8CCEB9EDD0}"/>
              </a:ext>
            </a:extLst>
          </p:cNvPr>
          <p:cNvSpPr/>
          <p:nvPr/>
        </p:nvSpPr>
        <p:spPr>
          <a:xfrm>
            <a:off x="2186488" y="1708402"/>
            <a:ext cx="2264666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Stop rivaroxaban 12–24 h before </a:t>
            </a:r>
            <a:b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procedure</a:t>
            </a:r>
          </a:p>
        </p:txBody>
      </p:sp>
      <p:sp>
        <p:nvSpPr>
          <p:cNvPr id="57" name="Flowchart: Decision 9">
            <a:extLst>
              <a:ext uri="{FF2B5EF4-FFF2-40B4-BE49-F238E27FC236}">
                <a16:creationId xmlns:a16="http://schemas.microsoft.com/office/drawing/2014/main" id="{B319D7BB-7BCA-44FF-AFC6-DE06DB46914A}"/>
              </a:ext>
            </a:extLst>
          </p:cNvPr>
          <p:cNvSpPr/>
          <p:nvPr/>
        </p:nvSpPr>
        <p:spPr>
          <a:xfrm>
            <a:off x="4569678" y="1508524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60" name="Straight Arrow Connector 10">
            <a:extLst>
              <a:ext uri="{FF2B5EF4-FFF2-40B4-BE49-F238E27FC236}">
                <a16:creationId xmlns:a16="http://schemas.microsoft.com/office/drawing/2014/main" id="{CA5D74FC-AEC1-4114-8C3B-8C9A543074DA}"/>
              </a:ext>
            </a:extLst>
          </p:cNvPr>
          <p:cNvCxnSpPr>
            <a:cxnSpLocks/>
            <a:stCxn id="54" idx="2"/>
            <a:endCxn id="57" idx="0"/>
          </p:cNvCxnSpPr>
          <p:nvPr/>
        </p:nvCxnSpPr>
        <p:spPr>
          <a:xfrm>
            <a:off x="4969766" y="1335041"/>
            <a:ext cx="0" cy="17348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11">
            <a:extLst>
              <a:ext uri="{FF2B5EF4-FFF2-40B4-BE49-F238E27FC236}">
                <a16:creationId xmlns:a16="http://schemas.microsoft.com/office/drawing/2014/main" id="{1F50E925-5614-4B15-99E4-A082E2C63365}"/>
              </a:ext>
            </a:extLst>
          </p:cNvPr>
          <p:cNvSpPr txBox="1"/>
          <p:nvPr/>
        </p:nvSpPr>
        <p:spPr>
          <a:xfrm>
            <a:off x="5324400" y="1340866"/>
            <a:ext cx="16807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 the patient already on DPI? </a:t>
            </a:r>
          </a:p>
        </p:txBody>
      </p:sp>
      <p:cxnSp>
        <p:nvCxnSpPr>
          <p:cNvPr id="62" name="Connector: Elbow 12">
            <a:extLst>
              <a:ext uri="{FF2B5EF4-FFF2-40B4-BE49-F238E27FC236}">
                <a16:creationId xmlns:a16="http://schemas.microsoft.com/office/drawing/2014/main" id="{42490293-8B66-4BD6-8E99-1F43FF635596}"/>
              </a:ext>
            </a:extLst>
          </p:cNvPr>
          <p:cNvCxnSpPr>
            <a:cxnSpLocks/>
            <a:stCxn id="57" idx="1"/>
            <a:endCxn id="56" idx="0"/>
          </p:cNvCxnSpPr>
          <p:nvPr/>
        </p:nvCxnSpPr>
        <p:spPr>
          <a:xfrm rot="10800000" flipV="1">
            <a:off x="3318821" y="1602276"/>
            <a:ext cx="1250858" cy="106126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13">
            <a:extLst>
              <a:ext uri="{FF2B5EF4-FFF2-40B4-BE49-F238E27FC236}">
                <a16:creationId xmlns:a16="http://schemas.microsoft.com/office/drawing/2014/main" id="{40CA546D-6D73-416E-9323-6B6E26B352A2}"/>
              </a:ext>
            </a:extLst>
          </p:cNvPr>
          <p:cNvCxnSpPr>
            <a:cxnSpLocks/>
            <a:stCxn id="56" idx="2"/>
            <a:endCxn id="69" idx="3"/>
          </p:cNvCxnSpPr>
          <p:nvPr/>
        </p:nvCxnSpPr>
        <p:spPr>
          <a:xfrm rot="16200000" flipH="1">
            <a:off x="4040754" y="1262311"/>
            <a:ext cx="207078" cy="1650946"/>
          </a:xfrm>
          <a:prstGeom prst="bentConnector3">
            <a:avLst>
              <a:gd name="adj1" fmla="val 50000"/>
            </a:avLst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4">
            <a:extLst>
              <a:ext uri="{FF2B5EF4-FFF2-40B4-BE49-F238E27FC236}">
                <a16:creationId xmlns:a16="http://schemas.microsoft.com/office/drawing/2014/main" id="{4A50F936-34C3-49AC-92B2-2DA4A977AAC7}"/>
              </a:ext>
            </a:extLst>
          </p:cNvPr>
          <p:cNvCxnSpPr>
            <a:cxnSpLocks/>
            <a:stCxn id="57" idx="2"/>
            <a:endCxn id="69" idx="3"/>
          </p:cNvCxnSpPr>
          <p:nvPr/>
        </p:nvCxnSpPr>
        <p:spPr>
          <a:xfrm>
            <a:off x="4969766" y="1696029"/>
            <a:ext cx="0" cy="49529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5">
            <a:extLst>
              <a:ext uri="{FF2B5EF4-FFF2-40B4-BE49-F238E27FC236}">
                <a16:creationId xmlns:a16="http://schemas.microsoft.com/office/drawing/2014/main" id="{071BFE85-D389-496C-ABEF-F97311ACA3B8}"/>
              </a:ext>
            </a:extLst>
          </p:cNvPr>
          <p:cNvSpPr txBox="1"/>
          <p:nvPr/>
        </p:nvSpPr>
        <p:spPr>
          <a:xfrm>
            <a:off x="4482497" y="1409387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</a:p>
        </p:txBody>
      </p:sp>
      <p:sp>
        <p:nvSpPr>
          <p:cNvPr id="68" name="TextBox 16">
            <a:extLst>
              <a:ext uri="{FF2B5EF4-FFF2-40B4-BE49-F238E27FC236}">
                <a16:creationId xmlns:a16="http://schemas.microsoft.com/office/drawing/2014/main" id="{C59917DD-3BEE-4F10-93AD-6577993FF41C}"/>
              </a:ext>
            </a:extLst>
          </p:cNvPr>
          <p:cNvSpPr txBox="1"/>
          <p:nvPr/>
        </p:nvSpPr>
        <p:spPr>
          <a:xfrm>
            <a:off x="4988707" y="1632947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sp>
        <p:nvSpPr>
          <p:cNvPr id="69" name="Rectangle: Top Corners Rounded 17">
            <a:extLst>
              <a:ext uri="{FF2B5EF4-FFF2-40B4-BE49-F238E27FC236}">
                <a16:creationId xmlns:a16="http://schemas.microsoft.com/office/drawing/2014/main" id="{CF16CADF-AA25-4D9B-A1BC-F6CA96FD532C}"/>
              </a:ext>
            </a:extLst>
          </p:cNvPr>
          <p:cNvSpPr/>
          <p:nvPr/>
        </p:nvSpPr>
        <p:spPr>
          <a:xfrm>
            <a:off x="2881161" y="2191323"/>
            <a:ext cx="4177211" cy="192166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Surgical revascularisation</a:t>
            </a:r>
          </a:p>
        </p:txBody>
      </p:sp>
      <p:sp>
        <p:nvSpPr>
          <p:cNvPr id="70" name="Rectangle: Rounded Corners 18">
            <a:extLst>
              <a:ext uri="{FF2B5EF4-FFF2-40B4-BE49-F238E27FC236}">
                <a16:creationId xmlns:a16="http://schemas.microsoft.com/office/drawing/2014/main" id="{8B5E525D-4731-4121-B623-476680FCEEE0}"/>
              </a:ext>
            </a:extLst>
          </p:cNvPr>
          <p:cNvSpPr/>
          <p:nvPr/>
        </p:nvSpPr>
        <p:spPr>
          <a:xfrm>
            <a:off x="2186488" y="3707380"/>
            <a:ext cx="2264666" cy="579263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certain endovascular patients, </a:t>
            </a:r>
            <a:b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consider adding clopidogrel</a:t>
            </a:r>
          </a:p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Where possible, limit use to 30 days to minimise bleeding risk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Flowchart: Decision 19">
            <a:extLst>
              <a:ext uri="{FF2B5EF4-FFF2-40B4-BE49-F238E27FC236}">
                <a16:creationId xmlns:a16="http://schemas.microsoft.com/office/drawing/2014/main" id="{224AA0D3-A1A6-4FC3-9A66-DA0F78999EF5}"/>
              </a:ext>
            </a:extLst>
          </p:cNvPr>
          <p:cNvSpPr/>
          <p:nvPr/>
        </p:nvSpPr>
        <p:spPr>
          <a:xfrm>
            <a:off x="4569678" y="3519876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2" name="Straight Arrow Connector 20">
            <a:extLst>
              <a:ext uri="{FF2B5EF4-FFF2-40B4-BE49-F238E27FC236}">
                <a16:creationId xmlns:a16="http://schemas.microsoft.com/office/drawing/2014/main" id="{E0E62344-ECC5-452D-8546-9221E20211FE}"/>
              </a:ext>
            </a:extLst>
          </p:cNvPr>
          <p:cNvCxnSpPr>
            <a:cxnSpLocks/>
            <a:stCxn id="55" idx="2"/>
            <a:endCxn id="71" idx="0"/>
          </p:cNvCxnSpPr>
          <p:nvPr/>
        </p:nvCxnSpPr>
        <p:spPr>
          <a:xfrm flipH="1">
            <a:off x="4969766" y="3274393"/>
            <a:ext cx="1" cy="24548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22">
            <a:extLst>
              <a:ext uri="{FF2B5EF4-FFF2-40B4-BE49-F238E27FC236}">
                <a16:creationId xmlns:a16="http://schemas.microsoft.com/office/drawing/2014/main" id="{F114A83E-59DC-400F-B79B-DDA0EBF9A163}"/>
              </a:ext>
            </a:extLst>
          </p:cNvPr>
          <p:cNvCxnSpPr>
            <a:cxnSpLocks/>
            <a:stCxn id="71" idx="1"/>
            <a:endCxn id="70" idx="0"/>
          </p:cNvCxnSpPr>
          <p:nvPr/>
        </p:nvCxnSpPr>
        <p:spPr>
          <a:xfrm rot="10800000" flipV="1">
            <a:off x="3318821" y="3613628"/>
            <a:ext cx="1250858" cy="93752"/>
          </a:xfrm>
          <a:prstGeom prst="bentConnector2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23">
            <a:extLst>
              <a:ext uri="{FF2B5EF4-FFF2-40B4-BE49-F238E27FC236}">
                <a16:creationId xmlns:a16="http://schemas.microsoft.com/office/drawing/2014/main" id="{2CF4801C-8DD8-4DB8-BFA7-17459ACA7944}"/>
              </a:ext>
            </a:extLst>
          </p:cNvPr>
          <p:cNvSpPr txBox="1"/>
          <p:nvPr/>
        </p:nvSpPr>
        <p:spPr>
          <a:xfrm>
            <a:off x="4482497" y="3415144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</a:p>
        </p:txBody>
      </p:sp>
      <p:sp>
        <p:nvSpPr>
          <p:cNvPr id="76" name="TextBox 24">
            <a:extLst>
              <a:ext uri="{FF2B5EF4-FFF2-40B4-BE49-F238E27FC236}">
                <a16:creationId xmlns:a16="http://schemas.microsoft.com/office/drawing/2014/main" id="{67E54830-1FD5-4896-A744-EE6BF65521BB}"/>
              </a:ext>
            </a:extLst>
          </p:cNvPr>
          <p:cNvSpPr txBox="1"/>
          <p:nvPr/>
        </p:nvSpPr>
        <p:spPr>
          <a:xfrm>
            <a:off x="4988707" y="3651259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77" name="Straight Arrow Connector 25">
            <a:extLst>
              <a:ext uri="{FF2B5EF4-FFF2-40B4-BE49-F238E27FC236}">
                <a16:creationId xmlns:a16="http://schemas.microsoft.com/office/drawing/2014/main" id="{D912AE62-2257-4B96-9EC5-59AB1EC5DFDF}"/>
              </a:ext>
            </a:extLst>
          </p:cNvPr>
          <p:cNvCxnSpPr>
            <a:cxnSpLocks/>
            <a:stCxn id="69" idx="1"/>
            <a:endCxn id="84" idx="0"/>
          </p:cNvCxnSpPr>
          <p:nvPr/>
        </p:nvCxnSpPr>
        <p:spPr>
          <a:xfrm>
            <a:off x="4969766" y="2383489"/>
            <a:ext cx="0" cy="21435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Top Corners Rounded 26">
            <a:extLst>
              <a:ext uri="{FF2B5EF4-FFF2-40B4-BE49-F238E27FC236}">
                <a16:creationId xmlns:a16="http://schemas.microsoft.com/office/drawing/2014/main" id="{98C7F711-5550-4C2C-B8B8-210121196B80}"/>
              </a:ext>
            </a:extLst>
          </p:cNvPr>
          <p:cNvSpPr/>
          <p:nvPr/>
        </p:nvSpPr>
        <p:spPr>
          <a:xfrm>
            <a:off x="2881161" y="4387251"/>
            <a:ext cx="4177211" cy="191700"/>
          </a:xfrm>
          <a:prstGeom prst="round2SameRect">
            <a:avLst>
              <a:gd name="adj1" fmla="val 16667"/>
              <a:gd name="adj2" fmla="val 16677"/>
            </a:avLst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Chronic PAD</a:t>
            </a: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9" name="Rectangle: Rounded Corners 27">
            <a:extLst>
              <a:ext uri="{FF2B5EF4-FFF2-40B4-BE49-F238E27FC236}">
                <a16:creationId xmlns:a16="http://schemas.microsoft.com/office/drawing/2014/main" id="{AC21420B-2FF2-4C03-AAC3-C96C6A1283AF}"/>
              </a:ext>
            </a:extLst>
          </p:cNvPr>
          <p:cNvSpPr/>
          <p:nvPr/>
        </p:nvSpPr>
        <p:spPr>
          <a:xfrm>
            <a:off x="2881161" y="4658986"/>
            <a:ext cx="4177211" cy="200658"/>
          </a:xfrm>
          <a:prstGeom prst="roundRect">
            <a:avLst/>
          </a:prstGeom>
          <a:solidFill>
            <a:schemeClr val="bg1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Continue DPI for long-term management</a:t>
            </a:r>
          </a:p>
        </p:txBody>
      </p:sp>
      <p:cxnSp>
        <p:nvCxnSpPr>
          <p:cNvPr id="80" name="Straight Arrow Connector 28">
            <a:extLst>
              <a:ext uri="{FF2B5EF4-FFF2-40B4-BE49-F238E27FC236}">
                <a16:creationId xmlns:a16="http://schemas.microsoft.com/office/drawing/2014/main" id="{8DDCF716-8063-4C64-A742-FED0C6504E4C}"/>
              </a:ext>
            </a:extLst>
          </p:cNvPr>
          <p:cNvCxnSpPr>
            <a:cxnSpLocks/>
            <a:stCxn id="71" idx="2"/>
            <a:endCxn id="78" idx="3"/>
          </p:cNvCxnSpPr>
          <p:nvPr/>
        </p:nvCxnSpPr>
        <p:spPr>
          <a:xfrm>
            <a:off x="4969766" y="3707380"/>
            <a:ext cx="0" cy="679872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29">
            <a:extLst>
              <a:ext uri="{FF2B5EF4-FFF2-40B4-BE49-F238E27FC236}">
                <a16:creationId xmlns:a16="http://schemas.microsoft.com/office/drawing/2014/main" id="{D1BE36DA-9FE1-460B-87F0-69C71BFF87C2}"/>
              </a:ext>
            </a:extLst>
          </p:cNvPr>
          <p:cNvCxnSpPr>
            <a:cxnSpLocks/>
            <a:stCxn id="70" idx="2"/>
          </p:cNvCxnSpPr>
          <p:nvPr/>
        </p:nvCxnSpPr>
        <p:spPr>
          <a:xfrm>
            <a:off x="3318821" y="4286643"/>
            <a:ext cx="0" cy="100608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30">
            <a:extLst>
              <a:ext uri="{FF2B5EF4-FFF2-40B4-BE49-F238E27FC236}">
                <a16:creationId xmlns:a16="http://schemas.microsoft.com/office/drawing/2014/main" id="{059D7E4B-6388-4747-ABFD-B44DCD0F3F64}"/>
              </a:ext>
            </a:extLst>
          </p:cNvPr>
          <p:cNvCxnSpPr>
            <a:cxnSpLocks/>
            <a:stCxn id="78" idx="1"/>
            <a:endCxn id="79" idx="0"/>
          </p:cNvCxnSpPr>
          <p:nvPr/>
        </p:nvCxnSpPr>
        <p:spPr>
          <a:xfrm>
            <a:off x="4969766" y="4578951"/>
            <a:ext cx="0" cy="80035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: Rounded Corners 31">
            <a:extLst>
              <a:ext uri="{FF2B5EF4-FFF2-40B4-BE49-F238E27FC236}">
                <a16:creationId xmlns:a16="http://schemas.microsoft.com/office/drawing/2014/main" id="{661ABA75-96B2-4E22-88CE-54AA2D54F3ED}"/>
              </a:ext>
            </a:extLst>
          </p:cNvPr>
          <p:cNvSpPr/>
          <p:nvPr/>
        </p:nvSpPr>
        <p:spPr>
          <a:xfrm>
            <a:off x="4569678" y="3873697"/>
            <a:ext cx="801234" cy="262946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DPI only</a:t>
            </a:r>
          </a:p>
        </p:txBody>
      </p:sp>
      <p:sp>
        <p:nvSpPr>
          <p:cNvPr id="84" name="Flowchart: Decision 32">
            <a:extLst>
              <a:ext uri="{FF2B5EF4-FFF2-40B4-BE49-F238E27FC236}">
                <a16:creationId xmlns:a16="http://schemas.microsoft.com/office/drawing/2014/main" id="{0E8D5574-6343-48C5-BCBB-22F95BA5C963}"/>
              </a:ext>
            </a:extLst>
          </p:cNvPr>
          <p:cNvSpPr/>
          <p:nvPr/>
        </p:nvSpPr>
        <p:spPr>
          <a:xfrm>
            <a:off x="4569678" y="2597847"/>
            <a:ext cx="800175" cy="187505"/>
          </a:xfrm>
          <a:prstGeom prst="flowChartDecision">
            <a:avLst/>
          </a:prstGeom>
          <a:solidFill>
            <a:srgbClr val="605F62"/>
          </a:solidFill>
          <a:ln>
            <a:solidFill>
              <a:srgbClr val="605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TextBox 33">
            <a:extLst>
              <a:ext uri="{FF2B5EF4-FFF2-40B4-BE49-F238E27FC236}">
                <a16:creationId xmlns:a16="http://schemas.microsoft.com/office/drawing/2014/main" id="{B73D5FEC-62B0-4C18-AD98-CC8B3518913D}"/>
              </a:ext>
            </a:extLst>
          </p:cNvPr>
          <p:cNvSpPr txBox="1"/>
          <p:nvPr/>
        </p:nvSpPr>
        <p:spPr>
          <a:xfrm>
            <a:off x="5324400" y="2374309"/>
            <a:ext cx="1950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Does the patient have any</a:t>
            </a:r>
            <a:b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contraindications to DPI?</a:t>
            </a:r>
          </a:p>
        </p:txBody>
      </p:sp>
      <p:sp>
        <p:nvSpPr>
          <p:cNvPr id="86" name="TextBox 34">
            <a:extLst>
              <a:ext uri="{FF2B5EF4-FFF2-40B4-BE49-F238E27FC236}">
                <a16:creationId xmlns:a16="http://schemas.microsoft.com/office/drawing/2014/main" id="{F3010CAF-A8BA-4846-8A29-770C95706B94}"/>
              </a:ext>
            </a:extLst>
          </p:cNvPr>
          <p:cNvSpPr txBox="1"/>
          <p:nvPr/>
        </p:nvSpPr>
        <p:spPr>
          <a:xfrm>
            <a:off x="4482497" y="2489506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</a:p>
        </p:txBody>
      </p:sp>
      <p:sp>
        <p:nvSpPr>
          <p:cNvPr id="87" name="TextBox 35">
            <a:extLst>
              <a:ext uri="{FF2B5EF4-FFF2-40B4-BE49-F238E27FC236}">
                <a16:creationId xmlns:a16="http://schemas.microsoft.com/office/drawing/2014/main" id="{582FD740-A3AC-4D58-A3F4-90AB7AFCEFFE}"/>
              </a:ext>
            </a:extLst>
          </p:cNvPr>
          <p:cNvSpPr txBox="1"/>
          <p:nvPr/>
        </p:nvSpPr>
        <p:spPr>
          <a:xfrm>
            <a:off x="4988707" y="2725530"/>
            <a:ext cx="2584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</a:t>
            </a:r>
          </a:p>
        </p:txBody>
      </p:sp>
      <p:cxnSp>
        <p:nvCxnSpPr>
          <p:cNvPr id="88" name="Straight Arrow Connector 36">
            <a:extLst>
              <a:ext uri="{FF2B5EF4-FFF2-40B4-BE49-F238E27FC236}">
                <a16:creationId xmlns:a16="http://schemas.microsoft.com/office/drawing/2014/main" id="{467D526B-EE92-46D3-859D-3EA16ABA59B8}"/>
              </a:ext>
            </a:extLst>
          </p:cNvPr>
          <p:cNvCxnSpPr>
            <a:cxnSpLocks/>
            <a:stCxn id="84" idx="2"/>
            <a:endCxn id="55" idx="0"/>
          </p:cNvCxnSpPr>
          <p:nvPr/>
        </p:nvCxnSpPr>
        <p:spPr>
          <a:xfrm>
            <a:off x="4969766" y="2785352"/>
            <a:ext cx="1" cy="186126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37">
            <a:extLst>
              <a:ext uri="{FF2B5EF4-FFF2-40B4-BE49-F238E27FC236}">
                <a16:creationId xmlns:a16="http://schemas.microsoft.com/office/drawing/2014/main" id="{28D3FB2B-1BCB-4251-9580-D85F5B6EB08D}"/>
              </a:ext>
            </a:extLst>
          </p:cNvPr>
          <p:cNvCxnSpPr>
            <a:cxnSpLocks/>
            <a:stCxn id="84" idx="1"/>
            <a:endCxn id="90" idx="3"/>
          </p:cNvCxnSpPr>
          <p:nvPr/>
        </p:nvCxnSpPr>
        <p:spPr>
          <a:xfrm flipH="1">
            <a:off x="3944249" y="2691599"/>
            <a:ext cx="625430" cy="593"/>
          </a:xfrm>
          <a:prstGeom prst="straightConnector1">
            <a:avLst/>
          </a:prstGeom>
          <a:ln>
            <a:solidFill>
              <a:srgbClr val="605F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: Rounded Corners 38">
            <a:extLst>
              <a:ext uri="{FF2B5EF4-FFF2-40B4-BE49-F238E27FC236}">
                <a16:creationId xmlns:a16="http://schemas.microsoft.com/office/drawing/2014/main" id="{EAF9199B-CC0F-4DD2-8C7C-AF5FB2B7814E}"/>
              </a:ext>
            </a:extLst>
          </p:cNvPr>
          <p:cNvSpPr/>
          <p:nvPr/>
        </p:nvSpPr>
        <p:spPr>
          <a:xfrm>
            <a:off x="2180443" y="2554270"/>
            <a:ext cx="1763805" cy="275844"/>
          </a:xfrm>
          <a:prstGeom prst="roundRect">
            <a:avLst/>
          </a:prstGeom>
          <a:solidFill>
            <a:schemeClr val="bg1"/>
          </a:solidFill>
          <a:ln>
            <a:solidFill>
              <a:srgbClr val="80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Consider alternatives </a:t>
            </a:r>
            <a:b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e.g. DAPT or SAPT</a:t>
            </a:r>
          </a:p>
        </p:txBody>
      </p:sp>
      <p:sp>
        <p:nvSpPr>
          <p:cNvPr id="91" name="Left Bracket 39">
            <a:extLst>
              <a:ext uri="{FF2B5EF4-FFF2-40B4-BE49-F238E27FC236}">
                <a16:creationId xmlns:a16="http://schemas.microsoft.com/office/drawing/2014/main" id="{8DCD4FBC-1E84-4F1C-A80E-01DBCEACB796}"/>
              </a:ext>
            </a:extLst>
          </p:cNvPr>
          <p:cNvSpPr/>
          <p:nvPr/>
        </p:nvSpPr>
        <p:spPr>
          <a:xfrm>
            <a:off x="1914961" y="1238355"/>
            <a:ext cx="473808" cy="3523870"/>
          </a:xfrm>
          <a:prstGeom prst="leftBracket">
            <a:avLst>
              <a:gd name="adj" fmla="val 115170"/>
            </a:avLst>
          </a:prstGeom>
          <a:ln w="1270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92" name="Straight Connector 40">
            <a:extLst>
              <a:ext uri="{FF2B5EF4-FFF2-40B4-BE49-F238E27FC236}">
                <a16:creationId xmlns:a16="http://schemas.microsoft.com/office/drawing/2014/main" id="{33EDEC2C-5287-4538-9C16-40B106CCFB98}"/>
              </a:ext>
            </a:extLst>
          </p:cNvPr>
          <p:cNvCxnSpPr>
            <a:cxnSpLocks/>
            <a:stCxn id="91" idx="2"/>
            <a:endCxn id="79" idx="1"/>
          </p:cNvCxnSpPr>
          <p:nvPr/>
        </p:nvCxnSpPr>
        <p:spPr>
          <a:xfrm flipV="1">
            <a:off x="2388769" y="4759315"/>
            <a:ext cx="492392" cy="2911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41">
            <a:extLst>
              <a:ext uri="{FF2B5EF4-FFF2-40B4-BE49-F238E27FC236}">
                <a16:creationId xmlns:a16="http://schemas.microsoft.com/office/drawing/2014/main" id="{0B74DFF2-03EC-46D3-8F52-9FDAE81DA96F}"/>
              </a:ext>
            </a:extLst>
          </p:cNvPr>
          <p:cNvCxnSpPr>
            <a:cxnSpLocks/>
            <a:stCxn id="91" idx="0"/>
            <a:endCxn id="54" idx="1"/>
          </p:cNvCxnSpPr>
          <p:nvPr/>
        </p:nvCxnSpPr>
        <p:spPr>
          <a:xfrm>
            <a:off x="2388769" y="1238355"/>
            <a:ext cx="492392" cy="836"/>
          </a:xfrm>
          <a:prstGeom prst="line">
            <a:avLst/>
          </a:prstGeom>
          <a:ln>
            <a:solidFill>
              <a:srgbClr val="3961AC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21">
            <a:extLst>
              <a:ext uri="{FF2B5EF4-FFF2-40B4-BE49-F238E27FC236}">
                <a16:creationId xmlns:a16="http://schemas.microsoft.com/office/drawing/2014/main" id="{F95FB64D-843F-4FB1-8FC2-A265120C3A29}"/>
              </a:ext>
            </a:extLst>
          </p:cNvPr>
          <p:cNvSpPr txBox="1"/>
          <p:nvPr/>
        </p:nvSpPr>
        <p:spPr>
          <a:xfrm>
            <a:off x="5324400" y="3279054"/>
            <a:ext cx="2380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 the patient at high risk of</a:t>
            </a:r>
            <a:b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post-interventional failure?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8D686B0D-D1D3-4E94-B1A0-50AFE5DA8537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4031050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: Rounded Corners 9">
            <a:extLst>
              <a:ext uri="{FF2B5EF4-FFF2-40B4-BE49-F238E27FC236}">
                <a16:creationId xmlns:a16="http://schemas.microsoft.com/office/drawing/2014/main" id="{4B498D78-6DD4-406D-BE63-A3E7E7C809A6}"/>
              </a:ext>
            </a:extLst>
          </p:cNvPr>
          <p:cNvSpPr/>
          <p:nvPr/>
        </p:nvSpPr>
        <p:spPr bwMode="auto">
          <a:xfrm>
            <a:off x="612027" y="1283338"/>
            <a:ext cx="3516421" cy="493868"/>
          </a:xfrm>
          <a:prstGeom prst="roundRect">
            <a:avLst>
              <a:gd name="adj" fmla="val 19676"/>
            </a:avLst>
          </a:prstGeom>
          <a:solidFill>
            <a:schemeClr val="bg2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Rectangle 20">
            <a:extLst>
              <a:ext uri="{FF2B5EF4-FFF2-40B4-BE49-F238E27FC236}">
                <a16:creationId xmlns:a16="http://schemas.microsoft.com/office/drawing/2014/main" id="{798F46A0-BE74-4F3A-8CAA-2E44F3AF491D}"/>
              </a:ext>
            </a:extLst>
          </p:cNvPr>
          <p:cNvSpPr/>
          <p:nvPr/>
        </p:nvSpPr>
        <p:spPr bwMode="auto">
          <a:xfrm>
            <a:off x="612027" y="1472976"/>
            <a:ext cx="3516421" cy="2696413"/>
          </a:xfrm>
          <a:prstGeom prst="rect">
            <a:avLst/>
          </a:prstGeom>
          <a:noFill/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VOYAGER PAD enrolled patients with symptomatic PAD </a:t>
            </a:r>
            <a:br>
              <a:rPr lang="en-US" sz="2000" kern="0" dirty="0"/>
            </a:br>
            <a:r>
              <a:rPr lang="en-US" sz="2000" kern="0" dirty="0"/>
              <a:t>undergoing lower-extremity revascularisation</a:t>
            </a:r>
            <a:r>
              <a:rPr lang="en-US" sz="2000" kern="0" baseline="30000" dirty="0"/>
              <a:t>6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C7FCC67-E884-44E4-BA54-98EF0EBC77DC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based on clinical, anatomical and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haemodynamic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 evidence; #Clopidogrel allowed for up to 6 months after the qualifying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revascularisation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GB" sz="700" dirty="0">
                <a:solidFill>
                  <a:srgbClr val="B3B2B5"/>
                </a:solidFill>
                <a:cs typeface="Arial" charset="0"/>
              </a:rPr>
              <a:t>ACS: acute coronary syndrome; ALI: acute limb ischaemia; ICH: intracranial haemorrhage; PAD: peripheral artery disease; TIA: transient ischaemic attack</a:t>
            </a:r>
            <a:endParaRPr lang="en-US" sz="700" dirty="0">
              <a:solidFill>
                <a:srgbClr val="B3B2B5"/>
              </a:solidFill>
              <a:cs typeface="Arial" charset="0"/>
            </a:endParaRPr>
          </a:p>
        </p:txBody>
      </p:sp>
      <p:sp>
        <p:nvSpPr>
          <p:cNvPr id="44" name="Rectangle 96">
            <a:extLst>
              <a:ext uri="{FF2B5EF4-FFF2-40B4-BE49-F238E27FC236}">
                <a16:creationId xmlns:a16="http://schemas.microsoft.com/office/drawing/2014/main" id="{3C884314-F407-40CE-87E9-EAED6B329010}"/>
              </a:ext>
            </a:extLst>
          </p:cNvPr>
          <p:cNvSpPr/>
          <p:nvPr/>
        </p:nvSpPr>
        <p:spPr>
          <a:xfrm>
            <a:off x="687101" y="1283275"/>
            <a:ext cx="2364078" cy="49810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Key inclusion criteria</a:t>
            </a:r>
            <a:endParaRPr kumimoji="0" lang="en-GB" sz="1400" b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9" name="TextBox 6">
            <a:extLst>
              <a:ext uri="{FF2B5EF4-FFF2-40B4-BE49-F238E27FC236}">
                <a16:creationId xmlns:a16="http://schemas.microsoft.com/office/drawing/2014/main" id="{F5DE7604-4139-4C13-8096-77882CD5F619}"/>
              </a:ext>
            </a:extLst>
          </p:cNvPr>
          <p:cNvSpPr txBox="1"/>
          <p:nvPr/>
        </p:nvSpPr>
        <p:spPr>
          <a:xfrm>
            <a:off x="742418" y="1907178"/>
            <a:ext cx="3256376" cy="1654889"/>
          </a:xfrm>
          <a:prstGeom prst="rect">
            <a:avLst/>
          </a:prstGeom>
          <a:noFill/>
        </p:spPr>
        <p:txBody>
          <a:bodyPr wrap="square" lIns="67500" tIns="35100" rIns="67500" bIns="35100" rtlCol="0" anchor="t">
            <a:noAutofit/>
          </a:bodyPr>
          <a:lstStyle/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Age ≥50 years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Confirmed moderate-to-severe lower extremity occlusive PAD*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Technically successful peripheral </a:t>
            </a:r>
            <a:b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infrainguinal revascularisation for symptomatic PAD within the last </a:t>
            </a:r>
            <a:b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10 days prior to randomisation</a:t>
            </a:r>
          </a:p>
        </p:txBody>
      </p:sp>
      <p:sp>
        <p:nvSpPr>
          <p:cNvPr id="32" name="Rectangle: Rounded Corners 9">
            <a:extLst>
              <a:ext uri="{FF2B5EF4-FFF2-40B4-BE49-F238E27FC236}">
                <a16:creationId xmlns:a16="http://schemas.microsoft.com/office/drawing/2014/main" id="{A6FD7C11-4C12-4EC3-8385-D9D5AA431764}"/>
              </a:ext>
            </a:extLst>
          </p:cNvPr>
          <p:cNvSpPr/>
          <p:nvPr/>
        </p:nvSpPr>
        <p:spPr bwMode="auto">
          <a:xfrm>
            <a:off x="5015554" y="1283338"/>
            <a:ext cx="3516421" cy="493868"/>
          </a:xfrm>
          <a:prstGeom prst="roundRect">
            <a:avLst>
              <a:gd name="adj" fmla="val 19676"/>
            </a:avLst>
          </a:prstGeom>
          <a:solidFill>
            <a:schemeClr val="bg2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Rectangle 20">
            <a:extLst>
              <a:ext uri="{FF2B5EF4-FFF2-40B4-BE49-F238E27FC236}">
                <a16:creationId xmlns:a16="http://schemas.microsoft.com/office/drawing/2014/main" id="{884B27A1-0601-4DAC-8D2C-836F52DCE999}"/>
              </a:ext>
            </a:extLst>
          </p:cNvPr>
          <p:cNvSpPr/>
          <p:nvPr/>
        </p:nvSpPr>
        <p:spPr bwMode="auto">
          <a:xfrm>
            <a:off x="5015554" y="1472977"/>
            <a:ext cx="3516421" cy="2696414"/>
          </a:xfrm>
          <a:prstGeom prst="rect">
            <a:avLst/>
          </a:prstGeom>
          <a:noFill/>
          <a:ln w="19050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2" name="Rectangle 96">
            <a:extLst>
              <a:ext uri="{FF2B5EF4-FFF2-40B4-BE49-F238E27FC236}">
                <a16:creationId xmlns:a16="http://schemas.microsoft.com/office/drawing/2014/main" id="{1EC8B41F-B401-4930-9D70-6E5AE5D9DC53}"/>
              </a:ext>
            </a:extLst>
          </p:cNvPr>
          <p:cNvSpPr/>
          <p:nvPr/>
        </p:nvSpPr>
        <p:spPr>
          <a:xfrm>
            <a:off x="5090628" y="1283275"/>
            <a:ext cx="2364078" cy="49810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Key exclusion criteria</a:t>
            </a:r>
            <a:endParaRPr kumimoji="0" lang="en-GB" sz="1400" b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3" name="TextBox 6">
            <a:extLst>
              <a:ext uri="{FF2B5EF4-FFF2-40B4-BE49-F238E27FC236}">
                <a16:creationId xmlns:a16="http://schemas.microsoft.com/office/drawing/2014/main" id="{974CBCD5-8B2E-4A43-ADD2-0767B22FBF97}"/>
              </a:ext>
            </a:extLst>
          </p:cNvPr>
          <p:cNvSpPr txBox="1"/>
          <p:nvPr/>
        </p:nvSpPr>
        <p:spPr>
          <a:xfrm>
            <a:off x="5145945" y="1907178"/>
            <a:ext cx="3256376" cy="2262213"/>
          </a:xfrm>
          <a:prstGeom prst="rect">
            <a:avLst/>
          </a:prstGeom>
          <a:noFill/>
        </p:spPr>
        <p:txBody>
          <a:bodyPr wrap="square" lIns="67500" tIns="35100" rIns="67500" bIns="35100" rtlCol="0" anchor="t">
            <a:noAutofit/>
          </a:bodyPr>
          <a:lstStyle/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Prior revascularisation on index leg within</a:t>
            </a:r>
            <a:b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10 days of the qualifying revascularisation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ALI within 2 weeks prior to the qualifying revascularisation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Planned post-procedural co-administration of additional antiplatelet agent other than clopidogrel</a:t>
            </a:r>
            <a:r>
              <a:rPr lang="en-US" sz="1200" baseline="30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†</a:t>
            </a: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and Aspirin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Confirmed ACS within last 30 days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Medically documented history of ICH, stroke or TIA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5D9E83A-94D3-42C3-A078-9C1710E788FD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357970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1C5BA9C7-D9BD-4790-8258-EB81560A2C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1648F46-D9FE-4AAD-B8CF-AB821725BB48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How can you help ensure that PAD patients recover well from revascularization and are protected against future events?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3447950-C261-4643-86EB-2CF9B25EF8F4}"/>
              </a:ext>
            </a:extLst>
          </p:cNvPr>
          <p:cNvSpPr txBox="1"/>
          <p:nvPr/>
        </p:nvSpPr>
        <p:spPr>
          <a:xfrm>
            <a:off x="619123" y="4733420"/>
            <a:ext cx="8274051" cy="32316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 within 10 days from lower-extremity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revascularisation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 procedure</a:t>
            </a:r>
            <a:r>
              <a:rPr lang="en-US" sz="700" baseline="30000" dirty="0">
                <a:solidFill>
                  <a:srgbClr val="B3B2B5"/>
                </a:solidFill>
                <a:cs typeface="Arial" charset="0"/>
              </a:rPr>
              <a:t>6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; † Rivaroxaban 2.5 mg BID plus Aspirin can be started at any point for patients with chronic symptomatic PAD</a:t>
            </a:r>
            <a:r>
              <a:rPr lang="en-US" sz="700" baseline="30000" dirty="0">
                <a:solidFill>
                  <a:srgbClr val="B3B2B5"/>
                </a:solidFill>
                <a:cs typeface="Arial" charset="0"/>
              </a:rPr>
              <a:t>9,13</a:t>
            </a:r>
          </a:p>
          <a:p>
            <a:pPr>
              <a:spcBef>
                <a:spcPts val="0"/>
              </a:spcBef>
            </a:pPr>
            <a:r>
              <a:rPr lang="en-GB" sz="700" dirty="0">
                <a:solidFill>
                  <a:srgbClr val="B3B2B5"/>
                </a:solidFill>
                <a:cs typeface="Arial" charset="0"/>
              </a:rPr>
              <a:t>BID: twice daily; EASD: European Association for the Study of Diabetes; ESC: European Society of Cardiology; ESVM: European Society for Vascular Medicine; GVG: Global Vascular Guidelines; PAD: peripheral artery disease</a:t>
            </a:r>
          </a:p>
        </p:txBody>
      </p:sp>
      <p:sp>
        <p:nvSpPr>
          <p:cNvPr id="10" name="Rectangle 96">
            <a:extLst>
              <a:ext uri="{FF2B5EF4-FFF2-40B4-BE49-F238E27FC236}">
                <a16:creationId xmlns:a16="http://schemas.microsoft.com/office/drawing/2014/main" id="{6DC72C8B-5533-4069-AA12-CE1199D0B7F9}"/>
              </a:ext>
            </a:extLst>
          </p:cNvPr>
          <p:cNvSpPr/>
          <p:nvPr/>
        </p:nvSpPr>
        <p:spPr>
          <a:xfrm>
            <a:off x="362637" y="1283275"/>
            <a:ext cx="2364078" cy="49810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Key incluson criteria</a:t>
            </a:r>
            <a:endParaRPr kumimoji="0" lang="en-GB" sz="1400" b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6" name="Rectangle: Rounded Corners 61">
            <a:extLst>
              <a:ext uri="{FF2B5EF4-FFF2-40B4-BE49-F238E27FC236}">
                <a16:creationId xmlns:a16="http://schemas.microsoft.com/office/drawing/2014/main" id="{441D5408-51F1-45FA-B997-772AB888166F}"/>
              </a:ext>
            </a:extLst>
          </p:cNvPr>
          <p:cNvSpPr/>
          <p:nvPr/>
        </p:nvSpPr>
        <p:spPr>
          <a:xfrm>
            <a:off x="616659" y="1284178"/>
            <a:ext cx="4330094" cy="626632"/>
          </a:xfrm>
          <a:prstGeom prst="roundRect">
            <a:avLst>
              <a:gd name="adj" fmla="val 19599"/>
            </a:avLst>
          </a:prstGeom>
          <a:solidFill>
            <a:schemeClr val="bg1"/>
          </a:solidFill>
          <a:ln w="28575">
            <a:solidFill>
              <a:srgbClr val="3961AC"/>
            </a:solidFill>
          </a:ln>
        </p:spPr>
        <p:txBody>
          <a:bodyPr wrap="square" lIns="540000" tIns="0" rIns="36000" bIns="0" anchor="ctr">
            <a:noAutofit/>
          </a:bodyPr>
          <a:lstStyle/>
          <a:p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Rivaroxaban 2.5 mg BID plus Aspirin can be started 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as soon as 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haemostasis has been achieved*</a:t>
            </a:r>
            <a:r>
              <a:rPr lang="en-GB" sz="12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</a:p>
        </p:txBody>
      </p:sp>
      <p:sp>
        <p:nvSpPr>
          <p:cNvPr id="17" name="Freeform: Shape 36">
            <a:extLst>
              <a:ext uri="{FF2B5EF4-FFF2-40B4-BE49-F238E27FC236}">
                <a16:creationId xmlns:a16="http://schemas.microsoft.com/office/drawing/2014/main" id="{8F7B42FF-FC75-4A9C-B5F0-6A07CF751E4C}"/>
              </a:ext>
            </a:extLst>
          </p:cNvPr>
          <p:cNvSpPr/>
          <p:nvPr/>
        </p:nvSpPr>
        <p:spPr bwMode="auto">
          <a:xfrm>
            <a:off x="4324823" y="2055541"/>
            <a:ext cx="4233863" cy="596050"/>
          </a:xfrm>
          <a:custGeom>
            <a:avLst/>
            <a:gdLst>
              <a:gd name="connsiteX0" fmla="*/ 360000 w 4368835"/>
              <a:gd name="connsiteY0" fmla="*/ 0 h 720000"/>
              <a:gd name="connsiteX1" fmla="*/ 4077048 w 4368835"/>
              <a:gd name="connsiteY1" fmla="*/ 0 h 720000"/>
              <a:gd name="connsiteX2" fmla="*/ 4368835 w 4368835"/>
              <a:gd name="connsiteY2" fmla="*/ 360000 h 720000"/>
              <a:gd name="connsiteX3" fmla="*/ 4077048 w 4368835"/>
              <a:gd name="connsiteY3" fmla="*/ 720000 h 720000"/>
              <a:gd name="connsiteX4" fmla="*/ 360000 w 4368835"/>
              <a:gd name="connsiteY4" fmla="*/ 720000 h 720000"/>
              <a:gd name="connsiteX5" fmla="*/ 0 w 4368835"/>
              <a:gd name="connsiteY5" fmla="*/ 360000 h 720000"/>
              <a:gd name="connsiteX6" fmla="*/ 360000 w 4368835"/>
              <a:gd name="connsiteY6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68835" h="720000">
                <a:moveTo>
                  <a:pt x="360000" y="0"/>
                </a:moveTo>
                <a:lnTo>
                  <a:pt x="4077048" y="0"/>
                </a:lnTo>
                <a:lnTo>
                  <a:pt x="4368835" y="360000"/>
                </a:lnTo>
                <a:lnTo>
                  <a:pt x="4077048" y="720000"/>
                </a:lnTo>
                <a:lnTo>
                  <a:pt x="360000" y="720000"/>
                </a:lnTo>
                <a:cubicBezTo>
                  <a:pt x="161177" y="720000"/>
                  <a:pt x="0" y="558823"/>
                  <a:pt x="0" y="360000"/>
                </a:cubicBezTo>
                <a:cubicBezTo>
                  <a:pt x="0" y="161177"/>
                  <a:pt x="161177" y="0"/>
                  <a:pt x="360000" y="0"/>
                </a:cubicBezTo>
                <a:close/>
              </a:path>
            </a:pathLst>
          </a:custGeom>
          <a:solidFill>
            <a:srgbClr val="6689CC">
              <a:alpha val="70000"/>
            </a:srgbClr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4DA82798-EB02-4EE8-A21C-AD9399353DD4}"/>
              </a:ext>
            </a:extLst>
          </p:cNvPr>
          <p:cNvSpPr txBox="1">
            <a:spLocks/>
          </p:cNvSpPr>
          <p:nvPr/>
        </p:nvSpPr>
        <p:spPr>
          <a:xfrm>
            <a:off x="616659" y="3120549"/>
            <a:ext cx="7907817" cy="576000"/>
          </a:xfrm>
          <a:prstGeom prst="roundRect">
            <a:avLst>
              <a:gd name="adj" fmla="val 17152"/>
            </a:avLst>
          </a:prstGeom>
          <a:solidFill>
            <a:srgbClr val="3961AC">
              <a:alpha val="10000"/>
            </a:srgbClr>
          </a:solidFill>
        </p:spPr>
        <p:txBody>
          <a:bodyPr vert="horz" lIns="54000" tIns="54000" rIns="54000" bIns="54000" rtlCol="0">
            <a:noAutofit/>
          </a:bodyPr>
          <a:lstStyle>
            <a:lvl1pPr marL="201216" indent="-201216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928688" algn="l"/>
              </a:tabLst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09575" indent="-207169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928688" algn="l"/>
              </a:tabLst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626269" indent="-215504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827485" indent="-2000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021556" indent="-2143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19490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6pPr>
            <a:lvl7pPr marL="22919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7pPr>
            <a:lvl8pPr marL="26348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8pPr>
            <a:lvl9pPr marL="29777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rgbClr val="3961AC"/>
              </a:buClr>
              <a:buSzPct val="80000"/>
              <a:buFont typeface="Wingdings" panose="05000000000000000000" pitchFamily="2" charset="2"/>
              <a:buNone/>
              <a:tabLst>
                <a:tab pos="928688" algn="l"/>
              </a:tabLst>
              <a:defRPr/>
            </a:pPr>
            <a:endParaRPr kumimoji="0" lang="en-AU" sz="1500" b="1" i="0" u="none" strike="noStrike" kern="0" cap="none" spc="0" normalizeH="0" baseline="0" noProof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9" name="Picture 33">
            <a:extLst>
              <a:ext uri="{FF2B5EF4-FFF2-40B4-BE49-F238E27FC236}">
                <a16:creationId xmlns:a16="http://schemas.microsoft.com/office/drawing/2014/main" id="{7AD5CEB3-A500-49E1-A181-E84219654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208" y="3310717"/>
            <a:ext cx="1909187" cy="193258"/>
          </a:xfrm>
          <a:prstGeom prst="rect">
            <a:avLst/>
          </a:prstGeom>
        </p:spPr>
      </p:pic>
      <p:pic>
        <p:nvPicPr>
          <p:cNvPr id="20" name="Picture 2" descr="http://sp-coll-bhc.bayer-ag.com/sites/220181/Branding%20Guidelines%202012/XRL_COMPASS_grey.png">
            <a:extLst>
              <a:ext uri="{FF2B5EF4-FFF2-40B4-BE49-F238E27FC236}">
                <a16:creationId xmlns:a16="http://schemas.microsoft.com/office/drawing/2014/main" id="{9A4F452B-F217-41A9-955D-B5919D6FC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990634" y="3266858"/>
            <a:ext cx="1398073" cy="25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Gerade Verbindung 37">
            <a:extLst>
              <a:ext uri="{FF2B5EF4-FFF2-40B4-BE49-F238E27FC236}">
                <a16:creationId xmlns:a16="http://schemas.microsoft.com/office/drawing/2014/main" id="{91EAE5FA-00AB-407C-B0B8-683DD7630F45}"/>
              </a:ext>
            </a:extLst>
          </p:cNvPr>
          <p:cNvCxnSpPr>
            <a:cxnSpLocks/>
          </p:cNvCxnSpPr>
          <p:nvPr/>
        </p:nvCxnSpPr>
        <p:spPr>
          <a:xfrm flipH="1">
            <a:off x="1952662" y="2965089"/>
            <a:ext cx="6580151" cy="0"/>
          </a:xfrm>
          <a:prstGeom prst="line">
            <a:avLst/>
          </a:prstGeom>
          <a:ln w="34925" cap="rnd">
            <a:solidFill>
              <a:srgbClr val="605F6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62">
            <a:extLst>
              <a:ext uri="{FF2B5EF4-FFF2-40B4-BE49-F238E27FC236}">
                <a16:creationId xmlns:a16="http://schemas.microsoft.com/office/drawing/2014/main" id="{48A541A0-2156-4FD0-A050-656668304FDB}"/>
              </a:ext>
            </a:extLst>
          </p:cNvPr>
          <p:cNvSpPr txBox="1"/>
          <p:nvPr/>
        </p:nvSpPr>
        <p:spPr>
          <a:xfrm>
            <a:off x="4945389" y="2256471"/>
            <a:ext cx="3277151" cy="2215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lvl="0" algn="ctr" defTabSz="914378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Chronic </a:t>
            </a:r>
            <a:r>
              <a:rPr lang="en-GB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phase</a:t>
            </a:r>
            <a:r>
              <a:rPr lang="en-GB" sz="16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†</a:t>
            </a:r>
            <a:r>
              <a:rPr lang="en-GB" sz="16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6,9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3" name="Freeform: Shape 41">
            <a:extLst>
              <a:ext uri="{FF2B5EF4-FFF2-40B4-BE49-F238E27FC236}">
                <a16:creationId xmlns:a16="http://schemas.microsoft.com/office/drawing/2014/main" id="{31114EF8-7EBE-4BEC-AB57-0ED5D7342624}"/>
              </a:ext>
            </a:extLst>
          </p:cNvPr>
          <p:cNvSpPr/>
          <p:nvPr/>
        </p:nvSpPr>
        <p:spPr bwMode="auto">
          <a:xfrm>
            <a:off x="921459" y="2060029"/>
            <a:ext cx="4023931" cy="596050"/>
          </a:xfrm>
          <a:custGeom>
            <a:avLst/>
            <a:gdLst>
              <a:gd name="connsiteX0" fmla="*/ 360000 w 4368835"/>
              <a:gd name="connsiteY0" fmla="*/ 0 h 720000"/>
              <a:gd name="connsiteX1" fmla="*/ 4077048 w 4368835"/>
              <a:gd name="connsiteY1" fmla="*/ 0 h 720000"/>
              <a:gd name="connsiteX2" fmla="*/ 4368835 w 4368835"/>
              <a:gd name="connsiteY2" fmla="*/ 360000 h 720000"/>
              <a:gd name="connsiteX3" fmla="*/ 4077048 w 4368835"/>
              <a:gd name="connsiteY3" fmla="*/ 720000 h 720000"/>
              <a:gd name="connsiteX4" fmla="*/ 360000 w 4368835"/>
              <a:gd name="connsiteY4" fmla="*/ 720000 h 720000"/>
              <a:gd name="connsiteX5" fmla="*/ 0 w 4368835"/>
              <a:gd name="connsiteY5" fmla="*/ 360000 h 720000"/>
              <a:gd name="connsiteX6" fmla="*/ 360000 w 4368835"/>
              <a:gd name="connsiteY6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68835" h="720000">
                <a:moveTo>
                  <a:pt x="360000" y="0"/>
                </a:moveTo>
                <a:lnTo>
                  <a:pt x="4077048" y="0"/>
                </a:lnTo>
                <a:lnTo>
                  <a:pt x="4368835" y="360000"/>
                </a:lnTo>
                <a:lnTo>
                  <a:pt x="4077048" y="720000"/>
                </a:lnTo>
                <a:lnTo>
                  <a:pt x="360000" y="720000"/>
                </a:lnTo>
                <a:cubicBezTo>
                  <a:pt x="161177" y="720000"/>
                  <a:pt x="0" y="558823"/>
                  <a:pt x="0" y="360000"/>
                </a:cubicBezTo>
                <a:cubicBezTo>
                  <a:pt x="0" y="161177"/>
                  <a:pt x="161177" y="0"/>
                  <a:pt x="360000" y="0"/>
                </a:cubicBezTo>
                <a:close/>
              </a:path>
            </a:pathLst>
          </a:custGeom>
          <a:solidFill>
            <a:srgbClr val="605F6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6" name="Gerade Verbindung 37">
            <a:extLst>
              <a:ext uri="{FF2B5EF4-FFF2-40B4-BE49-F238E27FC236}">
                <a16:creationId xmlns:a16="http://schemas.microsoft.com/office/drawing/2014/main" id="{CA7BDADD-12EF-4327-9B41-16ACA51DADCB}"/>
              </a:ext>
            </a:extLst>
          </p:cNvPr>
          <p:cNvCxnSpPr>
            <a:cxnSpLocks/>
          </p:cNvCxnSpPr>
          <p:nvPr/>
        </p:nvCxnSpPr>
        <p:spPr>
          <a:xfrm>
            <a:off x="8527340" y="2504135"/>
            <a:ext cx="1" cy="487019"/>
          </a:xfrm>
          <a:prstGeom prst="line">
            <a:avLst/>
          </a:prstGeom>
          <a:ln w="34925" cap="rnd">
            <a:solidFill>
              <a:srgbClr val="605F6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35">
            <a:extLst>
              <a:ext uri="{FF2B5EF4-FFF2-40B4-BE49-F238E27FC236}">
                <a16:creationId xmlns:a16="http://schemas.microsoft.com/office/drawing/2014/main" id="{606981D8-B957-44B0-9C82-B42019BDFF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702" y="3302667"/>
            <a:ext cx="1909187" cy="193258"/>
          </a:xfrm>
          <a:prstGeom prst="rect">
            <a:avLst/>
          </a:prstGeom>
        </p:spPr>
      </p:pic>
      <p:cxnSp>
        <p:nvCxnSpPr>
          <p:cNvPr id="28" name="Straight Arrow Connector 14">
            <a:extLst>
              <a:ext uri="{FF2B5EF4-FFF2-40B4-BE49-F238E27FC236}">
                <a16:creationId xmlns:a16="http://schemas.microsoft.com/office/drawing/2014/main" id="{38F5F5E4-CC6F-4AA8-BD6F-A165A82FB130}"/>
              </a:ext>
            </a:extLst>
          </p:cNvPr>
          <p:cNvCxnSpPr>
            <a:cxnSpLocks/>
          </p:cNvCxnSpPr>
          <p:nvPr/>
        </p:nvCxnSpPr>
        <p:spPr bwMode="auto">
          <a:xfrm flipV="1">
            <a:off x="1952661" y="2656079"/>
            <a:ext cx="0" cy="227561"/>
          </a:xfrm>
          <a:prstGeom prst="straightConnector1">
            <a:avLst/>
          </a:prstGeom>
          <a:noFill/>
          <a:ln w="34925" cap="rnd" cmpd="sng" algn="ctr">
            <a:solidFill>
              <a:srgbClr val="605F62"/>
            </a:solidFill>
            <a:prstDash val="sysDot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9" name="TextBox 39">
            <a:extLst>
              <a:ext uri="{FF2B5EF4-FFF2-40B4-BE49-F238E27FC236}">
                <a16:creationId xmlns:a16="http://schemas.microsoft.com/office/drawing/2014/main" id="{D4824D09-C53F-40A0-85F2-13BFCDC60375}"/>
              </a:ext>
            </a:extLst>
          </p:cNvPr>
          <p:cNvSpPr txBox="1"/>
          <p:nvPr/>
        </p:nvSpPr>
        <p:spPr>
          <a:xfrm>
            <a:off x="2173683" y="3863337"/>
            <a:ext cx="2489474" cy="6514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378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</a:t>
            </a:r>
            <a:r>
              <a:rPr kumimoji="0" lang="en-GB" sz="1200" b="0" u="none" strike="noStrike" kern="1200" cap="none" spc="0" normalizeH="0" baseline="0" noProof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ivaroxaban</a:t>
            </a:r>
            <a:r>
              <a:rPr kumimoji="0" lang="en-GB" sz="12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2.5 mg BID plus Aspirin</a:t>
            </a:r>
            <a:br>
              <a:rPr kumimoji="0" lang="en-GB" sz="12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GB" sz="12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supported in guidelines from: </a:t>
            </a:r>
          </a:p>
        </p:txBody>
      </p:sp>
      <p:grpSp>
        <p:nvGrpSpPr>
          <p:cNvPr id="30" name="Group 40">
            <a:extLst>
              <a:ext uri="{FF2B5EF4-FFF2-40B4-BE49-F238E27FC236}">
                <a16:creationId xmlns:a16="http://schemas.microsoft.com/office/drawing/2014/main" id="{039F36B1-AF98-4C8C-882C-43C7EA5EDCEA}"/>
              </a:ext>
            </a:extLst>
          </p:cNvPr>
          <p:cNvGrpSpPr/>
          <p:nvPr/>
        </p:nvGrpSpPr>
        <p:grpSpPr>
          <a:xfrm>
            <a:off x="6708850" y="3863337"/>
            <a:ext cx="880359" cy="652118"/>
            <a:chOff x="4240566" y="1577332"/>
            <a:chExt cx="972000" cy="720000"/>
          </a:xfrm>
        </p:grpSpPr>
        <p:sp>
          <p:nvSpPr>
            <p:cNvPr id="31" name="Rectangle: Rounded Corners 43">
              <a:extLst>
                <a:ext uri="{FF2B5EF4-FFF2-40B4-BE49-F238E27FC236}">
                  <a16:creationId xmlns:a16="http://schemas.microsoft.com/office/drawing/2014/main" id="{82C56123-5E53-4C70-9631-A78FB2BE00DC}"/>
                </a:ext>
              </a:extLst>
            </p:cNvPr>
            <p:cNvSpPr/>
            <p:nvPr/>
          </p:nvSpPr>
          <p:spPr>
            <a:xfrm>
              <a:off x="4240566" y="1577332"/>
              <a:ext cx="972000" cy="720000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2" name="Picture 44">
              <a:extLst>
                <a:ext uri="{FF2B5EF4-FFF2-40B4-BE49-F238E27FC236}">
                  <a16:creationId xmlns:a16="http://schemas.microsoft.com/office/drawing/2014/main" id="{D4AE3F27-EA9C-4932-9A9B-E7B1666673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1090"/>
            <a:stretch/>
          </p:blipFill>
          <p:spPr>
            <a:xfrm>
              <a:off x="4354306" y="1598332"/>
              <a:ext cx="705665" cy="676547"/>
            </a:xfrm>
            <a:prstGeom prst="rect">
              <a:avLst/>
            </a:prstGeom>
          </p:spPr>
        </p:pic>
      </p:grpSp>
      <p:grpSp>
        <p:nvGrpSpPr>
          <p:cNvPr id="33" name="Group 46">
            <a:extLst>
              <a:ext uri="{FF2B5EF4-FFF2-40B4-BE49-F238E27FC236}">
                <a16:creationId xmlns:a16="http://schemas.microsoft.com/office/drawing/2014/main" id="{52927348-A23E-4730-8888-37A72B0E07EE}"/>
              </a:ext>
            </a:extLst>
          </p:cNvPr>
          <p:cNvGrpSpPr/>
          <p:nvPr/>
        </p:nvGrpSpPr>
        <p:grpSpPr>
          <a:xfrm>
            <a:off x="5776983" y="3862679"/>
            <a:ext cx="880359" cy="652118"/>
            <a:chOff x="701932" y="1497132"/>
            <a:chExt cx="1515726" cy="1230717"/>
          </a:xfrm>
        </p:grpSpPr>
        <p:sp>
          <p:nvSpPr>
            <p:cNvPr id="34" name="Rectangle: Rounded Corners 47">
              <a:extLst>
                <a:ext uri="{FF2B5EF4-FFF2-40B4-BE49-F238E27FC236}">
                  <a16:creationId xmlns:a16="http://schemas.microsoft.com/office/drawing/2014/main" id="{7950CCD7-8A78-48D3-B5FF-924F4C48B430}"/>
                </a:ext>
              </a:extLst>
            </p:cNvPr>
            <p:cNvSpPr/>
            <p:nvPr/>
          </p:nvSpPr>
          <p:spPr>
            <a:xfrm>
              <a:off x="701932" y="1497132"/>
              <a:ext cx="1515726" cy="1230717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5" name="Picture 48">
              <a:extLst>
                <a:ext uri="{FF2B5EF4-FFF2-40B4-BE49-F238E27FC236}">
                  <a16:creationId xmlns:a16="http://schemas.microsoft.com/office/drawing/2014/main" id="{617DDCF3-B099-4EFC-95BB-DA407C84249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47795" y="1854932"/>
              <a:ext cx="1434799" cy="534665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36" name="Group 49">
            <a:extLst>
              <a:ext uri="{FF2B5EF4-FFF2-40B4-BE49-F238E27FC236}">
                <a16:creationId xmlns:a16="http://schemas.microsoft.com/office/drawing/2014/main" id="{62EFC75A-697D-4BA9-8A88-4E6FB081CEC9}"/>
              </a:ext>
            </a:extLst>
          </p:cNvPr>
          <p:cNvGrpSpPr/>
          <p:nvPr/>
        </p:nvGrpSpPr>
        <p:grpSpPr>
          <a:xfrm>
            <a:off x="7629283" y="3863337"/>
            <a:ext cx="880359" cy="652118"/>
            <a:chOff x="2632682" y="1795876"/>
            <a:chExt cx="1515724" cy="1230719"/>
          </a:xfrm>
        </p:grpSpPr>
        <p:sp>
          <p:nvSpPr>
            <p:cNvPr id="37" name="Rectangle: Rounded Corners 50">
              <a:extLst>
                <a:ext uri="{FF2B5EF4-FFF2-40B4-BE49-F238E27FC236}">
                  <a16:creationId xmlns:a16="http://schemas.microsoft.com/office/drawing/2014/main" id="{32E5466D-EF67-4753-9349-EFCCAE1A0DD7}"/>
                </a:ext>
              </a:extLst>
            </p:cNvPr>
            <p:cNvSpPr/>
            <p:nvPr/>
          </p:nvSpPr>
          <p:spPr>
            <a:xfrm>
              <a:off x="2632682" y="1795876"/>
              <a:ext cx="1515724" cy="1230719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8" name="Picture 51">
              <a:extLst>
                <a:ext uri="{FF2B5EF4-FFF2-40B4-BE49-F238E27FC236}">
                  <a16:creationId xmlns:a16="http://schemas.microsoft.com/office/drawing/2014/main" id="{A9BF1277-F596-4619-93FB-2064706200F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70672" y="2144981"/>
              <a:ext cx="1318479" cy="588607"/>
            </a:xfrm>
            <a:prstGeom prst="rect">
              <a:avLst/>
            </a:prstGeom>
          </p:spPr>
        </p:pic>
      </p:grpSp>
      <p:grpSp>
        <p:nvGrpSpPr>
          <p:cNvPr id="39" name="Group 52">
            <a:extLst>
              <a:ext uri="{FF2B5EF4-FFF2-40B4-BE49-F238E27FC236}">
                <a16:creationId xmlns:a16="http://schemas.microsoft.com/office/drawing/2014/main" id="{AC7A495A-4F8D-460D-8849-05F7FA34854E}"/>
              </a:ext>
            </a:extLst>
          </p:cNvPr>
          <p:cNvGrpSpPr/>
          <p:nvPr/>
        </p:nvGrpSpPr>
        <p:grpSpPr>
          <a:xfrm>
            <a:off x="4846516" y="3862679"/>
            <a:ext cx="880359" cy="652118"/>
            <a:chOff x="4627181" y="3668825"/>
            <a:chExt cx="972000" cy="720000"/>
          </a:xfrm>
        </p:grpSpPr>
        <p:sp>
          <p:nvSpPr>
            <p:cNvPr id="40" name="Rectangle: Rounded Corners 54">
              <a:extLst>
                <a:ext uri="{FF2B5EF4-FFF2-40B4-BE49-F238E27FC236}">
                  <a16:creationId xmlns:a16="http://schemas.microsoft.com/office/drawing/2014/main" id="{1D2D6FFD-611F-4A23-A193-C504E0671CFC}"/>
                </a:ext>
              </a:extLst>
            </p:cNvPr>
            <p:cNvSpPr/>
            <p:nvPr/>
          </p:nvSpPr>
          <p:spPr>
            <a:xfrm>
              <a:off x="4627181" y="3668825"/>
              <a:ext cx="972000" cy="720000"/>
            </a:xfrm>
            <a:prstGeom prst="roundRect">
              <a:avLst/>
            </a:prstGeom>
            <a:ln>
              <a:solidFill>
                <a:srgbClr val="3961A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1" name="Picture 55">
              <a:extLst>
                <a:ext uri="{FF2B5EF4-FFF2-40B4-BE49-F238E27FC236}">
                  <a16:creationId xmlns:a16="http://schemas.microsoft.com/office/drawing/2014/main" id="{D5ACD4C8-56E3-42A0-A755-6826B0A7176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712419" y="3747281"/>
              <a:ext cx="845511" cy="344349"/>
            </a:xfrm>
            <a:prstGeom prst="rect">
              <a:avLst/>
            </a:prstGeom>
          </p:spPr>
        </p:pic>
        <p:pic>
          <p:nvPicPr>
            <p:cNvPr id="42" name="Picture 56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65057295-C4F5-4A85-B66F-9CF3703430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154" b="3376"/>
            <a:stretch/>
          </p:blipFill>
          <p:spPr>
            <a:xfrm>
              <a:off x="4819937" y="4137471"/>
              <a:ext cx="492057" cy="175116"/>
            </a:xfrm>
            <a:prstGeom prst="rect">
              <a:avLst/>
            </a:prstGeom>
          </p:spPr>
        </p:pic>
      </p:grpSp>
      <p:sp>
        <p:nvSpPr>
          <p:cNvPr id="43" name="Isosceles Triangle 6">
            <a:extLst>
              <a:ext uri="{FF2B5EF4-FFF2-40B4-BE49-F238E27FC236}">
                <a16:creationId xmlns:a16="http://schemas.microsoft.com/office/drawing/2014/main" id="{BC710007-003E-4072-AE63-ED9E1C9C882E}"/>
              </a:ext>
            </a:extLst>
          </p:cNvPr>
          <p:cNvSpPr/>
          <p:nvPr/>
        </p:nvSpPr>
        <p:spPr bwMode="auto">
          <a:xfrm rot="10800000">
            <a:off x="1382589" y="1910809"/>
            <a:ext cx="183660" cy="134684"/>
          </a:xfrm>
          <a:prstGeom prst="triangle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6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4" name="TextBox 65">
            <a:extLst>
              <a:ext uri="{FF2B5EF4-FFF2-40B4-BE49-F238E27FC236}">
                <a16:creationId xmlns:a16="http://schemas.microsoft.com/office/drawing/2014/main" id="{5EE2E9F7-9326-4751-8C5B-D0AE9E248977}"/>
              </a:ext>
            </a:extLst>
          </p:cNvPr>
          <p:cNvSpPr txBox="1"/>
          <p:nvPr/>
        </p:nvSpPr>
        <p:spPr>
          <a:xfrm>
            <a:off x="3781279" y="2714060"/>
            <a:ext cx="1165473" cy="1938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378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~6 months</a:t>
            </a:r>
            <a:r>
              <a:rPr lang="en-GB" sz="1400" i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  <a:endParaRPr kumimoji="0" lang="en-US" sz="1400" b="0" i="1" u="none" strike="noStrike" kern="1200" cap="none" spc="0" normalizeH="0" baseline="3000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45" name="Group 59">
            <a:extLst>
              <a:ext uri="{FF2B5EF4-FFF2-40B4-BE49-F238E27FC236}">
                <a16:creationId xmlns:a16="http://schemas.microsoft.com/office/drawing/2014/main" id="{7EA43023-5907-479B-8D7C-5FFA962D8147}"/>
              </a:ext>
            </a:extLst>
          </p:cNvPr>
          <p:cNvGrpSpPr/>
          <p:nvPr/>
        </p:nvGrpSpPr>
        <p:grpSpPr>
          <a:xfrm>
            <a:off x="724197" y="1398479"/>
            <a:ext cx="398030" cy="398030"/>
            <a:chOff x="4470979" y="971914"/>
            <a:chExt cx="398030" cy="398030"/>
          </a:xfrm>
        </p:grpSpPr>
        <p:sp>
          <p:nvSpPr>
            <p:cNvPr id="46" name="Oval 63">
              <a:extLst>
                <a:ext uri="{FF2B5EF4-FFF2-40B4-BE49-F238E27FC236}">
                  <a16:creationId xmlns:a16="http://schemas.microsoft.com/office/drawing/2014/main" id="{1D14A636-42BF-42A2-90CE-BEDAEB037359}"/>
                </a:ext>
              </a:extLst>
            </p:cNvPr>
            <p:cNvSpPr/>
            <p:nvPr/>
          </p:nvSpPr>
          <p:spPr bwMode="auto">
            <a:xfrm>
              <a:off x="4470979" y="971914"/>
              <a:ext cx="398030" cy="39803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47" name="Graphic 64" descr="Medicine">
              <a:extLst>
                <a:ext uri="{FF2B5EF4-FFF2-40B4-BE49-F238E27FC236}">
                  <a16:creationId xmlns:a16="http://schemas.microsoft.com/office/drawing/2014/main" id="{0455EFF2-C8E2-41B4-871A-A9393741675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499438" y="990250"/>
              <a:ext cx="354168" cy="354168"/>
            </a:xfrm>
            <a:prstGeom prst="rect">
              <a:avLst/>
            </a:prstGeom>
          </p:spPr>
        </p:pic>
      </p:grpSp>
      <p:cxnSp>
        <p:nvCxnSpPr>
          <p:cNvPr id="48" name="Straight Arrow Connector 10">
            <a:extLst>
              <a:ext uri="{FF2B5EF4-FFF2-40B4-BE49-F238E27FC236}">
                <a16:creationId xmlns:a16="http://schemas.microsoft.com/office/drawing/2014/main" id="{7A04CAB6-57F8-4253-AE14-9D97F1C1CD64}"/>
              </a:ext>
            </a:extLst>
          </p:cNvPr>
          <p:cNvCxnSpPr>
            <a:cxnSpLocks/>
            <a:stCxn id="16" idx="3"/>
          </p:cNvCxnSpPr>
          <p:nvPr/>
        </p:nvCxnSpPr>
        <p:spPr bwMode="auto">
          <a:xfrm>
            <a:off x="4946753" y="1597494"/>
            <a:ext cx="3586060" cy="0"/>
          </a:xfrm>
          <a:prstGeom prst="straightConnector1">
            <a:avLst/>
          </a:prstGeom>
          <a:noFill/>
          <a:ln w="28575" cap="rnd" cmpd="sng" algn="ctr">
            <a:solidFill>
              <a:schemeClr val="bg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605CA0B1-0694-4502-8886-106560FD2E6C}"/>
              </a:ext>
            </a:extLst>
          </p:cNvPr>
          <p:cNvSpPr/>
          <p:nvPr/>
        </p:nvSpPr>
        <p:spPr>
          <a:xfrm>
            <a:off x="5465758" y="3858356"/>
            <a:ext cx="3193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9F3331B6-13AA-4E57-814D-6347E719EEA3}"/>
              </a:ext>
            </a:extLst>
          </p:cNvPr>
          <p:cNvSpPr/>
          <p:nvPr/>
        </p:nvSpPr>
        <p:spPr>
          <a:xfrm>
            <a:off x="6382390" y="3858356"/>
            <a:ext cx="312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11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Rectangle 66">
            <a:extLst>
              <a:ext uri="{FF2B5EF4-FFF2-40B4-BE49-F238E27FC236}">
                <a16:creationId xmlns:a16="http://schemas.microsoft.com/office/drawing/2014/main" id="{20DF5C31-6390-4437-AB08-FDC6F8B841A2}"/>
              </a:ext>
            </a:extLst>
          </p:cNvPr>
          <p:cNvSpPr/>
          <p:nvPr/>
        </p:nvSpPr>
        <p:spPr>
          <a:xfrm>
            <a:off x="6964103" y="3858356"/>
            <a:ext cx="18473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52" name="Rectangle 67">
            <a:extLst>
              <a:ext uri="{FF2B5EF4-FFF2-40B4-BE49-F238E27FC236}">
                <a16:creationId xmlns:a16="http://schemas.microsoft.com/office/drawing/2014/main" id="{1A145554-D3EB-4D97-A5B5-2E7DF657CC85}"/>
              </a:ext>
            </a:extLst>
          </p:cNvPr>
          <p:cNvSpPr/>
          <p:nvPr/>
        </p:nvSpPr>
        <p:spPr>
          <a:xfrm>
            <a:off x="7344947" y="3858356"/>
            <a:ext cx="2519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3" name="Rectangle 68">
            <a:extLst>
              <a:ext uri="{FF2B5EF4-FFF2-40B4-BE49-F238E27FC236}">
                <a16:creationId xmlns:a16="http://schemas.microsoft.com/office/drawing/2014/main" id="{252C0487-8312-4B8D-8AD8-E0461CC7C99B}"/>
              </a:ext>
            </a:extLst>
          </p:cNvPr>
          <p:cNvSpPr/>
          <p:nvPr/>
        </p:nvSpPr>
        <p:spPr>
          <a:xfrm>
            <a:off x="8234776" y="3858356"/>
            <a:ext cx="3193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12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6" name="Rectangle: Rounded Corners 61">
            <a:extLst>
              <a:ext uri="{FF2B5EF4-FFF2-40B4-BE49-F238E27FC236}">
                <a16:creationId xmlns:a16="http://schemas.microsoft.com/office/drawing/2014/main" id="{5A82479C-BC7A-4987-9054-5C2565E4F591}"/>
              </a:ext>
            </a:extLst>
          </p:cNvPr>
          <p:cNvSpPr/>
          <p:nvPr/>
        </p:nvSpPr>
        <p:spPr>
          <a:xfrm>
            <a:off x="616659" y="2060445"/>
            <a:ext cx="4077898" cy="589593"/>
          </a:xfrm>
          <a:prstGeom prst="roundRect">
            <a:avLst>
              <a:gd name="adj" fmla="val 19599"/>
            </a:avLst>
          </a:prstGeom>
          <a:solidFill>
            <a:srgbClr val="605F62"/>
          </a:solidFill>
          <a:ln w="28575">
            <a:noFill/>
          </a:ln>
        </p:spPr>
        <p:txBody>
          <a:bodyPr wrap="square" lIns="540000" tIns="0" rIns="36000" bIns="0" anchor="ctr">
            <a:noAutofit/>
          </a:bodyPr>
          <a:lstStyle/>
          <a:p>
            <a:pPr algn="ctr"/>
            <a:r>
              <a:rPr lang="en-GB" sz="1400" b="1">
                <a:solidFill>
                  <a:schemeClr val="bg1"/>
                </a:solidFill>
                <a:latin typeface="Arial" charset="0"/>
              </a:rPr>
              <a:t>Post-revascularisation</a:t>
            </a:r>
            <a:r>
              <a:rPr lang="en-GB" sz="1400" b="1" baseline="300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pic>
        <p:nvPicPr>
          <p:cNvPr id="25" name="Picture 42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8236219C-6817-4E15-9B27-144EDD871388}"/>
              </a:ext>
            </a:extLst>
          </p:cNvPr>
          <p:cNvPicPr>
            <a:picLocks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1" t="144" r="24931" b="2432"/>
          <a:stretch/>
        </p:blipFill>
        <p:spPr>
          <a:xfrm>
            <a:off x="297790" y="2299617"/>
            <a:ext cx="1153299" cy="1153299"/>
          </a:xfrm>
          <a:prstGeom prst="ellipse">
            <a:avLst/>
          </a:prstGeom>
          <a:ln w="28575">
            <a:solidFill>
              <a:schemeClr val="bg2"/>
            </a:solidFill>
          </a:ln>
        </p:spPr>
      </p:pic>
      <p:sp>
        <p:nvSpPr>
          <p:cNvPr id="54" name="Textfeld 53">
            <a:extLst>
              <a:ext uri="{FF2B5EF4-FFF2-40B4-BE49-F238E27FC236}">
                <a16:creationId xmlns:a16="http://schemas.microsoft.com/office/drawing/2014/main" id="{54F9FD3B-E2BB-423F-AF10-EA793AD28F30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1831520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Line 38">
            <a:extLst>
              <a:ext uri="{FF2B5EF4-FFF2-40B4-BE49-F238E27FC236}">
                <a16:creationId xmlns:a16="http://schemas.microsoft.com/office/drawing/2014/main" id="{DE7255D4-EDC3-48AE-8C19-75C68C2526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Titel 1">
            <a:extLst>
              <a:ext uri="{FF2B5EF4-FFF2-40B4-BE49-F238E27FC236}">
                <a16:creationId xmlns:a16="http://schemas.microsoft.com/office/drawing/2014/main" id="{387A0F08-8272-4FDF-85B2-8CC126EE7F65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PAD patients can benefit from enhanced vascular protection in </a:t>
            </a:r>
            <a:br>
              <a:rPr lang="en-US" sz="2000" kern="0" dirty="0"/>
            </a:br>
            <a:r>
              <a:rPr lang="en-US" sz="2000" kern="0" dirty="0"/>
              <a:t>line with 2019 European guidelines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57" name="TextBox 3">
            <a:extLst>
              <a:ext uri="{FF2B5EF4-FFF2-40B4-BE49-F238E27FC236}">
                <a16:creationId xmlns:a16="http://schemas.microsoft.com/office/drawing/2014/main" id="{243D7672-D047-44AE-97E7-96332668C1E3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en-GB" sz="700" dirty="0">
                <a:solidFill>
                  <a:srgbClr val="B3B2B5"/>
                </a:solidFill>
                <a:latin typeface="Arial" panose="020B0604020202020204" pitchFamily="34" charset="0"/>
              </a:rPr>
              <a:t>BID: twice daily; CVD: cardiovascular disease; EASD: European Association for the Study of Diabetes; ESC: European Society of Cardiology; ESVM: European Society for Vascular Medicine; OD: once daily; PAD: peripheral artery disease</a:t>
            </a:r>
          </a:p>
        </p:txBody>
      </p:sp>
      <p:graphicFrame>
        <p:nvGraphicFramePr>
          <p:cNvPr id="59" name="Content Placeholder 4">
            <a:extLst>
              <a:ext uri="{FF2B5EF4-FFF2-40B4-BE49-F238E27FC236}">
                <a16:creationId xmlns:a16="http://schemas.microsoft.com/office/drawing/2014/main" id="{5770A026-67B0-4FE4-A772-E14D7C9854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664136"/>
              </p:ext>
            </p:extLst>
          </p:nvPr>
        </p:nvGraphicFramePr>
        <p:xfrm>
          <a:off x="619122" y="1278695"/>
          <a:ext cx="7917780" cy="27943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015600">
                  <a:extLst>
                    <a:ext uri="{9D8B030D-6E8A-4147-A177-3AD203B41FA5}">
                      <a16:colId xmlns:a16="http://schemas.microsoft.com/office/drawing/2014/main" val="158057105"/>
                    </a:ext>
                  </a:extLst>
                </a:gridCol>
                <a:gridCol w="951090">
                  <a:extLst>
                    <a:ext uri="{9D8B030D-6E8A-4147-A177-3AD203B41FA5}">
                      <a16:colId xmlns:a16="http://schemas.microsoft.com/office/drawing/2014/main" val="375632211"/>
                    </a:ext>
                  </a:extLst>
                </a:gridCol>
                <a:gridCol w="951090">
                  <a:extLst>
                    <a:ext uri="{9D8B030D-6E8A-4147-A177-3AD203B41FA5}">
                      <a16:colId xmlns:a16="http://schemas.microsoft.com/office/drawing/2014/main" val="2424362976"/>
                    </a:ext>
                  </a:extLst>
                </a:gridCol>
              </a:tblGrid>
              <a:tr h="167751">
                <a:tc>
                  <a:txBody>
                    <a:bodyPr/>
                    <a:lstStyle/>
                    <a:p>
                      <a:r>
                        <a:rPr lang="en-GB" sz="1200" cap="all" baseline="0" dirty="0">
                          <a:solidFill>
                            <a:schemeClr val="bg1"/>
                          </a:solidFill>
                        </a:rPr>
                        <a:t>Recommendation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cap="all" baseline="0" dirty="0">
                          <a:solidFill>
                            <a:schemeClr val="bg1"/>
                          </a:solidFill>
                        </a:rPr>
                        <a:t>Class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cap="all" baseline="0" dirty="0">
                          <a:solidFill>
                            <a:schemeClr val="bg1"/>
                          </a:solidFill>
                        </a:rPr>
                        <a:t>Level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600713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2019 ESVM guidelines on the management of PAD</a:t>
                      </a:r>
                      <a:r>
                        <a:rPr lang="en-US" sz="1200" b="1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The combined therapy of Aspirin 100 mg OD and rivaroxaban 2.5 mg BID should be considered in </a:t>
                      </a:r>
                      <a:r>
                        <a:rPr lang="en-US" sz="1200" dirty="0">
                          <a:solidFill>
                            <a:srgbClr val="3961AC"/>
                          </a:solidFill>
                        </a:rPr>
                        <a:t>PAD patients 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without a high risk of bleeding, or other contraindications.</a:t>
                      </a:r>
                    </a:p>
                  </a:txBody>
                  <a:tcPr marL="828000"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IIa</a:t>
                      </a:r>
                      <a:endParaRPr lang="en-GB" sz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226692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2019 ESC–EASD guidelines on diabetes, pre-diabetes and CVD</a:t>
                      </a:r>
                      <a:r>
                        <a:rPr lang="en-GB" sz="1200" b="1" baseline="30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 </a:t>
                      </a:r>
                      <a:r>
                        <a:rPr lang="en-US" sz="1200" baseline="0" dirty="0">
                          <a:solidFill>
                            <a:srgbClr val="3961AC"/>
                          </a:solidFill>
                        </a:rPr>
                        <a:t>patients with diabetes and chronic symptomatic lower-extremity artery disease </a:t>
                      </a:r>
                      <a:r>
                        <a:rPr lang="en-US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without high bleeding risk, a combination of rivaroxaban vascular dose (2.5 mg BID) and Aspirin (100 mg OD) should be considered.</a:t>
                      </a:r>
                      <a:endParaRPr lang="en-GB" sz="1200" baseline="30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828000"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IIa</a:t>
                      </a:r>
                      <a:endParaRPr lang="en-GB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352413"/>
                  </a:ext>
                </a:extLst>
              </a:tr>
            </a:tbl>
          </a:graphicData>
        </a:graphic>
      </p:graphicFrame>
      <p:grpSp>
        <p:nvGrpSpPr>
          <p:cNvPr id="62" name="Group 31">
            <a:extLst>
              <a:ext uri="{FF2B5EF4-FFF2-40B4-BE49-F238E27FC236}">
                <a16:creationId xmlns:a16="http://schemas.microsoft.com/office/drawing/2014/main" id="{E980089F-9BA8-43CA-901F-598FDFD0BA17}"/>
              </a:ext>
            </a:extLst>
          </p:cNvPr>
          <p:cNvGrpSpPr/>
          <p:nvPr/>
        </p:nvGrpSpPr>
        <p:grpSpPr>
          <a:xfrm>
            <a:off x="699155" y="1986694"/>
            <a:ext cx="540000" cy="396000"/>
            <a:chOff x="-616050" y="2022031"/>
            <a:chExt cx="540000" cy="396000"/>
          </a:xfrm>
        </p:grpSpPr>
        <p:sp>
          <p:nvSpPr>
            <p:cNvPr id="63" name="Rectangle: Rounded Corners 30">
              <a:extLst>
                <a:ext uri="{FF2B5EF4-FFF2-40B4-BE49-F238E27FC236}">
                  <a16:creationId xmlns:a16="http://schemas.microsoft.com/office/drawing/2014/main" id="{67DE3877-EC60-40F3-AF31-394E4A48F859}"/>
                </a:ext>
              </a:extLst>
            </p:cNvPr>
            <p:cNvSpPr/>
            <p:nvPr/>
          </p:nvSpPr>
          <p:spPr>
            <a:xfrm>
              <a:off x="-616050" y="2022031"/>
              <a:ext cx="540000" cy="396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</p:spPr>
          <p:txBody>
            <a:bodyPr wrap="square" anchor="ctr">
              <a:no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endParaRPr lang="en-GB" sz="1600" b="1">
                <a:solidFill>
                  <a:schemeClr val="bg1"/>
                </a:solidFill>
              </a:endParaRPr>
            </a:p>
          </p:txBody>
        </p:sp>
        <p:pic>
          <p:nvPicPr>
            <p:cNvPr id="64" name="Picture 23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80B3311F-9509-41BE-9241-3E6D57978B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952" t="5483" r="9964" b="4020"/>
            <a:stretch/>
          </p:blipFill>
          <p:spPr>
            <a:xfrm>
              <a:off x="-503203" y="2048051"/>
              <a:ext cx="314306" cy="343961"/>
            </a:xfrm>
            <a:prstGeom prst="rect">
              <a:avLst/>
            </a:prstGeom>
          </p:spPr>
        </p:pic>
      </p:grpSp>
      <p:grpSp>
        <p:nvGrpSpPr>
          <p:cNvPr id="65" name="Group 32">
            <a:extLst>
              <a:ext uri="{FF2B5EF4-FFF2-40B4-BE49-F238E27FC236}">
                <a16:creationId xmlns:a16="http://schemas.microsoft.com/office/drawing/2014/main" id="{A32AFA30-D30E-488F-8396-32A4914711B2}"/>
              </a:ext>
            </a:extLst>
          </p:cNvPr>
          <p:cNvGrpSpPr/>
          <p:nvPr/>
        </p:nvGrpSpPr>
        <p:grpSpPr>
          <a:xfrm>
            <a:off x="699155" y="3241718"/>
            <a:ext cx="540000" cy="396000"/>
            <a:chOff x="-1271605" y="2655681"/>
            <a:chExt cx="540000" cy="396000"/>
          </a:xfrm>
        </p:grpSpPr>
        <p:sp>
          <p:nvSpPr>
            <p:cNvPr id="66" name="Rectangle: Rounded Corners 29">
              <a:extLst>
                <a:ext uri="{FF2B5EF4-FFF2-40B4-BE49-F238E27FC236}">
                  <a16:creationId xmlns:a16="http://schemas.microsoft.com/office/drawing/2014/main" id="{9D070EEE-CB75-4003-B45A-0E3C7EB32841}"/>
                </a:ext>
              </a:extLst>
            </p:cNvPr>
            <p:cNvSpPr/>
            <p:nvPr/>
          </p:nvSpPr>
          <p:spPr>
            <a:xfrm>
              <a:off x="-1271605" y="2655681"/>
              <a:ext cx="540000" cy="396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</p:spPr>
          <p:txBody>
            <a:bodyPr wrap="square" anchor="ctr">
              <a:no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endParaRPr lang="en-GB" sz="1600" b="1">
                <a:solidFill>
                  <a:schemeClr val="bg1"/>
                </a:solidFill>
              </a:endParaRPr>
            </a:p>
          </p:txBody>
        </p:sp>
        <p:grpSp>
          <p:nvGrpSpPr>
            <p:cNvPr id="67" name="Group 5">
              <a:extLst>
                <a:ext uri="{FF2B5EF4-FFF2-40B4-BE49-F238E27FC236}">
                  <a16:creationId xmlns:a16="http://schemas.microsoft.com/office/drawing/2014/main" id="{73049AAD-53DF-4EED-AB35-6613DDF61304}"/>
                </a:ext>
              </a:extLst>
            </p:cNvPr>
            <p:cNvGrpSpPr/>
            <p:nvPr/>
          </p:nvGrpSpPr>
          <p:grpSpPr>
            <a:xfrm>
              <a:off x="-1206864" y="2706911"/>
              <a:ext cx="434582" cy="293540"/>
              <a:chOff x="216287" y="2599645"/>
              <a:chExt cx="434582" cy="293540"/>
            </a:xfrm>
          </p:grpSpPr>
          <p:pic>
            <p:nvPicPr>
              <p:cNvPr id="68" name="Picture 20">
                <a:extLst>
                  <a:ext uri="{FF2B5EF4-FFF2-40B4-BE49-F238E27FC236}">
                    <a16:creationId xmlns:a16="http://schemas.microsoft.com/office/drawing/2014/main" id="{9DF95795-C4E8-438A-A4D7-66D96F403B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1" t="1" r="29135" b="41592"/>
              <a:stretch/>
            </p:blipFill>
            <p:spPr>
              <a:xfrm>
                <a:off x="216287" y="2599645"/>
                <a:ext cx="434582" cy="145877"/>
              </a:xfrm>
              <a:prstGeom prst="rect">
                <a:avLst/>
              </a:prstGeom>
            </p:spPr>
          </p:pic>
          <p:pic>
            <p:nvPicPr>
              <p:cNvPr id="69" name="Picture 21" descr="A picture containing drawing&#10;&#10;Description automatically generated">
                <a:extLst>
                  <a:ext uri="{FF2B5EF4-FFF2-40B4-BE49-F238E27FC236}">
                    <a16:creationId xmlns:a16="http://schemas.microsoft.com/office/drawing/2014/main" id="{3BACEBA6-6B07-4065-A25E-AB010F12F00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3154" b="3376"/>
              <a:stretch/>
            </p:blipFill>
            <p:spPr>
              <a:xfrm>
                <a:off x="262534" y="2771517"/>
                <a:ext cx="341874" cy="121668"/>
              </a:xfrm>
              <a:prstGeom prst="rect">
                <a:avLst/>
              </a:prstGeom>
            </p:spPr>
          </p:pic>
        </p:grpSp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3F2E528A-6505-4824-B8C7-C582ECFFE328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3773038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8">
            <a:extLst>
              <a:ext uri="{FF2B5EF4-FFF2-40B4-BE49-F238E27FC236}">
                <a16:creationId xmlns:a16="http://schemas.microsoft.com/office/drawing/2014/main" id="{661191D0-AE6C-414D-A09E-D702E44F0C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D6E2D8DE-C6DB-E44B-8454-549DBEB82EB3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PAD patients need enhanced vascular protection </a:t>
            </a:r>
            <a:br>
              <a:rPr lang="en-US" sz="2000" kern="0" dirty="0"/>
            </a:br>
            <a:r>
              <a:rPr lang="en-US" sz="2000" kern="0" dirty="0"/>
              <a:t>after peripheral revascularization</a:t>
            </a:r>
            <a:r>
              <a:rPr lang="en-US" sz="2000" kern="0" baseline="30000" dirty="0"/>
              <a:t>1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778A4E7-3351-4077-B092-834E422BF49F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  <p:sp>
        <p:nvSpPr>
          <p:cNvPr id="50" name="TextBox 3">
            <a:extLst>
              <a:ext uri="{FF2B5EF4-FFF2-40B4-BE49-F238E27FC236}">
                <a16:creationId xmlns:a16="http://schemas.microsoft.com/office/drawing/2014/main" id="{5640A175-A751-C04A-8214-DBAE1A553898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CV: cardiovascular; PAD: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Perippheral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 arterial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diisease</a:t>
            </a:r>
            <a:endParaRPr lang="en-US" sz="700" dirty="0">
              <a:solidFill>
                <a:srgbClr val="B3B2B5"/>
              </a:solidFill>
              <a:cs typeface="Arial" charset="0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Considered for patients with claudication (Fontaine stage II) in the presence of appropriate vascular morphology and poor quality of life. </a:t>
            </a:r>
          </a:p>
        </p:txBody>
      </p:sp>
      <p:sp>
        <p:nvSpPr>
          <p:cNvPr id="57" name="Rectangle: Rounded Corners 41">
            <a:extLst>
              <a:ext uri="{FF2B5EF4-FFF2-40B4-BE49-F238E27FC236}">
                <a16:creationId xmlns:a16="http://schemas.microsoft.com/office/drawing/2014/main" id="{2A9AE839-81B6-4D94-885F-733E53FB176B}"/>
              </a:ext>
            </a:extLst>
          </p:cNvPr>
          <p:cNvSpPr/>
          <p:nvPr/>
        </p:nvSpPr>
        <p:spPr bwMode="auto">
          <a:xfrm>
            <a:off x="619122" y="1284819"/>
            <a:ext cx="7913691" cy="252000"/>
          </a:xfrm>
          <a:prstGeom prst="roundRect">
            <a:avLst>
              <a:gd name="adj" fmla="val 23046"/>
            </a:avLst>
          </a:prstGeom>
          <a:solidFill>
            <a:srgbClr val="3961AC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Risk factor management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8" name="Rectangle: Rounded Corners 41">
            <a:extLst>
              <a:ext uri="{FF2B5EF4-FFF2-40B4-BE49-F238E27FC236}">
                <a16:creationId xmlns:a16="http://schemas.microsoft.com/office/drawing/2014/main" id="{54F6BE07-3602-4359-904A-E18852D9F73A}"/>
              </a:ext>
            </a:extLst>
          </p:cNvPr>
          <p:cNvSpPr/>
          <p:nvPr/>
        </p:nvSpPr>
        <p:spPr bwMode="auto">
          <a:xfrm>
            <a:off x="1699863" y="1587235"/>
            <a:ext cx="6832950" cy="252000"/>
          </a:xfrm>
          <a:prstGeom prst="roundRect">
            <a:avLst>
              <a:gd name="adj" fmla="val 23046"/>
            </a:avLst>
          </a:prstGeom>
          <a:solidFill>
            <a:srgbClr val="6689CC">
              <a:alpha val="70000"/>
            </a:srgbClr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Symptom control</a:t>
            </a:r>
          </a:p>
        </p:txBody>
      </p:sp>
      <p:sp>
        <p:nvSpPr>
          <p:cNvPr id="59" name="Rectangle: Rounded Corners 41">
            <a:extLst>
              <a:ext uri="{FF2B5EF4-FFF2-40B4-BE49-F238E27FC236}">
                <a16:creationId xmlns:a16="http://schemas.microsoft.com/office/drawing/2014/main" id="{DC6EB4B5-58DA-4406-9A4D-3B91BD1BAD57}"/>
              </a:ext>
            </a:extLst>
          </p:cNvPr>
          <p:cNvSpPr/>
          <p:nvPr/>
        </p:nvSpPr>
        <p:spPr bwMode="auto">
          <a:xfrm>
            <a:off x="2779863" y="1889651"/>
            <a:ext cx="5752950" cy="252000"/>
          </a:xfrm>
          <a:prstGeom prst="roundRect">
            <a:avLst>
              <a:gd name="adj" fmla="val 23046"/>
            </a:avLst>
          </a:prstGeom>
          <a:solidFill>
            <a:srgbClr val="809ED5">
              <a:alpha val="40000"/>
            </a:srgbClr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Intervention*</a:t>
            </a:r>
          </a:p>
        </p:txBody>
      </p:sp>
      <p:pic>
        <p:nvPicPr>
          <p:cNvPr id="60" name="Picture 12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89F58128-FFAF-43E9-8C32-047CE5C4BF67}"/>
              </a:ext>
            </a:extLst>
          </p:cNvPr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1" t="144" r="24931" b="2432"/>
          <a:stretch/>
        </p:blipFill>
        <p:spPr>
          <a:xfrm>
            <a:off x="4483893" y="2456815"/>
            <a:ext cx="564455" cy="552201"/>
          </a:xfrm>
          <a:prstGeom prst="ellipse">
            <a:avLst/>
          </a:prstGeom>
          <a:ln w="28575">
            <a:solidFill>
              <a:schemeClr val="bg2"/>
            </a:solidFill>
          </a:ln>
        </p:spPr>
      </p:pic>
      <p:grpSp>
        <p:nvGrpSpPr>
          <p:cNvPr id="66" name="Group 3">
            <a:extLst>
              <a:ext uri="{FF2B5EF4-FFF2-40B4-BE49-F238E27FC236}">
                <a16:creationId xmlns:a16="http://schemas.microsoft.com/office/drawing/2014/main" id="{AC94C6BF-3491-4AE9-A15E-671E13081900}"/>
              </a:ext>
            </a:extLst>
          </p:cNvPr>
          <p:cNvGrpSpPr/>
          <p:nvPr/>
        </p:nvGrpSpPr>
        <p:grpSpPr>
          <a:xfrm>
            <a:off x="531582" y="2247369"/>
            <a:ext cx="8386189" cy="2399070"/>
            <a:chOff x="649571" y="1797621"/>
            <a:chExt cx="8141838" cy="3139148"/>
          </a:xfrm>
        </p:grpSpPr>
        <p:sp>
          <p:nvSpPr>
            <p:cNvPr id="67" name="Freeform: Shape 39">
              <a:extLst>
                <a:ext uri="{FF2B5EF4-FFF2-40B4-BE49-F238E27FC236}">
                  <a16:creationId xmlns:a16="http://schemas.microsoft.com/office/drawing/2014/main" id="{030ED304-755C-4922-BCA7-1C7B9AF265FF}"/>
                </a:ext>
              </a:extLst>
            </p:cNvPr>
            <p:cNvSpPr/>
            <p:nvPr/>
          </p:nvSpPr>
          <p:spPr bwMode="auto">
            <a:xfrm>
              <a:off x="5690644" y="2039365"/>
              <a:ext cx="2056513" cy="587612"/>
            </a:xfrm>
            <a:custGeom>
              <a:avLst/>
              <a:gdLst>
                <a:gd name="connsiteX0" fmla="*/ 0 w 688975"/>
                <a:gd name="connsiteY0" fmla="*/ 409575 h 409575"/>
                <a:gd name="connsiteX1" fmla="*/ 688975 w 688975"/>
                <a:gd name="connsiteY1" fmla="*/ 0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8975" h="409575">
                  <a:moveTo>
                    <a:pt x="0" y="409575"/>
                  </a:moveTo>
                  <a:lnTo>
                    <a:pt x="688975" y="0"/>
                  </a:lnTo>
                </a:path>
              </a:pathLst>
            </a:custGeom>
            <a:noFill/>
            <a:ln w="22225" cap="rnd" algn="ctr">
              <a:solidFill>
                <a:srgbClr val="3961AC"/>
              </a:solidFill>
              <a:prstDash val="sysDot"/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8" name="Freeform: Shape 43">
              <a:extLst>
                <a:ext uri="{FF2B5EF4-FFF2-40B4-BE49-F238E27FC236}">
                  <a16:creationId xmlns:a16="http://schemas.microsoft.com/office/drawing/2014/main" id="{99BABB8E-5A0C-4567-8F49-CE9B9274F510}"/>
                </a:ext>
              </a:extLst>
            </p:cNvPr>
            <p:cNvSpPr/>
            <p:nvPr/>
          </p:nvSpPr>
          <p:spPr bwMode="auto">
            <a:xfrm>
              <a:off x="1037045" y="3813966"/>
              <a:ext cx="1389818" cy="425739"/>
            </a:xfrm>
            <a:custGeom>
              <a:avLst/>
              <a:gdLst>
                <a:gd name="connsiteX0" fmla="*/ 0 w 1183640"/>
                <a:gd name="connsiteY0" fmla="*/ 909320 h 909320"/>
                <a:gd name="connsiteX1" fmla="*/ 665480 w 1183640"/>
                <a:gd name="connsiteY1" fmla="*/ 492760 h 909320"/>
                <a:gd name="connsiteX2" fmla="*/ 1183640 w 1183640"/>
                <a:gd name="connsiteY2" fmla="*/ 0 h 909320"/>
                <a:gd name="connsiteX0" fmla="*/ 0 w 1183640"/>
                <a:gd name="connsiteY0" fmla="*/ 909320 h 909320"/>
                <a:gd name="connsiteX1" fmla="*/ 528320 w 1183640"/>
                <a:gd name="connsiteY1" fmla="*/ 599440 h 909320"/>
                <a:gd name="connsiteX2" fmla="*/ 1183640 w 1183640"/>
                <a:gd name="connsiteY2" fmla="*/ 0 h 909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3640" h="909320">
                  <a:moveTo>
                    <a:pt x="0" y="909320"/>
                  </a:moveTo>
                  <a:cubicBezTo>
                    <a:pt x="234103" y="776816"/>
                    <a:pt x="331047" y="750993"/>
                    <a:pt x="528320" y="599440"/>
                  </a:cubicBezTo>
                  <a:cubicBezTo>
                    <a:pt x="725593" y="447887"/>
                    <a:pt x="1068493" y="73660"/>
                    <a:pt x="1183640" y="0"/>
                  </a:cubicBezTo>
                </a:path>
              </a:pathLst>
            </a:custGeom>
            <a:noFill/>
            <a:ln w="19050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9" name="Freeform: Shape 45">
              <a:extLst>
                <a:ext uri="{FF2B5EF4-FFF2-40B4-BE49-F238E27FC236}">
                  <a16:creationId xmlns:a16="http://schemas.microsoft.com/office/drawing/2014/main" id="{9B03C90F-95CC-46F3-BF22-85D1F02CFA5F}"/>
                </a:ext>
              </a:extLst>
            </p:cNvPr>
            <p:cNvSpPr/>
            <p:nvPr/>
          </p:nvSpPr>
          <p:spPr bwMode="auto">
            <a:xfrm>
              <a:off x="2419202" y="3432032"/>
              <a:ext cx="1173833" cy="381933"/>
            </a:xfrm>
            <a:custGeom>
              <a:avLst/>
              <a:gdLst>
                <a:gd name="connsiteX0" fmla="*/ 0 w 688975"/>
                <a:gd name="connsiteY0" fmla="*/ 409575 h 409575"/>
                <a:gd name="connsiteX1" fmla="*/ 688975 w 688975"/>
                <a:gd name="connsiteY1" fmla="*/ 0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8975" h="409575">
                  <a:moveTo>
                    <a:pt x="0" y="409575"/>
                  </a:moveTo>
                  <a:lnTo>
                    <a:pt x="688975" y="0"/>
                  </a:lnTo>
                </a:path>
              </a:pathLst>
            </a:custGeom>
            <a:noFill/>
            <a:ln w="19050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cxnSp>
          <p:nvCxnSpPr>
            <p:cNvPr id="70" name="Straight Connector 46">
              <a:extLst>
                <a:ext uri="{FF2B5EF4-FFF2-40B4-BE49-F238E27FC236}">
                  <a16:creationId xmlns:a16="http://schemas.microsoft.com/office/drawing/2014/main" id="{9B659C8F-82C2-4C81-8C46-9DD29BD4DDA1}"/>
                </a:ext>
              </a:extLst>
            </p:cNvPr>
            <p:cNvCxnSpPr/>
            <p:nvPr/>
          </p:nvCxnSpPr>
          <p:spPr bwMode="auto">
            <a:xfrm flipV="1">
              <a:off x="1003992" y="1923678"/>
              <a:ext cx="0" cy="2686645"/>
            </a:xfrm>
            <a:prstGeom prst="line">
              <a:avLst/>
            </a:prstGeom>
            <a:noFill/>
            <a:ln w="190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47">
              <a:extLst>
                <a:ext uri="{FF2B5EF4-FFF2-40B4-BE49-F238E27FC236}">
                  <a16:creationId xmlns:a16="http://schemas.microsoft.com/office/drawing/2014/main" id="{8C2CF6C8-405C-46BA-8E61-97A33CA9E8B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98881" y="4597743"/>
              <a:ext cx="7409624" cy="14700"/>
            </a:xfrm>
            <a:prstGeom prst="line">
              <a:avLst/>
            </a:prstGeom>
            <a:noFill/>
            <a:ln w="190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72" name="TextBox 49">
              <a:extLst>
                <a:ext uri="{FF2B5EF4-FFF2-40B4-BE49-F238E27FC236}">
                  <a16:creationId xmlns:a16="http://schemas.microsoft.com/office/drawing/2014/main" id="{1530E453-A0F2-4D78-B6B1-F035DBA34842}"/>
                </a:ext>
              </a:extLst>
            </p:cNvPr>
            <p:cNvSpPr txBox="1"/>
            <p:nvPr/>
          </p:nvSpPr>
          <p:spPr>
            <a:xfrm rot="16200000">
              <a:off x="-527249" y="3151212"/>
              <a:ext cx="2632819" cy="279180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CV and limb risk</a:t>
              </a: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3" name="TextBox 56">
              <a:extLst>
                <a:ext uri="{FF2B5EF4-FFF2-40B4-BE49-F238E27FC236}">
                  <a16:creationId xmlns:a16="http://schemas.microsoft.com/office/drawing/2014/main" id="{BD2BEC57-3D56-4937-B59F-257C727ED703}"/>
                </a:ext>
              </a:extLst>
            </p:cNvPr>
            <p:cNvSpPr txBox="1"/>
            <p:nvPr/>
          </p:nvSpPr>
          <p:spPr>
            <a:xfrm>
              <a:off x="4304622" y="1797621"/>
              <a:ext cx="885525" cy="20916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Today</a:t>
              </a:r>
              <a:endPara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4" name="Freeform: Shape 63">
              <a:extLst>
                <a:ext uri="{FF2B5EF4-FFF2-40B4-BE49-F238E27FC236}">
                  <a16:creationId xmlns:a16="http://schemas.microsoft.com/office/drawing/2014/main" id="{4673FA09-E609-4F8F-86A8-5CD21EBCB570}"/>
                </a:ext>
              </a:extLst>
            </p:cNvPr>
            <p:cNvSpPr/>
            <p:nvPr/>
          </p:nvSpPr>
          <p:spPr bwMode="auto">
            <a:xfrm>
              <a:off x="4912027" y="2552333"/>
              <a:ext cx="730525" cy="378470"/>
            </a:xfrm>
            <a:custGeom>
              <a:avLst/>
              <a:gdLst>
                <a:gd name="connsiteX0" fmla="*/ 0 w 342900"/>
                <a:gd name="connsiteY0" fmla="*/ 321453 h 321453"/>
                <a:gd name="connsiteX1" fmla="*/ 39687 w 342900"/>
                <a:gd name="connsiteY1" fmla="*/ 267478 h 321453"/>
                <a:gd name="connsiteX2" fmla="*/ 69850 w 342900"/>
                <a:gd name="connsiteY2" fmla="*/ 119840 h 321453"/>
                <a:gd name="connsiteX3" fmla="*/ 96837 w 342900"/>
                <a:gd name="connsiteY3" fmla="*/ 21415 h 321453"/>
                <a:gd name="connsiteX4" fmla="*/ 133350 w 342900"/>
                <a:gd name="connsiteY4" fmla="*/ 778 h 321453"/>
                <a:gd name="connsiteX5" fmla="*/ 177800 w 342900"/>
                <a:gd name="connsiteY5" fmla="*/ 37290 h 321453"/>
                <a:gd name="connsiteX6" fmla="*/ 215900 w 342900"/>
                <a:gd name="connsiteY6" fmla="*/ 113490 h 321453"/>
                <a:gd name="connsiteX7" fmla="*/ 228600 w 342900"/>
                <a:gd name="connsiteY7" fmla="*/ 142065 h 321453"/>
                <a:gd name="connsiteX8" fmla="*/ 257175 w 342900"/>
                <a:gd name="connsiteY8" fmla="*/ 126190 h 321453"/>
                <a:gd name="connsiteX9" fmla="*/ 342900 w 342900"/>
                <a:gd name="connsiteY9" fmla="*/ 76978 h 321453"/>
                <a:gd name="connsiteX0" fmla="*/ 0 w 342900"/>
                <a:gd name="connsiteY0" fmla="*/ 321453 h 321453"/>
                <a:gd name="connsiteX1" fmla="*/ 39687 w 342900"/>
                <a:gd name="connsiteY1" fmla="*/ 267478 h 321453"/>
                <a:gd name="connsiteX2" fmla="*/ 69850 w 342900"/>
                <a:gd name="connsiteY2" fmla="*/ 119840 h 321453"/>
                <a:gd name="connsiteX3" fmla="*/ 96837 w 342900"/>
                <a:gd name="connsiteY3" fmla="*/ 21415 h 321453"/>
                <a:gd name="connsiteX4" fmla="*/ 133350 w 342900"/>
                <a:gd name="connsiteY4" fmla="*/ 778 h 321453"/>
                <a:gd name="connsiteX5" fmla="*/ 177800 w 342900"/>
                <a:gd name="connsiteY5" fmla="*/ 37290 h 321453"/>
                <a:gd name="connsiteX6" fmla="*/ 215900 w 342900"/>
                <a:gd name="connsiteY6" fmla="*/ 113490 h 321453"/>
                <a:gd name="connsiteX7" fmla="*/ 234950 w 342900"/>
                <a:gd name="connsiteY7" fmla="*/ 138890 h 321453"/>
                <a:gd name="connsiteX8" fmla="*/ 257175 w 342900"/>
                <a:gd name="connsiteY8" fmla="*/ 126190 h 321453"/>
                <a:gd name="connsiteX9" fmla="*/ 342900 w 342900"/>
                <a:gd name="connsiteY9" fmla="*/ 76978 h 321453"/>
                <a:gd name="connsiteX0" fmla="*/ 0 w 342900"/>
                <a:gd name="connsiteY0" fmla="*/ 321453 h 321453"/>
                <a:gd name="connsiteX1" fmla="*/ 39687 w 342900"/>
                <a:gd name="connsiteY1" fmla="*/ 267478 h 321453"/>
                <a:gd name="connsiteX2" fmla="*/ 69850 w 342900"/>
                <a:gd name="connsiteY2" fmla="*/ 119840 h 321453"/>
                <a:gd name="connsiteX3" fmla="*/ 96837 w 342900"/>
                <a:gd name="connsiteY3" fmla="*/ 21415 h 321453"/>
                <a:gd name="connsiteX4" fmla="*/ 133350 w 342900"/>
                <a:gd name="connsiteY4" fmla="*/ 778 h 321453"/>
                <a:gd name="connsiteX5" fmla="*/ 177800 w 342900"/>
                <a:gd name="connsiteY5" fmla="*/ 37290 h 321453"/>
                <a:gd name="connsiteX6" fmla="*/ 215900 w 342900"/>
                <a:gd name="connsiteY6" fmla="*/ 113490 h 321453"/>
                <a:gd name="connsiteX7" fmla="*/ 234950 w 342900"/>
                <a:gd name="connsiteY7" fmla="*/ 138890 h 321453"/>
                <a:gd name="connsiteX8" fmla="*/ 280988 w 342900"/>
                <a:gd name="connsiteY8" fmla="*/ 118253 h 321453"/>
                <a:gd name="connsiteX9" fmla="*/ 342900 w 342900"/>
                <a:gd name="connsiteY9" fmla="*/ 76978 h 321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321453">
                  <a:moveTo>
                    <a:pt x="0" y="321453"/>
                  </a:moveTo>
                  <a:cubicBezTo>
                    <a:pt x="14022" y="311266"/>
                    <a:pt x="28045" y="301080"/>
                    <a:pt x="39687" y="267478"/>
                  </a:cubicBezTo>
                  <a:cubicBezTo>
                    <a:pt x="51329" y="233876"/>
                    <a:pt x="60325" y="160850"/>
                    <a:pt x="69850" y="119840"/>
                  </a:cubicBezTo>
                  <a:cubicBezTo>
                    <a:pt x="79375" y="78830"/>
                    <a:pt x="86254" y="41259"/>
                    <a:pt x="96837" y="21415"/>
                  </a:cubicBezTo>
                  <a:cubicBezTo>
                    <a:pt x="107420" y="1571"/>
                    <a:pt x="119856" y="-1868"/>
                    <a:pt x="133350" y="778"/>
                  </a:cubicBezTo>
                  <a:cubicBezTo>
                    <a:pt x="146844" y="3424"/>
                    <a:pt x="164042" y="18505"/>
                    <a:pt x="177800" y="37290"/>
                  </a:cubicBezTo>
                  <a:cubicBezTo>
                    <a:pt x="191558" y="56075"/>
                    <a:pt x="206375" y="96557"/>
                    <a:pt x="215900" y="113490"/>
                  </a:cubicBezTo>
                  <a:cubicBezTo>
                    <a:pt x="225425" y="130423"/>
                    <a:pt x="224102" y="138096"/>
                    <a:pt x="234950" y="138890"/>
                  </a:cubicBezTo>
                  <a:cubicBezTo>
                    <a:pt x="245798" y="139684"/>
                    <a:pt x="262996" y="128572"/>
                    <a:pt x="280988" y="118253"/>
                  </a:cubicBezTo>
                  <a:cubicBezTo>
                    <a:pt x="298980" y="107934"/>
                    <a:pt x="315912" y="91530"/>
                    <a:pt x="342900" y="76978"/>
                  </a:cubicBezTo>
                </a:path>
              </a:pathLst>
            </a:custGeom>
            <a:noFill/>
            <a:ln w="22225" cap="rnd" algn="ctr">
              <a:solidFill>
                <a:srgbClr val="3961AC"/>
              </a:solidFill>
              <a:prstDash val="sysDot"/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75" name="Group 102">
              <a:extLst>
                <a:ext uri="{FF2B5EF4-FFF2-40B4-BE49-F238E27FC236}">
                  <a16:creationId xmlns:a16="http://schemas.microsoft.com/office/drawing/2014/main" id="{6A302F82-8FA7-40B3-9BB0-088E687D896D}"/>
                </a:ext>
              </a:extLst>
            </p:cNvPr>
            <p:cNvGrpSpPr/>
            <p:nvPr/>
          </p:nvGrpSpPr>
          <p:grpSpPr>
            <a:xfrm>
              <a:off x="7860260" y="1974392"/>
              <a:ext cx="170405" cy="146973"/>
              <a:chOff x="5764736" y="2228722"/>
              <a:chExt cx="136345" cy="159052"/>
            </a:xfrm>
          </p:grpSpPr>
          <p:cxnSp>
            <p:nvCxnSpPr>
              <p:cNvPr id="97" name="Straight Connector 103">
                <a:extLst>
                  <a:ext uri="{FF2B5EF4-FFF2-40B4-BE49-F238E27FC236}">
                    <a16:creationId xmlns:a16="http://schemas.microsoft.com/office/drawing/2014/main" id="{8FBAA7BF-4E13-43E9-B38A-FBD7576688D5}"/>
                  </a:ext>
                </a:extLst>
              </p:cNvPr>
              <p:cNvCxnSpPr/>
              <p:nvPr/>
            </p:nvCxnSpPr>
            <p:spPr bwMode="auto">
              <a:xfrm>
                <a:off x="5767933" y="2228722"/>
                <a:ext cx="133148" cy="159052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98" name="Straight Connector 104">
                <a:extLst>
                  <a:ext uri="{FF2B5EF4-FFF2-40B4-BE49-F238E27FC236}">
                    <a16:creationId xmlns:a16="http://schemas.microsoft.com/office/drawing/2014/main" id="{E9BD4265-4C32-4114-827B-21D4C7D78700}"/>
                  </a:ext>
                </a:extLst>
              </p:cNvPr>
              <p:cNvCxnSpPr/>
              <p:nvPr/>
            </p:nvCxnSpPr>
            <p:spPr bwMode="auto">
              <a:xfrm flipV="1">
                <a:off x="5764736" y="2228933"/>
                <a:ext cx="136345" cy="158629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6" name="TextBox 105">
              <a:extLst>
                <a:ext uri="{FF2B5EF4-FFF2-40B4-BE49-F238E27FC236}">
                  <a16:creationId xmlns:a16="http://schemas.microsoft.com/office/drawing/2014/main" id="{A26C9FC8-9AB4-4A0C-834C-13F1D88EFD24}"/>
                </a:ext>
              </a:extLst>
            </p:cNvPr>
            <p:cNvSpPr txBox="1"/>
            <p:nvPr/>
          </p:nvSpPr>
          <p:spPr>
            <a:xfrm>
              <a:off x="7316634" y="2262879"/>
              <a:ext cx="1061778" cy="21746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charset="0"/>
                </a:rPr>
                <a:t>D</a:t>
              </a:r>
              <a:r>
                <a:rPr kumimoji="0" lang="en-GB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eath</a:t>
              </a: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?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7" name="TextBox 106">
              <a:extLst>
                <a:ext uri="{FF2B5EF4-FFF2-40B4-BE49-F238E27FC236}">
                  <a16:creationId xmlns:a16="http://schemas.microsoft.com/office/drawing/2014/main" id="{1E638551-9AD1-43F6-954A-23DD31694E22}"/>
                </a:ext>
              </a:extLst>
            </p:cNvPr>
            <p:cNvSpPr txBox="1"/>
            <p:nvPr/>
          </p:nvSpPr>
          <p:spPr>
            <a:xfrm>
              <a:off x="4113559" y="3186650"/>
              <a:ext cx="1777830" cy="21746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961AC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Revascularization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961A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8" name="TextBox 107">
              <a:extLst>
                <a:ext uri="{FF2B5EF4-FFF2-40B4-BE49-F238E27FC236}">
                  <a16:creationId xmlns:a16="http://schemas.microsoft.com/office/drawing/2014/main" id="{F6C859C4-574C-4F76-B936-2C650EF6185A}"/>
                </a:ext>
              </a:extLst>
            </p:cNvPr>
            <p:cNvSpPr txBox="1"/>
            <p:nvPr/>
          </p:nvSpPr>
          <p:spPr>
            <a:xfrm>
              <a:off x="6119898" y="2668416"/>
              <a:ext cx="1357698" cy="43493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Minor or major amputation?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9" name="Freeform: Shape 40">
              <a:extLst>
                <a:ext uri="{FF2B5EF4-FFF2-40B4-BE49-F238E27FC236}">
                  <a16:creationId xmlns:a16="http://schemas.microsoft.com/office/drawing/2014/main" id="{B01596C0-26A2-4A2C-92DF-4D4857D27345}"/>
                </a:ext>
              </a:extLst>
            </p:cNvPr>
            <p:cNvSpPr/>
            <p:nvPr/>
          </p:nvSpPr>
          <p:spPr bwMode="auto">
            <a:xfrm>
              <a:off x="3593036" y="3009825"/>
              <a:ext cx="1214418" cy="422207"/>
            </a:xfrm>
            <a:custGeom>
              <a:avLst/>
              <a:gdLst>
                <a:gd name="connsiteX0" fmla="*/ 0 w 688975"/>
                <a:gd name="connsiteY0" fmla="*/ 409575 h 409575"/>
                <a:gd name="connsiteX1" fmla="*/ 688975 w 688975"/>
                <a:gd name="connsiteY1" fmla="*/ 0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8975" h="409575">
                  <a:moveTo>
                    <a:pt x="0" y="409575"/>
                  </a:moveTo>
                  <a:lnTo>
                    <a:pt x="688975" y="0"/>
                  </a:lnTo>
                </a:path>
              </a:pathLst>
            </a:custGeom>
            <a:ln w="19050">
              <a:solidFill>
                <a:srgbClr val="3961AC"/>
              </a:solidFill>
              <a:headEnd/>
              <a:tailE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80" name="TextBox 74">
              <a:extLst>
                <a:ext uri="{FF2B5EF4-FFF2-40B4-BE49-F238E27FC236}">
                  <a16:creationId xmlns:a16="http://schemas.microsoft.com/office/drawing/2014/main" id="{46299950-7930-4290-9669-BB53175CA61D}"/>
                </a:ext>
              </a:extLst>
            </p:cNvPr>
            <p:cNvSpPr txBox="1"/>
            <p:nvPr/>
          </p:nvSpPr>
          <p:spPr>
            <a:xfrm>
              <a:off x="7709995" y="4585408"/>
              <a:ext cx="1081414" cy="35136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Time</a:t>
              </a: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94" name="Freeform 16">
              <a:extLst>
                <a:ext uri="{FF2B5EF4-FFF2-40B4-BE49-F238E27FC236}">
                  <a16:creationId xmlns:a16="http://schemas.microsoft.com/office/drawing/2014/main" id="{947F971B-FD41-4981-8D29-EBB220452537}"/>
                </a:ext>
              </a:extLst>
            </p:cNvPr>
            <p:cNvSpPr>
              <a:spLocks/>
            </p:cNvSpPr>
            <p:nvPr/>
          </p:nvSpPr>
          <p:spPr bwMode="gray">
            <a:xfrm>
              <a:off x="4908732" y="2828608"/>
              <a:ext cx="114212" cy="46521"/>
            </a:xfrm>
            <a:custGeom>
              <a:avLst/>
              <a:gdLst>
                <a:gd name="T0" fmla="*/ 30 w 60"/>
                <a:gd name="T1" fmla="*/ 14 h 28"/>
                <a:gd name="T2" fmla="*/ 46 w 60"/>
                <a:gd name="T3" fmla="*/ 28 h 28"/>
                <a:gd name="T4" fmla="*/ 60 w 60"/>
                <a:gd name="T5" fmla="*/ 28 h 28"/>
                <a:gd name="T6" fmla="*/ 58 w 60"/>
                <a:gd name="T7" fmla="*/ 21 h 28"/>
                <a:gd name="T8" fmla="*/ 30 w 60"/>
                <a:gd name="T9" fmla="*/ 0 h 28"/>
                <a:gd name="T10" fmla="*/ 2 w 60"/>
                <a:gd name="T11" fmla="*/ 21 h 28"/>
                <a:gd name="T12" fmla="*/ 0 w 60"/>
                <a:gd name="T13" fmla="*/ 28 h 28"/>
                <a:gd name="T14" fmla="*/ 14 w 60"/>
                <a:gd name="T15" fmla="*/ 28 h 28"/>
                <a:gd name="T16" fmla="*/ 30 w 60"/>
                <a:gd name="T17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" h="28">
                  <a:moveTo>
                    <a:pt x="30" y="14"/>
                  </a:moveTo>
                  <a:cubicBezTo>
                    <a:pt x="38" y="14"/>
                    <a:pt x="45" y="20"/>
                    <a:pt x="46" y="28"/>
                  </a:cubicBezTo>
                  <a:cubicBezTo>
                    <a:pt x="60" y="28"/>
                    <a:pt x="60" y="28"/>
                    <a:pt x="60" y="28"/>
                  </a:cubicBezTo>
                  <a:cubicBezTo>
                    <a:pt x="60" y="25"/>
                    <a:pt x="59" y="23"/>
                    <a:pt x="58" y="21"/>
                  </a:cubicBezTo>
                  <a:cubicBezTo>
                    <a:pt x="54" y="8"/>
                    <a:pt x="47" y="0"/>
                    <a:pt x="30" y="0"/>
                  </a:cubicBezTo>
                  <a:cubicBezTo>
                    <a:pt x="13" y="0"/>
                    <a:pt x="7" y="8"/>
                    <a:pt x="2" y="21"/>
                  </a:cubicBezTo>
                  <a:cubicBezTo>
                    <a:pt x="1" y="23"/>
                    <a:pt x="0" y="25"/>
                    <a:pt x="0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5" y="20"/>
                    <a:pt x="22" y="14"/>
                    <a:pt x="30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cxnSp>
          <p:nvCxnSpPr>
            <p:cNvPr id="87" name="Straight Connector 118">
              <a:extLst>
                <a:ext uri="{FF2B5EF4-FFF2-40B4-BE49-F238E27FC236}">
                  <a16:creationId xmlns:a16="http://schemas.microsoft.com/office/drawing/2014/main" id="{7274D99C-A432-4ECB-A15B-841E3BD59FE8}"/>
                </a:ext>
              </a:extLst>
            </p:cNvPr>
            <p:cNvCxnSpPr/>
            <p:nvPr/>
          </p:nvCxnSpPr>
          <p:spPr bwMode="auto">
            <a:xfrm>
              <a:off x="7742332" y="1999819"/>
              <a:ext cx="125766" cy="146973"/>
            </a:xfrm>
            <a:prstGeom prst="line">
              <a:avLst/>
            </a:prstGeom>
            <a:noFill/>
            <a:ln w="444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8335A4C5-2DC6-44DB-868C-9F142AE6364F}"/>
              </a:ext>
            </a:extLst>
          </p:cNvPr>
          <p:cNvGrpSpPr/>
          <p:nvPr/>
        </p:nvGrpSpPr>
        <p:grpSpPr>
          <a:xfrm>
            <a:off x="857709" y="4445721"/>
            <a:ext cx="6986911" cy="338917"/>
            <a:chOff x="857709" y="4426671"/>
            <a:chExt cx="6986911" cy="338917"/>
          </a:xfrm>
        </p:grpSpPr>
        <p:sp>
          <p:nvSpPr>
            <p:cNvPr id="61" name="Freeform: Shape 76">
              <a:extLst>
                <a:ext uri="{FF2B5EF4-FFF2-40B4-BE49-F238E27FC236}">
                  <a16:creationId xmlns:a16="http://schemas.microsoft.com/office/drawing/2014/main" id="{12E64AB5-341E-4FBF-B075-57E16BAF3C9C}"/>
                </a:ext>
              </a:extLst>
            </p:cNvPr>
            <p:cNvSpPr/>
            <p:nvPr/>
          </p:nvSpPr>
          <p:spPr bwMode="auto">
            <a:xfrm>
              <a:off x="885963" y="4427187"/>
              <a:ext cx="6958657" cy="338400"/>
            </a:xfrm>
            <a:custGeom>
              <a:avLst/>
              <a:gdLst>
                <a:gd name="connsiteX0" fmla="*/ 169200 w 7176900"/>
                <a:gd name="connsiteY0" fmla="*/ 0 h 338400"/>
                <a:gd name="connsiteX1" fmla="*/ 460720 w 7176900"/>
                <a:gd name="connsiteY1" fmla="*/ 0 h 338400"/>
                <a:gd name="connsiteX2" fmla="*/ 462825 w 7176900"/>
                <a:gd name="connsiteY2" fmla="*/ 425 h 338400"/>
                <a:gd name="connsiteX3" fmla="*/ 7007913 w 7176900"/>
                <a:gd name="connsiteY3" fmla="*/ 425 h 338400"/>
                <a:gd name="connsiteX4" fmla="*/ 7176900 w 7176900"/>
                <a:gd name="connsiteY4" fmla="*/ 169413 h 338400"/>
                <a:gd name="connsiteX5" fmla="*/ 7007913 w 7176900"/>
                <a:gd name="connsiteY5" fmla="*/ 338400 h 338400"/>
                <a:gd name="connsiteX6" fmla="*/ 460720 w 7176900"/>
                <a:gd name="connsiteY6" fmla="*/ 338400 h 338400"/>
                <a:gd name="connsiteX7" fmla="*/ 218283 w 7176900"/>
                <a:gd name="connsiteY7" fmla="*/ 338400 h 338400"/>
                <a:gd name="connsiteX8" fmla="*/ 169200 w 7176900"/>
                <a:gd name="connsiteY8" fmla="*/ 338400 h 338400"/>
                <a:gd name="connsiteX9" fmla="*/ 0 w 7176900"/>
                <a:gd name="connsiteY9" fmla="*/ 169200 h 338400"/>
                <a:gd name="connsiteX10" fmla="*/ 169200 w 7176900"/>
                <a:gd name="connsiteY10" fmla="*/ 0 h 338400"/>
                <a:gd name="connsiteX0" fmla="*/ 93728 w 7181880"/>
                <a:gd name="connsiteY0" fmla="*/ 4333 h 338400"/>
                <a:gd name="connsiteX1" fmla="*/ 465700 w 7181880"/>
                <a:gd name="connsiteY1" fmla="*/ 0 h 338400"/>
                <a:gd name="connsiteX2" fmla="*/ 467805 w 7181880"/>
                <a:gd name="connsiteY2" fmla="*/ 425 h 338400"/>
                <a:gd name="connsiteX3" fmla="*/ 7012893 w 7181880"/>
                <a:gd name="connsiteY3" fmla="*/ 425 h 338400"/>
                <a:gd name="connsiteX4" fmla="*/ 7181880 w 7181880"/>
                <a:gd name="connsiteY4" fmla="*/ 169413 h 338400"/>
                <a:gd name="connsiteX5" fmla="*/ 7012893 w 7181880"/>
                <a:gd name="connsiteY5" fmla="*/ 338400 h 338400"/>
                <a:gd name="connsiteX6" fmla="*/ 465700 w 7181880"/>
                <a:gd name="connsiteY6" fmla="*/ 338400 h 338400"/>
                <a:gd name="connsiteX7" fmla="*/ 223263 w 7181880"/>
                <a:gd name="connsiteY7" fmla="*/ 338400 h 338400"/>
                <a:gd name="connsiteX8" fmla="*/ 174180 w 7181880"/>
                <a:gd name="connsiteY8" fmla="*/ 338400 h 338400"/>
                <a:gd name="connsiteX9" fmla="*/ 4980 w 7181880"/>
                <a:gd name="connsiteY9" fmla="*/ 169200 h 338400"/>
                <a:gd name="connsiteX10" fmla="*/ 93728 w 7181880"/>
                <a:gd name="connsiteY10" fmla="*/ 4333 h 338400"/>
                <a:gd name="connsiteX0" fmla="*/ 88788 w 7176940"/>
                <a:gd name="connsiteY0" fmla="*/ 4333 h 338400"/>
                <a:gd name="connsiteX1" fmla="*/ 460760 w 7176940"/>
                <a:gd name="connsiteY1" fmla="*/ 0 h 338400"/>
                <a:gd name="connsiteX2" fmla="*/ 462865 w 7176940"/>
                <a:gd name="connsiteY2" fmla="*/ 425 h 338400"/>
                <a:gd name="connsiteX3" fmla="*/ 7007953 w 7176940"/>
                <a:gd name="connsiteY3" fmla="*/ 425 h 338400"/>
                <a:gd name="connsiteX4" fmla="*/ 7176940 w 7176940"/>
                <a:gd name="connsiteY4" fmla="*/ 169413 h 338400"/>
                <a:gd name="connsiteX5" fmla="*/ 7007953 w 7176940"/>
                <a:gd name="connsiteY5" fmla="*/ 338400 h 338400"/>
                <a:gd name="connsiteX6" fmla="*/ 460760 w 7176940"/>
                <a:gd name="connsiteY6" fmla="*/ 338400 h 338400"/>
                <a:gd name="connsiteX7" fmla="*/ 218323 w 7176940"/>
                <a:gd name="connsiteY7" fmla="*/ 338400 h 338400"/>
                <a:gd name="connsiteX8" fmla="*/ 88787 w 7176940"/>
                <a:gd name="connsiteY8" fmla="*/ 334066 h 338400"/>
                <a:gd name="connsiteX9" fmla="*/ 40 w 7176940"/>
                <a:gd name="connsiteY9" fmla="*/ 169200 h 338400"/>
                <a:gd name="connsiteX10" fmla="*/ 88788 w 7176940"/>
                <a:gd name="connsiteY10" fmla="*/ 4333 h 33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176940" h="338400">
                  <a:moveTo>
                    <a:pt x="88788" y="4333"/>
                  </a:moveTo>
                  <a:lnTo>
                    <a:pt x="460760" y="0"/>
                  </a:lnTo>
                  <a:lnTo>
                    <a:pt x="462865" y="425"/>
                  </a:lnTo>
                  <a:lnTo>
                    <a:pt x="7007953" y="425"/>
                  </a:lnTo>
                  <a:lnTo>
                    <a:pt x="7176940" y="169413"/>
                  </a:lnTo>
                  <a:lnTo>
                    <a:pt x="7007953" y="338400"/>
                  </a:lnTo>
                  <a:lnTo>
                    <a:pt x="460760" y="338400"/>
                  </a:lnTo>
                  <a:lnTo>
                    <a:pt x="218323" y="338400"/>
                  </a:lnTo>
                  <a:lnTo>
                    <a:pt x="88787" y="334066"/>
                  </a:lnTo>
                  <a:cubicBezTo>
                    <a:pt x="-4660" y="334066"/>
                    <a:pt x="40" y="224155"/>
                    <a:pt x="40" y="169200"/>
                  </a:cubicBezTo>
                  <a:cubicBezTo>
                    <a:pt x="40" y="114245"/>
                    <a:pt x="-4659" y="4333"/>
                    <a:pt x="88788" y="4333"/>
                  </a:cubicBezTo>
                  <a:close/>
                </a:path>
              </a:pathLst>
            </a:custGeom>
            <a:gradFill>
              <a:gsLst>
                <a:gs pos="0">
                  <a:srgbClr val="3A60AB"/>
                </a:gs>
                <a:gs pos="100000">
                  <a:srgbClr val="D80F01"/>
                </a:gs>
              </a:gsLst>
              <a:lin ang="0" scaled="1"/>
            </a:gra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62" name="Gruppieren 1">
              <a:extLst>
                <a:ext uri="{FF2B5EF4-FFF2-40B4-BE49-F238E27FC236}">
                  <a16:creationId xmlns:a16="http://schemas.microsoft.com/office/drawing/2014/main" id="{0D1FC934-8AF6-415B-858F-B95930A4E25D}"/>
                </a:ext>
              </a:extLst>
            </p:cNvPr>
            <p:cNvGrpSpPr/>
            <p:nvPr/>
          </p:nvGrpSpPr>
          <p:grpSpPr>
            <a:xfrm>
              <a:off x="857709" y="4426671"/>
              <a:ext cx="2834043" cy="338917"/>
              <a:chOff x="2344799" y="3328273"/>
              <a:chExt cx="2394634" cy="508802"/>
            </a:xfrm>
          </p:grpSpPr>
          <p:sp>
            <p:nvSpPr>
              <p:cNvPr id="63" name="Textfeld 29">
                <a:extLst>
                  <a:ext uri="{FF2B5EF4-FFF2-40B4-BE49-F238E27FC236}">
                    <a16:creationId xmlns:a16="http://schemas.microsoft.com/office/drawing/2014/main" id="{C000E573-1350-44E7-A9EF-2EF1070F5C88}"/>
                  </a:ext>
                </a:extLst>
              </p:cNvPr>
              <p:cNvSpPr txBox="1"/>
              <p:nvPr/>
            </p:nvSpPr>
            <p:spPr>
              <a:xfrm>
                <a:off x="2344799" y="3329049"/>
                <a:ext cx="1278001" cy="5080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Asymptomatic PAD</a:t>
                </a:r>
                <a:endParaRPr kumimoji="0" lang="de-DE" sz="1000" b="1" i="0" u="none" strike="noStrike" kern="1200" cap="none" spc="0" normalizeH="0" baseline="30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4" name="Textfeld 30">
                <a:extLst>
                  <a:ext uri="{FF2B5EF4-FFF2-40B4-BE49-F238E27FC236}">
                    <a16:creationId xmlns:a16="http://schemas.microsoft.com/office/drawing/2014/main" id="{6E65239D-1010-4975-95B0-DBB492474085}"/>
                  </a:ext>
                </a:extLst>
              </p:cNvPr>
              <p:cNvSpPr txBox="1"/>
              <p:nvPr/>
            </p:nvSpPr>
            <p:spPr>
              <a:xfrm>
                <a:off x="3603435" y="3328273"/>
                <a:ext cx="1135998" cy="5080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 defTabSz="685800">
                  <a:defRPr/>
                </a:pPr>
                <a:r>
                  <a:rPr kumimoji="0" lang="de-DE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Intermittent claudication</a:t>
                </a:r>
              </a:p>
            </p:txBody>
          </p:sp>
        </p:grpSp>
        <p:sp>
          <p:nvSpPr>
            <p:cNvPr id="65" name="Textfeld 2">
              <a:extLst>
                <a:ext uri="{FF2B5EF4-FFF2-40B4-BE49-F238E27FC236}">
                  <a16:creationId xmlns:a16="http://schemas.microsoft.com/office/drawing/2014/main" id="{EF4FBCA9-2664-42CA-AADC-9358C26EF856}"/>
                </a:ext>
              </a:extLst>
            </p:cNvPr>
            <p:cNvSpPr txBox="1"/>
            <p:nvPr/>
          </p:nvSpPr>
          <p:spPr>
            <a:xfrm>
              <a:off x="3823330" y="4433086"/>
              <a:ext cx="1389046" cy="3319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 defTabSz="685800">
                <a:defRPr/>
              </a:pPr>
              <a:r>
                <a:rPr kumimoji="0" lang="de-DE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Critical </a:t>
              </a:r>
              <a:r>
                <a:rPr kumimoji="0" lang="de-DE" sz="1000" b="1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limb</a:t>
              </a:r>
              <a:r>
                <a:rPr kumimoji="0" lang="de-DE" sz="10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br>
                <a:rPr kumimoji="0" lang="de-DE" sz="10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ischaemia</a:t>
              </a:r>
              <a:endParaRPr kumimoji="0" lang="de-DE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9" name="Textfeld 2">
              <a:extLst>
                <a:ext uri="{FF2B5EF4-FFF2-40B4-BE49-F238E27FC236}">
                  <a16:creationId xmlns:a16="http://schemas.microsoft.com/office/drawing/2014/main" id="{6CAADB17-75F2-4434-8F67-F652B0330129}"/>
                </a:ext>
              </a:extLst>
            </p:cNvPr>
            <p:cNvSpPr txBox="1"/>
            <p:nvPr/>
          </p:nvSpPr>
          <p:spPr>
            <a:xfrm>
              <a:off x="5430304" y="4433086"/>
              <a:ext cx="1389046" cy="3319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 defTabSz="685800">
                <a:spcBef>
                  <a:spcPts val="0"/>
                </a:spcBef>
                <a:defRPr/>
              </a:pPr>
              <a:r>
                <a:rPr kumimoji="0" lang="de-DE" sz="1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Chronic</a:t>
              </a:r>
              <a:r>
                <a:rPr kumimoji="0" lang="de-DE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</a:p>
            <a:p>
              <a:pPr lvl="0" algn="ctr" defTabSz="685800">
                <a:spcBef>
                  <a:spcPts val="0"/>
                </a:spcBef>
                <a:defRPr/>
              </a:pPr>
              <a:r>
                <a:rPr lang="de-DE" sz="1000" b="1" dirty="0">
                  <a:solidFill>
                    <a:srgbClr val="FFFFFF"/>
                  </a:solidFill>
                  <a:latin typeface="Arial"/>
                </a:rPr>
                <a:t>PAD</a:t>
              </a:r>
              <a:endParaRPr kumimoji="0" lang="de-DE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4" name="Group 90">
            <a:extLst>
              <a:ext uri="{FF2B5EF4-FFF2-40B4-BE49-F238E27FC236}">
                <a16:creationId xmlns:a16="http://schemas.microsoft.com/office/drawing/2014/main" id="{58062517-D3ED-4F83-A8BD-CCFA6A42EAE5}"/>
              </a:ext>
            </a:extLst>
          </p:cNvPr>
          <p:cNvGrpSpPr/>
          <p:nvPr/>
        </p:nvGrpSpPr>
        <p:grpSpPr>
          <a:xfrm>
            <a:off x="4756289" y="3017942"/>
            <a:ext cx="290466" cy="290466"/>
            <a:chOff x="7991736" y="1047706"/>
            <a:chExt cx="324000" cy="359979"/>
          </a:xfrm>
        </p:grpSpPr>
        <p:sp>
          <p:nvSpPr>
            <p:cNvPr id="55" name="Oval 91">
              <a:extLst>
                <a:ext uri="{FF2B5EF4-FFF2-40B4-BE49-F238E27FC236}">
                  <a16:creationId xmlns:a16="http://schemas.microsoft.com/office/drawing/2014/main" id="{CD7F3401-8DA8-45EE-8841-2AC5DC0FFF61}"/>
                </a:ext>
              </a:extLst>
            </p:cNvPr>
            <p:cNvSpPr/>
            <p:nvPr/>
          </p:nvSpPr>
          <p:spPr bwMode="auto">
            <a:xfrm>
              <a:off x="7991736" y="1047706"/>
              <a:ext cx="324000" cy="359979"/>
            </a:xfrm>
            <a:prstGeom prst="ellipse">
              <a:avLst/>
            </a:prstGeom>
            <a:solidFill>
              <a:schemeClr val="bg2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56" name="Freeform 16">
              <a:extLst>
                <a:ext uri="{FF2B5EF4-FFF2-40B4-BE49-F238E27FC236}">
                  <a16:creationId xmlns:a16="http://schemas.microsoft.com/office/drawing/2014/main" id="{B496F2E0-7A44-4D2F-BC11-028D4477282A}"/>
                </a:ext>
              </a:extLst>
            </p:cNvPr>
            <p:cNvSpPr>
              <a:spLocks/>
            </p:cNvSpPr>
            <p:nvPr/>
          </p:nvSpPr>
          <p:spPr bwMode="gray">
            <a:xfrm>
              <a:off x="8094750" y="1066537"/>
              <a:ext cx="114212" cy="49190"/>
            </a:xfrm>
            <a:custGeom>
              <a:avLst/>
              <a:gdLst>
                <a:gd name="T0" fmla="*/ 30 w 60"/>
                <a:gd name="T1" fmla="*/ 14 h 28"/>
                <a:gd name="T2" fmla="*/ 46 w 60"/>
                <a:gd name="T3" fmla="*/ 28 h 28"/>
                <a:gd name="T4" fmla="*/ 60 w 60"/>
                <a:gd name="T5" fmla="*/ 28 h 28"/>
                <a:gd name="T6" fmla="*/ 58 w 60"/>
                <a:gd name="T7" fmla="*/ 21 h 28"/>
                <a:gd name="T8" fmla="*/ 30 w 60"/>
                <a:gd name="T9" fmla="*/ 0 h 28"/>
                <a:gd name="T10" fmla="*/ 2 w 60"/>
                <a:gd name="T11" fmla="*/ 21 h 28"/>
                <a:gd name="T12" fmla="*/ 0 w 60"/>
                <a:gd name="T13" fmla="*/ 28 h 28"/>
                <a:gd name="T14" fmla="*/ 14 w 60"/>
                <a:gd name="T15" fmla="*/ 28 h 28"/>
                <a:gd name="T16" fmla="*/ 30 w 60"/>
                <a:gd name="T17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" h="28">
                  <a:moveTo>
                    <a:pt x="30" y="14"/>
                  </a:moveTo>
                  <a:cubicBezTo>
                    <a:pt x="38" y="14"/>
                    <a:pt x="45" y="20"/>
                    <a:pt x="46" y="28"/>
                  </a:cubicBezTo>
                  <a:cubicBezTo>
                    <a:pt x="60" y="28"/>
                    <a:pt x="60" y="28"/>
                    <a:pt x="60" y="28"/>
                  </a:cubicBezTo>
                  <a:cubicBezTo>
                    <a:pt x="60" y="25"/>
                    <a:pt x="59" y="23"/>
                    <a:pt x="58" y="21"/>
                  </a:cubicBezTo>
                  <a:cubicBezTo>
                    <a:pt x="54" y="8"/>
                    <a:pt x="47" y="0"/>
                    <a:pt x="30" y="0"/>
                  </a:cubicBezTo>
                  <a:cubicBezTo>
                    <a:pt x="13" y="0"/>
                    <a:pt x="7" y="8"/>
                    <a:pt x="2" y="21"/>
                  </a:cubicBezTo>
                  <a:cubicBezTo>
                    <a:pt x="1" y="23"/>
                    <a:pt x="0" y="25"/>
                    <a:pt x="0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5" y="20"/>
                    <a:pt x="22" y="14"/>
                    <a:pt x="30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0" name="Freeform 17">
              <a:extLst>
                <a:ext uri="{FF2B5EF4-FFF2-40B4-BE49-F238E27FC236}">
                  <a16:creationId xmlns:a16="http://schemas.microsoft.com/office/drawing/2014/main" id="{B3016F1F-5185-4232-B9FE-2378CDFB3062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8083454" y="1120960"/>
              <a:ext cx="136828" cy="114076"/>
            </a:xfrm>
            <a:custGeom>
              <a:avLst/>
              <a:gdLst>
                <a:gd name="T0" fmla="*/ 2 w 72"/>
                <a:gd name="T1" fmla="*/ 19 h 65"/>
                <a:gd name="T2" fmla="*/ 3 w 72"/>
                <a:gd name="T3" fmla="*/ 22 h 65"/>
                <a:gd name="T4" fmla="*/ 8 w 72"/>
                <a:gd name="T5" fmla="*/ 32 h 65"/>
                <a:gd name="T6" fmla="*/ 8 w 72"/>
                <a:gd name="T7" fmla="*/ 32 h 65"/>
                <a:gd name="T8" fmla="*/ 9 w 72"/>
                <a:gd name="T9" fmla="*/ 32 h 65"/>
                <a:gd name="T10" fmla="*/ 9 w 72"/>
                <a:gd name="T11" fmla="*/ 32 h 65"/>
                <a:gd name="T12" fmla="*/ 9 w 72"/>
                <a:gd name="T13" fmla="*/ 37 h 65"/>
                <a:gd name="T14" fmla="*/ 11 w 72"/>
                <a:gd name="T15" fmla="*/ 48 h 65"/>
                <a:gd name="T16" fmla="*/ 18 w 72"/>
                <a:gd name="T17" fmla="*/ 56 h 65"/>
                <a:gd name="T18" fmla="*/ 21 w 72"/>
                <a:gd name="T19" fmla="*/ 58 h 65"/>
                <a:gd name="T20" fmla="*/ 36 w 72"/>
                <a:gd name="T21" fmla="*/ 65 h 65"/>
                <a:gd name="T22" fmla="*/ 36 w 72"/>
                <a:gd name="T23" fmla="*/ 65 h 65"/>
                <a:gd name="T24" fmla="*/ 36 w 72"/>
                <a:gd name="T25" fmla="*/ 65 h 65"/>
                <a:gd name="T26" fmla="*/ 36 w 72"/>
                <a:gd name="T27" fmla="*/ 65 h 65"/>
                <a:gd name="T28" fmla="*/ 36 w 72"/>
                <a:gd name="T29" fmla="*/ 65 h 65"/>
                <a:gd name="T30" fmla="*/ 36 w 72"/>
                <a:gd name="T31" fmla="*/ 65 h 65"/>
                <a:gd name="T32" fmla="*/ 51 w 72"/>
                <a:gd name="T33" fmla="*/ 58 h 65"/>
                <a:gd name="T34" fmla="*/ 54 w 72"/>
                <a:gd name="T35" fmla="*/ 56 h 65"/>
                <a:gd name="T36" fmla="*/ 61 w 72"/>
                <a:gd name="T37" fmla="*/ 48 h 65"/>
                <a:gd name="T38" fmla="*/ 63 w 72"/>
                <a:gd name="T39" fmla="*/ 37 h 65"/>
                <a:gd name="T40" fmla="*/ 63 w 72"/>
                <a:gd name="T41" fmla="*/ 37 h 65"/>
                <a:gd name="T42" fmla="*/ 63 w 72"/>
                <a:gd name="T43" fmla="*/ 32 h 65"/>
                <a:gd name="T44" fmla="*/ 63 w 72"/>
                <a:gd name="T45" fmla="*/ 32 h 65"/>
                <a:gd name="T46" fmla="*/ 64 w 72"/>
                <a:gd name="T47" fmla="*/ 32 h 65"/>
                <a:gd name="T48" fmla="*/ 69 w 72"/>
                <a:gd name="T49" fmla="*/ 22 h 65"/>
                <a:gd name="T50" fmla="*/ 70 w 72"/>
                <a:gd name="T51" fmla="*/ 19 h 65"/>
                <a:gd name="T52" fmla="*/ 71 w 72"/>
                <a:gd name="T53" fmla="*/ 17 h 65"/>
                <a:gd name="T54" fmla="*/ 72 w 72"/>
                <a:gd name="T55" fmla="*/ 13 h 65"/>
                <a:gd name="T56" fmla="*/ 69 w 72"/>
                <a:gd name="T57" fmla="*/ 10 h 65"/>
                <a:gd name="T58" fmla="*/ 68 w 72"/>
                <a:gd name="T59" fmla="*/ 10 h 65"/>
                <a:gd name="T60" fmla="*/ 67 w 72"/>
                <a:gd name="T61" fmla="*/ 10 h 65"/>
                <a:gd name="T62" fmla="*/ 67 w 72"/>
                <a:gd name="T63" fmla="*/ 9 h 65"/>
                <a:gd name="T64" fmla="*/ 67 w 72"/>
                <a:gd name="T65" fmla="*/ 5 h 65"/>
                <a:gd name="T66" fmla="*/ 67 w 72"/>
                <a:gd name="T67" fmla="*/ 0 h 65"/>
                <a:gd name="T68" fmla="*/ 52 w 72"/>
                <a:gd name="T69" fmla="*/ 0 h 65"/>
                <a:gd name="T70" fmla="*/ 36 w 72"/>
                <a:gd name="T71" fmla="*/ 14 h 65"/>
                <a:gd name="T72" fmla="*/ 20 w 72"/>
                <a:gd name="T73" fmla="*/ 0 h 65"/>
                <a:gd name="T74" fmla="*/ 5 w 72"/>
                <a:gd name="T75" fmla="*/ 0 h 65"/>
                <a:gd name="T76" fmla="*/ 5 w 72"/>
                <a:gd name="T77" fmla="*/ 5 h 65"/>
                <a:gd name="T78" fmla="*/ 5 w 72"/>
                <a:gd name="T79" fmla="*/ 9 h 65"/>
                <a:gd name="T80" fmla="*/ 5 w 72"/>
                <a:gd name="T81" fmla="*/ 10 h 65"/>
                <a:gd name="T82" fmla="*/ 4 w 72"/>
                <a:gd name="T83" fmla="*/ 10 h 65"/>
                <a:gd name="T84" fmla="*/ 3 w 72"/>
                <a:gd name="T85" fmla="*/ 10 h 65"/>
                <a:gd name="T86" fmla="*/ 0 w 72"/>
                <a:gd name="T87" fmla="*/ 13 h 65"/>
                <a:gd name="T88" fmla="*/ 1 w 72"/>
                <a:gd name="T89" fmla="*/ 17 h 65"/>
                <a:gd name="T90" fmla="*/ 2 w 72"/>
                <a:gd name="T91" fmla="*/ 19 h 65"/>
                <a:gd name="T92" fmla="*/ 59 w 72"/>
                <a:gd name="T93" fmla="*/ 47 h 65"/>
                <a:gd name="T94" fmla="*/ 53 w 72"/>
                <a:gd name="T95" fmla="*/ 54 h 65"/>
                <a:gd name="T96" fmla="*/ 53 w 72"/>
                <a:gd name="T97" fmla="*/ 54 h 65"/>
                <a:gd name="T98" fmla="*/ 50 w 72"/>
                <a:gd name="T99" fmla="*/ 57 h 65"/>
                <a:gd name="T100" fmla="*/ 36 w 72"/>
                <a:gd name="T101" fmla="*/ 63 h 65"/>
                <a:gd name="T102" fmla="*/ 23 w 72"/>
                <a:gd name="T103" fmla="*/ 57 h 65"/>
                <a:gd name="T104" fmla="*/ 19 w 72"/>
                <a:gd name="T105" fmla="*/ 54 h 65"/>
                <a:gd name="T106" fmla="*/ 19 w 72"/>
                <a:gd name="T107" fmla="*/ 54 h 65"/>
                <a:gd name="T108" fmla="*/ 13 w 72"/>
                <a:gd name="T109" fmla="*/ 47 h 65"/>
                <a:gd name="T110" fmla="*/ 11 w 72"/>
                <a:gd name="T111" fmla="*/ 37 h 65"/>
                <a:gd name="T112" fmla="*/ 36 w 72"/>
                <a:gd name="T113" fmla="*/ 34 h 65"/>
                <a:gd name="T114" fmla="*/ 61 w 72"/>
                <a:gd name="T115" fmla="*/ 38 h 65"/>
                <a:gd name="T116" fmla="*/ 59 w 72"/>
                <a:gd name="T117" fmla="*/ 47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" h="65">
                  <a:moveTo>
                    <a:pt x="2" y="19"/>
                  </a:moveTo>
                  <a:cubicBezTo>
                    <a:pt x="2" y="20"/>
                    <a:pt x="3" y="21"/>
                    <a:pt x="3" y="22"/>
                  </a:cubicBezTo>
                  <a:cubicBezTo>
                    <a:pt x="3" y="27"/>
                    <a:pt x="4" y="32"/>
                    <a:pt x="8" y="32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9" y="33"/>
                    <a:pt x="9" y="35"/>
                    <a:pt x="9" y="37"/>
                  </a:cubicBezTo>
                  <a:cubicBezTo>
                    <a:pt x="10" y="41"/>
                    <a:pt x="10" y="45"/>
                    <a:pt x="11" y="48"/>
                  </a:cubicBezTo>
                  <a:cubicBezTo>
                    <a:pt x="12" y="52"/>
                    <a:pt x="15" y="53"/>
                    <a:pt x="18" y="56"/>
                  </a:cubicBezTo>
                  <a:cubicBezTo>
                    <a:pt x="19" y="56"/>
                    <a:pt x="20" y="57"/>
                    <a:pt x="21" y="58"/>
                  </a:cubicBezTo>
                  <a:cubicBezTo>
                    <a:pt x="25" y="62"/>
                    <a:pt x="30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42" y="65"/>
                    <a:pt x="47" y="62"/>
                    <a:pt x="51" y="58"/>
                  </a:cubicBezTo>
                  <a:cubicBezTo>
                    <a:pt x="52" y="57"/>
                    <a:pt x="53" y="56"/>
                    <a:pt x="54" y="56"/>
                  </a:cubicBezTo>
                  <a:cubicBezTo>
                    <a:pt x="57" y="53"/>
                    <a:pt x="60" y="52"/>
                    <a:pt x="61" y="48"/>
                  </a:cubicBezTo>
                  <a:cubicBezTo>
                    <a:pt x="62" y="45"/>
                    <a:pt x="62" y="41"/>
                    <a:pt x="63" y="37"/>
                  </a:cubicBezTo>
                  <a:cubicBezTo>
                    <a:pt x="63" y="37"/>
                    <a:pt x="63" y="37"/>
                    <a:pt x="63" y="37"/>
                  </a:cubicBezTo>
                  <a:cubicBezTo>
                    <a:pt x="63" y="35"/>
                    <a:pt x="63" y="33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8" y="32"/>
                    <a:pt x="69" y="27"/>
                    <a:pt x="69" y="22"/>
                  </a:cubicBezTo>
                  <a:cubicBezTo>
                    <a:pt x="69" y="21"/>
                    <a:pt x="70" y="20"/>
                    <a:pt x="70" y="19"/>
                  </a:cubicBezTo>
                  <a:cubicBezTo>
                    <a:pt x="70" y="18"/>
                    <a:pt x="71" y="18"/>
                    <a:pt x="71" y="17"/>
                  </a:cubicBezTo>
                  <a:cubicBezTo>
                    <a:pt x="71" y="16"/>
                    <a:pt x="72" y="14"/>
                    <a:pt x="72" y="13"/>
                  </a:cubicBezTo>
                  <a:cubicBezTo>
                    <a:pt x="71" y="11"/>
                    <a:pt x="71" y="10"/>
                    <a:pt x="69" y="10"/>
                  </a:cubicBezTo>
                  <a:cubicBezTo>
                    <a:pt x="69" y="10"/>
                    <a:pt x="68" y="10"/>
                    <a:pt x="68" y="10"/>
                  </a:cubicBezTo>
                  <a:cubicBezTo>
                    <a:pt x="67" y="10"/>
                    <a:pt x="67" y="10"/>
                    <a:pt x="67" y="10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67" y="8"/>
                    <a:pt x="67" y="7"/>
                    <a:pt x="67" y="5"/>
                  </a:cubicBezTo>
                  <a:cubicBezTo>
                    <a:pt x="67" y="4"/>
                    <a:pt x="67" y="2"/>
                    <a:pt x="67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1" y="8"/>
                    <a:pt x="44" y="14"/>
                    <a:pt x="36" y="14"/>
                  </a:cubicBezTo>
                  <a:cubicBezTo>
                    <a:pt x="28" y="14"/>
                    <a:pt x="21" y="8"/>
                    <a:pt x="2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2"/>
                    <a:pt x="5" y="4"/>
                    <a:pt x="5" y="5"/>
                  </a:cubicBezTo>
                  <a:cubicBezTo>
                    <a:pt x="5" y="7"/>
                    <a:pt x="5" y="8"/>
                    <a:pt x="5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3" y="10"/>
                    <a:pt x="3" y="10"/>
                  </a:cubicBezTo>
                  <a:cubicBezTo>
                    <a:pt x="2" y="10"/>
                    <a:pt x="1" y="11"/>
                    <a:pt x="0" y="13"/>
                  </a:cubicBezTo>
                  <a:cubicBezTo>
                    <a:pt x="0" y="14"/>
                    <a:pt x="1" y="16"/>
                    <a:pt x="1" y="17"/>
                  </a:cubicBezTo>
                  <a:cubicBezTo>
                    <a:pt x="2" y="18"/>
                    <a:pt x="2" y="18"/>
                    <a:pt x="2" y="19"/>
                  </a:cubicBezTo>
                  <a:close/>
                  <a:moveTo>
                    <a:pt x="59" y="47"/>
                  </a:moveTo>
                  <a:cubicBezTo>
                    <a:pt x="58" y="51"/>
                    <a:pt x="56" y="52"/>
                    <a:pt x="53" y="54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2" y="55"/>
                    <a:pt x="51" y="56"/>
                    <a:pt x="50" y="57"/>
                  </a:cubicBezTo>
                  <a:cubicBezTo>
                    <a:pt x="46" y="60"/>
                    <a:pt x="41" y="63"/>
                    <a:pt x="36" y="63"/>
                  </a:cubicBezTo>
                  <a:cubicBezTo>
                    <a:pt x="31" y="63"/>
                    <a:pt x="26" y="60"/>
                    <a:pt x="23" y="57"/>
                  </a:cubicBezTo>
                  <a:cubicBezTo>
                    <a:pt x="21" y="56"/>
                    <a:pt x="20" y="55"/>
                    <a:pt x="19" y="54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6" y="52"/>
                    <a:pt x="14" y="51"/>
                    <a:pt x="13" y="47"/>
                  </a:cubicBezTo>
                  <a:cubicBezTo>
                    <a:pt x="12" y="44"/>
                    <a:pt x="12" y="41"/>
                    <a:pt x="11" y="3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44" y="35"/>
                    <a:pt x="57" y="37"/>
                    <a:pt x="61" y="38"/>
                  </a:cubicBezTo>
                  <a:cubicBezTo>
                    <a:pt x="60" y="41"/>
                    <a:pt x="60" y="45"/>
                    <a:pt x="59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1" name="Freeform 18">
              <a:extLst>
                <a:ext uri="{FF2B5EF4-FFF2-40B4-BE49-F238E27FC236}">
                  <a16:creationId xmlns:a16="http://schemas.microsoft.com/office/drawing/2014/main" id="{AB889F1C-B94C-4A88-ABDF-4E91412955B8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8042727" y="1216197"/>
              <a:ext cx="217116" cy="146519"/>
            </a:xfrm>
            <a:custGeom>
              <a:avLst/>
              <a:gdLst>
                <a:gd name="T0" fmla="*/ 114 w 114"/>
                <a:gd name="T1" fmla="*/ 35 h 83"/>
                <a:gd name="T2" fmla="*/ 99 w 114"/>
                <a:gd name="T3" fmla="*/ 19 h 83"/>
                <a:gd name="T4" fmla="*/ 96 w 114"/>
                <a:gd name="T5" fmla="*/ 18 h 83"/>
                <a:gd name="T6" fmla="*/ 93 w 114"/>
                <a:gd name="T7" fmla="*/ 17 h 83"/>
                <a:gd name="T8" fmla="*/ 89 w 114"/>
                <a:gd name="T9" fmla="*/ 16 h 83"/>
                <a:gd name="T10" fmla="*/ 85 w 114"/>
                <a:gd name="T11" fmla="*/ 14 h 83"/>
                <a:gd name="T12" fmla="*/ 79 w 114"/>
                <a:gd name="T13" fmla="*/ 8 h 83"/>
                <a:gd name="T14" fmla="*/ 78 w 114"/>
                <a:gd name="T15" fmla="*/ 0 h 83"/>
                <a:gd name="T16" fmla="*/ 78 w 114"/>
                <a:gd name="T17" fmla="*/ 1 h 83"/>
                <a:gd name="T18" fmla="*/ 76 w 114"/>
                <a:gd name="T19" fmla="*/ 2 h 83"/>
                <a:gd name="T20" fmla="*/ 72 w 114"/>
                <a:gd name="T21" fmla="*/ 5 h 83"/>
                <a:gd name="T22" fmla="*/ 58 w 114"/>
                <a:gd name="T23" fmla="*/ 12 h 83"/>
                <a:gd name="T24" fmla="*/ 58 w 114"/>
                <a:gd name="T25" fmla="*/ 12 h 83"/>
                <a:gd name="T26" fmla="*/ 57 w 114"/>
                <a:gd name="T27" fmla="*/ 12 h 83"/>
                <a:gd name="T28" fmla="*/ 57 w 114"/>
                <a:gd name="T29" fmla="*/ 12 h 83"/>
                <a:gd name="T30" fmla="*/ 57 w 114"/>
                <a:gd name="T31" fmla="*/ 12 h 83"/>
                <a:gd name="T32" fmla="*/ 57 w 114"/>
                <a:gd name="T33" fmla="*/ 12 h 83"/>
                <a:gd name="T34" fmla="*/ 42 w 114"/>
                <a:gd name="T35" fmla="*/ 5 h 83"/>
                <a:gd name="T36" fmla="*/ 38 w 114"/>
                <a:gd name="T37" fmla="*/ 2 h 83"/>
                <a:gd name="T38" fmla="*/ 36 w 114"/>
                <a:gd name="T39" fmla="*/ 1 h 83"/>
                <a:gd name="T40" fmla="*/ 36 w 114"/>
                <a:gd name="T41" fmla="*/ 0 h 83"/>
                <a:gd name="T42" fmla="*/ 35 w 114"/>
                <a:gd name="T43" fmla="*/ 8 h 83"/>
                <a:gd name="T44" fmla="*/ 30 w 114"/>
                <a:gd name="T45" fmla="*/ 14 h 83"/>
                <a:gd name="T46" fmla="*/ 25 w 114"/>
                <a:gd name="T47" fmla="*/ 16 h 83"/>
                <a:gd name="T48" fmla="*/ 21 w 114"/>
                <a:gd name="T49" fmla="*/ 17 h 83"/>
                <a:gd name="T50" fmla="*/ 18 w 114"/>
                <a:gd name="T51" fmla="*/ 18 h 83"/>
                <a:gd name="T52" fmla="*/ 15 w 114"/>
                <a:gd name="T53" fmla="*/ 19 h 83"/>
                <a:gd name="T54" fmla="*/ 0 w 114"/>
                <a:gd name="T55" fmla="*/ 35 h 83"/>
                <a:gd name="T56" fmla="*/ 0 w 114"/>
                <a:gd name="T57" fmla="*/ 35 h 83"/>
                <a:gd name="T58" fmla="*/ 0 w 114"/>
                <a:gd name="T59" fmla="*/ 73 h 83"/>
                <a:gd name="T60" fmla="*/ 57 w 114"/>
                <a:gd name="T61" fmla="*/ 83 h 83"/>
                <a:gd name="T62" fmla="*/ 114 w 114"/>
                <a:gd name="T63" fmla="*/ 73 h 83"/>
                <a:gd name="T64" fmla="*/ 114 w 114"/>
                <a:gd name="T65" fmla="*/ 35 h 83"/>
                <a:gd name="T66" fmla="*/ 34 w 114"/>
                <a:gd name="T67" fmla="*/ 55 h 83"/>
                <a:gd name="T68" fmla="*/ 28 w 114"/>
                <a:gd name="T69" fmla="*/ 55 h 83"/>
                <a:gd name="T70" fmla="*/ 28 w 114"/>
                <a:gd name="T71" fmla="*/ 60 h 83"/>
                <a:gd name="T72" fmla="*/ 23 w 114"/>
                <a:gd name="T73" fmla="*/ 60 h 83"/>
                <a:gd name="T74" fmla="*/ 23 w 114"/>
                <a:gd name="T75" fmla="*/ 55 h 83"/>
                <a:gd name="T76" fmla="*/ 17 w 114"/>
                <a:gd name="T77" fmla="*/ 55 h 83"/>
                <a:gd name="T78" fmla="*/ 17 w 114"/>
                <a:gd name="T79" fmla="*/ 49 h 83"/>
                <a:gd name="T80" fmla="*/ 23 w 114"/>
                <a:gd name="T81" fmla="*/ 49 h 83"/>
                <a:gd name="T82" fmla="*/ 23 w 114"/>
                <a:gd name="T83" fmla="*/ 43 h 83"/>
                <a:gd name="T84" fmla="*/ 28 w 114"/>
                <a:gd name="T85" fmla="*/ 43 h 83"/>
                <a:gd name="T86" fmla="*/ 28 w 114"/>
                <a:gd name="T87" fmla="*/ 49 h 83"/>
                <a:gd name="T88" fmla="*/ 34 w 114"/>
                <a:gd name="T89" fmla="*/ 49 h 83"/>
                <a:gd name="T90" fmla="*/ 34 w 114"/>
                <a:gd name="T91" fmla="*/ 5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4" h="83">
                  <a:moveTo>
                    <a:pt x="114" y="35"/>
                  </a:moveTo>
                  <a:cubicBezTo>
                    <a:pt x="114" y="26"/>
                    <a:pt x="107" y="19"/>
                    <a:pt x="99" y="19"/>
                  </a:cubicBezTo>
                  <a:cubicBezTo>
                    <a:pt x="98" y="18"/>
                    <a:pt x="97" y="18"/>
                    <a:pt x="96" y="18"/>
                  </a:cubicBezTo>
                  <a:cubicBezTo>
                    <a:pt x="95" y="17"/>
                    <a:pt x="94" y="17"/>
                    <a:pt x="93" y="17"/>
                  </a:cubicBezTo>
                  <a:cubicBezTo>
                    <a:pt x="92" y="16"/>
                    <a:pt x="90" y="16"/>
                    <a:pt x="89" y="16"/>
                  </a:cubicBezTo>
                  <a:cubicBezTo>
                    <a:pt x="88" y="15"/>
                    <a:pt x="86" y="15"/>
                    <a:pt x="85" y="14"/>
                  </a:cubicBezTo>
                  <a:cubicBezTo>
                    <a:pt x="82" y="13"/>
                    <a:pt x="80" y="11"/>
                    <a:pt x="79" y="8"/>
                  </a:cubicBezTo>
                  <a:cubicBezTo>
                    <a:pt x="78" y="6"/>
                    <a:pt x="78" y="3"/>
                    <a:pt x="78" y="0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7" y="1"/>
                    <a:pt x="76" y="2"/>
                    <a:pt x="76" y="2"/>
                  </a:cubicBezTo>
                  <a:cubicBezTo>
                    <a:pt x="75" y="3"/>
                    <a:pt x="73" y="4"/>
                    <a:pt x="72" y="5"/>
                  </a:cubicBezTo>
                  <a:cubicBezTo>
                    <a:pt x="68" y="8"/>
                    <a:pt x="63" y="12"/>
                    <a:pt x="58" y="12"/>
                  </a:cubicBezTo>
                  <a:cubicBezTo>
                    <a:pt x="58" y="12"/>
                    <a:pt x="58" y="12"/>
                    <a:pt x="58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1" y="12"/>
                    <a:pt x="46" y="8"/>
                    <a:pt x="42" y="5"/>
                  </a:cubicBezTo>
                  <a:cubicBezTo>
                    <a:pt x="41" y="4"/>
                    <a:pt x="40" y="3"/>
                    <a:pt x="38" y="2"/>
                  </a:cubicBezTo>
                  <a:cubicBezTo>
                    <a:pt x="38" y="2"/>
                    <a:pt x="37" y="1"/>
                    <a:pt x="36" y="1"/>
                  </a:cubicBezTo>
                  <a:cubicBezTo>
                    <a:pt x="36" y="1"/>
                    <a:pt x="36" y="1"/>
                    <a:pt x="36" y="0"/>
                  </a:cubicBezTo>
                  <a:cubicBezTo>
                    <a:pt x="36" y="3"/>
                    <a:pt x="36" y="6"/>
                    <a:pt x="35" y="8"/>
                  </a:cubicBezTo>
                  <a:cubicBezTo>
                    <a:pt x="34" y="11"/>
                    <a:pt x="32" y="13"/>
                    <a:pt x="30" y="14"/>
                  </a:cubicBezTo>
                  <a:cubicBezTo>
                    <a:pt x="28" y="15"/>
                    <a:pt x="26" y="15"/>
                    <a:pt x="25" y="16"/>
                  </a:cubicBezTo>
                  <a:cubicBezTo>
                    <a:pt x="24" y="16"/>
                    <a:pt x="22" y="16"/>
                    <a:pt x="21" y="17"/>
                  </a:cubicBezTo>
                  <a:cubicBezTo>
                    <a:pt x="20" y="17"/>
                    <a:pt x="20" y="17"/>
                    <a:pt x="18" y="18"/>
                  </a:cubicBezTo>
                  <a:cubicBezTo>
                    <a:pt x="17" y="18"/>
                    <a:pt x="16" y="18"/>
                    <a:pt x="15" y="19"/>
                  </a:cubicBezTo>
                  <a:cubicBezTo>
                    <a:pt x="7" y="19"/>
                    <a:pt x="0" y="26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13" y="83"/>
                    <a:pt x="57" y="83"/>
                  </a:cubicBezTo>
                  <a:cubicBezTo>
                    <a:pt x="101" y="83"/>
                    <a:pt x="114" y="73"/>
                    <a:pt x="114" y="73"/>
                  </a:cubicBezTo>
                  <a:cubicBezTo>
                    <a:pt x="114" y="35"/>
                    <a:pt x="114" y="35"/>
                    <a:pt x="114" y="35"/>
                  </a:cubicBezTo>
                  <a:close/>
                  <a:moveTo>
                    <a:pt x="34" y="55"/>
                  </a:moveTo>
                  <a:cubicBezTo>
                    <a:pt x="28" y="55"/>
                    <a:pt x="28" y="55"/>
                    <a:pt x="28" y="55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4" y="49"/>
                    <a:pt x="34" y="49"/>
                    <a:pt x="34" y="49"/>
                  </a:cubicBezTo>
                  <a:lnTo>
                    <a:pt x="34" y="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grpSp>
        <p:nvGrpSpPr>
          <p:cNvPr id="102" name="Group 95">
            <a:extLst>
              <a:ext uri="{FF2B5EF4-FFF2-40B4-BE49-F238E27FC236}">
                <a16:creationId xmlns:a16="http://schemas.microsoft.com/office/drawing/2014/main" id="{722E5674-ABF8-49AB-90CE-02CC3D97474C}"/>
              </a:ext>
            </a:extLst>
          </p:cNvPr>
          <p:cNvGrpSpPr/>
          <p:nvPr/>
        </p:nvGrpSpPr>
        <p:grpSpPr>
          <a:xfrm>
            <a:off x="6559219" y="2503053"/>
            <a:ext cx="324000" cy="353159"/>
            <a:chOff x="5544288" y="1507565"/>
            <a:chExt cx="343016" cy="401579"/>
          </a:xfrm>
        </p:grpSpPr>
        <p:sp>
          <p:nvSpPr>
            <p:cNvPr id="103" name="Oval 96">
              <a:extLst>
                <a:ext uri="{FF2B5EF4-FFF2-40B4-BE49-F238E27FC236}">
                  <a16:creationId xmlns:a16="http://schemas.microsoft.com/office/drawing/2014/main" id="{748360D0-878E-4877-8487-70280CEF2B40}"/>
                </a:ext>
              </a:extLst>
            </p:cNvPr>
            <p:cNvSpPr/>
            <p:nvPr/>
          </p:nvSpPr>
          <p:spPr bwMode="auto">
            <a:xfrm>
              <a:off x="5544288" y="1507565"/>
              <a:ext cx="343016" cy="368422"/>
            </a:xfrm>
            <a:prstGeom prst="ellipse">
              <a:avLst/>
            </a:prstGeom>
            <a:solidFill>
              <a:schemeClr val="accent2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pic>
          <p:nvPicPr>
            <p:cNvPr id="104" name="Graphic 97" descr="Footprints">
              <a:extLst>
                <a:ext uri="{FF2B5EF4-FFF2-40B4-BE49-F238E27FC236}">
                  <a16:creationId xmlns:a16="http://schemas.microsoft.com/office/drawing/2014/main" id="{D7E2DED3-FF69-4C9B-9146-348CB564B0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r="50000"/>
            <a:stretch/>
          </p:blipFill>
          <p:spPr>
            <a:xfrm>
              <a:off x="5589496" y="1553023"/>
              <a:ext cx="178061" cy="356121"/>
            </a:xfrm>
            <a:prstGeom prst="rect">
              <a:avLst/>
            </a:prstGeom>
          </p:spPr>
        </p:pic>
      </p:grpSp>
      <p:grpSp>
        <p:nvGrpSpPr>
          <p:cNvPr id="105" name="Group 98">
            <a:extLst>
              <a:ext uri="{FF2B5EF4-FFF2-40B4-BE49-F238E27FC236}">
                <a16:creationId xmlns:a16="http://schemas.microsoft.com/office/drawing/2014/main" id="{3F991FE0-F988-4467-99FF-1CDFD2E18D3F}"/>
              </a:ext>
            </a:extLst>
          </p:cNvPr>
          <p:cNvGrpSpPr/>
          <p:nvPr/>
        </p:nvGrpSpPr>
        <p:grpSpPr>
          <a:xfrm>
            <a:off x="6818207" y="2436539"/>
            <a:ext cx="324000" cy="324000"/>
            <a:chOff x="7370424" y="4561951"/>
            <a:chExt cx="1759299" cy="1889605"/>
          </a:xfrm>
        </p:grpSpPr>
        <p:sp>
          <p:nvSpPr>
            <p:cNvPr id="106" name="Oval 99">
              <a:extLst>
                <a:ext uri="{FF2B5EF4-FFF2-40B4-BE49-F238E27FC236}">
                  <a16:creationId xmlns:a16="http://schemas.microsoft.com/office/drawing/2014/main" id="{6086D47E-FFFC-43A1-B2AB-CD523CC25071}"/>
                </a:ext>
              </a:extLst>
            </p:cNvPr>
            <p:cNvSpPr/>
            <p:nvPr/>
          </p:nvSpPr>
          <p:spPr bwMode="auto">
            <a:xfrm>
              <a:off x="7370424" y="4561951"/>
              <a:ext cx="1759299" cy="1889605"/>
            </a:xfrm>
            <a:prstGeom prst="ellipse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07" name="Picture 100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4155D05F-410F-4F8E-95C2-E8943F96A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7200"/>
                      </a14:imgEffect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33646">
              <a:off x="7703496" y="4917663"/>
              <a:ext cx="1086796" cy="1086791"/>
            </a:xfrm>
            <a:prstGeom prst="rect">
              <a:avLst/>
            </a:prstGeom>
          </p:spPr>
        </p:pic>
      </p:grpSp>
      <p:grpSp>
        <p:nvGrpSpPr>
          <p:cNvPr id="108" name="Group 113">
            <a:extLst>
              <a:ext uri="{FF2B5EF4-FFF2-40B4-BE49-F238E27FC236}">
                <a16:creationId xmlns:a16="http://schemas.microsoft.com/office/drawing/2014/main" id="{B0A09CB9-3B50-4BDF-9F5F-6AF0485993E7}"/>
              </a:ext>
            </a:extLst>
          </p:cNvPr>
          <p:cNvGrpSpPr/>
          <p:nvPr/>
        </p:nvGrpSpPr>
        <p:grpSpPr>
          <a:xfrm>
            <a:off x="7752507" y="2241006"/>
            <a:ext cx="324000" cy="324000"/>
            <a:chOff x="6272481" y="1201321"/>
            <a:chExt cx="343016" cy="368422"/>
          </a:xfrm>
        </p:grpSpPr>
        <p:sp>
          <p:nvSpPr>
            <p:cNvPr id="109" name="Oval 114">
              <a:extLst>
                <a:ext uri="{FF2B5EF4-FFF2-40B4-BE49-F238E27FC236}">
                  <a16:creationId xmlns:a16="http://schemas.microsoft.com/office/drawing/2014/main" id="{7FD2FB4F-FC65-45BF-AFD3-6B2B02D695FA}"/>
                </a:ext>
              </a:extLst>
            </p:cNvPr>
            <p:cNvSpPr/>
            <p:nvPr/>
          </p:nvSpPr>
          <p:spPr bwMode="auto">
            <a:xfrm>
              <a:off x="6272481" y="1201321"/>
              <a:ext cx="343016" cy="36842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378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110" name="Group 115">
              <a:extLst>
                <a:ext uri="{FF2B5EF4-FFF2-40B4-BE49-F238E27FC236}">
                  <a16:creationId xmlns:a16="http://schemas.microsoft.com/office/drawing/2014/main" id="{6F3D591A-C233-4B74-B9DB-42CBDEDD3387}"/>
                </a:ext>
              </a:extLst>
            </p:cNvPr>
            <p:cNvGrpSpPr/>
            <p:nvPr/>
          </p:nvGrpSpPr>
          <p:grpSpPr>
            <a:xfrm>
              <a:off x="6372611" y="1302464"/>
              <a:ext cx="136345" cy="159052"/>
              <a:chOff x="5765683" y="2228722"/>
              <a:chExt cx="136345" cy="159052"/>
            </a:xfrm>
          </p:grpSpPr>
          <p:cxnSp>
            <p:nvCxnSpPr>
              <p:cNvPr id="111" name="Straight Connector 118">
                <a:extLst>
                  <a:ext uri="{FF2B5EF4-FFF2-40B4-BE49-F238E27FC236}">
                    <a16:creationId xmlns:a16="http://schemas.microsoft.com/office/drawing/2014/main" id="{44779AE0-08FF-427C-970C-2A419CBF2798}"/>
                  </a:ext>
                </a:extLst>
              </p:cNvPr>
              <p:cNvCxnSpPr/>
              <p:nvPr/>
            </p:nvCxnSpPr>
            <p:spPr bwMode="auto">
              <a:xfrm>
                <a:off x="5767933" y="2228722"/>
                <a:ext cx="133148" cy="159052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2" name="Straight Connector 121">
                <a:extLst>
                  <a:ext uri="{FF2B5EF4-FFF2-40B4-BE49-F238E27FC236}">
                    <a16:creationId xmlns:a16="http://schemas.microsoft.com/office/drawing/2014/main" id="{C22A1FA0-A5C2-43D4-9689-8EBC8430B2B9}"/>
                  </a:ext>
                </a:extLst>
              </p:cNvPr>
              <p:cNvCxnSpPr/>
              <p:nvPr/>
            </p:nvCxnSpPr>
            <p:spPr bwMode="auto">
              <a:xfrm flipV="1">
                <a:off x="5765683" y="2228934"/>
                <a:ext cx="136345" cy="158629"/>
              </a:xfrm>
              <a:prstGeom prst="line">
                <a:avLst/>
              </a:prstGeom>
              <a:noFill/>
              <a:ln w="444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006955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You can keep your PAD patients protected, even when their condition is chronic</a:t>
            </a:r>
            <a:r>
              <a:rPr lang="en-US" sz="2000" kern="0" baseline="30000" dirty="0"/>
              <a:t>9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707772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 including CV death, MI and stroke; † the number includes patients assigned to the rivaroxaban 2.5 mg BID plus Aspirin and the Aspirin arms in COMPASS</a:t>
            </a:r>
          </a:p>
          <a:p>
            <a:pPr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ALI: Acute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; ARR: absolute risk reduction; BID: twice daily; CLI: Critical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; HR: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Hazars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 ration; MACE: Major adverse cardiac events; MALE: Major adverse limb events; NR: not reported;; PAD: Peripheral arterial disease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27524" y="1228789"/>
            <a:ext cx="5516558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/>
              <a:t>Efficacy endpoints for PAD subgroup in COMPASS (n=4996)</a:t>
            </a:r>
          </a:p>
        </p:txBody>
      </p:sp>
      <p:sp>
        <p:nvSpPr>
          <p:cNvPr id="27" name="Abgerundetes Rechteck 76">
            <a:extLst>
              <a:ext uri="{FF2B5EF4-FFF2-40B4-BE49-F238E27FC236}">
                <a16:creationId xmlns:a16="http://schemas.microsoft.com/office/drawing/2014/main" id="{17AC3C08-A258-4420-BB45-E9C2AB614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850" y="4244837"/>
            <a:ext cx="7902964" cy="360000"/>
          </a:xfrm>
          <a:prstGeom prst="roundRect">
            <a:avLst/>
          </a:prstGeom>
          <a:noFill/>
          <a:ln w="19050">
            <a:solidFill>
              <a:srgbClr val="3961AC"/>
            </a:solidFill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marL="0" lvl="3" algn="ctr">
              <a:lnSpc>
                <a:spcPct val="90000"/>
              </a:lnSpc>
              <a:spcBef>
                <a:spcPts val="1000"/>
              </a:spcBef>
              <a:buClr>
                <a:srgbClr val="006ABB"/>
              </a:buClr>
              <a:buSzPct val="100000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27% of PAD patients in COMPASS had previous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revascularisation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(n=1342)</a:t>
            </a:r>
            <a:r>
              <a:rPr lang="en-US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†</a:t>
            </a:r>
          </a:p>
        </p:txBody>
      </p:sp>
      <p:grpSp>
        <p:nvGrpSpPr>
          <p:cNvPr id="28" name="Group 1">
            <a:extLst>
              <a:ext uri="{FF2B5EF4-FFF2-40B4-BE49-F238E27FC236}">
                <a16:creationId xmlns:a16="http://schemas.microsoft.com/office/drawing/2014/main" id="{85B95CDA-8EA5-4A81-AA4F-B92922BDD8BE}"/>
              </a:ext>
            </a:extLst>
          </p:cNvPr>
          <p:cNvGrpSpPr/>
          <p:nvPr/>
        </p:nvGrpSpPr>
        <p:grpSpPr>
          <a:xfrm>
            <a:off x="565794" y="1418341"/>
            <a:ext cx="6778902" cy="2615933"/>
            <a:chOff x="695400" y="1822898"/>
            <a:chExt cx="11161637" cy="4307199"/>
          </a:xfrm>
        </p:grpSpPr>
        <p:graphicFrame>
          <p:nvGraphicFramePr>
            <p:cNvPr id="34" name="Content Placeholder 6">
              <a:extLst>
                <a:ext uri="{FF2B5EF4-FFF2-40B4-BE49-F238E27FC236}">
                  <a16:creationId xmlns:a16="http://schemas.microsoft.com/office/drawing/2014/main" id="{6CA7547C-ED2B-418D-A3E4-F52AD523327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11058123"/>
                </p:ext>
              </p:extLst>
            </p:nvPr>
          </p:nvGraphicFramePr>
          <p:xfrm>
            <a:off x="695400" y="1822898"/>
            <a:ext cx="11161637" cy="43071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5" name="TextBox 18">
              <a:extLst>
                <a:ext uri="{FF2B5EF4-FFF2-40B4-BE49-F238E27FC236}">
                  <a16:creationId xmlns:a16="http://schemas.microsoft.com/office/drawing/2014/main" id="{C2C79E47-0AE4-4920-8085-9AFEACE0F338}"/>
                </a:ext>
              </a:extLst>
            </p:cNvPr>
            <p:cNvSpPr txBox="1"/>
            <p:nvPr/>
          </p:nvSpPr>
          <p:spPr>
            <a:xfrm>
              <a:off x="9442275" y="2097907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HR 0.91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p=NR</a:t>
              </a:r>
              <a:endParaRPr kumimoji="0" lang="en-GB" sz="10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TextBox 19">
              <a:extLst>
                <a:ext uri="{FF2B5EF4-FFF2-40B4-BE49-F238E27FC236}">
                  <a16:creationId xmlns:a16="http://schemas.microsoft.com/office/drawing/2014/main" id="{20808EBC-6179-44AE-BDCE-368A947FACCD}"/>
                </a:ext>
              </a:extLst>
            </p:cNvPr>
            <p:cNvSpPr txBox="1"/>
            <p:nvPr/>
          </p:nvSpPr>
          <p:spPr>
            <a:xfrm>
              <a:off x="1977826" y="2084271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HR 0.72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p=0.0047</a:t>
              </a:r>
              <a:endParaRPr kumimoji="0" lang="en-GB" sz="10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TextBox 20">
              <a:extLst>
                <a:ext uri="{FF2B5EF4-FFF2-40B4-BE49-F238E27FC236}">
                  <a16:creationId xmlns:a16="http://schemas.microsoft.com/office/drawing/2014/main" id="{4D969E1C-D968-42F5-BF89-C83ADB317ABE}"/>
                </a:ext>
              </a:extLst>
            </p:cNvPr>
            <p:cNvSpPr txBox="1"/>
            <p:nvPr/>
          </p:nvSpPr>
          <p:spPr>
            <a:xfrm>
              <a:off x="4458867" y="3568154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HR 0.54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p=0.0054</a:t>
              </a:r>
              <a:endParaRPr kumimoji="0" lang="en-GB" sz="10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TextBox 21">
              <a:extLst>
                <a:ext uri="{FF2B5EF4-FFF2-40B4-BE49-F238E27FC236}">
                  <a16:creationId xmlns:a16="http://schemas.microsoft.com/office/drawing/2014/main" id="{DF288D2B-DB99-4974-8E7A-70871D2F7DCF}"/>
                </a:ext>
              </a:extLst>
            </p:cNvPr>
            <p:cNvSpPr txBox="1"/>
            <p:nvPr/>
          </p:nvSpPr>
          <p:spPr>
            <a:xfrm>
              <a:off x="6999336" y="3568154"/>
              <a:ext cx="1350833" cy="623476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HR 0.30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p=0.011</a:t>
              </a:r>
              <a:endParaRPr kumimoji="0" lang="en-GB" sz="1000" b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6" name="Rectangle 14">
            <a:extLst>
              <a:ext uri="{FF2B5EF4-FFF2-40B4-BE49-F238E27FC236}">
                <a16:creationId xmlns:a16="http://schemas.microsoft.com/office/drawing/2014/main" id="{8739AF4B-89A0-49AF-B36D-8FCAD753550A}"/>
              </a:ext>
            </a:extLst>
          </p:cNvPr>
          <p:cNvSpPr/>
          <p:nvPr/>
        </p:nvSpPr>
        <p:spPr bwMode="auto">
          <a:xfrm>
            <a:off x="6950401" y="1645641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7" name="TextBox 15">
            <a:extLst>
              <a:ext uri="{FF2B5EF4-FFF2-40B4-BE49-F238E27FC236}">
                <a16:creationId xmlns:a16="http://schemas.microsoft.com/office/drawing/2014/main" id="{F6B2A4EE-9753-4492-9B4F-F395C103E0B2}"/>
              </a:ext>
            </a:extLst>
          </p:cNvPr>
          <p:cNvSpPr txBox="1"/>
          <p:nvPr/>
        </p:nvSpPr>
        <p:spPr>
          <a:xfrm>
            <a:off x="7081653" y="1571962"/>
            <a:ext cx="608157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Aspirin 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68" name="Rectangle 20">
            <a:extLst>
              <a:ext uri="{FF2B5EF4-FFF2-40B4-BE49-F238E27FC236}">
                <a16:creationId xmlns:a16="http://schemas.microsoft.com/office/drawing/2014/main" id="{84D06A37-395F-42A8-8D1F-A9ACA990F0AC}"/>
              </a:ext>
            </a:extLst>
          </p:cNvPr>
          <p:cNvSpPr/>
          <p:nvPr/>
        </p:nvSpPr>
        <p:spPr bwMode="auto">
          <a:xfrm>
            <a:off x="6951396" y="1943132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9" name="TextBox 23">
            <a:extLst>
              <a:ext uri="{FF2B5EF4-FFF2-40B4-BE49-F238E27FC236}">
                <a16:creationId xmlns:a16="http://schemas.microsoft.com/office/drawing/2014/main" id="{FA654CA4-FACC-4F45-91CD-79869FBCD486}"/>
              </a:ext>
            </a:extLst>
          </p:cNvPr>
          <p:cNvSpPr txBox="1"/>
          <p:nvPr/>
        </p:nvSpPr>
        <p:spPr>
          <a:xfrm>
            <a:off x="7082648" y="1797295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Rivaroxaban 2.5 mg BID </a:t>
            </a:r>
            <a:b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plus Aspirin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43" name="TextBox 22">
            <a:extLst>
              <a:ext uri="{FF2B5EF4-FFF2-40B4-BE49-F238E27FC236}">
                <a16:creationId xmlns:a16="http://schemas.microsoft.com/office/drawing/2014/main" id="{73F749B7-BA4D-7A46-90A3-144503E4B32C}"/>
              </a:ext>
            </a:extLst>
          </p:cNvPr>
          <p:cNvSpPr txBox="1"/>
          <p:nvPr/>
        </p:nvSpPr>
        <p:spPr>
          <a:xfrm>
            <a:off x="1833773" y="2041032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ARR: 1.8%</a:t>
            </a:r>
          </a:p>
        </p:txBody>
      </p:sp>
      <p:sp>
        <p:nvSpPr>
          <p:cNvPr id="44" name="Arrow: Up-Down 23">
            <a:extLst>
              <a:ext uri="{FF2B5EF4-FFF2-40B4-BE49-F238E27FC236}">
                <a16:creationId xmlns:a16="http://schemas.microsoft.com/office/drawing/2014/main" id="{5A5C22EE-430C-5C49-810A-0A0EBC472E2E}"/>
              </a:ext>
            </a:extLst>
          </p:cNvPr>
          <p:cNvSpPr/>
          <p:nvPr/>
        </p:nvSpPr>
        <p:spPr bwMode="auto">
          <a:xfrm>
            <a:off x="1809268" y="2054484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TextBox 22">
            <a:extLst>
              <a:ext uri="{FF2B5EF4-FFF2-40B4-BE49-F238E27FC236}">
                <a16:creationId xmlns:a16="http://schemas.microsoft.com/office/drawing/2014/main" id="{67F99B84-DB5F-1144-9FE9-F08A62F4B3C8}"/>
              </a:ext>
            </a:extLst>
          </p:cNvPr>
          <p:cNvSpPr txBox="1"/>
          <p:nvPr/>
        </p:nvSpPr>
        <p:spPr>
          <a:xfrm>
            <a:off x="3351463" y="3042634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ARR: 1.0%</a:t>
            </a:r>
          </a:p>
        </p:txBody>
      </p:sp>
      <p:sp>
        <p:nvSpPr>
          <p:cNvPr id="46" name="Arrow: Up-Down 23">
            <a:extLst>
              <a:ext uri="{FF2B5EF4-FFF2-40B4-BE49-F238E27FC236}">
                <a16:creationId xmlns:a16="http://schemas.microsoft.com/office/drawing/2014/main" id="{CB902A8D-1FF0-BC45-9499-F8D283A70899}"/>
              </a:ext>
            </a:extLst>
          </p:cNvPr>
          <p:cNvSpPr/>
          <p:nvPr/>
        </p:nvSpPr>
        <p:spPr bwMode="auto">
          <a:xfrm>
            <a:off x="3326958" y="3056086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7" name="TextBox 22">
            <a:extLst>
              <a:ext uri="{FF2B5EF4-FFF2-40B4-BE49-F238E27FC236}">
                <a16:creationId xmlns:a16="http://schemas.microsoft.com/office/drawing/2014/main" id="{57EE8854-12BD-FC46-8168-338C68D8B7C9}"/>
              </a:ext>
            </a:extLst>
          </p:cNvPr>
          <p:cNvSpPr txBox="1"/>
          <p:nvPr/>
        </p:nvSpPr>
        <p:spPr>
          <a:xfrm>
            <a:off x="4823369" y="3056086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ARR: 0.5%</a:t>
            </a:r>
          </a:p>
        </p:txBody>
      </p:sp>
      <p:sp>
        <p:nvSpPr>
          <p:cNvPr id="49" name="Arrow: Up-Down 23">
            <a:extLst>
              <a:ext uri="{FF2B5EF4-FFF2-40B4-BE49-F238E27FC236}">
                <a16:creationId xmlns:a16="http://schemas.microsoft.com/office/drawing/2014/main" id="{EA67B959-5390-AE4E-B514-9B0C1D47C3FB}"/>
              </a:ext>
            </a:extLst>
          </p:cNvPr>
          <p:cNvSpPr/>
          <p:nvPr/>
        </p:nvSpPr>
        <p:spPr bwMode="auto">
          <a:xfrm>
            <a:off x="4798864" y="3069538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8CFCFF51-D3D9-4402-8CF8-B31843EFC864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322431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ontent Placeholder 6">
            <a:extLst>
              <a:ext uri="{FF2B5EF4-FFF2-40B4-BE49-F238E27FC236}">
                <a16:creationId xmlns:a16="http://schemas.microsoft.com/office/drawing/2014/main" id="{178565BB-32D4-47A1-8611-2CC2683822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112526"/>
              </p:ext>
            </p:extLst>
          </p:nvPr>
        </p:nvGraphicFramePr>
        <p:xfrm>
          <a:off x="575557" y="1621567"/>
          <a:ext cx="6702772" cy="2725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318689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en-US" sz="2000" kern="0" dirty="0"/>
              <a:t>Offering an acceptable bleeding risk for the most serious bleedings is an important part of vascular protection for PAD patients</a:t>
            </a:r>
            <a:r>
              <a:rPr lang="de-DE" sz="2000" kern="0" baseline="30000" dirty="0">
                <a:latin typeface="Arial"/>
              </a:rPr>
              <a:t>9</a:t>
            </a:r>
            <a:endParaRPr lang="en-US" sz="2000" kern="0" dirty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non-fatal symptomatic; † non-fatal and non-ICH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ARI: </a:t>
            </a:r>
            <a:r>
              <a:rPr lang="en-GB" sz="700" dirty="0">
                <a:solidFill>
                  <a:srgbClr val="B3B2B5"/>
                </a:solidFill>
                <a:cs typeface="Arial" charset="0"/>
              </a:rPr>
              <a:t>absolute risk increase; BID: twice daily; CI: confidence intervals; HR: hazard ratio; 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ICH: Intracranial hemorrhage; PAD: peripheral arterial disease .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5516558" cy="47397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/>
              <a:t>Safety outcomes for PAD subgroup in COMPASS (n=4996)</a:t>
            </a:r>
          </a:p>
          <a:p>
            <a:endParaRPr lang="en-US" altLang="en-US" sz="1400" b="1" kern="0"/>
          </a:p>
        </p:txBody>
      </p:sp>
      <p:sp>
        <p:nvSpPr>
          <p:cNvPr id="30" name="Rectangle 5">
            <a:extLst>
              <a:ext uri="{FF2B5EF4-FFF2-40B4-BE49-F238E27FC236}">
                <a16:creationId xmlns:a16="http://schemas.microsoft.com/office/drawing/2014/main" id="{082D625B-7451-4E90-81FB-B4A2CBFE6B09}"/>
              </a:ext>
            </a:extLst>
          </p:cNvPr>
          <p:cNvSpPr/>
          <p:nvPr/>
        </p:nvSpPr>
        <p:spPr>
          <a:xfrm>
            <a:off x="6910785" y="3983077"/>
            <a:ext cx="2022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†</a:t>
            </a:r>
            <a:endParaRPr lang="en-GB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" name="TextBox 26">
            <a:extLst>
              <a:ext uri="{FF2B5EF4-FFF2-40B4-BE49-F238E27FC236}">
                <a16:creationId xmlns:a16="http://schemas.microsoft.com/office/drawing/2014/main" id="{BEDC095E-FE83-4DA9-BC87-9AF013521238}"/>
              </a:ext>
            </a:extLst>
          </p:cNvPr>
          <p:cNvSpPr txBox="1"/>
          <p:nvPr/>
        </p:nvSpPr>
        <p:spPr>
          <a:xfrm>
            <a:off x="1122697" y="1588773"/>
            <a:ext cx="1289125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HR 1.61</a:t>
            </a:r>
            <a:b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(95% CI 1.12–2.31)</a:t>
            </a:r>
          </a:p>
        </p:txBody>
      </p:sp>
      <p:sp>
        <p:nvSpPr>
          <p:cNvPr id="39" name="TextBox 28">
            <a:extLst>
              <a:ext uri="{FF2B5EF4-FFF2-40B4-BE49-F238E27FC236}">
                <a16:creationId xmlns:a16="http://schemas.microsoft.com/office/drawing/2014/main" id="{224F9BD2-4189-4153-8A64-D29B91F48C94}"/>
              </a:ext>
            </a:extLst>
          </p:cNvPr>
          <p:cNvSpPr txBox="1"/>
          <p:nvPr/>
        </p:nvSpPr>
        <p:spPr>
          <a:xfrm>
            <a:off x="5330287" y="1587232"/>
            <a:ext cx="1839068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HR 1.55</a:t>
            </a:r>
            <a:b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(95% CI 0.64–3.74)</a:t>
            </a:r>
          </a:p>
        </p:txBody>
      </p:sp>
      <p:sp>
        <p:nvSpPr>
          <p:cNvPr id="54" name="TextBox 30">
            <a:extLst>
              <a:ext uri="{FF2B5EF4-FFF2-40B4-BE49-F238E27FC236}">
                <a16:creationId xmlns:a16="http://schemas.microsoft.com/office/drawing/2014/main" id="{FA76363E-E1D9-4BA4-BED5-85F534FD8435}"/>
              </a:ext>
            </a:extLst>
          </p:cNvPr>
          <p:cNvSpPr txBox="1"/>
          <p:nvPr/>
        </p:nvSpPr>
        <p:spPr>
          <a:xfrm>
            <a:off x="2747900" y="1581566"/>
            <a:ext cx="1045316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HR </a:t>
            </a:r>
            <a:b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not reported</a:t>
            </a:r>
          </a:p>
        </p:txBody>
      </p:sp>
      <p:sp>
        <p:nvSpPr>
          <p:cNvPr id="56" name="TextBox 32">
            <a:extLst>
              <a:ext uri="{FF2B5EF4-FFF2-40B4-BE49-F238E27FC236}">
                <a16:creationId xmlns:a16="http://schemas.microsoft.com/office/drawing/2014/main" id="{48F9E2FF-0FFA-4B20-BEBF-AE20A3548BEA}"/>
              </a:ext>
            </a:extLst>
          </p:cNvPr>
          <p:cNvSpPr txBox="1"/>
          <p:nvPr/>
        </p:nvSpPr>
        <p:spPr>
          <a:xfrm>
            <a:off x="4225972" y="1580571"/>
            <a:ext cx="1045316" cy="378662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HR </a:t>
            </a:r>
            <a:b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GB" sz="1000">
                <a:solidFill>
                  <a:schemeClr val="tx1">
                    <a:lumMod val="65000"/>
                    <a:lumOff val="35000"/>
                  </a:schemeClr>
                </a:solidFill>
              </a:rPr>
              <a:t>not reported</a:t>
            </a:r>
          </a:p>
        </p:txBody>
      </p:sp>
      <p:sp>
        <p:nvSpPr>
          <p:cNvPr id="61" name="Rectangle 14">
            <a:extLst>
              <a:ext uri="{FF2B5EF4-FFF2-40B4-BE49-F238E27FC236}">
                <a16:creationId xmlns:a16="http://schemas.microsoft.com/office/drawing/2014/main" id="{E9581EC5-16BC-4B59-9DF7-B88856030FFB}"/>
              </a:ext>
            </a:extLst>
          </p:cNvPr>
          <p:cNvSpPr/>
          <p:nvPr/>
        </p:nvSpPr>
        <p:spPr bwMode="auto">
          <a:xfrm>
            <a:off x="6950401" y="2471549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2" name="TextBox 15">
            <a:extLst>
              <a:ext uri="{FF2B5EF4-FFF2-40B4-BE49-F238E27FC236}">
                <a16:creationId xmlns:a16="http://schemas.microsoft.com/office/drawing/2014/main" id="{49BBC0A9-78CE-4B1C-B537-76FA1B46E617}"/>
              </a:ext>
            </a:extLst>
          </p:cNvPr>
          <p:cNvSpPr txBox="1"/>
          <p:nvPr/>
        </p:nvSpPr>
        <p:spPr>
          <a:xfrm>
            <a:off x="7081653" y="2397870"/>
            <a:ext cx="608157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Aspirin 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63" name="Rectangle 20">
            <a:extLst>
              <a:ext uri="{FF2B5EF4-FFF2-40B4-BE49-F238E27FC236}">
                <a16:creationId xmlns:a16="http://schemas.microsoft.com/office/drawing/2014/main" id="{6BB92B99-326D-441E-B55B-CE134E59B13C}"/>
              </a:ext>
            </a:extLst>
          </p:cNvPr>
          <p:cNvSpPr/>
          <p:nvPr/>
        </p:nvSpPr>
        <p:spPr bwMode="auto">
          <a:xfrm>
            <a:off x="6951396" y="2769040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4" name="TextBox 23">
            <a:extLst>
              <a:ext uri="{FF2B5EF4-FFF2-40B4-BE49-F238E27FC236}">
                <a16:creationId xmlns:a16="http://schemas.microsoft.com/office/drawing/2014/main" id="{1B889B24-94E1-40CB-BE28-A955BEF294EF}"/>
              </a:ext>
            </a:extLst>
          </p:cNvPr>
          <p:cNvSpPr txBox="1"/>
          <p:nvPr/>
        </p:nvSpPr>
        <p:spPr>
          <a:xfrm>
            <a:off x="7082648" y="2623203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Rivaroxaban 2.5 mg BID </a:t>
            </a:r>
            <a:b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plus Aspirin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22" name="TextBox 22">
            <a:extLst>
              <a:ext uri="{FF2B5EF4-FFF2-40B4-BE49-F238E27FC236}">
                <a16:creationId xmlns:a16="http://schemas.microsoft.com/office/drawing/2014/main" id="{4AD43525-37B8-FC40-9297-D444F722421E}"/>
              </a:ext>
            </a:extLst>
          </p:cNvPr>
          <p:cNvSpPr txBox="1"/>
          <p:nvPr/>
        </p:nvSpPr>
        <p:spPr>
          <a:xfrm>
            <a:off x="1340982" y="2306096"/>
            <a:ext cx="457858" cy="31710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ARI: 1.2%</a:t>
            </a:r>
          </a:p>
        </p:txBody>
      </p:sp>
      <p:sp>
        <p:nvSpPr>
          <p:cNvPr id="23" name="Arrow: Up-Down 23">
            <a:extLst>
              <a:ext uri="{FF2B5EF4-FFF2-40B4-BE49-F238E27FC236}">
                <a16:creationId xmlns:a16="http://schemas.microsoft.com/office/drawing/2014/main" id="{86745899-8194-C240-B7C7-03812B5709CB}"/>
              </a:ext>
            </a:extLst>
          </p:cNvPr>
          <p:cNvSpPr/>
          <p:nvPr/>
        </p:nvSpPr>
        <p:spPr bwMode="auto">
          <a:xfrm>
            <a:off x="1316477" y="2319548"/>
            <a:ext cx="86850" cy="304271"/>
          </a:xfrm>
          <a:prstGeom prst="upDownArrow">
            <a:avLst>
              <a:gd name="adj1" fmla="val 57751"/>
              <a:gd name="adj2" fmla="val 50000"/>
            </a:avLst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AFBEC37-20A8-474A-85E2-3DAC2E4D7203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4244402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8">
            <a:extLst>
              <a:ext uri="{FF2B5EF4-FFF2-40B4-BE49-F238E27FC236}">
                <a16:creationId xmlns:a16="http://schemas.microsoft.com/office/drawing/2014/main" id="{DA39813D-AF5B-4DBB-B742-F127687866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515626D-6CD0-49A8-ABF6-EEB54B6836D0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Optimize the therapy of PAD patients with the first antithrombotic regimen to significantly reduce both MACE and MALE vs Aspirin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C7FCC67-E884-44E4-BA54-98EF0EBC77DC}"/>
              </a:ext>
            </a:extLst>
          </p:cNvPr>
          <p:cNvSpPr txBox="1"/>
          <p:nvPr/>
        </p:nvSpPr>
        <p:spPr>
          <a:xfrm>
            <a:off x="619124" y="4815493"/>
            <a:ext cx="7912852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hospitalization for ALI or lower limb revascularization (individual endpoints); # composite of acute or chronic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 leading to an intervention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ALI: acute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; MACE: major adverse cardiac events; MALE: Major adverse limb events; PAD: Peripheral arterial disease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D30E3DA4-02D3-4548-83C0-4B1E639C5D55}"/>
              </a:ext>
            </a:extLst>
          </p:cNvPr>
          <p:cNvGrpSpPr/>
          <p:nvPr/>
        </p:nvGrpSpPr>
        <p:grpSpPr>
          <a:xfrm>
            <a:off x="612027" y="1283275"/>
            <a:ext cx="1771095" cy="3062974"/>
            <a:chOff x="612027" y="1283275"/>
            <a:chExt cx="1771095" cy="3062974"/>
          </a:xfrm>
        </p:grpSpPr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798F46A0-BE74-4F3A-8CAA-2E44F3AF491D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Rectangle: Rounded Corners 9">
              <a:extLst>
                <a:ext uri="{FF2B5EF4-FFF2-40B4-BE49-F238E27FC236}">
                  <a16:creationId xmlns:a16="http://schemas.microsoft.com/office/drawing/2014/main" id="{4B498D78-6DD4-406D-BE63-A3E7E7C809A6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rgbClr val="605F6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Rectangle 96">
              <a:extLst>
                <a:ext uri="{FF2B5EF4-FFF2-40B4-BE49-F238E27FC236}">
                  <a16:creationId xmlns:a16="http://schemas.microsoft.com/office/drawing/2014/main" id="{3C884314-F407-40CE-87E9-EAED6B329010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  <a:noFill/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CAPRIE</a:t>
              </a:r>
              <a:b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(subgroup analysis)</a:t>
              </a:r>
              <a:r>
                <a:rPr kumimoji="0" lang="en-US" sz="1200" b="1" u="none" strike="noStrike" kern="1200" cap="none" spc="0" normalizeH="0" baseline="3000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14</a:t>
              </a:r>
            </a:p>
          </p:txBody>
        </p:sp>
        <p:sp>
          <p:nvSpPr>
            <p:cNvPr id="29" name="TextBox 6">
              <a:extLst>
                <a:ext uri="{FF2B5EF4-FFF2-40B4-BE49-F238E27FC236}">
                  <a16:creationId xmlns:a16="http://schemas.microsoft.com/office/drawing/2014/main" id="{F5DE7604-4139-4C13-8096-77882CD5F619}"/>
                </a:ext>
              </a:extLst>
            </p:cNvPr>
            <p:cNvSpPr txBox="1"/>
            <p:nvPr/>
          </p:nvSpPr>
          <p:spPr>
            <a:xfrm>
              <a:off x="619123" y="1907179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Clopidogrel </a:t>
              </a: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versus 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Aspirin </a:t>
              </a: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in patients </a:t>
              </a:r>
              <a:b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</a:b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with 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symptomatic PAD</a:t>
              </a:r>
            </a:p>
          </p:txBody>
        </p:sp>
        <p:sp>
          <p:nvSpPr>
            <p:cNvPr id="20" name="Pfeil: nach unten 19">
              <a:extLst>
                <a:ext uri="{FF2B5EF4-FFF2-40B4-BE49-F238E27FC236}">
                  <a16:creationId xmlns:a16="http://schemas.microsoft.com/office/drawing/2014/main" id="{96F6D4EB-5262-4F2A-BEA7-C12136842A39}"/>
                </a:ext>
              </a:extLst>
            </p:cNvPr>
            <p:cNvSpPr/>
            <p:nvPr/>
          </p:nvSpPr>
          <p:spPr bwMode="auto">
            <a:xfrm>
              <a:off x="1029640" y="2613615"/>
              <a:ext cx="954017" cy="662192"/>
            </a:xfrm>
            <a:prstGeom prst="downArrow">
              <a:avLst>
                <a:gd name="adj1" fmla="val 54638"/>
                <a:gd name="adj2" fmla="val 71158"/>
              </a:avLst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7E8D5A3-03BC-4797-9743-BC995D85AC80}"/>
                </a:ext>
              </a:extLst>
            </p:cNvPr>
            <p:cNvSpPr txBox="1"/>
            <p:nvPr/>
          </p:nvSpPr>
          <p:spPr>
            <a:xfrm>
              <a:off x="1187244" y="2633387"/>
              <a:ext cx="648929" cy="40229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de-CH" sz="1000" b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MACE</a:t>
              </a:r>
              <a:endParaRPr lang="de-CH" sz="1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>
                <a:spcBef>
                  <a:spcPts val="0"/>
                </a:spcBef>
              </a:pPr>
              <a:r>
                <a:rPr lang="de-CH" sz="1000" b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↓24%</a:t>
              </a:r>
              <a:endParaRPr lang="de-CH" sz="1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6C02FEB4-92B7-4BAF-958C-ADAEFA715F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6031" y="3888580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Bleeding events</a:t>
              </a:r>
              <a:b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not reported</a:t>
              </a:r>
            </a:p>
          </p:txBody>
        </p:sp>
        <p:sp>
          <p:nvSpPr>
            <p:cNvPr id="23" name="Rectangle 117">
              <a:extLst>
                <a:ext uri="{FF2B5EF4-FFF2-40B4-BE49-F238E27FC236}">
                  <a16:creationId xmlns:a16="http://schemas.microsoft.com/office/drawing/2014/main" id="{BCD13300-C95B-4642-A2B1-4FA1DBE94C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1992" y="3377625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MALE </a:t>
              </a:r>
              <a:b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not reported</a:t>
              </a: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DB83E687-46A4-4A7A-82E1-07ECFE049257}"/>
              </a:ext>
            </a:extLst>
          </p:cNvPr>
          <p:cNvGrpSpPr/>
          <p:nvPr/>
        </p:nvGrpSpPr>
        <p:grpSpPr>
          <a:xfrm>
            <a:off x="2431443" y="1283275"/>
            <a:ext cx="1771095" cy="3062974"/>
            <a:chOff x="612027" y="1283275"/>
            <a:chExt cx="1771095" cy="3062974"/>
          </a:xfrm>
        </p:grpSpPr>
        <p:sp>
          <p:nvSpPr>
            <p:cNvPr id="28" name="Rectangle 20">
              <a:extLst>
                <a:ext uri="{FF2B5EF4-FFF2-40B4-BE49-F238E27FC236}">
                  <a16:creationId xmlns:a16="http://schemas.microsoft.com/office/drawing/2014/main" id="{14978C1B-9E01-4B85-A539-6C9A0FFB51F1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Rectangle: Rounded Corners 9">
              <a:extLst>
                <a:ext uri="{FF2B5EF4-FFF2-40B4-BE49-F238E27FC236}">
                  <a16:creationId xmlns:a16="http://schemas.microsoft.com/office/drawing/2014/main" id="{ED0D38D8-CBBE-419C-A9B3-B63F88941A20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rgbClr val="605F6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Rectangle 96">
              <a:extLst>
                <a:ext uri="{FF2B5EF4-FFF2-40B4-BE49-F238E27FC236}">
                  <a16:creationId xmlns:a16="http://schemas.microsoft.com/office/drawing/2014/main" id="{9FDE131B-366E-4EC9-9966-13DAFF76BCD3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CHARISMA </a:t>
              </a:r>
              <a:b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(subgroup analysis)</a:t>
              </a:r>
              <a:r>
                <a:rPr lang="en-US" sz="1200" b="1" baseline="30000" dirty="0">
                  <a:solidFill>
                    <a:srgbClr val="FFFFFF"/>
                  </a:solidFill>
                </a:rPr>
                <a:t>15</a:t>
              </a:r>
              <a:endParaRPr kumimoji="0" lang="en-US" sz="1200" b="1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1" name="TextBox 6">
              <a:extLst>
                <a:ext uri="{FF2B5EF4-FFF2-40B4-BE49-F238E27FC236}">
                  <a16:creationId xmlns:a16="http://schemas.microsoft.com/office/drawing/2014/main" id="{B0E5DE92-9011-4537-8F39-4897D95AABE2}"/>
                </a:ext>
              </a:extLst>
            </p:cNvPr>
            <p:cNvSpPr txBox="1"/>
            <p:nvPr/>
          </p:nvSpPr>
          <p:spPr>
            <a:xfrm>
              <a:off x="619123" y="1907179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Clopidogrel plus aspirin </a:t>
              </a: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versus 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Aspirin </a:t>
              </a: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in patients with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PAD</a:t>
              </a:r>
            </a:p>
          </p:txBody>
        </p:sp>
        <p:sp>
          <p:nvSpPr>
            <p:cNvPr id="36" name="Rectangle 6">
              <a:extLst>
                <a:ext uri="{FF2B5EF4-FFF2-40B4-BE49-F238E27FC236}">
                  <a16:creationId xmlns:a16="http://schemas.microsoft.com/office/drawing/2014/main" id="{1921785E-CA34-45BD-99EA-C0049527B2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6031" y="3888580"/>
              <a:ext cx="1595992" cy="360000"/>
            </a:xfrm>
            <a:prstGeom prst="rect">
              <a:avLst/>
            </a:prstGeom>
            <a:solidFill>
              <a:srgbClr val="809ED5"/>
            </a:solidFill>
            <a:ln w="19050" algn="ctr">
              <a:solidFill>
                <a:srgbClr val="809ED5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No increase in severe bleeding</a:t>
              </a:r>
              <a:endPara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7" name="Rectangle 117">
              <a:extLst>
                <a:ext uri="{FF2B5EF4-FFF2-40B4-BE49-F238E27FC236}">
                  <a16:creationId xmlns:a16="http://schemas.microsoft.com/office/drawing/2014/main" id="{D215A5B5-C341-453F-ACFF-33D12F98BBD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1992" y="3407121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MALE </a:t>
              </a:r>
              <a:b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not reported</a:t>
              </a:r>
            </a:p>
          </p:txBody>
        </p:sp>
      </p:grpSp>
      <p:sp>
        <p:nvSpPr>
          <p:cNvPr id="38" name="Rectangle 117">
            <a:extLst>
              <a:ext uri="{FF2B5EF4-FFF2-40B4-BE49-F238E27FC236}">
                <a16:creationId xmlns:a16="http://schemas.microsoft.com/office/drawing/2014/main" id="{4B1A4799-7187-4B7F-B25A-CF3F97D4A110}"/>
              </a:ext>
            </a:extLst>
          </p:cNvPr>
          <p:cNvSpPr>
            <a:spLocks noChangeAspect="1"/>
          </p:cNvSpPr>
          <p:nvPr/>
        </p:nvSpPr>
        <p:spPr bwMode="auto">
          <a:xfrm>
            <a:off x="2518995" y="2759010"/>
            <a:ext cx="1595992" cy="516796"/>
          </a:xfrm>
          <a:prstGeom prst="rect">
            <a:avLst/>
          </a:prstGeom>
          <a:solidFill>
            <a:srgbClr val="605F62"/>
          </a:solidFill>
          <a:ln w="19050" algn="ctr">
            <a:solidFill>
              <a:srgbClr val="605F6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No reduction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risk of MACE</a:t>
            </a:r>
          </a:p>
        </p:txBody>
      </p: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C7E469E8-6BA6-4EDC-976A-5E128F0EFE9A}"/>
              </a:ext>
            </a:extLst>
          </p:cNvPr>
          <p:cNvGrpSpPr/>
          <p:nvPr/>
        </p:nvGrpSpPr>
        <p:grpSpPr>
          <a:xfrm>
            <a:off x="4290089" y="1283275"/>
            <a:ext cx="1771095" cy="3062974"/>
            <a:chOff x="612027" y="1283275"/>
            <a:chExt cx="1771095" cy="3062974"/>
          </a:xfrm>
        </p:grpSpPr>
        <p:sp>
          <p:nvSpPr>
            <p:cNvPr id="46" name="Rectangle 20">
              <a:extLst>
                <a:ext uri="{FF2B5EF4-FFF2-40B4-BE49-F238E27FC236}">
                  <a16:creationId xmlns:a16="http://schemas.microsoft.com/office/drawing/2014/main" id="{6A0FCD06-1239-4CC3-9D2A-EAAA68EFAED3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Rectangle: Rounded Corners 9">
              <a:extLst>
                <a:ext uri="{FF2B5EF4-FFF2-40B4-BE49-F238E27FC236}">
                  <a16:creationId xmlns:a16="http://schemas.microsoft.com/office/drawing/2014/main" id="{129F6536-E03D-4C4C-B5D3-1A351D7A785F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rgbClr val="605F6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Rectangle 96">
              <a:extLst>
                <a:ext uri="{FF2B5EF4-FFF2-40B4-BE49-F238E27FC236}">
                  <a16:creationId xmlns:a16="http://schemas.microsoft.com/office/drawing/2014/main" id="{99BE6EAE-B621-42E1-8873-6EBBE38597D8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EUCLID</a:t>
              </a:r>
              <a:r>
                <a:rPr lang="en-US" sz="1200" b="1" baseline="30000" dirty="0">
                  <a:solidFill>
                    <a:srgbClr val="FFFFFF"/>
                  </a:solidFill>
                </a:rPr>
                <a:t>8</a:t>
              </a:r>
              <a:endParaRPr kumimoji="0" lang="en-US" sz="1200" b="1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8" name="TextBox 6">
              <a:extLst>
                <a:ext uri="{FF2B5EF4-FFF2-40B4-BE49-F238E27FC236}">
                  <a16:creationId xmlns:a16="http://schemas.microsoft.com/office/drawing/2014/main" id="{D493DF55-D86A-4664-808B-78DAA81E8F3F}"/>
                </a:ext>
              </a:extLst>
            </p:cNvPr>
            <p:cNvSpPr txBox="1"/>
            <p:nvPr/>
          </p:nvSpPr>
          <p:spPr>
            <a:xfrm>
              <a:off x="619123" y="1907179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Ticagrelor </a:t>
              </a: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versus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</a:t>
              </a:r>
              <a:b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</a:b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clopidogrel</a:t>
              </a:r>
              <a:b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</a:b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in patients with 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symptomatic PAD</a:t>
              </a:r>
            </a:p>
          </p:txBody>
        </p:sp>
        <p:sp>
          <p:nvSpPr>
            <p:cNvPr id="50" name="Rectangle 117">
              <a:extLst>
                <a:ext uri="{FF2B5EF4-FFF2-40B4-BE49-F238E27FC236}">
                  <a16:creationId xmlns:a16="http://schemas.microsoft.com/office/drawing/2014/main" id="{69D6362B-8915-4225-8A5D-95B18F72B43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91992" y="3407121"/>
              <a:ext cx="1595992" cy="360000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rgbClr val="D5D4D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MALE </a:t>
              </a:r>
              <a:b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not reported</a:t>
              </a:r>
            </a:p>
          </p:txBody>
        </p:sp>
      </p:grpSp>
      <p:sp>
        <p:nvSpPr>
          <p:cNvPr id="51" name="Rectangle 117">
            <a:extLst>
              <a:ext uri="{FF2B5EF4-FFF2-40B4-BE49-F238E27FC236}">
                <a16:creationId xmlns:a16="http://schemas.microsoft.com/office/drawing/2014/main" id="{F358C214-6FC6-41DB-87C8-5179F8A3744D}"/>
              </a:ext>
            </a:extLst>
          </p:cNvPr>
          <p:cNvSpPr>
            <a:spLocks noChangeAspect="1"/>
          </p:cNvSpPr>
          <p:nvPr/>
        </p:nvSpPr>
        <p:spPr bwMode="auto">
          <a:xfrm>
            <a:off x="4377641" y="2759010"/>
            <a:ext cx="1595992" cy="516796"/>
          </a:xfrm>
          <a:prstGeom prst="rect">
            <a:avLst/>
          </a:prstGeom>
          <a:solidFill>
            <a:srgbClr val="605F62"/>
          </a:solidFill>
          <a:ln w="19050" algn="ctr">
            <a:solidFill>
              <a:srgbClr val="605F6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No decrease 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MALE*</a:t>
            </a:r>
          </a:p>
        </p:txBody>
      </p:sp>
      <p:sp>
        <p:nvSpPr>
          <p:cNvPr id="52" name="Rectangle 6">
            <a:extLst>
              <a:ext uri="{FF2B5EF4-FFF2-40B4-BE49-F238E27FC236}">
                <a16:creationId xmlns:a16="http://schemas.microsoft.com/office/drawing/2014/main" id="{A3170428-F0A9-4C18-BBB4-574FB4108BC1}"/>
              </a:ext>
            </a:extLst>
          </p:cNvPr>
          <p:cNvSpPr>
            <a:spLocks noChangeAspect="1"/>
          </p:cNvSpPr>
          <p:nvPr/>
        </p:nvSpPr>
        <p:spPr bwMode="auto">
          <a:xfrm>
            <a:off x="4377641" y="3888580"/>
            <a:ext cx="1595992" cy="360000"/>
          </a:xfrm>
          <a:prstGeom prst="rect">
            <a:avLst/>
          </a:prstGeom>
          <a:solidFill>
            <a:srgbClr val="809ED5"/>
          </a:solidFill>
          <a:ln w="19050" algn="ctr">
            <a:solidFill>
              <a:srgbClr val="809ED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No increase in severe bleeding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62" name="Gruppieren 61">
            <a:extLst>
              <a:ext uri="{FF2B5EF4-FFF2-40B4-BE49-F238E27FC236}">
                <a16:creationId xmlns:a16="http://schemas.microsoft.com/office/drawing/2014/main" id="{6170F115-13BD-4152-9999-70A5A8CE0020}"/>
              </a:ext>
            </a:extLst>
          </p:cNvPr>
          <p:cNvGrpSpPr/>
          <p:nvPr/>
        </p:nvGrpSpPr>
        <p:grpSpPr>
          <a:xfrm>
            <a:off x="6752821" y="1283275"/>
            <a:ext cx="1771095" cy="3062974"/>
            <a:chOff x="612027" y="1283275"/>
            <a:chExt cx="1771095" cy="3062974"/>
          </a:xfrm>
        </p:grpSpPr>
        <p:sp>
          <p:nvSpPr>
            <p:cNvPr id="63" name="Rectangle: Rounded Corners 9">
              <a:extLst>
                <a:ext uri="{FF2B5EF4-FFF2-40B4-BE49-F238E27FC236}">
                  <a16:creationId xmlns:a16="http://schemas.microsoft.com/office/drawing/2014/main" id="{151A4E13-3778-4AD6-8EBB-06DF6039D894}"/>
                </a:ext>
              </a:extLst>
            </p:cNvPr>
            <p:cNvSpPr/>
            <p:nvPr/>
          </p:nvSpPr>
          <p:spPr bwMode="auto">
            <a:xfrm>
              <a:off x="612027" y="1283338"/>
              <a:ext cx="1764000" cy="493868"/>
            </a:xfrm>
            <a:prstGeom prst="roundRect">
              <a:avLst>
                <a:gd name="adj" fmla="val 19676"/>
              </a:avLst>
            </a:prstGeom>
            <a:solidFill>
              <a:schemeClr val="bg2"/>
            </a:solidFill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" name="Rectangle 20">
              <a:extLst>
                <a:ext uri="{FF2B5EF4-FFF2-40B4-BE49-F238E27FC236}">
                  <a16:creationId xmlns:a16="http://schemas.microsoft.com/office/drawing/2014/main" id="{F5F569C9-48BF-481C-93EF-55501F906CB0}"/>
                </a:ext>
              </a:extLst>
            </p:cNvPr>
            <p:cNvSpPr/>
            <p:nvPr/>
          </p:nvSpPr>
          <p:spPr bwMode="auto">
            <a:xfrm>
              <a:off x="612028" y="1472977"/>
              <a:ext cx="1764000" cy="2873272"/>
            </a:xfrm>
            <a:prstGeom prst="rect">
              <a:avLst/>
            </a:prstGeom>
            <a:noFill/>
            <a:ln w="190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5" name="Rectangle 96">
              <a:extLst>
                <a:ext uri="{FF2B5EF4-FFF2-40B4-BE49-F238E27FC236}">
                  <a16:creationId xmlns:a16="http://schemas.microsoft.com/office/drawing/2014/main" id="{C8B49AFB-4AF9-4204-82C3-08D9CEC94B4D}"/>
                </a:ext>
              </a:extLst>
            </p:cNvPr>
            <p:cNvSpPr/>
            <p:nvPr/>
          </p:nvSpPr>
          <p:spPr>
            <a:xfrm>
              <a:off x="619123" y="1283275"/>
              <a:ext cx="1756904" cy="498105"/>
            </a:xfrm>
            <a:prstGeom prst="rect">
              <a:avLst/>
            </a:prstGeom>
          </p:spPr>
          <p:txBody>
            <a:bodyPr wrap="square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COMPASS</a:t>
              </a:r>
              <a:b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</a:br>
              <a:r>
                <a: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(subgroup analysis)</a:t>
              </a:r>
              <a:r>
                <a:rPr lang="en-US" sz="1200" b="1" baseline="30000" dirty="0">
                  <a:solidFill>
                    <a:srgbClr val="FFFFFF"/>
                  </a:solidFill>
                </a:rPr>
                <a:t>9</a:t>
              </a:r>
              <a:endParaRPr kumimoji="0" lang="en-US" sz="1200" b="1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66" name="TextBox 6">
              <a:extLst>
                <a:ext uri="{FF2B5EF4-FFF2-40B4-BE49-F238E27FC236}">
                  <a16:creationId xmlns:a16="http://schemas.microsoft.com/office/drawing/2014/main" id="{5E0B64C1-1510-459F-83B3-2AC7EB54BB33}"/>
                </a:ext>
              </a:extLst>
            </p:cNvPr>
            <p:cNvSpPr txBox="1"/>
            <p:nvPr/>
          </p:nvSpPr>
          <p:spPr>
            <a:xfrm>
              <a:off x="619123" y="1907179"/>
              <a:ext cx="1763999" cy="66219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t">
              <a:noAutofit/>
            </a:bodyPr>
            <a:lstStyle/>
            <a:p>
              <a:pPr algn="ctr" defTabSz="685783" fontAlgn="auto">
                <a:spcBef>
                  <a:spcPts val="0"/>
                </a:spcBef>
                <a:spcAft>
                  <a:spcPts val="450"/>
                </a:spcAft>
                <a:buClr>
                  <a:srgbClr val="3961AC"/>
                </a:buClr>
              </a:pP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Rivaroxaban 2.5 mg bid plus Aspirin </a:t>
              </a: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versus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 </a:t>
              </a: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Aspirin in patients with </a:t>
              </a:r>
              <a:r>
                <a:rPr 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PAD</a:t>
              </a: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30AB2218-8B80-4ADB-AEA4-C7B675CFDA4C}"/>
              </a:ext>
            </a:extLst>
          </p:cNvPr>
          <p:cNvGrpSpPr/>
          <p:nvPr/>
        </p:nvGrpSpPr>
        <p:grpSpPr>
          <a:xfrm>
            <a:off x="7157812" y="2699750"/>
            <a:ext cx="954017" cy="476054"/>
            <a:chOff x="7157812" y="2699750"/>
            <a:chExt cx="954017" cy="476054"/>
          </a:xfrm>
        </p:grpSpPr>
        <p:sp>
          <p:nvSpPr>
            <p:cNvPr id="70" name="Pfeil: nach unten 69">
              <a:extLst>
                <a:ext uri="{FF2B5EF4-FFF2-40B4-BE49-F238E27FC236}">
                  <a16:creationId xmlns:a16="http://schemas.microsoft.com/office/drawing/2014/main" id="{63A15F1C-9CE8-42B1-8E61-A7806F3A99AA}"/>
                </a:ext>
              </a:extLst>
            </p:cNvPr>
            <p:cNvSpPr/>
            <p:nvPr/>
          </p:nvSpPr>
          <p:spPr bwMode="auto">
            <a:xfrm>
              <a:off x="7157812" y="2707902"/>
              <a:ext cx="954017" cy="467902"/>
            </a:xfrm>
            <a:prstGeom prst="downArrow">
              <a:avLst>
                <a:gd name="adj1" fmla="val 54638"/>
                <a:gd name="adj2" fmla="val 71158"/>
              </a:avLst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4F4EFEC8-8DF5-4E8B-95BE-A44D8E7321B8}"/>
                </a:ext>
              </a:extLst>
            </p:cNvPr>
            <p:cNvSpPr txBox="1"/>
            <p:nvPr/>
          </p:nvSpPr>
          <p:spPr>
            <a:xfrm>
              <a:off x="7318838" y="2699750"/>
              <a:ext cx="648929" cy="40229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de-CH" sz="1000" b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MACE</a:t>
              </a:r>
              <a:endParaRPr lang="de-CH" sz="1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>
                <a:spcBef>
                  <a:spcPts val="0"/>
                </a:spcBef>
              </a:pPr>
              <a:r>
                <a:rPr lang="de-CH" sz="1000" b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↓28%</a:t>
              </a:r>
              <a:endParaRPr lang="de-CH" sz="1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51204927-16FE-4069-8DF9-D109FF18B0F1}"/>
              </a:ext>
            </a:extLst>
          </p:cNvPr>
          <p:cNvGrpSpPr/>
          <p:nvPr/>
        </p:nvGrpSpPr>
        <p:grpSpPr>
          <a:xfrm>
            <a:off x="7164907" y="3233435"/>
            <a:ext cx="954017" cy="476054"/>
            <a:chOff x="7157812" y="2699750"/>
            <a:chExt cx="954017" cy="476054"/>
          </a:xfrm>
        </p:grpSpPr>
        <p:sp>
          <p:nvSpPr>
            <p:cNvPr id="76" name="Pfeil: nach unten 75">
              <a:extLst>
                <a:ext uri="{FF2B5EF4-FFF2-40B4-BE49-F238E27FC236}">
                  <a16:creationId xmlns:a16="http://schemas.microsoft.com/office/drawing/2014/main" id="{750F0BCB-62C7-4FCF-95E9-16CA0E516036}"/>
                </a:ext>
              </a:extLst>
            </p:cNvPr>
            <p:cNvSpPr/>
            <p:nvPr/>
          </p:nvSpPr>
          <p:spPr bwMode="auto">
            <a:xfrm>
              <a:off x="7157812" y="2707902"/>
              <a:ext cx="954017" cy="467902"/>
            </a:xfrm>
            <a:prstGeom prst="downArrow">
              <a:avLst>
                <a:gd name="adj1" fmla="val 54638"/>
                <a:gd name="adj2" fmla="val 71158"/>
              </a:avLst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FF54F633-7DAA-4169-B0BA-6F97A7BE8953}"/>
                </a:ext>
              </a:extLst>
            </p:cNvPr>
            <p:cNvSpPr txBox="1"/>
            <p:nvPr/>
          </p:nvSpPr>
          <p:spPr>
            <a:xfrm>
              <a:off x="7318838" y="2699750"/>
              <a:ext cx="648929" cy="40229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de-CH" sz="1000" b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MALE</a:t>
              </a:r>
              <a:r>
                <a:rPr lang="de-CH" sz="1000" b="1" baseline="300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#</a:t>
              </a:r>
              <a:endParaRPr lang="de-CH" sz="10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>
                <a:spcBef>
                  <a:spcPts val="0"/>
                </a:spcBef>
              </a:pPr>
              <a:r>
                <a:rPr lang="de-CH" sz="1000" b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↓46%</a:t>
              </a:r>
              <a:endParaRPr lang="de-CH" sz="1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79" name="Pfeil: nach unten 78">
            <a:extLst>
              <a:ext uri="{FF2B5EF4-FFF2-40B4-BE49-F238E27FC236}">
                <a16:creationId xmlns:a16="http://schemas.microsoft.com/office/drawing/2014/main" id="{A00CFECE-8EBF-404A-A585-6A18398B9FAB}"/>
              </a:ext>
            </a:extLst>
          </p:cNvPr>
          <p:cNvSpPr/>
          <p:nvPr/>
        </p:nvSpPr>
        <p:spPr bwMode="auto">
          <a:xfrm rot="10800000">
            <a:off x="7157811" y="3775273"/>
            <a:ext cx="954017" cy="467902"/>
          </a:xfrm>
          <a:prstGeom prst="downArrow">
            <a:avLst>
              <a:gd name="adj1" fmla="val 54638"/>
              <a:gd name="adj2" fmla="val 71158"/>
            </a:avLst>
          </a:prstGeom>
          <a:solidFill>
            <a:srgbClr val="8A8C8E">
              <a:alpha val="50000"/>
            </a:srgbClr>
          </a:solidFill>
          <a:ln w="19050" algn="ctr">
            <a:solidFill>
              <a:srgbClr val="8A8C8E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de-CH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F26F3005-4CF8-4BD1-AFCE-8872554EEDD9}"/>
              </a:ext>
            </a:extLst>
          </p:cNvPr>
          <p:cNvSpPr txBox="1"/>
          <p:nvPr/>
        </p:nvSpPr>
        <p:spPr>
          <a:xfrm>
            <a:off x="7318837" y="3824831"/>
            <a:ext cx="648929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de-CH" sz="800" b="1">
                <a:solidFill>
                  <a:schemeClr val="tx1">
                    <a:lumMod val="65000"/>
                    <a:lumOff val="35000"/>
                  </a:schemeClr>
                </a:solidFill>
              </a:rPr>
              <a:t>Major bleeding</a:t>
            </a:r>
            <a:endParaRPr lang="de-CH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r>
              <a:rPr lang="de-CH" sz="800" b="1">
                <a:solidFill>
                  <a:schemeClr val="tx1">
                    <a:lumMod val="65000"/>
                    <a:lumOff val="35000"/>
                  </a:schemeClr>
                </a:solidFill>
              </a:rPr>
              <a:t>1.6× </a:t>
            </a:r>
            <a:endParaRPr lang="de-CH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97D1857D-0453-4F84-A2E7-8C3E215B419B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3946219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Ensure your PAD patients like Mr. Keller remain protected </a:t>
            </a:r>
            <a:br>
              <a:rPr lang="en-US" sz="2000" kern="0" dirty="0"/>
            </a:br>
            <a:r>
              <a:rPr lang="en-US" sz="2000" kern="0" dirty="0"/>
              <a:t>from revascularization to the chronic phase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900" indent="-88900">
              <a:spcBef>
                <a:spcPts val="0"/>
              </a:spcBef>
              <a:spcAft>
                <a:spcPts val="200"/>
              </a:spcAft>
            </a:pPr>
            <a:r>
              <a:rPr lang="da-DK" sz="700" dirty="0">
                <a:solidFill>
                  <a:srgbClr val="B3B2B5"/>
                </a:solidFill>
                <a:cs typeface="Arial" charset="0"/>
              </a:rPr>
              <a:t>BID: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twice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daily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; PAD: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Peripheral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arterial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cs typeface="Arial" charset="0"/>
              </a:rPr>
              <a:t>disease</a:t>
            </a:r>
            <a:r>
              <a:rPr lang="da-DK" sz="700" dirty="0">
                <a:solidFill>
                  <a:srgbClr val="B3B2B5"/>
                </a:solidFill>
                <a:cs typeface="Arial" charset="0"/>
              </a:rPr>
              <a:t>.</a:t>
            </a:r>
          </a:p>
        </p:txBody>
      </p:sp>
      <p:pic>
        <p:nvPicPr>
          <p:cNvPr id="63" name="Picture 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BEB6677D-6094-4CB8-B597-2833F0B9CFC3}"/>
              </a:ext>
            </a:extLst>
          </p:cNvPr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1" t="144" r="24931" b="2432"/>
          <a:stretch/>
        </p:blipFill>
        <p:spPr>
          <a:xfrm>
            <a:off x="3448251" y="1253666"/>
            <a:ext cx="2233103" cy="2219583"/>
          </a:xfrm>
          <a:prstGeom prst="ellipse">
            <a:avLst/>
          </a:prstGeom>
        </p:spPr>
      </p:pic>
      <p:sp>
        <p:nvSpPr>
          <p:cNvPr id="64" name="Oval 38">
            <a:extLst>
              <a:ext uri="{FF2B5EF4-FFF2-40B4-BE49-F238E27FC236}">
                <a16:creationId xmlns:a16="http://schemas.microsoft.com/office/drawing/2014/main" id="{FC495ED9-F274-4B38-B66A-FA8A2CEC65D2}"/>
              </a:ext>
            </a:extLst>
          </p:cNvPr>
          <p:cNvSpPr/>
          <p:nvPr/>
        </p:nvSpPr>
        <p:spPr bwMode="auto">
          <a:xfrm>
            <a:off x="3448251" y="1253666"/>
            <a:ext cx="2233103" cy="2219583"/>
          </a:xfrm>
          <a:prstGeom prst="ellipse">
            <a:avLst/>
          </a:prstGeom>
          <a:noFill/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" name="Group 5">
            <a:extLst>
              <a:ext uri="{FF2B5EF4-FFF2-40B4-BE49-F238E27FC236}">
                <a16:creationId xmlns:a16="http://schemas.microsoft.com/office/drawing/2014/main" id="{73A98C5A-7102-4361-8570-6CA0AD324713}"/>
              </a:ext>
            </a:extLst>
          </p:cNvPr>
          <p:cNvGrpSpPr/>
          <p:nvPr/>
        </p:nvGrpSpPr>
        <p:grpSpPr>
          <a:xfrm>
            <a:off x="3193411" y="2736924"/>
            <a:ext cx="834429" cy="834429"/>
            <a:chOff x="5698003" y="3568735"/>
            <a:chExt cx="1080000" cy="1080000"/>
          </a:xfrm>
        </p:grpSpPr>
        <p:sp>
          <p:nvSpPr>
            <p:cNvPr id="11" name="Oval 71">
              <a:extLst>
                <a:ext uri="{FF2B5EF4-FFF2-40B4-BE49-F238E27FC236}">
                  <a16:creationId xmlns:a16="http://schemas.microsoft.com/office/drawing/2014/main" id="{AFD11CDA-68EF-4B69-AD5E-644D1667594F}"/>
                </a:ext>
              </a:extLst>
            </p:cNvPr>
            <p:cNvSpPr/>
            <p:nvPr/>
          </p:nvSpPr>
          <p:spPr bwMode="auto">
            <a:xfrm>
              <a:off x="5698003" y="3568735"/>
              <a:ext cx="1080000" cy="108000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" name="Gruppieren 300">
              <a:extLst>
                <a:ext uri="{FF2B5EF4-FFF2-40B4-BE49-F238E27FC236}">
                  <a16:creationId xmlns:a16="http://schemas.microsoft.com/office/drawing/2014/main" id="{863D358E-C445-4A26-9FF6-521C6DEE3060}"/>
                </a:ext>
              </a:extLst>
            </p:cNvPr>
            <p:cNvGrpSpPr/>
            <p:nvPr/>
          </p:nvGrpSpPr>
          <p:grpSpPr bwMode="gray">
            <a:xfrm>
              <a:off x="5978998" y="3776276"/>
              <a:ext cx="522772" cy="689415"/>
              <a:chOff x="-2941837" y="6203154"/>
              <a:chExt cx="304800" cy="449265"/>
            </a:xfrm>
            <a:solidFill>
              <a:schemeClr val="bg2">
                <a:lumMod val="60000"/>
                <a:lumOff val="40000"/>
              </a:schemeClr>
            </a:solidFill>
          </p:grpSpPr>
          <p:sp>
            <p:nvSpPr>
              <p:cNvPr id="13" name="Oval 15">
                <a:extLst>
                  <a:ext uri="{FF2B5EF4-FFF2-40B4-BE49-F238E27FC236}">
                    <a16:creationId xmlns:a16="http://schemas.microsoft.com/office/drawing/2014/main" id="{8B429977-C7D2-4811-A482-257F96BFA8E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790825" y="6348413"/>
                <a:ext cx="26988" cy="23813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" name="Freeform 16">
                <a:extLst>
                  <a:ext uri="{FF2B5EF4-FFF2-40B4-BE49-F238E27FC236}">
                    <a16:creationId xmlns:a16="http://schemas.microsoft.com/office/drawing/2014/main" id="{FA65FAB5-3B3A-42BF-AD9A-0387F790103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8805" y="6203154"/>
                <a:ext cx="160338" cy="74613"/>
              </a:xfrm>
              <a:custGeom>
                <a:avLst/>
                <a:gdLst>
                  <a:gd name="T0" fmla="*/ 30 w 60"/>
                  <a:gd name="T1" fmla="*/ 14 h 28"/>
                  <a:gd name="T2" fmla="*/ 46 w 60"/>
                  <a:gd name="T3" fmla="*/ 28 h 28"/>
                  <a:gd name="T4" fmla="*/ 60 w 60"/>
                  <a:gd name="T5" fmla="*/ 28 h 28"/>
                  <a:gd name="T6" fmla="*/ 58 w 60"/>
                  <a:gd name="T7" fmla="*/ 21 h 28"/>
                  <a:gd name="T8" fmla="*/ 30 w 60"/>
                  <a:gd name="T9" fmla="*/ 0 h 28"/>
                  <a:gd name="T10" fmla="*/ 2 w 60"/>
                  <a:gd name="T11" fmla="*/ 21 h 28"/>
                  <a:gd name="T12" fmla="*/ 0 w 60"/>
                  <a:gd name="T13" fmla="*/ 28 h 28"/>
                  <a:gd name="T14" fmla="*/ 14 w 60"/>
                  <a:gd name="T15" fmla="*/ 28 h 28"/>
                  <a:gd name="T16" fmla="*/ 30 w 60"/>
                  <a:gd name="T17" fmla="*/ 1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" h="28">
                    <a:moveTo>
                      <a:pt x="30" y="14"/>
                    </a:moveTo>
                    <a:cubicBezTo>
                      <a:pt x="38" y="14"/>
                      <a:pt x="45" y="20"/>
                      <a:pt x="46" y="28"/>
                    </a:cubicBezTo>
                    <a:cubicBezTo>
                      <a:pt x="60" y="28"/>
                      <a:pt x="60" y="28"/>
                      <a:pt x="60" y="28"/>
                    </a:cubicBezTo>
                    <a:cubicBezTo>
                      <a:pt x="60" y="25"/>
                      <a:pt x="59" y="23"/>
                      <a:pt x="58" y="21"/>
                    </a:cubicBezTo>
                    <a:cubicBezTo>
                      <a:pt x="54" y="8"/>
                      <a:pt x="47" y="0"/>
                      <a:pt x="30" y="0"/>
                    </a:cubicBezTo>
                    <a:cubicBezTo>
                      <a:pt x="13" y="0"/>
                      <a:pt x="7" y="8"/>
                      <a:pt x="2" y="21"/>
                    </a:cubicBezTo>
                    <a:cubicBezTo>
                      <a:pt x="1" y="23"/>
                      <a:pt x="0" y="25"/>
                      <a:pt x="0" y="28"/>
                    </a:cubicBezTo>
                    <a:cubicBezTo>
                      <a:pt x="14" y="28"/>
                      <a:pt x="14" y="28"/>
                      <a:pt x="14" y="28"/>
                    </a:cubicBezTo>
                    <a:cubicBezTo>
                      <a:pt x="15" y="20"/>
                      <a:pt x="22" y="14"/>
                      <a:pt x="30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5" name="Freeform 17">
                <a:extLst>
                  <a:ext uri="{FF2B5EF4-FFF2-40B4-BE49-F238E27FC236}">
                    <a16:creationId xmlns:a16="http://schemas.microsoft.com/office/drawing/2014/main" id="{48F21111-EC75-4ECB-A716-C011BF126631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-2884675" y="6285704"/>
                <a:ext cx="192088" cy="173038"/>
              </a:xfrm>
              <a:custGeom>
                <a:avLst/>
                <a:gdLst>
                  <a:gd name="T0" fmla="*/ 2 w 72"/>
                  <a:gd name="T1" fmla="*/ 19 h 65"/>
                  <a:gd name="T2" fmla="*/ 3 w 72"/>
                  <a:gd name="T3" fmla="*/ 22 h 65"/>
                  <a:gd name="T4" fmla="*/ 8 w 72"/>
                  <a:gd name="T5" fmla="*/ 32 h 65"/>
                  <a:gd name="T6" fmla="*/ 8 w 72"/>
                  <a:gd name="T7" fmla="*/ 32 h 65"/>
                  <a:gd name="T8" fmla="*/ 9 w 72"/>
                  <a:gd name="T9" fmla="*/ 32 h 65"/>
                  <a:gd name="T10" fmla="*/ 9 w 72"/>
                  <a:gd name="T11" fmla="*/ 32 h 65"/>
                  <a:gd name="T12" fmla="*/ 9 w 72"/>
                  <a:gd name="T13" fmla="*/ 37 h 65"/>
                  <a:gd name="T14" fmla="*/ 11 w 72"/>
                  <a:gd name="T15" fmla="*/ 48 h 65"/>
                  <a:gd name="T16" fmla="*/ 18 w 72"/>
                  <a:gd name="T17" fmla="*/ 56 h 65"/>
                  <a:gd name="T18" fmla="*/ 21 w 72"/>
                  <a:gd name="T19" fmla="*/ 58 h 65"/>
                  <a:gd name="T20" fmla="*/ 36 w 72"/>
                  <a:gd name="T21" fmla="*/ 65 h 65"/>
                  <a:gd name="T22" fmla="*/ 36 w 72"/>
                  <a:gd name="T23" fmla="*/ 65 h 65"/>
                  <a:gd name="T24" fmla="*/ 36 w 72"/>
                  <a:gd name="T25" fmla="*/ 65 h 65"/>
                  <a:gd name="T26" fmla="*/ 36 w 72"/>
                  <a:gd name="T27" fmla="*/ 65 h 65"/>
                  <a:gd name="T28" fmla="*/ 36 w 72"/>
                  <a:gd name="T29" fmla="*/ 65 h 65"/>
                  <a:gd name="T30" fmla="*/ 36 w 72"/>
                  <a:gd name="T31" fmla="*/ 65 h 65"/>
                  <a:gd name="T32" fmla="*/ 51 w 72"/>
                  <a:gd name="T33" fmla="*/ 58 h 65"/>
                  <a:gd name="T34" fmla="*/ 54 w 72"/>
                  <a:gd name="T35" fmla="*/ 56 h 65"/>
                  <a:gd name="T36" fmla="*/ 61 w 72"/>
                  <a:gd name="T37" fmla="*/ 48 h 65"/>
                  <a:gd name="T38" fmla="*/ 63 w 72"/>
                  <a:gd name="T39" fmla="*/ 37 h 65"/>
                  <a:gd name="T40" fmla="*/ 63 w 72"/>
                  <a:gd name="T41" fmla="*/ 37 h 65"/>
                  <a:gd name="T42" fmla="*/ 63 w 72"/>
                  <a:gd name="T43" fmla="*/ 32 h 65"/>
                  <a:gd name="T44" fmla="*/ 63 w 72"/>
                  <a:gd name="T45" fmla="*/ 32 h 65"/>
                  <a:gd name="T46" fmla="*/ 64 w 72"/>
                  <a:gd name="T47" fmla="*/ 32 h 65"/>
                  <a:gd name="T48" fmla="*/ 69 w 72"/>
                  <a:gd name="T49" fmla="*/ 22 h 65"/>
                  <a:gd name="T50" fmla="*/ 70 w 72"/>
                  <a:gd name="T51" fmla="*/ 19 h 65"/>
                  <a:gd name="T52" fmla="*/ 71 w 72"/>
                  <a:gd name="T53" fmla="*/ 17 h 65"/>
                  <a:gd name="T54" fmla="*/ 72 w 72"/>
                  <a:gd name="T55" fmla="*/ 13 h 65"/>
                  <a:gd name="T56" fmla="*/ 69 w 72"/>
                  <a:gd name="T57" fmla="*/ 10 h 65"/>
                  <a:gd name="T58" fmla="*/ 68 w 72"/>
                  <a:gd name="T59" fmla="*/ 10 h 65"/>
                  <a:gd name="T60" fmla="*/ 67 w 72"/>
                  <a:gd name="T61" fmla="*/ 10 h 65"/>
                  <a:gd name="T62" fmla="*/ 67 w 72"/>
                  <a:gd name="T63" fmla="*/ 9 h 65"/>
                  <a:gd name="T64" fmla="*/ 67 w 72"/>
                  <a:gd name="T65" fmla="*/ 5 h 65"/>
                  <a:gd name="T66" fmla="*/ 67 w 72"/>
                  <a:gd name="T67" fmla="*/ 0 h 65"/>
                  <a:gd name="T68" fmla="*/ 52 w 72"/>
                  <a:gd name="T69" fmla="*/ 0 h 65"/>
                  <a:gd name="T70" fmla="*/ 36 w 72"/>
                  <a:gd name="T71" fmla="*/ 14 h 65"/>
                  <a:gd name="T72" fmla="*/ 20 w 72"/>
                  <a:gd name="T73" fmla="*/ 0 h 65"/>
                  <a:gd name="T74" fmla="*/ 5 w 72"/>
                  <a:gd name="T75" fmla="*/ 0 h 65"/>
                  <a:gd name="T76" fmla="*/ 5 w 72"/>
                  <a:gd name="T77" fmla="*/ 5 h 65"/>
                  <a:gd name="T78" fmla="*/ 5 w 72"/>
                  <a:gd name="T79" fmla="*/ 9 h 65"/>
                  <a:gd name="T80" fmla="*/ 5 w 72"/>
                  <a:gd name="T81" fmla="*/ 10 h 65"/>
                  <a:gd name="T82" fmla="*/ 4 w 72"/>
                  <a:gd name="T83" fmla="*/ 10 h 65"/>
                  <a:gd name="T84" fmla="*/ 3 w 72"/>
                  <a:gd name="T85" fmla="*/ 10 h 65"/>
                  <a:gd name="T86" fmla="*/ 0 w 72"/>
                  <a:gd name="T87" fmla="*/ 13 h 65"/>
                  <a:gd name="T88" fmla="*/ 1 w 72"/>
                  <a:gd name="T89" fmla="*/ 17 h 65"/>
                  <a:gd name="T90" fmla="*/ 2 w 72"/>
                  <a:gd name="T91" fmla="*/ 19 h 65"/>
                  <a:gd name="T92" fmla="*/ 59 w 72"/>
                  <a:gd name="T93" fmla="*/ 47 h 65"/>
                  <a:gd name="T94" fmla="*/ 53 w 72"/>
                  <a:gd name="T95" fmla="*/ 54 h 65"/>
                  <a:gd name="T96" fmla="*/ 53 w 72"/>
                  <a:gd name="T97" fmla="*/ 54 h 65"/>
                  <a:gd name="T98" fmla="*/ 50 w 72"/>
                  <a:gd name="T99" fmla="*/ 57 h 65"/>
                  <a:gd name="T100" fmla="*/ 36 w 72"/>
                  <a:gd name="T101" fmla="*/ 63 h 65"/>
                  <a:gd name="T102" fmla="*/ 23 w 72"/>
                  <a:gd name="T103" fmla="*/ 57 h 65"/>
                  <a:gd name="T104" fmla="*/ 19 w 72"/>
                  <a:gd name="T105" fmla="*/ 54 h 65"/>
                  <a:gd name="T106" fmla="*/ 19 w 72"/>
                  <a:gd name="T107" fmla="*/ 54 h 65"/>
                  <a:gd name="T108" fmla="*/ 13 w 72"/>
                  <a:gd name="T109" fmla="*/ 47 h 65"/>
                  <a:gd name="T110" fmla="*/ 11 w 72"/>
                  <a:gd name="T111" fmla="*/ 37 h 65"/>
                  <a:gd name="T112" fmla="*/ 36 w 72"/>
                  <a:gd name="T113" fmla="*/ 34 h 65"/>
                  <a:gd name="T114" fmla="*/ 61 w 72"/>
                  <a:gd name="T115" fmla="*/ 38 h 65"/>
                  <a:gd name="T116" fmla="*/ 59 w 72"/>
                  <a:gd name="T117" fmla="*/ 47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72" h="65">
                    <a:moveTo>
                      <a:pt x="2" y="19"/>
                    </a:moveTo>
                    <a:cubicBezTo>
                      <a:pt x="2" y="20"/>
                      <a:pt x="3" y="21"/>
                      <a:pt x="3" y="22"/>
                    </a:cubicBezTo>
                    <a:cubicBezTo>
                      <a:pt x="3" y="27"/>
                      <a:pt x="4" y="32"/>
                      <a:pt x="8" y="32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3"/>
                      <a:pt x="9" y="35"/>
                      <a:pt x="9" y="37"/>
                    </a:cubicBezTo>
                    <a:cubicBezTo>
                      <a:pt x="10" y="41"/>
                      <a:pt x="10" y="45"/>
                      <a:pt x="11" y="48"/>
                    </a:cubicBezTo>
                    <a:cubicBezTo>
                      <a:pt x="12" y="52"/>
                      <a:pt x="15" y="53"/>
                      <a:pt x="18" y="56"/>
                    </a:cubicBezTo>
                    <a:cubicBezTo>
                      <a:pt x="19" y="56"/>
                      <a:pt x="20" y="57"/>
                      <a:pt x="21" y="58"/>
                    </a:cubicBezTo>
                    <a:cubicBezTo>
                      <a:pt x="25" y="62"/>
                      <a:pt x="30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42" y="65"/>
                      <a:pt x="47" y="62"/>
                      <a:pt x="51" y="58"/>
                    </a:cubicBezTo>
                    <a:cubicBezTo>
                      <a:pt x="52" y="57"/>
                      <a:pt x="53" y="56"/>
                      <a:pt x="54" y="56"/>
                    </a:cubicBezTo>
                    <a:cubicBezTo>
                      <a:pt x="57" y="53"/>
                      <a:pt x="60" y="52"/>
                      <a:pt x="61" y="48"/>
                    </a:cubicBezTo>
                    <a:cubicBezTo>
                      <a:pt x="62" y="45"/>
                      <a:pt x="62" y="41"/>
                      <a:pt x="63" y="37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5"/>
                      <a:pt x="63" y="33"/>
                      <a:pt x="63" y="3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8" y="32"/>
                      <a:pt x="69" y="27"/>
                      <a:pt x="69" y="22"/>
                    </a:cubicBezTo>
                    <a:cubicBezTo>
                      <a:pt x="69" y="21"/>
                      <a:pt x="70" y="20"/>
                      <a:pt x="70" y="19"/>
                    </a:cubicBezTo>
                    <a:cubicBezTo>
                      <a:pt x="70" y="18"/>
                      <a:pt x="71" y="18"/>
                      <a:pt x="71" y="17"/>
                    </a:cubicBezTo>
                    <a:cubicBezTo>
                      <a:pt x="71" y="16"/>
                      <a:pt x="72" y="14"/>
                      <a:pt x="72" y="13"/>
                    </a:cubicBezTo>
                    <a:cubicBezTo>
                      <a:pt x="71" y="11"/>
                      <a:pt x="71" y="10"/>
                      <a:pt x="69" y="10"/>
                    </a:cubicBezTo>
                    <a:cubicBezTo>
                      <a:pt x="69" y="10"/>
                      <a:pt x="68" y="10"/>
                      <a:pt x="68" y="10"/>
                    </a:cubicBezTo>
                    <a:cubicBezTo>
                      <a:pt x="67" y="10"/>
                      <a:pt x="67" y="10"/>
                      <a:pt x="67" y="10"/>
                    </a:cubicBezTo>
                    <a:cubicBezTo>
                      <a:pt x="67" y="9"/>
                      <a:pt x="67" y="9"/>
                      <a:pt x="67" y="9"/>
                    </a:cubicBezTo>
                    <a:cubicBezTo>
                      <a:pt x="67" y="8"/>
                      <a:pt x="67" y="7"/>
                      <a:pt x="67" y="5"/>
                    </a:cubicBezTo>
                    <a:cubicBezTo>
                      <a:pt x="67" y="4"/>
                      <a:pt x="67" y="2"/>
                      <a:pt x="67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1" y="8"/>
                      <a:pt x="44" y="14"/>
                      <a:pt x="36" y="14"/>
                    </a:cubicBezTo>
                    <a:cubicBezTo>
                      <a:pt x="28" y="14"/>
                      <a:pt x="21" y="8"/>
                      <a:pt x="2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2"/>
                      <a:pt x="5" y="4"/>
                      <a:pt x="5" y="5"/>
                    </a:cubicBezTo>
                    <a:cubicBezTo>
                      <a:pt x="5" y="7"/>
                      <a:pt x="5" y="8"/>
                      <a:pt x="5" y="9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4" y="10"/>
                      <a:pt x="3" y="10"/>
                      <a:pt x="3" y="10"/>
                    </a:cubicBezTo>
                    <a:cubicBezTo>
                      <a:pt x="2" y="10"/>
                      <a:pt x="1" y="11"/>
                      <a:pt x="0" y="13"/>
                    </a:cubicBezTo>
                    <a:cubicBezTo>
                      <a:pt x="0" y="14"/>
                      <a:pt x="1" y="16"/>
                      <a:pt x="1" y="17"/>
                    </a:cubicBezTo>
                    <a:cubicBezTo>
                      <a:pt x="2" y="18"/>
                      <a:pt x="2" y="18"/>
                      <a:pt x="2" y="19"/>
                    </a:cubicBezTo>
                    <a:close/>
                    <a:moveTo>
                      <a:pt x="59" y="47"/>
                    </a:moveTo>
                    <a:cubicBezTo>
                      <a:pt x="58" y="51"/>
                      <a:pt x="56" y="52"/>
                      <a:pt x="53" y="54"/>
                    </a:cubicBezTo>
                    <a:cubicBezTo>
                      <a:pt x="53" y="54"/>
                      <a:pt x="53" y="54"/>
                      <a:pt x="53" y="54"/>
                    </a:cubicBezTo>
                    <a:cubicBezTo>
                      <a:pt x="52" y="55"/>
                      <a:pt x="51" y="56"/>
                      <a:pt x="50" y="57"/>
                    </a:cubicBezTo>
                    <a:cubicBezTo>
                      <a:pt x="46" y="60"/>
                      <a:pt x="41" y="63"/>
                      <a:pt x="36" y="63"/>
                    </a:cubicBezTo>
                    <a:cubicBezTo>
                      <a:pt x="31" y="63"/>
                      <a:pt x="26" y="60"/>
                      <a:pt x="23" y="57"/>
                    </a:cubicBezTo>
                    <a:cubicBezTo>
                      <a:pt x="21" y="56"/>
                      <a:pt x="20" y="55"/>
                      <a:pt x="19" y="54"/>
                    </a:cubicBezTo>
                    <a:cubicBezTo>
                      <a:pt x="19" y="54"/>
                      <a:pt x="19" y="54"/>
                      <a:pt x="19" y="54"/>
                    </a:cubicBezTo>
                    <a:cubicBezTo>
                      <a:pt x="16" y="52"/>
                      <a:pt x="14" y="51"/>
                      <a:pt x="13" y="47"/>
                    </a:cubicBezTo>
                    <a:cubicBezTo>
                      <a:pt x="12" y="44"/>
                      <a:pt x="12" y="41"/>
                      <a:pt x="11" y="37"/>
                    </a:cubicBezTo>
                    <a:cubicBezTo>
                      <a:pt x="36" y="34"/>
                      <a:pt x="36" y="34"/>
                      <a:pt x="36" y="34"/>
                    </a:cubicBezTo>
                    <a:cubicBezTo>
                      <a:pt x="44" y="35"/>
                      <a:pt x="57" y="37"/>
                      <a:pt x="61" y="38"/>
                    </a:cubicBezTo>
                    <a:cubicBezTo>
                      <a:pt x="60" y="41"/>
                      <a:pt x="60" y="45"/>
                      <a:pt x="59" y="4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6" name="Freeform 18">
                <a:extLst>
                  <a:ext uri="{FF2B5EF4-FFF2-40B4-BE49-F238E27FC236}">
                    <a16:creationId xmlns:a16="http://schemas.microsoft.com/office/drawing/2014/main" id="{3D34B765-9BC3-45AC-8BC2-B36E14CFDF64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-2941837" y="6430170"/>
                <a:ext cx="304800" cy="222249"/>
              </a:xfrm>
              <a:custGeom>
                <a:avLst/>
                <a:gdLst>
                  <a:gd name="T0" fmla="*/ 114 w 114"/>
                  <a:gd name="T1" fmla="*/ 35 h 83"/>
                  <a:gd name="T2" fmla="*/ 99 w 114"/>
                  <a:gd name="T3" fmla="*/ 19 h 83"/>
                  <a:gd name="T4" fmla="*/ 96 w 114"/>
                  <a:gd name="T5" fmla="*/ 18 h 83"/>
                  <a:gd name="T6" fmla="*/ 93 w 114"/>
                  <a:gd name="T7" fmla="*/ 17 h 83"/>
                  <a:gd name="T8" fmla="*/ 89 w 114"/>
                  <a:gd name="T9" fmla="*/ 16 h 83"/>
                  <a:gd name="T10" fmla="*/ 85 w 114"/>
                  <a:gd name="T11" fmla="*/ 14 h 83"/>
                  <a:gd name="T12" fmla="*/ 79 w 114"/>
                  <a:gd name="T13" fmla="*/ 8 h 83"/>
                  <a:gd name="T14" fmla="*/ 78 w 114"/>
                  <a:gd name="T15" fmla="*/ 0 h 83"/>
                  <a:gd name="T16" fmla="*/ 78 w 114"/>
                  <a:gd name="T17" fmla="*/ 1 h 83"/>
                  <a:gd name="T18" fmla="*/ 76 w 114"/>
                  <a:gd name="T19" fmla="*/ 2 h 83"/>
                  <a:gd name="T20" fmla="*/ 72 w 114"/>
                  <a:gd name="T21" fmla="*/ 5 h 83"/>
                  <a:gd name="T22" fmla="*/ 58 w 114"/>
                  <a:gd name="T23" fmla="*/ 12 h 83"/>
                  <a:gd name="T24" fmla="*/ 58 w 114"/>
                  <a:gd name="T25" fmla="*/ 12 h 83"/>
                  <a:gd name="T26" fmla="*/ 57 w 114"/>
                  <a:gd name="T27" fmla="*/ 12 h 83"/>
                  <a:gd name="T28" fmla="*/ 57 w 114"/>
                  <a:gd name="T29" fmla="*/ 12 h 83"/>
                  <a:gd name="T30" fmla="*/ 57 w 114"/>
                  <a:gd name="T31" fmla="*/ 12 h 83"/>
                  <a:gd name="T32" fmla="*/ 57 w 114"/>
                  <a:gd name="T33" fmla="*/ 12 h 83"/>
                  <a:gd name="T34" fmla="*/ 42 w 114"/>
                  <a:gd name="T35" fmla="*/ 5 h 83"/>
                  <a:gd name="T36" fmla="*/ 38 w 114"/>
                  <a:gd name="T37" fmla="*/ 2 h 83"/>
                  <a:gd name="T38" fmla="*/ 36 w 114"/>
                  <a:gd name="T39" fmla="*/ 1 h 83"/>
                  <a:gd name="T40" fmla="*/ 36 w 114"/>
                  <a:gd name="T41" fmla="*/ 0 h 83"/>
                  <a:gd name="T42" fmla="*/ 35 w 114"/>
                  <a:gd name="T43" fmla="*/ 8 h 83"/>
                  <a:gd name="T44" fmla="*/ 30 w 114"/>
                  <a:gd name="T45" fmla="*/ 14 h 83"/>
                  <a:gd name="T46" fmla="*/ 25 w 114"/>
                  <a:gd name="T47" fmla="*/ 16 h 83"/>
                  <a:gd name="T48" fmla="*/ 21 w 114"/>
                  <a:gd name="T49" fmla="*/ 17 h 83"/>
                  <a:gd name="T50" fmla="*/ 18 w 114"/>
                  <a:gd name="T51" fmla="*/ 18 h 83"/>
                  <a:gd name="T52" fmla="*/ 15 w 114"/>
                  <a:gd name="T53" fmla="*/ 19 h 83"/>
                  <a:gd name="T54" fmla="*/ 0 w 114"/>
                  <a:gd name="T55" fmla="*/ 35 h 83"/>
                  <a:gd name="T56" fmla="*/ 0 w 114"/>
                  <a:gd name="T57" fmla="*/ 35 h 83"/>
                  <a:gd name="T58" fmla="*/ 0 w 114"/>
                  <a:gd name="T59" fmla="*/ 73 h 83"/>
                  <a:gd name="T60" fmla="*/ 57 w 114"/>
                  <a:gd name="T61" fmla="*/ 83 h 83"/>
                  <a:gd name="T62" fmla="*/ 114 w 114"/>
                  <a:gd name="T63" fmla="*/ 73 h 83"/>
                  <a:gd name="T64" fmla="*/ 114 w 114"/>
                  <a:gd name="T65" fmla="*/ 35 h 83"/>
                  <a:gd name="T66" fmla="*/ 34 w 114"/>
                  <a:gd name="T67" fmla="*/ 55 h 83"/>
                  <a:gd name="T68" fmla="*/ 28 w 114"/>
                  <a:gd name="T69" fmla="*/ 55 h 83"/>
                  <a:gd name="T70" fmla="*/ 28 w 114"/>
                  <a:gd name="T71" fmla="*/ 60 h 83"/>
                  <a:gd name="T72" fmla="*/ 23 w 114"/>
                  <a:gd name="T73" fmla="*/ 60 h 83"/>
                  <a:gd name="T74" fmla="*/ 23 w 114"/>
                  <a:gd name="T75" fmla="*/ 55 h 83"/>
                  <a:gd name="T76" fmla="*/ 17 w 114"/>
                  <a:gd name="T77" fmla="*/ 55 h 83"/>
                  <a:gd name="T78" fmla="*/ 17 w 114"/>
                  <a:gd name="T79" fmla="*/ 49 h 83"/>
                  <a:gd name="T80" fmla="*/ 23 w 114"/>
                  <a:gd name="T81" fmla="*/ 49 h 83"/>
                  <a:gd name="T82" fmla="*/ 23 w 114"/>
                  <a:gd name="T83" fmla="*/ 43 h 83"/>
                  <a:gd name="T84" fmla="*/ 28 w 114"/>
                  <a:gd name="T85" fmla="*/ 43 h 83"/>
                  <a:gd name="T86" fmla="*/ 28 w 114"/>
                  <a:gd name="T87" fmla="*/ 49 h 83"/>
                  <a:gd name="T88" fmla="*/ 34 w 114"/>
                  <a:gd name="T89" fmla="*/ 49 h 83"/>
                  <a:gd name="T90" fmla="*/ 34 w 114"/>
                  <a:gd name="T91" fmla="*/ 55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14" h="83">
                    <a:moveTo>
                      <a:pt x="114" y="35"/>
                    </a:moveTo>
                    <a:cubicBezTo>
                      <a:pt x="114" y="26"/>
                      <a:pt x="107" y="19"/>
                      <a:pt x="99" y="19"/>
                    </a:cubicBezTo>
                    <a:cubicBezTo>
                      <a:pt x="98" y="18"/>
                      <a:pt x="97" y="18"/>
                      <a:pt x="96" y="18"/>
                    </a:cubicBezTo>
                    <a:cubicBezTo>
                      <a:pt x="95" y="17"/>
                      <a:pt x="94" y="17"/>
                      <a:pt x="93" y="17"/>
                    </a:cubicBezTo>
                    <a:cubicBezTo>
                      <a:pt x="92" y="16"/>
                      <a:pt x="90" y="16"/>
                      <a:pt x="89" y="16"/>
                    </a:cubicBezTo>
                    <a:cubicBezTo>
                      <a:pt x="88" y="15"/>
                      <a:pt x="86" y="15"/>
                      <a:pt x="85" y="14"/>
                    </a:cubicBezTo>
                    <a:cubicBezTo>
                      <a:pt x="82" y="13"/>
                      <a:pt x="80" y="11"/>
                      <a:pt x="79" y="8"/>
                    </a:cubicBezTo>
                    <a:cubicBezTo>
                      <a:pt x="78" y="6"/>
                      <a:pt x="78" y="3"/>
                      <a:pt x="78" y="0"/>
                    </a:cubicBezTo>
                    <a:cubicBezTo>
                      <a:pt x="78" y="1"/>
                      <a:pt x="78" y="1"/>
                      <a:pt x="78" y="1"/>
                    </a:cubicBezTo>
                    <a:cubicBezTo>
                      <a:pt x="77" y="1"/>
                      <a:pt x="76" y="2"/>
                      <a:pt x="76" y="2"/>
                    </a:cubicBezTo>
                    <a:cubicBezTo>
                      <a:pt x="75" y="3"/>
                      <a:pt x="73" y="4"/>
                      <a:pt x="72" y="5"/>
                    </a:cubicBezTo>
                    <a:cubicBezTo>
                      <a:pt x="68" y="8"/>
                      <a:pt x="63" y="12"/>
                      <a:pt x="58" y="12"/>
                    </a:cubicBezTo>
                    <a:cubicBezTo>
                      <a:pt x="58" y="12"/>
                      <a:pt x="58" y="12"/>
                      <a:pt x="58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7" y="12"/>
                      <a:pt x="57" y="12"/>
                      <a:pt x="57" y="12"/>
                    </a:cubicBezTo>
                    <a:cubicBezTo>
                      <a:pt x="51" y="12"/>
                      <a:pt x="46" y="8"/>
                      <a:pt x="42" y="5"/>
                    </a:cubicBezTo>
                    <a:cubicBezTo>
                      <a:pt x="41" y="4"/>
                      <a:pt x="40" y="3"/>
                      <a:pt x="38" y="2"/>
                    </a:cubicBezTo>
                    <a:cubicBezTo>
                      <a:pt x="38" y="2"/>
                      <a:pt x="37" y="1"/>
                      <a:pt x="36" y="1"/>
                    </a:cubicBezTo>
                    <a:cubicBezTo>
                      <a:pt x="36" y="1"/>
                      <a:pt x="36" y="1"/>
                      <a:pt x="36" y="0"/>
                    </a:cubicBezTo>
                    <a:cubicBezTo>
                      <a:pt x="36" y="3"/>
                      <a:pt x="36" y="6"/>
                      <a:pt x="35" y="8"/>
                    </a:cubicBezTo>
                    <a:cubicBezTo>
                      <a:pt x="34" y="11"/>
                      <a:pt x="32" y="13"/>
                      <a:pt x="30" y="14"/>
                    </a:cubicBezTo>
                    <a:cubicBezTo>
                      <a:pt x="28" y="15"/>
                      <a:pt x="26" y="15"/>
                      <a:pt x="25" y="16"/>
                    </a:cubicBezTo>
                    <a:cubicBezTo>
                      <a:pt x="24" y="16"/>
                      <a:pt x="22" y="16"/>
                      <a:pt x="21" y="17"/>
                    </a:cubicBezTo>
                    <a:cubicBezTo>
                      <a:pt x="20" y="17"/>
                      <a:pt x="20" y="17"/>
                      <a:pt x="18" y="18"/>
                    </a:cubicBezTo>
                    <a:cubicBezTo>
                      <a:pt x="17" y="18"/>
                      <a:pt x="16" y="18"/>
                      <a:pt x="15" y="19"/>
                    </a:cubicBezTo>
                    <a:cubicBezTo>
                      <a:pt x="7" y="19"/>
                      <a:pt x="0" y="26"/>
                      <a:pt x="0" y="35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73"/>
                      <a:pt x="0" y="73"/>
                      <a:pt x="0" y="73"/>
                    </a:cubicBezTo>
                    <a:cubicBezTo>
                      <a:pt x="0" y="73"/>
                      <a:pt x="13" y="83"/>
                      <a:pt x="57" y="83"/>
                    </a:cubicBezTo>
                    <a:cubicBezTo>
                      <a:pt x="101" y="83"/>
                      <a:pt x="114" y="73"/>
                      <a:pt x="114" y="73"/>
                    </a:cubicBezTo>
                    <a:cubicBezTo>
                      <a:pt x="114" y="35"/>
                      <a:pt x="114" y="35"/>
                      <a:pt x="114" y="35"/>
                    </a:cubicBezTo>
                    <a:close/>
                    <a:moveTo>
                      <a:pt x="34" y="55"/>
                    </a:moveTo>
                    <a:cubicBezTo>
                      <a:pt x="28" y="55"/>
                      <a:pt x="28" y="55"/>
                      <a:pt x="28" y="55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3" y="60"/>
                      <a:pt x="23" y="60"/>
                      <a:pt x="23" y="60"/>
                    </a:cubicBezTo>
                    <a:cubicBezTo>
                      <a:pt x="23" y="55"/>
                      <a:pt x="23" y="55"/>
                      <a:pt x="23" y="55"/>
                    </a:cubicBezTo>
                    <a:cubicBezTo>
                      <a:pt x="17" y="55"/>
                      <a:pt x="17" y="55"/>
                      <a:pt x="17" y="55"/>
                    </a:cubicBezTo>
                    <a:cubicBezTo>
                      <a:pt x="17" y="49"/>
                      <a:pt x="17" y="49"/>
                      <a:pt x="17" y="49"/>
                    </a:cubicBezTo>
                    <a:cubicBezTo>
                      <a:pt x="23" y="49"/>
                      <a:pt x="23" y="49"/>
                      <a:pt x="23" y="49"/>
                    </a:cubicBezTo>
                    <a:cubicBezTo>
                      <a:pt x="23" y="43"/>
                      <a:pt x="23" y="43"/>
                      <a:pt x="23" y="43"/>
                    </a:cubicBezTo>
                    <a:cubicBezTo>
                      <a:pt x="28" y="43"/>
                      <a:pt x="28" y="43"/>
                      <a:pt x="28" y="43"/>
                    </a:cubicBezTo>
                    <a:cubicBezTo>
                      <a:pt x="28" y="49"/>
                      <a:pt x="28" y="49"/>
                      <a:pt x="28" y="49"/>
                    </a:cubicBezTo>
                    <a:cubicBezTo>
                      <a:pt x="34" y="49"/>
                      <a:pt x="34" y="49"/>
                      <a:pt x="34" y="49"/>
                    </a:cubicBezTo>
                    <a:lnTo>
                      <a:pt x="34" y="5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78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7" name="Group 60">
            <a:extLst>
              <a:ext uri="{FF2B5EF4-FFF2-40B4-BE49-F238E27FC236}">
                <a16:creationId xmlns:a16="http://schemas.microsoft.com/office/drawing/2014/main" id="{8EE556CE-2D08-40C1-AEE6-7ABDE1A2E948}"/>
              </a:ext>
            </a:extLst>
          </p:cNvPr>
          <p:cNvGrpSpPr/>
          <p:nvPr/>
        </p:nvGrpSpPr>
        <p:grpSpPr>
          <a:xfrm>
            <a:off x="5204746" y="2739551"/>
            <a:ext cx="834429" cy="834429"/>
            <a:chOff x="7513807" y="4661790"/>
            <a:chExt cx="1440000" cy="1440000"/>
          </a:xfrm>
        </p:grpSpPr>
        <p:sp>
          <p:nvSpPr>
            <p:cNvPr id="18" name="Oval 62">
              <a:extLst>
                <a:ext uri="{FF2B5EF4-FFF2-40B4-BE49-F238E27FC236}">
                  <a16:creationId xmlns:a16="http://schemas.microsoft.com/office/drawing/2014/main" id="{08A612C8-9485-4013-985D-BB3CB7D8E402}"/>
                </a:ext>
              </a:extLst>
            </p:cNvPr>
            <p:cNvSpPr/>
            <p:nvPr/>
          </p:nvSpPr>
          <p:spPr bwMode="auto">
            <a:xfrm>
              <a:off x="7513807" y="4661790"/>
              <a:ext cx="1440000" cy="144000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9" name="Picture 65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16D44C55-7657-4BAD-9818-5E8D36CDC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33646">
              <a:off x="7751934" y="4993717"/>
              <a:ext cx="907272" cy="907272"/>
            </a:xfrm>
            <a:prstGeom prst="rect">
              <a:avLst/>
            </a:prstGeom>
          </p:spPr>
        </p:pic>
      </p:grpSp>
      <p:grpSp>
        <p:nvGrpSpPr>
          <p:cNvPr id="20" name="Group 7">
            <a:extLst>
              <a:ext uri="{FF2B5EF4-FFF2-40B4-BE49-F238E27FC236}">
                <a16:creationId xmlns:a16="http://schemas.microsoft.com/office/drawing/2014/main" id="{B1D9A596-DF6D-4A61-AAA6-7956FE3E4467}"/>
              </a:ext>
            </a:extLst>
          </p:cNvPr>
          <p:cNvGrpSpPr/>
          <p:nvPr/>
        </p:nvGrpSpPr>
        <p:grpSpPr>
          <a:xfrm>
            <a:off x="2366992" y="3583390"/>
            <a:ext cx="4395268" cy="1163726"/>
            <a:chOff x="2374366" y="3673935"/>
            <a:chExt cx="4395268" cy="1163726"/>
          </a:xfrm>
        </p:grpSpPr>
        <p:sp>
          <p:nvSpPr>
            <p:cNvPr id="21" name="Content Placeholder 3">
              <a:extLst>
                <a:ext uri="{FF2B5EF4-FFF2-40B4-BE49-F238E27FC236}">
                  <a16:creationId xmlns:a16="http://schemas.microsoft.com/office/drawing/2014/main" id="{A536F356-BDB9-4451-85CC-D60DB2CFCF70}"/>
                </a:ext>
              </a:extLst>
            </p:cNvPr>
            <p:cNvSpPr txBox="1">
              <a:spLocks/>
            </p:cNvSpPr>
            <p:nvPr/>
          </p:nvSpPr>
          <p:spPr>
            <a:xfrm>
              <a:off x="2417706" y="3673935"/>
              <a:ext cx="4351928" cy="1163726"/>
            </a:xfrm>
            <a:prstGeom prst="roundRect">
              <a:avLst>
                <a:gd name="adj" fmla="val 50000"/>
              </a:avLst>
            </a:prstGeom>
            <a:solidFill>
              <a:srgbClr val="3961AC">
                <a:alpha val="20000"/>
              </a:srgbClr>
            </a:solidFill>
          </p:spPr>
          <p:txBody>
            <a:bodyPr vert="horz" lIns="54000" tIns="54000" rIns="54000" bIns="54000" rtlCol="0">
              <a:noAutofit/>
            </a:bodyPr>
            <a:lstStyle>
              <a:lvl1pPr marL="201216" indent="-201216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SzPct val="80000"/>
                <a:buFont typeface="Wingdings" panose="05000000000000000000" pitchFamily="2" charset="2"/>
                <a:buChar char=""/>
                <a:tabLst>
                  <a:tab pos="928688" algn="l"/>
                </a:tabLst>
                <a:defRPr sz="15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09575" indent="-207169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Symbol" panose="05050102010706020507" pitchFamily="18" charset="2"/>
                <a:buChar char=""/>
                <a:tabLst>
                  <a:tab pos="928688" algn="l"/>
                </a:tabLst>
                <a:defRPr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2pPr>
              <a:lvl3pPr marL="626269" indent="-215504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>
                  <a:tab pos="928688" algn="l"/>
                </a:tabLst>
                <a:defRPr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3pPr>
              <a:lvl4pPr marL="827485" indent="-20002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4pPr>
              <a:lvl5pPr marL="1021556" indent="-2143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/>
                <a:defRPr sz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5pPr>
              <a:lvl6pPr marL="19490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6pPr>
              <a:lvl7pPr marL="22919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7pPr>
              <a:lvl8pPr marL="26348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8pPr>
              <a:lvl9pPr marL="2977754" indent="-17978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928688" algn="l"/>
                </a:tabLst>
                <a:defRPr sz="12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 defTabSz="685800">
                <a:buClr>
                  <a:srgbClr val="3961AC"/>
                </a:buClr>
                <a:buNone/>
              </a:pPr>
              <a:endParaRPr lang="en-AU" b="1" kern="0">
                <a:solidFill>
                  <a:srgbClr val="3961AC"/>
                </a:solidFill>
              </a:endParaRPr>
            </a:p>
          </p:txBody>
        </p:sp>
        <p:pic>
          <p:nvPicPr>
            <p:cNvPr id="22" name="Picture 2" descr="http://sp-coll-bhc.bayer-ag.com/sites/220181/Branding%20Guidelines%202012/XRL_COMPASS_grey.png">
              <a:extLst>
                <a:ext uri="{FF2B5EF4-FFF2-40B4-BE49-F238E27FC236}">
                  <a16:creationId xmlns:a16="http://schemas.microsoft.com/office/drawing/2014/main" id="{EC945D96-EB56-4055-B2CC-F7737D4879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028877" y="4302731"/>
              <a:ext cx="1231355" cy="2212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6">
              <a:extLst>
                <a:ext uri="{FF2B5EF4-FFF2-40B4-BE49-F238E27FC236}">
                  <a16:creationId xmlns:a16="http://schemas.microsoft.com/office/drawing/2014/main" id="{27D26C25-6B6E-4E0E-A51D-4C7006992923}"/>
                </a:ext>
              </a:extLst>
            </p:cNvPr>
            <p:cNvSpPr txBox="1"/>
            <p:nvPr/>
          </p:nvSpPr>
          <p:spPr>
            <a:xfrm>
              <a:off x="2859776" y="3839789"/>
              <a:ext cx="3467787" cy="1938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914378" fontAlgn="base">
                <a:lnSpc>
                  <a:spcPct val="90000"/>
                </a:lnSpc>
                <a:spcAft>
                  <a:spcPct val="0"/>
                </a:spcAft>
                <a:defRPr/>
              </a:pPr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Rivaroxaban </a:t>
              </a:r>
              <a:r>
                <a:rPr lang="en-GB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2.5 mg BID plus Aspirin</a:t>
              </a:r>
              <a:r>
                <a:rPr lang="en-GB" sz="1400" b="1" baseline="30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r>
                <a:rPr lang="en-GB" sz="1400" b="1" baseline="30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,13</a:t>
              </a:r>
            </a:p>
          </p:txBody>
        </p:sp>
        <p:cxnSp>
          <p:nvCxnSpPr>
            <p:cNvPr id="27" name="Straight Connector 6">
              <a:extLst>
                <a:ext uri="{FF2B5EF4-FFF2-40B4-BE49-F238E27FC236}">
                  <a16:creationId xmlns:a16="http://schemas.microsoft.com/office/drawing/2014/main" id="{E63EED6F-E734-441A-B836-795309DB991C}"/>
                </a:ext>
              </a:extLst>
            </p:cNvPr>
            <p:cNvCxnSpPr>
              <a:cxnSpLocks/>
              <a:stCxn id="21" idx="2"/>
            </p:cNvCxnSpPr>
            <p:nvPr/>
          </p:nvCxnSpPr>
          <p:spPr bwMode="auto">
            <a:xfrm flipH="1" flipV="1">
              <a:off x="4578166" y="4152011"/>
              <a:ext cx="15504" cy="685650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38">
              <a:extLst>
                <a:ext uri="{FF2B5EF4-FFF2-40B4-BE49-F238E27FC236}">
                  <a16:creationId xmlns:a16="http://schemas.microsoft.com/office/drawing/2014/main" id="{F91BD284-887E-423E-BE82-345ABA67711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374366" y="4152010"/>
              <a:ext cx="4395268" cy="1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225DC70F-A41F-4002-AE49-E62662CC25A3}"/>
                </a:ext>
              </a:extLst>
            </p:cNvPr>
            <p:cNvSpPr/>
            <p:nvPr/>
          </p:nvSpPr>
          <p:spPr>
            <a:xfrm>
              <a:off x="4302555" y="4196775"/>
              <a:ext cx="18079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b="1" baseline="30000" dirty="0">
                  <a:solidFill>
                    <a:srgbClr val="000000">
                      <a:lumMod val="50000"/>
                      <a:lumOff val="50000"/>
                    </a:srgbClr>
                  </a:solidFill>
                </a:rPr>
                <a:t>6</a:t>
              </a:r>
              <a:endParaRPr lang="en-US" dirty="0"/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5460E954-D106-489F-A610-C65DE809B95F}"/>
                </a:ext>
              </a:extLst>
            </p:cNvPr>
            <p:cNvSpPr/>
            <p:nvPr/>
          </p:nvSpPr>
          <p:spPr>
            <a:xfrm>
              <a:off x="6133215" y="4196775"/>
              <a:ext cx="25199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baseline="30000" dirty="0">
                  <a:solidFill>
                    <a:srgbClr val="000000">
                      <a:lumMod val="50000"/>
                      <a:lumOff val="50000"/>
                    </a:srgbClr>
                  </a:solidFill>
                </a:rPr>
                <a:t>9</a:t>
              </a:r>
              <a:endParaRPr lang="en-US" dirty="0"/>
            </a:p>
          </p:txBody>
        </p:sp>
      </p:grpSp>
      <p:pic>
        <p:nvPicPr>
          <p:cNvPr id="31" name="Picture 34">
            <a:extLst>
              <a:ext uri="{FF2B5EF4-FFF2-40B4-BE49-F238E27FC236}">
                <a16:creationId xmlns:a16="http://schemas.microsoft.com/office/drawing/2014/main" id="{426FF872-150F-4BFC-89C6-01ACCB801B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49" y="4237294"/>
            <a:ext cx="1681519" cy="170212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9E8F9365-C5D6-436E-BB9C-47E158CDE57D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4207494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604709"/>
            <a:ext cx="8281175" cy="2769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000" kern="0" dirty="0"/>
              <a:t>References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676E4039-3531-7E4D-9883-64F03A9488AB}"/>
              </a:ext>
            </a:extLst>
          </p:cNvPr>
          <p:cNvSpPr txBox="1">
            <a:spLocks/>
          </p:cNvSpPr>
          <p:nvPr/>
        </p:nvSpPr>
        <p:spPr>
          <a:xfrm>
            <a:off x="612026" y="1033978"/>
            <a:ext cx="8381145" cy="4109522"/>
          </a:xfrm>
          <a:prstGeom prst="rect">
            <a:avLst/>
          </a:prstGeom>
        </p:spPr>
        <p:txBody>
          <a:bodyPr/>
          <a:lstStyle>
            <a:lvl1pPr marL="268288" indent="-2682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1238250" algn="l"/>
              </a:tabLst>
              <a:def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CH" sz="700" b="1" kern="0" dirty="0"/>
              <a:t>1. </a:t>
            </a:r>
            <a:r>
              <a:rPr lang="de-CH" sz="700" kern="0" dirty="0"/>
              <a:t>Frank U, et al. </a:t>
            </a:r>
            <a:r>
              <a:rPr lang="de-CH" sz="700" kern="0" dirty="0" err="1"/>
              <a:t>Conservative</a:t>
            </a:r>
            <a:r>
              <a:rPr lang="de-CH" sz="700" kern="0" dirty="0"/>
              <a:t> </a:t>
            </a:r>
            <a:r>
              <a:rPr lang="de-CH" sz="700" kern="0" dirty="0" err="1"/>
              <a:t>treatment</a:t>
            </a:r>
            <a:r>
              <a:rPr lang="de-CH" sz="700" kern="0" dirty="0"/>
              <a:t> </a:t>
            </a:r>
            <a:r>
              <a:rPr lang="de-CH" sz="700" kern="0" dirty="0" err="1"/>
              <a:t>for</a:t>
            </a:r>
            <a:r>
              <a:rPr lang="de-CH" sz="700" kern="0" dirty="0"/>
              <a:t> PAD: </a:t>
            </a:r>
            <a:r>
              <a:rPr lang="de-CH" sz="700" kern="0" dirty="0" err="1"/>
              <a:t>Risk</a:t>
            </a:r>
            <a:r>
              <a:rPr lang="de-CH" sz="700" kern="0" dirty="0"/>
              <a:t> </a:t>
            </a:r>
            <a:r>
              <a:rPr lang="de-CH" sz="700" kern="0" dirty="0" err="1"/>
              <a:t>factor</a:t>
            </a:r>
            <a:r>
              <a:rPr lang="de-CH" sz="700" kern="0" dirty="0"/>
              <a:t> </a:t>
            </a:r>
            <a:r>
              <a:rPr lang="de-CH" sz="700" kern="0" dirty="0" err="1"/>
              <a:t>management</a:t>
            </a:r>
            <a:r>
              <a:rPr lang="de-CH" sz="700" kern="0" dirty="0"/>
              <a:t>. European Society </a:t>
            </a:r>
            <a:r>
              <a:rPr lang="de-CH" sz="700" kern="0" dirty="0" err="1"/>
              <a:t>for</a:t>
            </a:r>
            <a:r>
              <a:rPr lang="de-CH" sz="700" kern="0" dirty="0"/>
              <a:t> </a:t>
            </a:r>
            <a:r>
              <a:rPr lang="de-CH" sz="700" kern="0" dirty="0" err="1"/>
              <a:t>Vascular</a:t>
            </a:r>
            <a:r>
              <a:rPr lang="de-CH" sz="700" kern="0" dirty="0"/>
              <a:t> </a:t>
            </a:r>
            <a:r>
              <a:rPr lang="de-CH" sz="700" kern="0" dirty="0" err="1"/>
              <a:t>Medicine</a:t>
            </a:r>
            <a:r>
              <a:rPr lang="de-CH" sz="700" kern="0" dirty="0"/>
              <a:t> (ESVM). Guideline on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arterial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. </a:t>
            </a:r>
            <a:r>
              <a:rPr lang="de-CH" sz="700" kern="0" dirty="0" err="1"/>
              <a:t>Vasa</a:t>
            </a:r>
            <a:r>
              <a:rPr lang="de-CH" sz="700" kern="0" dirty="0"/>
              <a:t> 2019;48(Supplement 102):1–79.</a:t>
            </a:r>
          </a:p>
          <a:p>
            <a:pPr marL="0" indent="0">
              <a:buNone/>
            </a:pPr>
            <a:r>
              <a:rPr lang="de-CH" sz="700" b="1" kern="0" dirty="0"/>
              <a:t>2. </a:t>
            </a:r>
            <a:r>
              <a:rPr lang="de-CH" sz="700" kern="0" dirty="0" err="1"/>
              <a:t>Mahoney</a:t>
            </a:r>
            <a:r>
              <a:rPr lang="de-CH" sz="700" kern="0" dirty="0"/>
              <a:t> EM et al. </a:t>
            </a:r>
            <a:r>
              <a:rPr lang="de-CH" sz="700" kern="0" dirty="0" err="1"/>
              <a:t>Vascular</a:t>
            </a:r>
            <a:r>
              <a:rPr lang="de-CH" sz="700" kern="0" dirty="0"/>
              <a:t> </a:t>
            </a:r>
            <a:r>
              <a:rPr lang="de-CH" sz="700" kern="0" dirty="0" err="1"/>
              <a:t>hospitalization</a:t>
            </a:r>
            <a:r>
              <a:rPr lang="de-CH" sz="700" kern="0" dirty="0"/>
              <a:t> </a:t>
            </a:r>
            <a:r>
              <a:rPr lang="de-CH" sz="700" kern="0" dirty="0" err="1"/>
              <a:t>rates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costs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in </a:t>
            </a:r>
            <a:r>
              <a:rPr lang="de-CH" sz="700" kern="0" dirty="0" err="1"/>
              <a:t>the</a:t>
            </a:r>
            <a:r>
              <a:rPr lang="de-CH" sz="700" kern="0" dirty="0"/>
              <a:t> United States. </a:t>
            </a:r>
            <a:r>
              <a:rPr lang="de-CH" sz="700" kern="0" dirty="0" err="1"/>
              <a:t>Circ</a:t>
            </a:r>
            <a:r>
              <a:rPr lang="de-CH" sz="700" kern="0" dirty="0"/>
              <a:t> </a:t>
            </a:r>
            <a:r>
              <a:rPr lang="de-CH" sz="700" kern="0" dirty="0" err="1"/>
              <a:t>Cardiovasc</a:t>
            </a:r>
            <a:r>
              <a:rPr lang="de-CH" sz="700" kern="0" dirty="0"/>
              <a:t> Qual Outcomes 2010;3(6):642–651.</a:t>
            </a:r>
          </a:p>
          <a:p>
            <a:pPr marL="0" indent="0">
              <a:buNone/>
            </a:pPr>
            <a:r>
              <a:rPr lang="de-CH" sz="700" b="1" kern="0" dirty="0"/>
              <a:t>3</a:t>
            </a:r>
            <a:r>
              <a:rPr lang="de-CH" sz="700" kern="0" dirty="0"/>
              <a:t>. Hess CN, et al. Long-Term Outcomes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Associations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Major </a:t>
            </a:r>
            <a:r>
              <a:rPr lang="de-CH" sz="700" kern="0" dirty="0" err="1"/>
              <a:t>Adverse</a:t>
            </a:r>
            <a:r>
              <a:rPr lang="de-CH" sz="700" kern="0" dirty="0"/>
              <a:t> </a:t>
            </a:r>
            <a:r>
              <a:rPr lang="de-CH" sz="700" kern="0" dirty="0" err="1"/>
              <a:t>Limb</a:t>
            </a:r>
            <a:r>
              <a:rPr lang="de-CH" sz="700" kern="0" dirty="0"/>
              <a:t> Events After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Revascularization</a:t>
            </a:r>
            <a:r>
              <a:rPr lang="de-CH" sz="700" kern="0" dirty="0"/>
              <a:t>. J Am </a:t>
            </a:r>
            <a:r>
              <a:rPr lang="de-CH" sz="700" kern="0" dirty="0" err="1"/>
              <a:t>Coll</a:t>
            </a:r>
            <a:r>
              <a:rPr lang="de-CH" sz="700" kern="0" dirty="0"/>
              <a:t> </a:t>
            </a:r>
            <a:r>
              <a:rPr lang="de-CH" sz="700" kern="0" dirty="0" err="1"/>
              <a:t>Cardiol</a:t>
            </a:r>
            <a:r>
              <a:rPr lang="de-CH" sz="700" kern="0" dirty="0"/>
              <a:t> 2020;75(5):498–508.</a:t>
            </a:r>
          </a:p>
          <a:p>
            <a:pPr marL="0" indent="0">
              <a:buNone/>
            </a:pPr>
            <a:r>
              <a:rPr lang="de-CH" sz="700" b="1" kern="0" dirty="0"/>
              <a:t>4. </a:t>
            </a:r>
            <a:r>
              <a:rPr lang="de-CH" sz="700" kern="0" dirty="0" err="1"/>
              <a:t>Belch</a:t>
            </a:r>
            <a:r>
              <a:rPr lang="de-CH" sz="700" kern="0" dirty="0"/>
              <a:t> JJF, et al. </a:t>
            </a:r>
            <a:r>
              <a:rPr lang="de-CH" sz="700" kern="0" dirty="0" err="1"/>
              <a:t>Results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the</a:t>
            </a:r>
            <a:r>
              <a:rPr lang="de-CH" sz="700" kern="0" dirty="0"/>
              <a:t> </a:t>
            </a:r>
            <a:r>
              <a:rPr lang="de-CH" sz="700" kern="0" dirty="0" err="1"/>
              <a:t>randomized</a:t>
            </a:r>
            <a:r>
              <a:rPr lang="de-CH" sz="700" kern="0" dirty="0"/>
              <a:t>, </a:t>
            </a:r>
            <a:r>
              <a:rPr lang="de-CH" sz="700" kern="0" dirty="0" err="1"/>
              <a:t>placebo-controlled</a:t>
            </a:r>
            <a:r>
              <a:rPr lang="de-CH" sz="700" kern="0" dirty="0"/>
              <a:t> </a:t>
            </a:r>
            <a:r>
              <a:rPr lang="de-CH" sz="700" kern="0" dirty="0" err="1"/>
              <a:t>clopidogrel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acetylsalicylic</a:t>
            </a:r>
            <a:r>
              <a:rPr lang="de-CH" sz="700" kern="0" dirty="0"/>
              <a:t> </a:t>
            </a:r>
            <a:r>
              <a:rPr lang="de-CH" sz="700" kern="0" dirty="0" err="1"/>
              <a:t>acid</a:t>
            </a:r>
            <a:r>
              <a:rPr lang="de-CH" sz="700" kern="0" dirty="0"/>
              <a:t> in </a:t>
            </a:r>
            <a:r>
              <a:rPr lang="de-CH" sz="700" kern="0" dirty="0" err="1"/>
              <a:t>bypass</a:t>
            </a:r>
            <a:r>
              <a:rPr lang="de-CH" sz="700" kern="0" dirty="0"/>
              <a:t> </a:t>
            </a:r>
            <a:r>
              <a:rPr lang="de-CH" sz="700" kern="0" dirty="0" err="1"/>
              <a:t>surgery</a:t>
            </a:r>
            <a:r>
              <a:rPr lang="de-CH" sz="700" kern="0" dirty="0"/>
              <a:t> </a:t>
            </a:r>
            <a:r>
              <a:rPr lang="de-CH" sz="700" kern="0" dirty="0" err="1"/>
              <a:t>for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arterial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(CASPAR) </a:t>
            </a:r>
            <a:r>
              <a:rPr lang="de-CH" sz="700" kern="0" dirty="0" err="1"/>
              <a:t>trial</a:t>
            </a:r>
            <a:r>
              <a:rPr lang="de-CH" sz="700" kern="0" dirty="0"/>
              <a:t>. J </a:t>
            </a:r>
            <a:r>
              <a:rPr lang="de-CH" sz="700" kern="0" dirty="0" err="1"/>
              <a:t>Vasc</a:t>
            </a:r>
            <a:r>
              <a:rPr lang="de-CH" sz="700" kern="0" dirty="0"/>
              <a:t> </a:t>
            </a:r>
            <a:r>
              <a:rPr lang="de-CH" sz="700" kern="0" dirty="0" err="1"/>
              <a:t>Surg</a:t>
            </a:r>
            <a:r>
              <a:rPr lang="de-CH" sz="700" kern="0" dirty="0"/>
              <a:t> 2010;52(4):825–833, 833.e1-2.</a:t>
            </a:r>
          </a:p>
          <a:p>
            <a:pPr marL="0" indent="0">
              <a:buNone/>
            </a:pPr>
            <a:r>
              <a:rPr lang="de-CH" sz="700" b="1" kern="0" dirty="0"/>
              <a:t>5. </a:t>
            </a:r>
            <a:r>
              <a:rPr lang="de-CH" sz="700" kern="0" dirty="0" err="1"/>
              <a:t>Dutch</a:t>
            </a:r>
            <a:r>
              <a:rPr lang="de-CH" sz="700" kern="0" dirty="0"/>
              <a:t> Bypass Oral </a:t>
            </a:r>
            <a:r>
              <a:rPr lang="de-CH" sz="700" kern="0" dirty="0" err="1"/>
              <a:t>anticoagulants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Aspirin (BOA) Study Group. </a:t>
            </a:r>
            <a:r>
              <a:rPr lang="de-CH" sz="700" kern="0" dirty="0" err="1"/>
              <a:t>Efficacy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oral </a:t>
            </a:r>
            <a:r>
              <a:rPr lang="de-CH" sz="700" kern="0" dirty="0" err="1"/>
              <a:t>anticoagulants</a:t>
            </a:r>
            <a:r>
              <a:rPr lang="de-CH" sz="700" kern="0" dirty="0"/>
              <a:t> </a:t>
            </a:r>
            <a:r>
              <a:rPr lang="de-CH" sz="700" kern="0" dirty="0" err="1"/>
              <a:t>compared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aspirin</a:t>
            </a:r>
            <a:r>
              <a:rPr lang="de-CH" sz="700" kern="0" dirty="0"/>
              <a:t> after </a:t>
            </a:r>
            <a:r>
              <a:rPr lang="de-CH" sz="700" kern="0" dirty="0" err="1"/>
              <a:t>infrainguinal</a:t>
            </a:r>
            <a:r>
              <a:rPr lang="de-CH" sz="700" kern="0" dirty="0"/>
              <a:t> </a:t>
            </a:r>
            <a:r>
              <a:rPr lang="de-CH" sz="700" kern="0" dirty="0" err="1"/>
              <a:t>bypass</a:t>
            </a:r>
            <a:r>
              <a:rPr lang="de-CH" sz="700" kern="0" dirty="0"/>
              <a:t> </a:t>
            </a:r>
            <a:r>
              <a:rPr lang="de-CH" sz="700" kern="0" dirty="0" err="1"/>
              <a:t>surgery</a:t>
            </a:r>
            <a:r>
              <a:rPr lang="de-CH" sz="700" kern="0" dirty="0"/>
              <a:t> (The </a:t>
            </a:r>
            <a:r>
              <a:rPr lang="de-CH" sz="700" kern="0" dirty="0" err="1"/>
              <a:t>Dutch</a:t>
            </a:r>
            <a:r>
              <a:rPr lang="de-CH" sz="700" kern="0" dirty="0"/>
              <a:t> Bypass Oral </a:t>
            </a:r>
            <a:r>
              <a:rPr lang="de-CH" sz="700" kern="0" dirty="0" err="1"/>
              <a:t>anticoagulants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Aspirin </a:t>
            </a:r>
            <a:r>
              <a:rPr lang="de-CH" sz="700" kern="0" dirty="0" err="1"/>
              <a:t>study</a:t>
            </a:r>
            <a:r>
              <a:rPr lang="de-CH" sz="700" kern="0" dirty="0"/>
              <a:t>): a </a:t>
            </a:r>
            <a:r>
              <a:rPr lang="de-CH" sz="700" kern="0" dirty="0" err="1"/>
              <a:t>randomised</a:t>
            </a:r>
            <a:r>
              <a:rPr lang="de-CH" sz="700" kern="0" dirty="0"/>
              <a:t> </a:t>
            </a:r>
            <a:r>
              <a:rPr lang="de-CH" sz="700" kern="0" dirty="0" err="1"/>
              <a:t>trial</a:t>
            </a:r>
            <a:r>
              <a:rPr lang="de-CH" sz="700" kern="0" dirty="0"/>
              <a:t>. Lancet 2000; 355(9201):346–351.</a:t>
            </a:r>
          </a:p>
          <a:p>
            <a:pPr marL="0" indent="0">
              <a:buNone/>
            </a:pPr>
            <a:r>
              <a:rPr lang="de-CH" sz="700" b="1" kern="0" dirty="0"/>
              <a:t>6. </a:t>
            </a:r>
            <a:r>
              <a:rPr lang="de-CH" sz="700" kern="0" dirty="0" err="1"/>
              <a:t>Bonaca</a:t>
            </a:r>
            <a:r>
              <a:rPr lang="de-CH" sz="700" kern="0" dirty="0"/>
              <a:t> MP, et al. </a:t>
            </a:r>
            <a:r>
              <a:rPr lang="de-CH" sz="700" kern="0" dirty="0" err="1"/>
              <a:t>Rivaroxaban</a:t>
            </a:r>
            <a:r>
              <a:rPr lang="de-CH" sz="700" kern="0" dirty="0"/>
              <a:t> in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after </a:t>
            </a:r>
            <a:r>
              <a:rPr lang="de-CH" sz="700" kern="0" dirty="0" err="1"/>
              <a:t>Revascularization</a:t>
            </a:r>
            <a:r>
              <a:rPr lang="de-CH" sz="700" kern="0" dirty="0"/>
              <a:t>. N Engl J </a:t>
            </a:r>
            <a:r>
              <a:rPr lang="de-CH" sz="700" kern="0" dirty="0" err="1"/>
              <a:t>Med</a:t>
            </a:r>
            <a:r>
              <a:rPr lang="de-CH" sz="700" kern="0" dirty="0"/>
              <a:t> 2020;382(21):1994–200.</a:t>
            </a:r>
          </a:p>
          <a:p>
            <a:pPr marL="0" indent="0">
              <a:buNone/>
            </a:pPr>
            <a:r>
              <a:rPr lang="de-CH" sz="700" b="1" kern="0" dirty="0"/>
              <a:t>7. </a:t>
            </a:r>
            <a:r>
              <a:rPr lang="de-CH" sz="700" kern="0" dirty="0" err="1"/>
              <a:t>Bonaca</a:t>
            </a:r>
            <a:r>
              <a:rPr lang="de-CH" sz="700" kern="0" dirty="0"/>
              <a:t> MP et al. ACC. Chicago, USA, 28–30 March 2020, Abstract 402-10. </a:t>
            </a:r>
            <a:r>
              <a:rPr lang="de-CH" sz="700" kern="0" dirty="0" err="1"/>
              <a:t>Available</a:t>
            </a:r>
            <a:r>
              <a:rPr lang="de-CH" sz="700" kern="0" dirty="0"/>
              <a:t> at https://</a:t>
            </a:r>
            <a:r>
              <a:rPr lang="de-CH" sz="700" kern="0" dirty="0" err="1"/>
              <a:t>cpcclinicalresearch.org</a:t>
            </a:r>
            <a:r>
              <a:rPr lang="de-CH" sz="700" kern="0" dirty="0"/>
              <a:t>/</a:t>
            </a:r>
            <a:r>
              <a:rPr lang="de-CH" sz="700" kern="0" dirty="0" err="1"/>
              <a:t>wp</a:t>
            </a:r>
            <a:r>
              <a:rPr lang="de-CH" sz="700" kern="0" dirty="0"/>
              <a:t>-content/</a:t>
            </a:r>
            <a:r>
              <a:rPr lang="de-CH" sz="700" kern="0" dirty="0" err="1"/>
              <a:t>uploads</a:t>
            </a:r>
            <a:r>
              <a:rPr lang="de-CH" sz="700" kern="0" dirty="0"/>
              <a:t>/2020/03/CPC-VOYAGER-PAD-Primary-Results-Slide-Presentation-by-Marc-P.-Bonaca.pdf [</a:t>
            </a:r>
            <a:r>
              <a:rPr lang="de-CH" sz="700" kern="0" dirty="0" err="1"/>
              <a:t>accessed</a:t>
            </a:r>
            <a:r>
              <a:rPr lang="de-CH" sz="700" kern="0" dirty="0"/>
              <a:t> 07 Mai 2021]</a:t>
            </a:r>
          </a:p>
          <a:p>
            <a:pPr marL="0" indent="0">
              <a:buNone/>
            </a:pPr>
            <a:r>
              <a:rPr lang="de-CH" sz="700" b="1" kern="0" dirty="0"/>
              <a:t>8</a:t>
            </a:r>
            <a:r>
              <a:rPr lang="de-CH" sz="700" kern="0" dirty="0"/>
              <a:t>. </a:t>
            </a:r>
            <a:r>
              <a:rPr lang="de-CH" sz="700" kern="0" dirty="0" err="1"/>
              <a:t>Hiatt</a:t>
            </a:r>
            <a:r>
              <a:rPr lang="de-CH" sz="700" kern="0" dirty="0"/>
              <a:t> WR, et al. </a:t>
            </a:r>
            <a:r>
              <a:rPr lang="de-CH" sz="700" kern="0" dirty="0" err="1"/>
              <a:t>Rivaroxaban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Aspirin in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</a:t>
            </a:r>
            <a:r>
              <a:rPr lang="de-CH" sz="700" kern="0" dirty="0" err="1"/>
              <a:t>Lower</a:t>
            </a:r>
            <a:r>
              <a:rPr lang="de-CH" sz="700" kern="0" dirty="0"/>
              <a:t> </a:t>
            </a:r>
            <a:r>
              <a:rPr lang="de-CH" sz="700" kern="0" dirty="0" err="1"/>
              <a:t>Extremity</a:t>
            </a:r>
            <a:r>
              <a:rPr lang="de-CH" sz="700" kern="0" dirty="0"/>
              <a:t> </a:t>
            </a:r>
            <a:r>
              <a:rPr lang="de-CH" sz="700" kern="0" dirty="0" err="1"/>
              <a:t>Revascularization</a:t>
            </a:r>
            <a:r>
              <a:rPr lang="de-CH" sz="700" kern="0" dirty="0"/>
              <a:t> - Impact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Concomitant</a:t>
            </a:r>
            <a:r>
              <a:rPr lang="de-CH" sz="700" kern="0" dirty="0"/>
              <a:t> </a:t>
            </a:r>
            <a:r>
              <a:rPr lang="de-CH" sz="700" kern="0" dirty="0" err="1"/>
              <a:t>Clopidogrel</a:t>
            </a:r>
            <a:r>
              <a:rPr lang="de-CH" sz="700" kern="0" dirty="0"/>
              <a:t> on </a:t>
            </a:r>
            <a:r>
              <a:rPr lang="de-CH" sz="700" kern="0" dirty="0" err="1"/>
              <a:t>Efficacy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Safety</a:t>
            </a:r>
            <a:r>
              <a:rPr lang="de-CH" sz="700" kern="0" dirty="0"/>
              <a:t>. </a:t>
            </a:r>
            <a:r>
              <a:rPr lang="de-CH" sz="700" kern="0" dirty="0" err="1"/>
              <a:t>Circulation</a:t>
            </a:r>
            <a:r>
              <a:rPr lang="de-CH" sz="700" kern="0" dirty="0"/>
              <a:t>. 2020;142(23):2219–2230.</a:t>
            </a:r>
          </a:p>
          <a:p>
            <a:pPr marL="0" indent="0">
              <a:buNone/>
            </a:pPr>
            <a:r>
              <a:rPr lang="de-CH" sz="700" b="1" kern="0" dirty="0"/>
              <a:t>9</a:t>
            </a:r>
            <a:r>
              <a:rPr lang="de-CH" sz="700" kern="0" dirty="0"/>
              <a:t>. Anand SS et al. </a:t>
            </a:r>
            <a:r>
              <a:rPr lang="de-CH" sz="700" kern="0" dirty="0" err="1"/>
              <a:t>Rivaroxaban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</a:t>
            </a:r>
            <a:r>
              <a:rPr lang="de-CH" sz="700" kern="0" dirty="0" err="1"/>
              <a:t>without</a:t>
            </a:r>
            <a:r>
              <a:rPr lang="de-CH" sz="700" kern="0" dirty="0"/>
              <a:t> </a:t>
            </a:r>
            <a:r>
              <a:rPr lang="de-CH" sz="700" kern="0" dirty="0" err="1"/>
              <a:t>aspirin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stable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or</a:t>
            </a:r>
            <a:r>
              <a:rPr lang="de-CH" sz="700" kern="0" dirty="0"/>
              <a:t> </a:t>
            </a:r>
            <a:r>
              <a:rPr lang="de-CH" sz="700" kern="0" dirty="0" err="1"/>
              <a:t>carotid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: an international, </a:t>
            </a:r>
            <a:r>
              <a:rPr lang="de-CH" sz="700" kern="0" dirty="0" err="1"/>
              <a:t>randomised</a:t>
            </a:r>
            <a:r>
              <a:rPr lang="de-CH" sz="700" kern="0" dirty="0"/>
              <a:t>, double-blind, </a:t>
            </a:r>
            <a:r>
              <a:rPr lang="de-CH" sz="700" kern="0" dirty="0" err="1"/>
              <a:t>placebo-controlled</a:t>
            </a:r>
            <a:r>
              <a:rPr lang="de-CH" sz="700" kern="0" dirty="0"/>
              <a:t> </a:t>
            </a:r>
            <a:r>
              <a:rPr lang="de-CH" sz="700" kern="0" dirty="0" err="1"/>
              <a:t>trial</a:t>
            </a:r>
            <a:r>
              <a:rPr lang="de-CH" sz="700" kern="0" dirty="0"/>
              <a:t>. Lancet 2018;391(10117):219–229.</a:t>
            </a:r>
          </a:p>
          <a:p>
            <a:pPr marL="0" indent="0">
              <a:buNone/>
            </a:pPr>
            <a:r>
              <a:rPr lang="de-CH" sz="700" b="1" kern="0" dirty="0"/>
              <a:t>10. </a:t>
            </a:r>
            <a:r>
              <a:rPr lang="de-CH" sz="700" kern="0" dirty="0" err="1"/>
              <a:t>Consentino</a:t>
            </a:r>
            <a:r>
              <a:rPr lang="de-CH" sz="700" kern="0" dirty="0"/>
              <a:t> F, et al. 2019 ESC Guidelines on </a:t>
            </a:r>
            <a:r>
              <a:rPr lang="de-CH" sz="700" kern="0" dirty="0" err="1"/>
              <a:t>diabetes</a:t>
            </a:r>
            <a:r>
              <a:rPr lang="de-CH" sz="700" kern="0" dirty="0"/>
              <a:t>, </a:t>
            </a:r>
            <a:r>
              <a:rPr lang="de-CH" sz="700" kern="0" dirty="0" err="1"/>
              <a:t>pre</a:t>
            </a:r>
            <a:r>
              <a:rPr lang="de-CH" sz="700" kern="0" dirty="0"/>
              <a:t>-diabetes,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cardiovascular</a:t>
            </a:r>
            <a:r>
              <a:rPr lang="de-CH" sz="700" kern="0" dirty="0"/>
              <a:t> </a:t>
            </a:r>
            <a:r>
              <a:rPr lang="de-CH" sz="700" kern="0" dirty="0" err="1"/>
              <a:t>diseases</a:t>
            </a:r>
            <a:r>
              <a:rPr lang="de-CH" sz="700" kern="0" dirty="0"/>
              <a:t> </a:t>
            </a:r>
            <a:r>
              <a:rPr lang="de-CH" sz="700" kern="0" dirty="0" err="1"/>
              <a:t>developed</a:t>
            </a:r>
            <a:r>
              <a:rPr lang="de-CH" sz="700" kern="0" dirty="0"/>
              <a:t> in </a:t>
            </a:r>
            <a:r>
              <a:rPr lang="de-CH" sz="700" kern="0" dirty="0" err="1"/>
              <a:t>collaboration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the</a:t>
            </a:r>
            <a:r>
              <a:rPr lang="de-CH" sz="700" kern="0" dirty="0"/>
              <a:t> EASD. </a:t>
            </a:r>
            <a:r>
              <a:rPr lang="de-CH" sz="700" kern="0" dirty="0" err="1"/>
              <a:t>Eur</a:t>
            </a:r>
            <a:r>
              <a:rPr lang="de-CH" sz="700" kern="0" dirty="0"/>
              <a:t> Heart J 2020;41(2):255–323.</a:t>
            </a:r>
          </a:p>
          <a:p>
            <a:pPr marL="0" indent="0">
              <a:buNone/>
            </a:pPr>
            <a:r>
              <a:rPr lang="de-CH" sz="700" b="1" kern="0" dirty="0"/>
              <a:t>11. </a:t>
            </a:r>
            <a:r>
              <a:rPr lang="de-CH" sz="700" kern="0" dirty="0"/>
              <a:t>Conte MS, et al. Global </a:t>
            </a:r>
            <a:r>
              <a:rPr lang="de-CH" sz="700" kern="0" dirty="0" err="1"/>
              <a:t>vascular</a:t>
            </a:r>
            <a:r>
              <a:rPr lang="de-CH" sz="700" kern="0" dirty="0"/>
              <a:t> </a:t>
            </a:r>
            <a:r>
              <a:rPr lang="de-CH" sz="700" kern="0" dirty="0" err="1"/>
              <a:t>guidelines</a:t>
            </a:r>
            <a:r>
              <a:rPr lang="de-CH" sz="700" kern="0" dirty="0"/>
              <a:t> on </a:t>
            </a:r>
            <a:r>
              <a:rPr lang="de-CH" sz="700" kern="0" dirty="0" err="1"/>
              <a:t>the</a:t>
            </a:r>
            <a:r>
              <a:rPr lang="de-CH" sz="700" kern="0" dirty="0"/>
              <a:t> </a:t>
            </a:r>
            <a:r>
              <a:rPr lang="de-CH" sz="700" kern="0" dirty="0" err="1"/>
              <a:t>management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chronic</a:t>
            </a:r>
            <a:r>
              <a:rPr lang="de-CH" sz="700" kern="0" dirty="0"/>
              <a:t> </a:t>
            </a:r>
            <a:r>
              <a:rPr lang="de-CH" sz="700" kern="0" dirty="0" err="1"/>
              <a:t>limb-threatening</a:t>
            </a:r>
            <a:r>
              <a:rPr lang="de-CH" sz="700" kern="0" dirty="0"/>
              <a:t> </a:t>
            </a:r>
            <a:r>
              <a:rPr lang="de-CH" sz="700" kern="0" dirty="0" err="1"/>
              <a:t>ischemia</a:t>
            </a:r>
            <a:r>
              <a:rPr lang="de-CH" sz="700" kern="0" dirty="0"/>
              <a:t>. J </a:t>
            </a:r>
            <a:r>
              <a:rPr lang="de-CH" sz="700" kern="0" dirty="0" err="1"/>
              <a:t>Vasc</a:t>
            </a:r>
            <a:r>
              <a:rPr lang="de-CH" sz="700" kern="0" dirty="0"/>
              <a:t> </a:t>
            </a:r>
            <a:r>
              <a:rPr lang="de-CH" sz="700" kern="0" dirty="0" err="1"/>
              <a:t>Surg</a:t>
            </a:r>
            <a:r>
              <a:rPr lang="de-CH" sz="700" kern="0" dirty="0"/>
              <a:t> 2019;69(6S):3S–125S.</a:t>
            </a:r>
          </a:p>
          <a:p>
            <a:pPr marL="0" indent="0">
              <a:buNone/>
            </a:pPr>
            <a:r>
              <a:rPr lang="de-CH" sz="700" b="1" kern="0" dirty="0"/>
              <a:t>12</a:t>
            </a:r>
            <a:r>
              <a:rPr lang="de-CH" sz="700" kern="0" dirty="0"/>
              <a:t>. </a:t>
            </a:r>
            <a:r>
              <a:rPr lang="de-CH" sz="700" kern="0" dirty="0" err="1"/>
              <a:t>Knuuti</a:t>
            </a:r>
            <a:r>
              <a:rPr lang="de-CH" sz="700" kern="0" dirty="0"/>
              <a:t> J, et al. 2019 ESC Guidelines </a:t>
            </a:r>
            <a:r>
              <a:rPr lang="de-CH" sz="700" kern="0" dirty="0" err="1"/>
              <a:t>for</a:t>
            </a:r>
            <a:r>
              <a:rPr lang="de-CH" sz="700" kern="0" dirty="0"/>
              <a:t> </a:t>
            </a:r>
            <a:r>
              <a:rPr lang="de-CH" sz="700" kern="0" dirty="0" err="1"/>
              <a:t>the</a:t>
            </a:r>
            <a:r>
              <a:rPr lang="de-CH" sz="700" kern="0" dirty="0"/>
              <a:t> </a:t>
            </a:r>
            <a:r>
              <a:rPr lang="de-CH" sz="700" kern="0" dirty="0" err="1"/>
              <a:t>diagnosis</a:t>
            </a:r>
            <a:r>
              <a:rPr lang="de-CH" sz="700" kern="0" dirty="0"/>
              <a:t> </a:t>
            </a:r>
            <a:r>
              <a:rPr lang="de-CH" sz="700" kern="0" dirty="0" err="1"/>
              <a:t>and</a:t>
            </a:r>
            <a:r>
              <a:rPr lang="de-CH" sz="700" kern="0" dirty="0"/>
              <a:t> </a:t>
            </a:r>
            <a:r>
              <a:rPr lang="de-CH" sz="700" kern="0" dirty="0" err="1"/>
              <a:t>management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chronic</a:t>
            </a:r>
            <a:r>
              <a:rPr lang="de-CH" sz="700" kern="0" dirty="0"/>
              <a:t> </a:t>
            </a:r>
            <a:r>
              <a:rPr lang="de-CH" sz="700" kern="0" dirty="0" err="1"/>
              <a:t>coronary</a:t>
            </a:r>
            <a:r>
              <a:rPr lang="de-CH" sz="700" kern="0" dirty="0"/>
              <a:t> </a:t>
            </a:r>
            <a:r>
              <a:rPr lang="de-CH" sz="700" kern="0" dirty="0" err="1"/>
              <a:t>syndromes.Eur</a:t>
            </a:r>
            <a:r>
              <a:rPr lang="de-CH" sz="700" kern="0" dirty="0"/>
              <a:t> Heart J 2019;41(3):407–477.</a:t>
            </a:r>
          </a:p>
          <a:p>
            <a:pPr marL="0" indent="0">
              <a:buNone/>
            </a:pPr>
            <a:r>
              <a:rPr lang="de-CH" sz="700" b="1" kern="0" dirty="0"/>
              <a:t>13. </a:t>
            </a:r>
            <a:r>
              <a:rPr lang="de-CH" sz="700" kern="0" dirty="0"/>
              <a:t>Fachinformation </a:t>
            </a:r>
            <a:r>
              <a:rPr lang="de-CH" sz="700" kern="0" dirty="0" err="1"/>
              <a:t>Xarelto</a:t>
            </a:r>
            <a:r>
              <a:rPr lang="de-CH" sz="700" kern="0" dirty="0"/>
              <a:t>® </a:t>
            </a:r>
            <a:r>
              <a:rPr lang="de-CH" sz="700" kern="0" dirty="0" err="1"/>
              <a:t>vascular</a:t>
            </a:r>
            <a:r>
              <a:rPr lang="de-CH" sz="700" kern="0" dirty="0"/>
              <a:t> Schweiz: </a:t>
            </a:r>
            <a:r>
              <a:rPr lang="de-CH" sz="700" kern="0" dirty="0" err="1"/>
              <a:t>www.swissmedicinfo.ch</a:t>
            </a:r>
            <a:r>
              <a:rPr lang="de-CH" sz="700" kern="0" dirty="0"/>
              <a:t>.</a:t>
            </a:r>
          </a:p>
          <a:p>
            <a:pPr marL="0" indent="0">
              <a:buNone/>
            </a:pPr>
            <a:r>
              <a:rPr lang="de-CH" sz="700" b="1" kern="0" dirty="0"/>
              <a:t>14</a:t>
            </a:r>
            <a:r>
              <a:rPr lang="de-CH" sz="700" kern="0" dirty="0"/>
              <a:t>. </a:t>
            </a:r>
            <a:r>
              <a:rPr lang="de-CH" sz="700" kern="0" dirty="0" err="1"/>
              <a:t>Caprie</a:t>
            </a:r>
            <a:r>
              <a:rPr lang="de-CH" sz="700" kern="0" dirty="0"/>
              <a:t> </a:t>
            </a:r>
            <a:r>
              <a:rPr lang="de-CH" sz="700" kern="0" dirty="0" err="1"/>
              <a:t>Steering</a:t>
            </a:r>
            <a:r>
              <a:rPr lang="de-CH" sz="700" kern="0" dirty="0"/>
              <a:t> </a:t>
            </a:r>
            <a:r>
              <a:rPr lang="de-CH" sz="700" kern="0" dirty="0" err="1"/>
              <a:t>Committee</a:t>
            </a:r>
            <a:r>
              <a:rPr lang="de-CH" sz="700" kern="0" dirty="0"/>
              <a:t>, A </a:t>
            </a:r>
            <a:r>
              <a:rPr lang="de-CH" sz="700" kern="0" dirty="0" err="1"/>
              <a:t>randomised</a:t>
            </a:r>
            <a:r>
              <a:rPr lang="de-CH" sz="700" kern="0" dirty="0"/>
              <a:t>, </a:t>
            </a:r>
            <a:r>
              <a:rPr lang="de-CH" sz="700" kern="0" dirty="0" err="1"/>
              <a:t>blinded</a:t>
            </a:r>
            <a:r>
              <a:rPr lang="de-CH" sz="700" kern="0" dirty="0"/>
              <a:t>, </a:t>
            </a:r>
            <a:r>
              <a:rPr lang="de-CH" sz="700" kern="0" dirty="0" err="1"/>
              <a:t>trial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clopidogrel</a:t>
            </a:r>
            <a:r>
              <a:rPr lang="de-CH" sz="700" kern="0" dirty="0"/>
              <a:t> versus </a:t>
            </a:r>
            <a:r>
              <a:rPr lang="de-CH" sz="700" kern="0" dirty="0" err="1"/>
              <a:t>aspirin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at </a:t>
            </a:r>
            <a:r>
              <a:rPr lang="de-CH" sz="700" kern="0" dirty="0" err="1"/>
              <a:t>risk</a:t>
            </a:r>
            <a:r>
              <a:rPr lang="de-CH" sz="700" kern="0" dirty="0"/>
              <a:t> </a:t>
            </a:r>
            <a:r>
              <a:rPr lang="de-CH" sz="700" kern="0" dirty="0" err="1"/>
              <a:t>of</a:t>
            </a:r>
            <a:r>
              <a:rPr lang="de-CH" sz="700" kern="0" dirty="0"/>
              <a:t> </a:t>
            </a:r>
            <a:r>
              <a:rPr lang="de-CH" sz="700" kern="0" dirty="0" err="1"/>
              <a:t>ischaemic</a:t>
            </a:r>
            <a:r>
              <a:rPr lang="de-CH" sz="700" kern="0" dirty="0"/>
              <a:t> </a:t>
            </a:r>
            <a:r>
              <a:rPr lang="de-CH" sz="700" kern="0" dirty="0" err="1"/>
              <a:t>events</a:t>
            </a:r>
            <a:r>
              <a:rPr lang="de-CH" sz="700" kern="0" dirty="0"/>
              <a:t> (CAPRIE).Lancet 1996;348(9038):1329–1339.</a:t>
            </a:r>
          </a:p>
          <a:p>
            <a:pPr marL="0" indent="0">
              <a:buNone/>
            </a:pPr>
            <a:r>
              <a:rPr lang="de-CH" sz="700" b="1" kern="0" dirty="0"/>
              <a:t>15. </a:t>
            </a:r>
            <a:r>
              <a:rPr lang="de-CH" sz="700" kern="0" dirty="0" err="1"/>
              <a:t>Cacoub</a:t>
            </a:r>
            <a:r>
              <a:rPr lang="de-CH" sz="700" kern="0" dirty="0"/>
              <a:t> PP, et al,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arterial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 in </a:t>
            </a:r>
            <a:r>
              <a:rPr lang="de-CH" sz="700" kern="0" dirty="0" err="1"/>
              <a:t>the</a:t>
            </a:r>
            <a:r>
              <a:rPr lang="de-CH" sz="700" kern="0" dirty="0"/>
              <a:t> CHARISMA </a:t>
            </a:r>
            <a:r>
              <a:rPr lang="de-CH" sz="700" kern="0" dirty="0" err="1"/>
              <a:t>trial.Eur</a:t>
            </a:r>
            <a:r>
              <a:rPr lang="de-CH" sz="700" kern="0" dirty="0"/>
              <a:t> Heart J 2009;30(2):192–201.</a:t>
            </a:r>
          </a:p>
          <a:p>
            <a:pPr marL="0" indent="0">
              <a:buNone/>
            </a:pPr>
            <a:r>
              <a:rPr lang="de-CH" sz="700" b="1" kern="0" dirty="0"/>
              <a:t>16. </a:t>
            </a:r>
            <a:r>
              <a:rPr lang="de-CH" sz="700" kern="0" dirty="0" err="1"/>
              <a:t>Bonaca</a:t>
            </a:r>
            <a:r>
              <a:rPr lang="de-CH" sz="700" kern="0" dirty="0"/>
              <a:t> MP, et al, </a:t>
            </a:r>
            <a:r>
              <a:rPr lang="de-CH" sz="700" kern="0" dirty="0" err="1"/>
              <a:t>Vorapaxar</a:t>
            </a:r>
            <a:r>
              <a:rPr lang="de-CH" sz="700" kern="0" dirty="0"/>
              <a:t> in </a:t>
            </a:r>
            <a:r>
              <a:rPr lang="de-CH" sz="700" kern="0" dirty="0" err="1"/>
              <a:t>Patients</a:t>
            </a:r>
            <a:r>
              <a:rPr lang="de-CH" sz="700" kern="0" dirty="0"/>
              <a:t> </a:t>
            </a:r>
            <a:r>
              <a:rPr lang="de-CH" sz="700" kern="0" dirty="0" err="1"/>
              <a:t>With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Disease.Circulation</a:t>
            </a:r>
            <a:r>
              <a:rPr lang="de-CH" sz="700" kern="0" dirty="0"/>
              <a:t> 2013;127(14):1522–1529.</a:t>
            </a:r>
          </a:p>
          <a:p>
            <a:pPr marL="0" indent="0">
              <a:buNone/>
            </a:pPr>
            <a:r>
              <a:rPr lang="de-CH" sz="700" b="1" kern="0" dirty="0"/>
              <a:t>17</a:t>
            </a:r>
            <a:r>
              <a:rPr lang="de-CH" sz="700" kern="0" dirty="0"/>
              <a:t>. </a:t>
            </a:r>
            <a:r>
              <a:rPr lang="de-CH" sz="700" kern="0" dirty="0" err="1"/>
              <a:t>Hiatt</a:t>
            </a:r>
            <a:r>
              <a:rPr lang="de-CH" sz="700" kern="0" dirty="0"/>
              <a:t> WR, et al, </a:t>
            </a:r>
            <a:r>
              <a:rPr lang="de-CH" sz="700" kern="0" dirty="0" err="1"/>
              <a:t>Ticagrelor</a:t>
            </a:r>
            <a:r>
              <a:rPr lang="de-CH" sz="700" kern="0" dirty="0"/>
              <a:t> versus </a:t>
            </a:r>
            <a:r>
              <a:rPr lang="de-CH" sz="700" kern="0" dirty="0" err="1"/>
              <a:t>Clopidogrel</a:t>
            </a:r>
            <a:r>
              <a:rPr lang="de-CH" sz="700" kern="0" dirty="0"/>
              <a:t> in </a:t>
            </a:r>
            <a:r>
              <a:rPr lang="de-CH" sz="700" kern="0" dirty="0" err="1"/>
              <a:t>Symptomatic</a:t>
            </a:r>
            <a:r>
              <a:rPr lang="de-CH" sz="700" kern="0" dirty="0"/>
              <a:t> </a:t>
            </a:r>
            <a:r>
              <a:rPr lang="de-CH" sz="700" kern="0" dirty="0" err="1"/>
              <a:t>Peripheral</a:t>
            </a:r>
            <a:r>
              <a:rPr lang="de-CH" sz="700" kern="0" dirty="0"/>
              <a:t> </a:t>
            </a:r>
            <a:r>
              <a:rPr lang="de-CH" sz="700" kern="0" dirty="0" err="1"/>
              <a:t>Artery</a:t>
            </a:r>
            <a:r>
              <a:rPr lang="de-CH" sz="700" kern="0" dirty="0"/>
              <a:t> </a:t>
            </a:r>
            <a:r>
              <a:rPr lang="de-CH" sz="700" kern="0" dirty="0" err="1"/>
              <a:t>Disease</a:t>
            </a:r>
            <a:r>
              <a:rPr lang="de-CH" sz="700" kern="0" dirty="0"/>
              <a:t>. N Engl J </a:t>
            </a:r>
            <a:r>
              <a:rPr lang="de-CH" sz="700" kern="0" dirty="0" err="1"/>
              <a:t>Med</a:t>
            </a:r>
            <a:r>
              <a:rPr lang="de-CH" sz="700" kern="0"/>
              <a:t> 2017;376(1):32–40</a:t>
            </a:r>
            <a:r>
              <a:rPr lang="de-CH" sz="700" kern="0" dirty="0"/>
              <a:t>.</a:t>
            </a:r>
          </a:p>
          <a:p>
            <a:endParaRPr lang="de-CH" sz="700" kern="0" dirty="0"/>
          </a:p>
          <a:p>
            <a:endParaRPr lang="de-CH" sz="700" kern="0" dirty="0"/>
          </a:p>
          <a:p>
            <a:endParaRPr lang="de-CH" sz="700" kern="0" dirty="0"/>
          </a:p>
          <a:p>
            <a:endParaRPr lang="de-CH" sz="700" kern="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92FA3AC-844D-4817-B359-DE3C2A6BC8B0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748258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Xarelto</a:t>
            </a:r>
            <a:r>
              <a:rPr lang="en-US" sz="2000" kern="0" baseline="30000" dirty="0"/>
              <a:t>® </a:t>
            </a:r>
            <a:r>
              <a:rPr lang="en-US" sz="2000" kern="0" dirty="0"/>
              <a:t>vascular</a:t>
            </a:r>
            <a:br>
              <a:rPr lang="en-US" sz="2000" kern="0" dirty="0"/>
            </a:br>
            <a:r>
              <a:rPr lang="en-US" sz="2000" kern="0" dirty="0"/>
              <a:t>Abbreviated Summary of Product Characteristics 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24" name="Subtitle 1">
            <a:extLst>
              <a:ext uri="{FF2B5EF4-FFF2-40B4-BE49-F238E27FC236}">
                <a16:creationId xmlns:a16="http://schemas.microsoft.com/office/drawing/2014/main" id="{C9432066-82CF-4360-A5B1-C2E9D260953C}"/>
              </a:ext>
            </a:extLst>
          </p:cNvPr>
          <p:cNvSpPr txBox="1">
            <a:spLocks/>
          </p:cNvSpPr>
          <p:nvPr/>
        </p:nvSpPr>
        <p:spPr>
          <a:xfrm>
            <a:off x="612776" y="1250911"/>
            <a:ext cx="8243887" cy="192052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tabLst>
                <a:tab pos="265113" algn="l"/>
                <a:tab pos="1238250" algn="l"/>
              </a:tabLst>
            </a:pPr>
            <a:r>
              <a:rPr lang="en-US" altLang="en-US" sz="800" b="1" kern="0" dirty="0"/>
              <a:t>Abbreviated Summary of Product Characteristics of Xarelto® vascular (rivaroxaban):</a:t>
            </a:r>
          </a:p>
          <a:p>
            <a:pPr>
              <a:tabLst>
                <a:tab pos="265113" algn="l"/>
                <a:tab pos="1238250" algn="l"/>
              </a:tabLst>
            </a:pPr>
            <a:r>
              <a:rPr lang="en-US" altLang="en-US" sz="800" kern="0" dirty="0"/>
              <a:t>Direct factor </a:t>
            </a:r>
            <a:r>
              <a:rPr lang="en-US" altLang="en-US" sz="800" kern="0" dirty="0" err="1"/>
              <a:t>Xa</a:t>
            </a:r>
            <a:r>
              <a:rPr lang="en-US" altLang="en-US" sz="800" kern="0" dirty="0"/>
              <a:t> inhibitor C: Film-coated tablets with 2.5 mg rivaroxaban I: In combination with acetylsalicylic acid (ASA) for the prevention of severe atherothrombotic events (stroke, myocardial infarction, cardiovascular death) in patients with coronary heart disease or manifest peripheral arterial vascular disease and a high risk of ischemic events. D: 2.5 mg 2x/day CI: hypersensitivity to any ingredients, acute bacterial endocarditis, clinically significant active bleeding, previous hemorrhagic / lacunar insult, ischemic stroke (&lt;1 month), severe liver disease/hepatic impairment (HI) with a comparatively high risk of bleeding; mild HI in combination with coagulopathy, severe heart failure (NYHA III-IV, LVEF ≤30%), renal impairment (RI) requiring dialysis, acute gastrointestinal (GI) ulcers or ulcerative GI disorders, pregnancy, lactation. W: concomitant medication (cf. "IA"); &lt;18 years; artificial heart valves; drugs affecting </a:t>
            </a:r>
            <a:r>
              <a:rPr lang="en-US" altLang="en-US" sz="800" kern="0" dirty="0" err="1"/>
              <a:t>haemostasis</a:t>
            </a:r>
            <a:r>
              <a:rPr lang="en-US" altLang="en-US" sz="800" kern="0" dirty="0"/>
              <a:t>. PM: RI (</a:t>
            </a:r>
            <a:r>
              <a:rPr lang="en-US" altLang="en-US" sz="800" kern="0" dirty="0" err="1"/>
              <a:t>CrCl</a:t>
            </a:r>
            <a:r>
              <a:rPr lang="en-US" altLang="en-US" sz="800" kern="0" dirty="0"/>
              <a:t> 15-29ml/min), increased risk of uncontrolled bleeding, congenital or </a:t>
            </a:r>
            <a:r>
              <a:rPr lang="en-US" altLang="en-US" sz="800" kern="0" dirty="0" err="1"/>
              <a:t>haemorrhagic</a:t>
            </a:r>
            <a:r>
              <a:rPr lang="en-US" altLang="en-US" sz="800" kern="0" dirty="0"/>
              <a:t> diathesis, intracranial or intracerebral </a:t>
            </a:r>
            <a:r>
              <a:rPr lang="en-US" altLang="en-US" sz="800" kern="0" dirty="0" err="1"/>
              <a:t>haemorrhage</a:t>
            </a:r>
            <a:r>
              <a:rPr lang="en-US" altLang="en-US" sz="800" kern="0" dirty="0"/>
              <a:t>, recent GI ulcers/ulcerative disorders, severe uncontrolled hypertension, vascular retinopathy, intraspinal and intracerebral vascular anomalies, recent brain, spinal or eye surgery, medical history of bronchiectasis or pulmonary bleeding, spinal </a:t>
            </a:r>
            <a:r>
              <a:rPr lang="en-US" altLang="en-US" sz="800" kern="0" dirty="0" err="1"/>
              <a:t>anaesthesia</a:t>
            </a:r>
            <a:r>
              <a:rPr lang="en-US" altLang="en-US" sz="800" kern="0" dirty="0"/>
              <a:t> or puncture, discontinue at least 24 hours before invasive/surgical procedures, concomitant administration of drugs influencing </a:t>
            </a:r>
            <a:r>
              <a:rPr lang="en-US" altLang="en-US" sz="800" kern="0" dirty="0" err="1"/>
              <a:t>haemostasis</a:t>
            </a:r>
            <a:r>
              <a:rPr lang="en-US" altLang="en-US" sz="800" kern="0" dirty="0"/>
              <a:t>, APS, individual cases of agranulocytosis and SJS were reported. Common ADRs: bleeding, </a:t>
            </a:r>
            <a:r>
              <a:rPr lang="en-US" altLang="en-US" sz="800" kern="0" dirty="0" err="1"/>
              <a:t>anaemia</a:t>
            </a:r>
            <a:r>
              <a:rPr lang="en-US" altLang="en-US" sz="800" kern="0" dirty="0"/>
              <a:t>, dizziness, headache, eye </a:t>
            </a:r>
            <a:r>
              <a:rPr lang="en-US" altLang="en-US" sz="800" kern="0" dirty="0" err="1"/>
              <a:t>haemorrhage</a:t>
            </a:r>
            <a:r>
              <a:rPr lang="en-US" altLang="en-US" sz="800" kern="0" dirty="0"/>
              <a:t>, </a:t>
            </a:r>
            <a:r>
              <a:rPr lang="en-US" altLang="en-US" sz="800" kern="0" dirty="0" err="1"/>
              <a:t>haematoma</a:t>
            </a:r>
            <a:r>
              <a:rPr lang="en-US" altLang="en-US" sz="800" kern="0" dirty="0"/>
              <a:t>, epistaxis, </a:t>
            </a:r>
            <a:r>
              <a:rPr lang="en-US" altLang="en-US" sz="800" kern="0" dirty="0" err="1"/>
              <a:t>haemoptysis</a:t>
            </a:r>
            <a:r>
              <a:rPr lang="en-US" altLang="en-US" sz="800" kern="0" dirty="0"/>
              <a:t>, nausea, obstipation, </a:t>
            </a:r>
            <a:r>
              <a:rPr lang="en-US" altLang="en-US" sz="800" kern="0" dirty="0" err="1"/>
              <a:t>diarrhoea</a:t>
            </a:r>
            <a:r>
              <a:rPr lang="en-US" altLang="en-US" sz="800" kern="0" dirty="0"/>
              <a:t>, elevated liver enzymes (ASAT, ALAT), pruritus, rash, pain in the extremities, fever, peripheral </a:t>
            </a:r>
            <a:r>
              <a:rPr lang="en-US" altLang="en-US" sz="800" kern="0" dirty="0" err="1"/>
              <a:t>oedema,asthenia</a:t>
            </a:r>
            <a:r>
              <a:rPr lang="en-US" altLang="en-US" sz="800" kern="0" dirty="0"/>
              <a:t>. IA: Strong CYP 3A4 + P-</a:t>
            </a:r>
            <a:r>
              <a:rPr lang="en-US" altLang="en-US" sz="800" kern="0" dirty="0" err="1"/>
              <a:t>gp</a:t>
            </a:r>
            <a:r>
              <a:rPr lang="en-US" altLang="en-US" sz="800" kern="0" dirty="0"/>
              <a:t> inhibitors (ritonavir, ketoconazole), strong CYP 3A4 + P-</a:t>
            </a:r>
            <a:r>
              <a:rPr lang="en-US" altLang="en-US" sz="800" kern="0" dirty="0" err="1"/>
              <a:t>gp</a:t>
            </a:r>
            <a:r>
              <a:rPr lang="en-US" altLang="en-US" sz="800" kern="0" dirty="0"/>
              <a:t> inducers (rifampicin, carbamazepine, phenobarbital, St. John's wort), drugs influencing </a:t>
            </a:r>
            <a:r>
              <a:rPr lang="en-US" altLang="en-US" sz="800" kern="0" dirty="0" err="1"/>
              <a:t>haemostasis</a:t>
            </a:r>
            <a:r>
              <a:rPr lang="en-US" altLang="en-US" sz="800" kern="0" dirty="0"/>
              <a:t>. Pack sizes: 28, 56 &amp; 196 x 2.5 mg film-coated tablets. (B), covered by health insurance companies (refer to </a:t>
            </a:r>
            <a:r>
              <a:rPr lang="en-US" altLang="en-US" sz="800" kern="0" dirty="0" err="1"/>
              <a:t>Limitatio</a:t>
            </a:r>
            <a:r>
              <a:rPr lang="en-US" altLang="en-US" sz="800" kern="0" dirty="0"/>
              <a:t>).</a:t>
            </a:r>
          </a:p>
          <a:p>
            <a:pPr>
              <a:tabLst>
                <a:tab pos="265113" algn="l"/>
                <a:tab pos="1238250" algn="l"/>
              </a:tabLst>
            </a:pPr>
            <a:r>
              <a:rPr lang="en-US" altLang="en-US" sz="800" kern="0" dirty="0"/>
              <a:t>Additional information available from www.swissmedicinfo.ch. Distribution: Bayer (Schweiz) AG, </a:t>
            </a:r>
            <a:r>
              <a:rPr lang="en-US" altLang="en-US" sz="800" kern="0" dirty="0" err="1"/>
              <a:t>Uetlibergstr</a:t>
            </a:r>
            <a:r>
              <a:rPr lang="en-US" altLang="en-US" sz="800" kern="0" dirty="0"/>
              <a:t>. 132, 8045 Zurich, Switzerland.</a:t>
            </a:r>
          </a:p>
          <a:p>
            <a:pPr algn="r">
              <a:tabLst>
                <a:tab pos="265113" algn="l"/>
                <a:tab pos="1238250" algn="l"/>
              </a:tabLst>
            </a:pPr>
            <a:r>
              <a:rPr lang="en-US" altLang="en-US" sz="800" kern="0" dirty="0"/>
              <a:t>MA-M_RIV-CH-0089-1_03.2020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EF074CF-D93E-4DAB-B60A-29A1D87E6DFF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35148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38">
            <a:extLst>
              <a:ext uri="{FF2B5EF4-FFF2-40B4-BE49-F238E27FC236}">
                <a16:creationId xmlns:a16="http://schemas.microsoft.com/office/drawing/2014/main" id="{7779BE4B-4B89-4415-84F2-E5EA1E69A6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itel 1">
            <a:extLst>
              <a:ext uri="{FF2B5EF4-FFF2-40B4-BE49-F238E27FC236}">
                <a16:creationId xmlns:a16="http://schemas.microsoft.com/office/drawing/2014/main" id="{21EF8027-B1D0-4752-9C0F-F6D14852A241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Your PAD patients remain at risk of life-threatening and disabling events, whether or not they have been revascularized</a:t>
            </a:r>
            <a:r>
              <a:rPr lang="en-US" sz="2000" kern="0" baseline="30000" dirty="0"/>
              <a:t>2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7" name="Subtitle 5">
            <a:extLst>
              <a:ext uri="{FF2B5EF4-FFF2-40B4-BE49-F238E27FC236}">
                <a16:creationId xmlns:a16="http://schemas.microsoft.com/office/drawing/2014/main" id="{8B52AA3F-B116-4DEB-A9DA-88667AE90127}"/>
              </a:ext>
            </a:extLst>
          </p:cNvPr>
          <p:cNvSpPr txBox="1">
            <a:spLocks/>
          </p:cNvSpPr>
          <p:nvPr/>
        </p:nvSpPr>
        <p:spPr>
          <a:xfrm>
            <a:off x="612777" y="1238799"/>
            <a:ext cx="8280400" cy="297293"/>
          </a:xfrm>
          <a:prstGeom prst="rect">
            <a:avLst/>
          </a:prstGeom>
        </p:spPr>
        <p:txBody>
          <a:bodyPr lIns="0" tIns="0" rIns="0" bIns="0"/>
          <a:lstStyle>
            <a:lvl1pPr marL="201216" indent="-201216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"/>
              <a:tabLst>
                <a:tab pos="928688" algn="l"/>
              </a:tabLst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09575" indent="-207169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928688" algn="l"/>
              </a:tabLst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626269" indent="-215504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827485" indent="-2000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021556" indent="-2143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19490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6pPr>
            <a:lvl7pPr marL="22919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7pPr>
            <a:lvl8pPr marL="26348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8pPr>
            <a:lvl9pPr marL="2977754" indent="-17978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928688" algn="l"/>
              </a:tabLst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spcBef>
                <a:spcPts val="600"/>
              </a:spcBef>
              <a:buNone/>
              <a:defRPr kumimoji="0" lang="en-GB" sz="1800" b="1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595959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defRPr>
            </a:pPr>
            <a:r>
              <a:rPr lang="en-US" sz="1400" b="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595959"/>
                </a:solidFill>
                <a:sym typeface="Wingdings" charset="2"/>
              </a:rPr>
              <a:t>Reach Registry: Outcomes in (US) PAD patients</a:t>
            </a:r>
            <a:endParaRPr lang="en-GB" sz="1400" b="1" kern="1200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595959"/>
              </a:solidFill>
              <a:sym typeface="Wingdings" charset="2"/>
            </a:endParaRPr>
          </a:p>
        </p:txBody>
      </p:sp>
      <p:graphicFrame>
        <p:nvGraphicFramePr>
          <p:cNvPr id="38" name="Content Placeholder 9">
            <a:extLst>
              <a:ext uri="{FF2B5EF4-FFF2-40B4-BE49-F238E27FC236}">
                <a16:creationId xmlns:a16="http://schemas.microsoft.com/office/drawing/2014/main" id="{77F785A4-7D73-4A8B-97CF-90713A1AD4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15705"/>
              </p:ext>
            </p:extLst>
          </p:nvPr>
        </p:nvGraphicFramePr>
        <p:xfrm>
          <a:off x="480039" y="1339321"/>
          <a:ext cx="8280400" cy="3309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0665BAA8-85B8-45DF-928F-EEE00844F1A8}"/>
              </a:ext>
            </a:extLst>
          </p:cNvPr>
          <p:cNvGrpSpPr/>
          <p:nvPr/>
        </p:nvGrpSpPr>
        <p:grpSpPr>
          <a:xfrm>
            <a:off x="1433265" y="1627866"/>
            <a:ext cx="2670038" cy="806589"/>
            <a:chOff x="5049069" y="997170"/>
            <a:chExt cx="2670038" cy="806589"/>
          </a:xfrm>
        </p:grpSpPr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937230A7-01C2-457D-804A-3F02E17E4613}"/>
                </a:ext>
              </a:extLst>
            </p:cNvPr>
            <p:cNvGrpSpPr/>
            <p:nvPr/>
          </p:nvGrpSpPr>
          <p:grpSpPr>
            <a:xfrm>
              <a:off x="5050555" y="997170"/>
              <a:ext cx="1944885" cy="279180"/>
              <a:chOff x="5364705" y="1680667"/>
              <a:chExt cx="1944885" cy="279180"/>
            </a:xfrm>
          </p:grpSpPr>
          <p:sp>
            <p:nvSpPr>
              <p:cNvPr id="11" name="Rectangle 20">
                <a:extLst>
                  <a:ext uri="{FF2B5EF4-FFF2-40B4-BE49-F238E27FC236}">
                    <a16:creationId xmlns:a16="http://schemas.microsoft.com/office/drawing/2014/main" id="{8E7BAC9F-9A30-432D-B5F2-194F7CFEFF48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3961AC"/>
              </a:solidFill>
              <a:ln w="19050" algn="ctr">
                <a:solidFill>
                  <a:srgbClr val="3961AC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12" name="TextBox 23">
                <a:extLst>
                  <a:ext uri="{FF2B5EF4-FFF2-40B4-BE49-F238E27FC236}">
                    <a16:creationId xmlns:a16="http://schemas.microsoft.com/office/drawing/2014/main" id="{8A7CCB9B-7506-470B-95AD-F109A3CB6F8C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1813633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en-GB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Asymptomatic (n=134)</a:t>
                </a:r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C964245F-5E0D-45B2-8087-3573297BB99F}"/>
                </a:ext>
              </a:extLst>
            </p:cNvPr>
            <p:cNvGrpSpPr/>
            <p:nvPr/>
          </p:nvGrpSpPr>
          <p:grpSpPr>
            <a:xfrm>
              <a:off x="5050555" y="1165873"/>
              <a:ext cx="1944885" cy="279180"/>
              <a:chOff x="5364705" y="1680667"/>
              <a:chExt cx="1944885" cy="279180"/>
            </a:xfrm>
          </p:grpSpPr>
          <p:sp>
            <p:nvSpPr>
              <p:cNvPr id="15" name="Rectangle 20">
                <a:extLst>
                  <a:ext uri="{FF2B5EF4-FFF2-40B4-BE49-F238E27FC236}">
                    <a16:creationId xmlns:a16="http://schemas.microsoft.com/office/drawing/2014/main" id="{C8ACE9E3-81E3-4FB2-B418-E70240187028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809ED5"/>
              </a:solidFill>
              <a:ln w="19050" algn="ctr">
                <a:solidFill>
                  <a:srgbClr val="809ED5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16" name="TextBox 23">
                <a:extLst>
                  <a:ext uri="{FF2B5EF4-FFF2-40B4-BE49-F238E27FC236}">
                    <a16:creationId xmlns:a16="http://schemas.microsoft.com/office/drawing/2014/main" id="{2EBBA5CB-E70E-43A6-819C-30224BF92B2A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1813633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en-GB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Claudication (n=539)</a:t>
                </a:r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BB38C89D-D9E2-41C1-9D1F-174285433C8E}"/>
                </a:ext>
              </a:extLst>
            </p:cNvPr>
            <p:cNvGrpSpPr/>
            <p:nvPr/>
          </p:nvGrpSpPr>
          <p:grpSpPr>
            <a:xfrm>
              <a:off x="5050555" y="1345881"/>
              <a:ext cx="2438549" cy="279180"/>
              <a:chOff x="5364705" y="1680667"/>
              <a:chExt cx="2438549" cy="279180"/>
            </a:xfrm>
          </p:grpSpPr>
          <p:sp>
            <p:nvSpPr>
              <p:cNvPr id="18" name="Rectangle 20">
                <a:extLst>
                  <a:ext uri="{FF2B5EF4-FFF2-40B4-BE49-F238E27FC236}">
                    <a16:creationId xmlns:a16="http://schemas.microsoft.com/office/drawing/2014/main" id="{58641A05-6047-4DC8-B177-01657A0F4B15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8A8C8E"/>
              </a:solidFill>
              <a:ln w="19050" algn="ctr">
                <a:solidFill>
                  <a:srgbClr val="8A8C8E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19" name="TextBox 23">
                <a:extLst>
                  <a:ext uri="{FF2B5EF4-FFF2-40B4-BE49-F238E27FC236}">
                    <a16:creationId xmlns:a16="http://schemas.microsoft.com/office/drawing/2014/main" id="{C99E23DE-1E2B-4B5E-ACA4-9F3F7477DC4E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2307297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en-GB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Prior revascularisation (n=692)</a:t>
                </a:r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5EE0F7BB-59F3-4F9F-B610-3A6F942E8532}"/>
                </a:ext>
              </a:extLst>
            </p:cNvPr>
            <p:cNvGrpSpPr/>
            <p:nvPr/>
          </p:nvGrpSpPr>
          <p:grpSpPr>
            <a:xfrm>
              <a:off x="5049069" y="1524579"/>
              <a:ext cx="2670038" cy="279180"/>
              <a:chOff x="5364705" y="1680667"/>
              <a:chExt cx="2670038" cy="27918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87936F9-364D-44DB-8FD9-2A0642B6794F}"/>
                  </a:ext>
                </a:extLst>
              </p:cNvPr>
              <p:cNvSpPr/>
              <p:nvPr/>
            </p:nvSpPr>
            <p:spPr bwMode="auto">
              <a:xfrm>
                <a:off x="5364705" y="1764948"/>
                <a:ext cx="108000" cy="108000"/>
              </a:xfrm>
              <a:prstGeom prst="rect">
                <a:avLst/>
              </a:prstGeom>
              <a:solidFill>
                <a:srgbClr val="3961AC"/>
              </a:solidFill>
              <a:ln w="19050" algn="ctr">
                <a:solidFill>
                  <a:srgbClr val="3961AC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en-GB" sz="1000">
                  <a:solidFill>
                    <a:srgbClr val="000000">
                      <a:lumMod val="65000"/>
                      <a:lumOff val="35000"/>
                    </a:srgbClr>
                  </a:solidFill>
                </a:endParaRPr>
              </a:p>
            </p:txBody>
          </p:sp>
          <p:sp>
            <p:nvSpPr>
              <p:cNvPr id="22" name="TextBox 23">
                <a:extLst>
                  <a:ext uri="{FF2B5EF4-FFF2-40B4-BE49-F238E27FC236}">
                    <a16:creationId xmlns:a16="http://schemas.microsoft.com/office/drawing/2014/main" id="{04948723-C546-4985-9C1D-F25245F5BE91}"/>
                  </a:ext>
                </a:extLst>
              </p:cNvPr>
              <p:cNvSpPr txBox="1"/>
              <p:nvPr/>
            </p:nvSpPr>
            <p:spPr>
              <a:xfrm>
                <a:off x="5495957" y="1680667"/>
                <a:ext cx="2538786" cy="279180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r>
                  <a:rPr lang="en-GB" sz="12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Prior amputation (n=312)</a:t>
                </a:r>
                <a:endParaRPr lang="en-GB" sz="1200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23" name="TextBox 3">
            <a:extLst>
              <a:ext uri="{FF2B5EF4-FFF2-40B4-BE49-F238E27FC236}">
                <a16:creationId xmlns:a16="http://schemas.microsoft.com/office/drawing/2014/main" id="{63C0BC97-DD6B-A240-A59D-BA5620B5CF78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CV: cardiovascular; </a:t>
            </a:r>
            <a:r>
              <a:rPr lang="en-GB" sz="700" dirty="0">
                <a:solidFill>
                  <a:srgbClr val="B3B2B5"/>
                </a:solidFill>
                <a:cs typeface="Arial" charset="0"/>
              </a:rPr>
              <a:t>MI: myocardial infarction; 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PAD: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Perippheral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 arterial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diisease</a:t>
            </a:r>
            <a:endParaRPr lang="en-US" sz="700" dirty="0">
              <a:solidFill>
                <a:srgbClr val="B3B2B5"/>
              </a:solidFill>
              <a:cs typeface="Arial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8B30BB5-5D7F-4E57-94E0-F6FF6ED3DE45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736547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9">
            <a:extLst>
              <a:ext uri="{FF2B5EF4-FFF2-40B4-BE49-F238E27FC236}">
                <a16:creationId xmlns:a16="http://schemas.microsoft.com/office/drawing/2014/main" id="{AA907C61-A3AD-4925-B8FD-01596E9A9A63}"/>
              </a:ext>
            </a:extLst>
          </p:cNvPr>
          <p:cNvSpPr txBox="1"/>
          <p:nvPr/>
        </p:nvSpPr>
        <p:spPr>
          <a:xfrm rot="16200000">
            <a:off x="-410865" y="2658747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Cumulative Incidence Rate</a:t>
            </a:r>
          </a:p>
        </p:txBody>
      </p:sp>
      <p:sp>
        <p:nvSpPr>
          <p:cNvPr id="34" name="TextBox 9">
            <a:extLst>
              <a:ext uri="{FF2B5EF4-FFF2-40B4-BE49-F238E27FC236}">
                <a16:creationId xmlns:a16="http://schemas.microsoft.com/office/drawing/2014/main" id="{1A5DA873-B96F-438F-9E2A-7BAEB558F626}"/>
              </a:ext>
            </a:extLst>
          </p:cNvPr>
          <p:cNvSpPr txBox="1"/>
          <p:nvPr/>
        </p:nvSpPr>
        <p:spPr>
          <a:xfrm>
            <a:off x="1177714" y="4181551"/>
            <a:ext cx="449825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GB" sz="1200" b="1" ker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Time from Index Encounter Discharge (Years)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71CA7F4-4CD5-4041-B920-9B24ABD3803B}"/>
              </a:ext>
            </a:extLst>
          </p:cNvPr>
          <p:cNvCxnSpPr>
            <a:cxnSpLocks/>
          </p:cNvCxnSpPr>
          <p:nvPr/>
        </p:nvCxnSpPr>
        <p:spPr bwMode="auto">
          <a:xfrm>
            <a:off x="6258359" y="2098055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8A8C8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8" name="TextBox 33">
            <a:extLst>
              <a:ext uri="{FF2B5EF4-FFF2-40B4-BE49-F238E27FC236}">
                <a16:creationId xmlns:a16="http://schemas.microsoft.com/office/drawing/2014/main" id="{90658C76-C880-44B8-9079-3A6938066087}"/>
              </a:ext>
            </a:extLst>
          </p:cNvPr>
          <p:cNvSpPr txBox="1"/>
          <p:nvPr/>
        </p:nvSpPr>
        <p:spPr>
          <a:xfrm>
            <a:off x="6531889" y="1957885"/>
            <a:ext cx="2209221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</a:rPr>
              <a:t>MI/Stroke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957828C5-4FFD-4B89-8C8C-016FB8EF3C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03B91898-4257-4171-B224-A6B6ED769AAE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High risk for vascular events in PAD patients after peripheral revascularisation</a:t>
            </a:r>
            <a:r>
              <a:rPr lang="en-US" sz="2000" kern="0" baseline="30000" dirty="0"/>
              <a:t>3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41" name="TextBox 3">
            <a:extLst>
              <a:ext uri="{FF2B5EF4-FFF2-40B4-BE49-F238E27FC236}">
                <a16:creationId xmlns:a16="http://schemas.microsoft.com/office/drawing/2014/main" id="{F5F90152-BD58-43B0-917D-02D389938EFF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Median follow-up: 2.7 years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MACE: Major adverse cardiac events; MALE: Major adverse limb events; MI: Myocardial infarction</a:t>
            </a:r>
          </a:p>
        </p:txBody>
      </p:sp>
      <p:sp>
        <p:nvSpPr>
          <p:cNvPr id="42" name="Subtitle 1">
            <a:extLst>
              <a:ext uri="{FF2B5EF4-FFF2-40B4-BE49-F238E27FC236}">
                <a16:creationId xmlns:a16="http://schemas.microsoft.com/office/drawing/2014/main" id="{765C1B65-81D9-449C-81A0-DD06AFDD9A6C}"/>
              </a:ext>
            </a:extLst>
          </p:cNvPr>
          <p:cNvSpPr txBox="1">
            <a:spLocks/>
          </p:cNvSpPr>
          <p:nvPr/>
        </p:nvSpPr>
        <p:spPr>
          <a:xfrm>
            <a:off x="612776" y="1238314"/>
            <a:ext cx="4320559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 dirty="0"/>
              <a:t>Premier Healthcare Database (n=393’017)</a:t>
            </a:r>
          </a:p>
        </p:txBody>
      </p:sp>
      <p:sp>
        <p:nvSpPr>
          <p:cNvPr id="45" name="TextBox 33">
            <a:extLst>
              <a:ext uri="{FF2B5EF4-FFF2-40B4-BE49-F238E27FC236}">
                <a16:creationId xmlns:a16="http://schemas.microsoft.com/office/drawing/2014/main" id="{28FD1C32-3BBA-4BDF-A316-E333231C7FF5}"/>
              </a:ext>
            </a:extLst>
          </p:cNvPr>
          <p:cNvSpPr txBox="1"/>
          <p:nvPr/>
        </p:nvSpPr>
        <p:spPr>
          <a:xfrm>
            <a:off x="6529951" y="1499208"/>
            <a:ext cx="2211161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</a:rPr>
              <a:t>Major amputation/ </a:t>
            </a:r>
            <a:b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</a:rPr>
              <a:t>Limb revascularization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6" name="Straight Connector 34">
            <a:extLst>
              <a:ext uri="{FF2B5EF4-FFF2-40B4-BE49-F238E27FC236}">
                <a16:creationId xmlns:a16="http://schemas.microsoft.com/office/drawing/2014/main" id="{5A6F9C56-0C1D-4230-94DF-6813D581D0FA}"/>
              </a:ext>
            </a:extLst>
          </p:cNvPr>
          <p:cNvCxnSpPr>
            <a:cxnSpLocks/>
          </p:cNvCxnSpPr>
          <p:nvPr/>
        </p:nvCxnSpPr>
        <p:spPr bwMode="auto">
          <a:xfrm>
            <a:off x="6261786" y="1731537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4ED942EA-9F09-4AD8-8B8A-BD229F23F271}"/>
              </a:ext>
            </a:extLst>
          </p:cNvPr>
          <p:cNvSpPr/>
          <p:nvPr/>
        </p:nvSpPr>
        <p:spPr bwMode="auto">
          <a:xfrm>
            <a:off x="1231077" y="2913268"/>
            <a:ext cx="4955871" cy="971354"/>
          </a:xfrm>
          <a:custGeom>
            <a:avLst/>
            <a:gdLst>
              <a:gd name="connsiteX0" fmla="*/ 4955871 w 4955871"/>
              <a:gd name="connsiteY0" fmla="*/ 0 h 971354"/>
              <a:gd name="connsiteX1" fmla="*/ 3739129 w 4955871"/>
              <a:gd name="connsiteY1" fmla="*/ 44245 h 971354"/>
              <a:gd name="connsiteX2" fmla="*/ 2574006 w 4955871"/>
              <a:gd name="connsiteY2" fmla="*/ 110612 h 971354"/>
              <a:gd name="connsiteX3" fmla="*/ 1888206 w 4955871"/>
              <a:gd name="connsiteY3" fmla="*/ 162232 h 971354"/>
              <a:gd name="connsiteX4" fmla="*/ 1283522 w 4955871"/>
              <a:gd name="connsiteY4" fmla="*/ 235974 h 971354"/>
              <a:gd name="connsiteX5" fmla="*/ 700961 w 4955871"/>
              <a:gd name="connsiteY5" fmla="*/ 361335 h 971354"/>
              <a:gd name="connsiteX6" fmla="*/ 398619 w 4955871"/>
              <a:gd name="connsiteY6" fmla="*/ 479322 h 971354"/>
              <a:gd name="connsiteX7" fmla="*/ 243761 w 4955871"/>
              <a:gd name="connsiteY7" fmla="*/ 575187 h 971354"/>
              <a:gd name="connsiteX8" fmla="*/ 111025 w 4955871"/>
              <a:gd name="connsiteY8" fmla="*/ 700548 h 971354"/>
              <a:gd name="connsiteX9" fmla="*/ 81529 w 4955871"/>
              <a:gd name="connsiteY9" fmla="*/ 759542 h 971354"/>
              <a:gd name="connsiteX10" fmla="*/ 22535 w 4955871"/>
              <a:gd name="connsiteY10" fmla="*/ 929148 h 971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55871" h="971354">
                <a:moveTo>
                  <a:pt x="4955871" y="0"/>
                </a:moveTo>
                <a:lnTo>
                  <a:pt x="3739129" y="44245"/>
                </a:lnTo>
                <a:cubicBezTo>
                  <a:pt x="3342152" y="62680"/>
                  <a:pt x="2882493" y="90947"/>
                  <a:pt x="2574006" y="110612"/>
                </a:cubicBezTo>
                <a:cubicBezTo>
                  <a:pt x="2265519" y="130277"/>
                  <a:pt x="2103287" y="141338"/>
                  <a:pt x="1888206" y="162232"/>
                </a:cubicBezTo>
                <a:cubicBezTo>
                  <a:pt x="1673125" y="183126"/>
                  <a:pt x="1481396" y="202790"/>
                  <a:pt x="1283522" y="235974"/>
                </a:cubicBezTo>
                <a:cubicBezTo>
                  <a:pt x="1085648" y="269158"/>
                  <a:pt x="848445" y="320777"/>
                  <a:pt x="700961" y="361335"/>
                </a:cubicBezTo>
                <a:cubicBezTo>
                  <a:pt x="553477" y="401893"/>
                  <a:pt x="474819" y="443680"/>
                  <a:pt x="398619" y="479322"/>
                </a:cubicBezTo>
                <a:cubicBezTo>
                  <a:pt x="322419" y="514964"/>
                  <a:pt x="291693" y="538316"/>
                  <a:pt x="243761" y="575187"/>
                </a:cubicBezTo>
                <a:cubicBezTo>
                  <a:pt x="195829" y="612058"/>
                  <a:pt x="138064" y="669822"/>
                  <a:pt x="111025" y="700548"/>
                </a:cubicBezTo>
                <a:cubicBezTo>
                  <a:pt x="83986" y="731274"/>
                  <a:pt x="96277" y="721442"/>
                  <a:pt x="81529" y="759542"/>
                </a:cubicBezTo>
                <a:cubicBezTo>
                  <a:pt x="66781" y="797642"/>
                  <a:pt x="-47520" y="1075403"/>
                  <a:pt x="22535" y="929148"/>
                </a:cubicBezTo>
              </a:path>
            </a:pathLst>
          </a:custGeom>
          <a:noFill/>
          <a:ln w="158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0A62CB85-62B9-4F11-B5BE-C6C3D0127325}"/>
              </a:ext>
            </a:extLst>
          </p:cNvPr>
          <p:cNvSpPr/>
          <p:nvPr/>
        </p:nvSpPr>
        <p:spPr bwMode="auto">
          <a:xfrm>
            <a:off x="1248995" y="3657601"/>
            <a:ext cx="4915830" cy="221225"/>
          </a:xfrm>
          <a:custGeom>
            <a:avLst/>
            <a:gdLst>
              <a:gd name="connsiteX0" fmla="*/ 4915830 w 4915830"/>
              <a:gd name="connsiteY0" fmla="*/ 0 h 221225"/>
              <a:gd name="connsiteX1" fmla="*/ 3846572 w 4915830"/>
              <a:gd name="connsiteY1" fmla="*/ 22122 h 221225"/>
              <a:gd name="connsiteX2" fmla="*/ 2165256 w 4915830"/>
              <a:gd name="connsiteY2" fmla="*/ 66367 h 221225"/>
              <a:gd name="connsiteX3" fmla="*/ 1044379 w 4915830"/>
              <a:gd name="connsiteY3" fmla="*/ 117987 h 221225"/>
              <a:gd name="connsiteX4" fmla="*/ 336456 w 4915830"/>
              <a:gd name="connsiteY4" fmla="*/ 169606 h 221225"/>
              <a:gd name="connsiteX5" fmla="*/ 34114 w 4915830"/>
              <a:gd name="connsiteY5" fmla="*/ 191729 h 221225"/>
              <a:gd name="connsiteX6" fmla="*/ 11992 w 4915830"/>
              <a:gd name="connsiteY6" fmla="*/ 221225 h 22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15830" h="221225">
                <a:moveTo>
                  <a:pt x="4915830" y="0"/>
                </a:moveTo>
                <a:lnTo>
                  <a:pt x="3846572" y="22122"/>
                </a:lnTo>
                <a:lnTo>
                  <a:pt x="2165256" y="66367"/>
                </a:lnTo>
                <a:cubicBezTo>
                  <a:pt x="1698224" y="82345"/>
                  <a:pt x="1349179" y="100781"/>
                  <a:pt x="1044379" y="117987"/>
                </a:cubicBezTo>
                <a:cubicBezTo>
                  <a:pt x="739579" y="135193"/>
                  <a:pt x="336456" y="169606"/>
                  <a:pt x="336456" y="169606"/>
                </a:cubicBezTo>
                <a:cubicBezTo>
                  <a:pt x="168079" y="181896"/>
                  <a:pt x="88191" y="183126"/>
                  <a:pt x="34114" y="191729"/>
                </a:cubicBezTo>
                <a:cubicBezTo>
                  <a:pt x="-19963" y="200332"/>
                  <a:pt x="4618" y="221225"/>
                  <a:pt x="11992" y="221225"/>
                </a:cubicBezTo>
              </a:path>
            </a:pathLst>
          </a:custGeom>
          <a:noFill/>
          <a:ln w="15875" algn="ctr">
            <a:solidFill>
              <a:srgbClr val="8A8C8E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Box 33">
            <a:extLst>
              <a:ext uri="{FF2B5EF4-FFF2-40B4-BE49-F238E27FC236}">
                <a16:creationId xmlns:a16="http://schemas.microsoft.com/office/drawing/2014/main" id="{2FED21B8-BD10-4775-AAFF-A7A9BBD5B6BA}"/>
              </a:ext>
            </a:extLst>
          </p:cNvPr>
          <p:cNvSpPr txBox="1"/>
          <p:nvPr/>
        </p:nvSpPr>
        <p:spPr>
          <a:xfrm>
            <a:off x="1223965" y="1630091"/>
            <a:ext cx="1252536" cy="463846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800">
                <a:solidFill>
                  <a:schemeClr val="tx1">
                    <a:lumMod val="65000"/>
                    <a:lumOff val="35000"/>
                  </a:schemeClr>
                </a:solidFill>
              </a:rPr>
              <a:t>“Acute” </a:t>
            </a:r>
          </a:p>
          <a:p>
            <a:pPr algn="ctr">
              <a:spcBef>
                <a:spcPts val="0"/>
              </a:spcBef>
            </a:pPr>
            <a:r>
              <a:rPr lang="en-GB" sz="800">
                <a:solidFill>
                  <a:schemeClr val="tx1">
                    <a:lumMod val="65000"/>
                    <a:lumOff val="35000"/>
                  </a:schemeClr>
                </a:solidFill>
              </a:rPr>
              <a:t>postrevascularisation</a:t>
            </a:r>
          </a:p>
          <a:p>
            <a:pPr algn="ctr">
              <a:spcBef>
                <a:spcPts val="0"/>
              </a:spcBef>
            </a:pPr>
            <a:r>
              <a:rPr lang="en-GB" sz="800">
                <a:solidFill>
                  <a:schemeClr val="tx1">
                    <a:lumMod val="65000"/>
                    <a:lumOff val="35000"/>
                  </a:schemeClr>
                </a:solidFill>
              </a:rPr>
              <a:t>phase</a:t>
            </a:r>
          </a:p>
        </p:txBody>
      </p:sp>
      <p:sp>
        <p:nvSpPr>
          <p:cNvPr id="21" name="TextBox 33">
            <a:extLst>
              <a:ext uri="{FF2B5EF4-FFF2-40B4-BE49-F238E27FC236}">
                <a16:creationId xmlns:a16="http://schemas.microsoft.com/office/drawing/2014/main" id="{39B8348B-711F-401C-9FF8-3075157F9E63}"/>
              </a:ext>
            </a:extLst>
          </p:cNvPr>
          <p:cNvSpPr txBox="1"/>
          <p:nvPr/>
        </p:nvSpPr>
        <p:spPr>
          <a:xfrm>
            <a:off x="4291015" y="1753201"/>
            <a:ext cx="1252536" cy="217625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“Chronic” phase</a:t>
            </a:r>
          </a:p>
        </p:txBody>
      </p:sp>
      <p:sp>
        <p:nvSpPr>
          <p:cNvPr id="43" name="Rectangle: Rounded Corners 18">
            <a:extLst>
              <a:ext uri="{FF2B5EF4-FFF2-40B4-BE49-F238E27FC236}">
                <a16:creationId xmlns:a16="http://schemas.microsoft.com/office/drawing/2014/main" id="{F74BCDEF-A309-474A-B8F9-DFF588108CB9}"/>
              </a:ext>
            </a:extLst>
          </p:cNvPr>
          <p:cNvSpPr/>
          <p:nvPr/>
        </p:nvSpPr>
        <p:spPr>
          <a:xfrm>
            <a:off x="6227244" y="2383335"/>
            <a:ext cx="2567775" cy="1047178"/>
          </a:xfrm>
          <a:prstGeom prst="roundRect">
            <a:avLst>
              <a:gd name="adj" fmla="val 12063"/>
            </a:avLst>
          </a:prstGeom>
          <a:solidFill>
            <a:schemeClr val="bg1"/>
          </a:solidFill>
          <a:ln w="28575">
            <a:noFill/>
          </a:ln>
          <a:effectLst/>
        </p:spPr>
        <p:txBody>
          <a:bodyPr wrap="non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dirty="0">
                <a:solidFill>
                  <a:srgbClr val="3961AC"/>
                </a:solidFill>
              </a:rPr>
              <a:t>Patients face a rapid increase </a:t>
            </a:r>
            <a:br>
              <a:rPr lang="en-US" sz="1200" dirty="0">
                <a:solidFill>
                  <a:srgbClr val="3961AC"/>
                </a:solidFill>
              </a:rPr>
            </a:br>
            <a:r>
              <a:rPr lang="en-US" sz="1200" dirty="0">
                <a:solidFill>
                  <a:srgbClr val="3961AC"/>
                </a:solidFill>
              </a:rPr>
              <a:t>in limb </a:t>
            </a:r>
            <a:r>
              <a:rPr lang="en-US" sz="1200" dirty="0" err="1">
                <a:solidFill>
                  <a:srgbClr val="3961AC"/>
                </a:solidFill>
              </a:rPr>
              <a:t>ischaemic</a:t>
            </a:r>
            <a:r>
              <a:rPr lang="en-US" sz="1200" dirty="0">
                <a:solidFill>
                  <a:srgbClr val="3961AC"/>
                </a:solidFill>
              </a:rPr>
              <a:t> risk in the first</a:t>
            </a:r>
          </a:p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dirty="0">
                <a:solidFill>
                  <a:srgbClr val="3961AC"/>
                </a:solidFill>
              </a:rPr>
              <a:t>year following revascularization.</a:t>
            </a:r>
          </a:p>
        </p:txBody>
      </p:sp>
      <p:sp>
        <p:nvSpPr>
          <p:cNvPr id="67" name="Rectangle: Rounded Corners 18">
            <a:extLst>
              <a:ext uri="{FF2B5EF4-FFF2-40B4-BE49-F238E27FC236}">
                <a16:creationId xmlns:a16="http://schemas.microsoft.com/office/drawing/2014/main" id="{045BA029-79CF-42E5-BE92-B1D9F024C607}"/>
              </a:ext>
            </a:extLst>
          </p:cNvPr>
          <p:cNvSpPr/>
          <p:nvPr/>
        </p:nvSpPr>
        <p:spPr>
          <a:xfrm>
            <a:off x="6215898" y="3144602"/>
            <a:ext cx="2567775" cy="1047178"/>
          </a:xfrm>
          <a:prstGeom prst="roundRect">
            <a:avLst>
              <a:gd name="adj" fmla="val 12063"/>
            </a:avLst>
          </a:prstGeom>
          <a:noFill/>
          <a:ln w="28575">
            <a:noFill/>
          </a:ln>
          <a:effectLst/>
        </p:spPr>
        <p:txBody>
          <a:bodyPr wrap="non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dirty="0">
                <a:solidFill>
                  <a:srgbClr val="8A8C8E"/>
                </a:solidFill>
              </a:rPr>
              <a:t>Along with a steady increase</a:t>
            </a:r>
          </a:p>
          <a:p>
            <a:pPr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dirty="0">
                <a:solidFill>
                  <a:srgbClr val="8A8C8E"/>
                </a:solidFill>
              </a:rPr>
              <a:t>in cardiovascular </a:t>
            </a:r>
            <a:r>
              <a:rPr lang="en-US" sz="1200" dirty="0" err="1">
                <a:solidFill>
                  <a:srgbClr val="8A8C8E"/>
                </a:solidFill>
              </a:rPr>
              <a:t>ischaemic</a:t>
            </a:r>
            <a:r>
              <a:rPr lang="en-US" sz="1200" dirty="0">
                <a:solidFill>
                  <a:srgbClr val="8A8C8E"/>
                </a:solidFill>
              </a:rPr>
              <a:t> risk over </a:t>
            </a:r>
            <a:br>
              <a:rPr lang="en-US" sz="1200" dirty="0">
                <a:solidFill>
                  <a:srgbClr val="8A8C8E"/>
                </a:solidFill>
              </a:rPr>
            </a:br>
            <a:r>
              <a:rPr lang="en-US" sz="1200" dirty="0">
                <a:solidFill>
                  <a:srgbClr val="8A8C8E"/>
                </a:solidFill>
              </a:rPr>
              <a:t>time.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95BD1C8-0E25-EB43-B0C8-B8BAAD81C23C}"/>
              </a:ext>
            </a:extLst>
          </p:cNvPr>
          <p:cNvSpPr txBox="1"/>
          <p:nvPr/>
        </p:nvSpPr>
        <p:spPr>
          <a:xfrm>
            <a:off x="5515734" y="2595922"/>
            <a:ext cx="745024" cy="30995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lvl="0">
              <a:defRPr/>
            </a:pPr>
            <a:r>
              <a:rPr lang="en-US" sz="1400" b="1" cap="all" dirty="0">
                <a:solidFill>
                  <a:srgbClr val="3961AC"/>
                </a:solidFill>
              </a:rPr>
              <a:t>Male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5B23BEF-466C-5647-932A-2397DA55A88E}"/>
              </a:ext>
            </a:extLst>
          </p:cNvPr>
          <p:cNvSpPr txBox="1"/>
          <p:nvPr/>
        </p:nvSpPr>
        <p:spPr>
          <a:xfrm>
            <a:off x="5511615" y="3366160"/>
            <a:ext cx="745024" cy="30995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lvl="0">
              <a:defRPr/>
            </a:pPr>
            <a:r>
              <a:rPr lang="en-US" sz="1400" b="1" cap="all" dirty="0">
                <a:solidFill>
                  <a:srgbClr val="8A8C8E"/>
                </a:solidFill>
              </a:rPr>
              <a:t>Mace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31F05A23-6E79-7A48-91F6-87D3ED29D8D3}"/>
              </a:ext>
            </a:extLst>
          </p:cNvPr>
          <p:cNvCxnSpPr/>
          <p:nvPr/>
        </p:nvCxnSpPr>
        <p:spPr bwMode="auto">
          <a:xfrm>
            <a:off x="5629275" y="3882040"/>
            <a:ext cx="535550" cy="0"/>
          </a:xfrm>
          <a:prstGeom prst="line">
            <a:avLst/>
          </a:prstGeom>
          <a:noFill/>
          <a:ln w="12700" cap="flat" cmpd="sng" algn="ctr">
            <a:solidFill>
              <a:srgbClr val="605F6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aphicFrame>
        <p:nvGraphicFramePr>
          <p:cNvPr id="22" name="Content Placeholder 7">
            <a:extLst>
              <a:ext uri="{FF2B5EF4-FFF2-40B4-BE49-F238E27FC236}">
                <a16:creationId xmlns:a16="http://schemas.microsoft.com/office/drawing/2014/main" id="{BD7AE32C-5A99-4378-85DE-5FC5DA42B9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2261110"/>
              </p:ext>
            </p:extLst>
          </p:nvPr>
        </p:nvGraphicFramePr>
        <p:xfrm>
          <a:off x="679113" y="1565633"/>
          <a:ext cx="6066461" cy="2715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feld 24">
            <a:extLst>
              <a:ext uri="{FF2B5EF4-FFF2-40B4-BE49-F238E27FC236}">
                <a16:creationId xmlns:a16="http://schemas.microsoft.com/office/drawing/2014/main" id="{49F25B67-B1E5-47B7-8ED5-5E5DE404601E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376981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8">
            <a:extLst>
              <a:ext uri="{FF2B5EF4-FFF2-40B4-BE49-F238E27FC236}">
                <a16:creationId xmlns:a16="http://schemas.microsoft.com/office/drawing/2014/main" id="{661191D0-AE6C-414D-A09E-D702E44F0C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D6E2D8DE-C6DB-E44B-8454-549DBEB82EB3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No antithrombotic strategy has demonstrated efficacy for reducing MACE and MALE after peripheral revascularization yet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id="{FD61D394-FC2D-2844-BA6A-9686B69755D0}"/>
              </a:ext>
            </a:extLst>
          </p:cNvPr>
          <p:cNvSpPr txBox="1"/>
          <p:nvPr/>
        </p:nvSpPr>
        <p:spPr>
          <a:xfrm>
            <a:off x="619123" y="4825753"/>
            <a:ext cx="8274051" cy="23083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phenprocoumon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 or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acenocoumarol</a:t>
            </a:r>
            <a:br>
              <a:rPr lang="en-US" sz="700" dirty="0">
                <a:solidFill>
                  <a:srgbClr val="B3B2B5"/>
                </a:solidFill>
                <a:cs typeface="Arial" charset="0"/>
              </a:rPr>
            </a:br>
            <a:r>
              <a:rPr lang="en-US" sz="800" dirty="0">
                <a:solidFill>
                  <a:srgbClr val="B3B2B5"/>
                </a:solidFill>
                <a:latin typeface="Arial" panose="020B0604020202020204" pitchFamily="34" charset="0"/>
              </a:rPr>
              <a:t>CI: 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confidence interval; DAPT: dual antiplatelet therapy; HR: hazard ratio; MACE: major adverse cardiovascular events; MALE: major adverse limb events; VKA: vitamin K antagonist</a:t>
            </a:r>
          </a:p>
        </p:txBody>
      </p:sp>
      <p:sp>
        <p:nvSpPr>
          <p:cNvPr id="20" name="Subtitle 1">
            <a:extLst>
              <a:ext uri="{FF2B5EF4-FFF2-40B4-BE49-F238E27FC236}">
                <a16:creationId xmlns:a16="http://schemas.microsoft.com/office/drawing/2014/main" id="{BC59610D-D8B5-4BFD-B010-7944BA90450D}"/>
              </a:ext>
            </a:extLst>
          </p:cNvPr>
          <p:cNvSpPr txBox="1">
            <a:spLocks/>
          </p:cNvSpPr>
          <p:nvPr/>
        </p:nvSpPr>
        <p:spPr>
          <a:xfrm>
            <a:off x="612776" y="1238314"/>
            <a:ext cx="3779837" cy="430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 dirty="0"/>
              <a:t>DAPT with clopidogrel after surgical </a:t>
            </a:r>
            <a:r>
              <a:rPr lang="en-US" altLang="en-US" sz="1400" b="1" kern="0" dirty="0" err="1"/>
              <a:t>revascularisation</a:t>
            </a:r>
            <a:r>
              <a:rPr lang="en-US" altLang="en-US" sz="1400" b="1" kern="0" dirty="0"/>
              <a:t> (CASPAR)</a:t>
            </a:r>
            <a:r>
              <a:rPr lang="en-US" altLang="en-US" sz="1400" b="1" kern="0" baseline="30000" dirty="0"/>
              <a:t>4</a:t>
            </a:r>
          </a:p>
        </p:txBody>
      </p:sp>
      <p:sp>
        <p:nvSpPr>
          <p:cNvPr id="21" name="Subtitle 1">
            <a:extLst>
              <a:ext uri="{FF2B5EF4-FFF2-40B4-BE49-F238E27FC236}">
                <a16:creationId xmlns:a16="http://schemas.microsoft.com/office/drawing/2014/main" id="{F7E5337B-BB1B-4700-9F6D-C5E840BC4068}"/>
              </a:ext>
            </a:extLst>
          </p:cNvPr>
          <p:cNvSpPr txBox="1">
            <a:spLocks/>
          </p:cNvSpPr>
          <p:nvPr/>
        </p:nvSpPr>
        <p:spPr>
          <a:xfrm>
            <a:off x="4751387" y="1247839"/>
            <a:ext cx="3779837" cy="430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 dirty="0"/>
              <a:t>Anticoagulation with VKA* after surgical </a:t>
            </a:r>
            <a:r>
              <a:rPr lang="en-US" altLang="en-US" sz="1400" b="1" kern="0" dirty="0" err="1"/>
              <a:t>revascularisation</a:t>
            </a:r>
            <a:r>
              <a:rPr lang="en-US" altLang="en-US" sz="1400" b="1" kern="0" dirty="0"/>
              <a:t> (Dutch BOA)</a:t>
            </a:r>
            <a:r>
              <a:rPr lang="en-US" altLang="en-US" sz="1400" b="1" kern="0" baseline="30000" dirty="0"/>
              <a:t>5</a:t>
            </a:r>
          </a:p>
        </p:txBody>
      </p:sp>
      <p:sp>
        <p:nvSpPr>
          <p:cNvPr id="24" name="Subtitle 1">
            <a:extLst>
              <a:ext uri="{FF2B5EF4-FFF2-40B4-BE49-F238E27FC236}">
                <a16:creationId xmlns:a16="http://schemas.microsoft.com/office/drawing/2014/main" id="{F5B5819B-BAA2-47F7-AE74-E754C7522114}"/>
              </a:ext>
            </a:extLst>
          </p:cNvPr>
          <p:cNvSpPr txBox="1">
            <a:spLocks/>
          </p:cNvSpPr>
          <p:nvPr/>
        </p:nvSpPr>
        <p:spPr>
          <a:xfrm>
            <a:off x="4757734" y="1795555"/>
            <a:ext cx="3779837" cy="18466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200" b="1" kern="0"/>
              <a:t>Overall graph occlusion</a:t>
            </a:r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C358D026-551C-4B05-9B0C-FD35679B4BCA}"/>
              </a:ext>
            </a:extLst>
          </p:cNvPr>
          <p:cNvSpPr/>
          <p:nvPr/>
        </p:nvSpPr>
        <p:spPr bwMode="auto">
          <a:xfrm>
            <a:off x="924077" y="4334386"/>
            <a:ext cx="3697093" cy="488628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</a:ln>
          <a:effectLst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endParaRPr lang="en-GB" sz="160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390749F-66E1-46BB-B76B-0A988CD527E4}"/>
              </a:ext>
            </a:extLst>
          </p:cNvPr>
          <p:cNvGrpSpPr/>
          <p:nvPr/>
        </p:nvGrpSpPr>
        <p:grpSpPr>
          <a:xfrm>
            <a:off x="602028" y="1786030"/>
            <a:ext cx="3981558" cy="3139107"/>
            <a:chOff x="502012" y="1786030"/>
            <a:chExt cx="3981558" cy="3139107"/>
          </a:xfrm>
        </p:grpSpPr>
        <p:sp>
          <p:nvSpPr>
            <p:cNvPr id="23" name="Subtitle 1">
              <a:extLst>
                <a:ext uri="{FF2B5EF4-FFF2-40B4-BE49-F238E27FC236}">
                  <a16:creationId xmlns:a16="http://schemas.microsoft.com/office/drawing/2014/main" id="{F1C6AF92-F4EC-4E16-946E-D1F73AC21066}"/>
                </a:ext>
              </a:extLst>
            </p:cNvPr>
            <p:cNvSpPr txBox="1">
              <a:spLocks/>
            </p:cNvSpPr>
            <p:nvPr/>
          </p:nvSpPr>
          <p:spPr>
            <a:xfrm>
              <a:off x="619123" y="1786030"/>
              <a:ext cx="3779837" cy="36933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rtlCol="0">
              <a:spAutoFit/>
            </a:bodyPr>
            <a:lstStyle>
              <a:lvl1pPr marL="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80000"/>
                <a:buFont typeface="Wingdings" pitchFamily="2" charset="2"/>
                <a:buNone/>
                <a:tabLst>
                  <a:tab pos="1238250" algn="l"/>
                </a:tabLst>
                <a:defRPr lang="en-GB" sz="240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546100" indent="-276225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Symbol" panose="05050102010706020507" pitchFamily="18" charset="2"/>
                <a:buChar char=""/>
                <a:tabLst>
                  <a:tab pos="1238250" algn="l"/>
                </a:tabLst>
                <a:def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2pPr>
              <a:lvl3pPr marL="835025" indent="-287338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>
                  <a:tab pos="1238250" algn="l"/>
                </a:tabLst>
                <a:def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3pPr>
              <a:lvl4pPr marL="1103313" indent="-266700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4pPr>
              <a:lvl5pPr marL="1362075" indent="-285750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panose="020B0604020202020204" pitchFamily="34" charset="0"/>
                <a:buChar char="–"/>
                <a:tabLst/>
                <a:defRPr sz="16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defRPr>
              </a:lvl5pPr>
              <a:lvl6pPr marL="25987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6pPr>
              <a:lvl7pPr marL="30559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7pPr>
              <a:lvl8pPr marL="35131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8pPr>
              <a:lvl9pPr marL="3970338" indent="-239713" algn="l" rtl="0" eaLnBrk="1" fontAlgn="base" hangingPunct="1">
                <a:spcBef>
                  <a:spcPct val="25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Char char="–"/>
                <a:tabLst>
                  <a:tab pos="1238250" algn="l"/>
                </a:tabLst>
                <a:defRPr sz="1600">
                  <a:solidFill>
                    <a:schemeClr val="tx1"/>
                  </a:solidFill>
                  <a:latin typeface="+mn-lt"/>
                </a:defRPr>
              </a:lvl9pPr>
            </a:lstStyle>
            <a:p>
              <a:r>
                <a:rPr lang="en-US" altLang="en-US" sz="1200" b="1" kern="0"/>
                <a:t>Graftocclusion/revascularisation/replacement, amputation above ankle, death: </a:t>
              </a:r>
            </a:p>
          </p:txBody>
        </p:sp>
        <p:sp>
          <p:nvSpPr>
            <p:cNvPr id="26" name="Rectangle 182">
              <a:extLst>
                <a:ext uri="{FF2B5EF4-FFF2-40B4-BE49-F238E27FC236}">
                  <a16:creationId xmlns:a16="http://schemas.microsoft.com/office/drawing/2014/main" id="{EFA4D697-BCBC-47FB-90A6-9E321E9ECD31}"/>
                </a:ext>
              </a:extLst>
            </p:cNvPr>
            <p:cNvSpPr/>
            <p:nvPr/>
          </p:nvSpPr>
          <p:spPr bwMode="auto">
            <a:xfrm>
              <a:off x="778190" y="2125699"/>
              <a:ext cx="321576" cy="2225811"/>
            </a:xfrm>
            <a:prstGeom prst="rect">
              <a:avLst/>
            </a:prstGeom>
            <a:solidFill>
              <a:schemeClr val="bg1"/>
            </a:solidFill>
            <a:ln w="19050" algn="ctr">
              <a:noFill/>
              <a:miter lim="800000"/>
            </a:ln>
            <a:effectLst/>
          </p:spPr>
          <p:txBody>
            <a:bodyPr wrap="square" lIns="0" tIns="0" rIns="0" bIns="0" rtlCol="0" anchor="ctr">
              <a:noAutofit/>
            </a:bodyPr>
            <a:lstStyle>
              <a:defPPr>
                <a:defRPr lang="en-US"/>
              </a:def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GB" sz="1600"/>
            </a:p>
          </p:txBody>
        </p:sp>
        <p:sp>
          <p:nvSpPr>
            <p:cNvPr id="27" name="TextBox 19">
              <a:extLst>
                <a:ext uri="{FF2B5EF4-FFF2-40B4-BE49-F238E27FC236}">
                  <a16:creationId xmlns:a16="http://schemas.microsoft.com/office/drawing/2014/main" id="{ACA0D50D-89E6-47DB-8E27-297EA0C01F47}"/>
                </a:ext>
              </a:extLst>
            </p:cNvPr>
            <p:cNvSpPr txBox="1"/>
            <p:nvPr/>
          </p:nvSpPr>
          <p:spPr>
            <a:xfrm>
              <a:off x="1100036" y="3587758"/>
              <a:ext cx="3371581" cy="4001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sz="1000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GUSTO moderate or severe bleeding: </a:t>
              </a:r>
              <a:br>
                <a:rPr kumimoji="0" lang="en-US" sz="1000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</a:br>
              <a:r>
                <a:rPr kumimoji="0" lang="en-US" sz="1000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HR 2.84 (95% CI 1.32–6.08)</a:t>
              </a:r>
            </a:p>
          </p:txBody>
        </p:sp>
        <p:grpSp>
          <p:nvGrpSpPr>
            <p:cNvPr id="28" name="Group 63">
              <a:extLst>
                <a:ext uri="{FF2B5EF4-FFF2-40B4-BE49-F238E27FC236}">
                  <a16:creationId xmlns:a16="http://schemas.microsoft.com/office/drawing/2014/main" id="{99E2F311-920C-425E-A506-FEB5002B0296}"/>
                </a:ext>
              </a:extLst>
            </p:cNvPr>
            <p:cNvGrpSpPr/>
            <p:nvPr/>
          </p:nvGrpSpPr>
          <p:grpSpPr>
            <a:xfrm>
              <a:off x="1094603" y="2246474"/>
              <a:ext cx="3292778" cy="2678663"/>
              <a:chOff x="5508181" y="1895276"/>
              <a:chExt cx="3468034" cy="2603563"/>
            </a:xfrm>
          </p:grpSpPr>
          <p:sp>
            <p:nvSpPr>
              <p:cNvPr id="29" name="Line 13">
                <a:extLst>
                  <a:ext uri="{FF2B5EF4-FFF2-40B4-BE49-F238E27FC236}">
                    <a16:creationId xmlns:a16="http://schemas.microsoft.com/office/drawing/2014/main" id="{998D6A3E-E667-49AE-BC4D-ADD6D10FE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508181" y="1895276"/>
                <a:ext cx="0" cy="2133375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l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  <p:sp>
            <p:nvSpPr>
              <p:cNvPr id="31" name="Rectangle 25">
                <a:extLst>
                  <a:ext uri="{FF2B5EF4-FFF2-40B4-BE49-F238E27FC236}">
                    <a16:creationId xmlns:a16="http://schemas.microsoft.com/office/drawing/2014/main" id="{51FC2448-BFBE-431B-8C2E-83C157F73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2193" y="4146040"/>
                <a:ext cx="74286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33" name="TextBox 91">
                <a:extLst>
                  <a:ext uri="{FF2B5EF4-FFF2-40B4-BE49-F238E27FC236}">
                    <a16:creationId xmlns:a16="http://schemas.microsoft.com/office/drawing/2014/main" id="{F874D70D-0B0E-4121-B2BC-F18A43B7B6D6}"/>
                  </a:ext>
                </a:extLst>
              </p:cNvPr>
              <p:cNvSpPr txBox="1"/>
              <p:nvPr/>
            </p:nvSpPr>
            <p:spPr>
              <a:xfrm>
                <a:off x="5508181" y="4257401"/>
                <a:ext cx="3468034" cy="241438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>
                <a:defPPr>
                  <a:defRPr lang="en-US"/>
                </a:defPPr>
              </a:lstStyle>
              <a:p>
                <a:pPr algn="ctr" defTabSz="914355" fontAlgn="base">
                  <a:spcBef>
                    <a:spcPct val="5000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GB" sz="1000" b="1" i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</a:rPr>
                  <a:t>Time (days)</a:t>
                </a:r>
              </a:p>
            </p:txBody>
          </p:sp>
          <p:grpSp>
            <p:nvGrpSpPr>
              <p:cNvPr id="35" name="Group 96">
                <a:extLst>
                  <a:ext uri="{FF2B5EF4-FFF2-40B4-BE49-F238E27FC236}">
                    <a16:creationId xmlns:a16="http://schemas.microsoft.com/office/drawing/2014/main" id="{5E856002-0C73-46EF-BE4B-5DA04273633C}"/>
                  </a:ext>
                </a:extLst>
              </p:cNvPr>
              <p:cNvGrpSpPr/>
              <p:nvPr/>
            </p:nvGrpSpPr>
            <p:grpSpPr>
              <a:xfrm>
                <a:off x="5512872" y="4029832"/>
                <a:ext cx="3450364" cy="61978"/>
                <a:chOff x="5411970" y="4149091"/>
                <a:chExt cx="3450364" cy="61978"/>
              </a:xfrm>
            </p:grpSpPr>
            <p:sp>
              <p:nvSpPr>
                <p:cNvPr id="36" name="Line 20">
                  <a:extLst>
                    <a:ext uri="{FF2B5EF4-FFF2-40B4-BE49-F238E27FC236}">
                      <a16:creationId xmlns:a16="http://schemas.microsoft.com/office/drawing/2014/main" id="{CFE58808-C922-4867-8E2D-82851FC7D9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446168" y="4149091"/>
                  <a:ext cx="0" cy="61978"/>
                </a:xfrm>
                <a:prstGeom prst="line">
                  <a:avLst/>
                </a:prstGeom>
                <a:noFill/>
                <a:ln w="12700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</a:lstStyle>
                <a:p>
                  <a:pPr algn="l" defTabSz="914355" fontAlgn="auto">
                    <a:spcBef>
                      <a:spcPct val="0"/>
                    </a:spcBef>
                    <a:spcAft>
                      <a:spcPct val="0"/>
                    </a:spcAft>
                    <a:buNone/>
                    <a:defRPr kumimoji="0" b="0" i="0" normalizeH="0" noProof="0">
                      <a:uLnTx/>
                      <a:uFillTx/>
                      <a:latin typeface="Arial" pitchFamily="34" charset="0"/>
                      <a:ea typeface="+mn-ea"/>
                      <a:cs typeface="+mn-cs"/>
                    </a:defRPr>
                  </a:pPr>
                  <a:endParaRPr lang="en-US" sz="1100" kern="0">
                    <a:latin typeface="Arial" pitchFamily="34" charset="0"/>
                  </a:endParaRPr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7A45C047-5A04-43D2-B3A2-F6AE1D96FE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411970" y="4149091"/>
                  <a:ext cx="3450364" cy="0"/>
                </a:xfrm>
                <a:prstGeom prst="line">
                  <a:avLst/>
                </a:prstGeom>
                <a:noFill/>
                <a:ln w="12700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</a:lstStyle>
                <a:p>
                  <a:pPr algn="l" defTabSz="914355" fontAlgn="auto">
                    <a:spcBef>
                      <a:spcPct val="0"/>
                    </a:spcBef>
                    <a:spcAft>
                      <a:spcPct val="0"/>
                    </a:spcAft>
                    <a:buNone/>
                    <a:defRPr kumimoji="0" b="0" i="0" normalizeH="0" noProof="0">
                      <a:uLnTx/>
                      <a:uFillTx/>
                      <a:latin typeface="Arial" pitchFamily="34" charset="0"/>
                      <a:ea typeface="+mn-ea"/>
                      <a:cs typeface="+mn-cs"/>
                    </a:defRPr>
                  </a:pPr>
                  <a:endParaRPr lang="en-US" sz="1100" kern="0">
                    <a:latin typeface="Arial" pitchFamily="34" charset="0"/>
                  </a:endParaRPr>
                </a:p>
              </p:txBody>
            </p:sp>
          </p:grpSp>
        </p:grpSp>
        <p:grpSp>
          <p:nvGrpSpPr>
            <p:cNvPr id="38" name="Group 14">
              <a:extLst>
                <a:ext uri="{FF2B5EF4-FFF2-40B4-BE49-F238E27FC236}">
                  <a16:creationId xmlns:a16="http://schemas.microsoft.com/office/drawing/2014/main" id="{4E408EB0-77D6-4BCE-A247-561CD1D2A3C2}"/>
                </a:ext>
              </a:extLst>
            </p:cNvPr>
            <p:cNvGrpSpPr/>
            <p:nvPr/>
          </p:nvGrpSpPr>
          <p:grpSpPr>
            <a:xfrm>
              <a:off x="1349788" y="4438503"/>
              <a:ext cx="141064" cy="270689"/>
              <a:chOff x="1105328" y="4045214"/>
              <a:chExt cx="163470" cy="263102"/>
            </a:xfrm>
          </p:grpSpPr>
          <p:sp>
            <p:nvSpPr>
              <p:cNvPr id="39" name="Rectangle 26">
                <a:extLst>
                  <a:ext uri="{FF2B5EF4-FFF2-40B4-BE49-F238E27FC236}">
                    <a16:creationId xmlns:a16="http://schemas.microsoft.com/office/drawing/2014/main" id="{3E7722A5-5847-4FEE-B96E-FB3D4FE41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5328" y="4158741"/>
                <a:ext cx="163470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50</a:t>
                </a:r>
              </a:p>
            </p:txBody>
          </p:sp>
          <p:sp>
            <p:nvSpPr>
              <p:cNvPr id="44" name="Line 21">
                <a:extLst>
                  <a:ext uri="{FF2B5EF4-FFF2-40B4-BE49-F238E27FC236}">
                    <a16:creationId xmlns:a16="http://schemas.microsoft.com/office/drawing/2014/main" id="{9F89A480-2B90-4C55-A62C-F92A5C8AC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45" name="Group 119">
              <a:extLst>
                <a:ext uri="{FF2B5EF4-FFF2-40B4-BE49-F238E27FC236}">
                  <a16:creationId xmlns:a16="http://schemas.microsoft.com/office/drawing/2014/main" id="{48886DBF-25DC-4EC1-9AFA-3BE434C3ABC5}"/>
                </a:ext>
              </a:extLst>
            </p:cNvPr>
            <p:cNvGrpSpPr/>
            <p:nvPr/>
          </p:nvGrpSpPr>
          <p:grpSpPr>
            <a:xfrm>
              <a:off x="1610265" y="4438503"/>
              <a:ext cx="211596" cy="270689"/>
              <a:chOff x="1064461" y="4045214"/>
              <a:chExt cx="245205" cy="263102"/>
            </a:xfrm>
          </p:grpSpPr>
          <p:sp>
            <p:nvSpPr>
              <p:cNvPr id="46" name="Rectangle 26">
                <a:extLst>
                  <a:ext uri="{FF2B5EF4-FFF2-40B4-BE49-F238E27FC236}">
                    <a16:creationId xmlns:a16="http://schemas.microsoft.com/office/drawing/2014/main" id="{FE8A3487-93BD-43FA-8474-47DDEE9494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100</a:t>
                </a:r>
              </a:p>
            </p:txBody>
          </p:sp>
          <p:sp>
            <p:nvSpPr>
              <p:cNvPr id="47" name="Line 21">
                <a:extLst>
                  <a:ext uri="{FF2B5EF4-FFF2-40B4-BE49-F238E27FC236}">
                    <a16:creationId xmlns:a16="http://schemas.microsoft.com/office/drawing/2014/main" id="{43FD2AEC-DDA7-4BD4-AF51-F2E41B8D0A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53" name="Group 122">
              <a:extLst>
                <a:ext uri="{FF2B5EF4-FFF2-40B4-BE49-F238E27FC236}">
                  <a16:creationId xmlns:a16="http://schemas.microsoft.com/office/drawing/2014/main" id="{BC0A1955-B53E-4094-BC6B-E3A0F47E47CA}"/>
                </a:ext>
              </a:extLst>
            </p:cNvPr>
            <p:cNvGrpSpPr/>
            <p:nvPr/>
          </p:nvGrpSpPr>
          <p:grpSpPr>
            <a:xfrm>
              <a:off x="1906011" y="4438503"/>
              <a:ext cx="211596" cy="270689"/>
              <a:chOff x="1064461" y="4045214"/>
              <a:chExt cx="245205" cy="263102"/>
            </a:xfrm>
          </p:grpSpPr>
          <p:sp>
            <p:nvSpPr>
              <p:cNvPr id="54" name="Rectangle 26">
                <a:extLst>
                  <a:ext uri="{FF2B5EF4-FFF2-40B4-BE49-F238E27FC236}">
                    <a16:creationId xmlns:a16="http://schemas.microsoft.com/office/drawing/2014/main" id="{32AD8AA2-CC3C-4449-ADF5-A41AF03C5F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150</a:t>
                </a:r>
              </a:p>
            </p:txBody>
          </p:sp>
          <p:sp>
            <p:nvSpPr>
              <p:cNvPr id="55" name="Line 21">
                <a:extLst>
                  <a:ext uri="{FF2B5EF4-FFF2-40B4-BE49-F238E27FC236}">
                    <a16:creationId xmlns:a16="http://schemas.microsoft.com/office/drawing/2014/main" id="{F7F934FE-30F6-4F65-9F20-DDA142DB5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56" name="Group 125">
              <a:extLst>
                <a:ext uri="{FF2B5EF4-FFF2-40B4-BE49-F238E27FC236}">
                  <a16:creationId xmlns:a16="http://schemas.microsoft.com/office/drawing/2014/main" id="{E7C0E544-EF83-4DE8-A306-7D1A1F3E5BF2}"/>
                </a:ext>
              </a:extLst>
            </p:cNvPr>
            <p:cNvGrpSpPr/>
            <p:nvPr/>
          </p:nvGrpSpPr>
          <p:grpSpPr>
            <a:xfrm>
              <a:off x="2201758" y="4438503"/>
              <a:ext cx="211596" cy="270689"/>
              <a:chOff x="1064462" y="4045214"/>
              <a:chExt cx="245205" cy="263102"/>
            </a:xfrm>
          </p:grpSpPr>
          <p:sp>
            <p:nvSpPr>
              <p:cNvPr id="57" name="Rectangle 26">
                <a:extLst>
                  <a:ext uri="{FF2B5EF4-FFF2-40B4-BE49-F238E27FC236}">
                    <a16:creationId xmlns:a16="http://schemas.microsoft.com/office/drawing/2014/main" id="{7914675C-CB63-4D37-A993-D51A80E570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2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200</a:t>
                </a:r>
              </a:p>
            </p:txBody>
          </p:sp>
          <p:sp>
            <p:nvSpPr>
              <p:cNvPr id="58" name="Line 21">
                <a:extLst>
                  <a:ext uri="{FF2B5EF4-FFF2-40B4-BE49-F238E27FC236}">
                    <a16:creationId xmlns:a16="http://schemas.microsoft.com/office/drawing/2014/main" id="{F71C30AF-BE33-4372-9F6B-E36A883586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59" name="Group 128">
              <a:extLst>
                <a:ext uri="{FF2B5EF4-FFF2-40B4-BE49-F238E27FC236}">
                  <a16:creationId xmlns:a16="http://schemas.microsoft.com/office/drawing/2014/main" id="{CA6E8D52-392F-47A8-9859-28757C337AC1}"/>
                </a:ext>
              </a:extLst>
            </p:cNvPr>
            <p:cNvGrpSpPr/>
            <p:nvPr/>
          </p:nvGrpSpPr>
          <p:grpSpPr>
            <a:xfrm>
              <a:off x="2497504" y="4438503"/>
              <a:ext cx="211596" cy="270689"/>
              <a:chOff x="1064462" y="4045214"/>
              <a:chExt cx="245205" cy="263102"/>
            </a:xfrm>
          </p:grpSpPr>
          <p:sp>
            <p:nvSpPr>
              <p:cNvPr id="60" name="Rectangle 26">
                <a:extLst>
                  <a:ext uri="{FF2B5EF4-FFF2-40B4-BE49-F238E27FC236}">
                    <a16:creationId xmlns:a16="http://schemas.microsoft.com/office/drawing/2014/main" id="{E2DC9B38-0647-45B4-964E-B75214B87F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2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250</a:t>
                </a:r>
              </a:p>
            </p:txBody>
          </p:sp>
          <p:sp>
            <p:nvSpPr>
              <p:cNvPr id="61" name="Line 21">
                <a:extLst>
                  <a:ext uri="{FF2B5EF4-FFF2-40B4-BE49-F238E27FC236}">
                    <a16:creationId xmlns:a16="http://schemas.microsoft.com/office/drawing/2014/main" id="{F99EF46A-9274-4E65-9E72-DFB67C1A0F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62" name="Group 131">
              <a:extLst>
                <a:ext uri="{FF2B5EF4-FFF2-40B4-BE49-F238E27FC236}">
                  <a16:creationId xmlns:a16="http://schemas.microsoft.com/office/drawing/2014/main" id="{3590898F-7035-4D48-B40C-AAB69F87C0AC}"/>
                </a:ext>
              </a:extLst>
            </p:cNvPr>
            <p:cNvGrpSpPr/>
            <p:nvPr/>
          </p:nvGrpSpPr>
          <p:grpSpPr>
            <a:xfrm>
              <a:off x="2793248" y="4438503"/>
              <a:ext cx="211596" cy="270689"/>
              <a:chOff x="1064461" y="4045214"/>
              <a:chExt cx="245205" cy="263102"/>
            </a:xfrm>
          </p:grpSpPr>
          <p:sp>
            <p:nvSpPr>
              <p:cNvPr id="63" name="Rectangle 26">
                <a:extLst>
                  <a:ext uri="{FF2B5EF4-FFF2-40B4-BE49-F238E27FC236}">
                    <a16:creationId xmlns:a16="http://schemas.microsoft.com/office/drawing/2014/main" id="{AD22C0AA-70A5-49CB-B4E2-D55665631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300</a:t>
                </a:r>
              </a:p>
            </p:txBody>
          </p:sp>
          <p:sp>
            <p:nvSpPr>
              <p:cNvPr id="64" name="Line 21">
                <a:extLst>
                  <a:ext uri="{FF2B5EF4-FFF2-40B4-BE49-F238E27FC236}">
                    <a16:creationId xmlns:a16="http://schemas.microsoft.com/office/drawing/2014/main" id="{32949FE2-A3E1-4643-9CB7-1D5A6E647D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65" name="Group 134">
              <a:extLst>
                <a:ext uri="{FF2B5EF4-FFF2-40B4-BE49-F238E27FC236}">
                  <a16:creationId xmlns:a16="http://schemas.microsoft.com/office/drawing/2014/main" id="{7466C9CE-CFA6-49FB-8522-C27A150F222B}"/>
                </a:ext>
              </a:extLst>
            </p:cNvPr>
            <p:cNvGrpSpPr/>
            <p:nvPr/>
          </p:nvGrpSpPr>
          <p:grpSpPr>
            <a:xfrm>
              <a:off x="3088993" y="4438503"/>
              <a:ext cx="211596" cy="270689"/>
              <a:chOff x="1064461" y="4045214"/>
              <a:chExt cx="245205" cy="263102"/>
            </a:xfrm>
          </p:grpSpPr>
          <p:sp>
            <p:nvSpPr>
              <p:cNvPr id="66" name="Rectangle 26">
                <a:extLst>
                  <a:ext uri="{FF2B5EF4-FFF2-40B4-BE49-F238E27FC236}">
                    <a16:creationId xmlns:a16="http://schemas.microsoft.com/office/drawing/2014/main" id="{0E6F501F-61FA-4A84-BE8C-EC6ECCB561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350</a:t>
                </a:r>
              </a:p>
            </p:txBody>
          </p:sp>
          <p:sp>
            <p:nvSpPr>
              <p:cNvPr id="67" name="Line 21">
                <a:extLst>
                  <a:ext uri="{FF2B5EF4-FFF2-40B4-BE49-F238E27FC236}">
                    <a16:creationId xmlns:a16="http://schemas.microsoft.com/office/drawing/2014/main" id="{3C395DEE-42C9-4C39-9BB0-935B437E7A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68" name="Group 137">
              <a:extLst>
                <a:ext uri="{FF2B5EF4-FFF2-40B4-BE49-F238E27FC236}">
                  <a16:creationId xmlns:a16="http://schemas.microsoft.com/office/drawing/2014/main" id="{28DD1E40-15D1-4B9E-8C98-8AF1BD6E8A49}"/>
                </a:ext>
              </a:extLst>
            </p:cNvPr>
            <p:cNvGrpSpPr/>
            <p:nvPr/>
          </p:nvGrpSpPr>
          <p:grpSpPr>
            <a:xfrm>
              <a:off x="3384739" y="4438503"/>
              <a:ext cx="211596" cy="270689"/>
              <a:chOff x="1064461" y="4045214"/>
              <a:chExt cx="245205" cy="263102"/>
            </a:xfrm>
          </p:grpSpPr>
          <p:sp>
            <p:nvSpPr>
              <p:cNvPr id="69" name="Rectangle 26">
                <a:extLst>
                  <a:ext uri="{FF2B5EF4-FFF2-40B4-BE49-F238E27FC236}">
                    <a16:creationId xmlns:a16="http://schemas.microsoft.com/office/drawing/2014/main" id="{56CCDEE4-0276-493C-B88C-F13B189567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400</a:t>
                </a:r>
              </a:p>
            </p:txBody>
          </p:sp>
          <p:sp>
            <p:nvSpPr>
              <p:cNvPr id="70" name="Line 21">
                <a:extLst>
                  <a:ext uri="{FF2B5EF4-FFF2-40B4-BE49-F238E27FC236}">
                    <a16:creationId xmlns:a16="http://schemas.microsoft.com/office/drawing/2014/main" id="{29BEFCD1-6868-4F9E-A1B8-66A7E65C8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71" name="Group 140">
              <a:extLst>
                <a:ext uri="{FF2B5EF4-FFF2-40B4-BE49-F238E27FC236}">
                  <a16:creationId xmlns:a16="http://schemas.microsoft.com/office/drawing/2014/main" id="{8DEDC0CE-4A2C-46CE-A6EC-E738339EF679}"/>
                </a:ext>
              </a:extLst>
            </p:cNvPr>
            <p:cNvGrpSpPr/>
            <p:nvPr/>
          </p:nvGrpSpPr>
          <p:grpSpPr>
            <a:xfrm>
              <a:off x="3680485" y="4438503"/>
              <a:ext cx="211596" cy="270689"/>
              <a:chOff x="1064461" y="4045214"/>
              <a:chExt cx="245205" cy="263102"/>
            </a:xfrm>
          </p:grpSpPr>
          <p:sp>
            <p:nvSpPr>
              <p:cNvPr id="72" name="Rectangle 26">
                <a:extLst>
                  <a:ext uri="{FF2B5EF4-FFF2-40B4-BE49-F238E27FC236}">
                    <a16:creationId xmlns:a16="http://schemas.microsoft.com/office/drawing/2014/main" id="{AC3C1B60-16C4-4F2D-BA85-5FCC29CD10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450</a:t>
                </a:r>
              </a:p>
            </p:txBody>
          </p:sp>
          <p:sp>
            <p:nvSpPr>
              <p:cNvPr id="73" name="Line 21">
                <a:extLst>
                  <a:ext uri="{FF2B5EF4-FFF2-40B4-BE49-F238E27FC236}">
                    <a16:creationId xmlns:a16="http://schemas.microsoft.com/office/drawing/2014/main" id="{55A3C64A-AA39-4E0A-880B-2772F340CB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74" name="Group 143">
              <a:extLst>
                <a:ext uri="{FF2B5EF4-FFF2-40B4-BE49-F238E27FC236}">
                  <a16:creationId xmlns:a16="http://schemas.microsoft.com/office/drawing/2014/main" id="{5DF80A86-C782-429C-BA70-B8002B3A7A2E}"/>
                </a:ext>
              </a:extLst>
            </p:cNvPr>
            <p:cNvGrpSpPr/>
            <p:nvPr/>
          </p:nvGrpSpPr>
          <p:grpSpPr>
            <a:xfrm>
              <a:off x="3976231" y="4438503"/>
              <a:ext cx="211596" cy="270689"/>
              <a:chOff x="1064461" y="4045214"/>
              <a:chExt cx="245205" cy="263102"/>
            </a:xfrm>
          </p:grpSpPr>
          <p:sp>
            <p:nvSpPr>
              <p:cNvPr id="75" name="Rectangle 26">
                <a:extLst>
                  <a:ext uri="{FF2B5EF4-FFF2-40B4-BE49-F238E27FC236}">
                    <a16:creationId xmlns:a16="http://schemas.microsoft.com/office/drawing/2014/main" id="{F47C823A-69A4-4261-9932-87B0E58BA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500</a:t>
                </a:r>
              </a:p>
            </p:txBody>
          </p:sp>
          <p:sp>
            <p:nvSpPr>
              <p:cNvPr id="76" name="Line 21">
                <a:extLst>
                  <a:ext uri="{FF2B5EF4-FFF2-40B4-BE49-F238E27FC236}">
                    <a16:creationId xmlns:a16="http://schemas.microsoft.com/office/drawing/2014/main" id="{E5F405EC-785D-4942-A90D-1FECA1F742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77" name="Group 146">
              <a:extLst>
                <a:ext uri="{FF2B5EF4-FFF2-40B4-BE49-F238E27FC236}">
                  <a16:creationId xmlns:a16="http://schemas.microsoft.com/office/drawing/2014/main" id="{666DE9EF-730D-4D81-8995-3394D46CAEB9}"/>
                </a:ext>
              </a:extLst>
            </p:cNvPr>
            <p:cNvGrpSpPr/>
            <p:nvPr/>
          </p:nvGrpSpPr>
          <p:grpSpPr>
            <a:xfrm>
              <a:off x="4271974" y="4438503"/>
              <a:ext cx="211596" cy="270689"/>
              <a:chOff x="1064461" y="4045214"/>
              <a:chExt cx="245205" cy="263102"/>
            </a:xfrm>
          </p:grpSpPr>
          <p:sp>
            <p:nvSpPr>
              <p:cNvPr id="78" name="Rectangle 26">
                <a:extLst>
                  <a:ext uri="{FF2B5EF4-FFF2-40B4-BE49-F238E27FC236}">
                    <a16:creationId xmlns:a16="http://schemas.microsoft.com/office/drawing/2014/main" id="{23A0E54D-3C38-4E50-807C-F07CB1CC87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461" y="4158741"/>
                <a:ext cx="245205" cy="14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550</a:t>
                </a:r>
              </a:p>
            </p:txBody>
          </p:sp>
          <p:sp>
            <p:nvSpPr>
              <p:cNvPr id="79" name="Line 21">
                <a:extLst>
                  <a:ext uri="{FF2B5EF4-FFF2-40B4-BE49-F238E27FC236}">
                    <a16:creationId xmlns:a16="http://schemas.microsoft.com/office/drawing/2014/main" id="{18A34916-B01B-499A-BB31-8346FE957A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86811" y="4045214"/>
                <a:ext cx="0" cy="6197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ct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0" name="Group 15">
              <a:extLst>
                <a:ext uri="{FF2B5EF4-FFF2-40B4-BE49-F238E27FC236}">
                  <a16:creationId xmlns:a16="http://schemas.microsoft.com/office/drawing/2014/main" id="{8D42BFAC-18F3-4D9E-99B2-7E5D0DB03743}"/>
                </a:ext>
              </a:extLst>
            </p:cNvPr>
            <p:cNvGrpSpPr/>
            <p:nvPr/>
          </p:nvGrpSpPr>
          <p:grpSpPr>
            <a:xfrm>
              <a:off x="959032" y="4303082"/>
              <a:ext cx="136779" cy="153888"/>
              <a:chOff x="644735" y="3957801"/>
              <a:chExt cx="158503" cy="149574"/>
            </a:xfrm>
          </p:grpSpPr>
          <p:sp>
            <p:nvSpPr>
              <p:cNvPr id="81" name="Rectangle 15">
                <a:extLst>
                  <a:ext uri="{FF2B5EF4-FFF2-40B4-BE49-F238E27FC236}">
                    <a16:creationId xmlns:a16="http://schemas.microsoft.com/office/drawing/2014/main" id="{A9C6AE9C-29A2-4532-891E-111DDECFB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4735" y="3957801"/>
                <a:ext cx="81735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82" name="Line 7">
                <a:extLst>
                  <a:ext uri="{FF2B5EF4-FFF2-40B4-BE49-F238E27FC236}">
                    <a16:creationId xmlns:a16="http://schemas.microsoft.com/office/drawing/2014/main" id="{12B52CC9-E771-4C59-9207-3FEB34A3E1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3" name="Group 151">
              <a:extLst>
                <a:ext uri="{FF2B5EF4-FFF2-40B4-BE49-F238E27FC236}">
                  <a16:creationId xmlns:a16="http://schemas.microsoft.com/office/drawing/2014/main" id="{CDAE7580-5F0B-4BE8-8732-C22B7384B376}"/>
                </a:ext>
              </a:extLst>
            </p:cNvPr>
            <p:cNvGrpSpPr/>
            <p:nvPr/>
          </p:nvGrpSpPr>
          <p:grpSpPr>
            <a:xfrm>
              <a:off x="888499" y="4093079"/>
              <a:ext cx="207310" cy="153888"/>
              <a:chOff x="563000" y="3957801"/>
              <a:chExt cx="240238" cy="149574"/>
            </a:xfrm>
          </p:grpSpPr>
          <p:sp>
            <p:nvSpPr>
              <p:cNvPr id="84" name="Rectangle 15">
                <a:extLst>
                  <a:ext uri="{FF2B5EF4-FFF2-40B4-BE49-F238E27FC236}">
                    <a16:creationId xmlns:a16="http://schemas.microsoft.com/office/drawing/2014/main" id="{451A4785-1C11-466E-B408-D6666F08C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85" name="Line 7">
                <a:extLst>
                  <a:ext uri="{FF2B5EF4-FFF2-40B4-BE49-F238E27FC236}">
                    <a16:creationId xmlns:a16="http://schemas.microsoft.com/office/drawing/2014/main" id="{CC619B6B-E0F0-48DF-9B44-10B3EFB60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6" name="Group 154">
              <a:extLst>
                <a:ext uri="{FF2B5EF4-FFF2-40B4-BE49-F238E27FC236}">
                  <a16:creationId xmlns:a16="http://schemas.microsoft.com/office/drawing/2014/main" id="{2556BCB5-BA9E-486C-A9C0-D4B8B11B3A98}"/>
                </a:ext>
              </a:extLst>
            </p:cNvPr>
            <p:cNvGrpSpPr/>
            <p:nvPr/>
          </p:nvGrpSpPr>
          <p:grpSpPr>
            <a:xfrm>
              <a:off x="888499" y="3877947"/>
              <a:ext cx="207310" cy="153888"/>
              <a:chOff x="563000" y="3957801"/>
              <a:chExt cx="240238" cy="149574"/>
            </a:xfrm>
          </p:grpSpPr>
          <p:sp>
            <p:nvSpPr>
              <p:cNvPr id="87" name="Rectangle 15">
                <a:extLst>
                  <a:ext uri="{FF2B5EF4-FFF2-40B4-BE49-F238E27FC236}">
                    <a16:creationId xmlns:a16="http://schemas.microsoft.com/office/drawing/2014/main" id="{5D5343C7-6FBA-4326-BB94-CE4EE109F9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20</a:t>
                </a:r>
              </a:p>
            </p:txBody>
          </p:sp>
          <p:sp>
            <p:nvSpPr>
              <p:cNvPr id="88" name="Line 7">
                <a:extLst>
                  <a:ext uri="{FF2B5EF4-FFF2-40B4-BE49-F238E27FC236}">
                    <a16:creationId xmlns:a16="http://schemas.microsoft.com/office/drawing/2014/main" id="{4215A7B6-A3EA-410B-8A38-F30AFBB6FC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89" name="Group 157">
              <a:extLst>
                <a:ext uri="{FF2B5EF4-FFF2-40B4-BE49-F238E27FC236}">
                  <a16:creationId xmlns:a16="http://schemas.microsoft.com/office/drawing/2014/main" id="{CDCBB861-8EA7-49AC-9333-1EFA270BE2E1}"/>
                </a:ext>
              </a:extLst>
            </p:cNvPr>
            <p:cNvGrpSpPr/>
            <p:nvPr/>
          </p:nvGrpSpPr>
          <p:grpSpPr>
            <a:xfrm>
              <a:off x="888499" y="3662818"/>
              <a:ext cx="207310" cy="153888"/>
              <a:chOff x="563000" y="3957801"/>
              <a:chExt cx="240238" cy="149574"/>
            </a:xfrm>
          </p:grpSpPr>
          <p:sp>
            <p:nvSpPr>
              <p:cNvPr id="90" name="Rectangle 15">
                <a:extLst>
                  <a:ext uri="{FF2B5EF4-FFF2-40B4-BE49-F238E27FC236}">
                    <a16:creationId xmlns:a16="http://schemas.microsoft.com/office/drawing/2014/main" id="{901880B3-E3E5-4BFF-A19C-5F0CB709AE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30</a:t>
                </a:r>
              </a:p>
            </p:txBody>
          </p:sp>
          <p:sp>
            <p:nvSpPr>
              <p:cNvPr id="91" name="Line 7">
                <a:extLst>
                  <a:ext uri="{FF2B5EF4-FFF2-40B4-BE49-F238E27FC236}">
                    <a16:creationId xmlns:a16="http://schemas.microsoft.com/office/drawing/2014/main" id="{E0CC336B-CDE4-4D3C-80C1-B8269357CD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92" name="Group 160">
              <a:extLst>
                <a:ext uri="{FF2B5EF4-FFF2-40B4-BE49-F238E27FC236}">
                  <a16:creationId xmlns:a16="http://schemas.microsoft.com/office/drawing/2014/main" id="{2A0D1232-8E2E-4757-9E15-CD45739FA246}"/>
                </a:ext>
              </a:extLst>
            </p:cNvPr>
            <p:cNvGrpSpPr/>
            <p:nvPr/>
          </p:nvGrpSpPr>
          <p:grpSpPr>
            <a:xfrm>
              <a:off x="888499" y="3447689"/>
              <a:ext cx="207310" cy="153888"/>
              <a:chOff x="563000" y="3957801"/>
              <a:chExt cx="240238" cy="149574"/>
            </a:xfrm>
          </p:grpSpPr>
          <p:sp>
            <p:nvSpPr>
              <p:cNvPr id="93" name="Rectangle 15">
                <a:extLst>
                  <a:ext uri="{FF2B5EF4-FFF2-40B4-BE49-F238E27FC236}">
                    <a16:creationId xmlns:a16="http://schemas.microsoft.com/office/drawing/2014/main" id="{90C65C38-6096-49FF-8D70-5E6E5A5493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40</a:t>
                </a:r>
              </a:p>
            </p:txBody>
          </p:sp>
          <p:sp>
            <p:nvSpPr>
              <p:cNvPr id="94" name="Line 7">
                <a:extLst>
                  <a:ext uri="{FF2B5EF4-FFF2-40B4-BE49-F238E27FC236}">
                    <a16:creationId xmlns:a16="http://schemas.microsoft.com/office/drawing/2014/main" id="{3C1E2E48-0373-4805-9C58-9058AACDB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95" name="Group 163">
              <a:extLst>
                <a:ext uri="{FF2B5EF4-FFF2-40B4-BE49-F238E27FC236}">
                  <a16:creationId xmlns:a16="http://schemas.microsoft.com/office/drawing/2014/main" id="{3813CE40-A471-4ADD-B869-2E12CF0F340A}"/>
                </a:ext>
              </a:extLst>
            </p:cNvPr>
            <p:cNvGrpSpPr/>
            <p:nvPr/>
          </p:nvGrpSpPr>
          <p:grpSpPr>
            <a:xfrm>
              <a:off x="888499" y="3017431"/>
              <a:ext cx="207310" cy="153888"/>
              <a:chOff x="563000" y="3957801"/>
              <a:chExt cx="240238" cy="149574"/>
            </a:xfrm>
          </p:grpSpPr>
          <p:sp>
            <p:nvSpPr>
              <p:cNvPr id="96" name="Rectangle 15">
                <a:extLst>
                  <a:ext uri="{FF2B5EF4-FFF2-40B4-BE49-F238E27FC236}">
                    <a16:creationId xmlns:a16="http://schemas.microsoft.com/office/drawing/2014/main" id="{D38E48FA-69FF-41B3-B5CA-7E891FC551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60</a:t>
                </a:r>
              </a:p>
            </p:txBody>
          </p:sp>
          <p:sp>
            <p:nvSpPr>
              <p:cNvPr id="97" name="Line 7">
                <a:extLst>
                  <a:ext uri="{FF2B5EF4-FFF2-40B4-BE49-F238E27FC236}">
                    <a16:creationId xmlns:a16="http://schemas.microsoft.com/office/drawing/2014/main" id="{E2A50F4F-8087-4503-8DEF-B7D255B9B7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98" name="Group 166">
              <a:extLst>
                <a:ext uri="{FF2B5EF4-FFF2-40B4-BE49-F238E27FC236}">
                  <a16:creationId xmlns:a16="http://schemas.microsoft.com/office/drawing/2014/main" id="{CBB66599-9AEB-4117-ADC5-6FF16E846E66}"/>
                </a:ext>
              </a:extLst>
            </p:cNvPr>
            <p:cNvGrpSpPr/>
            <p:nvPr/>
          </p:nvGrpSpPr>
          <p:grpSpPr>
            <a:xfrm>
              <a:off x="888499" y="3232561"/>
              <a:ext cx="207310" cy="153888"/>
              <a:chOff x="563000" y="3957801"/>
              <a:chExt cx="240238" cy="149574"/>
            </a:xfrm>
          </p:grpSpPr>
          <p:sp>
            <p:nvSpPr>
              <p:cNvPr id="99" name="Rectangle 15">
                <a:extLst>
                  <a:ext uri="{FF2B5EF4-FFF2-40B4-BE49-F238E27FC236}">
                    <a16:creationId xmlns:a16="http://schemas.microsoft.com/office/drawing/2014/main" id="{06895D46-E59A-4A40-948D-E3EE75F83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50</a:t>
                </a:r>
              </a:p>
            </p:txBody>
          </p:sp>
          <p:sp>
            <p:nvSpPr>
              <p:cNvPr id="100" name="Line 7">
                <a:extLst>
                  <a:ext uri="{FF2B5EF4-FFF2-40B4-BE49-F238E27FC236}">
                    <a16:creationId xmlns:a16="http://schemas.microsoft.com/office/drawing/2014/main" id="{D3F41984-F0A3-4A90-9F4A-B1435C29F4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01" name="Group 169">
              <a:extLst>
                <a:ext uri="{FF2B5EF4-FFF2-40B4-BE49-F238E27FC236}">
                  <a16:creationId xmlns:a16="http://schemas.microsoft.com/office/drawing/2014/main" id="{0144FEC0-5C5D-4FAA-8AD9-3BA105A072A6}"/>
                </a:ext>
              </a:extLst>
            </p:cNvPr>
            <p:cNvGrpSpPr/>
            <p:nvPr/>
          </p:nvGrpSpPr>
          <p:grpSpPr>
            <a:xfrm>
              <a:off x="888499" y="2802301"/>
              <a:ext cx="207310" cy="153888"/>
              <a:chOff x="563000" y="3957801"/>
              <a:chExt cx="240238" cy="149574"/>
            </a:xfrm>
          </p:grpSpPr>
          <p:sp>
            <p:nvSpPr>
              <p:cNvPr id="102" name="Rectangle 15">
                <a:extLst>
                  <a:ext uri="{FF2B5EF4-FFF2-40B4-BE49-F238E27FC236}">
                    <a16:creationId xmlns:a16="http://schemas.microsoft.com/office/drawing/2014/main" id="{9593A8D6-129D-4E58-B6DF-19480F1B1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70</a:t>
                </a:r>
              </a:p>
            </p:txBody>
          </p:sp>
          <p:sp>
            <p:nvSpPr>
              <p:cNvPr id="103" name="Line 7">
                <a:extLst>
                  <a:ext uri="{FF2B5EF4-FFF2-40B4-BE49-F238E27FC236}">
                    <a16:creationId xmlns:a16="http://schemas.microsoft.com/office/drawing/2014/main" id="{9CAEC476-2488-4866-A1E0-9960F24685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04" name="Group 172">
              <a:extLst>
                <a:ext uri="{FF2B5EF4-FFF2-40B4-BE49-F238E27FC236}">
                  <a16:creationId xmlns:a16="http://schemas.microsoft.com/office/drawing/2014/main" id="{8A0C466A-F860-42BC-908B-788E1AEC3C55}"/>
                </a:ext>
              </a:extLst>
            </p:cNvPr>
            <p:cNvGrpSpPr/>
            <p:nvPr/>
          </p:nvGrpSpPr>
          <p:grpSpPr>
            <a:xfrm>
              <a:off x="888499" y="2587173"/>
              <a:ext cx="207310" cy="153888"/>
              <a:chOff x="563000" y="3957801"/>
              <a:chExt cx="240238" cy="149574"/>
            </a:xfrm>
          </p:grpSpPr>
          <p:sp>
            <p:nvSpPr>
              <p:cNvPr id="105" name="Rectangle 15">
                <a:extLst>
                  <a:ext uri="{FF2B5EF4-FFF2-40B4-BE49-F238E27FC236}">
                    <a16:creationId xmlns:a16="http://schemas.microsoft.com/office/drawing/2014/main" id="{106E7166-9630-4879-97CD-BFEF354036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80</a:t>
                </a:r>
              </a:p>
            </p:txBody>
          </p:sp>
          <p:sp>
            <p:nvSpPr>
              <p:cNvPr id="106" name="Line 7">
                <a:extLst>
                  <a:ext uri="{FF2B5EF4-FFF2-40B4-BE49-F238E27FC236}">
                    <a16:creationId xmlns:a16="http://schemas.microsoft.com/office/drawing/2014/main" id="{C76DF6A7-08F9-42CC-B2D1-384EFA88DC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07" name="Group 175">
              <a:extLst>
                <a:ext uri="{FF2B5EF4-FFF2-40B4-BE49-F238E27FC236}">
                  <a16:creationId xmlns:a16="http://schemas.microsoft.com/office/drawing/2014/main" id="{4BC97DF8-58C0-4A8E-828D-17E36BDCD90D}"/>
                </a:ext>
              </a:extLst>
            </p:cNvPr>
            <p:cNvGrpSpPr/>
            <p:nvPr/>
          </p:nvGrpSpPr>
          <p:grpSpPr>
            <a:xfrm>
              <a:off x="888499" y="2372044"/>
              <a:ext cx="207310" cy="153888"/>
              <a:chOff x="563000" y="3957801"/>
              <a:chExt cx="240238" cy="149574"/>
            </a:xfrm>
          </p:grpSpPr>
          <p:sp>
            <p:nvSpPr>
              <p:cNvPr id="108" name="Rectangle 15">
                <a:extLst>
                  <a:ext uri="{FF2B5EF4-FFF2-40B4-BE49-F238E27FC236}">
                    <a16:creationId xmlns:a16="http://schemas.microsoft.com/office/drawing/2014/main" id="{442F24D9-7D2C-4E31-9908-C0CE0B352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000" y="3957801"/>
                <a:ext cx="163470" cy="149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90</a:t>
                </a:r>
              </a:p>
            </p:txBody>
          </p:sp>
          <p:sp>
            <p:nvSpPr>
              <p:cNvPr id="109" name="Line 7">
                <a:extLst>
                  <a:ext uri="{FF2B5EF4-FFF2-40B4-BE49-F238E27FC236}">
                    <a16:creationId xmlns:a16="http://schemas.microsoft.com/office/drawing/2014/main" id="{5B140D28-BBE4-4EEE-82FE-087C560CE5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grpSp>
          <p:nvGrpSpPr>
            <p:cNvPr id="110" name="Group 178">
              <a:extLst>
                <a:ext uri="{FF2B5EF4-FFF2-40B4-BE49-F238E27FC236}">
                  <a16:creationId xmlns:a16="http://schemas.microsoft.com/office/drawing/2014/main" id="{5E119CCC-02E9-4078-BC74-B10060CF0DFC}"/>
                </a:ext>
              </a:extLst>
            </p:cNvPr>
            <p:cNvGrpSpPr/>
            <p:nvPr/>
          </p:nvGrpSpPr>
          <p:grpSpPr>
            <a:xfrm>
              <a:off x="793921" y="2156927"/>
              <a:ext cx="301888" cy="169278"/>
              <a:chOff x="453400" y="3957801"/>
              <a:chExt cx="349838" cy="164532"/>
            </a:xfrm>
          </p:grpSpPr>
          <p:sp>
            <p:nvSpPr>
              <p:cNvPr id="111" name="Rectangle 15">
                <a:extLst>
                  <a:ext uri="{FF2B5EF4-FFF2-40B4-BE49-F238E27FC236}">
                    <a16:creationId xmlns:a16="http://schemas.microsoft.com/office/drawing/2014/main" id="{E64999B9-98AD-4236-8019-4F62DBD36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3400" y="3957801"/>
                <a:ext cx="273070" cy="164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r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1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100</a:t>
                </a:r>
              </a:p>
            </p:txBody>
          </p:sp>
          <p:sp>
            <p:nvSpPr>
              <p:cNvPr id="112" name="Line 7">
                <a:extLst>
                  <a:ext uri="{FF2B5EF4-FFF2-40B4-BE49-F238E27FC236}">
                    <a16:creationId xmlns:a16="http://schemas.microsoft.com/office/drawing/2014/main" id="{EC3DD746-4A09-4A87-A98B-E460A21745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6106" y="4045224"/>
                <a:ext cx="67132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</a:lstStyle>
              <a:p>
                <a:pPr algn="r" defTabSz="914355" fontAlgn="auto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endParaRPr lang="en-US" sz="1100" kern="0">
                  <a:latin typeface="Arial" pitchFamily="34" charset="0"/>
                </a:endParaRPr>
              </a:p>
            </p:txBody>
          </p:sp>
        </p:grpSp>
        <p:sp>
          <p:nvSpPr>
            <p:cNvPr id="113" name="Rectangle 6">
              <a:extLst>
                <a:ext uri="{FF2B5EF4-FFF2-40B4-BE49-F238E27FC236}">
                  <a16:creationId xmlns:a16="http://schemas.microsoft.com/office/drawing/2014/main" id="{836CD2A5-5EF9-4D73-8930-8FA10B21D4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479164" y="3156440"/>
              <a:ext cx="22701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355" fontAlgn="base">
                <a:spcBef>
                  <a:spcPct val="5000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GB" sz="1000" b="1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Proportion of </a:t>
              </a:r>
              <a:r>
                <a:rPr kumimoji="0" lang="en-GB" sz="1000" b="1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patients </a:t>
              </a:r>
              <a:br>
                <a:rPr kumimoji="0" lang="en-GB" sz="1000" b="1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</a:br>
              <a:r>
                <a:rPr kumimoji="0" lang="en-GB" sz="1000" b="1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event </a:t>
              </a:r>
              <a:r>
                <a:rPr kumimoji="0" lang="en-GB" sz="1000" b="1" i="0" normalizeH="0" noProof="0" dirty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free (%)</a:t>
              </a:r>
            </a:p>
          </p:txBody>
        </p:sp>
        <p:grpSp>
          <p:nvGrpSpPr>
            <p:cNvPr id="114" name="Group 25">
              <a:extLst>
                <a:ext uri="{FF2B5EF4-FFF2-40B4-BE49-F238E27FC236}">
                  <a16:creationId xmlns:a16="http://schemas.microsoft.com/office/drawing/2014/main" id="{6B0EBA77-3D71-438B-9C52-0FBF3C8DCB4C}"/>
                </a:ext>
              </a:extLst>
            </p:cNvPr>
            <p:cNvGrpSpPr/>
            <p:nvPr/>
          </p:nvGrpSpPr>
          <p:grpSpPr>
            <a:xfrm>
              <a:off x="1214858" y="4057760"/>
              <a:ext cx="1138289" cy="326511"/>
              <a:chOff x="1691404" y="3119249"/>
              <a:chExt cx="1319089" cy="364090"/>
            </a:xfrm>
          </p:grpSpPr>
          <p:sp>
            <p:nvSpPr>
              <p:cNvPr id="115" name="Rectangle 1335">
                <a:extLst>
                  <a:ext uri="{FF2B5EF4-FFF2-40B4-BE49-F238E27FC236}">
                    <a16:creationId xmlns:a16="http://schemas.microsoft.com/office/drawing/2014/main" id="{76040F91-55CD-473E-B66C-21895BBAC4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812" y="3119249"/>
                <a:ext cx="1031681" cy="171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Clopidogrel</a:t>
                </a:r>
              </a:p>
            </p:txBody>
          </p:sp>
          <p:sp>
            <p:nvSpPr>
              <p:cNvPr id="116" name="Rectangle 1336">
                <a:extLst>
                  <a:ext uri="{FF2B5EF4-FFF2-40B4-BE49-F238E27FC236}">
                    <a16:creationId xmlns:a16="http://schemas.microsoft.com/office/drawing/2014/main" id="{6B23A08E-E347-4073-9D00-B122A1D65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8339" y="3311740"/>
                <a:ext cx="893240" cy="171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defTabSz="685783" fontAlgn="base">
                  <a:spcBef>
                    <a:spcPct val="0"/>
                  </a:spcBef>
                  <a:spcAft>
                    <a:spcPct val="0"/>
                  </a:spcAft>
                  <a:buNone/>
                  <a:defRPr kumimoji="0" b="0" i="0" normalizeH="0" noProof="0">
                    <a:solidFill>
                      <a:srgbClr val="000000"/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defRPr>
                </a:pPr>
                <a:r>
                  <a:rPr kumimoji="0" lang="en-US" altLang="en-US" sz="1000" b="0" i="0" kern="0" normalizeH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uLnTx/>
                    <a:uFillTx/>
                    <a:latin typeface="Arial" pitchFamily="34" charset="0"/>
                    <a:ea typeface="+mn-ea"/>
                    <a:cs typeface="+mn-cs"/>
                  </a:rPr>
                  <a:t>Placebo</a:t>
                </a:r>
              </a:p>
            </p:txBody>
          </p:sp>
          <p:cxnSp>
            <p:nvCxnSpPr>
              <p:cNvPr id="117" name="Straight Connector 188">
                <a:extLst>
                  <a:ext uri="{FF2B5EF4-FFF2-40B4-BE49-F238E27FC236}">
                    <a16:creationId xmlns:a16="http://schemas.microsoft.com/office/drawing/2014/main" id="{E093814B-F36E-404E-B378-91A27CF9101A}"/>
                  </a:ext>
                </a:extLst>
              </p:cNvPr>
              <p:cNvCxnSpPr/>
              <p:nvPr/>
            </p:nvCxnSpPr>
            <p:spPr bwMode="auto">
              <a:xfrm flipH="1">
                <a:off x="1693019" y="3386466"/>
                <a:ext cx="20859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8A8C8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8" name="Straight Connector 190">
                <a:extLst>
                  <a:ext uri="{FF2B5EF4-FFF2-40B4-BE49-F238E27FC236}">
                    <a16:creationId xmlns:a16="http://schemas.microsoft.com/office/drawing/2014/main" id="{B7B58C5B-15AA-4220-A0EF-547458204E67}"/>
                  </a:ext>
                </a:extLst>
              </p:cNvPr>
              <p:cNvCxnSpPr/>
              <p:nvPr/>
            </p:nvCxnSpPr>
            <p:spPr bwMode="auto">
              <a:xfrm flipH="1">
                <a:off x="1691404" y="3218826"/>
                <a:ext cx="20859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3961A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21" name="Rectangle 30">
              <a:extLst>
                <a:ext uri="{FF2B5EF4-FFF2-40B4-BE49-F238E27FC236}">
                  <a16:creationId xmlns:a16="http://schemas.microsoft.com/office/drawing/2014/main" id="{4386C9CE-9544-41D9-A90A-440EBBBEBF64}"/>
                </a:ext>
              </a:extLst>
            </p:cNvPr>
            <p:cNvSpPr/>
            <p:nvPr/>
          </p:nvSpPr>
          <p:spPr bwMode="auto">
            <a:xfrm>
              <a:off x="2674528" y="2657244"/>
              <a:ext cx="1545260" cy="213547"/>
            </a:xfrm>
            <a:prstGeom prst="rect">
              <a:avLst/>
            </a:prstGeom>
            <a:solidFill>
              <a:schemeClr val="bg1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GB" sz="16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2" name="Rectangle 2">
              <a:extLst>
                <a:ext uri="{FF2B5EF4-FFF2-40B4-BE49-F238E27FC236}">
                  <a16:creationId xmlns:a16="http://schemas.microsoft.com/office/drawing/2014/main" id="{74440070-7295-4E6B-AB14-0E97C5CF2EBD}"/>
                </a:ext>
              </a:extLst>
            </p:cNvPr>
            <p:cNvSpPr/>
            <p:nvPr/>
          </p:nvSpPr>
          <p:spPr>
            <a:xfrm>
              <a:off x="2342928" y="2276366"/>
              <a:ext cx="2056031" cy="25391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GB" sz="1000" i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HR 0.98 (95% CI 0.78–1.23)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67B5C912-EE4E-4E5D-8204-3EAA7841D318}"/>
                </a:ext>
              </a:extLst>
            </p:cNvPr>
            <p:cNvCxnSpPr/>
            <p:nvPr/>
          </p:nvCxnSpPr>
          <p:spPr bwMode="auto">
            <a:xfrm flipH="1">
              <a:off x="1121049" y="3320141"/>
              <a:ext cx="3266332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125" name="TextBox 19">
            <a:extLst>
              <a:ext uri="{FF2B5EF4-FFF2-40B4-BE49-F238E27FC236}">
                <a16:creationId xmlns:a16="http://schemas.microsoft.com/office/drawing/2014/main" id="{05440EAE-CEF3-4B05-A8FD-C716920BF890}"/>
              </a:ext>
            </a:extLst>
          </p:cNvPr>
          <p:cNvSpPr txBox="1"/>
          <p:nvPr/>
        </p:nvSpPr>
        <p:spPr>
          <a:xfrm>
            <a:off x="5325841" y="3586400"/>
            <a:ext cx="33715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US" sz="1000" i="0" normalizeH="0" noProof="0" dirty="0" err="1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Haemorrhagic</a:t>
            </a:r>
            <a:r>
              <a:rPr kumimoji="0" lang="en-US" sz="1000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 stroke: HR 3.48 (95% CI 1.14–10.60)</a:t>
            </a:r>
          </a:p>
        </p:txBody>
      </p:sp>
      <p:sp>
        <p:nvSpPr>
          <p:cNvPr id="127" name="Line 13">
            <a:extLst>
              <a:ext uri="{FF2B5EF4-FFF2-40B4-BE49-F238E27FC236}">
                <a16:creationId xmlns:a16="http://schemas.microsoft.com/office/drawing/2014/main" id="{B464F6E4-D29C-4C93-B465-BD580B309C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20408" y="2245116"/>
            <a:ext cx="0" cy="2194912"/>
          </a:xfrm>
          <a:prstGeom prst="lin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</a:lstStyle>
          <a:p>
            <a:pPr algn="l" defTabSz="914355" fontAlgn="auto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endParaRPr lang="en-US" sz="1100" kern="0">
              <a:latin typeface="Arial" pitchFamily="34" charset="0"/>
            </a:endParaRPr>
          </a:p>
        </p:txBody>
      </p:sp>
      <p:sp>
        <p:nvSpPr>
          <p:cNvPr id="129" name="TextBox 91">
            <a:extLst>
              <a:ext uri="{FF2B5EF4-FFF2-40B4-BE49-F238E27FC236}">
                <a16:creationId xmlns:a16="http://schemas.microsoft.com/office/drawing/2014/main" id="{DB35E937-AAF0-4319-9921-EBEFF9326DA9}"/>
              </a:ext>
            </a:extLst>
          </p:cNvPr>
          <p:cNvSpPr txBox="1"/>
          <p:nvPr/>
        </p:nvSpPr>
        <p:spPr>
          <a:xfrm>
            <a:off x="5320408" y="4675377"/>
            <a:ext cx="3292778" cy="248402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>
            <a:defPPr>
              <a:defRPr lang="en-US"/>
            </a:defPPr>
          </a:lstStyle>
          <a:p>
            <a:pPr algn="ctr" defTabSz="914355"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GB" sz="1000" b="1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</a:rPr>
              <a:t>Time (days)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8247CF0-ED60-4BC1-B13D-1DFE517356AE}"/>
              </a:ext>
            </a:extLst>
          </p:cNvPr>
          <p:cNvGrpSpPr/>
          <p:nvPr/>
        </p:nvGrpSpPr>
        <p:grpSpPr>
          <a:xfrm>
            <a:off x="5284947" y="4441243"/>
            <a:ext cx="70532" cy="273448"/>
            <a:chOff x="5324217" y="4441243"/>
            <a:chExt cx="70532" cy="273448"/>
          </a:xfrm>
        </p:grpSpPr>
        <p:sp>
          <p:nvSpPr>
            <p:cNvPr id="128" name="Rectangle 25">
              <a:extLst>
                <a:ext uri="{FF2B5EF4-FFF2-40B4-BE49-F238E27FC236}">
                  <a16:creationId xmlns:a16="http://schemas.microsoft.com/office/drawing/2014/main" id="{0B39E98B-2AF9-48A8-A623-8DC6F260B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4217" y="4560803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131" name="Line 20">
              <a:extLst>
                <a:ext uri="{FF2B5EF4-FFF2-40B4-BE49-F238E27FC236}">
                  <a16:creationId xmlns:a16="http://schemas.microsoft.com/office/drawing/2014/main" id="{DA3E93A7-C3EB-4A37-8B72-E580A6BA39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57332" y="4441243"/>
              <a:ext cx="0" cy="63766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l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sp>
        <p:nvSpPr>
          <p:cNvPr id="132" name="Line 24">
            <a:extLst>
              <a:ext uri="{FF2B5EF4-FFF2-40B4-BE49-F238E27FC236}">
                <a16:creationId xmlns:a16="http://schemas.microsoft.com/office/drawing/2014/main" id="{31E3442B-D314-4B5E-BBE7-0D1FE4222C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4862" y="4441243"/>
            <a:ext cx="3204000" cy="0"/>
          </a:xfrm>
          <a:prstGeom prst="lin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</a:lstStyle>
          <a:p>
            <a:pPr algn="l" defTabSz="914355" fontAlgn="auto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endParaRPr lang="en-US" sz="1100" kern="0">
              <a:latin typeface="Arial" pitchFamily="34" charset="0"/>
            </a:endParaRPr>
          </a:p>
        </p:txBody>
      </p:sp>
      <p:grpSp>
        <p:nvGrpSpPr>
          <p:cNvPr id="133" name="Group 14">
            <a:extLst>
              <a:ext uri="{FF2B5EF4-FFF2-40B4-BE49-F238E27FC236}">
                <a16:creationId xmlns:a16="http://schemas.microsoft.com/office/drawing/2014/main" id="{30F7C39E-B2DF-4C8D-9C2A-AE59E56C689C}"/>
              </a:ext>
            </a:extLst>
          </p:cNvPr>
          <p:cNvGrpSpPr/>
          <p:nvPr/>
        </p:nvGrpSpPr>
        <p:grpSpPr>
          <a:xfrm>
            <a:off x="5653920" y="4437145"/>
            <a:ext cx="211596" cy="270689"/>
            <a:chOff x="1064458" y="4045214"/>
            <a:chExt cx="245205" cy="263102"/>
          </a:xfrm>
        </p:grpSpPr>
        <p:sp>
          <p:nvSpPr>
            <p:cNvPr id="134" name="Rectangle 26">
              <a:extLst>
                <a:ext uri="{FF2B5EF4-FFF2-40B4-BE49-F238E27FC236}">
                  <a16:creationId xmlns:a16="http://schemas.microsoft.com/office/drawing/2014/main" id="{6828320F-EAD6-436A-B8A0-AD145C107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58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200</a:t>
              </a:r>
            </a:p>
          </p:txBody>
        </p:sp>
        <p:sp>
          <p:nvSpPr>
            <p:cNvPr id="135" name="Line 21">
              <a:extLst>
                <a:ext uri="{FF2B5EF4-FFF2-40B4-BE49-F238E27FC236}">
                  <a16:creationId xmlns:a16="http://schemas.microsoft.com/office/drawing/2014/main" id="{5A29B83A-90FC-4174-8B5F-76E8E2BA43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36" name="Group 119">
            <a:extLst>
              <a:ext uri="{FF2B5EF4-FFF2-40B4-BE49-F238E27FC236}">
                <a16:creationId xmlns:a16="http://schemas.microsoft.com/office/drawing/2014/main" id="{1D80878B-B9A0-4428-9F9A-38DD9CA23976}"/>
              </a:ext>
            </a:extLst>
          </p:cNvPr>
          <p:cNvGrpSpPr/>
          <p:nvPr/>
        </p:nvGrpSpPr>
        <p:grpSpPr>
          <a:xfrm>
            <a:off x="6130297" y="4437145"/>
            <a:ext cx="211596" cy="270689"/>
            <a:chOff x="1064460" y="4045214"/>
            <a:chExt cx="245205" cy="263102"/>
          </a:xfrm>
        </p:grpSpPr>
        <p:sp>
          <p:nvSpPr>
            <p:cNvPr id="137" name="Rectangle 26">
              <a:extLst>
                <a:ext uri="{FF2B5EF4-FFF2-40B4-BE49-F238E27FC236}">
                  <a16:creationId xmlns:a16="http://schemas.microsoft.com/office/drawing/2014/main" id="{7B3E0D7A-F7A2-4DD1-9B28-0A31D7ABC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60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400</a:t>
              </a:r>
            </a:p>
          </p:txBody>
        </p:sp>
        <p:sp>
          <p:nvSpPr>
            <p:cNvPr id="138" name="Line 21">
              <a:extLst>
                <a:ext uri="{FF2B5EF4-FFF2-40B4-BE49-F238E27FC236}">
                  <a16:creationId xmlns:a16="http://schemas.microsoft.com/office/drawing/2014/main" id="{87B06562-D051-4B3E-B0BB-228B20FE7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39" name="Group 122">
            <a:extLst>
              <a:ext uri="{FF2B5EF4-FFF2-40B4-BE49-F238E27FC236}">
                <a16:creationId xmlns:a16="http://schemas.microsoft.com/office/drawing/2014/main" id="{79FBAB0F-B78C-49C5-8A3C-4096338A8291}"/>
              </a:ext>
            </a:extLst>
          </p:cNvPr>
          <p:cNvGrpSpPr/>
          <p:nvPr/>
        </p:nvGrpSpPr>
        <p:grpSpPr>
          <a:xfrm>
            <a:off x="6578622" y="4437145"/>
            <a:ext cx="211596" cy="270689"/>
            <a:chOff x="1064460" y="4045214"/>
            <a:chExt cx="245205" cy="263102"/>
          </a:xfrm>
        </p:grpSpPr>
        <p:sp>
          <p:nvSpPr>
            <p:cNvPr id="140" name="Rectangle 26">
              <a:extLst>
                <a:ext uri="{FF2B5EF4-FFF2-40B4-BE49-F238E27FC236}">
                  <a16:creationId xmlns:a16="http://schemas.microsoft.com/office/drawing/2014/main" id="{F8CC4CAA-3101-4ADA-BAFB-B5D1840CC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60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600</a:t>
              </a:r>
            </a:p>
          </p:txBody>
        </p:sp>
        <p:sp>
          <p:nvSpPr>
            <p:cNvPr id="141" name="Line 21">
              <a:extLst>
                <a:ext uri="{FF2B5EF4-FFF2-40B4-BE49-F238E27FC236}">
                  <a16:creationId xmlns:a16="http://schemas.microsoft.com/office/drawing/2014/main" id="{02E317C8-05C8-4CB9-B83D-0787F28CF5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45" name="Group 128">
            <a:extLst>
              <a:ext uri="{FF2B5EF4-FFF2-40B4-BE49-F238E27FC236}">
                <a16:creationId xmlns:a16="http://schemas.microsoft.com/office/drawing/2014/main" id="{529B2A4C-137F-4A17-BD6E-91A474A6009A}"/>
              </a:ext>
            </a:extLst>
          </p:cNvPr>
          <p:cNvGrpSpPr/>
          <p:nvPr/>
        </p:nvGrpSpPr>
        <p:grpSpPr>
          <a:xfrm>
            <a:off x="7054999" y="4437145"/>
            <a:ext cx="211596" cy="270689"/>
            <a:chOff x="1064461" y="4045214"/>
            <a:chExt cx="245205" cy="263102"/>
          </a:xfrm>
        </p:grpSpPr>
        <p:sp>
          <p:nvSpPr>
            <p:cNvPr id="146" name="Rectangle 26">
              <a:extLst>
                <a:ext uri="{FF2B5EF4-FFF2-40B4-BE49-F238E27FC236}">
                  <a16:creationId xmlns:a16="http://schemas.microsoft.com/office/drawing/2014/main" id="{829D526B-90DA-4DFB-B361-6E3B8998A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461" y="4158741"/>
              <a:ext cx="245205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800</a:t>
              </a:r>
            </a:p>
          </p:txBody>
        </p:sp>
        <p:sp>
          <p:nvSpPr>
            <p:cNvPr id="147" name="Line 21">
              <a:extLst>
                <a:ext uri="{FF2B5EF4-FFF2-40B4-BE49-F238E27FC236}">
                  <a16:creationId xmlns:a16="http://schemas.microsoft.com/office/drawing/2014/main" id="{E77B199B-EF58-486A-B24C-891D952938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51" name="Group 134">
            <a:extLst>
              <a:ext uri="{FF2B5EF4-FFF2-40B4-BE49-F238E27FC236}">
                <a16:creationId xmlns:a16="http://schemas.microsoft.com/office/drawing/2014/main" id="{F8985255-B82B-4FF9-8441-58192A2FCCF4}"/>
              </a:ext>
            </a:extLst>
          </p:cNvPr>
          <p:cNvGrpSpPr/>
          <p:nvPr/>
        </p:nvGrpSpPr>
        <p:grpSpPr>
          <a:xfrm>
            <a:off x="7475276" y="4437145"/>
            <a:ext cx="282130" cy="270689"/>
            <a:chOff x="1023591" y="4045214"/>
            <a:chExt cx="326942" cy="263102"/>
          </a:xfrm>
        </p:grpSpPr>
        <p:sp>
          <p:nvSpPr>
            <p:cNvPr id="152" name="Rectangle 26">
              <a:extLst>
                <a:ext uri="{FF2B5EF4-FFF2-40B4-BE49-F238E27FC236}">
                  <a16:creationId xmlns:a16="http://schemas.microsoft.com/office/drawing/2014/main" id="{42115735-1E48-4416-BF10-1B069C855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591" y="4158741"/>
              <a:ext cx="326942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1000</a:t>
              </a:r>
            </a:p>
          </p:txBody>
        </p:sp>
        <p:sp>
          <p:nvSpPr>
            <p:cNvPr id="153" name="Line 21">
              <a:extLst>
                <a:ext uri="{FF2B5EF4-FFF2-40B4-BE49-F238E27FC236}">
                  <a16:creationId xmlns:a16="http://schemas.microsoft.com/office/drawing/2014/main" id="{1051B747-1441-4396-B851-3546F226C3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57" name="Group 140">
            <a:extLst>
              <a:ext uri="{FF2B5EF4-FFF2-40B4-BE49-F238E27FC236}">
                <a16:creationId xmlns:a16="http://schemas.microsoft.com/office/drawing/2014/main" id="{C5008579-4F87-4D47-AEC2-31677A2B3A4B}"/>
              </a:ext>
            </a:extLst>
          </p:cNvPr>
          <p:cNvGrpSpPr/>
          <p:nvPr/>
        </p:nvGrpSpPr>
        <p:grpSpPr>
          <a:xfrm>
            <a:off x="7938039" y="4437145"/>
            <a:ext cx="282130" cy="270689"/>
            <a:chOff x="1023591" y="4045214"/>
            <a:chExt cx="326942" cy="263102"/>
          </a:xfrm>
        </p:grpSpPr>
        <p:sp>
          <p:nvSpPr>
            <p:cNvPr id="158" name="Rectangle 26">
              <a:extLst>
                <a:ext uri="{FF2B5EF4-FFF2-40B4-BE49-F238E27FC236}">
                  <a16:creationId xmlns:a16="http://schemas.microsoft.com/office/drawing/2014/main" id="{36A9A379-566E-48E8-A4C1-66C5658AE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591" y="4158741"/>
              <a:ext cx="326942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1200</a:t>
              </a:r>
            </a:p>
          </p:txBody>
        </p:sp>
        <p:sp>
          <p:nvSpPr>
            <p:cNvPr id="159" name="Line 21">
              <a:extLst>
                <a:ext uri="{FF2B5EF4-FFF2-40B4-BE49-F238E27FC236}">
                  <a16:creationId xmlns:a16="http://schemas.microsoft.com/office/drawing/2014/main" id="{33564945-CE35-4F81-9304-0CFF3FA71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63" name="Group 146">
            <a:extLst>
              <a:ext uri="{FF2B5EF4-FFF2-40B4-BE49-F238E27FC236}">
                <a16:creationId xmlns:a16="http://schemas.microsoft.com/office/drawing/2014/main" id="{911D2CE7-707C-419B-999C-BA500D81375E}"/>
              </a:ext>
            </a:extLst>
          </p:cNvPr>
          <p:cNvGrpSpPr/>
          <p:nvPr/>
        </p:nvGrpSpPr>
        <p:grpSpPr>
          <a:xfrm>
            <a:off x="8403521" y="4437145"/>
            <a:ext cx="282130" cy="270689"/>
            <a:chOff x="1023593" y="4045214"/>
            <a:chExt cx="326942" cy="263102"/>
          </a:xfrm>
        </p:grpSpPr>
        <p:sp>
          <p:nvSpPr>
            <p:cNvPr id="164" name="Rectangle 26">
              <a:extLst>
                <a:ext uri="{FF2B5EF4-FFF2-40B4-BE49-F238E27FC236}">
                  <a16:creationId xmlns:a16="http://schemas.microsoft.com/office/drawing/2014/main" id="{74E056AE-16AD-4B66-8831-6933CD329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593" y="4158741"/>
              <a:ext cx="326942" cy="1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1400</a:t>
              </a:r>
            </a:p>
          </p:txBody>
        </p:sp>
        <p:sp>
          <p:nvSpPr>
            <p:cNvPr id="165" name="Line 21">
              <a:extLst>
                <a:ext uri="{FF2B5EF4-FFF2-40B4-BE49-F238E27FC236}">
                  <a16:creationId xmlns:a16="http://schemas.microsoft.com/office/drawing/2014/main" id="{560A635C-F20E-4903-9D6F-E6147722E0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6811" y="4045214"/>
              <a:ext cx="0" cy="61978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ct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66" name="Group 15">
            <a:extLst>
              <a:ext uri="{FF2B5EF4-FFF2-40B4-BE49-F238E27FC236}">
                <a16:creationId xmlns:a16="http://schemas.microsoft.com/office/drawing/2014/main" id="{1FDC3C31-6B9A-44EA-B31F-285B491F3129}"/>
              </a:ext>
            </a:extLst>
          </p:cNvPr>
          <p:cNvGrpSpPr/>
          <p:nvPr/>
        </p:nvGrpSpPr>
        <p:grpSpPr>
          <a:xfrm>
            <a:off x="5114306" y="4352214"/>
            <a:ext cx="207310" cy="153888"/>
            <a:chOff x="563002" y="3957801"/>
            <a:chExt cx="240236" cy="149574"/>
          </a:xfrm>
        </p:grpSpPr>
        <p:sp>
          <p:nvSpPr>
            <p:cNvPr id="167" name="Rectangle 15">
              <a:extLst>
                <a:ext uri="{FF2B5EF4-FFF2-40B4-BE49-F238E27FC236}">
                  <a16:creationId xmlns:a16="http://schemas.microsoft.com/office/drawing/2014/main" id="{40CD6C09-8E6B-4A68-8207-11C95B293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2" y="3957801"/>
              <a:ext cx="163469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40</a:t>
              </a:r>
            </a:p>
          </p:txBody>
        </p:sp>
        <p:sp>
          <p:nvSpPr>
            <p:cNvPr id="168" name="Line 7">
              <a:extLst>
                <a:ext uri="{FF2B5EF4-FFF2-40B4-BE49-F238E27FC236}">
                  <a16:creationId xmlns:a16="http://schemas.microsoft.com/office/drawing/2014/main" id="{EBC757C9-D301-44AB-8B77-F0E7E72AFE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81" name="Group 163">
            <a:extLst>
              <a:ext uri="{FF2B5EF4-FFF2-40B4-BE49-F238E27FC236}">
                <a16:creationId xmlns:a16="http://schemas.microsoft.com/office/drawing/2014/main" id="{FCC9B83A-297A-437B-8B7E-E74543F3345D}"/>
              </a:ext>
            </a:extLst>
          </p:cNvPr>
          <p:cNvGrpSpPr/>
          <p:nvPr/>
        </p:nvGrpSpPr>
        <p:grpSpPr>
          <a:xfrm>
            <a:off x="5114304" y="3625131"/>
            <a:ext cx="207310" cy="153888"/>
            <a:chOff x="563000" y="3957801"/>
            <a:chExt cx="240238" cy="149574"/>
          </a:xfrm>
        </p:grpSpPr>
        <p:sp>
          <p:nvSpPr>
            <p:cNvPr id="182" name="Rectangle 15">
              <a:extLst>
                <a:ext uri="{FF2B5EF4-FFF2-40B4-BE49-F238E27FC236}">
                  <a16:creationId xmlns:a16="http://schemas.microsoft.com/office/drawing/2014/main" id="{D8806143-2C09-4DF9-8DD2-BEFFF28D0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60</a:t>
              </a:r>
            </a:p>
          </p:txBody>
        </p:sp>
        <p:sp>
          <p:nvSpPr>
            <p:cNvPr id="183" name="Line 7">
              <a:extLst>
                <a:ext uri="{FF2B5EF4-FFF2-40B4-BE49-F238E27FC236}">
                  <a16:creationId xmlns:a16="http://schemas.microsoft.com/office/drawing/2014/main" id="{AF13300C-8F91-4BD0-AB7B-493F35A5C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84" name="Group 166">
            <a:extLst>
              <a:ext uri="{FF2B5EF4-FFF2-40B4-BE49-F238E27FC236}">
                <a16:creationId xmlns:a16="http://schemas.microsoft.com/office/drawing/2014/main" id="{B80F38DF-0D05-48B5-B1C5-2A81D21F3A02}"/>
              </a:ext>
            </a:extLst>
          </p:cNvPr>
          <p:cNvGrpSpPr/>
          <p:nvPr/>
        </p:nvGrpSpPr>
        <p:grpSpPr>
          <a:xfrm>
            <a:off x="5114304" y="3988674"/>
            <a:ext cx="207310" cy="153888"/>
            <a:chOff x="563000" y="3957801"/>
            <a:chExt cx="240238" cy="149574"/>
          </a:xfrm>
        </p:grpSpPr>
        <p:sp>
          <p:nvSpPr>
            <p:cNvPr id="185" name="Rectangle 15">
              <a:extLst>
                <a:ext uri="{FF2B5EF4-FFF2-40B4-BE49-F238E27FC236}">
                  <a16:creationId xmlns:a16="http://schemas.microsoft.com/office/drawing/2014/main" id="{702CDC79-0DC5-4A28-ADE3-3A500FCC8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50</a:t>
              </a:r>
            </a:p>
          </p:txBody>
        </p:sp>
        <p:sp>
          <p:nvSpPr>
            <p:cNvPr id="186" name="Line 7">
              <a:extLst>
                <a:ext uri="{FF2B5EF4-FFF2-40B4-BE49-F238E27FC236}">
                  <a16:creationId xmlns:a16="http://schemas.microsoft.com/office/drawing/2014/main" id="{CE96381F-7215-42AC-8460-D27033DE8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87" name="Group 169">
            <a:extLst>
              <a:ext uri="{FF2B5EF4-FFF2-40B4-BE49-F238E27FC236}">
                <a16:creationId xmlns:a16="http://schemas.microsoft.com/office/drawing/2014/main" id="{F36E23EA-ECED-4B13-9146-290A0261721C}"/>
              </a:ext>
            </a:extLst>
          </p:cNvPr>
          <p:cNvGrpSpPr/>
          <p:nvPr/>
        </p:nvGrpSpPr>
        <p:grpSpPr>
          <a:xfrm>
            <a:off x="5114304" y="3261588"/>
            <a:ext cx="207310" cy="153888"/>
            <a:chOff x="563000" y="3957801"/>
            <a:chExt cx="240238" cy="149574"/>
          </a:xfrm>
        </p:grpSpPr>
        <p:sp>
          <p:nvSpPr>
            <p:cNvPr id="188" name="Rectangle 15">
              <a:extLst>
                <a:ext uri="{FF2B5EF4-FFF2-40B4-BE49-F238E27FC236}">
                  <a16:creationId xmlns:a16="http://schemas.microsoft.com/office/drawing/2014/main" id="{760026B5-9BC7-47D7-9283-D879F1A6A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70</a:t>
              </a:r>
            </a:p>
          </p:txBody>
        </p:sp>
        <p:sp>
          <p:nvSpPr>
            <p:cNvPr id="189" name="Line 7">
              <a:extLst>
                <a:ext uri="{FF2B5EF4-FFF2-40B4-BE49-F238E27FC236}">
                  <a16:creationId xmlns:a16="http://schemas.microsoft.com/office/drawing/2014/main" id="{C4BEE5FB-9AB2-46C0-944B-5ABFFD095C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90" name="Group 172">
            <a:extLst>
              <a:ext uri="{FF2B5EF4-FFF2-40B4-BE49-F238E27FC236}">
                <a16:creationId xmlns:a16="http://schemas.microsoft.com/office/drawing/2014/main" id="{2D759EA3-15F6-4F73-A544-3D4EF6BF753C}"/>
              </a:ext>
            </a:extLst>
          </p:cNvPr>
          <p:cNvGrpSpPr/>
          <p:nvPr/>
        </p:nvGrpSpPr>
        <p:grpSpPr>
          <a:xfrm>
            <a:off x="5114304" y="2898045"/>
            <a:ext cx="207310" cy="153888"/>
            <a:chOff x="563000" y="3957801"/>
            <a:chExt cx="240238" cy="149574"/>
          </a:xfrm>
        </p:grpSpPr>
        <p:sp>
          <p:nvSpPr>
            <p:cNvPr id="191" name="Rectangle 15">
              <a:extLst>
                <a:ext uri="{FF2B5EF4-FFF2-40B4-BE49-F238E27FC236}">
                  <a16:creationId xmlns:a16="http://schemas.microsoft.com/office/drawing/2014/main" id="{C815C452-6513-4AAA-9A3D-B2244C279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0" y="3957801"/>
              <a:ext cx="163470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192" name="Line 7">
              <a:extLst>
                <a:ext uri="{FF2B5EF4-FFF2-40B4-BE49-F238E27FC236}">
                  <a16:creationId xmlns:a16="http://schemas.microsoft.com/office/drawing/2014/main" id="{A978C49F-D73A-402E-A075-3B0175E77F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93" name="Group 175">
            <a:extLst>
              <a:ext uri="{FF2B5EF4-FFF2-40B4-BE49-F238E27FC236}">
                <a16:creationId xmlns:a16="http://schemas.microsoft.com/office/drawing/2014/main" id="{3F9EE9D0-1A7D-4627-9291-4CD887B1EAAA}"/>
              </a:ext>
            </a:extLst>
          </p:cNvPr>
          <p:cNvGrpSpPr/>
          <p:nvPr/>
        </p:nvGrpSpPr>
        <p:grpSpPr>
          <a:xfrm>
            <a:off x="5114304" y="2534502"/>
            <a:ext cx="207305" cy="153888"/>
            <a:chOff x="563004" y="3957801"/>
            <a:chExt cx="240234" cy="149574"/>
          </a:xfrm>
        </p:grpSpPr>
        <p:sp>
          <p:nvSpPr>
            <p:cNvPr id="194" name="Rectangle 15">
              <a:extLst>
                <a:ext uri="{FF2B5EF4-FFF2-40B4-BE49-F238E27FC236}">
                  <a16:creationId xmlns:a16="http://schemas.microsoft.com/office/drawing/2014/main" id="{43D1A304-8ECE-4520-AEF0-3756AF86A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04" y="3957801"/>
              <a:ext cx="163471" cy="149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0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90</a:t>
              </a:r>
            </a:p>
          </p:txBody>
        </p:sp>
        <p:sp>
          <p:nvSpPr>
            <p:cNvPr id="195" name="Line 7">
              <a:extLst>
                <a:ext uri="{FF2B5EF4-FFF2-40B4-BE49-F238E27FC236}">
                  <a16:creationId xmlns:a16="http://schemas.microsoft.com/office/drawing/2014/main" id="{FD939BFA-7A59-442F-884B-C3D64DCD9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grpSp>
        <p:nvGrpSpPr>
          <p:cNvPr id="196" name="Group 178">
            <a:extLst>
              <a:ext uri="{FF2B5EF4-FFF2-40B4-BE49-F238E27FC236}">
                <a16:creationId xmlns:a16="http://schemas.microsoft.com/office/drawing/2014/main" id="{1F03B510-2121-4145-8D83-4617B425330D}"/>
              </a:ext>
            </a:extLst>
          </p:cNvPr>
          <p:cNvGrpSpPr/>
          <p:nvPr/>
        </p:nvGrpSpPr>
        <p:grpSpPr>
          <a:xfrm>
            <a:off x="5019726" y="2155569"/>
            <a:ext cx="301888" cy="169278"/>
            <a:chOff x="453400" y="3957801"/>
            <a:chExt cx="349838" cy="164532"/>
          </a:xfrm>
        </p:grpSpPr>
        <p:sp>
          <p:nvSpPr>
            <p:cNvPr id="197" name="Rectangle 15">
              <a:extLst>
                <a:ext uri="{FF2B5EF4-FFF2-40B4-BE49-F238E27FC236}">
                  <a16:creationId xmlns:a16="http://schemas.microsoft.com/office/drawing/2014/main" id="{1C3C9767-B6B7-4C57-B71B-11C2E9E47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00" y="3957801"/>
              <a:ext cx="273070" cy="164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defRPr sz="18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defTabSz="685783" fontAlgn="base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solidFill>
                    <a:srgbClr val="000000"/>
                  </a:solidFill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kumimoji="0" lang="en-US" altLang="en-US" sz="1100" b="0" i="0" kern="0" normalizeH="0" noProof="0"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Arial" pitchFamily="34" charset="0"/>
                  <a:ea typeface="+mn-ea"/>
                  <a:cs typeface="+mn-cs"/>
                </a:rPr>
                <a:t>100</a:t>
              </a:r>
            </a:p>
          </p:txBody>
        </p:sp>
        <p:sp>
          <p:nvSpPr>
            <p:cNvPr id="198" name="Line 7">
              <a:extLst>
                <a:ext uri="{FF2B5EF4-FFF2-40B4-BE49-F238E27FC236}">
                  <a16:creationId xmlns:a16="http://schemas.microsoft.com/office/drawing/2014/main" id="{63167F62-0994-409B-96D7-2942C6DC91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6106" y="4045224"/>
              <a:ext cx="67132" cy="0"/>
            </a:xfrm>
            <a:prstGeom prst="line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</a:lstStyle>
            <a:p>
              <a:pPr algn="r" defTabSz="914355" fontAlgn="auto">
                <a:spcBef>
                  <a:spcPct val="0"/>
                </a:spcBef>
                <a:spcAft>
                  <a:spcPct val="0"/>
                </a:spcAft>
                <a:buNone/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endParaRPr lang="en-US" sz="1100" kern="0">
                <a:latin typeface="Arial" pitchFamily="34" charset="0"/>
              </a:endParaRPr>
            </a:p>
          </p:txBody>
        </p:sp>
      </p:grpSp>
      <p:sp>
        <p:nvSpPr>
          <p:cNvPr id="199" name="Rectangle 6">
            <a:extLst>
              <a:ext uri="{FF2B5EF4-FFF2-40B4-BE49-F238E27FC236}">
                <a16:creationId xmlns:a16="http://schemas.microsoft.com/office/drawing/2014/main" id="{3059E9D5-00A4-47B8-87C0-535A75A7E6B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746641" y="3155083"/>
            <a:ext cx="22701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355" fontAlgn="base">
              <a:spcBef>
                <a:spcPct val="50000"/>
              </a:spcBef>
              <a:spcAft>
                <a:spcPct val="0"/>
              </a:spcAft>
              <a:buNone/>
              <a:defRPr kumimoji="0" b="0" i="0" normalizeH="0" noProof="0">
                <a:solidFill>
                  <a:srgbClr val="000000"/>
                </a:solidFill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GB" sz="1000" b="1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Proportion of patients </a:t>
            </a:r>
            <a:br>
              <a:rPr kumimoji="0" lang="en-GB" sz="1000" b="1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</a:br>
            <a:r>
              <a:rPr kumimoji="0" lang="en-GB" sz="1000" b="1" i="0" normalizeH="0" noProof="0" dirty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occlusion free (%)</a:t>
            </a:r>
          </a:p>
        </p:txBody>
      </p:sp>
      <p:sp>
        <p:nvSpPr>
          <p:cNvPr id="201" name="Rectangle 1335">
            <a:extLst>
              <a:ext uri="{FF2B5EF4-FFF2-40B4-BE49-F238E27FC236}">
                <a16:creationId xmlns:a16="http://schemas.microsoft.com/office/drawing/2014/main" id="{8364EA9C-3F3E-478F-9CA1-F84E51003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1843" y="4056402"/>
            <a:ext cx="2215772" cy="1538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defTabSz="685783" fontAlgn="base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solidFill>
                  <a:srgbClr val="000000"/>
                </a:solidFill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US" altLang="en-US" sz="1000" b="0" i="0" kern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Oral anticoagulants</a:t>
            </a:r>
          </a:p>
        </p:txBody>
      </p:sp>
      <p:sp>
        <p:nvSpPr>
          <p:cNvPr id="202" name="Rectangle 1336">
            <a:extLst>
              <a:ext uri="{FF2B5EF4-FFF2-40B4-BE49-F238E27FC236}">
                <a16:creationId xmlns:a16="http://schemas.microsoft.com/office/drawing/2014/main" id="{545CC9DF-A897-4549-ADFF-E8D1AEB00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0064" y="4229025"/>
            <a:ext cx="77080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defTabSz="685783" fontAlgn="base">
              <a:spcBef>
                <a:spcPct val="0"/>
              </a:spcBef>
              <a:spcAft>
                <a:spcPct val="0"/>
              </a:spcAft>
              <a:buNone/>
              <a:defRPr kumimoji="0" b="0" i="0" normalizeH="0" noProof="0">
                <a:solidFill>
                  <a:srgbClr val="000000"/>
                </a:solidFill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US" altLang="en-US" sz="1000" b="0" i="0" kern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Aspirin</a:t>
            </a:r>
          </a:p>
        </p:txBody>
      </p:sp>
      <p:cxnSp>
        <p:nvCxnSpPr>
          <p:cNvPr id="203" name="Straight Connector 188">
            <a:extLst>
              <a:ext uri="{FF2B5EF4-FFF2-40B4-BE49-F238E27FC236}">
                <a16:creationId xmlns:a16="http://schemas.microsoft.com/office/drawing/2014/main" id="{B928226A-00F0-43E4-8A8D-6BB4C00801DC}"/>
              </a:ext>
            </a:extLst>
          </p:cNvPr>
          <p:cNvCxnSpPr/>
          <p:nvPr/>
        </p:nvCxnSpPr>
        <p:spPr bwMode="auto">
          <a:xfrm flipH="1">
            <a:off x="5442057" y="4296039"/>
            <a:ext cx="180000" cy="0"/>
          </a:xfrm>
          <a:prstGeom prst="line">
            <a:avLst/>
          </a:prstGeom>
          <a:noFill/>
          <a:ln w="19050" cap="flat" cmpd="sng" algn="ctr">
            <a:solidFill>
              <a:srgbClr val="8A8C8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04" name="Straight Connector 190">
            <a:extLst>
              <a:ext uri="{FF2B5EF4-FFF2-40B4-BE49-F238E27FC236}">
                <a16:creationId xmlns:a16="http://schemas.microsoft.com/office/drawing/2014/main" id="{F6F58F0D-B578-4256-90F2-DEF7BA107BFB}"/>
              </a:ext>
            </a:extLst>
          </p:cNvPr>
          <p:cNvCxnSpPr/>
          <p:nvPr/>
        </p:nvCxnSpPr>
        <p:spPr bwMode="auto">
          <a:xfrm flipH="1">
            <a:off x="5440663" y="4145701"/>
            <a:ext cx="18000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05" name="Rectangle 30">
            <a:extLst>
              <a:ext uri="{FF2B5EF4-FFF2-40B4-BE49-F238E27FC236}">
                <a16:creationId xmlns:a16="http://schemas.microsoft.com/office/drawing/2014/main" id="{522DCF4B-9042-477F-867A-75E5ADD721AF}"/>
              </a:ext>
            </a:extLst>
          </p:cNvPr>
          <p:cNvSpPr/>
          <p:nvPr/>
        </p:nvSpPr>
        <p:spPr bwMode="auto">
          <a:xfrm>
            <a:off x="6900333" y="2655886"/>
            <a:ext cx="1545260" cy="213547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6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6" name="Rectangle 2">
            <a:extLst>
              <a:ext uri="{FF2B5EF4-FFF2-40B4-BE49-F238E27FC236}">
                <a16:creationId xmlns:a16="http://schemas.microsoft.com/office/drawing/2014/main" id="{222F66F0-3460-4764-924E-B2465EAE7D15}"/>
              </a:ext>
            </a:extLst>
          </p:cNvPr>
          <p:cNvSpPr/>
          <p:nvPr/>
        </p:nvSpPr>
        <p:spPr>
          <a:xfrm>
            <a:off x="6568734" y="2275008"/>
            <a:ext cx="2351540" cy="25391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GB" sz="1000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HR 0.95 (95% CI 0.82–1.11)</a:t>
            </a:r>
          </a:p>
        </p:txBody>
      </p:sp>
      <p:pic>
        <p:nvPicPr>
          <p:cNvPr id="247" name="Grafik 246">
            <a:extLst>
              <a:ext uri="{FF2B5EF4-FFF2-40B4-BE49-F238E27FC236}">
                <a16:creationId xmlns:a16="http://schemas.microsoft.com/office/drawing/2014/main" id="{9587AEBA-2F52-41DD-908F-51804B0A2B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841" y="2234322"/>
            <a:ext cx="3194581" cy="1347333"/>
          </a:xfrm>
          <a:prstGeom prst="rect">
            <a:avLst/>
          </a:prstGeom>
        </p:spPr>
      </p:pic>
      <p:pic>
        <p:nvPicPr>
          <p:cNvPr id="255" name="Grafik 254">
            <a:extLst>
              <a:ext uri="{FF2B5EF4-FFF2-40B4-BE49-F238E27FC236}">
                <a16:creationId xmlns:a16="http://schemas.microsoft.com/office/drawing/2014/main" id="{DC2B1C0D-1EA9-47AD-96C4-1A44859587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543" y="2244329"/>
            <a:ext cx="3005588" cy="1024217"/>
          </a:xfrm>
          <a:prstGeom prst="rect">
            <a:avLst/>
          </a:prstGeom>
        </p:spPr>
      </p:pic>
      <p:sp>
        <p:nvSpPr>
          <p:cNvPr id="154" name="Textfeld 153">
            <a:extLst>
              <a:ext uri="{FF2B5EF4-FFF2-40B4-BE49-F238E27FC236}">
                <a16:creationId xmlns:a16="http://schemas.microsoft.com/office/drawing/2014/main" id="{B78FACAD-4ED2-4830-8F5E-28C5D960312F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766590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lowchart: Off-page Connector 16">
            <a:extLst>
              <a:ext uri="{FF2B5EF4-FFF2-40B4-BE49-F238E27FC236}">
                <a16:creationId xmlns:a16="http://schemas.microsoft.com/office/drawing/2014/main" id="{931BA547-5DBC-4D6F-8134-2F666B80D9B8}"/>
              </a:ext>
            </a:extLst>
          </p:cNvPr>
          <p:cNvSpPr/>
          <p:nvPr/>
        </p:nvSpPr>
        <p:spPr bwMode="auto">
          <a:xfrm>
            <a:off x="6434625" y="3314155"/>
            <a:ext cx="2088663" cy="1124545"/>
          </a:xfrm>
          <a:prstGeom prst="flowChartOffpageConnector">
            <a:avLst/>
          </a:prstGeom>
          <a:noFill/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ctr" anchorCtr="0">
            <a:noAutofit/>
          </a:bodyPr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…and despite standard </a:t>
            </a:r>
            <a:b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therapy they face a </a:t>
            </a: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poor prognosis</a:t>
            </a:r>
            <a:r>
              <a:rPr lang="en-US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3</a:t>
            </a:r>
          </a:p>
        </p:txBody>
      </p:sp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1" y="327710"/>
            <a:ext cx="8281175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How would you protect Mr. Keller after lower-extremity </a:t>
            </a:r>
            <a:r>
              <a:rPr lang="en-US" sz="2000" kern="0" dirty="0" err="1"/>
              <a:t>revascularisation</a:t>
            </a:r>
            <a:r>
              <a:rPr lang="en-US" sz="2000" kern="0" dirty="0"/>
              <a:t>?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pSp>
        <p:nvGrpSpPr>
          <p:cNvPr id="26" name="Group 27">
            <a:extLst>
              <a:ext uri="{FF2B5EF4-FFF2-40B4-BE49-F238E27FC236}">
                <a16:creationId xmlns:a16="http://schemas.microsoft.com/office/drawing/2014/main" id="{C3C0A213-2296-4B1B-868E-917F22B44EE4}"/>
              </a:ext>
            </a:extLst>
          </p:cNvPr>
          <p:cNvGrpSpPr/>
          <p:nvPr/>
        </p:nvGrpSpPr>
        <p:grpSpPr>
          <a:xfrm>
            <a:off x="3083421" y="3415032"/>
            <a:ext cx="3004509" cy="995129"/>
            <a:chOff x="4216897" y="5070744"/>
            <a:chExt cx="4006012" cy="1326839"/>
          </a:xfrm>
        </p:grpSpPr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FFD80A8B-43D5-4E06-A5B0-D7642A945270}"/>
                </a:ext>
              </a:extLst>
            </p:cNvPr>
            <p:cNvSpPr/>
            <p:nvPr/>
          </p:nvSpPr>
          <p:spPr bwMode="auto">
            <a:xfrm>
              <a:off x="4597762" y="5353160"/>
              <a:ext cx="3244283" cy="1044423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 defTabSz="1280097"/>
              <a:r>
                <a:rPr lang="en-US" sz="1200" i="1">
                  <a:solidFill>
                    <a:schemeClr val="bg2"/>
                  </a:solidFill>
                  <a:latin typeface="Arial" charset="0"/>
                </a:rPr>
                <a:t>I never thought I’d ending up </a:t>
              </a:r>
              <a:br>
                <a:rPr lang="en-US" sz="1200" i="1">
                  <a:solidFill>
                    <a:schemeClr val="bg2"/>
                  </a:solidFill>
                  <a:latin typeface="Arial" charset="0"/>
                </a:rPr>
              </a:br>
              <a:r>
                <a:rPr lang="en-US" sz="1200" i="1">
                  <a:solidFill>
                    <a:schemeClr val="bg2"/>
                  </a:solidFill>
                  <a:latin typeface="Arial" charset="0"/>
                </a:rPr>
                <a:t>having a procedure, and I only hope for the best possible outcome.</a:t>
              </a:r>
              <a:br>
                <a:rPr lang="en-US" sz="1200" i="1">
                  <a:solidFill>
                    <a:schemeClr val="bg2"/>
                  </a:solidFill>
                  <a:latin typeface="Arial" charset="0"/>
                </a:rPr>
              </a:br>
              <a:br>
                <a:rPr lang="en-US" sz="1200" i="1">
                  <a:solidFill>
                    <a:schemeClr val="bg2"/>
                  </a:solidFill>
                  <a:latin typeface="Arial" charset="0"/>
                </a:rPr>
              </a:br>
              <a:endParaRPr lang="en-US" sz="1200" i="1">
                <a:solidFill>
                  <a:schemeClr val="bg2"/>
                </a:solidFill>
                <a:latin typeface="Arial" charset="0"/>
              </a:endParaRPr>
            </a:p>
          </p:txBody>
        </p:sp>
        <p:pic>
          <p:nvPicPr>
            <p:cNvPr id="28" name="Picture 29" descr="A close up of a logo&#10;&#10;Description automatically generated">
              <a:extLst>
                <a:ext uri="{FF2B5EF4-FFF2-40B4-BE49-F238E27FC236}">
                  <a16:creationId xmlns:a16="http://schemas.microsoft.com/office/drawing/2014/main" id="{0F66EF21-CDCC-4889-8879-1EE34FE347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6897" y="5070745"/>
              <a:ext cx="383038" cy="307491"/>
            </a:xfrm>
            <a:prstGeom prst="rect">
              <a:avLst/>
            </a:prstGeom>
          </p:spPr>
        </p:pic>
        <p:pic>
          <p:nvPicPr>
            <p:cNvPr id="29" name="Picture 30" descr="A close up of a logo&#10;&#10;Description automatically generated">
              <a:extLst>
                <a:ext uri="{FF2B5EF4-FFF2-40B4-BE49-F238E27FC236}">
                  <a16:creationId xmlns:a16="http://schemas.microsoft.com/office/drawing/2014/main" id="{E529CC86-2F2C-41C4-9314-8C5BA22984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39871" y="5070744"/>
              <a:ext cx="383038" cy="307491"/>
            </a:xfrm>
            <a:prstGeom prst="rect">
              <a:avLst/>
            </a:prstGeom>
          </p:spPr>
        </p:pic>
      </p:grpSp>
      <p:sp>
        <p:nvSpPr>
          <p:cNvPr id="30" name="Flowchart: Off-page Connector 16">
            <a:extLst>
              <a:ext uri="{FF2B5EF4-FFF2-40B4-BE49-F238E27FC236}">
                <a16:creationId xmlns:a16="http://schemas.microsoft.com/office/drawing/2014/main" id="{24B090B0-9B09-4F7C-B4FC-9F47862335DE}"/>
              </a:ext>
            </a:extLst>
          </p:cNvPr>
          <p:cNvSpPr/>
          <p:nvPr/>
        </p:nvSpPr>
        <p:spPr bwMode="auto">
          <a:xfrm>
            <a:off x="6434625" y="2315271"/>
            <a:ext cx="2088663" cy="1256454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 anchorCtr="0">
            <a:noAutofit/>
          </a:bodyPr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b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After the intervention</a:t>
            </a:r>
            <a:b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they are at increased </a:t>
            </a:r>
          </a:p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risk of vascular events</a:t>
            </a:r>
            <a:r>
              <a:rPr lang="en-US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2,3</a:t>
            </a:r>
          </a:p>
        </p:txBody>
      </p:sp>
      <p:sp>
        <p:nvSpPr>
          <p:cNvPr id="31" name="Flowchart: Off-page Connector 15">
            <a:extLst>
              <a:ext uri="{FF2B5EF4-FFF2-40B4-BE49-F238E27FC236}">
                <a16:creationId xmlns:a16="http://schemas.microsoft.com/office/drawing/2014/main" id="{BAB3715B-EDC4-4B35-B649-F57A09DBE499}"/>
              </a:ext>
            </a:extLst>
          </p:cNvPr>
          <p:cNvSpPr/>
          <p:nvPr/>
        </p:nvSpPr>
        <p:spPr bwMode="auto">
          <a:xfrm>
            <a:off x="6434625" y="1290872"/>
            <a:ext cx="2088663" cy="1260509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t" anchorCtr="0">
            <a:noAutofit/>
          </a:bodyPr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Up to </a:t>
            </a:r>
            <a:r>
              <a:rPr lang="en-US" sz="1100" b="1" dirty="0">
                <a:solidFill>
                  <a:srgbClr val="3961AC"/>
                </a:solidFill>
                <a:latin typeface="Arial"/>
              </a:rPr>
              <a:t>2 in 5 patients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with </a:t>
            </a:r>
            <a:b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PAD patients undergo revascularisation</a:t>
            </a:r>
            <a:r>
              <a:rPr lang="en-US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2</a:t>
            </a:r>
          </a:p>
        </p:txBody>
      </p:sp>
      <p:pic>
        <p:nvPicPr>
          <p:cNvPr id="48" name="Picture 4">
            <a:extLst>
              <a:ext uri="{FF2B5EF4-FFF2-40B4-BE49-F238E27FC236}">
                <a16:creationId xmlns:a16="http://schemas.microsoft.com/office/drawing/2014/main" id="{0A7EE678-91B7-4466-AC35-66D61FE3F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58" y="1050202"/>
            <a:ext cx="2187139" cy="3408908"/>
          </a:xfrm>
          <a:prstGeom prst="rect">
            <a:avLst/>
          </a:prstGeom>
        </p:spPr>
      </p:pic>
      <p:sp>
        <p:nvSpPr>
          <p:cNvPr id="49" name="TextBox 6">
            <a:extLst>
              <a:ext uri="{FF2B5EF4-FFF2-40B4-BE49-F238E27FC236}">
                <a16:creationId xmlns:a16="http://schemas.microsoft.com/office/drawing/2014/main" id="{6FF40D65-10CA-4D7E-8EB5-C501AC71E72E}"/>
              </a:ext>
            </a:extLst>
          </p:cNvPr>
          <p:cNvSpPr txBox="1"/>
          <p:nvPr/>
        </p:nvSpPr>
        <p:spPr>
          <a:xfrm>
            <a:off x="829708" y="1538094"/>
            <a:ext cx="1976889" cy="637753"/>
          </a:xfrm>
          <a:prstGeom prst="rect">
            <a:avLst/>
          </a:prstGeom>
          <a:noFill/>
        </p:spPr>
        <p:txBody>
          <a:bodyPr wrap="square" lIns="67500" tIns="35100" rIns="67500" bIns="0" rtlCol="0" anchor="t">
            <a:noAutofit/>
          </a:bodyPr>
          <a:lstStyle/>
          <a:p>
            <a:pPr defTabSz="179388" fontAlgn="auto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n-GB" sz="2100">
                <a:solidFill>
                  <a:srgbClr val="3961AC"/>
                </a:solidFill>
                <a:latin typeface="Arial Black" panose="020B0A04020102020204" pitchFamily="34" charset="0"/>
              </a:rPr>
              <a:t>Mr. Keller</a:t>
            </a:r>
          </a:p>
          <a:p>
            <a:pPr defTabSz="685783" fontAlgn="auto">
              <a:spcBef>
                <a:spcPts val="0"/>
              </a:spcBef>
              <a:spcAft>
                <a:spcPts val="0"/>
              </a:spcAft>
            </a:pPr>
            <a:r>
              <a:rPr lang="en-GB" sz="1200" b="1">
                <a:solidFill>
                  <a:srgbClr val="3961AC">
                    <a:alpha val="80000"/>
                  </a:srgbClr>
                </a:solidFill>
                <a:latin typeface="Arial"/>
              </a:rPr>
              <a:t>64 years old</a:t>
            </a:r>
          </a:p>
          <a:p>
            <a:pPr defTabSz="685783" fontAlgn="auto">
              <a:spcBef>
                <a:spcPts val="0"/>
              </a:spcBef>
              <a:spcAft>
                <a:spcPts val="0"/>
              </a:spcAft>
            </a:pPr>
            <a:endParaRPr lang="en-GB" sz="1200">
              <a:solidFill>
                <a:srgbClr val="000000">
                  <a:lumMod val="65000"/>
                  <a:lumOff val="35000"/>
                </a:srgbClr>
              </a:solidFill>
              <a:latin typeface="Arial"/>
            </a:endParaRP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Chronic limb </a:t>
            </a:r>
            <a:b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ischaemia </a:t>
            </a:r>
            <a:b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(Fontaine III)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Undergoing revascularisation 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Hypertension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Smoker</a:t>
            </a:r>
          </a:p>
          <a:p>
            <a:pPr marL="214308" indent="-214308" defTabSz="685783" fontAlgn="auto">
              <a:spcBef>
                <a:spcPts val="0"/>
              </a:spcBef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Obese </a:t>
            </a:r>
            <a:b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(BMI 30 kg/m</a:t>
            </a:r>
            <a:r>
              <a:rPr lang="en-GB" sz="1200" baseline="30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2</a:t>
            </a:r>
            <a:r>
              <a:rPr lang="en-GB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)</a:t>
            </a:r>
          </a:p>
        </p:txBody>
      </p:sp>
      <p:grpSp>
        <p:nvGrpSpPr>
          <p:cNvPr id="43" name="Group 27">
            <a:extLst>
              <a:ext uri="{FF2B5EF4-FFF2-40B4-BE49-F238E27FC236}">
                <a16:creationId xmlns:a16="http://schemas.microsoft.com/office/drawing/2014/main" id="{E53DDCF8-7F72-4F9B-91A7-6B5346F100D2}"/>
              </a:ext>
            </a:extLst>
          </p:cNvPr>
          <p:cNvGrpSpPr>
            <a:grpSpLocks noChangeAspect="1"/>
          </p:cNvGrpSpPr>
          <p:nvPr/>
        </p:nvGrpSpPr>
        <p:grpSpPr>
          <a:xfrm>
            <a:off x="7069290" y="1911898"/>
            <a:ext cx="870962" cy="489985"/>
            <a:chOff x="9577131" y="-40032"/>
            <a:chExt cx="2502817" cy="1408031"/>
          </a:xfrm>
        </p:grpSpPr>
        <p:pic>
          <p:nvPicPr>
            <p:cNvPr id="44" name="Picture 28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38DD2F68-AF2F-4B78-98D7-24D011FBA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99948" y="30740"/>
              <a:ext cx="1080000" cy="1080000"/>
            </a:xfrm>
            <a:prstGeom prst="rect">
              <a:avLst/>
            </a:prstGeom>
          </p:spPr>
        </p:pic>
        <p:pic>
          <p:nvPicPr>
            <p:cNvPr id="45" name="Picture 36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6EA86448-0432-43F9-9230-4FA95AC547A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152" y="-40032"/>
              <a:ext cx="1080000" cy="1080000"/>
            </a:xfrm>
            <a:prstGeom prst="rect">
              <a:avLst/>
            </a:prstGeom>
          </p:spPr>
        </p:pic>
        <p:pic>
          <p:nvPicPr>
            <p:cNvPr id="46" name="Picture 37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F0FFE0BB-0FCB-4F19-8975-23D62E621D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3335" y="188231"/>
              <a:ext cx="1080000" cy="1080000"/>
            </a:xfrm>
            <a:prstGeom prst="rect">
              <a:avLst/>
            </a:prstGeom>
          </p:spPr>
        </p:pic>
        <p:pic>
          <p:nvPicPr>
            <p:cNvPr id="57" name="Picture 40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931DDB35-9DCC-43D2-8542-39E41750351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77131" y="59735"/>
              <a:ext cx="1080000" cy="1080000"/>
            </a:xfrm>
            <a:prstGeom prst="rect">
              <a:avLst/>
            </a:prstGeom>
          </p:spPr>
        </p:pic>
        <p:pic>
          <p:nvPicPr>
            <p:cNvPr id="60" name="Picture 41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B6E2F536-CB1F-455D-815A-97C3770515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3217" y="287999"/>
              <a:ext cx="1080000" cy="1080000"/>
            </a:xfrm>
            <a:prstGeom prst="rect">
              <a:avLst/>
            </a:prstGeom>
          </p:spPr>
        </p:pic>
      </p:grpSp>
      <p:pic>
        <p:nvPicPr>
          <p:cNvPr id="63" name="Picture 3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BEB6677D-6094-4CB8-B597-2833F0B9CFC3}"/>
              </a:ext>
            </a:extLst>
          </p:cNvPr>
          <p:cNvPicPr>
            <a:picLocks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1" t="144" r="24931" b="2432"/>
          <a:stretch/>
        </p:blipFill>
        <p:spPr>
          <a:xfrm>
            <a:off x="3448251" y="1253666"/>
            <a:ext cx="2233103" cy="2219583"/>
          </a:xfrm>
          <a:prstGeom prst="ellipse">
            <a:avLst/>
          </a:prstGeom>
        </p:spPr>
      </p:pic>
      <p:sp>
        <p:nvSpPr>
          <p:cNvPr id="64" name="Oval 38">
            <a:extLst>
              <a:ext uri="{FF2B5EF4-FFF2-40B4-BE49-F238E27FC236}">
                <a16:creationId xmlns:a16="http://schemas.microsoft.com/office/drawing/2014/main" id="{FC495ED9-F274-4B38-B66A-FA8A2CEC65D2}"/>
              </a:ext>
            </a:extLst>
          </p:cNvPr>
          <p:cNvSpPr/>
          <p:nvPr/>
        </p:nvSpPr>
        <p:spPr bwMode="auto">
          <a:xfrm>
            <a:off x="3448251" y="1253666"/>
            <a:ext cx="2233103" cy="2219583"/>
          </a:xfrm>
          <a:prstGeom prst="ellipse">
            <a:avLst/>
          </a:prstGeom>
          <a:noFill/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3">
            <a:extLst>
              <a:ext uri="{FF2B5EF4-FFF2-40B4-BE49-F238E27FC236}">
                <a16:creationId xmlns:a16="http://schemas.microsoft.com/office/drawing/2014/main" id="{0721C950-10B3-A141-AEF0-6B1C0EEFD166}"/>
              </a:ext>
            </a:extLst>
          </p:cNvPr>
          <p:cNvSpPr txBox="1"/>
          <p:nvPr/>
        </p:nvSpPr>
        <p:spPr>
          <a:xfrm>
            <a:off x="619123" y="4841141"/>
            <a:ext cx="827405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br>
              <a:rPr lang="en-US" sz="700" dirty="0">
                <a:solidFill>
                  <a:srgbClr val="B3B2B5"/>
                </a:solidFill>
                <a:cs typeface="Arial" charset="0"/>
              </a:rPr>
            </a:br>
            <a:r>
              <a:rPr lang="en-US" sz="700" dirty="0">
                <a:solidFill>
                  <a:srgbClr val="B3B2B5"/>
                </a:solidFill>
                <a:cs typeface="Arial" charset="0"/>
              </a:rPr>
              <a:t>BMI, body mass index; CV, cardiovascular; PAD, peripheral artery disease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6251EED5-FEE8-4A3E-B093-B75CA0F93713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1228708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You can enhance Mr. Keller’s vascular protection </a:t>
            </a:r>
            <a:br>
              <a:rPr lang="en-US" sz="2000" kern="0" dirty="0"/>
            </a:br>
            <a:r>
              <a:rPr lang="en-US" sz="2000" kern="0" dirty="0"/>
              <a:t>after revascularization</a:t>
            </a:r>
            <a:r>
              <a:rPr lang="en-US" sz="2000" kern="0" baseline="30000" dirty="0"/>
              <a:t>6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ALI: Acute limb </a:t>
            </a:r>
            <a:r>
              <a:rPr lang="en-US" sz="700" dirty="0" err="1">
                <a:solidFill>
                  <a:srgbClr val="B3B2B5"/>
                </a:solidFill>
                <a:cs typeface="Arial" charset="0"/>
              </a:rPr>
              <a:t>ischaemia</a:t>
            </a:r>
            <a:r>
              <a:rPr lang="en-US" sz="700" dirty="0">
                <a:solidFill>
                  <a:srgbClr val="B3B2B5"/>
                </a:solidFill>
                <a:cs typeface="Arial" charset="0"/>
              </a:rPr>
              <a:t>; CV: Cardiovascular; MI: Myocardial infarction; NNT: Number needed to treat; PAD: Peripheral arterial disease; RRR_ relative risk reduction  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37901"/>
            <a:ext cx="8274051" cy="430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/>
              <a:t>Cumulative incidence of ALI, major amputation of vascular aetiology, </a:t>
            </a:r>
            <a:br>
              <a:rPr lang="en-US" altLang="en-US" sz="1400" b="1" kern="0"/>
            </a:br>
            <a:r>
              <a:rPr lang="en-US" altLang="en-US" sz="1400" b="1" kern="0"/>
              <a:t>MI, ischaemic stroke or CV death in VOYAGER PAD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1F022BE-4191-4660-83D8-BCC953089370}"/>
              </a:ext>
            </a:extLst>
          </p:cNvPr>
          <p:cNvSpPr/>
          <p:nvPr/>
        </p:nvSpPr>
        <p:spPr bwMode="auto">
          <a:xfrm>
            <a:off x="5501331" y="2392467"/>
            <a:ext cx="521975" cy="1541440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9" name="Graphic 132">
            <a:extLst>
              <a:ext uri="{FF2B5EF4-FFF2-40B4-BE49-F238E27FC236}">
                <a16:creationId xmlns:a16="http://schemas.microsoft.com/office/drawing/2014/main" id="{A16F54ED-E346-40BB-95F2-1BBD980A4E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10772" y="2143166"/>
            <a:ext cx="3789563" cy="1790225"/>
          </a:xfrm>
          <a:prstGeom prst="rect">
            <a:avLst/>
          </a:prstGeom>
        </p:spPr>
      </p:pic>
      <p:graphicFrame>
        <p:nvGraphicFramePr>
          <p:cNvPr id="20" name="Table 7">
            <a:extLst>
              <a:ext uri="{FF2B5EF4-FFF2-40B4-BE49-F238E27FC236}">
                <a16:creationId xmlns:a16="http://schemas.microsoft.com/office/drawing/2014/main" id="{E29F84DD-3B43-48FC-BBD7-69AE10A4A3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166593"/>
              </p:ext>
            </p:extLst>
          </p:nvPr>
        </p:nvGraphicFramePr>
        <p:xfrm>
          <a:off x="620102" y="4263076"/>
          <a:ext cx="5973573" cy="457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35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39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6285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Number at risk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945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Rivaroxaban plus Aspirin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2938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2834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945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Aspirin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3278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2881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2773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2151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1351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" name="Rectangle 12">
            <a:extLst>
              <a:ext uri="{FF2B5EF4-FFF2-40B4-BE49-F238E27FC236}">
                <a16:creationId xmlns:a16="http://schemas.microsoft.com/office/drawing/2014/main" id="{01CF9DB0-9CB2-470E-877C-D83FF25235DE}"/>
              </a:ext>
            </a:extLst>
          </p:cNvPr>
          <p:cNvSpPr/>
          <p:nvPr/>
        </p:nvSpPr>
        <p:spPr bwMode="auto">
          <a:xfrm>
            <a:off x="4046812" y="1838191"/>
            <a:ext cx="1220471" cy="253363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6856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1D305681-A806-4701-BC50-72DD19F452E2}"/>
              </a:ext>
            </a:extLst>
          </p:cNvPr>
          <p:cNvGrpSpPr/>
          <p:nvPr/>
        </p:nvGrpSpPr>
        <p:grpSpPr>
          <a:xfrm>
            <a:off x="2033676" y="1697477"/>
            <a:ext cx="4787019" cy="2660347"/>
            <a:chOff x="2033676" y="1426704"/>
            <a:chExt cx="4787019" cy="3035956"/>
          </a:xfrm>
        </p:grpSpPr>
        <p:pic>
          <p:nvPicPr>
            <p:cNvPr id="26" name="Graphic 122">
              <a:extLst>
                <a:ext uri="{FF2B5EF4-FFF2-40B4-BE49-F238E27FC236}">
                  <a16:creationId xmlns:a16="http://schemas.microsoft.com/office/drawing/2014/main" id="{1A7F7949-06A6-4ED2-81C0-40505088CF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501078" y="1575079"/>
              <a:ext cx="3792520" cy="2391018"/>
            </a:xfrm>
            <a:prstGeom prst="rect">
              <a:avLst/>
            </a:prstGeom>
          </p:spPr>
        </p:pic>
        <p:sp>
          <p:nvSpPr>
            <p:cNvPr id="29" name="Rectangle 6">
              <a:extLst>
                <a:ext uri="{FF2B5EF4-FFF2-40B4-BE49-F238E27FC236}">
                  <a16:creationId xmlns:a16="http://schemas.microsoft.com/office/drawing/2014/main" id="{43A14DBC-DC68-4020-ABF4-FB5FE49391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227053" y="2682240"/>
              <a:ext cx="176713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355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Cumulative incidence (%)</a:t>
              </a: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3D0BF8AB-FA08-480D-AAA8-F712C9F28E18}"/>
                </a:ext>
              </a:extLst>
            </p:cNvPr>
            <p:cNvSpPr txBox="1"/>
            <p:nvPr/>
          </p:nvSpPr>
          <p:spPr>
            <a:xfrm>
              <a:off x="3773680" y="4179187"/>
              <a:ext cx="1723847" cy="28347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l" defTabSz="9143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Days from randomisation</a:t>
              </a:r>
            </a:p>
          </p:txBody>
        </p:sp>
        <p:grpSp>
          <p:nvGrpSpPr>
            <p:cNvPr id="31" name="Group 1362">
              <a:extLst>
                <a:ext uri="{FF2B5EF4-FFF2-40B4-BE49-F238E27FC236}">
                  <a16:creationId xmlns:a16="http://schemas.microsoft.com/office/drawing/2014/main" id="{BFA726BD-5495-486C-9E40-E7D709529AB9}"/>
                </a:ext>
              </a:extLst>
            </p:cNvPr>
            <p:cNvGrpSpPr/>
            <p:nvPr/>
          </p:nvGrpSpPr>
          <p:grpSpPr>
            <a:xfrm>
              <a:off x="2440902" y="1599517"/>
              <a:ext cx="65461" cy="2368278"/>
              <a:chOff x="1686616" y="1329081"/>
              <a:chExt cx="91716" cy="3829997"/>
            </a:xfrm>
          </p:grpSpPr>
          <p:sp>
            <p:nvSpPr>
              <p:cNvPr id="57" name="Line 7">
                <a:extLst>
                  <a:ext uri="{FF2B5EF4-FFF2-40B4-BE49-F238E27FC236}">
                    <a16:creationId xmlns:a16="http://schemas.microsoft.com/office/drawing/2014/main" id="{4C70E328-26DD-4FAF-B63B-A6D25E169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5159077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8" name="Line 9">
                <a:extLst>
                  <a:ext uri="{FF2B5EF4-FFF2-40B4-BE49-F238E27FC236}">
                    <a16:creationId xmlns:a16="http://schemas.microsoft.com/office/drawing/2014/main" id="{1BB68B79-30B7-462A-9D79-16BD3FFB62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3630140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9" name="Line 10">
                <a:extLst>
                  <a:ext uri="{FF2B5EF4-FFF2-40B4-BE49-F238E27FC236}">
                    <a16:creationId xmlns:a16="http://schemas.microsoft.com/office/drawing/2014/main" id="{395E2B77-D782-484D-8909-13E5DAAC55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2857332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0" name="Line 12">
                <a:extLst>
                  <a:ext uri="{FF2B5EF4-FFF2-40B4-BE49-F238E27FC236}">
                    <a16:creationId xmlns:a16="http://schemas.microsoft.com/office/drawing/2014/main" id="{52B3E0CB-5CFB-4F3B-821A-F1290D395F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1329081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1" name="Line 13">
                <a:extLst>
                  <a:ext uri="{FF2B5EF4-FFF2-40B4-BE49-F238E27FC236}">
                    <a16:creationId xmlns:a16="http://schemas.microsoft.com/office/drawing/2014/main" id="{5BCB2D58-5984-4CF6-A106-AD6545484F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8331" y="1329081"/>
                <a:ext cx="0" cy="3829997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2" name="Line 9">
                <a:extLst>
                  <a:ext uri="{FF2B5EF4-FFF2-40B4-BE49-F238E27FC236}">
                    <a16:creationId xmlns:a16="http://schemas.microsoft.com/office/drawing/2014/main" id="{B87BDF47-9823-4DEA-9371-BF6D76B3A8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4404806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3" name="Line 10">
                <a:extLst>
                  <a:ext uri="{FF2B5EF4-FFF2-40B4-BE49-F238E27FC236}">
                    <a16:creationId xmlns:a16="http://schemas.microsoft.com/office/drawing/2014/main" id="{ABEE2A36-8C67-458F-AA7C-E7201A4B45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6616" y="2098077"/>
                <a:ext cx="91716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32" name="Group 2726">
              <a:extLst>
                <a:ext uri="{FF2B5EF4-FFF2-40B4-BE49-F238E27FC236}">
                  <a16:creationId xmlns:a16="http://schemas.microsoft.com/office/drawing/2014/main" id="{51AE7AF3-531B-4DFB-B81F-A02C6B73FB0B}"/>
                </a:ext>
              </a:extLst>
            </p:cNvPr>
            <p:cNvGrpSpPr/>
            <p:nvPr/>
          </p:nvGrpSpPr>
          <p:grpSpPr>
            <a:xfrm>
              <a:off x="2110618" y="1526554"/>
              <a:ext cx="309491" cy="2539156"/>
              <a:chOff x="854190" y="1228300"/>
              <a:chExt cx="423066" cy="3237992"/>
            </a:xfrm>
          </p:grpSpPr>
          <p:sp>
            <p:nvSpPr>
              <p:cNvPr id="51" name="Rectangle 15">
                <a:extLst>
                  <a:ext uri="{FF2B5EF4-FFF2-40B4-BE49-F238E27FC236}">
                    <a16:creationId xmlns:a16="http://schemas.microsoft.com/office/drawing/2014/main" id="{6D966815-4544-43E9-98E3-56F9E424B4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841" y="4242343"/>
                <a:ext cx="96415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52" name="Rectangle 16">
                <a:extLst>
                  <a:ext uri="{FF2B5EF4-FFF2-40B4-BE49-F238E27FC236}">
                    <a16:creationId xmlns:a16="http://schemas.microsoft.com/office/drawing/2014/main" id="{72D2AC01-7BA9-457E-87B8-84DFCF90F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4190" y="3646045"/>
                <a:ext cx="423066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53" name="Rectangle 18">
                <a:extLst>
                  <a:ext uri="{FF2B5EF4-FFF2-40B4-BE49-F238E27FC236}">
                    <a16:creationId xmlns:a16="http://schemas.microsoft.com/office/drawing/2014/main" id="{146C335E-69AA-4D95-8B32-FCAAACFC7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838" y="3043031"/>
                <a:ext cx="96415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54" name="Rectangle 19">
                <a:extLst>
                  <a:ext uri="{FF2B5EF4-FFF2-40B4-BE49-F238E27FC236}">
                    <a16:creationId xmlns:a16="http://schemas.microsoft.com/office/drawing/2014/main" id="{78747E00-C33D-459A-AA4E-C67E6CBF39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4424" y="1228300"/>
                <a:ext cx="192831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20</a:t>
                </a:r>
              </a:p>
            </p:txBody>
          </p:sp>
          <p:sp>
            <p:nvSpPr>
              <p:cNvPr id="55" name="Rectangle 18">
                <a:extLst>
                  <a:ext uri="{FF2B5EF4-FFF2-40B4-BE49-F238E27FC236}">
                    <a16:creationId xmlns:a16="http://schemas.microsoft.com/office/drawing/2014/main" id="{10035274-9024-4450-AB18-9D099FE9FD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4423" y="2432542"/>
                <a:ext cx="192831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12</a:t>
                </a:r>
              </a:p>
            </p:txBody>
          </p:sp>
          <p:sp>
            <p:nvSpPr>
              <p:cNvPr id="56" name="Rectangle 18">
                <a:extLst>
                  <a:ext uri="{FF2B5EF4-FFF2-40B4-BE49-F238E27FC236}">
                    <a16:creationId xmlns:a16="http://schemas.microsoft.com/office/drawing/2014/main" id="{3853D099-2252-4DEC-8968-DA8B589853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4423" y="1825879"/>
                <a:ext cx="192831" cy="223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16</a:t>
                </a:r>
              </a:p>
            </p:txBody>
          </p:sp>
        </p:grpSp>
        <p:grpSp>
          <p:nvGrpSpPr>
            <p:cNvPr id="33" name="Group 3">
              <a:extLst>
                <a:ext uri="{FF2B5EF4-FFF2-40B4-BE49-F238E27FC236}">
                  <a16:creationId xmlns:a16="http://schemas.microsoft.com/office/drawing/2014/main" id="{B50632ED-A4C1-4C22-A1A0-0D4E4559F938}"/>
                </a:ext>
              </a:extLst>
            </p:cNvPr>
            <p:cNvGrpSpPr/>
            <p:nvPr/>
          </p:nvGrpSpPr>
          <p:grpSpPr>
            <a:xfrm>
              <a:off x="2466448" y="3969092"/>
              <a:ext cx="3952162" cy="248820"/>
              <a:chOff x="2979734" y="3993370"/>
              <a:chExt cx="3952162" cy="276246"/>
            </a:xfrm>
          </p:grpSpPr>
          <p:sp>
            <p:nvSpPr>
              <p:cNvPr id="36" name="Line 20">
                <a:extLst>
                  <a:ext uri="{FF2B5EF4-FFF2-40B4-BE49-F238E27FC236}">
                    <a16:creationId xmlns:a16="http://schemas.microsoft.com/office/drawing/2014/main" id="{80BE0B6A-0F9E-459B-9381-CA75EEA392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1470" y="3993370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7" name="Line 21">
                <a:extLst>
                  <a:ext uri="{FF2B5EF4-FFF2-40B4-BE49-F238E27FC236}">
                    <a16:creationId xmlns:a16="http://schemas.microsoft.com/office/drawing/2014/main" id="{72D9797A-01DE-4897-B9FB-00DABBB7C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7393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8" name="Line 22">
                <a:extLst>
                  <a:ext uri="{FF2B5EF4-FFF2-40B4-BE49-F238E27FC236}">
                    <a16:creationId xmlns:a16="http://schemas.microsoft.com/office/drawing/2014/main" id="{730C5576-B519-438A-90F7-8B5A340ABE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47127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Line 23">
                <a:extLst>
                  <a:ext uri="{FF2B5EF4-FFF2-40B4-BE49-F238E27FC236}">
                    <a16:creationId xmlns:a16="http://schemas.microsoft.com/office/drawing/2014/main" id="{12642AD1-2F78-47C7-ABEF-3647585C7A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06862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Line 24">
                <a:extLst>
                  <a:ext uri="{FF2B5EF4-FFF2-40B4-BE49-F238E27FC236}">
                    <a16:creationId xmlns:a16="http://schemas.microsoft.com/office/drawing/2014/main" id="{0A0C55A0-654B-455C-8DD0-71024132C8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1469" y="3993370"/>
                <a:ext cx="3792323" cy="0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1" name="Rectangle 25">
                <a:extLst>
                  <a:ext uri="{FF2B5EF4-FFF2-40B4-BE49-F238E27FC236}">
                    <a16:creationId xmlns:a16="http://schemas.microsoft.com/office/drawing/2014/main" id="{1A80670C-B243-45D3-930A-4F3D9D844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9734" y="4074644"/>
                <a:ext cx="70532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42" name="Rectangle 26">
                <a:extLst>
                  <a:ext uri="{FF2B5EF4-FFF2-40B4-BE49-F238E27FC236}">
                    <a16:creationId xmlns:a16="http://schemas.microsoft.com/office/drawing/2014/main" id="{59FED3C3-670A-4AFA-B36A-85908E57D6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0100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182</a:t>
                </a:r>
              </a:p>
            </p:txBody>
          </p:sp>
          <p:sp>
            <p:nvSpPr>
              <p:cNvPr id="43" name="Rectangle 28">
                <a:extLst>
                  <a:ext uri="{FF2B5EF4-FFF2-40B4-BE49-F238E27FC236}">
                    <a16:creationId xmlns:a16="http://schemas.microsoft.com/office/drawing/2014/main" id="{C870F8E9-15CB-49C2-98A6-FEA5D9780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49767" y="4073368"/>
                <a:ext cx="282129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1096</a:t>
                </a:r>
              </a:p>
            </p:txBody>
          </p:sp>
          <p:sp>
            <p:nvSpPr>
              <p:cNvPr id="44" name="Line 22">
                <a:extLst>
                  <a:ext uri="{FF2B5EF4-FFF2-40B4-BE49-F238E27FC236}">
                    <a16:creationId xmlns:a16="http://schemas.microsoft.com/office/drawing/2014/main" id="{67D2202F-1D05-4C57-B8A0-B8C4F0E892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6994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5" name="Line 22">
                <a:extLst>
                  <a:ext uri="{FF2B5EF4-FFF2-40B4-BE49-F238E27FC236}">
                    <a16:creationId xmlns:a16="http://schemas.microsoft.com/office/drawing/2014/main" id="{B34432CC-73EE-4B56-BE6F-95B58454CE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17260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6" name="Line 22">
                <a:extLst>
                  <a:ext uri="{FF2B5EF4-FFF2-40B4-BE49-F238E27FC236}">
                    <a16:creationId xmlns:a16="http://schemas.microsoft.com/office/drawing/2014/main" id="{69F030CD-9E51-4126-A611-B358896DFB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7526" y="3996545"/>
                <a:ext cx="0" cy="76788"/>
              </a:xfrm>
              <a:prstGeom prst="line">
                <a:avLst/>
              </a:prstGeom>
              <a:noFill/>
              <a:ln w="1270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35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7" name="Rectangle 26">
                <a:extLst>
                  <a:ext uri="{FF2B5EF4-FFF2-40B4-BE49-F238E27FC236}">
                    <a16:creationId xmlns:a16="http://schemas.microsoft.com/office/drawing/2014/main" id="{96AEDC5E-D16A-48AB-9870-2B7017CAAE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572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366</a:t>
                </a:r>
              </a:p>
            </p:txBody>
          </p:sp>
          <p:sp>
            <p:nvSpPr>
              <p:cNvPr id="48" name="Rectangle 26">
                <a:extLst>
                  <a:ext uri="{FF2B5EF4-FFF2-40B4-BE49-F238E27FC236}">
                    <a16:creationId xmlns:a16="http://schemas.microsoft.com/office/drawing/2014/main" id="{4A4BA3E0-5B81-4AEC-91C0-213D37FF87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0088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547</a:t>
                </a:r>
              </a:p>
            </p:txBody>
          </p:sp>
          <p:sp>
            <p:nvSpPr>
              <p:cNvPr id="49" name="Rectangle 26">
                <a:extLst>
                  <a:ext uri="{FF2B5EF4-FFF2-40B4-BE49-F238E27FC236}">
                    <a16:creationId xmlns:a16="http://schemas.microsoft.com/office/drawing/2014/main" id="{7F140273-48AA-4323-B4C0-99E015E4D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29306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731</a:t>
                </a:r>
              </a:p>
            </p:txBody>
          </p:sp>
          <p:sp>
            <p:nvSpPr>
              <p:cNvPr id="50" name="Rectangle 26">
                <a:extLst>
                  <a:ext uri="{FF2B5EF4-FFF2-40B4-BE49-F238E27FC236}">
                    <a16:creationId xmlns:a16="http://schemas.microsoft.com/office/drawing/2014/main" id="{DB6C1C0F-08D0-4AD3-8C9B-47FDF79F1B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7118" y="4073368"/>
                <a:ext cx="211596" cy="194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68578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912</a:t>
                </a:r>
              </a:p>
            </p:txBody>
          </p:sp>
        </p:grpSp>
        <p:sp>
          <p:nvSpPr>
            <p:cNvPr id="34" name="TextBox 130">
              <a:extLst>
                <a:ext uri="{FF2B5EF4-FFF2-40B4-BE49-F238E27FC236}">
                  <a16:creationId xmlns:a16="http://schemas.microsoft.com/office/drawing/2014/main" id="{900FD958-3787-4FD2-9515-7FE089C1FA46}"/>
                </a:ext>
              </a:extLst>
            </p:cNvPr>
            <p:cNvSpPr txBox="1"/>
            <p:nvPr/>
          </p:nvSpPr>
          <p:spPr>
            <a:xfrm>
              <a:off x="6278261" y="1742291"/>
              <a:ext cx="542434" cy="28347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l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17.3%</a:t>
              </a:r>
            </a:p>
          </p:txBody>
        </p:sp>
        <p:sp>
          <p:nvSpPr>
            <p:cNvPr id="35" name="TextBox 131">
              <a:extLst>
                <a:ext uri="{FF2B5EF4-FFF2-40B4-BE49-F238E27FC236}">
                  <a16:creationId xmlns:a16="http://schemas.microsoft.com/office/drawing/2014/main" id="{A46FEC7C-270D-4B04-8F5B-50F01010740F}"/>
                </a:ext>
              </a:extLst>
            </p:cNvPr>
            <p:cNvSpPr txBox="1"/>
            <p:nvPr/>
          </p:nvSpPr>
          <p:spPr>
            <a:xfrm>
              <a:off x="6278261" y="1426704"/>
              <a:ext cx="542434" cy="28347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l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19.9%</a:t>
              </a:r>
            </a:p>
          </p:txBody>
        </p:sp>
      </p:grpSp>
      <p:sp>
        <p:nvSpPr>
          <p:cNvPr id="64" name="TextBox 2">
            <a:extLst>
              <a:ext uri="{FF2B5EF4-FFF2-40B4-BE49-F238E27FC236}">
                <a16:creationId xmlns:a16="http://schemas.microsoft.com/office/drawing/2014/main" id="{9683CAF7-5EB4-483B-9F73-B67A608BA794}"/>
              </a:ext>
            </a:extLst>
          </p:cNvPr>
          <p:cNvSpPr txBox="1"/>
          <p:nvPr/>
        </p:nvSpPr>
        <p:spPr>
          <a:xfrm>
            <a:off x="6911021" y="2578183"/>
            <a:ext cx="21195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HR </a:t>
            </a:r>
            <a:r>
              <a:rPr lang="it-IT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0.85 (95% CI 0.76–0.96)</a:t>
            </a:r>
            <a:br>
              <a:rPr lang="it-IT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it-IT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p=0.009</a:t>
            </a:r>
          </a:p>
          <a:p>
            <a:r>
              <a:rPr lang="en-GB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NNT over 3 years: 39</a:t>
            </a:r>
            <a:endParaRPr lang="it-IT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68" name="Group 128">
            <a:extLst>
              <a:ext uri="{FF2B5EF4-FFF2-40B4-BE49-F238E27FC236}">
                <a16:creationId xmlns:a16="http://schemas.microsoft.com/office/drawing/2014/main" id="{234D2CBB-5D0C-4CE4-B2BC-A6FBCD622D46}"/>
              </a:ext>
            </a:extLst>
          </p:cNvPr>
          <p:cNvGrpSpPr/>
          <p:nvPr/>
        </p:nvGrpSpPr>
        <p:grpSpPr>
          <a:xfrm>
            <a:off x="2614776" y="1860723"/>
            <a:ext cx="1945789" cy="526901"/>
            <a:chOff x="5579618" y="2689391"/>
            <a:chExt cx="1903598" cy="526901"/>
          </a:xfrm>
        </p:grpSpPr>
        <p:sp>
          <p:nvSpPr>
            <p:cNvPr id="69" name="Rectangle 1335">
              <a:extLst>
                <a:ext uri="{FF2B5EF4-FFF2-40B4-BE49-F238E27FC236}">
                  <a16:creationId xmlns:a16="http://schemas.microsoft.com/office/drawing/2014/main" id="{D9E0004B-EC19-497C-A702-1895A87A3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5924" y="2908515"/>
              <a:ext cx="1643376" cy="3077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Rivaroxaban 2.5 mg BID</a:t>
              </a:r>
              <a:br>
                <a:rPr kumimoji="0" lang="en-US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</a:br>
              <a:r>
                <a:rPr kumimoji="0" lang="en-US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plus Aspirin</a:t>
              </a:r>
            </a:p>
          </p:txBody>
        </p:sp>
        <p:sp>
          <p:nvSpPr>
            <p:cNvPr id="70" name="Rectangle 1336">
              <a:extLst>
                <a:ext uri="{FF2B5EF4-FFF2-40B4-BE49-F238E27FC236}">
                  <a16:creationId xmlns:a16="http://schemas.microsoft.com/office/drawing/2014/main" id="{2FB13680-4141-4727-837D-A237F9515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5923" y="2689391"/>
              <a:ext cx="168729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Aspirin</a:t>
              </a:r>
            </a:p>
          </p:txBody>
        </p:sp>
        <p:cxnSp>
          <p:nvCxnSpPr>
            <p:cNvPr id="71" name="Straight Connector 125">
              <a:extLst>
                <a:ext uri="{FF2B5EF4-FFF2-40B4-BE49-F238E27FC236}">
                  <a16:creationId xmlns:a16="http://schemas.microsoft.com/office/drawing/2014/main" id="{3A78C12C-2812-4030-9964-7C3BCCA155C0}"/>
                </a:ext>
              </a:extLst>
            </p:cNvPr>
            <p:cNvCxnSpPr/>
            <p:nvPr/>
          </p:nvCxnSpPr>
          <p:spPr bwMode="auto">
            <a:xfrm flipH="1">
              <a:off x="5579618" y="2764522"/>
              <a:ext cx="176097" cy="0"/>
            </a:xfrm>
            <a:prstGeom prst="line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72" name="Straight Connector 126">
              <a:extLst>
                <a:ext uri="{FF2B5EF4-FFF2-40B4-BE49-F238E27FC236}">
                  <a16:creationId xmlns:a16="http://schemas.microsoft.com/office/drawing/2014/main" id="{5C852867-C3CF-4C0F-B35E-11E671B652EA}"/>
                </a:ext>
              </a:extLst>
            </p:cNvPr>
            <p:cNvCxnSpPr/>
            <p:nvPr/>
          </p:nvCxnSpPr>
          <p:spPr bwMode="auto">
            <a:xfrm flipH="1">
              <a:off x="5579618" y="2967239"/>
              <a:ext cx="176097" cy="0"/>
            </a:xfrm>
            <a:prstGeom prst="line">
              <a:avLst/>
            </a:prstGeom>
            <a:noFill/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B99B02BD-834F-4801-B664-59AA71FA3215}"/>
              </a:ext>
            </a:extLst>
          </p:cNvPr>
          <p:cNvGrpSpPr/>
          <p:nvPr/>
        </p:nvGrpSpPr>
        <p:grpSpPr>
          <a:xfrm>
            <a:off x="6201293" y="2665390"/>
            <a:ext cx="796036" cy="924656"/>
            <a:chOff x="7678270" y="3779096"/>
            <a:chExt cx="796036" cy="924656"/>
          </a:xfrm>
        </p:grpSpPr>
        <p:sp>
          <p:nvSpPr>
            <p:cNvPr id="76" name="Pfeil: nach unten 75">
              <a:extLst>
                <a:ext uri="{FF2B5EF4-FFF2-40B4-BE49-F238E27FC236}">
                  <a16:creationId xmlns:a16="http://schemas.microsoft.com/office/drawing/2014/main" id="{0678A2C8-B897-4AD0-B302-8B2749FC9F91}"/>
                </a:ext>
              </a:extLst>
            </p:cNvPr>
            <p:cNvSpPr/>
            <p:nvPr/>
          </p:nvSpPr>
          <p:spPr bwMode="auto">
            <a:xfrm>
              <a:off x="7678270" y="3779096"/>
              <a:ext cx="796036" cy="924656"/>
            </a:xfrm>
            <a:prstGeom prst="downArrow">
              <a:avLst/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8DF3B2F2-FB38-4CEB-8DB8-55A37E503F4F}"/>
                </a:ext>
              </a:extLst>
            </p:cNvPr>
            <p:cNvSpPr txBox="1"/>
            <p:nvPr/>
          </p:nvSpPr>
          <p:spPr>
            <a:xfrm>
              <a:off x="7690599" y="4092229"/>
              <a:ext cx="736979" cy="479235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CH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RRR</a:t>
              </a:r>
            </a:p>
            <a:p>
              <a:pPr algn="ctr"/>
              <a:r>
                <a:rPr lang="de-CH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15%</a:t>
              </a:r>
            </a:p>
          </p:txBody>
        </p:sp>
      </p:grpSp>
      <p:sp>
        <p:nvSpPr>
          <p:cNvPr id="65" name="Textfeld 64">
            <a:extLst>
              <a:ext uri="{FF2B5EF4-FFF2-40B4-BE49-F238E27FC236}">
                <a16:creationId xmlns:a16="http://schemas.microsoft.com/office/drawing/2014/main" id="{264FE6B6-43B2-4120-9478-3CC6E4F09291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3776187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 20">
            <a:extLst>
              <a:ext uri="{FF2B5EF4-FFF2-40B4-BE49-F238E27FC236}">
                <a16:creationId xmlns:a16="http://schemas.microsoft.com/office/drawing/2014/main" id="{3B3C2890-F512-483E-89ED-66216B8746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67465" y="2290003"/>
            <a:ext cx="4432176" cy="1707028"/>
          </a:xfrm>
          <a:prstGeom prst="rect">
            <a:avLst/>
          </a:prstGeom>
        </p:spPr>
      </p:pic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E84A5220-244F-4D0C-8DB8-DA9AB223C30F}"/>
              </a:ext>
            </a:extLst>
          </p:cNvPr>
          <p:cNvCxnSpPr/>
          <p:nvPr/>
        </p:nvCxnSpPr>
        <p:spPr bwMode="auto">
          <a:xfrm>
            <a:off x="2204468" y="3491986"/>
            <a:ext cx="0" cy="479594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Mr. Keller could benefit from an early risk reduction which continued over time</a:t>
            </a:r>
            <a:r>
              <a:rPr lang="en-US" sz="2000" kern="0" baseline="30000" dirty="0"/>
              <a:t>7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948863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en-AU" sz="700" dirty="0">
                <a:solidFill>
                  <a:srgbClr val="B3B2B5"/>
                </a:solidFill>
                <a:latin typeface="Arial" panose="020B0604020202020204" pitchFamily="34" charset="0"/>
              </a:rPr>
              <a:t>ALI,: acute limb </a:t>
            </a:r>
            <a:r>
              <a:rPr lang="en-AU" sz="700" dirty="0" err="1">
                <a:solidFill>
                  <a:srgbClr val="B3B2B5"/>
                </a:solidFill>
                <a:latin typeface="Arial" panose="020B0604020202020204" pitchFamily="34" charset="0"/>
              </a:rPr>
              <a:t>ischaemia</a:t>
            </a:r>
            <a:r>
              <a:rPr lang="en-AU" sz="700" dirty="0">
                <a:solidFill>
                  <a:srgbClr val="B3B2B5"/>
                </a:solidFill>
                <a:latin typeface="Arial" panose="020B0604020202020204" pitchFamily="34" charset="0"/>
              </a:rPr>
              <a:t>; BID: twice daily; </a:t>
            </a:r>
            <a:r>
              <a:rPr lang="en-GB" sz="700" dirty="0">
                <a:solidFill>
                  <a:srgbClr val="B3B2B5"/>
                </a:solidFill>
                <a:latin typeface="Arial" panose="020B0604020202020204" pitchFamily="34" charset="0"/>
              </a:rPr>
              <a:t>PAD: Peripheral arterial disease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5516558" cy="47397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/>
              <a:t>Cumulative incidence of ALI in VOYAGER PAD</a:t>
            </a:r>
          </a:p>
          <a:p>
            <a:endParaRPr lang="en-US" altLang="en-US" sz="1400" b="1" kern="0" dirty="0"/>
          </a:p>
        </p:txBody>
      </p:sp>
      <p:sp>
        <p:nvSpPr>
          <p:cNvPr id="17" name="TextBox 9">
            <a:extLst>
              <a:ext uri="{FF2B5EF4-FFF2-40B4-BE49-F238E27FC236}">
                <a16:creationId xmlns:a16="http://schemas.microsoft.com/office/drawing/2014/main" id="{6C296293-C509-4DCB-8952-F29AA6D5DB08}"/>
              </a:ext>
            </a:extLst>
          </p:cNvPr>
          <p:cNvSpPr txBox="1"/>
          <p:nvPr/>
        </p:nvSpPr>
        <p:spPr>
          <a:xfrm rot="16200000">
            <a:off x="-322375" y="2770563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en-GB" sz="1200" b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Cumulative incidence of ALI (%)</a:t>
            </a: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3A0CBC6B-29CF-492B-9351-F0DF6648DB24}"/>
              </a:ext>
            </a:extLst>
          </p:cNvPr>
          <p:cNvSpPr txBox="1"/>
          <p:nvPr/>
        </p:nvSpPr>
        <p:spPr>
          <a:xfrm>
            <a:off x="1467465" y="4293367"/>
            <a:ext cx="440976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GB" sz="1200" b="1" ker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Months from randomisation</a:t>
            </a:r>
          </a:p>
        </p:txBody>
      </p:sp>
      <p:cxnSp>
        <p:nvCxnSpPr>
          <p:cNvPr id="13" name="Straight Connector 34">
            <a:extLst>
              <a:ext uri="{FF2B5EF4-FFF2-40B4-BE49-F238E27FC236}">
                <a16:creationId xmlns:a16="http://schemas.microsoft.com/office/drawing/2014/main" id="{72C14728-229A-4DEB-9A10-E9AE4A40F87F}"/>
              </a:ext>
            </a:extLst>
          </p:cNvPr>
          <p:cNvCxnSpPr>
            <a:cxnSpLocks/>
          </p:cNvCxnSpPr>
          <p:nvPr/>
        </p:nvCxnSpPr>
        <p:spPr bwMode="auto">
          <a:xfrm>
            <a:off x="1737976" y="1905097"/>
            <a:ext cx="180000" cy="0"/>
          </a:xfrm>
          <a:prstGeom prst="line">
            <a:avLst/>
          </a:prstGeom>
          <a:noFill/>
          <a:ln w="19050" cap="flat" cmpd="sng" algn="ctr">
            <a:solidFill>
              <a:srgbClr val="8A8C8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" name="TextBox 33">
            <a:extLst>
              <a:ext uri="{FF2B5EF4-FFF2-40B4-BE49-F238E27FC236}">
                <a16:creationId xmlns:a16="http://schemas.microsoft.com/office/drawing/2014/main" id="{7F8E84D0-E5BD-4F5A-9853-1C14AE516DFD}"/>
              </a:ext>
            </a:extLst>
          </p:cNvPr>
          <p:cNvSpPr txBox="1"/>
          <p:nvPr/>
        </p:nvSpPr>
        <p:spPr>
          <a:xfrm>
            <a:off x="1936141" y="1566798"/>
            <a:ext cx="6567115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Rivaroxaban 2.5 mg BID plus Aspirin (n=3286)</a:t>
            </a:r>
          </a:p>
        </p:txBody>
      </p:sp>
      <p:sp>
        <p:nvSpPr>
          <p:cNvPr id="27" name="TextBox 33">
            <a:extLst>
              <a:ext uri="{FF2B5EF4-FFF2-40B4-BE49-F238E27FC236}">
                <a16:creationId xmlns:a16="http://schemas.microsoft.com/office/drawing/2014/main" id="{69C8FA41-6865-44A7-93F3-CF2D5B213634}"/>
              </a:ext>
            </a:extLst>
          </p:cNvPr>
          <p:cNvSpPr txBox="1"/>
          <p:nvPr/>
        </p:nvSpPr>
        <p:spPr>
          <a:xfrm>
            <a:off x="1934204" y="1766967"/>
            <a:ext cx="30179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Aspirin (n=3278)</a:t>
            </a:r>
          </a:p>
        </p:txBody>
      </p:sp>
      <p:cxnSp>
        <p:nvCxnSpPr>
          <p:cNvPr id="28" name="Straight Connector 34">
            <a:extLst>
              <a:ext uri="{FF2B5EF4-FFF2-40B4-BE49-F238E27FC236}">
                <a16:creationId xmlns:a16="http://schemas.microsoft.com/office/drawing/2014/main" id="{A786D241-000F-4689-A1FC-B34F24CD12A6}"/>
              </a:ext>
            </a:extLst>
          </p:cNvPr>
          <p:cNvCxnSpPr>
            <a:cxnSpLocks/>
          </p:cNvCxnSpPr>
          <p:nvPr/>
        </p:nvCxnSpPr>
        <p:spPr bwMode="auto">
          <a:xfrm>
            <a:off x="1741403" y="1715557"/>
            <a:ext cx="18000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2" name="TextBox 9">
            <a:extLst>
              <a:ext uri="{FF2B5EF4-FFF2-40B4-BE49-F238E27FC236}">
                <a16:creationId xmlns:a16="http://schemas.microsoft.com/office/drawing/2014/main" id="{4E40B490-3F33-4C87-A67F-BD0838B30EC1}"/>
              </a:ext>
            </a:extLst>
          </p:cNvPr>
          <p:cNvSpPr txBox="1"/>
          <p:nvPr/>
        </p:nvSpPr>
        <p:spPr>
          <a:xfrm>
            <a:off x="5944066" y="2978283"/>
            <a:ext cx="49652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GB" sz="1200" b="1" ker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1.7%</a:t>
            </a:r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A3EC2FA5-C39A-4BBC-B0D3-981BD38C7384}"/>
              </a:ext>
            </a:extLst>
          </p:cNvPr>
          <p:cNvSpPr txBox="1"/>
          <p:nvPr/>
        </p:nvSpPr>
        <p:spPr>
          <a:xfrm>
            <a:off x="5944065" y="2195021"/>
            <a:ext cx="49652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GB" sz="1200" b="1" ker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3.2%</a:t>
            </a:r>
          </a:p>
        </p:txBody>
      </p: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0F3FB73D-5C17-43A7-91A0-17E0662F5101}"/>
              </a:ext>
            </a:extLst>
          </p:cNvPr>
          <p:cNvCxnSpPr/>
          <p:nvPr/>
        </p:nvCxnSpPr>
        <p:spPr bwMode="auto">
          <a:xfrm>
            <a:off x="3669245" y="2895020"/>
            <a:ext cx="0" cy="1102011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B4A4E57A-600A-4FFE-AB3B-E2EDF6B7CB47}"/>
              </a:ext>
            </a:extLst>
          </p:cNvPr>
          <p:cNvCxnSpPr/>
          <p:nvPr/>
        </p:nvCxnSpPr>
        <p:spPr bwMode="auto">
          <a:xfrm>
            <a:off x="5869926" y="2290003"/>
            <a:ext cx="0" cy="1707028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2" name="TextBox 19">
            <a:extLst>
              <a:ext uri="{FF2B5EF4-FFF2-40B4-BE49-F238E27FC236}">
                <a16:creationId xmlns:a16="http://schemas.microsoft.com/office/drawing/2014/main" id="{C80FF63E-CC91-4792-8E31-FAE89539798F}"/>
              </a:ext>
            </a:extLst>
          </p:cNvPr>
          <p:cNvSpPr txBox="1"/>
          <p:nvPr/>
        </p:nvSpPr>
        <p:spPr>
          <a:xfrm>
            <a:off x="1737738" y="3014414"/>
            <a:ext cx="923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algn="ctr" fontAlgn="base">
              <a:spcBef>
                <a:spcPts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US" sz="1000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1 month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ARR 0.52%</a:t>
            </a:r>
            <a:endParaRPr kumimoji="0" lang="en-US" sz="1000" i="0" normalizeH="0" noProof="0">
              <a:solidFill>
                <a:schemeClr val="tx1">
                  <a:lumMod val="65000"/>
                  <a:lumOff val="35000"/>
                </a:schemeClr>
              </a:solidFill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3" name="TextBox 19">
            <a:extLst>
              <a:ext uri="{FF2B5EF4-FFF2-40B4-BE49-F238E27FC236}">
                <a16:creationId xmlns:a16="http://schemas.microsoft.com/office/drawing/2014/main" id="{6DA8FDB9-37E4-4EF6-8FDD-2479B6883713}"/>
              </a:ext>
            </a:extLst>
          </p:cNvPr>
          <p:cNvSpPr txBox="1"/>
          <p:nvPr/>
        </p:nvSpPr>
        <p:spPr>
          <a:xfrm>
            <a:off x="3209953" y="2428390"/>
            <a:ext cx="923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algn="ctr" fontAlgn="base">
              <a:spcBef>
                <a:spcPts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3</a:t>
            </a:r>
            <a:r>
              <a:rPr kumimoji="0" lang="en-US" sz="1000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 months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ARR 1.1%</a:t>
            </a:r>
            <a:endParaRPr kumimoji="0" lang="en-US" sz="1000" i="0" normalizeH="0" noProof="0">
              <a:solidFill>
                <a:schemeClr val="tx1">
                  <a:lumMod val="65000"/>
                  <a:lumOff val="35000"/>
                </a:schemeClr>
              </a:solidFill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4" name="TextBox 19">
            <a:extLst>
              <a:ext uri="{FF2B5EF4-FFF2-40B4-BE49-F238E27FC236}">
                <a16:creationId xmlns:a16="http://schemas.microsoft.com/office/drawing/2014/main" id="{12FCDB61-EE39-4493-A81C-E269966DEC49}"/>
              </a:ext>
            </a:extLst>
          </p:cNvPr>
          <p:cNvSpPr txBox="1"/>
          <p:nvPr/>
        </p:nvSpPr>
        <p:spPr>
          <a:xfrm>
            <a:off x="5415558" y="1851493"/>
            <a:ext cx="923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algn="ctr" fontAlgn="base">
              <a:spcBef>
                <a:spcPts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kumimoji="0" lang="en-US" sz="1000" i="0" normalizeH="0" noProof="0"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itchFamily="34" charset="0"/>
                <a:ea typeface="+mn-ea"/>
                <a:cs typeface="+mn-cs"/>
              </a:rPr>
              <a:t>6 months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None/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ARR 1.5%</a:t>
            </a:r>
            <a:endParaRPr kumimoji="0" lang="en-US" sz="1000" i="0" normalizeH="0" noProof="0">
              <a:solidFill>
                <a:schemeClr val="tx1">
                  <a:lumMod val="65000"/>
                  <a:lumOff val="35000"/>
                </a:schemeClr>
              </a:solidFill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graphicFrame>
        <p:nvGraphicFramePr>
          <p:cNvPr id="26" name="Content Placeholder 7">
            <a:extLst>
              <a:ext uri="{FF2B5EF4-FFF2-40B4-BE49-F238E27FC236}">
                <a16:creationId xmlns:a16="http://schemas.microsoft.com/office/drawing/2014/main" id="{AB0F34E7-F63C-EF4D-B482-AE24B5130C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4648018"/>
              </p:ext>
            </p:extLst>
          </p:nvPr>
        </p:nvGraphicFramePr>
        <p:xfrm>
          <a:off x="915087" y="1661547"/>
          <a:ext cx="6066460" cy="2715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Textfeld 28">
            <a:extLst>
              <a:ext uri="{FF2B5EF4-FFF2-40B4-BE49-F238E27FC236}">
                <a16:creationId xmlns:a16="http://schemas.microsoft.com/office/drawing/2014/main" id="{A6720BD3-1547-43A5-A41D-2D74723AE8D4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2581857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524877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000" kern="0" dirty="0"/>
              <a:t>PAD patients after revascularization could have enhanced protection without an increase in the most serious bleeds</a:t>
            </a:r>
            <a:r>
              <a:rPr lang="en-US" sz="2000" kern="0" baseline="30000" dirty="0"/>
              <a:t>7</a:t>
            </a:r>
            <a:endParaRPr kumimoji="0" lang="de-DE" sz="2000" b="1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* primary safety outcome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cs typeface="Arial" charset="0"/>
              </a:rPr>
              <a:t>ARI: Absolute risk increase; ICH: Intracranial hemorrhage; NNH: Number needed to harm; PAD: Peripheral arterial disease; TIMI: Thrombolysis in Myocardial Infarction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5516558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400" b="1" kern="0"/>
              <a:t>Safety outcomes in VOYAGER PAD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B984373-EDFF-4CAB-9C61-08172D9B2A14}"/>
              </a:ext>
            </a:extLst>
          </p:cNvPr>
          <p:cNvGrpSpPr/>
          <p:nvPr/>
        </p:nvGrpSpPr>
        <p:grpSpPr>
          <a:xfrm>
            <a:off x="565846" y="1337677"/>
            <a:ext cx="7175960" cy="3159514"/>
            <a:chOff x="611188" y="1155700"/>
            <a:chExt cx="8281987" cy="3646488"/>
          </a:xfrm>
        </p:grpSpPr>
        <p:graphicFrame>
          <p:nvGraphicFramePr>
            <p:cNvPr id="20" name="Content Placeholder 45">
              <a:extLst>
                <a:ext uri="{FF2B5EF4-FFF2-40B4-BE49-F238E27FC236}">
                  <a16:creationId xmlns:a16="http://schemas.microsoft.com/office/drawing/2014/main" id="{7C34ADD8-4E2D-4090-B579-11E5F1906E8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1173017"/>
                </p:ext>
              </p:extLst>
            </p:nvPr>
          </p:nvGraphicFramePr>
          <p:xfrm>
            <a:off x="611188" y="1155700"/>
            <a:ext cx="8281987" cy="36464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1" name="TextBox 12">
              <a:extLst>
                <a:ext uri="{FF2B5EF4-FFF2-40B4-BE49-F238E27FC236}">
                  <a16:creationId xmlns:a16="http://schemas.microsoft.com/office/drawing/2014/main" id="{CE259D24-BAB3-43F8-9413-EBCFDB922759}"/>
                </a:ext>
              </a:extLst>
            </p:cNvPr>
            <p:cNvSpPr txBox="1"/>
            <p:nvPr/>
          </p:nvSpPr>
          <p:spPr>
            <a:xfrm>
              <a:off x="1395307" y="1531159"/>
              <a:ext cx="1557618" cy="641903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b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HR 1.43</a:t>
              </a:r>
              <a:b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(95% CI 0.97–2.10)</a:t>
              </a:r>
            </a:p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i="1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</a:t>
              </a:r>
              <a:r>
                <a:rPr kumimoji="0" lang="en-GB" sz="100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=0.07</a:t>
              </a:r>
            </a:p>
          </p:txBody>
        </p:sp>
        <p:grpSp>
          <p:nvGrpSpPr>
            <p:cNvPr id="22" name="Group 2">
              <a:extLst>
                <a:ext uri="{FF2B5EF4-FFF2-40B4-BE49-F238E27FC236}">
                  <a16:creationId xmlns:a16="http://schemas.microsoft.com/office/drawing/2014/main" id="{573F6E74-3614-402A-BFDE-2AD65F331BD0}"/>
                </a:ext>
              </a:extLst>
            </p:cNvPr>
            <p:cNvGrpSpPr/>
            <p:nvPr/>
          </p:nvGrpSpPr>
          <p:grpSpPr>
            <a:xfrm>
              <a:off x="3254484" y="2923735"/>
              <a:ext cx="1512250" cy="496926"/>
              <a:chOff x="3660393" y="2449013"/>
              <a:chExt cx="685685" cy="496926"/>
            </a:xfrm>
          </p:grpSpPr>
          <p:sp>
            <p:nvSpPr>
              <p:cNvPr id="23" name="TextBox 23">
                <a:extLst>
                  <a:ext uri="{FF2B5EF4-FFF2-40B4-BE49-F238E27FC236}">
                    <a16:creationId xmlns:a16="http://schemas.microsoft.com/office/drawing/2014/main" id="{C7E3C4D6-224C-4560-B2A5-7476562C058A}"/>
                  </a:ext>
                </a:extLst>
              </p:cNvPr>
              <p:cNvSpPr txBox="1"/>
              <p:nvPr/>
            </p:nvSpPr>
            <p:spPr>
              <a:xfrm>
                <a:off x="3660393" y="2449013"/>
                <a:ext cx="685685" cy="463846"/>
              </a:xfrm>
              <a:prstGeom prst="rect">
                <a:avLst/>
              </a:prstGeom>
              <a:noFill/>
            </p:spPr>
            <p:txBody>
              <a:bodyPr wrap="none" lIns="90000" tIns="46800" rIns="90000" bIns="46800" rtlCol="0" anchor="b">
                <a:spAutoFit/>
              </a:bodyPr>
              <a:lstStyle/>
              <a:p>
                <a:pPr marL="0" marR="0" lvl="0" indent="0" algn="ctr" defTabSz="6856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HR 0.78</a:t>
                </a:r>
                <a:br>
                  <a:rPr kumimoji="0" lang="en-GB" sz="1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</a:br>
                <a:r>
                  <a:rPr kumimoji="0" lang="en-GB" sz="1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(95% CI 0.38–1.61)</a:t>
                </a:r>
              </a:p>
            </p:txBody>
          </p:sp>
          <p:cxnSp>
            <p:nvCxnSpPr>
              <p:cNvPr id="25" name="Straight Connector 48">
                <a:extLst>
                  <a:ext uri="{FF2B5EF4-FFF2-40B4-BE49-F238E27FC236}">
                    <a16:creationId xmlns:a16="http://schemas.microsoft.com/office/drawing/2014/main" id="{7790F5C1-E1F0-462D-9666-37806057659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733516" y="2945939"/>
                <a:ext cx="539441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6" name="Group 3">
              <a:extLst>
                <a:ext uri="{FF2B5EF4-FFF2-40B4-BE49-F238E27FC236}">
                  <a16:creationId xmlns:a16="http://schemas.microsoft.com/office/drawing/2014/main" id="{C0555669-F945-40A5-AE5A-82969D6FDF22}"/>
                </a:ext>
              </a:extLst>
            </p:cNvPr>
            <p:cNvGrpSpPr/>
            <p:nvPr/>
          </p:nvGrpSpPr>
          <p:grpSpPr>
            <a:xfrm>
              <a:off x="5081792" y="2923286"/>
              <a:ext cx="1484472" cy="497375"/>
              <a:chOff x="5457988" y="2448564"/>
              <a:chExt cx="673090" cy="497375"/>
            </a:xfrm>
          </p:grpSpPr>
          <p:sp>
            <p:nvSpPr>
              <p:cNvPr id="29" name="TextBox 19">
                <a:extLst>
                  <a:ext uri="{FF2B5EF4-FFF2-40B4-BE49-F238E27FC236}">
                    <a16:creationId xmlns:a16="http://schemas.microsoft.com/office/drawing/2014/main" id="{912601ED-190B-4DC2-AFDE-8490F48E4668}"/>
                  </a:ext>
                </a:extLst>
              </p:cNvPr>
              <p:cNvSpPr txBox="1"/>
              <p:nvPr/>
            </p:nvSpPr>
            <p:spPr>
              <a:xfrm>
                <a:off x="5457988" y="2448564"/>
                <a:ext cx="673090" cy="464296"/>
              </a:xfrm>
              <a:prstGeom prst="rect">
                <a:avLst/>
              </a:prstGeom>
              <a:noFill/>
            </p:spPr>
            <p:txBody>
              <a:bodyPr wrap="none" lIns="90000" tIns="46800" rIns="90000" bIns="46800" rtlCol="0" anchor="b">
                <a:spAutoFit/>
              </a:bodyPr>
              <a:lstStyle/>
              <a:p>
                <a:pPr marL="0" marR="0" lvl="0" indent="0" algn="ctr" defTabSz="6856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HR 1.02</a:t>
                </a:r>
                <a:br>
                  <a:rPr kumimoji="0" lang="en-GB" sz="1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</a:br>
                <a:r>
                  <a:rPr kumimoji="0" lang="en-GB" sz="1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(95% CI 0.33–3.15)</a:t>
                </a:r>
              </a:p>
            </p:txBody>
          </p:sp>
          <p:cxnSp>
            <p:nvCxnSpPr>
              <p:cNvPr id="30" name="Straight Connector 49">
                <a:extLst>
                  <a:ext uri="{FF2B5EF4-FFF2-40B4-BE49-F238E27FC236}">
                    <a16:creationId xmlns:a16="http://schemas.microsoft.com/office/drawing/2014/main" id="{9AD6B3C2-5339-46B5-8EF9-B437ABDA965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524813" y="2945939"/>
                <a:ext cx="539441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1" name="Group 1">
              <a:extLst>
                <a:ext uri="{FF2B5EF4-FFF2-40B4-BE49-F238E27FC236}">
                  <a16:creationId xmlns:a16="http://schemas.microsoft.com/office/drawing/2014/main" id="{4E34E337-DA7A-4B8F-8F75-34FE14E6F5C3}"/>
                </a:ext>
              </a:extLst>
            </p:cNvPr>
            <p:cNvGrpSpPr/>
            <p:nvPr/>
          </p:nvGrpSpPr>
          <p:grpSpPr>
            <a:xfrm>
              <a:off x="6863884" y="2923735"/>
              <a:ext cx="1512250" cy="496926"/>
              <a:chOff x="7240295" y="2449013"/>
              <a:chExt cx="685685" cy="496926"/>
            </a:xfrm>
          </p:grpSpPr>
          <p:sp>
            <p:nvSpPr>
              <p:cNvPr id="32" name="TextBox 13">
                <a:extLst>
                  <a:ext uri="{FF2B5EF4-FFF2-40B4-BE49-F238E27FC236}">
                    <a16:creationId xmlns:a16="http://schemas.microsoft.com/office/drawing/2014/main" id="{EA647BA7-C070-4387-AAEE-21C2AE8030AD}"/>
                  </a:ext>
                </a:extLst>
              </p:cNvPr>
              <p:cNvSpPr txBox="1"/>
              <p:nvPr/>
            </p:nvSpPr>
            <p:spPr>
              <a:xfrm>
                <a:off x="7240295" y="2449013"/>
                <a:ext cx="685685" cy="463846"/>
              </a:xfrm>
              <a:prstGeom prst="rect">
                <a:avLst/>
              </a:prstGeom>
              <a:noFill/>
            </p:spPr>
            <p:txBody>
              <a:bodyPr wrap="none" lIns="90000" tIns="46800" rIns="90000" bIns="46800" rtlCol="0" anchor="b">
                <a:spAutoFit/>
              </a:bodyPr>
              <a:lstStyle/>
              <a:p>
                <a:pPr marL="0" marR="0" lvl="0" indent="0" algn="ctr" defTabSz="6856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HR 0.91</a:t>
                </a:r>
                <a:br>
                  <a:rPr kumimoji="0" lang="en-GB" sz="1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</a:br>
                <a:r>
                  <a:rPr kumimoji="0" lang="en-GB" sz="1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(95% CI 0.47–1.76)</a:t>
                </a:r>
              </a:p>
            </p:txBody>
          </p:sp>
          <p:cxnSp>
            <p:nvCxnSpPr>
              <p:cNvPr id="33" name="Straight Connector 51">
                <a:extLst>
                  <a:ext uri="{FF2B5EF4-FFF2-40B4-BE49-F238E27FC236}">
                    <a16:creationId xmlns:a16="http://schemas.microsoft.com/office/drawing/2014/main" id="{4B8AB0F2-40D5-413A-98D2-106BF55097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313418" y="2945939"/>
                <a:ext cx="539441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FDCE903A-1BAD-4982-975C-8C1A8EDA1B83}"/>
                </a:ext>
              </a:extLst>
            </p:cNvPr>
            <p:cNvSpPr txBox="1"/>
            <p:nvPr/>
          </p:nvSpPr>
          <p:spPr>
            <a:xfrm>
              <a:off x="1692449" y="2202514"/>
              <a:ext cx="959215" cy="463846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ctr" defTabSz="6856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ARI: 0.78%</a:t>
              </a:r>
              <a:b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NNH: 129</a:t>
              </a:r>
            </a:p>
          </p:txBody>
        </p:sp>
        <p:cxnSp>
          <p:nvCxnSpPr>
            <p:cNvPr id="40" name="Straight Connector 22">
              <a:extLst>
                <a:ext uri="{FF2B5EF4-FFF2-40B4-BE49-F238E27FC236}">
                  <a16:creationId xmlns:a16="http://schemas.microsoft.com/office/drawing/2014/main" id="{3592AA69-C91C-4C43-8134-8B12AD5BE50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571714" y="2178057"/>
              <a:ext cx="1189715" cy="0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27" name="Rectangle 14">
            <a:extLst>
              <a:ext uri="{FF2B5EF4-FFF2-40B4-BE49-F238E27FC236}">
                <a16:creationId xmlns:a16="http://schemas.microsoft.com/office/drawing/2014/main" id="{0EA922EB-6FB3-48A2-8870-443230C4F1F4}"/>
              </a:ext>
            </a:extLst>
          </p:cNvPr>
          <p:cNvSpPr/>
          <p:nvPr/>
        </p:nvSpPr>
        <p:spPr bwMode="auto">
          <a:xfrm>
            <a:off x="6950401" y="1645642"/>
            <a:ext cx="108000" cy="108000"/>
          </a:xfrm>
          <a:prstGeom prst="rect">
            <a:avLst/>
          </a:prstGeom>
          <a:solidFill>
            <a:srgbClr val="B3B2B5"/>
          </a:solidFill>
          <a:ln w="19050" algn="ctr">
            <a:solidFill>
              <a:srgbClr val="B3B2B5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8" name="TextBox 15">
            <a:extLst>
              <a:ext uri="{FF2B5EF4-FFF2-40B4-BE49-F238E27FC236}">
                <a16:creationId xmlns:a16="http://schemas.microsoft.com/office/drawing/2014/main" id="{3F39783A-E162-4256-87F6-E2FAAFF75E63}"/>
              </a:ext>
            </a:extLst>
          </p:cNvPr>
          <p:cNvSpPr txBox="1"/>
          <p:nvPr/>
        </p:nvSpPr>
        <p:spPr>
          <a:xfrm>
            <a:off x="7081653" y="1571963"/>
            <a:ext cx="608157" cy="248402"/>
          </a:xfrm>
          <a:prstGeom prst="rect">
            <a:avLst/>
          </a:prstGeom>
          <a:noFill/>
        </p:spPr>
        <p:txBody>
          <a:bodyPr wrap="none" lIns="90000" tIns="46800" rIns="90000" bIns="46800" rtlCol="0" anchor="ctr">
            <a:spAutoFit/>
          </a:bodyPr>
          <a:lstStyle/>
          <a:p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Aspirin 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34" name="Rectangle 20">
            <a:extLst>
              <a:ext uri="{FF2B5EF4-FFF2-40B4-BE49-F238E27FC236}">
                <a16:creationId xmlns:a16="http://schemas.microsoft.com/office/drawing/2014/main" id="{AE5E202A-22B1-4466-B6F4-174028835EE9}"/>
              </a:ext>
            </a:extLst>
          </p:cNvPr>
          <p:cNvSpPr/>
          <p:nvPr/>
        </p:nvSpPr>
        <p:spPr bwMode="auto">
          <a:xfrm>
            <a:off x="6951396" y="1943133"/>
            <a:ext cx="108000" cy="108000"/>
          </a:xfrm>
          <a:prstGeom prst="rect">
            <a:avLst/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en-GB" sz="100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5" name="TextBox 23">
            <a:extLst>
              <a:ext uri="{FF2B5EF4-FFF2-40B4-BE49-F238E27FC236}">
                <a16:creationId xmlns:a16="http://schemas.microsoft.com/office/drawing/2014/main" id="{9E9057F3-D140-49EB-BC7E-95506356335C}"/>
              </a:ext>
            </a:extLst>
          </p:cNvPr>
          <p:cNvSpPr txBox="1"/>
          <p:nvPr/>
        </p:nvSpPr>
        <p:spPr>
          <a:xfrm>
            <a:off x="7082648" y="1797296"/>
            <a:ext cx="1561873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Rivaroxaban 2.5 mg BID </a:t>
            </a:r>
            <a:b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en-GB" sz="1000">
                <a:solidFill>
                  <a:srgbClr val="000000">
                    <a:lumMod val="65000"/>
                    <a:lumOff val="35000"/>
                  </a:srgbClr>
                </a:solidFill>
              </a:rPr>
              <a:t>plus Aspirin</a:t>
            </a:r>
            <a:endParaRPr lang="en-GB" sz="1000" dirty="0">
              <a:solidFill>
                <a:srgbClr val="C00000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4F953A42-F75D-44EC-83B7-C742175B07A5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CH" sz="600" dirty="0">
                <a:solidFill>
                  <a:srgbClr val="B3B2B5"/>
                </a:solidFill>
              </a:rPr>
              <a:t>PP-XAR-CH-0500-2_06.2021</a:t>
            </a:r>
          </a:p>
        </p:txBody>
      </p:sp>
    </p:spTree>
    <p:extLst>
      <p:ext uri="{BB962C8B-B14F-4D97-AF65-F5344CB8AC3E}">
        <p14:creationId xmlns:p14="http://schemas.microsoft.com/office/powerpoint/2010/main" val="36785443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Rivaroxaban scientific slide template&amp;quot;&quot;/&gt;&lt;property id=&quot;20307&quot; value=&quot;257&quot;/&gt;&lt;/object&gt;&lt;object type=&quot;3&quot; unique_id=&quot;10004&quot;&gt;&lt;property id=&quot;20148&quot; value=&quot;5&quot;/&gt;&lt;property id=&quot;20300&quot; value=&quot;Slide 2 - &amp;quot;Main title slide 2 or 3 lines (Arial 32 pt, purple) 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Section divider 1 to 4 Lines (Arial 28 pt, Purple) &amp;quot;&quot;/&gt;&lt;property id=&quot;20307&quot; value=&quot;273&quot;/&gt;&lt;/object&gt;&lt;object type=&quot;3&quot; unique_id=&quot;10007&quot;&gt;&lt;property id=&quot;20148&quot; value=&quot;5&quot;/&gt;&lt;property id=&quot;20300&quot; value=&quot;Slide 6 - &amp;quot;Two columns&amp;quot;&quot;/&gt;&lt;property id=&quot;20307&quot; value=&quot;276&quot;/&gt;&lt;/object&gt;&lt;object type=&quot;3&quot; unique_id=&quot;10008&quot;&gt;&lt;property id=&quot;20148&quot; value=&quot;5&quot;/&gt;&lt;property id=&quot;20300&quot; value=&quot;Slide 7 - &amp;quot;Copy and style protocols&amp;quot;&quot;/&gt;&lt;property id=&quot;20307&quot; value=&quot;281&quot;/&gt;&lt;/object&gt;&lt;object type=&quot;3&quot; unique_id=&quot;10009&quot;&gt;&lt;property id=&quot;20148&quot; value=&quot;5&quot;/&gt;&lt;property id=&quot;20300&quot; value=&quot;Slide 8 - &amp;quot;Hyperlinks&amp;quot;&quot;/&gt;&lt;property id=&quot;20307&quot; value=&quot;286&quot;/&gt;&lt;/object&gt;&lt;object type=&quot;3&quot; unique_id=&quot;10010&quot;&gt;&lt;property id=&quot;20148&quot; value=&quot;5&quot;/&gt;&lt;property id=&quot;20300&quot; value=&quot;Slide 9 - &amp;quot;Layout grids (3 vertical + 7 horizontal) activate via view  guides&amp;quot;&quot;/&gt;&lt;property id=&quot;20307&quot; value=&quot;262&quot;/&gt;&lt;/object&gt;&lt;object type=&quot;3&quot; unique_id=&quot;10011&quot;&gt;&lt;property id=&quot;20148&quot; value=&quot;5&quot;/&gt;&lt;property id=&quot;20300&quot; value=&quot;Slide 10 - &amp;quot;System colours&amp;quot;&quot;/&gt;&lt;property id=&quot;20307&quot; value=&quot;264&quot;/&gt;&lt;/object&gt;&lt;object type=&quot;3&quot; unique_id=&quot;10012&quot;&gt;&lt;property id=&quot;20148&quot; value=&quot;5&quot;/&gt;&lt;property id=&quot;20300&quot; value=&quot;Slide 11 - &amp;quot;The designed colours and colour breaks for charts and graphs&amp;quot;&quot;/&gt;&lt;property id=&quot;20307&quot; value=&quot;265&quot;/&gt;&lt;/object&gt;&lt;object type=&quot;3&quot; unique_id=&quot;10013&quot;&gt;&lt;property id=&quot;20148&quot; value=&quot;5&quot;/&gt;&lt;property id=&quot;20300&quot; value=&quot;Slide 12 - &amp;quot;Pie chart design example – drug-specific data&amp;quot;&quot;/&gt;&lt;property id=&quot;20307&quot; value=&quot;266&quot;/&gt;&lt;/object&gt;&lt;object type=&quot;3&quot; unique_id=&quot;10014&quot;&gt;&lt;property id=&quot;20148&quot; value=&quot;5&quot;/&gt;&lt;property id=&quot;20300&quot; value=&quot;Slide 13 - &amp;quot;Complex column chart design example – drug-specific data&amp;quot;&quot;/&gt;&lt;property id=&quot;20307&quot; value=&quot;267&quot;/&gt;&lt;/object&gt;&lt;object type=&quot;3&quot; unique_id=&quot;10015&quot;&gt;&lt;property id=&quot;20148&quot; value=&quot;5&quot;/&gt;&lt;property id=&quot;20300&quot; value=&quot;Slide 14 - &amp;quot;Simple column chart design example  – drug-specific data&amp;quot;&quot;/&gt;&lt;property id=&quot;20307&quot; value=&quot;269&quot;/&gt;&lt;/object&gt;&lt;object type=&quot;3&quot; unique_id=&quot;10016&quot;&gt;&lt;property id=&quot;20148&quot; value=&quot;5&quot;/&gt;&lt;property id=&quot;20300&quot; value=&quot;Slide 16 - &amp;quot;Colours for non-drug data&amp;quot;&quot;/&gt;&lt;property id=&quot;20307&quot; value=&quot;283&quot;/&gt;&lt;/object&gt;&lt;object type=&quot;3&quot; unique_id=&quot;10017&quot;&gt;&lt;property id=&quot;20148&quot; value=&quot;5&quot;/&gt;&lt;property id=&quot;20300&quot; value=&quot;Slide 17 - &amp;quot;Column chart design example – non-drug data&amp;quot;&quot;/&gt;&lt;property id=&quot;20307&quot; value=&quot;285&quot;/&gt;&lt;/object&gt;&lt;object type=&quot;3&quot; unique_id=&quot;10018&quot;&gt;&lt;property id=&quot;20148&quot; value=&quot;5&quot;/&gt;&lt;property id=&quot;20300&quot; value=&quot;Slide 18 - &amp;quot;Complex bar chart design example  – non-drug data&amp;quot;&quot;/&gt;&lt;property id=&quot;20307&quot; value=&quot;270&quot;/&gt;&lt;/object&gt;&lt;object type=&quot;3&quot; unique_id=&quot;10020&quot;&gt;&lt;property id=&quot;20148&quot; value=&quot;5&quot;/&gt;&lt;property id=&quot;20300&quot; value=&quot;Slide 19 - &amp;quot;Table – banded rows&amp;quot;&quot;/&gt;&lt;property id=&quot;20307&quot; value=&quot;282&quot;/&gt;&lt;/object&gt;&lt;object type=&quot;3&quot; unique_id=&quot;10022&quot;&gt;&lt;property id=&quot;20148&quot; value=&quot;5&quot;/&gt;&lt;property id=&quot;20300&quot; value=&quot;Slide 21 - &amp;quot;Useful preformatted elements text boxes and objects&amp;quot;&quot;/&gt;&lt;property id=&quot;20307&quot; value=&quot;279&quot;/&gt;&lt;/object&gt;&lt;object type=&quot;3&quot; unique_id=&quot;10207&quot;&gt;&lt;property id=&quot;20148&quot; value=&quot;5&quot;/&gt;&lt;property id=&quot;20300&quot; value=&quot;Slide 4 - &amp;quot;Slide without subheading (Arial 28 pt, bold, blue, sentence case)&amp;quot;&quot;/&gt;&lt;property id=&quot;20307&quot; value=&quot;293&quot;/&gt;&lt;/object&gt;&lt;object type=&quot;3&quot; unique_id=&quot;10208&quot;&gt;&lt;property id=&quot;20148&quot; value=&quot;5&quot;/&gt;&lt;property id=&quot;20300&quot; value=&quot;Slide 5 - &amp;quot;Slide with subheading  (Arial 28 pt, bold, blue, sentence case)&amp;quot;&quot;/&gt;&lt;property id=&quot;20307&quot; value=&quot;290&quot;/&gt;&lt;/object&gt;&lt;object type=&quot;3&quot; unique_id=&quot;10209&quot;&gt;&lt;property id=&quot;20148&quot; value=&quot;5&quot;/&gt;&lt;property id=&quot;20300&quot; value=&quot;Slide 15 - &amp;quot;Simple line graph design example  – drug-specific data&amp;quot;&quot;/&gt;&lt;property id=&quot;20307&quot; value=&quot;291&quot;/&gt;&lt;/object&gt;&lt;object type=&quot;3&quot; unique_id=&quot;10210&quot;&gt;&lt;property id=&quot;20148&quot; value=&quot;5&quot;/&gt;&lt;property id=&quot;20300&quot; value=&quot;Slide 20 - &amp;quot;Accessing table designs&amp;quot;&quot;/&gt;&lt;property id=&quot;20307&quot; value=&quot;292&quot;/&gt;&lt;/object&gt;&lt;object type=&quot;3&quot; unique_id=&quot;10211&quot;&gt;&lt;property id=&quot;20148&quot; value=&quot;5&quot;/&gt;&lt;property id=&quot;20300&quot; value=&quot;Slide 22 - &amp;quot;Useful preformatted elements: lines and arrows&amp;quot;&quot;/&gt;&lt;property id=&quot;20307&quot; value=&quot;289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Scientific_Slide_Template_template">
  <a:themeElements>
    <a:clrScheme name="Scientific colours 2016">
      <a:dk1>
        <a:srgbClr val="000000"/>
      </a:dk1>
      <a:lt1>
        <a:srgbClr val="FFFFFF"/>
      </a:lt1>
      <a:dk2>
        <a:srgbClr val="A3B8E0"/>
      </a:dk2>
      <a:lt2>
        <a:srgbClr val="3961AC"/>
      </a:lt2>
      <a:accent1>
        <a:srgbClr val="726F69"/>
      </a:accent1>
      <a:accent2>
        <a:srgbClr val="D5D4D2"/>
      </a:accent2>
      <a:accent3>
        <a:srgbClr val="6689CC"/>
      </a:accent3>
      <a:accent4>
        <a:srgbClr val="6F3130"/>
      </a:accent4>
      <a:accent5>
        <a:srgbClr val="C00000"/>
      </a:accent5>
      <a:accent6>
        <a:srgbClr val="FF0000"/>
      </a:accent6>
      <a:hlink>
        <a:srgbClr val="595959"/>
      </a:hlink>
      <a:folHlink>
        <a:srgbClr val="7F7F7F"/>
      </a:folHlink>
    </a:clrScheme>
    <a:fontScheme name="PowerPoint_XARELTO_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9050" algn="ctr">
          <a:solidFill>
            <a:schemeClr val="tx1"/>
          </a:solidFill>
          <a:miter lim="800000"/>
          <a:headEnd/>
          <a:tailEnd/>
        </a:ln>
        <a:effectLst/>
      </a:spPr>
      <a:bodyPr wrap="square" lIns="0" tIns="0" rIns="0" bIns="0" anchor="ctr">
        <a:noAutofit/>
      </a:bodyPr>
      <a:lstStyle>
        <a:defPPr algn="ctr">
          <a:defRPr sz="1600" dirty="0">
            <a:solidFill>
              <a:schemeClr val="tx1">
                <a:lumMod val="65000"/>
                <a:lumOff val="35000"/>
              </a:schemeClr>
            </a:solidFill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90000" tIns="46800" rIns="90000" bIns="46800" rtlCol="0" anchor="ctr">
        <a:spAutoFit/>
      </a:bodyPr>
      <a:lstStyle>
        <a:defPPr>
          <a:defRPr sz="1600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>
    <a:extraClrScheme>
      <a:clrScheme name="Xarelto Colours 2013">
        <a:dk1>
          <a:srgbClr val="000000"/>
        </a:dk1>
        <a:lt1>
          <a:srgbClr val="FFFFFF"/>
        </a:lt1>
        <a:dk2>
          <a:srgbClr val="807F83"/>
        </a:dk2>
        <a:lt2>
          <a:srgbClr val="4F2D7F"/>
        </a:lt2>
        <a:accent1>
          <a:srgbClr val="EC008C"/>
        </a:accent1>
        <a:accent2>
          <a:srgbClr val="F2B646"/>
        </a:accent2>
        <a:accent3>
          <a:srgbClr val="3B8D86"/>
        </a:accent3>
        <a:accent4>
          <a:srgbClr val="907A63"/>
        </a:accent4>
        <a:accent5>
          <a:srgbClr val="1583A2"/>
        </a:accent5>
        <a:accent6>
          <a:srgbClr val="6F3130"/>
        </a:accent6>
        <a:hlink>
          <a:srgbClr val="87BFD7"/>
        </a:hlink>
        <a:folHlink>
          <a:srgbClr val="F15E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0525 Rivaroxaban Scientific Slide Template - Long 16-9 format - Final.potx" id="{B452D264-8EA8-4019-86DD-475F3C821B16}" vid="{8949D22F-6BCC-45EA-9337-2F5A66F5FB64}"/>
    </a:ext>
  </a:extLst>
</a:theme>
</file>

<file path=ppt/theme/theme2.xml><?xml version="1.0" encoding="utf-8"?>
<a:theme xmlns:a="http://schemas.openxmlformats.org/drawingml/2006/main" name="Office Theme">
  <a:themeElements>
    <a:clrScheme name="Rivaroxaban scientific blue wash">
      <a:dk1>
        <a:srgbClr val="000000"/>
      </a:dk1>
      <a:lt1>
        <a:srgbClr val="FFFFFF"/>
      </a:lt1>
      <a:dk2>
        <a:srgbClr val="807F83"/>
      </a:dk2>
      <a:lt2>
        <a:srgbClr val="4F2D7F"/>
      </a:lt2>
      <a:accent1>
        <a:srgbClr val="EC008C"/>
      </a:accent1>
      <a:accent2>
        <a:srgbClr val="F2B646"/>
      </a:accent2>
      <a:accent3>
        <a:srgbClr val="3F978F"/>
      </a:accent3>
      <a:accent4>
        <a:srgbClr val="86715C"/>
      </a:accent4>
      <a:accent5>
        <a:srgbClr val="30BDE4"/>
      </a:accent5>
      <a:accent6>
        <a:srgbClr val="6F3130"/>
      </a:accent6>
      <a:hlink>
        <a:srgbClr val="000000"/>
      </a:hlink>
      <a:folHlink>
        <a:srgbClr val="3F3F3F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 pitchFamily="34" charset="0"/>
      <a:ea typeface="Arial" pitchFamily="34" charset="0"/>
      <a:cs typeface="Arial" pitchFamily="34" charset="0"/>
    </a:majorFont>
    <a:minorFont>
      <a:latin typeface="Arial" pitchFamily="34" charset="0"/>
      <a:ea typeface="Arial" pitchFamily="34" charset="0"/>
      <a:cs typeface="Arial" pitchFamily="34" charset="0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 pitchFamily="34" charset="0"/>
      <a:ea typeface="Arial" pitchFamily="34" charset="0"/>
      <a:cs typeface="Arial" pitchFamily="34" charset="0"/>
    </a:majorFont>
    <a:minorFont>
      <a:latin typeface="Arial" pitchFamily="34" charset="0"/>
      <a:ea typeface="Arial" pitchFamily="34" charset="0"/>
      <a:cs typeface="Arial" pitchFamily="34" charset="0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 pitchFamily="34" charset="0"/>
      <a:ea typeface="Arial" pitchFamily="34" charset="0"/>
      <a:cs typeface="Arial" pitchFamily="34" charset="0"/>
    </a:majorFont>
    <a:minorFont>
      <a:latin typeface="Arial" pitchFamily="34" charset="0"/>
      <a:ea typeface="Arial" pitchFamily="34" charset="0"/>
      <a:cs typeface="Arial" pitchFamily="34" charset="0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ExpireDateSaved xmlns="http://schemas.microsoft.com/sharepoint/v3" xsi:nil="true"/>
    <_dlc_ExpireDate xmlns="http://schemas.microsoft.com/sharepoint/v3" xsi:nil="true"/>
    <TaxCatchAll xmlns="1a4d292e-883c-434b-96e3-060cfff16c86">
      <Value>1</Value>
    </TaxCatchAll>
    <_dlc_Exempt xmlns="http://schemas.microsoft.com/sharepoint/v3" xsi:nil="true"/>
  </documentManagement>
</p:properties>
</file>

<file path=customXml/item2.xml><?xml version="1.0" encoding="utf-8"?>
<?mso-contentType ?>
<SharedContentType xmlns="Microsoft.SharePoint.Taxonomy.ContentTypeSync" SourceId="7bc43322-b630-4bac-8b27-31def233d1d0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4B71A1A57D0624D9239C752F14911F9" ma:contentTypeVersion="10" ma:contentTypeDescription="Ein neues Dokument erstellen." ma:contentTypeScope="" ma:versionID="e6cad4818184a71691c0f105843e0a2d">
  <xsd:schema xmlns:xsd="http://www.w3.org/2001/XMLSchema" xmlns:xs="http://www.w3.org/2001/XMLSchema" xmlns:p="http://schemas.microsoft.com/office/2006/metadata/properties" xmlns:ns1="http://schemas.microsoft.com/sharepoint/v3" xmlns:ns2="1a4d292e-883c-434b-96e3-060cfff16c86" xmlns:ns3="29ec1ae6-62df-40d1-a767-d9251cf747bb" targetNamespace="http://schemas.microsoft.com/office/2006/metadata/properties" ma:root="true" ma:fieldsID="649375149c5a1f3ca6a3d57332b7b247" ns1:_="" ns2:_="" ns3:_="">
    <xsd:import namespace="http://schemas.microsoft.com/sharepoint/v3"/>
    <xsd:import namespace="1a4d292e-883c-434b-96e3-060cfff16c86"/>
    <xsd:import namespace="29ec1ae6-62df-40d1-a767-d9251cf747bb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1:_dlc_Exempt" minOccurs="0"/>
                <xsd:element ref="ns1:_dlc_ExpireDateSaved" minOccurs="0"/>
                <xsd:element ref="ns1:_dlc_ExpireDate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Von der Richtlinie ausgenommen" ma:hidden="true" ma:internalName="_dlc_Exempt" ma:readOnly="false">
      <xsd:simpleType>
        <xsd:restriction base="dms:Unknown"/>
      </xsd:simpleType>
    </xsd:element>
    <xsd:element name="_dlc_ExpireDateSaved" ma:index="11" nillable="true" ma:displayName="Ursprüngliches Ablaufdatum" ma:hidden="true" ma:internalName="_dlc_ExpireDateSaved" ma:readOnly="false">
      <xsd:simpleType>
        <xsd:restriction base="dms:DateTime"/>
      </xsd:simpleType>
    </xsd:element>
    <xsd:element name="_dlc_ExpireDate" ma:index="12" nillable="true" ma:displayName="Ablaufdatum" ma:hidden="true" ma:internalName="_dlc_Expire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d292e-883c-434b-96e3-060cfff16c86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5bafa4f4-6487-4325-928b-c3bd3143d023}" ma:internalName="TaxCatchAll" ma:showField="CatchAllData" ma:web="f67ae85b-29b1-41c5-b111-a8a2dbfe40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5bafa4f4-6487-4325-928b-c3bd3143d023}" ma:internalName="TaxCatchAllLabel" ma:readOnly="true" ma:showField="CatchAllDataLabel" ma:web="f67ae85b-29b1-41c5-b111-a8a2dbfe40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c1ae6-62df-40d1-a767-d9251cf747bb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D6A638-4F53-4EAE-A8CD-86BB3E808064}">
  <ds:schemaRefs>
    <ds:schemaRef ds:uri="http://purl.org/dc/terms/"/>
    <ds:schemaRef ds:uri="1a4d292e-883c-434b-96e3-060cfff16c86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29ec1ae6-62df-40d1-a767-d9251cf747bb"/>
  </ds:schemaRefs>
</ds:datastoreItem>
</file>

<file path=customXml/itemProps2.xml><?xml version="1.0" encoding="utf-8"?>
<ds:datastoreItem xmlns:ds="http://schemas.openxmlformats.org/officeDocument/2006/customXml" ds:itemID="{564F80DC-D365-45BF-AFD9-E6FD775AFED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9355735F-D6BA-4CB9-99ED-091911567D8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76C7E48-7B42-4AD4-94A1-552D55DD3E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a4d292e-883c-434b-96e3-060cfff16c86"/>
    <ds:schemaRef ds:uri="29ec1ae6-62df-40d1-a767-d9251cf74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160525 Rivaroxaban Scientific Slide Template - Long 16-9 format - Final</Template>
  <TotalTime>0</TotalTime>
  <Words>3793</Words>
  <Application>Microsoft Office PowerPoint</Application>
  <PresentationFormat>Bildschirmpräsentation (16:9)</PresentationFormat>
  <Paragraphs>514</Paragraphs>
  <Slides>25</Slides>
  <Notes>25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1" baseType="lpstr">
      <vt:lpstr>Arial</vt:lpstr>
      <vt:lpstr>Arial Black</vt:lpstr>
      <vt:lpstr>Calibri</vt:lpstr>
      <vt:lpstr>Symbol</vt:lpstr>
      <vt:lpstr>Wingdings</vt:lpstr>
      <vt:lpstr>Scientific_Slide_Template_template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SPAF Patient Profiles</dc:title>
  <dc:creator>Lindsay King</dc:creator>
  <cp:lastModifiedBy>Brianna Lien</cp:lastModifiedBy>
  <cp:revision>774</cp:revision>
  <cp:lastPrinted>2021-05-11T09:17:10Z</cp:lastPrinted>
  <dcterms:created xsi:type="dcterms:W3CDTF">2019-03-25T09:41:51Z</dcterms:created>
  <dcterms:modified xsi:type="dcterms:W3CDTF">2021-06-21T16:22:09Z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0x01010004B71A1A57D0624D9239C752F14911F9</vt:lpwstr>
  </property>
  <property fmtid="{D5CDD505-2E9C-101B-9397-08002B2CF9AE}" pid="3" name="_dlc_policyId">
    <vt:lpwstr/>
  </property>
  <property fmtid="{D5CDD505-2E9C-101B-9397-08002B2CF9AE}" pid="4" name="ItemRetentionFormula">
    <vt:lpwstr/>
  </property>
  <property fmtid="{D5CDD505-2E9C-101B-9397-08002B2CF9AE}" pid="5" name="_dlc_DocIdItemGuid">
    <vt:lpwstr>672a7af5-870f-4f13-b465-3ed9c7db7c53</vt:lpwstr>
  </property>
  <property fmtid="{D5CDD505-2E9C-101B-9397-08002B2CF9AE}" pid="6" name="MSIP_Label_7f850223-87a8-40c3-9eb2-432606efca2a_Enabled">
    <vt:lpwstr>True</vt:lpwstr>
  </property>
  <property fmtid="{D5CDD505-2E9C-101B-9397-08002B2CF9AE}" pid="7" name="MSIP_Label_7f850223-87a8-40c3-9eb2-432606efca2a_SiteId">
    <vt:lpwstr>fcb2b37b-5da0-466b-9b83-0014b67a7c78</vt:lpwstr>
  </property>
  <property fmtid="{D5CDD505-2E9C-101B-9397-08002B2CF9AE}" pid="8" name="MSIP_Label_7f850223-87a8-40c3-9eb2-432606efca2a_Owner">
    <vt:lpwstr>burcu.vardar@bayer.com</vt:lpwstr>
  </property>
  <property fmtid="{D5CDD505-2E9C-101B-9397-08002B2CF9AE}" pid="9" name="MSIP_Label_7f850223-87a8-40c3-9eb2-432606efca2a_SetDate">
    <vt:lpwstr>2020-01-06T12:48:59.1508158Z</vt:lpwstr>
  </property>
  <property fmtid="{D5CDD505-2E9C-101B-9397-08002B2CF9AE}" pid="10" name="MSIP_Label_7f850223-87a8-40c3-9eb2-432606efca2a_Name">
    <vt:lpwstr>NO CLASSIFICATION</vt:lpwstr>
  </property>
  <property fmtid="{D5CDD505-2E9C-101B-9397-08002B2CF9AE}" pid="11" name="MSIP_Label_7f850223-87a8-40c3-9eb2-432606efca2a_Application">
    <vt:lpwstr>Microsoft Azure Information Protection</vt:lpwstr>
  </property>
  <property fmtid="{D5CDD505-2E9C-101B-9397-08002B2CF9AE}" pid="12" name="MSIP_Label_7f850223-87a8-40c3-9eb2-432606efca2a_Extended_MSFT_Method">
    <vt:lpwstr>Automatic</vt:lpwstr>
  </property>
  <property fmtid="{D5CDD505-2E9C-101B-9397-08002B2CF9AE}" pid="13" name="Sensitivity">
    <vt:lpwstr>NO CLASSIFICATION</vt:lpwstr>
  </property>
  <property fmtid="{D5CDD505-2E9C-101B-9397-08002B2CF9AE}" pid="14" name="DataClassBayerRetention">
    <vt:lpwstr>1;#Short-Term|6d967203-8346-4b9c-90f8-b3828a3fa508</vt:lpwstr>
  </property>
</Properties>
</file>